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3"/>
  </p:notesMasterIdLst>
  <p:handoutMasterIdLst>
    <p:handoutMasterId r:id="rId24"/>
  </p:handoutMasterIdLst>
  <p:sldIdLst>
    <p:sldId id="548" r:id="rId2"/>
    <p:sldId id="523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40" r:id="rId12"/>
    <p:sldId id="541" r:id="rId13"/>
    <p:sldId id="542" r:id="rId14"/>
    <p:sldId id="543" r:id="rId15"/>
    <p:sldId id="547" r:id="rId16"/>
    <p:sldId id="544" r:id="rId17"/>
    <p:sldId id="549" r:id="rId18"/>
    <p:sldId id="545" r:id="rId19"/>
    <p:sldId id="546" r:id="rId20"/>
    <p:sldId id="539" r:id="rId21"/>
    <p:sldId id="4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77" autoAdjust="0"/>
    <p:restoredTop sz="96931" autoAdjust="0"/>
  </p:normalViewPr>
  <p:slideViewPr>
    <p:cSldViewPr snapToGrid="0" snapToObjects="1">
      <p:cViewPr>
        <p:scale>
          <a:sx n="113" d="100"/>
          <a:sy n="113" d="100"/>
        </p:scale>
        <p:origin x="99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CF1E-170F-664F-B80C-76EAA0E8E5E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FF496-19E2-2242-89C5-9995C8F85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5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65C9-342B-E64E-9384-B338BC4C136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FBB2D-610E-8B42-8566-EF50F3D2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is a one dimensional array that keeps track of</a:t>
            </a:r>
            <a:r>
              <a:rPr lang="en-US" baseline="0" dirty="0"/>
              <a:t> the distance of vertices from the vertices that has already been added to the solution set</a:t>
            </a:r>
          </a:p>
          <a:p>
            <a:r>
              <a:rPr lang="en-US" baseline="0" dirty="0"/>
              <a:t>Nearest </a:t>
            </a:r>
            <a:r>
              <a:rPr lang="en-US" dirty="0"/>
              <a:t>is a one dimensional array that keeps the vertices added to the solution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FBB2D-610E-8B42-8566-EF50F3D229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4ECD0F-B0E2-E343-BA9C-C825166D9A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E38E4D-051A-41E1-86A4-E56916468FD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" TargetMode="External"/><Relationship Id="rId2" Type="http://schemas.openxmlformats.org/officeDocument/2006/relationships/hyperlink" Target="https://www.cs.usfca.edu/~galles/visualization/Prim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56" y="483783"/>
            <a:ext cx="8569620" cy="4385199"/>
          </a:xfrm>
        </p:spPr>
        <p:txBody>
          <a:bodyPr/>
          <a:lstStyle/>
          <a:p>
            <a:r>
              <a:rPr lang="en-US" sz="5400" dirty="0">
                <a:cs typeface="Helvetica"/>
              </a:rPr>
              <a:t>Greedy Approach</a:t>
            </a:r>
            <a:br>
              <a:rPr lang="en-US" sz="5400" dirty="0">
                <a:cs typeface="Helvetica"/>
              </a:rPr>
            </a:br>
            <a:r>
              <a:rPr lang="en-US" sz="5400" dirty="0">
                <a:cs typeface="Helvetica"/>
              </a:rPr>
              <a:t>Minimum Spanning Tree</a:t>
            </a:r>
            <a:br>
              <a:rPr lang="en-US" sz="5400" dirty="0">
                <a:cs typeface="Helvetica"/>
              </a:rPr>
            </a:br>
            <a:r>
              <a:rPr lang="en-US" sz="5400" dirty="0">
                <a:cs typeface="Helvetica"/>
              </a:rPr>
              <a:t>Prim’s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000" y="671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671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1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3861786" cy="1615737"/>
          </a:xfrm>
        </p:spPr>
        <p:txBody>
          <a:bodyPr/>
          <a:lstStyle/>
          <a:p>
            <a:pPr algn="l"/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38" y="-1"/>
            <a:ext cx="4344139" cy="6818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730" y="2148835"/>
            <a:ext cx="3407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weighted graph (in upper-left corner) and the steps in Prim's algorithm for that graph. </a:t>
            </a:r>
          </a:p>
          <a:p>
            <a:endParaRPr lang="en-US" sz="2400" dirty="0"/>
          </a:p>
          <a:p>
            <a:r>
              <a:rPr lang="en-US" sz="2400" dirty="0"/>
              <a:t>The vertices in Y and the edges in F are shaded at each step.</a:t>
            </a:r>
          </a:p>
        </p:txBody>
      </p:sp>
    </p:spTree>
    <p:extLst>
      <p:ext uri="{BB962C8B-B14F-4D97-AF65-F5344CB8AC3E}">
        <p14:creationId xmlns:p14="http://schemas.microsoft.com/office/powerpoint/2010/main" val="289673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9" y="-7536"/>
            <a:ext cx="7315200" cy="842038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36" y="961187"/>
            <a:ext cx="8773016" cy="58968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Empty subset of edges F</a:t>
            </a:r>
          </a:p>
          <a:p>
            <a:r>
              <a:rPr lang="en-US" sz="2800" dirty="0">
                <a:solidFill>
                  <a:schemeClr val="tx1"/>
                </a:solidFill>
              </a:rPr>
              <a:t>Subset of vertices Y initialized to an arbitrary vertex</a:t>
            </a:r>
          </a:p>
          <a:p>
            <a:r>
              <a:rPr lang="en-US" sz="2800" dirty="0">
                <a:solidFill>
                  <a:schemeClr val="tx1"/>
                </a:solidFill>
              </a:rPr>
              <a:t>Y = {v 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Select a vertex nearest to Y from V-Y connected to a vertex in Y by a minimum weight edge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Add the selected vertex to 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Add the edge connecting the selected vertex to F</a:t>
            </a:r>
          </a:p>
          <a:p>
            <a:r>
              <a:rPr lang="en-US" sz="2800" dirty="0">
                <a:solidFill>
                  <a:schemeClr val="tx1"/>
                </a:solidFill>
              </a:rPr>
              <a:t>Ties broken arbitrarily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Repeat the process until Y =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209" y="1000288"/>
            <a:ext cx="8726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Write the pseudo code of the 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-1"/>
            <a:ext cx="7119891" cy="16157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1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209" y="1000288"/>
            <a:ext cx="87267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 = </a:t>
            </a:r>
            <a:r>
              <a:rPr lang="en-US" sz="2800" dirty="0">
                <a:sym typeface="Symbol"/>
              </a:rPr>
              <a:t></a:t>
            </a:r>
            <a:endParaRPr lang="en-US" sz="2800" dirty="0"/>
          </a:p>
          <a:p>
            <a:r>
              <a:rPr lang="en-US" sz="2800" dirty="0"/>
              <a:t>Y = {v </a:t>
            </a:r>
            <a:r>
              <a:rPr lang="en-US" sz="2800" baseline="-25000" dirty="0"/>
              <a:t>1</a:t>
            </a:r>
            <a:r>
              <a:rPr lang="en-US" sz="2800" dirty="0"/>
              <a:t>}</a:t>
            </a:r>
          </a:p>
          <a:p>
            <a:r>
              <a:rPr lang="en-US" sz="2800" dirty="0"/>
              <a:t>while (instance not solved)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select vertex in V – Y nearest to Y; </a:t>
            </a:r>
          </a:p>
          <a:p>
            <a:r>
              <a:rPr lang="en-US" sz="2800" dirty="0"/>
              <a:t>	//selection procedure </a:t>
            </a:r>
          </a:p>
          <a:p>
            <a:r>
              <a:rPr lang="en-US" sz="2800" dirty="0"/>
              <a:t>	check if forms a cycle //feasibility check </a:t>
            </a:r>
          </a:p>
          <a:p>
            <a:r>
              <a:rPr lang="en-US" sz="2800" dirty="0"/>
              <a:t>	if feasible</a:t>
            </a:r>
          </a:p>
          <a:p>
            <a:r>
              <a:rPr lang="en-US" sz="2800" dirty="0"/>
              <a:t>		add the vertex to Y;</a:t>
            </a:r>
          </a:p>
          <a:p>
            <a:r>
              <a:rPr lang="en-US" sz="2800" dirty="0"/>
              <a:t>		add the edge to F:</a:t>
            </a:r>
          </a:p>
          <a:p>
            <a:r>
              <a:rPr lang="en-US" sz="2800" dirty="0"/>
              <a:t>	if (Y == V)</a:t>
            </a:r>
          </a:p>
          <a:p>
            <a:r>
              <a:rPr lang="en-US" sz="2800" dirty="0"/>
              <a:t>		the instance is solved;	//solution check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-1"/>
            <a:ext cx="7119891" cy="16157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-1"/>
            <a:ext cx="7119891" cy="16157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Prim’s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21325"/>
            <a:ext cx="9179919" cy="42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42522" cy="865726"/>
          </a:xfrm>
        </p:spPr>
        <p:txBody>
          <a:bodyPr/>
          <a:lstStyle/>
          <a:p>
            <a:pPr algn="l"/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537" r="28681" b="73648"/>
          <a:stretch/>
        </p:blipFill>
        <p:spPr>
          <a:xfrm>
            <a:off x="280491" y="1047512"/>
            <a:ext cx="8863509" cy="47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42522" cy="865726"/>
          </a:xfrm>
        </p:spPr>
        <p:txBody>
          <a:bodyPr/>
          <a:lstStyle/>
          <a:p>
            <a:pPr algn="l"/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122"/>
          <a:stretch/>
        </p:blipFill>
        <p:spPr>
          <a:xfrm>
            <a:off x="-29392" y="865726"/>
            <a:ext cx="4863754" cy="2633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537" r="28681" b="73648"/>
          <a:stretch/>
        </p:blipFill>
        <p:spPr>
          <a:xfrm>
            <a:off x="5016040" y="1047512"/>
            <a:ext cx="4127960" cy="2199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" y="3464428"/>
            <a:ext cx="4639602" cy="34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9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670CC-3D8A-1BF0-9277-D30A9D9A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9" y="0"/>
            <a:ext cx="6044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2334827" cy="1615737"/>
          </a:xfrm>
        </p:spPr>
        <p:txBody>
          <a:bodyPr/>
          <a:lstStyle/>
          <a:p>
            <a:pPr algn="l"/>
            <a:r>
              <a:rPr lang="en-US" sz="3600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675" y="-17580"/>
            <a:ext cx="6850325" cy="68755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95290" y="947349"/>
            <a:ext cx="3228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Nearest</a:t>
            </a:r>
            <a:r>
              <a:rPr lang="en-US" i="1" dirty="0"/>
              <a:t> is a one dimensional array that keeps the vertices added to the solution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50" y="1872412"/>
            <a:ext cx="2327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Distance</a:t>
            </a:r>
            <a:r>
              <a:rPr lang="en-US" i="1" dirty="0"/>
              <a:t> is a one dimensional array that keeps track of the current minimum distances of vertices from the vertices that has already been added to the solution set</a:t>
            </a:r>
          </a:p>
        </p:txBody>
      </p:sp>
    </p:spTree>
    <p:extLst>
      <p:ext uri="{BB962C8B-B14F-4D97-AF65-F5344CB8AC3E}">
        <p14:creationId xmlns:p14="http://schemas.microsoft.com/office/powerpoint/2010/main" val="418256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46"/>
            <a:ext cx="91440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Every-Case Time Complexity of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6" y="1996948"/>
            <a:ext cx="7390614" cy="35395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Input Size: n (the number of vertices)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Basic Operation : Two loops with n – 1 iterations inside repeat loop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Repeat loop has n-1 iterations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Time complexity: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T(n) = 2(n – 1)(n – 1) ε θ(n</a:t>
            </a:r>
            <a:r>
              <a:rPr lang="en-US" sz="2800" baseline="30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846274"/>
          </a:xfrm>
        </p:spPr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6" y="846274"/>
            <a:ext cx="8771138" cy="58990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Initially the solution is an empty set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At each iteration, items added to the solution set until the set represents a solution to that instance of the problem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Steps:</a:t>
            </a:r>
          </a:p>
          <a:p>
            <a:r>
              <a:rPr lang="en-US" b="1" i="1" dirty="0">
                <a:solidFill>
                  <a:schemeClr val="tx1"/>
                </a:solidFill>
                <a:latin typeface="+mn-lt"/>
              </a:rPr>
              <a:t>Selection procedure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Choose the next item to add to the solution set according to the greedy criterion satisfying the locally optimal consideration.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The selection procedure simply consists of 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greedily grabbing the next-item without considering the potential drawbacks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of making such a choice</a:t>
            </a:r>
          </a:p>
          <a:p>
            <a:r>
              <a:rPr lang="en-US" b="1" i="1" dirty="0">
                <a:solidFill>
                  <a:schemeClr val="tx1"/>
                </a:solidFill>
                <a:latin typeface="+mn-lt"/>
              </a:rPr>
              <a:t>Feasibility Check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Determine if the new set is feasible by determining if it is possible to complete this set to provide a solution to the problem instance</a:t>
            </a:r>
          </a:p>
          <a:p>
            <a:r>
              <a:rPr lang="en-US" b="1" i="1" dirty="0">
                <a:solidFill>
                  <a:schemeClr val="tx1"/>
                </a:solidFill>
                <a:latin typeface="+mn-lt"/>
              </a:rPr>
              <a:t>Solution Check: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Determine whether the new set produced is a solution to the problem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4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006"/>
            <a:ext cx="9232777" cy="924896"/>
          </a:xfrm>
        </p:spPr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9" y="1317380"/>
            <a:ext cx="8780016" cy="57048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hlinkClick r:id="rId2"/>
              </a:rPr>
              <a:t>https://www.cs.usfca.edu/~galles/visualization/Prim.html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500" dirty="0">
                <a:solidFill>
                  <a:schemeClr val="tx1"/>
                </a:solidFill>
                <a:hlinkClick r:id="rId3"/>
              </a:rPr>
              <a:t>https://visualgo.net/en/mst</a:t>
            </a:r>
            <a:endParaRPr lang="en-US" sz="3500" dirty="0">
              <a:solidFill>
                <a:schemeClr val="tx1"/>
              </a:solidFill>
            </a:endParaRPr>
          </a:p>
          <a:p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7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568" y="1354558"/>
            <a:ext cx="6052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Arial"/>
              <a:buChar char="•"/>
            </a:pPr>
            <a:r>
              <a:rPr lang="en-US" sz="2800" dirty="0"/>
              <a:t>Foundations of Algorithms</a:t>
            </a:r>
          </a:p>
          <a:p>
            <a:pPr>
              <a:buClr>
                <a:schemeClr val="accent2"/>
              </a:buClr>
            </a:pPr>
            <a:r>
              <a:rPr lang="en-US" sz="2800" dirty="0"/>
              <a:t>by Richard Neapolitan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  <a:p>
            <a:pPr>
              <a:buClr>
                <a:schemeClr val="accent2"/>
              </a:buClr>
            </a:pPr>
            <a:endParaRPr lang="en-US" sz="2800" dirty="0"/>
          </a:p>
          <a:p>
            <a:pPr>
              <a:buClr>
                <a:schemeClr val="accent2"/>
              </a:buClr>
            </a:pPr>
            <a:endParaRPr lang="en-US" sz="2800" dirty="0"/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Algorithm Design Techniques: Recursion, Backtracking, Greedy, Divide and Conquer, and Dynamic Programming</a:t>
            </a:r>
          </a:p>
          <a:p>
            <a:pPr>
              <a:buClr>
                <a:schemeClr val="accent2"/>
              </a:buClr>
            </a:pPr>
            <a:r>
              <a:rPr lang="en-US" sz="2800" dirty="0"/>
              <a:t>by </a:t>
            </a:r>
            <a:r>
              <a:rPr lang="en-US" sz="2800" dirty="0" err="1"/>
              <a:t>Narasimha</a:t>
            </a:r>
            <a:r>
              <a:rPr lang="en-US" sz="2800" dirty="0"/>
              <a:t> </a:t>
            </a:r>
            <a:r>
              <a:rPr lang="en-US" sz="2800" dirty="0" err="1"/>
              <a:t>Karumanchi</a:t>
            </a:r>
            <a:endParaRPr lang="en-US" sz="2800" dirty="0"/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84587" y="202565"/>
            <a:ext cx="573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3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3315" y="128474"/>
            <a:ext cx="8413485" cy="8313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285750" indent="-285750"/>
            <a:r>
              <a:rPr lang="en-US" sz="4800" dirty="0"/>
              <a:t>References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838114"/>
            <a:ext cx="2141220" cy="2647098"/>
          </a:xfrm>
          <a:prstGeom prst="rect">
            <a:avLst/>
          </a:prstGeom>
        </p:spPr>
      </p:pic>
      <p:pic>
        <p:nvPicPr>
          <p:cNvPr id="7" name="Picture 2" descr="https://images-na.ssl-images-amazon.com/images/I/51G%2BnbRQJfL._SX348_BO1,204,203,200_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41" y="3682565"/>
            <a:ext cx="1995098" cy="28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2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76" y="0"/>
            <a:ext cx="7315200" cy="949911"/>
          </a:xfrm>
        </p:spPr>
        <p:txBody>
          <a:bodyPr/>
          <a:lstStyle/>
          <a:p>
            <a:r>
              <a:rPr lang="en-US" dirty="0"/>
              <a:t>Graph &amp;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4" y="1146177"/>
            <a:ext cx="6495064" cy="2804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604" y="4217342"/>
            <a:ext cx="5436649" cy="26406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44" y="4356831"/>
            <a:ext cx="354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tree is a connected undirected graph with no cycles. </a:t>
            </a:r>
          </a:p>
        </p:txBody>
      </p:sp>
    </p:spTree>
    <p:extLst>
      <p:ext uri="{BB962C8B-B14F-4D97-AF65-F5344CB8AC3E}">
        <p14:creationId xmlns:p14="http://schemas.microsoft.com/office/powerpoint/2010/main" val="3654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76" y="0"/>
            <a:ext cx="7315200" cy="949911"/>
          </a:xfrm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93" y="1082722"/>
            <a:ext cx="8756073" cy="35395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 is a spanning tree of a graph G if it spans G (that is, it includes every </a:t>
            </a:r>
            <a:r>
              <a:rPr lang="en-US" sz="2800" dirty="0">
                <a:solidFill>
                  <a:srgbClr val="FF0000"/>
                </a:solidFill>
              </a:rPr>
              <a:t>vertex </a:t>
            </a:r>
            <a:r>
              <a:rPr lang="en-US" sz="2800" dirty="0">
                <a:solidFill>
                  <a:schemeClr val="tx1"/>
                </a:solidFill>
              </a:rPr>
              <a:t>of G)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is a subgraph of G (every</a:t>
            </a:r>
            <a:r>
              <a:rPr lang="en-US" sz="2800" dirty="0">
                <a:solidFill>
                  <a:srgbClr val="FF0000"/>
                </a:solidFill>
              </a:rPr>
              <a:t> edge </a:t>
            </a:r>
            <a:r>
              <a:rPr lang="en-US" sz="2800" dirty="0">
                <a:solidFill>
                  <a:schemeClr val="tx1"/>
                </a:solidFill>
              </a:rPr>
              <a:t>in the tree belongs to 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onnected, weighted, undirected graph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86" y="3145414"/>
            <a:ext cx="6055167" cy="35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4/4x4_grid_spanning_tree.svg/220px-4x4_grid_spanning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7" y="3950237"/>
            <a:ext cx="2444819" cy="244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76" y="0"/>
            <a:ext cx="7315200" cy="949911"/>
          </a:xfrm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9684"/>
            <a:ext cx="8229600" cy="24746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Graph and its spanning trees, with T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being the minimum spanning tree.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87" r="1365"/>
          <a:stretch/>
        </p:blipFill>
        <p:spPr>
          <a:xfrm>
            <a:off x="35510" y="2011904"/>
            <a:ext cx="9072979" cy="23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92" y="19096"/>
            <a:ext cx="8780016" cy="102461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93"/>
            <a:ext cx="9041907" cy="53206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 is a spanning tree whose sum of edge weights is as small as possible.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is a subset of the edges of a connected, edge-weighted undirected graph that connects all the vertices together, without any cycles and with the minimum possible total edge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minimum spanning tree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50" y="3702927"/>
            <a:ext cx="5903649" cy="30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3713"/>
            <a:ext cx="9105253" cy="1154097"/>
          </a:xfrm>
        </p:spPr>
        <p:txBody>
          <a:bodyPr/>
          <a:lstStyle/>
          <a:p>
            <a:r>
              <a:rPr lang="en-US" sz="4800" dirty="0"/>
              <a:t>Minimum Spanning Tree for 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5" y="1389913"/>
            <a:ext cx="8737599" cy="35395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Let G = (V , 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T be a spanning tree for G: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 = (V, F) where F </a:t>
            </a:r>
            <a:r>
              <a:rPr lang="en-US" sz="2800" dirty="0">
                <a:solidFill>
                  <a:schemeClr val="tx1"/>
                </a:solidFill>
                <a:sym typeface="Symbol"/>
              </a:rPr>
              <a:t> E</a:t>
            </a:r>
          </a:p>
          <a:p>
            <a:r>
              <a:rPr lang="en-US" sz="2800" dirty="0">
                <a:solidFill>
                  <a:schemeClr val="tx1"/>
                </a:solidFill>
                <a:sym typeface="Symbol"/>
              </a:rPr>
              <a:t>Find T such that the sum of the weights of the edges in F is minimal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2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9" y="0"/>
            <a:ext cx="8780015" cy="949911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7754" y="1071964"/>
            <a:ext cx="3249226" cy="4365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Graph and its spanning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03" y="1019175"/>
            <a:ext cx="5353050" cy="583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428" r="8862"/>
          <a:stretch/>
        </p:blipFill>
        <p:spPr>
          <a:xfrm>
            <a:off x="0" y="773038"/>
            <a:ext cx="3975435" cy="1481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254130"/>
            <a:ext cx="42076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denote a spanning tree for G by T = (V , F).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 has the same vertices V as 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 (the set of edges of T) is a subset of E.</a:t>
            </a:r>
          </a:p>
          <a:p>
            <a:endParaRPr lang="en-US" sz="2400" dirty="0"/>
          </a:p>
          <a:p>
            <a:r>
              <a:rPr lang="en-US" sz="2800" b="1" dirty="0"/>
              <a:t>Problem</a:t>
            </a:r>
            <a:r>
              <a:rPr lang="en-US" sz="2800" dirty="0"/>
              <a:t>: Find a subset F of E such that T = (V , F) is a minimum spanning tree for G</a:t>
            </a:r>
          </a:p>
        </p:txBody>
      </p:sp>
    </p:spTree>
    <p:extLst>
      <p:ext uri="{BB962C8B-B14F-4D97-AF65-F5344CB8AC3E}">
        <p14:creationId xmlns:p14="http://schemas.microsoft.com/office/powerpoint/2010/main" val="98969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3" y="326068"/>
            <a:ext cx="9068307" cy="1154097"/>
          </a:xfrm>
        </p:spPr>
        <p:txBody>
          <a:bodyPr>
            <a:noAutofit/>
          </a:bodyPr>
          <a:lstStyle/>
          <a:p>
            <a:r>
              <a:rPr lang="en-US" sz="4000" dirty="0"/>
              <a:t>Greedy Algorithms for finding a 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10" y="5105739"/>
            <a:ext cx="8654472" cy="16157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Prim’s Algorithm</a:t>
            </a:r>
          </a:p>
          <a:p>
            <a:r>
              <a:rPr lang="en-US" sz="3600" dirty="0" err="1">
                <a:solidFill>
                  <a:schemeClr val="tx1"/>
                </a:solidFill>
              </a:rPr>
              <a:t>Kruskal’s</a:t>
            </a:r>
            <a:r>
              <a:rPr lang="en-US" sz="3600" dirty="0">
                <a:solidFill>
                  <a:schemeClr val="tx1"/>
                </a:solidFill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3" y="1699035"/>
            <a:ext cx="8910981" cy="32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25553</TotalTime>
  <Words>801</Words>
  <Application>Microsoft Office PowerPoint</Application>
  <PresentationFormat>On-screen Show (4:3)</PresentationFormat>
  <Paragraphs>109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Executive</vt:lpstr>
      <vt:lpstr>Greedy Approach Minimum Spanning Tree Prim’s Algorithm</vt:lpstr>
      <vt:lpstr>Greedy Approach</vt:lpstr>
      <vt:lpstr>Graph &amp; Tree</vt:lpstr>
      <vt:lpstr>Spanning Tree</vt:lpstr>
      <vt:lpstr>Spanning Tree</vt:lpstr>
      <vt:lpstr>Minimum Spanning Tree</vt:lpstr>
      <vt:lpstr>Minimum Spanning Tree for G</vt:lpstr>
      <vt:lpstr>Minimum Spanning Tree</vt:lpstr>
      <vt:lpstr>Greedy Algorithms for finding a Minimum Spanning Tree</vt:lpstr>
      <vt:lpstr>Prim’s Algorithm</vt:lpstr>
      <vt:lpstr>Prim’s Algorithm</vt:lpstr>
      <vt:lpstr>PowerPoint Presentation</vt:lpstr>
      <vt:lpstr>PowerPoint Presentation</vt:lpstr>
      <vt:lpstr>PowerPoint Presentation</vt:lpstr>
      <vt:lpstr>Prim’s Algorithm</vt:lpstr>
      <vt:lpstr>Prim’s Algorithm</vt:lpstr>
      <vt:lpstr>PowerPoint Presentation</vt:lpstr>
      <vt:lpstr>Prim’s Algorithm</vt:lpstr>
      <vt:lpstr>Every-Case Time Complexity of Prim’s Algorithm</vt:lpstr>
      <vt:lpstr>Visualizations</vt:lpstr>
      <vt:lpstr>PowerPoint Presentation</vt:lpstr>
    </vt:vector>
  </TitlesOfParts>
  <Company>Innovative Scheduling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Arttırılmış Gerçeklik  &amp; Google Glass</dc:title>
  <dc:creator>Oguzhan Topsakal</dc:creator>
  <cp:lastModifiedBy>Luis Jaimes</cp:lastModifiedBy>
  <cp:revision>1091</cp:revision>
  <cp:lastPrinted>2020-01-14T13:19:15Z</cp:lastPrinted>
  <dcterms:created xsi:type="dcterms:W3CDTF">2014-11-04T21:32:02Z</dcterms:created>
  <dcterms:modified xsi:type="dcterms:W3CDTF">2023-02-21T03:57:03Z</dcterms:modified>
</cp:coreProperties>
</file>