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13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6656" y="73938"/>
            <a:ext cx="3656787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3725" y="160003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3725" y="191634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3725" y="22326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139" y="73938"/>
            <a:ext cx="425582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88896"/>
            <a:ext cx="3009900" cy="232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slide" Target="slid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slide" Target="slid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.png"/><Relationship Id="rId7" Type="http://schemas.openxmlformats.org/officeDocument/2006/relationships/slide" Target="slide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slide" Target="slid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slide" Target="slid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slide" Target="slid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slide" Target="slid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116.xml"/><Relationship Id="rId4" Type="http://schemas.openxmlformats.org/officeDocument/2006/relationships/slide" Target="slide2.xml"/><Relationship Id="rId9" Type="http://schemas.openxmlformats.org/officeDocument/2006/relationships/slide" Target="sl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196975"/>
            <a:ext cx="3276600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0350" algn="ctr">
              <a:lnSpc>
                <a:spcPct val="101699"/>
              </a:lnSpc>
              <a:spcBef>
                <a:spcPts val="75"/>
              </a:spcBef>
            </a:pPr>
            <a:r>
              <a:rPr spc="-120" dirty="0">
                <a:latin typeface="Arial Black"/>
                <a:cs typeface="Arial Black"/>
              </a:rPr>
              <a:t>Hashing: </a:t>
            </a:r>
            <a:r>
              <a:rPr spc="-220" dirty="0">
                <a:latin typeface="Arial Black"/>
                <a:cs typeface="Arial Black"/>
              </a:rPr>
              <a:t>Introduction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2675">
              <a:lnSpc>
                <a:spcPct val="100000"/>
              </a:lnSpc>
              <a:spcBef>
                <a:spcPts val="125"/>
              </a:spcBef>
            </a:pPr>
            <a:r>
              <a:rPr dirty="0"/>
              <a:t>Digital</a:t>
            </a:r>
            <a:r>
              <a:rPr spc="150" dirty="0"/>
              <a:t> </a:t>
            </a:r>
            <a:r>
              <a:rPr spc="-10" dirty="0"/>
              <a:t>Signature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4006" y="1169647"/>
            <a:ext cx="2889250" cy="1306195"/>
            <a:chOff x="864006" y="1169647"/>
            <a:chExt cx="2889250" cy="1306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006" y="1169647"/>
              <a:ext cx="2874512" cy="1306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04021" y="2003425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79" h="360044">
                  <a:moveTo>
                    <a:pt x="0" y="360004"/>
                  </a:moveTo>
                  <a:lnTo>
                    <a:pt x="0" y="0"/>
                  </a:lnTo>
                  <a:lnTo>
                    <a:pt x="1440017" y="0"/>
                  </a:lnTo>
                  <a:lnTo>
                    <a:pt x="1440017" y="360004"/>
                  </a:lnTo>
                  <a:lnTo>
                    <a:pt x="0" y="360004"/>
                  </a:lnTo>
                  <a:close/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04011"/>
            <a:ext cx="4029710" cy="1892300"/>
            <a:chOff x="289331" y="904011"/>
            <a:chExt cx="4029710" cy="1892300"/>
          </a:xfrm>
        </p:grpSpPr>
        <p:sp>
          <p:nvSpPr>
            <p:cNvPr id="4" name="object 4"/>
            <p:cNvSpPr/>
            <p:nvPr/>
          </p:nvSpPr>
          <p:spPr>
            <a:xfrm>
              <a:off x="289331" y="9040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15148"/>
              <a:ext cx="4029710" cy="1480820"/>
            </a:xfrm>
            <a:custGeom>
              <a:avLst/>
              <a:gdLst/>
              <a:ahLst/>
              <a:cxnLst/>
              <a:rect l="l" t="t" r="r" b="b"/>
              <a:pathLst>
                <a:path w="4029710" h="1480820">
                  <a:moveTo>
                    <a:pt x="4029354" y="0"/>
                  </a:moveTo>
                  <a:lnTo>
                    <a:pt x="0" y="0"/>
                  </a:lnTo>
                  <a:lnTo>
                    <a:pt x="0" y="1480604"/>
                  </a:lnTo>
                  <a:lnTo>
                    <a:pt x="4029354" y="148060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5" dirty="0"/>
              <a:t>Get</a:t>
            </a:r>
            <a:r>
              <a:rPr b="0" spc="105" dirty="0">
                <a:latin typeface="Bookman Old Style"/>
                <a:cs typeface="Bookman Old Style"/>
              </a:rPr>
              <a:t>(</a:t>
            </a:r>
            <a:r>
              <a:rPr spc="105" dirty="0"/>
              <a:t>object</a:t>
            </a:r>
            <a:r>
              <a:rPr b="0" spc="105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(key,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90" dirty="0">
                <a:solidFill>
                  <a:srgbClr val="000000"/>
                </a:solidFill>
              </a:rPr>
              <a:t>value)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761365" indent="-219075">
              <a:lnSpc>
                <a:spcPct val="107400"/>
              </a:lnSpc>
              <a:spcBef>
                <a:spcPts val="5"/>
              </a:spcBef>
            </a:pPr>
            <a:r>
              <a:rPr sz="1700" spc="355" dirty="0">
                <a:solidFill>
                  <a:srgbClr val="0000FF"/>
                </a:solidFill>
              </a:rPr>
              <a:t>if</a:t>
            </a:r>
            <a:r>
              <a:rPr sz="1700" spc="440" dirty="0">
                <a:solidFill>
                  <a:srgbClr val="0000FF"/>
                </a:solidFill>
              </a:rPr>
              <a:t> </a:t>
            </a:r>
            <a:r>
              <a:rPr sz="1700" dirty="0">
                <a:solidFill>
                  <a:srgbClr val="0000FF"/>
                </a:solidFill>
              </a:rPr>
              <a:t>key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b="0" spc="229" dirty="0">
                <a:solidFill>
                  <a:srgbClr val="0000FF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FF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N/A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04011"/>
            <a:ext cx="4029710" cy="1892300"/>
            <a:chOff x="289331" y="904011"/>
            <a:chExt cx="4029710" cy="1892300"/>
          </a:xfrm>
        </p:grpSpPr>
        <p:sp>
          <p:nvSpPr>
            <p:cNvPr id="4" name="object 4"/>
            <p:cNvSpPr/>
            <p:nvPr/>
          </p:nvSpPr>
          <p:spPr>
            <a:xfrm>
              <a:off x="289331" y="9040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15148"/>
              <a:ext cx="4029710" cy="1480820"/>
            </a:xfrm>
            <a:custGeom>
              <a:avLst/>
              <a:gdLst/>
              <a:ahLst/>
              <a:cxnLst/>
              <a:rect l="l" t="t" r="r" b="b"/>
              <a:pathLst>
                <a:path w="4029710" h="1480820">
                  <a:moveTo>
                    <a:pt x="4029354" y="0"/>
                  </a:moveTo>
                  <a:lnTo>
                    <a:pt x="0" y="0"/>
                  </a:lnTo>
                  <a:lnTo>
                    <a:pt x="0" y="1480604"/>
                  </a:lnTo>
                  <a:lnTo>
                    <a:pt x="4029354" y="148060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5" dirty="0"/>
              <a:t>Get</a:t>
            </a:r>
            <a:r>
              <a:rPr b="0" spc="105" dirty="0">
                <a:latin typeface="Bookman Old Style"/>
                <a:cs typeface="Bookman Old Style"/>
              </a:rPr>
              <a:t>(</a:t>
            </a:r>
            <a:r>
              <a:rPr spc="105" dirty="0"/>
              <a:t>object</a:t>
            </a:r>
            <a:r>
              <a:rPr b="0" spc="105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(key,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90" dirty="0">
                <a:solidFill>
                  <a:srgbClr val="000000"/>
                </a:solidFill>
              </a:rPr>
              <a:t>value)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761365" indent="-219075">
              <a:lnSpc>
                <a:spcPct val="107400"/>
              </a:lnSpc>
              <a:spcBef>
                <a:spcPts val="5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FF"/>
                </a:solidFill>
              </a:rPr>
              <a:t>return</a:t>
            </a:r>
            <a:r>
              <a:rPr sz="1700" spc="484" dirty="0">
                <a:solidFill>
                  <a:srgbClr val="0000FF"/>
                </a:solidFill>
              </a:rPr>
              <a:t> </a:t>
            </a:r>
            <a:r>
              <a:rPr sz="1700" spc="-10" dirty="0">
                <a:solidFill>
                  <a:srgbClr val="0000FF"/>
                </a:solidFill>
              </a:rPr>
              <a:t>value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N/A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04011"/>
            <a:ext cx="4029710" cy="1892300"/>
            <a:chOff x="289331" y="904011"/>
            <a:chExt cx="4029710" cy="1892300"/>
          </a:xfrm>
        </p:grpSpPr>
        <p:sp>
          <p:nvSpPr>
            <p:cNvPr id="4" name="object 4"/>
            <p:cNvSpPr/>
            <p:nvPr/>
          </p:nvSpPr>
          <p:spPr>
            <a:xfrm>
              <a:off x="289331" y="9040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15148"/>
              <a:ext cx="4029710" cy="1480820"/>
            </a:xfrm>
            <a:custGeom>
              <a:avLst/>
              <a:gdLst/>
              <a:ahLst/>
              <a:cxnLst/>
              <a:rect l="l" t="t" r="r" b="b"/>
              <a:pathLst>
                <a:path w="4029710" h="1480820">
                  <a:moveTo>
                    <a:pt x="4029354" y="0"/>
                  </a:moveTo>
                  <a:lnTo>
                    <a:pt x="0" y="0"/>
                  </a:lnTo>
                  <a:lnTo>
                    <a:pt x="0" y="1480604"/>
                  </a:lnTo>
                  <a:lnTo>
                    <a:pt x="4029354" y="148060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5" dirty="0"/>
              <a:t>Get</a:t>
            </a:r>
            <a:r>
              <a:rPr b="0" spc="105" dirty="0">
                <a:latin typeface="Bookman Old Style"/>
                <a:cs typeface="Bookman Old Style"/>
              </a:rPr>
              <a:t>(</a:t>
            </a:r>
            <a:r>
              <a:rPr spc="105" dirty="0"/>
              <a:t>object</a:t>
            </a:r>
            <a:r>
              <a:rPr b="0" spc="105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(key,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90" dirty="0">
                <a:solidFill>
                  <a:srgbClr val="000000"/>
                </a:solidFill>
              </a:rPr>
              <a:t>value)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761365" indent="-219075">
              <a:lnSpc>
                <a:spcPct val="107400"/>
              </a:lnSpc>
              <a:spcBef>
                <a:spcPts val="5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FF"/>
                </a:solidFill>
              </a:rPr>
              <a:t>return</a:t>
            </a:r>
            <a:r>
              <a:rPr sz="1700" spc="484" dirty="0">
                <a:solidFill>
                  <a:srgbClr val="0000FF"/>
                </a:solidFill>
              </a:rPr>
              <a:t> </a:t>
            </a:r>
            <a:r>
              <a:rPr sz="1700" spc="-25" dirty="0">
                <a:solidFill>
                  <a:srgbClr val="0000FF"/>
                </a:solidFill>
              </a:rPr>
              <a:t>N/A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0" dirty="0">
                <a:solidFill>
                  <a:srgbClr val="000000"/>
                </a:solidFill>
              </a:rPr>
              <a:t>pair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5" dirty="0">
                <a:solidFill>
                  <a:srgbClr val="000000"/>
                </a:solidFill>
              </a:rPr>
              <a:t> </a:t>
            </a:r>
            <a:r>
              <a:rPr sz="1700" spc="110" dirty="0">
                <a:solidFill>
                  <a:srgbClr val="000000"/>
                </a:solidFill>
              </a:rPr>
              <a:t>pair.key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6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120" dirty="0">
                <a:solidFill>
                  <a:srgbClr val="000000"/>
                </a:solidFill>
              </a:rPr>
              <a:t>pair.value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</a:rPr>
              <a:t>chain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00"/>
                </a:solidFill>
              </a:rPr>
              <a:t>Append</a:t>
            </a:r>
            <a:r>
              <a:rPr sz="1700" b="0" dirty="0">
                <a:solidFill>
                  <a:srgbClr val="000000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00"/>
                </a:solidFill>
              </a:rPr>
              <a:t>object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value</a:t>
            </a:r>
            <a:r>
              <a:rPr sz="1700" b="0" spc="55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FF"/>
                </a:solidFill>
              </a:rPr>
              <a:t>chain</a:t>
            </a:r>
            <a:r>
              <a:rPr sz="1700" spc="50" dirty="0">
                <a:solidFill>
                  <a:srgbClr val="0000FF"/>
                </a:solidFill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FF"/>
                </a:solidFill>
              </a:rPr>
              <a:t>Chains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FF"/>
                </a:solidFill>
              </a:rPr>
              <a:t>hash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FF"/>
                </a:solidFill>
              </a:rPr>
              <a:t>object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0" dirty="0">
                <a:solidFill>
                  <a:srgbClr val="000000"/>
                </a:solidFill>
              </a:rPr>
              <a:t>pair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10" dirty="0">
                <a:solidFill>
                  <a:srgbClr val="000000"/>
                </a:solidFill>
              </a:rPr>
              <a:t>pair.key</a:t>
            </a:r>
            <a:r>
              <a:rPr sz="1700" spc="480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5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120" dirty="0">
                <a:solidFill>
                  <a:srgbClr val="000000"/>
                </a:solidFill>
              </a:rPr>
              <a:t>pair.value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</a:rPr>
              <a:t>chain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00"/>
                </a:solidFill>
              </a:rPr>
              <a:t>Append</a:t>
            </a:r>
            <a:r>
              <a:rPr sz="1700" b="0" dirty="0">
                <a:solidFill>
                  <a:srgbClr val="000000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00"/>
                </a:solidFill>
              </a:rPr>
              <a:t>object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value</a:t>
            </a:r>
            <a:r>
              <a:rPr sz="1700" b="0" spc="55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FF"/>
                </a:solidFill>
              </a:rPr>
              <a:t>for</a:t>
            </a:r>
            <a:r>
              <a:rPr sz="1700" spc="465" dirty="0">
                <a:solidFill>
                  <a:srgbClr val="0000FF"/>
                </a:solidFill>
              </a:rPr>
              <a:t> </a:t>
            </a:r>
            <a:r>
              <a:rPr sz="1700" spc="120" dirty="0">
                <a:solidFill>
                  <a:srgbClr val="0000FF"/>
                </a:solidFill>
              </a:rPr>
              <a:t>pair</a:t>
            </a:r>
            <a:r>
              <a:rPr sz="1700" spc="465" dirty="0">
                <a:solidFill>
                  <a:srgbClr val="0000FF"/>
                </a:solidFill>
              </a:rPr>
              <a:t> </a:t>
            </a:r>
            <a:r>
              <a:rPr sz="1700" spc="140" dirty="0">
                <a:solidFill>
                  <a:srgbClr val="0000FF"/>
                </a:solidFill>
              </a:rPr>
              <a:t>in</a:t>
            </a:r>
            <a:r>
              <a:rPr sz="1700" spc="465" dirty="0">
                <a:solidFill>
                  <a:srgbClr val="0000FF"/>
                </a:solidFill>
              </a:rPr>
              <a:t> </a:t>
            </a:r>
            <a:r>
              <a:rPr sz="1700" spc="125" dirty="0">
                <a:solidFill>
                  <a:srgbClr val="0000FF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10" dirty="0">
                <a:solidFill>
                  <a:srgbClr val="000000"/>
                </a:solidFill>
              </a:rPr>
              <a:t>pair.key</a:t>
            </a:r>
            <a:r>
              <a:rPr sz="1700" spc="480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5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120" dirty="0">
                <a:solidFill>
                  <a:srgbClr val="000000"/>
                </a:solidFill>
              </a:rPr>
              <a:t>pair.value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</a:rPr>
              <a:t>chain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00"/>
                </a:solidFill>
              </a:rPr>
              <a:t>Append</a:t>
            </a:r>
            <a:r>
              <a:rPr sz="1700" b="0" dirty="0">
                <a:solidFill>
                  <a:srgbClr val="000000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00"/>
                </a:solidFill>
              </a:rPr>
              <a:t>object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value</a:t>
            </a:r>
            <a:r>
              <a:rPr sz="1700" b="0" spc="55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0" dirty="0">
                <a:solidFill>
                  <a:srgbClr val="000000"/>
                </a:solidFill>
              </a:rPr>
              <a:t>pair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FF"/>
                </a:solidFill>
              </a:rPr>
              <a:t>if</a:t>
            </a:r>
            <a:r>
              <a:rPr sz="1700" spc="470" dirty="0">
                <a:solidFill>
                  <a:srgbClr val="0000FF"/>
                </a:solidFill>
              </a:rPr>
              <a:t> </a:t>
            </a:r>
            <a:r>
              <a:rPr sz="1700" spc="110" dirty="0">
                <a:solidFill>
                  <a:srgbClr val="0000FF"/>
                </a:solidFill>
              </a:rPr>
              <a:t>pair.key</a:t>
            </a:r>
            <a:r>
              <a:rPr sz="1700" spc="480" dirty="0">
                <a:solidFill>
                  <a:srgbClr val="0000FF"/>
                </a:solidFill>
              </a:rPr>
              <a:t> </a:t>
            </a:r>
            <a:r>
              <a:rPr sz="1700" b="0" spc="229" dirty="0">
                <a:solidFill>
                  <a:srgbClr val="0000FF"/>
                </a:solidFill>
                <a:latin typeface="Bookman Old Style"/>
                <a:cs typeface="Bookman Old Style"/>
              </a:rPr>
              <a:t>==</a:t>
            </a:r>
            <a:r>
              <a:rPr sz="1700" b="0" spc="-5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FF"/>
                </a:solidFill>
              </a:rPr>
              <a:t>object: </a:t>
            </a:r>
            <a:r>
              <a:rPr sz="1700" spc="120" dirty="0">
                <a:solidFill>
                  <a:srgbClr val="000000"/>
                </a:solidFill>
              </a:rPr>
              <a:t>pair.value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</a:rPr>
              <a:t>chain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00"/>
                </a:solidFill>
              </a:rPr>
              <a:t>Append</a:t>
            </a:r>
            <a:r>
              <a:rPr sz="1700" b="0" dirty="0">
                <a:solidFill>
                  <a:srgbClr val="000000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00"/>
                </a:solidFill>
              </a:rPr>
              <a:t>object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value</a:t>
            </a:r>
            <a:r>
              <a:rPr sz="1700" b="0" spc="55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0" dirty="0">
                <a:solidFill>
                  <a:srgbClr val="000000"/>
                </a:solidFill>
              </a:rPr>
              <a:t>pair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5" dirty="0">
                <a:solidFill>
                  <a:srgbClr val="000000"/>
                </a:solidFill>
              </a:rPr>
              <a:t> </a:t>
            </a:r>
            <a:r>
              <a:rPr sz="1700" spc="110" dirty="0">
                <a:solidFill>
                  <a:srgbClr val="000000"/>
                </a:solidFill>
              </a:rPr>
              <a:t>pair.key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6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120" dirty="0">
                <a:solidFill>
                  <a:srgbClr val="0000FF"/>
                </a:solidFill>
              </a:rPr>
              <a:t>pair.value</a:t>
            </a:r>
            <a:r>
              <a:rPr sz="1700" spc="470" dirty="0">
                <a:solidFill>
                  <a:srgbClr val="0000FF"/>
                </a:solidFill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FF"/>
                </a:solidFill>
              </a:rPr>
              <a:t>value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</a:rPr>
              <a:t>chain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00"/>
                </a:solidFill>
              </a:rPr>
              <a:t>Append</a:t>
            </a:r>
            <a:r>
              <a:rPr sz="1700" b="0" dirty="0">
                <a:solidFill>
                  <a:srgbClr val="000000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00"/>
                </a:solidFill>
              </a:rPr>
              <a:t>object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value</a:t>
            </a:r>
            <a:r>
              <a:rPr sz="1700" b="0" spc="55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0" dirty="0">
                <a:solidFill>
                  <a:srgbClr val="000000"/>
                </a:solidFill>
              </a:rPr>
              <a:t>pair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5" dirty="0">
                <a:solidFill>
                  <a:srgbClr val="000000"/>
                </a:solidFill>
              </a:rPr>
              <a:t> </a:t>
            </a:r>
            <a:r>
              <a:rPr sz="1700" spc="110" dirty="0">
                <a:solidFill>
                  <a:srgbClr val="000000"/>
                </a:solidFill>
              </a:rPr>
              <a:t>pair.key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6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120" dirty="0">
                <a:solidFill>
                  <a:srgbClr val="000000"/>
                </a:solidFill>
              </a:rPr>
              <a:t>pair.value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 </a:t>
            </a:r>
            <a:r>
              <a:rPr sz="1700" spc="80" dirty="0">
                <a:solidFill>
                  <a:srgbClr val="0000FF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</a:rPr>
              <a:t>chain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00"/>
                </a:solidFill>
              </a:rPr>
              <a:t>Append</a:t>
            </a:r>
            <a:r>
              <a:rPr sz="1700" b="0" dirty="0">
                <a:solidFill>
                  <a:srgbClr val="000000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00"/>
                </a:solidFill>
              </a:rPr>
              <a:t>object</a:t>
            </a:r>
            <a:r>
              <a:rPr sz="1700" b="0" i="1" dirty="0">
                <a:solidFill>
                  <a:srgbClr val="00000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value</a:t>
            </a:r>
            <a:r>
              <a:rPr sz="1700" b="0" spc="55" dirty="0">
                <a:solidFill>
                  <a:srgbClr val="000000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78129"/>
            <a:ext cx="4029710" cy="2206625"/>
            <a:chOff x="289331" y="77812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331" y="77812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49"/>
                  </a:moveTo>
                  <a:lnTo>
                    <a:pt x="4029354" y="411149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4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89278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354" y="0"/>
                  </a:moveTo>
                  <a:lnTo>
                    <a:pt x="0" y="0"/>
                  </a:lnTo>
                  <a:lnTo>
                    <a:pt x="0" y="1795284"/>
                  </a:lnTo>
                  <a:lnTo>
                    <a:pt x="4029354" y="179528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45" dirty="0"/>
              <a:t>Set</a:t>
            </a:r>
            <a:r>
              <a:rPr b="0" spc="145" dirty="0">
                <a:latin typeface="Bookman Old Style"/>
                <a:cs typeface="Bookman Old Style"/>
              </a:rPr>
              <a:t>(</a:t>
            </a:r>
            <a:r>
              <a:rPr spc="145" dirty="0"/>
              <a:t>object</a:t>
            </a:r>
            <a:r>
              <a:rPr b="0" i="1" spc="145" dirty="0">
                <a:latin typeface="Bookman Old Style"/>
                <a:cs typeface="Bookman Old Style"/>
              </a:rPr>
              <a:t>,</a:t>
            </a:r>
            <a:r>
              <a:rPr b="0" i="1" spc="-265" dirty="0">
                <a:latin typeface="Bookman Old Style"/>
                <a:cs typeface="Bookman Old Style"/>
              </a:rPr>
              <a:t> </a:t>
            </a:r>
            <a:r>
              <a:rPr spc="60" dirty="0"/>
              <a:t>value</a:t>
            </a:r>
            <a:r>
              <a:rPr b="0" spc="6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0" dirty="0">
                <a:solidFill>
                  <a:srgbClr val="000000"/>
                </a:solidFill>
              </a:rPr>
              <a:t>pair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250190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5" dirty="0">
                <a:solidFill>
                  <a:srgbClr val="000000"/>
                </a:solidFill>
              </a:rPr>
              <a:t> </a:t>
            </a:r>
            <a:r>
              <a:rPr sz="1700" spc="110" dirty="0">
                <a:solidFill>
                  <a:srgbClr val="000000"/>
                </a:solidFill>
              </a:rPr>
              <a:t>pair.key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6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120" dirty="0">
                <a:solidFill>
                  <a:srgbClr val="000000"/>
                </a:solidFill>
              </a:rPr>
              <a:t>pair.value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FF"/>
                </a:solidFill>
              </a:rPr>
              <a:t>chain</a:t>
            </a:r>
            <a:r>
              <a:rPr sz="1700" b="0" i="1" dirty="0">
                <a:solidFill>
                  <a:srgbClr val="0000FF"/>
                </a:solidFill>
                <a:latin typeface="Bookman Old Style"/>
                <a:cs typeface="Bookman Old Style"/>
              </a:rPr>
              <a:t>.</a:t>
            </a:r>
            <a:r>
              <a:rPr sz="1700" dirty="0">
                <a:solidFill>
                  <a:srgbClr val="0000FF"/>
                </a:solidFill>
              </a:rPr>
              <a:t>Append</a:t>
            </a:r>
            <a:r>
              <a:rPr sz="1700" b="0" dirty="0">
                <a:solidFill>
                  <a:srgbClr val="0000FF"/>
                </a:solidFill>
                <a:latin typeface="Bookman Old Style"/>
                <a:cs typeface="Bookman Old Style"/>
              </a:rPr>
              <a:t>((</a:t>
            </a:r>
            <a:r>
              <a:rPr sz="1700" dirty="0">
                <a:solidFill>
                  <a:srgbClr val="0000FF"/>
                </a:solidFill>
              </a:rPr>
              <a:t>object</a:t>
            </a:r>
            <a:r>
              <a:rPr sz="1700" b="0" i="1" dirty="0">
                <a:solidFill>
                  <a:srgbClr val="0000FF"/>
                </a:solidFill>
                <a:latin typeface="Bookman Old Style"/>
                <a:cs typeface="Bookman Old Style"/>
              </a:rPr>
              <a:t>,</a:t>
            </a:r>
            <a:r>
              <a:rPr sz="1700" b="0" i="1" spc="22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700" spc="55" dirty="0">
                <a:solidFill>
                  <a:srgbClr val="0000FF"/>
                </a:solidFill>
              </a:rPr>
              <a:t>value</a:t>
            </a:r>
            <a:r>
              <a:rPr sz="1700" b="0" spc="55" dirty="0">
                <a:solidFill>
                  <a:srgbClr val="0000FF"/>
                </a:solidFill>
                <a:latin typeface="Bookman Old Style"/>
                <a:cs typeface="Bookman Old Style"/>
              </a:rPr>
              <a:t>))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2675">
              <a:lnSpc>
                <a:spcPct val="100000"/>
              </a:lnSpc>
              <a:spcBef>
                <a:spcPts val="125"/>
              </a:spcBef>
            </a:pPr>
            <a:r>
              <a:rPr dirty="0"/>
              <a:t>Digital</a:t>
            </a:r>
            <a:r>
              <a:rPr spc="150" dirty="0"/>
              <a:t> </a:t>
            </a:r>
            <a:r>
              <a:rPr spc="-10" dirty="0"/>
              <a:t>Signature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4006" y="1166413"/>
            <a:ext cx="2889250" cy="1309370"/>
            <a:chOff x="864006" y="1166413"/>
            <a:chExt cx="2889250" cy="1309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006" y="1169647"/>
              <a:ext cx="2874512" cy="1306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4008" y="1175413"/>
              <a:ext cx="2520315" cy="1188085"/>
            </a:xfrm>
            <a:custGeom>
              <a:avLst/>
              <a:gdLst/>
              <a:ahLst/>
              <a:cxnLst/>
              <a:rect l="l" t="t" r="r" b="b"/>
              <a:pathLst>
                <a:path w="2520315" h="1188085">
                  <a:moveTo>
                    <a:pt x="1080013" y="1188015"/>
                  </a:moveTo>
                  <a:lnTo>
                    <a:pt x="1080013" y="828011"/>
                  </a:lnTo>
                  <a:lnTo>
                    <a:pt x="2520031" y="828011"/>
                  </a:lnTo>
                  <a:lnTo>
                    <a:pt x="2520031" y="1188015"/>
                  </a:lnTo>
                  <a:lnTo>
                    <a:pt x="1080013" y="1188015"/>
                  </a:lnTo>
                  <a:close/>
                </a:path>
                <a:path w="2520315" h="1188085">
                  <a:moveTo>
                    <a:pt x="0" y="360004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360004"/>
                  </a:lnTo>
                  <a:lnTo>
                    <a:pt x="0" y="360004"/>
                  </a:lnTo>
                  <a:close/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143266"/>
            <a:ext cx="4029710" cy="1294130"/>
            <a:chOff x="289331" y="1143266"/>
            <a:chExt cx="4029710" cy="1294130"/>
          </a:xfrm>
        </p:grpSpPr>
        <p:sp>
          <p:nvSpPr>
            <p:cNvPr id="4" name="object 4"/>
            <p:cNvSpPr/>
            <p:nvPr/>
          </p:nvSpPr>
          <p:spPr>
            <a:xfrm>
              <a:off x="289331" y="1143266"/>
              <a:ext cx="4029710" cy="334010"/>
            </a:xfrm>
            <a:custGeom>
              <a:avLst/>
              <a:gdLst/>
              <a:ahLst/>
              <a:cxnLst/>
              <a:rect l="l" t="t" r="r" b="b"/>
              <a:pathLst>
                <a:path w="4029710" h="334009">
                  <a:moveTo>
                    <a:pt x="0" y="333387"/>
                  </a:moveTo>
                  <a:lnTo>
                    <a:pt x="4029354" y="33338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3387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76654"/>
              <a:ext cx="4029710" cy="960755"/>
            </a:xfrm>
            <a:custGeom>
              <a:avLst/>
              <a:gdLst/>
              <a:ahLst/>
              <a:cxnLst/>
              <a:rect l="l" t="t" r="r" b="b"/>
              <a:pathLst>
                <a:path w="4029710" h="960755">
                  <a:moveTo>
                    <a:pt x="4029354" y="0"/>
                  </a:moveTo>
                  <a:lnTo>
                    <a:pt x="0" y="0"/>
                  </a:lnTo>
                  <a:lnTo>
                    <a:pt x="0" y="960221"/>
                  </a:lnTo>
                  <a:lnTo>
                    <a:pt x="4029354" y="960221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015496"/>
            <a:ext cx="3826510" cy="135318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Lemma</a:t>
            </a:r>
            <a:endParaRPr sz="2050" dirty="0">
              <a:latin typeface="Gill Sans MT"/>
              <a:cs typeface="Gill Sans MT"/>
            </a:endParaRPr>
          </a:p>
          <a:p>
            <a:pPr marL="12700" marR="5080" algn="just">
              <a:lnSpc>
                <a:spcPct val="107400"/>
              </a:lnSpc>
              <a:spcBef>
                <a:spcPts val="565"/>
              </a:spcBef>
            </a:pPr>
            <a:r>
              <a:rPr sz="1700" dirty="0">
                <a:latin typeface="Gill Sans MT"/>
                <a:cs typeface="Gill Sans MT"/>
              </a:rPr>
              <a:t>Let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be the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length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 the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longest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45" dirty="0">
                <a:latin typeface="Palatino Linotype"/>
                <a:cs typeface="Palatino Linotyp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dirty="0">
                <a:latin typeface="Gill Sans MT"/>
                <a:cs typeface="Gill Sans MT"/>
              </a:rPr>
              <a:t>.</a:t>
            </a:r>
            <a:r>
              <a:rPr sz="1700" spc="1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Then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running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time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Palatino Linotype"/>
                <a:cs typeface="Palatino Linotype"/>
              </a:rPr>
              <a:t>HasKey</a:t>
            </a:r>
            <a:r>
              <a:rPr sz="1700" spc="-80" dirty="0">
                <a:latin typeface="Gill Sans MT"/>
                <a:cs typeface="Gill Sans MT"/>
              </a:rPr>
              <a:t>, </a:t>
            </a:r>
            <a:r>
              <a:rPr sz="1700" dirty="0">
                <a:latin typeface="Palatino Linotype"/>
                <a:cs typeface="Palatino Linotype"/>
              </a:rPr>
              <a:t>Get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Set</a:t>
            </a:r>
            <a:r>
              <a:rPr sz="1700" spc="12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55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</a:t>
            </a:r>
            <a:r>
              <a:rPr sz="1700" b="0" spc="-25" dirty="0">
                <a:latin typeface="Bookman Old Style"/>
                <a:cs typeface="Bookman Old Style"/>
              </a:rPr>
              <a:t>)</a:t>
            </a:r>
            <a:r>
              <a:rPr sz="1700" spc="-25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28433"/>
            <a:ext cx="4029710" cy="2331085"/>
            <a:chOff x="289331" y="728433"/>
            <a:chExt cx="4029710" cy="2331085"/>
          </a:xfrm>
        </p:grpSpPr>
        <p:sp>
          <p:nvSpPr>
            <p:cNvPr id="4" name="object 4"/>
            <p:cNvSpPr/>
            <p:nvPr/>
          </p:nvSpPr>
          <p:spPr>
            <a:xfrm>
              <a:off x="289331" y="728433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83"/>
                  </a:moveTo>
                  <a:lnTo>
                    <a:pt x="4029354" y="335483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83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063917"/>
              <a:ext cx="4029710" cy="1995805"/>
            </a:xfrm>
            <a:custGeom>
              <a:avLst/>
              <a:gdLst/>
              <a:ahLst/>
              <a:cxnLst/>
              <a:rect l="l" t="t" r="r" b="b"/>
              <a:pathLst>
                <a:path w="4029710" h="1995805">
                  <a:moveTo>
                    <a:pt x="4029354" y="0"/>
                  </a:moveTo>
                  <a:lnTo>
                    <a:pt x="0" y="0"/>
                  </a:lnTo>
                  <a:lnTo>
                    <a:pt x="0" y="1995208"/>
                  </a:lnTo>
                  <a:lnTo>
                    <a:pt x="4029354" y="1995208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25" y="13492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08209"/>
            <a:ext cx="3836670" cy="1626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Proof</a:t>
            </a:r>
            <a:endParaRPr sz="2050">
              <a:latin typeface="Gill Sans MT"/>
              <a:cs typeface="Gill Sans MT"/>
            </a:endParaRPr>
          </a:p>
          <a:p>
            <a:pPr marL="449580" marR="5080">
              <a:lnSpc>
                <a:spcPct val="107400"/>
              </a:lnSpc>
              <a:spcBef>
                <a:spcPts val="1360"/>
              </a:spcBef>
            </a:pPr>
            <a:r>
              <a:rPr sz="1700" dirty="0">
                <a:latin typeface="Gill Sans MT"/>
                <a:cs typeface="Gill Sans MT"/>
              </a:rPr>
              <a:t>If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the </a:t>
            </a:r>
            <a:r>
              <a:rPr sz="1700" spc="150" dirty="0">
                <a:latin typeface="Palatino Linotype"/>
                <a:cs typeface="Palatino Linotype"/>
              </a:rPr>
              <a:t>object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non-</a:t>
            </a:r>
            <a:r>
              <a:rPr sz="1700" spc="-25" dirty="0">
                <a:latin typeface="Gill Sans MT"/>
                <a:cs typeface="Gill Sans MT"/>
              </a:rPr>
              <a:t>empty,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but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object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not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found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65" dirty="0">
                <a:latin typeface="Gill Sans MT"/>
                <a:cs typeface="Gill Sans MT"/>
              </a:rPr>
              <a:t>,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will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scan </a:t>
            </a:r>
            <a:r>
              <a:rPr sz="1700" dirty="0">
                <a:latin typeface="Gill Sans MT"/>
                <a:cs typeface="Gill Sans MT"/>
              </a:rPr>
              <a:t>all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items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b="0" dirty="0">
                <a:latin typeface="Bookman Old Style"/>
                <a:cs typeface="Bookman Old Style"/>
              </a:rPr>
              <a:t>)</a:t>
            </a:r>
            <a:r>
              <a:rPr sz="1700" b="0" spc="-7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60" dirty="0">
                <a:latin typeface="Bookman Old Style"/>
                <a:cs typeface="Bookman Old Style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</a:t>
            </a:r>
            <a:r>
              <a:rPr sz="1700" b="0" spc="-25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728433"/>
            <a:ext cx="4029710" cy="2331085"/>
            <a:chOff x="289331" y="728433"/>
            <a:chExt cx="4029710" cy="2331085"/>
          </a:xfrm>
        </p:grpSpPr>
        <p:sp>
          <p:nvSpPr>
            <p:cNvPr id="4" name="object 4"/>
            <p:cNvSpPr/>
            <p:nvPr/>
          </p:nvSpPr>
          <p:spPr>
            <a:xfrm>
              <a:off x="289331" y="728433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83"/>
                  </a:moveTo>
                  <a:lnTo>
                    <a:pt x="4029354" y="335483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83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063917"/>
              <a:ext cx="4029710" cy="1995805"/>
            </a:xfrm>
            <a:custGeom>
              <a:avLst/>
              <a:gdLst/>
              <a:ahLst/>
              <a:cxnLst/>
              <a:rect l="l" t="t" r="r" b="b"/>
              <a:pathLst>
                <a:path w="4029710" h="1995805">
                  <a:moveTo>
                    <a:pt x="4029354" y="0"/>
                  </a:moveTo>
                  <a:lnTo>
                    <a:pt x="0" y="0"/>
                  </a:lnTo>
                  <a:lnTo>
                    <a:pt x="0" y="1995208"/>
                  </a:lnTo>
                  <a:lnTo>
                    <a:pt x="4029354" y="1995208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12" y="1349273"/>
              <a:ext cx="94615" cy="1245870"/>
            </a:xfrm>
            <a:custGeom>
              <a:avLst/>
              <a:gdLst/>
              <a:ahLst/>
              <a:cxnLst/>
              <a:rect l="l" t="t" r="r" b="b"/>
              <a:pathLst>
                <a:path w="94615" h="1245870">
                  <a:moveTo>
                    <a:pt x="94234" y="1151382"/>
                  </a:moveTo>
                  <a:lnTo>
                    <a:pt x="0" y="1151382"/>
                  </a:lnTo>
                  <a:lnTo>
                    <a:pt x="0" y="1245616"/>
                  </a:lnTo>
                  <a:lnTo>
                    <a:pt x="94234" y="1245616"/>
                  </a:lnTo>
                  <a:lnTo>
                    <a:pt x="94234" y="1151382"/>
                  </a:lnTo>
                  <a:close/>
                </a:path>
                <a:path w="94615" h="1245870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08209"/>
            <a:ext cx="3836670" cy="22218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Proof</a:t>
            </a:r>
            <a:endParaRPr sz="2050">
              <a:latin typeface="Gill Sans MT"/>
              <a:cs typeface="Gill Sans MT"/>
            </a:endParaRPr>
          </a:p>
          <a:p>
            <a:pPr marL="449580" marR="5080">
              <a:lnSpc>
                <a:spcPct val="107400"/>
              </a:lnSpc>
              <a:spcBef>
                <a:spcPts val="1360"/>
              </a:spcBef>
            </a:pPr>
            <a:r>
              <a:rPr sz="1700" dirty="0">
                <a:latin typeface="Gill Sans MT"/>
                <a:cs typeface="Gill Sans MT"/>
              </a:rPr>
              <a:t>If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the </a:t>
            </a:r>
            <a:r>
              <a:rPr sz="1700" spc="150" dirty="0">
                <a:latin typeface="Palatino Linotype"/>
                <a:cs typeface="Palatino Linotype"/>
              </a:rPr>
              <a:t>object</a:t>
            </a:r>
            <a:r>
              <a:rPr sz="1700" spc="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non-</a:t>
            </a:r>
            <a:r>
              <a:rPr sz="1700" spc="-25" dirty="0">
                <a:latin typeface="Gill Sans MT"/>
                <a:cs typeface="Gill Sans MT"/>
              </a:rPr>
              <a:t>empty,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but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object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not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found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65" dirty="0">
                <a:latin typeface="Gill Sans MT"/>
                <a:cs typeface="Gill Sans MT"/>
              </a:rPr>
              <a:t>,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will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scan </a:t>
            </a:r>
            <a:r>
              <a:rPr sz="1700" dirty="0">
                <a:latin typeface="Gill Sans MT"/>
                <a:cs typeface="Gill Sans MT"/>
              </a:rPr>
              <a:t>all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15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items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b="0" dirty="0">
                <a:latin typeface="Bookman Old Style"/>
                <a:cs typeface="Bookman Old Style"/>
              </a:rPr>
              <a:t>)</a:t>
            </a:r>
            <a:r>
              <a:rPr sz="1700" b="0" spc="-7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60" dirty="0">
                <a:latin typeface="Bookman Old Style"/>
                <a:cs typeface="Bookman Old Style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</a:t>
            </a:r>
            <a:r>
              <a:rPr sz="1700" b="0" spc="-25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449580" marR="11430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If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75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75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0,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still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need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O</a:t>
            </a:r>
            <a:r>
              <a:rPr sz="1700" b="0" spc="70" dirty="0">
                <a:latin typeface="Bookman Old Style"/>
                <a:cs typeface="Bookman Old Style"/>
              </a:rPr>
              <a:t>(</a:t>
            </a:r>
            <a:r>
              <a:rPr sz="1700" spc="70" dirty="0">
                <a:latin typeface="Gill Sans MT"/>
                <a:cs typeface="Gill Sans MT"/>
              </a:rPr>
              <a:t>1</a:t>
            </a:r>
            <a:r>
              <a:rPr sz="1700" b="0" spc="70" dirty="0">
                <a:latin typeface="Bookman Old Style"/>
                <a:cs typeface="Bookman Old Style"/>
              </a:rPr>
              <a:t>)</a:t>
            </a:r>
            <a:r>
              <a:rPr sz="1700" b="0" spc="-2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time,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thus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need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“+1”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94848" y="2725648"/>
            <a:ext cx="136525" cy="147955"/>
          </a:xfrm>
          <a:custGeom>
            <a:avLst/>
            <a:gdLst/>
            <a:ahLst/>
            <a:cxnLst/>
            <a:rect l="l" t="t" r="r" b="b"/>
            <a:pathLst>
              <a:path w="136525" h="147955">
                <a:moveTo>
                  <a:pt x="0" y="147586"/>
                </a:moveTo>
                <a:lnTo>
                  <a:pt x="0" y="0"/>
                </a:lnTo>
              </a:path>
              <a:path w="136525" h="147955">
                <a:moveTo>
                  <a:pt x="2540" y="2539"/>
                </a:moveTo>
                <a:lnTo>
                  <a:pt x="133718" y="2539"/>
                </a:lnTo>
              </a:path>
              <a:path w="136525" h="147955">
                <a:moveTo>
                  <a:pt x="2540" y="145059"/>
                </a:moveTo>
                <a:lnTo>
                  <a:pt x="133718" y="145059"/>
                </a:lnTo>
              </a:path>
              <a:path w="136525" h="147955">
                <a:moveTo>
                  <a:pt x="136245" y="147586"/>
                </a:moveTo>
                <a:lnTo>
                  <a:pt x="136245" y="0"/>
                </a:lnTo>
              </a:path>
            </a:pathLst>
          </a:custGeom>
          <a:ln w="506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031925"/>
            <a:ext cx="4029710" cy="1572260"/>
            <a:chOff x="289331" y="1031925"/>
            <a:chExt cx="4029710" cy="1572260"/>
          </a:xfrm>
        </p:grpSpPr>
        <p:sp>
          <p:nvSpPr>
            <p:cNvPr id="4" name="object 4"/>
            <p:cNvSpPr/>
            <p:nvPr/>
          </p:nvSpPr>
          <p:spPr>
            <a:xfrm>
              <a:off x="289331" y="1031925"/>
              <a:ext cx="4029710" cy="333375"/>
            </a:xfrm>
            <a:custGeom>
              <a:avLst/>
              <a:gdLst/>
              <a:ahLst/>
              <a:cxnLst/>
              <a:rect l="l" t="t" r="r" b="b"/>
              <a:pathLst>
                <a:path w="4029710" h="333375">
                  <a:moveTo>
                    <a:pt x="0" y="333375"/>
                  </a:moveTo>
                  <a:lnTo>
                    <a:pt x="4029354" y="333375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65300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904170"/>
            <a:ext cx="3914140" cy="1631314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Lemma</a:t>
            </a:r>
            <a:endParaRPr sz="2050" dirty="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565"/>
              </a:spcBef>
            </a:pPr>
            <a:r>
              <a:rPr sz="1700" dirty="0">
                <a:latin typeface="Gill Sans MT"/>
                <a:cs typeface="Gill Sans MT"/>
              </a:rPr>
              <a:t>Let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114" dirty="0">
                <a:latin typeface="Palatino Linotype"/>
                <a:cs typeface="Palatino Linotype"/>
              </a:rPr>
              <a:t>object</a:t>
            </a:r>
            <a:r>
              <a:rPr sz="1700" spc="114" dirty="0">
                <a:latin typeface="Gill Sans MT"/>
                <a:cs typeface="Gill Sans MT"/>
              </a:rPr>
              <a:t>s </a:t>
            </a:r>
            <a:r>
              <a:rPr sz="1700" spc="-30" dirty="0">
                <a:latin typeface="Gill Sans MT"/>
                <a:cs typeface="Gill Sans MT"/>
              </a:rPr>
              <a:t>currently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7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cardinality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function.</a:t>
            </a:r>
            <a:r>
              <a:rPr sz="1700" spc="1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memory </a:t>
            </a:r>
            <a:r>
              <a:rPr sz="1700" spc="-30" dirty="0">
                <a:latin typeface="Gill Sans MT"/>
                <a:cs typeface="Gill Sans MT"/>
              </a:rPr>
              <a:t>consumption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chaining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-3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i="1" spc="75" dirty="0">
                <a:latin typeface="Arial Narrow"/>
                <a:cs typeface="Arial Narrow"/>
              </a:rPr>
              <a:t>m</a:t>
            </a:r>
            <a:r>
              <a:rPr sz="1700" b="0" spc="75" dirty="0">
                <a:latin typeface="Bookman Old Style"/>
                <a:cs typeface="Bookman Old Style"/>
              </a:rPr>
              <a:t>)</a:t>
            </a:r>
            <a:r>
              <a:rPr sz="1700" spc="75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157617"/>
            <a:ext cx="4029710" cy="1257935"/>
            <a:chOff x="289331" y="1157617"/>
            <a:chExt cx="4029710" cy="1257935"/>
          </a:xfrm>
        </p:grpSpPr>
        <p:sp>
          <p:nvSpPr>
            <p:cNvPr id="4" name="object 4"/>
            <p:cNvSpPr/>
            <p:nvPr/>
          </p:nvSpPr>
          <p:spPr>
            <a:xfrm>
              <a:off x="289331" y="1157617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70"/>
                  </a:moveTo>
                  <a:lnTo>
                    <a:pt x="4029354" y="33547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70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93088"/>
              <a:ext cx="4029710" cy="922655"/>
            </a:xfrm>
            <a:custGeom>
              <a:avLst/>
              <a:gdLst/>
              <a:ahLst/>
              <a:cxnLst/>
              <a:rect l="l" t="t" r="r" b="b"/>
              <a:pathLst>
                <a:path w="4029710" h="922655">
                  <a:moveTo>
                    <a:pt x="4029354" y="0"/>
                  </a:moveTo>
                  <a:lnTo>
                    <a:pt x="0" y="0"/>
                  </a:lnTo>
                  <a:lnTo>
                    <a:pt x="0" y="922261"/>
                  </a:lnTo>
                  <a:lnTo>
                    <a:pt x="4029354" y="922261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25" y="1778431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37380"/>
            <a:ext cx="3821429" cy="791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Proof</a:t>
            </a:r>
            <a:endParaRPr sz="205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1515"/>
              </a:spcBef>
            </a:pP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b="0" dirty="0">
                <a:latin typeface="Bookman Old Style"/>
                <a:cs typeface="Bookman Old Style"/>
              </a:rPr>
              <a:t>)</a:t>
            </a:r>
            <a:r>
              <a:rPr sz="1700" b="0" spc="-45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b="0" spc="120" dirty="0">
                <a:latin typeface="Bookman Old Style"/>
                <a:cs typeface="Bookman Old Style"/>
              </a:rPr>
              <a:t>(</a:t>
            </a:r>
            <a:r>
              <a:rPr sz="1700" spc="120" dirty="0">
                <a:latin typeface="Palatino Linotype"/>
                <a:cs typeface="Palatino Linotype"/>
              </a:rPr>
              <a:t>object</a:t>
            </a:r>
            <a:r>
              <a:rPr sz="1700" b="0" i="1" spc="12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Palatino Linotype"/>
                <a:cs typeface="Palatino Linotype"/>
              </a:rPr>
              <a:t>value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157617"/>
            <a:ext cx="4029710" cy="1257935"/>
            <a:chOff x="289331" y="1157617"/>
            <a:chExt cx="4029710" cy="1257935"/>
          </a:xfrm>
        </p:grpSpPr>
        <p:sp>
          <p:nvSpPr>
            <p:cNvPr id="4" name="object 4"/>
            <p:cNvSpPr/>
            <p:nvPr/>
          </p:nvSpPr>
          <p:spPr>
            <a:xfrm>
              <a:off x="289331" y="1157617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70"/>
                  </a:moveTo>
                  <a:lnTo>
                    <a:pt x="4029354" y="33547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70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93088"/>
              <a:ext cx="4029710" cy="922655"/>
            </a:xfrm>
            <a:custGeom>
              <a:avLst/>
              <a:gdLst/>
              <a:ahLst/>
              <a:cxnLst/>
              <a:rect l="l" t="t" r="r" b="b"/>
              <a:pathLst>
                <a:path w="4029710" h="922655">
                  <a:moveTo>
                    <a:pt x="4029354" y="0"/>
                  </a:moveTo>
                  <a:lnTo>
                    <a:pt x="0" y="0"/>
                  </a:lnTo>
                  <a:lnTo>
                    <a:pt x="0" y="922261"/>
                  </a:lnTo>
                  <a:lnTo>
                    <a:pt x="4029354" y="922261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12" y="1778444"/>
              <a:ext cx="94615" cy="410845"/>
            </a:xfrm>
            <a:custGeom>
              <a:avLst/>
              <a:gdLst/>
              <a:ahLst/>
              <a:cxnLst/>
              <a:rect l="l" t="t" r="r" b="b"/>
              <a:pathLst>
                <a:path w="94615" h="410844">
                  <a:moveTo>
                    <a:pt x="94234" y="316318"/>
                  </a:moveTo>
                  <a:lnTo>
                    <a:pt x="0" y="316318"/>
                  </a:lnTo>
                  <a:lnTo>
                    <a:pt x="0" y="410552"/>
                  </a:lnTo>
                  <a:lnTo>
                    <a:pt x="94234" y="410552"/>
                  </a:lnTo>
                  <a:lnTo>
                    <a:pt x="94234" y="316318"/>
                  </a:lnTo>
                  <a:close/>
                </a:path>
                <a:path w="94615" h="41084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37380"/>
            <a:ext cx="3821429" cy="1108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Proof</a:t>
            </a:r>
            <a:endParaRPr sz="2050">
              <a:latin typeface="Gill Sans MT"/>
              <a:cs typeface="Gill Sans MT"/>
            </a:endParaRPr>
          </a:p>
          <a:p>
            <a:pPr marL="449580" marR="5080">
              <a:lnSpc>
                <a:spcPct val="122100"/>
              </a:lnSpc>
              <a:spcBef>
                <a:spcPts val="1060"/>
              </a:spcBef>
            </a:pP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b="0" dirty="0">
                <a:latin typeface="Bookman Old Style"/>
                <a:cs typeface="Bookman Old Style"/>
              </a:rPr>
              <a:t>)</a:t>
            </a:r>
            <a:r>
              <a:rPr sz="1700" b="0" spc="-45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2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b="0" spc="120" dirty="0">
                <a:latin typeface="Bookman Old Style"/>
                <a:cs typeface="Bookman Old Style"/>
              </a:rPr>
              <a:t>(</a:t>
            </a:r>
            <a:r>
              <a:rPr sz="1700" spc="120" dirty="0">
                <a:latin typeface="Palatino Linotype"/>
                <a:cs typeface="Palatino Linotype"/>
              </a:rPr>
              <a:t>object</a:t>
            </a:r>
            <a:r>
              <a:rPr sz="1700" b="0" i="1" spc="12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Palatino Linotype"/>
                <a:cs typeface="Palatino Linotype"/>
              </a:rPr>
              <a:t>value</a:t>
            </a:r>
            <a:r>
              <a:rPr sz="1700" b="0" spc="50" dirty="0">
                <a:latin typeface="Bookman Old Style"/>
                <a:cs typeface="Bookman Old Style"/>
              </a:rPr>
              <a:t>) </a:t>
            </a:r>
            <a:r>
              <a:rPr sz="1700" b="0" spc="55" dirty="0">
                <a:latin typeface="Bookman Old Style"/>
                <a:cs typeface="Bookman Old Style"/>
              </a:rPr>
              <a:t>Θ(</a:t>
            </a:r>
            <a:r>
              <a:rPr sz="1700" i="1" spc="55" dirty="0">
                <a:latin typeface="Arial Narrow"/>
                <a:cs typeface="Arial Narrow"/>
              </a:rPr>
              <a:t>m</a:t>
            </a:r>
            <a:r>
              <a:rPr sz="1700" b="0" spc="55" dirty="0">
                <a:latin typeface="Bookman Old Style"/>
                <a:cs typeface="Bookman Old Style"/>
              </a:rPr>
              <a:t>)</a:t>
            </a:r>
            <a:r>
              <a:rPr sz="1700" b="0" spc="-70" dirty="0">
                <a:latin typeface="Bookman Old Style"/>
                <a:cs typeface="Bookman Old Style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4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94848" y="2041410"/>
            <a:ext cx="136525" cy="147955"/>
          </a:xfrm>
          <a:custGeom>
            <a:avLst/>
            <a:gdLst/>
            <a:ahLst/>
            <a:cxnLst/>
            <a:rect l="l" t="t" r="r" b="b"/>
            <a:pathLst>
              <a:path w="136525" h="147955">
                <a:moveTo>
                  <a:pt x="0" y="147574"/>
                </a:moveTo>
                <a:lnTo>
                  <a:pt x="0" y="0"/>
                </a:lnTo>
              </a:path>
              <a:path w="136525" h="147955">
                <a:moveTo>
                  <a:pt x="2540" y="2527"/>
                </a:moveTo>
                <a:lnTo>
                  <a:pt x="133718" y="2527"/>
                </a:lnTo>
              </a:path>
              <a:path w="136525" h="147955">
                <a:moveTo>
                  <a:pt x="2540" y="145046"/>
                </a:moveTo>
                <a:lnTo>
                  <a:pt x="133718" y="145046"/>
                </a:lnTo>
              </a:path>
              <a:path w="136525" h="147955">
                <a:moveTo>
                  <a:pt x="136245" y="147574"/>
                </a:moveTo>
                <a:lnTo>
                  <a:pt x="136245" y="0"/>
                </a:lnTo>
              </a:path>
            </a:pathLst>
          </a:custGeom>
          <a:ln w="506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0000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9835" y="73938"/>
            <a:ext cx="4286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Set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331" y="1142428"/>
            <a:ext cx="4029710" cy="335915"/>
          </a:xfrm>
          <a:custGeom>
            <a:avLst/>
            <a:gdLst/>
            <a:ahLst/>
            <a:cxnLst/>
            <a:rect l="l" t="t" r="r" b="b"/>
            <a:pathLst>
              <a:path w="4029710" h="335915">
                <a:moveTo>
                  <a:pt x="0" y="335483"/>
                </a:moveTo>
                <a:lnTo>
                  <a:pt x="4029354" y="335483"/>
                </a:lnTo>
                <a:lnTo>
                  <a:pt x="4029354" y="0"/>
                </a:lnTo>
                <a:lnTo>
                  <a:pt x="0" y="0"/>
                </a:lnTo>
                <a:lnTo>
                  <a:pt x="0" y="335483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122203"/>
            <a:ext cx="1028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195" y="1478343"/>
            <a:ext cx="4029710" cy="960755"/>
          </a:xfrm>
          <a:custGeom>
            <a:avLst/>
            <a:gdLst/>
            <a:ahLst/>
            <a:cxnLst/>
            <a:rect l="l" t="t" r="r" b="b"/>
            <a:pathLst>
              <a:path w="4029710" h="960755">
                <a:moveTo>
                  <a:pt x="4029354" y="0"/>
                </a:moveTo>
                <a:lnTo>
                  <a:pt x="0" y="0"/>
                </a:lnTo>
                <a:lnTo>
                  <a:pt x="0" y="960221"/>
                </a:lnTo>
                <a:lnTo>
                  <a:pt x="4029354" y="960221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508938"/>
            <a:ext cx="317754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data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structure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methods </a:t>
            </a:r>
            <a:r>
              <a:rPr sz="1700" dirty="0">
                <a:solidFill>
                  <a:srgbClr val="FF0000"/>
                </a:solidFill>
                <a:latin typeface="Palatino Linotype"/>
                <a:cs typeface="Palatino Linotype"/>
              </a:rPr>
              <a:t>Add</a:t>
            </a:r>
            <a:r>
              <a:rPr sz="1700" b="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1700" dirty="0">
                <a:latin typeface="Palatino Linotype"/>
                <a:cs typeface="Palatino Linotype"/>
              </a:rPr>
              <a:t>object</a:t>
            </a:r>
            <a:r>
              <a:rPr sz="1700" b="0" dirty="0">
                <a:latin typeface="Bookman Old Style"/>
                <a:cs typeface="Bookman Old Style"/>
              </a:rPr>
              <a:t>)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Remove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Palatino Linotype"/>
                <a:cs typeface="Palatino Linotype"/>
              </a:rPr>
              <a:t>object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spc="-10" dirty="0">
                <a:latin typeface="Gill Sans MT"/>
                <a:cs typeface="Gill Sans MT"/>
              </a:rPr>
              <a:t>, </a:t>
            </a:r>
            <a:r>
              <a:rPr sz="1700" spc="90" dirty="0">
                <a:solidFill>
                  <a:srgbClr val="FF0000"/>
                </a:solidFill>
                <a:latin typeface="Palatino Linotype"/>
                <a:cs typeface="Palatino Linotype"/>
              </a:rPr>
              <a:t>Find</a:t>
            </a:r>
            <a:r>
              <a:rPr sz="1700" b="0" spc="90" dirty="0">
                <a:latin typeface="Bookman Old Style"/>
                <a:cs typeface="Bookman Old Style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object</a:t>
            </a:r>
            <a:r>
              <a:rPr sz="1700" b="0" spc="90" dirty="0">
                <a:latin typeface="Bookman Old Style"/>
                <a:cs typeface="Bookman Old Style"/>
              </a:rPr>
              <a:t>)</a:t>
            </a:r>
            <a:r>
              <a:rPr sz="1700" spc="90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9835" y="73938"/>
            <a:ext cx="4286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Set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1016241"/>
            <a:ext cx="4029710" cy="382905"/>
          </a:xfrm>
          <a:prstGeom prst="rect">
            <a:avLst/>
          </a:prstGeom>
          <a:solidFill>
            <a:srgbClr val="CCE5CC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00"/>
              </a:lnSpc>
            </a:pPr>
            <a:r>
              <a:rPr sz="2050" spc="-10" dirty="0">
                <a:solidFill>
                  <a:srgbClr val="007F00"/>
                </a:solidFill>
                <a:latin typeface="Gill Sans MT"/>
                <a:cs typeface="Gill Sans MT"/>
              </a:rPr>
              <a:t>Examples</a:t>
            </a:r>
            <a:endParaRPr sz="205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331" y="1398701"/>
            <a:ext cx="4029710" cy="1228725"/>
            <a:chOff x="289331" y="1398701"/>
            <a:chExt cx="4029710" cy="1228725"/>
          </a:xfrm>
        </p:grpSpPr>
        <p:sp>
          <p:nvSpPr>
            <p:cNvPr id="5" name="object 5"/>
            <p:cNvSpPr/>
            <p:nvPr/>
          </p:nvSpPr>
          <p:spPr>
            <a:xfrm>
              <a:off x="289331" y="1398701"/>
              <a:ext cx="4029710" cy="1228725"/>
            </a:xfrm>
            <a:custGeom>
              <a:avLst/>
              <a:gdLst/>
              <a:ahLst/>
              <a:cxnLst/>
              <a:rect l="l" t="t" r="r" b="b"/>
              <a:pathLst>
                <a:path w="4029710" h="1228725">
                  <a:moveTo>
                    <a:pt x="4029354" y="0"/>
                  </a:moveTo>
                  <a:lnTo>
                    <a:pt x="0" y="0"/>
                  </a:lnTo>
                  <a:lnTo>
                    <a:pt x="0" y="1228699"/>
                  </a:lnTo>
                  <a:lnTo>
                    <a:pt x="4029354" y="122869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725" y="168404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94234" y="0"/>
                  </a:moveTo>
                  <a:lnTo>
                    <a:pt x="0" y="0"/>
                  </a:lnTo>
                  <a:lnTo>
                    <a:pt x="0" y="94233"/>
                  </a:lnTo>
                  <a:lnTo>
                    <a:pt x="94234" y="94233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9331" y="1398701"/>
            <a:ext cx="4029710" cy="122872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285"/>
              </a:spcBef>
            </a:pPr>
            <a:r>
              <a:rPr sz="1700" dirty="0">
                <a:latin typeface="Gill Sans MT"/>
                <a:cs typeface="Gill Sans MT"/>
              </a:rPr>
              <a:t>Students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campus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9835" y="73938"/>
            <a:ext cx="4286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Set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331" y="1016241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60"/>
                </a:moveTo>
                <a:lnTo>
                  <a:pt x="4029354" y="382460"/>
                </a:lnTo>
                <a:lnTo>
                  <a:pt x="4029354" y="0"/>
                </a:lnTo>
                <a:lnTo>
                  <a:pt x="0" y="0"/>
                </a:lnTo>
                <a:lnTo>
                  <a:pt x="0" y="38246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993921"/>
            <a:ext cx="9899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Examples</a:t>
            </a:r>
            <a:endParaRPr sz="2050"/>
          </a:p>
        </p:txBody>
      </p:sp>
      <p:grpSp>
        <p:nvGrpSpPr>
          <p:cNvPr id="5" name="object 5"/>
          <p:cNvGrpSpPr/>
          <p:nvPr/>
        </p:nvGrpSpPr>
        <p:grpSpPr>
          <a:xfrm>
            <a:off x="289331" y="1398701"/>
            <a:ext cx="4029710" cy="1228725"/>
            <a:chOff x="289331" y="1398701"/>
            <a:chExt cx="4029710" cy="1228725"/>
          </a:xfrm>
        </p:grpSpPr>
        <p:sp>
          <p:nvSpPr>
            <p:cNvPr id="6" name="object 6"/>
            <p:cNvSpPr/>
            <p:nvPr/>
          </p:nvSpPr>
          <p:spPr>
            <a:xfrm>
              <a:off x="289331" y="1398701"/>
              <a:ext cx="4029710" cy="1228725"/>
            </a:xfrm>
            <a:custGeom>
              <a:avLst/>
              <a:gdLst/>
              <a:ahLst/>
              <a:cxnLst/>
              <a:rect l="l" t="t" r="r" b="b"/>
              <a:pathLst>
                <a:path w="4029710" h="1228725">
                  <a:moveTo>
                    <a:pt x="4029354" y="0"/>
                  </a:moveTo>
                  <a:lnTo>
                    <a:pt x="0" y="0"/>
                  </a:lnTo>
                  <a:lnTo>
                    <a:pt x="0" y="1228699"/>
                  </a:lnTo>
                  <a:lnTo>
                    <a:pt x="4029354" y="122869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712" y="1684058"/>
              <a:ext cx="94615" cy="410845"/>
            </a:xfrm>
            <a:custGeom>
              <a:avLst/>
              <a:gdLst/>
              <a:ahLst/>
              <a:cxnLst/>
              <a:rect l="l" t="t" r="r" b="b"/>
              <a:pathLst>
                <a:path w="94615" h="410844">
                  <a:moveTo>
                    <a:pt x="94234" y="316318"/>
                  </a:moveTo>
                  <a:lnTo>
                    <a:pt x="0" y="316318"/>
                  </a:lnTo>
                  <a:lnTo>
                    <a:pt x="0" y="410552"/>
                  </a:lnTo>
                  <a:lnTo>
                    <a:pt x="94234" y="410552"/>
                  </a:lnTo>
                  <a:lnTo>
                    <a:pt x="94234" y="316318"/>
                  </a:lnTo>
                  <a:close/>
                </a:path>
                <a:path w="94615" h="41084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4567" y="1492987"/>
            <a:ext cx="2376805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Students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campus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Gill Sans MT"/>
                <a:cs typeface="Gill Sans MT"/>
              </a:rPr>
              <a:t>Phone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2675">
              <a:lnSpc>
                <a:spcPct val="100000"/>
              </a:lnSpc>
              <a:spcBef>
                <a:spcPts val="125"/>
              </a:spcBef>
            </a:pPr>
            <a:r>
              <a:rPr dirty="0"/>
              <a:t>Digital</a:t>
            </a:r>
            <a:r>
              <a:rPr spc="150" dirty="0"/>
              <a:t> </a:t>
            </a:r>
            <a:r>
              <a:rPr spc="-10" dirty="0"/>
              <a:t>Signature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5003" y="1166413"/>
            <a:ext cx="2898140" cy="1309370"/>
            <a:chOff x="855003" y="1166413"/>
            <a:chExt cx="2898140" cy="1309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006" y="1169647"/>
              <a:ext cx="2874512" cy="1306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4003" y="1175413"/>
              <a:ext cx="2880360" cy="1188085"/>
            </a:xfrm>
            <a:custGeom>
              <a:avLst/>
              <a:gdLst/>
              <a:ahLst/>
              <a:cxnLst/>
              <a:rect l="l" t="t" r="r" b="b"/>
              <a:pathLst>
                <a:path w="2880360" h="1188085">
                  <a:moveTo>
                    <a:pt x="1440017" y="1188015"/>
                  </a:moveTo>
                  <a:lnTo>
                    <a:pt x="1440017" y="828011"/>
                  </a:lnTo>
                  <a:lnTo>
                    <a:pt x="2880035" y="828011"/>
                  </a:lnTo>
                  <a:lnTo>
                    <a:pt x="2880035" y="1188015"/>
                  </a:lnTo>
                  <a:lnTo>
                    <a:pt x="1440017" y="1188015"/>
                  </a:lnTo>
                  <a:close/>
                </a:path>
                <a:path w="2880360" h="1188085">
                  <a:moveTo>
                    <a:pt x="360004" y="360004"/>
                  </a:moveTo>
                  <a:lnTo>
                    <a:pt x="360004" y="0"/>
                  </a:lnTo>
                  <a:lnTo>
                    <a:pt x="1440017" y="0"/>
                  </a:lnTo>
                  <a:lnTo>
                    <a:pt x="1440017" y="360004"/>
                  </a:lnTo>
                  <a:lnTo>
                    <a:pt x="360004" y="360004"/>
                  </a:lnTo>
                  <a:close/>
                </a:path>
                <a:path w="2880360" h="1188085">
                  <a:moveTo>
                    <a:pt x="0" y="756011"/>
                  </a:moveTo>
                  <a:lnTo>
                    <a:pt x="0" y="396007"/>
                  </a:lnTo>
                  <a:lnTo>
                    <a:pt x="2880035" y="396007"/>
                  </a:lnTo>
                  <a:lnTo>
                    <a:pt x="2880035" y="756011"/>
                  </a:lnTo>
                  <a:lnTo>
                    <a:pt x="0" y="756011"/>
                  </a:lnTo>
                  <a:close/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9835" y="73938"/>
            <a:ext cx="4286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Set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331" y="1016241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60"/>
                </a:moveTo>
                <a:lnTo>
                  <a:pt x="4029354" y="382460"/>
                </a:lnTo>
                <a:lnTo>
                  <a:pt x="4029354" y="0"/>
                </a:lnTo>
                <a:lnTo>
                  <a:pt x="0" y="0"/>
                </a:lnTo>
                <a:lnTo>
                  <a:pt x="0" y="38246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993921"/>
            <a:ext cx="9899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7F00"/>
                </a:solidFill>
              </a:rPr>
              <a:t>Examples</a:t>
            </a:r>
            <a:endParaRPr sz="2050"/>
          </a:p>
        </p:txBody>
      </p:sp>
      <p:grpSp>
        <p:nvGrpSpPr>
          <p:cNvPr id="5" name="object 5"/>
          <p:cNvGrpSpPr/>
          <p:nvPr/>
        </p:nvGrpSpPr>
        <p:grpSpPr>
          <a:xfrm>
            <a:off x="289331" y="1398701"/>
            <a:ext cx="4029710" cy="1228725"/>
            <a:chOff x="289331" y="1398701"/>
            <a:chExt cx="4029710" cy="1228725"/>
          </a:xfrm>
        </p:grpSpPr>
        <p:sp>
          <p:nvSpPr>
            <p:cNvPr id="6" name="object 6"/>
            <p:cNvSpPr/>
            <p:nvPr/>
          </p:nvSpPr>
          <p:spPr>
            <a:xfrm>
              <a:off x="289331" y="1398701"/>
              <a:ext cx="4029710" cy="1228725"/>
            </a:xfrm>
            <a:custGeom>
              <a:avLst/>
              <a:gdLst/>
              <a:ahLst/>
              <a:cxnLst/>
              <a:rect l="l" t="t" r="r" b="b"/>
              <a:pathLst>
                <a:path w="4029710" h="1228725">
                  <a:moveTo>
                    <a:pt x="4029354" y="0"/>
                  </a:moveTo>
                  <a:lnTo>
                    <a:pt x="0" y="0"/>
                  </a:lnTo>
                  <a:lnTo>
                    <a:pt x="0" y="1228699"/>
                  </a:lnTo>
                  <a:lnTo>
                    <a:pt x="4029354" y="122869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712" y="1684058"/>
              <a:ext cx="94615" cy="727075"/>
            </a:xfrm>
            <a:custGeom>
              <a:avLst/>
              <a:gdLst/>
              <a:ahLst/>
              <a:cxnLst/>
              <a:rect l="l" t="t" r="r" b="b"/>
              <a:pathLst>
                <a:path w="94615" h="727075">
                  <a:moveTo>
                    <a:pt x="94234" y="632625"/>
                  </a:moveTo>
                  <a:lnTo>
                    <a:pt x="0" y="632625"/>
                  </a:lnTo>
                  <a:lnTo>
                    <a:pt x="0" y="726859"/>
                  </a:lnTo>
                  <a:lnTo>
                    <a:pt x="94234" y="726859"/>
                  </a:lnTo>
                  <a:lnTo>
                    <a:pt x="94234" y="632625"/>
                  </a:lnTo>
                  <a:close/>
                </a:path>
                <a:path w="94615" h="727075">
                  <a:moveTo>
                    <a:pt x="94234" y="316318"/>
                  </a:moveTo>
                  <a:lnTo>
                    <a:pt x="0" y="316318"/>
                  </a:lnTo>
                  <a:lnTo>
                    <a:pt x="0" y="410552"/>
                  </a:lnTo>
                  <a:lnTo>
                    <a:pt x="94234" y="410552"/>
                  </a:lnTo>
                  <a:lnTo>
                    <a:pt x="94234" y="316318"/>
                  </a:lnTo>
                  <a:close/>
                </a:path>
                <a:path w="94615" h="727075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4567" y="1492987"/>
            <a:ext cx="3248660" cy="9747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Students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campus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22100"/>
              </a:lnSpc>
            </a:pPr>
            <a:r>
              <a:rPr sz="1700" dirty="0">
                <a:latin typeface="Gill Sans MT"/>
                <a:cs typeface="Gill Sans MT"/>
              </a:rPr>
              <a:t>Phone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</a:t>
            </a:r>
            <a:r>
              <a:rPr sz="1700" spc="500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Keywords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programming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language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Implementing</a:t>
            </a:r>
            <a:r>
              <a:rPr spc="-6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6661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5" y="934372"/>
            <a:ext cx="3862756" cy="1160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latin typeface="Gill Sans MT"/>
                <a:cs typeface="Gill Sans MT"/>
              </a:rPr>
              <a:t>Two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ways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implement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using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chaining:</a:t>
            </a:r>
            <a:endParaRPr sz="17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Gill Sans MT"/>
              <a:cs typeface="Gill Sans MT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equivalent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to</a:t>
            </a:r>
            <a:endParaRPr sz="170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i="1" spc="135" dirty="0">
                <a:latin typeface="Arial Narrow"/>
                <a:cs typeface="Arial Narrow"/>
              </a:rPr>
              <a:t>V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60" dirty="0">
                <a:latin typeface="Bookman Old Style"/>
                <a:cs typeface="Bookman Old Style"/>
              </a:rPr>
              <a:t> </a:t>
            </a:r>
            <a:r>
              <a:rPr sz="1700" spc="95" dirty="0">
                <a:latin typeface="Cambria"/>
                <a:cs typeface="Cambria"/>
              </a:rPr>
              <a:t>{</a:t>
            </a:r>
            <a:r>
              <a:rPr sz="1700" i="1" spc="95" dirty="0">
                <a:latin typeface="Arial Narrow"/>
                <a:cs typeface="Arial Narrow"/>
              </a:rPr>
              <a:t>true</a:t>
            </a:r>
            <a:r>
              <a:rPr sz="1700" spc="95" dirty="0">
                <a:latin typeface="Cambria"/>
                <a:cs typeface="Cambria"/>
              </a:rPr>
              <a:t>}</a:t>
            </a:r>
            <a:endParaRPr sz="17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Implementing</a:t>
            </a:r>
            <a:r>
              <a:rPr spc="-6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6661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2260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934372"/>
            <a:ext cx="3884295" cy="175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latin typeface="Gill Sans MT"/>
                <a:cs typeface="Gill Sans MT"/>
              </a:rPr>
              <a:t>Two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ways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implement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using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chaining:</a:t>
            </a:r>
            <a:endParaRPr sz="17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Gill Sans MT"/>
              <a:cs typeface="Gill Sans MT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equivalent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to</a:t>
            </a:r>
            <a:endParaRPr sz="170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i="1" spc="135" dirty="0">
                <a:latin typeface="Arial Narrow"/>
                <a:cs typeface="Arial Narrow"/>
              </a:rPr>
              <a:t>V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60" dirty="0">
                <a:latin typeface="Bookman Old Style"/>
                <a:cs typeface="Bookman Old Style"/>
              </a:rPr>
              <a:t> </a:t>
            </a:r>
            <a:r>
              <a:rPr sz="1700" spc="95" dirty="0">
                <a:latin typeface="Cambria"/>
                <a:cs typeface="Cambria"/>
              </a:rPr>
              <a:t>{</a:t>
            </a:r>
            <a:r>
              <a:rPr sz="1700" i="1" spc="95" dirty="0">
                <a:latin typeface="Arial Narrow"/>
                <a:cs typeface="Arial Narrow"/>
              </a:rPr>
              <a:t>true</a:t>
            </a:r>
            <a:r>
              <a:rPr sz="1700" spc="95" dirty="0">
                <a:latin typeface="Cambria"/>
                <a:cs typeface="Cambria"/>
              </a:rPr>
              <a:t>}</a:t>
            </a:r>
            <a:endParaRPr sz="1700" dirty="0">
              <a:latin typeface="Cambria"/>
              <a:cs typeface="Cambria"/>
            </a:endParaRPr>
          </a:p>
          <a:p>
            <a:pPr marL="43180" algn="ctr">
              <a:lnSpc>
                <a:spcPct val="100000"/>
              </a:lnSpc>
              <a:spcBef>
                <a:spcPts val="450"/>
              </a:spcBef>
            </a:pPr>
            <a:r>
              <a:rPr sz="1700" spc="-25" dirty="0">
                <a:latin typeface="Gill Sans MT"/>
                <a:cs typeface="Gill Sans MT"/>
              </a:rPr>
              <a:t>Store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just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object</a:t>
            </a:r>
            <a:r>
              <a:rPr sz="1700" spc="125" dirty="0">
                <a:latin typeface="Gill Sans MT"/>
                <a:cs typeface="Gill Sans MT"/>
              </a:rPr>
              <a:t>s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instead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pairs</a:t>
            </a:r>
            <a:endParaRPr sz="170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b="0" spc="120" dirty="0">
                <a:latin typeface="Bookman Old Style"/>
                <a:cs typeface="Bookman Old Style"/>
              </a:rPr>
              <a:t>(</a:t>
            </a:r>
            <a:r>
              <a:rPr sz="1700" spc="120" dirty="0">
                <a:latin typeface="Palatino Linotype"/>
                <a:cs typeface="Palatino Linotype"/>
              </a:rPr>
              <a:t>object</a:t>
            </a:r>
            <a:r>
              <a:rPr sz="1700" b="0" i="1" spc="12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60" dirty="0">
                <a:latin typeface="Palatino Linotype"/>
                <a:cs typeface="Palatino Linotype"/>
              </a:rPr>
              <a:t>value</a:t>
            </a:r>
            <a:r>
              <a:rPr sz="1700" b="0" spc="60" dirty="0">
                <a:latin typeface="Bookman Old Style"/>
                <a:cs typeface="Bookman Old Style"/>
              </a:rPr>
              <a:t>)</a:t>
            </a:r>
            <a:r>
              <a:rPr sz="1700" b="0" spc="-45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10742"/>
            <a:ext cx="4029710" cy="1875155"/>
            <a:chOff x="289331" y="910742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91074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21879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8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0" dirty="0"/>
              <a:t>Find</a:t>
            </a:r>
            <a:r>
              <a:rPr b="0" spc="100" dirty="0">
                <a:latin typeface="Bookman Old Style"/>
                <a:cs typeface="Bookman Old Style"/>
              </a:rPr>
              <a:t>(</a:t>
            </a:r>
            <a:r>
              <a:rPr spc="100" dirty="0"/>
              <a:t>object</a:t>
            </a:r>
            <a:r>
              <a:rPr b="0" spc="10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 dirty="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95" dirty="0">
                <a:solidFill>
                  <a:srgbClr val="000000"/>
                </a:solidFill>
              </a:rPr>
              <a:t>true</a:t>
            </a:r>
            <a:endParaRPr sz="17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170" dirty="0">
                <a:solidFill>
                  <a:srgbClr val="000000"/>
                </a:solidFill>
              </a:rPr>
              <a:t>false</a:t>
            </a:r>
            <a:endParaRPr sz="1700" dirty="0"/>
          </a:p>
        </p:txBody>
      </p:sp>
    </p:spTree>
  </p:cSld>
  <p:clrMapOvr>
    <a:masterClrMapping/>
  </p:clrMapOvr>
  <p:transition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10742"/>
            <a:ext cx="4029710" cy="1875155"/>
            <a:chOff x="289331" y="910742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91074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21879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8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0" dirty="0"/>
              <a:t>Find</a:t>
            </a:r>
            <a:r>
              <a:rPr b="0" spc="100" dirty="0">
                <a:latin typeface="Bookman Old Style"/>
                <a:cs typeface="Bookman Old Style"/>
              </a:rPr>
              <a:t>(</a:t>
            </a:r>
            <a:r>
              <a:rPr spc="100" dirty="0"/>
              <a:t>object</a:t>
            </a:r>
            <a:r>
              <a:rPr b="0" spc="10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FF"/>
                </a:solidFill>
              </a:rPr>
              <a:t>chain</a:t>
            </a:r>
            <a:r>
              <a:rPr sz="1700" spc="50" dirty="0">
                <a:solidFill>
                  <a:srgbClr val="0000FF"/>
                </a:solidFill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FF"/>
                </a:solidFill>
              </a:rPr>
              <a:t>Chains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FF"/>
                </a:solidFill>
              </a:rPr>
              <a:t>hash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FF"/>
                </a:solidFill>
              </a:rPr>
              <a:t>object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95" dirty="0">
                <a:solidFill>
                  <a:srgbClr val="000000"/>
                </a:solidFill>
              </a:rPr>
              <a:t>true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170" dirty="0">
                <a:solidFill>
                  <a:srgbClr val="000000"/>
                </a:solidFill>
              </a:rPr>
              <a:t>false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10742"/>
            <a:ext cx="4029710" cy="1875155"/>
            <a:chOff x="289331" y="910742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91074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21879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8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0" dirty="0"/>
              <a:t>Find</a:t>
            </a:r>
            <a:r>
              <a:rPr b="0" spc="100" dirty="0">
                <a:latin typeface="Bookman Old Style"/>
                <a:cs typeface="Bookman Old Style"/>
              </a:rPr>
              <a:t>(</a:t>
            </a:r>
            <a:r>
              <a:rPr spc="100" dirty="0"/>
              <a:t>object</a:t>
            </a:r>
            <a:r>
              <a:rPr b="0" spc="10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FF"/>
                </a:solidFill>
              </a:rPr>
              <a:t>for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dirty="0">
                <a:solidFill>
                  <a:srgbClr val="0000FF"/>
                </a:solidFill>
              </a:rPr>
              <a:t>key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spc="140" dirty="0">
                <a:solidFill>
                  <a:srgbClr val="0000FF"/>
                </a:solidFill>
              </a:rPr>
              <a:t>in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spc="125" dirty="0">
                <a:solidFill>
                  <a:srgbClr val="0000FF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95" dirty="0">
                <a:solidFill>
                  <a:srgbClr val="000000"/>
                </a:solidFill>
              </a:rPr>
              <a:t>true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170" dirty="0">
                <a:solidFill>
                  <a:srgbClr val="000000"/>
                </a:solidFill>
              </a:rPr>
              <a:t>false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10742"/>
            <a:ext cx="4029710" cy="1875155"/>
            <a:chOff x="289331" y="910742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91074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21879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8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0" dirty="0"/>
              <a:t>Find</a:t>
            </a:r>
            <a:r>
              <a:rPr b="0" spc="100" dirty="0">
                <a:latin typeface="Bookman Old Style"/>
                <a:cs typeface="Bookman Old Style"/>
              </a:rPr>
              <a:t>(</a:t>
            </a:r>
            <a:r>
              <a:rPr spc="100" dirty="0"/>
              <a:t>object</a:t>
            </a:r>
            <a:r>
              <a:rPr b="0" spc="10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FF"/>
                </a:solidFill>
              </a:rPr>
              <a:t>if</a:t>
            </a:r>
            <a:r>
              <a:rPr sz="1700" spc="430" dirty="0">
                <a:solidFill>
                  <a:srgbClr val="0000FF"/>
                </a:solidFill>
              </a:rPr>
              <a:t> </a:t>
            </a:r>
            <a:r>
              <a:rPr sz="1700" dirty="0">
                <a:solidFill>
                  <a:srgbClr val="0000FF"/>
                </a:solidFill>
              </a:rPr>
              <a:t>key</a:t>
            </a:r>
            <a:r>
              <a:rPr sz="1700" spc="45" dirty="0">
                <a:solidFill>
                  <a:srgbClr val="0000FF"/>
                </a:solidFill>
              </a:rPr>
              <a:t> </a:t>
            </a:r>
            <a:r>
              <a:rPr sz="1700" b="0" spc="229" dirty="0">
                <a:solidFill>
                  <a:srgbClr val="0000FF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FF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95" dirty="0">
                <a:solidFill>
                  <a:srgbClr val="000000"/>
                </a:solidFill>
              </a:rPr>
              <a:t>true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170" dirty="0">
                <a:solidFill>
                  <a:srgbClr val="000000"/>
                </a:solidFill>
              </a:rPr>
              <a:t>false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10742"/>
            <a:ext cx="4029710" cy="1875155"/>
            <a:chOff x="289331" y="910742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91074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21879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8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0" dirty="0"/>
              <a:t>Find</a:t>
            </a:r>
            <a:r>
              <a:rPr b="0" spc="100" dirty="0">
                <a:latin typeface="Bookman Old Style"/>
                <a:cs typeface="Bookman Old Style"/>
              </a:rPr>
              <a:t>(</a:t>
            </a:r>
            <a:r>
              <a:rPr spc="100" dirty="0"/>
              <a:t>object</a:t>
            </a:r>
            <a:r>
              <a:rPr b="0" spc="10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FF"/>
                </a:solidFill>
              </a:rPr>
              <a:t>return</a:t>
            </a:r>
            <a:r>
              <a:rPr sz="1700" spc="484" dirty="0">
                <a:solidFill>
                  <a:srgbClr val="0000FF"/>
                </a:solidFill>
              </a:rPr>
              <a:t> </a:t>
            </a:r>
            <a:r>
              <a:rPr sz="1700" spc="95" dirty="0">
                <a:solidFill>
                  <a:srgbClr val="0000FF"/>
                </a:solidFill>
              </a:rPr>
              <a:t>true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170" dirty="0">
                <a:solidFill>
                  <a:srgbClr val="000000"/>
                </a:solidFill>
              </a:rPr>
              <a:t>false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10742"/>
            <a:ext cx="4029710" cy="1875155"/>
            <a:chOff x="289331" y="910742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91074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21879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8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0" dirty="0"/>
              <a:t>Find</a:t>
            </a:r>
            <a:r>
              <a:rPr b="0" spc="100" dirty="0">
                <a:latin typeface="Bookman Old Style"/>
                <a:cs typeface="Bookman Old Style"/>
              </a:rPr>
              <a:t>(</a:t>
            </a:r>
            <a:r>
              <a:rPr spc="100" dirty="0"/>
              <a:t>object</a:t>
            </a:r>
            <a:r>
              <a:rPr b="0" spc="10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95" dirty="0">
                <a:solidFill>
                  <a:srgbClr val="000000"/>
                </a:solidFill>
              </a:rPr>
              <a:t>true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FF"/>
                </a:solidFill>
              </a:rPr>
              <a:t>return</a:t>
            </a:r>
            <a:r>
              <a:rPr sz="1700" spc="484" dirty="0">
                <a:solidFill>
                  <a:srgbClr val="0000FF"/>
                </a:solidFill>
              </a:rPr>
              <a:t> </a:t>
            </a:r>
            <a:r>
              <a:rPr sz="1700" spc="170" dirty="0">
                <a:solidFill>
                  <a:srgbClr val="0000FF"/>
                </a:solidFill>
              </a:rPr>
              <a:t>false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89482"/>
            <a:ext cx="4029710" cy="1928495"/>
            <a:chOff x="289331" y="889482"/>
            <a:chExt cx="4029710" cy="1928495"/>
          </a:xfrm>
        </p:grpSpPr>
        <p:sp>
          <p:nvSpPr>
            <p:cNvPr id="4" name="object 4"/>
            <p:cNvSpPr/>
            <p:nvPr/>
          </p:nvSpPr>
          <p:spPr>
            <a:xfrm>
              <a:off x="289331" y="88948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00619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354" y="0"/>
                  </a:moveTo>
                  <a:lnTo>
                    <a:pt x="0" y="0"/>
                  </a:lnTo>
                  <a:lnTo>
                    <a:pt x="0" y="1516926"/>
                  </a:lnTo>
                  <a:lnTo>
                    <a:pt x="4029354" y="151692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7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Add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 dirty="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solidFill>
                  <a:srgbClr val="000000"/>
                </a:solidFill>
              </a:rPr>
              <a:t>chain</a:t>
            </a:r>
            <a:r>
              <a:rPr sz="1700" b="0" i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-10" dirty="0">
                <a:solidFill>
                  <a:srgbClr val="000000"/>
                </a:solidFill>
              </a:rPr>
              <a:t>Append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-10" dirty="0">
                <a:solidFill>
                  <a:srgbClr val="000000"/>
                </a:solidFill>
              </a:rPr>
              <a:t>object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0000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89482"/>
            <a:ext cx="4029710" cy="1928495"/>
            <a:chOff x="289331" y="889482"/>
            <a:chExt cx="4029710" cy="1928495"/>
          </a:xfrm>
        </p:grpSpPr>
        <p:sp>
          <p:nvSpPr>
            <p:cNvPr id="4" name="object 4"/>
            <p:cNvSpPr/>
            <p:nvPr/>
          </p:nvSpPr>
          <p:spPr>
            <a:xfrm>
              <a:off x="289331" y="88948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00619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354" y="0"/>
                  </a:moveTo>
                  <a:lnTo>
                    <a:pt x="0" y="0"/>
                  </a:lnTo>
                  <a:lnTo>
                    <a:pt x="0" y="1516926"/>
                  </a:lnTo>
                  <a:lnTo>
                    <a:pt x="4029354" y="151692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7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Add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FF"/>
                </a:solidFill>
              </a:rPr>
              <a:t>chain</a:t>
            </a:r>
            <a:r>
              <a:rPr sz="1700" spc="50" dirty="0">
                <a:solidFill>
                  <a:srgbClr val="0000FF"/>
                </a:solidFill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FF"/>
                </a:solidFill>
              </a:rPr>
              <a:t>Chains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FF"/>
                </a:solidFill>
              </a:rPr>
              <a:t>hash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FF"/>
                </a:solidFill>
              </a:rPr>
              <a:t>object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solidFill>
                  <a:srgbClr val="000000"/>
                </a:solidFill>
              </a:rPr>
              <a:t>chain</a:t>
            </a:r>
            <a:r>
              <a:rPr sz="1700" b="0" i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-10" dirty="0">
                <a:solidFill>
                  <a:srgbClr val="000000"/>
                </a:solidFill>
              </a:rPr>
              <a:t>Append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-10" dirty="0">
                <a:solidFill>
                  <a:srgbClr val="000000"/>
                </a:solidFill>
              </a:rPr>
              <a:t>object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89482"/>
            <a:ext cx="4029710" cy="1928495"/>
            <a:chOff x="289331" y="889482"/>
            <a:chExt cx="4029710" cy="1928495"/>
          </a:xfrm>
        </p:grpSpPr>
        <p:sp>
          <p:nvSpPr>
            <p:cNvPr id="4" name="object 4"/>
            <p:cNvSpPr/>
            <p:nvPr/>
          </p:nvSpPr>
          <p:spPr>
            <a:xfrm>
              <a:off x="289331" y="88948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00619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354" y="0"/>
                  </a:moveTo>
                  <a:lnTo>
                    <a:pt x="0" y="0"/>
                  </a:lnTo>
                  <a:lnTo>
                    <a:pt x="0" y="1516926"/>
                  </a:lnTo>
                  <a:lnTo>
                    <a:pt x="4029354" y="151692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7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Add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FF"/>
                </a:solidFill>
              </a:rPr>
              <a:t>for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dirty="0">
                <a:solidFill>
                  <a:srgbClr val="0000FF"/>
                </a:solidFill>
              </a:rPr>
              <a:t>key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spc="140" dirty="0">
                <a:solidFill>
                  <a:srgbClr val="0000FF"/>
                </a:solidFill>
              </a:rPr>
              <a:t>in</a:t>
            </a:r>
            <a:r>
              <a:rPr sz="1700" spc="445" dirty="0">
                <a:solidFill>
                  <a:srgbClr val="0000FF"/>
                </a:solidFill>
              </a:rPr>
              <a:t> </a:t>
            </a:r>
            <a:r>
              <a:rPr sz="1700" spc="125" dirty="0">
                <a:solidFill>
                  <a:srgbClr val="0000FF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solidFill>
                  <a:srgbClr val="000000"/>
                </a:solidFill>
              </a:rPr>
              <a:t>chain</a:t>
            </a:r>
            <a:r>
              <a:rPr sz="1700" b="0" i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-10" dirty="0">
                <a:solidFill>
                  <a:srgbClr val="000000"/>
                </a:solidFill>
              </a:rPr>
              <a:t>Append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-10" dirty="0">
                <a:solidFill>
                  <a:srgbClr val="000000"/>
                </a:solidFill>
              </a:rPr>
              <a:t>object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89482"/>
            <a:ext cx="4029710" cy="1928495"/>
            <a:chOff x="289331" y="889482"/>
            <a:chExt cx="4029710" cy="1928495"/>
          </a:xfrm>
        </p:grpSpPr>
        <p:sp>
          <p:nvSpPr>
            <p:cNvPr id="4" name="object 4"/>
            <p:cNvSpPr/>
            <p:nvPr/>
          </p:nvSpPr>
          <p:spPr>
            <a:xfrm>
              <a:off x="289331" y="88948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00619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354" y="0"/>
                  </a:moveTo>
                  <a:lnTo>
                    <a:pt x="0" y="0"/>
                  </a:lnTo>
                  <a:lnTo>
                    <a:pt x="0" y="1516926"/>
                  </a:lnTo>
                  <a:lnTo>
                    <a:pt x="4029354" y="151692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7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Add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FF"/>
                </a:solidFill>
              </a:rPr>
              <a:t>if</a:t>
            </a:r>
            <a:r>
              <a:rPr sz="1700" spc="430" dirty="0">
                <a:solidFill>
                  <a:srgbClr val="0000FF"/>
                </a:solidFill>
              </a:rPr>
              <a:t> </a:t>
            </a:r>
            <a:r>
              <a:rPr sz="1700" dirty="0">
                <a:solidFill>
                  <a:srgbClr val="0000FF"/>
                </a:solidFill>
              </a:rPr>
              <a:t>key</a:t>
            </a:r>
            <a:r>
              <a:rPr sz="1700" spc="45" dirty="0">
                <a:solidFill>
                  <a:srgbClr val="0000FF"/>
                </a:solidFill>
              </a:rPr>
              <a:t> </a:t>
            </a:r>
            <a:r>
              <a:rPr sz="1700" b="0" spc="229" dirty="0">
                <a:solidFill>
                  <a:srgbClr val="0000FF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FF"/>
                </a:solidFill>
              </a:rPr>
              <a:t>object: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solidFill>
                  <a:srgbClr val="000000"/>
                </a:solidFill>
              </a:rPr>
              <a:t>chain</a:t>
            </a:r>
            <a:r>
              <a:rPr sz="1700" b="0" i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-10" dirty="0">
                <a:solidFill>
                  <a:srgbClr val="000000"/>
                </a:solidFill>
              </a:rPr>
              <a:t>Append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-10" dirty="0">
                <a:solidFill>
                  <a:srgbClr val="000000"/>
                </a:solidFill>
              </a:rPr>
              <a:t>object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89482"/>
            <a:ext cx="4029710" cy="1928495"/>
            <a:chOff x="289331" y="889482"/>
            <a:chExt cx="4029710" cy="1928495"/>
          </a:xfrm>
        </p:grpSpPr>
        <p:sp>
          <p:nvSpPr>
            <p:cNvPr id="4" name="object 4"/>
            <p:cNvSpPr/>
            <p:nvPr/>
          </p:nvSpPr>
          <p:spPr>
            <a:xfrm>
              <a:off x="289331" y="88948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00619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354" y="0"/>
                  </a:moveTo>
                  <a:lnTo>
                    <a:pt x="0" y="0"/>
                  </a:lnTo>
                  <a:lnTo>
                    <a:pt x="0" y="1516926"/>
                  </a:lnTo>
                  <a:lnTo>
                    <a:pt x="4029354" y="151692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7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Add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80" dirty="0">
                <a:solidFill>
                  <a:srgbClr val="0000FF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solidFill>
                  <a:srgbClr val="000000"/>
                </a:solidFill>
              </a:rPr>
              <a:t>chain</a:t>
            </a:r>
            <a:r>
              <a:rPr sz="1700" b="0" i="1" spc="-1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-10" dirty="0">
                <a:solidFill>
                  <a:srgbClr val="000000"/>
                </a:solidFill>
              </a:rPr>
              <a:t>Append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-10" dirty="0">
                <a:solidFill>
                  <a:srgbClr val="000000"/>
                </a:solidFill>
              </a:rPr>
              <a:t>object</a:t>
            </a:r>
            <a:r>
              <a:rPr sz="1700" b="0" spc="-1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89482"/>
            <a:ext cx="4029710" cy="1928495"/>
            <a:chOff x="289331" y="889482"/>
            <a:chExt cx="4029710" cy="1928495"/>
          </a:xfrm>
        </p:grpSpPr>
        <p:sp>
          <p:nvSpPr>
            <p:cNvPr id="4" name="object 4"/>
            <p:cNvSpPr/>
            <p:nvPr/>
          </p:nvSpPr>
          <p:spPr>
            <a:xfrm>
              <a:off x="289331" y="889482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00619"/>
              <a:ext cx="4029710" cy="1517015"/>
            </a:xfrm>
            <a:custGeom>
              <a:avLst/>
              <a:gdLst/>
              <a:ahLst/>
              <a:cxnLst/>
              <a:rect l="l" t="t" r="r" b="b"/>
              <a:pathLst>
                <a:path w="4029710" h="1517014">
                  <a:moveTo>
                    <a:pt x="4029354" y="0"/>
                  </a:moveTo>
                  <a:lnTo>
                    <a:pt x="0" y="0"/>
                  </a:lnTo>
                  <a:lnTo>
                    <a:pt x="0" y="1516926"/>
                  </a:lnTo>
                  <a:lnTo>
                    <a:pt x="4029354" y="1516926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7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Add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864869" indent="-219075">
              <a:lnSpc>
                <a:spcPct val="107400"/>
              </a:lnSpc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3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-75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solidFill>
                  <a:srgbClr val="0000FF"/>
                </a:solidFill>
              </a:rPr>
              <a:t>chain</a:t>
            </a:r>
            <a:r>
              <a:rPr sz="1700" b="0" i="1" spc="-10" dirty="0">
                <a:solidFill>
                  <a:srgbClr val="0000FF"/>
                </a:solidFill>
                <a:latin typeface="Bookman Old Style"/>
                <a:cs typeface="Bookman Old Style"/>
              </a:rPr>
              <a:t>.</a:t>
            </a:r>
            <a:r>
              <a:rPr sz="1700" spc="-10" dirty="0">
                <a:solidFill>
                  <a:srgbClr val="0000FF"/>
                </a:solidFill>
              </a:rPr>
              <a:t>Append</a:t>
            </a:r>
            <a:r>
              <a:rPr sz="170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-10" dirty="0">
                <a:solidFill>
                  <a:srgbClr val="0000FF"/>
                </a:solidFill>
              </a:rPr>
              <a:t>object</a:t>
            </a:r>
            <a:r>
              <a:rPr sz="1700" b="0" spc="-10" dirty="0">
                <a:solidFill>
                  <a:srgbClr val="0000FF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000823"/>
            <a:ext cx="4029710" cy="1649730"/>
            <a:chOff x="289331" y="1000823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331" y="1000823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24"/>
                  </a:moveTo>
                  <a:lnTo>
                    <a:pt x="4029354" y="411124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24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11948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88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Remove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231140" marR="802005" indent="-219075">
              <a:lnSpc>
                <a:spcPct val="107400"/>
              </a:lnSpc>
              <a:spcBef>
                <a:spcPts val="1060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9" dirty="0">
                <a:solidFill>
                  <a:srgbClr val="000000"/>
                </a:solidFill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not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14" dirty="0">
                <a:solidFill>
                  <a:srgbClr val="000000"/>
                </a:solidFill>
              </a:rPr>
              <a:t>Find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114" dirty="0">
                <a:solidFill>
                  <a:srgbClr val="000000"/>
                </a:solidFill>
              </a:rPr>
              <a:t>object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r>
              <a:rPr sz="1700" spc="114" dirty="0">
                <a:solidFill>
                  <a:srgbClr val="000000"/>
                </a:solidFill>
              </a:rPr>
              <a:t>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 marR="5080">
              <a:lnSpc>
                <a:spcPct val="107400"/>
              </a:lnSpc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80" dirty="0">
                <a:solidFill>
                  <a:srgbClr val="000000"/>
                </a:solidFill>
              </a:rPr>
              <a:t>chain</a:t>
            </a:r>
            <a:r>
              <a:rPr sz="1700" b="0" i="1" spc="8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80" dirty="0">
                <a:solidFill>
                  <a:srgbClr val="000000"/>
                </a:solidFill>
              </a:rPr>
              <a:t>Erase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80" dirty="0">
                <a:solidFill>
                  <a:srgbClr val="000000"/>
                </a:solidFill>
              </a:rPr>
              <a:t>object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000823"/>
            <a:ext cx="4029710" cy="1649730"/>
            <a:chOff x="289331" y="1000823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331" y="1000823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24"/>
                  </a:moveTo>
                  <a:lnTo>
                    <a:pt x="4029354" y="411124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24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11948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88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Remove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231140" marR="802005" indent="-219075">
              <a:lnSpc>
                <a:spcPct val="107400"/>
              </a:lnSpc>
              <a:spcBef>
                <a:spcPts val="1060"/>
              </a:spcBef>
            </a:pPr>
            <a:r>
              <a:rPr sz="1700" spc="355" dirty="0">
                <a:solidFill>
                  <a:srgbClr val="0000FF"/>
                </a:solidFill>
              </a:rPr>
              <a:t>if</a:t>
            </a:r>
            <a:r>
              <a:rPr sz="1700" spc="459" dirty="0">
                <a:solidFill>
                  <a:srgbClr val="0000FF"/>
                </a:solidFill>
              </a:rPr>
              <a:t> </a:t>
            </a:r>
            <a:r>
              <a:rPr sz="1700" spc="55" dirty="0">
                <a:solidFill>
                  <a:srgbClr val="0000FF"/>
                </a:solidFill>
              </a:rPr>
              <a:t>not</a:t>
            </a:r>
            <a:r>
              <a:rPr sz="1700" spc="465" dirty="0">
                <a:solidFill>
                  <a:srgbClr val="0000FF"/>
                </a:solidFill>
              </a:rPr>
              <a:t> </a:t>
            </a:r>
            <a:r>
              <a:rPr sz="1700" spc="114" dirty="0">
                <a:solidFill>
                  <a:srgbClr val="0000FF"/>
                </a:solidFill>
              </a:rPr>
              <a:t>Find</a:t>
            </a:r>
            <a:r>
              <a:rPr sz="1700" b="0" spc="114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114" dirty="0">
                <a:solidFill>
                  <a:srgbClr val="0000FF"/>
                </a:solidFill>
              </a:rPr>
              <a:t>object</a:t>
            </a:r>
            <a:r>
              <a:rPr sz="1700" b="0" spc="114" dirty="0">
                <a:solidFill>
                  <a:srgbClr val="0000FF"/>
                </a:solidFill>
                <a:latin typeface="Bookman Old Style"/>
                <a:cs typeface="Bookman Old Style"/>
              </a:rPr>
              <a:t>)</a:t>
            </a:r>
            <a:r>
              <a:rPr sz="1700" spc="114" dirty="0">
                <a:solidFill>
                  <a:srgbClr val="0000FF"/>
                </a:solidFill>
              </a:rPr>
              <a:t>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 marR="5080">
              <a:lnSpc>
                <a:spcPct val="107400"/>
              </a:lnSpc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80" dirty="0">
                <a:solidFill>
                  <a:srgbClr val="000000"/>
                </a:solidFill>
              </a:rPr>
              <a:t>chain</a:t>
            </a:r>
            <a:r>
              <a:rPr sz="1700" b="0" i="1" spc="8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80" dirty="0">
                <a:solidFill>
                  <a:srgbClr val="000000"/>
                </a:solidFill>
              </a:rPr>
              <a:t>Erase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80" dirty="0">
                <a:solidFill>
                  <a:srgbClr val="000000"/>
                </a:solidFill>
              </a:rPr>
              <a:t>object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000823"/>
            <a:ext cx="4029710" cy="1649730"/>
            <a:chOff x="289331" y="1000823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331" y="1000823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24"/>
                  </a:moveTo>
                  <a:lnTo>
                    <a:pt x="4029354" y="411124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24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11948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88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Remove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231140" marR="802005" indent="-219075">
              <a:lnSpc>
                <a:spcPct val="107400"/>
              </a:lnSpc>
              <a:spcBef>
                <a:spcPts val="1060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9" dirty="0">
                <a:solidFill>
                  <a:srgbClr val="000000"/>
                </a:solidFill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not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14" dirty="0">
                <a:solidFill>
                  <a:srgbClr val="000000"/>
                </a:solidFill>
              </a:rPr>
              <a:t>Find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114" dirty="0">
                <a:solidFill>
                  <a:srgbClr val="000000"/>
                </a:solidFill>
              </a:rPr>
              <a:t>object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r>
              <a:rPr sz="1700" spc="114" dirty="0">
                <a:solidFill>
                  <a:srgbClr val="000000"/>
                </a:solidFill>
              </a:rPr>
              <a:t>: </a:t>
            </a:r>
            <a:r>
              <a:rPr sz="1700" spc="80" dirty="0">
                <a:solidFill>
                  <a:srgbClr val="0000FF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 marR="5080">
              <a:lnSpc>
                <a:spcPct val="107400"/>
              </a:lnSpc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80" dirty="0">
                <a:solidFill>
                  <a:srgbClr val="000000"/>
                </a:solidFill>
              </a:rPr>
              <a:t>chain</a:t>
            </a:r>
            <a:r>
              <a:rPr sz="1700" b="0" i="1" spc="8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80" dirty="0">
                <a:solidFill>
                  <a:srgbClr val="000000"/>
                </a:solidFill>
              </a:rPr>
              <a:t>Erase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80" dirty="0">
                <a:solidFill>
                  <a:srgbClr val="000000"/>
                </a:solidFill>
              </a:rPr>
              <a:t>object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000823"/>
            <a:ext cx="4029710" cy="1649730"/>
            <a:chOff x="289331" y="1000823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331" y="1000823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24"/>
                  </a:moveTo>
                  <a:lnTo>
                    <a:pt x="4029354" y="411124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24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11948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88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Remove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231140" marR="802005" indent="-219075">
              <a:lnSpc>
                <a:spcPct val="107400"/>
              </a:lnSpc>
              <a:spcBef>
                <a:spcPts val="1060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9" dirty="0">
                <a:solidFill>
                  <a:srgbClr val="000000"/>
                </a:solidFill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not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14" dirty="0">
                <a:solidFill>
                  <a:srgbClr val="000000"/>
                </a:solidFill>
              </a:rPr>
              <a:t>Find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114" dirty="0">
                <a:solidFill>
                  <a:srgbClr val="000000"/>
                </a:solidFill>
              </a:rPr>
              <a:t>object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r>
              <a:rPr sz="1700" spc="114" dirty="0">
                <a:solidFill>
                  <a:srgbClr val="000000"/>
                </a:solidFill>
              </a:rPr>
              <a:t>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 marR="5080">
              <a:lnSpc>
                <a:spcPct val="107400"/>
              </a:lnSpc>
            </a:pPr>
            <a:r>
              <a:rPr sz="1700" spc="65" dirty="0">
                <a:solidFill>
                  <a:srgbClr val="0000FF"/>
                </a:solidFill>
              </a:rPr>
              <a:t>chain</a:t>
            </a:r>
            <a:r>
              <a:rPr sz="1700" spc="50" dirty="0">
                <a:solidFill>
                  <a:srgbClr val="0000FF"/>
                </a:solidFill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FF"/>
                </a:solidFill>
              </a:rPr>
              <a:t>Chains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FF"/>
                </a:solidFill>
              </a:rPr>
              <a:t>hash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FF"/>
                </a:solidFill>
              </a:rPr>
              <a:t>object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)] </a:t>
            </a:r>
            <a:r>
              <a:rPr sz="1700" spc="80" dirty="0">
                <a:solidFill>
                  <a:srgbClr val="000000"/>
                </a:solidFill>
              </a:rPr>
              <a:t>chain</a:t>
            </a:r>
            <a:r>
              <a:rPr sz="1700" b="0" i="1" spc="80" dirty="0">
                <a:solidFill>
                  <a:srgbClr val="000000"/>
                </a:solidFill>
                <a:latin typeface="Bookman Old Style"/>
                <a:cs typeface="Bookman Old Style"/>
              </a:rPr>
              <a:t>.</a:t>
            </a:r>
            <a:r>
              <a:rPr sz="1700" spc="80" dirty="0">
                <a:solidFill>
                  <a:srgbClr val="000000"/>
                </a:solidFill>
              </a:rPr>
              <a:t>Erase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80" dirty="0">
                <a:solidFill>
                  <a:srgbClr val="000000"/>
                </a:solidFill>
              </a:rPr>
              <a:t>object</a:t>
            </a:r>
            <a:r>
              <a:rPr sz="1700" b="0" spc="80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000823"/>
            <a:ext cx="4029710" cy="1649730"/>
            <a:chOff x="289331" y="1000823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331" y="1000823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24"/>
                  </a:moveTo>
                  <a:lnTo>
                    <a:pt x="4029354" y="411124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24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411948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88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10" dirty="0"/>
              <a:t>Remove</a:t>
            </a:r>
            <a:r>
              <a:rPr b="0" spc="-10" dirty="0">
                <a:latin typeface="Bookman Old Style"/>
                <a:cs typeface="Bookman Old Style"/>
              </a:rPr>
              <a:t>(</a:t>
            </a:r>
            <a:r>
              <a:rPr spc="-10" dirty="0"/>
              <a:t>object</a:t>
            </a:r>
            <a:r>
              <a:rPr b="0" spc="-10" dirty="0">
                <a:latin typeface="Bookman Old Style"/>
                <a:cs typeface="Bookman Old Style"/>
              </a:rPr>
              <a:t>)</a:t>
            </a:r>
          </a:p>
          <a:p>
            <a:pPr marL="231140" marR="802005" indent="-219075">
              <a:lnSpc>
                <a:spcPct val="107400"/>
              </a:lnSpc>
              <a:spcBef>
                <a:spcPts val="1060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59" dirty="0">
                <a:solidFill>
                  <a:srgbClr val="000000"/>
                </a:solidFill>
              </a:rPr>
              <a:t> </a:t>
            </a:r>
            <a:r>
              <a:rPr sz="1700" spc="55" dirty="0">
                <a:solidFill>
                  <a:srgbClr val="000000"/>
                </a:solidFill>
              </a:rPr>
              <a:t>not</a:t>
            </a:r>
            <a:r>
              <a:rPr sz="1700" spc="465" dirty="0">
                <a:solidFill>
                  <a:srgbClr val="000000"/>
                </a:solidFill>
              </a:rPr>
              <a:t> </a:t>
            </a:r>
            <a:r>
              <a:rPr sz="1700" spc="114" dirty="0">
                <a:solidFill>
                  <a:srgbClr val="000000"/>
                </a:solidFill>
              </a:rPr>
              <a:t>Find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114" dirty="0">
                <a:solidFill>
                  <a:srgbClr val="000000"/>
                </a:solidFill>
              </a:rPr>
              <a:t>object</a:t>
            </a:r>
            <a:r>
              <a:rPr sz="1700" b="0" spc="114" dirty="0">
                <a:solidFill>
                  <a:srgbClr val="000000"/>
                </a:solidFill>
                <a:latin typeface="Bookman Old Style"/>
                <a:cs typeface="Bookman Old Style"/>
              </a:rPr>
              <a:t>)</a:t>
            </a:r>
            <a:r>
              <a:rPr sz="1700" spc="114" dirty="0">
                <a:solidFill>
                  <a:srgbClr val="000000"/>
                </a:solidFill>
              </a:rPr>
              <a:t>: </a:t>
            </a:r>
            <a:r>
              <a:rPr sz="1700" spc="80" dirty="0">
                <a:solidFill>
                  <a:srgbClr val="000000"/>
                </a:solidFill>
              </a:rPr>
              <a:t>return</a:t>
            </a:r>
            <a:endParaRPr sz="1700">
              <a:latin typeface="Bookman Old Style"/>
              <a:cs typeface="Bookman Old Style"/>
            </a:endParaRPr>
          </a:p>
          <a:p>
            <a:pPr marL="12700" marR="5080">
              <a:lnSpc>
                <a:spcPct val="107400"/>
              </a:lnSpc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80" dirty="0">
                <a:solidFill>
                  <a:srgbClr val="0000FF"/>
                </a:solidFill>
              </a:rPr>
              <a:t>chain</a:t>
            </a:r>
            <a:r>
              <a:rPr sz="1700" b="0" i="1" spc="80" dirty="0">
                <a:solidFill>
                  <a:srgbClr val="0000FF"/>
                </a:solidFill>
                <a:latin typeface="Bookman Old Style"/>
                <a:cs typeface="Bookman Old Style"/>
              </a:rPr>
              <a:t>.</a:t>
            </a:r>
            <a:r>
              <a:rPr sz="1700" spc="80" dirty="0">
                <a:solidFill>
                  <a:srgbClr val="0000FF"/>
                </a:solidFill>
              </a:rPr>
              <a:t>Erase</a:t>
            </a:r>
            <a:r>
              <a:rPr sz="170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80" dirty="0">
                <a:solidFill>
                  <a:srgbClr val="0000FF"/>
                </a:solidFill>
              </a:rPr>
              <a:t>object</a:t>
            </a:r>
            <a:r>
              <a:rPr sz="1700" b="0" spc="80" dirty="0">
                <a:solidFill>
                  <a:srgbClr val="0000FF"/>
                </a:solidFill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Who’s</a:t>
            </a:r>
            <a:r>
              <a:rPr spc="-85" dirty="0"/>
              <a:t> </a:t>
            </a:r>
            <a:r>
              <a:rPr spc="-10" dirty="0"/>
              <a:t>Calling?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007" y="631017"/>
            <a:ext cx="1441593" cy="27242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177" y="73938"/>
            <a:ext cx="14141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Hash</a:t>
            </a:r>
            <a:r>
              <a:rPr spc="-60" dirty="0"/>
              <a:t> </a:t>
            </a:r>
            <a:r>
              <a:rPr spc="-2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1257719"/>
            <a:ext cx="4029710" cy="33591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15"/>
              </a:lnSpc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593215"/>
            <a:ext cx="4029710" cy="67246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03200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Gill Sans MT"/>
                <a:cs typeface="Gill Sans MT"/>
              </a:rPr>
              <a:t>An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implementation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35" dirty="0">
                <a:latin typeface="Gill Sans MT"/>
                <a:cs typeface="Gill Sans MT"/>
              </a:rPr>
              <a:t>or</a:t>
            </a:r>
            <a:r>
              <a:rPr sz="1700" spc="50" dirty="0">
                <a:latin typeface="Gill Sans MT"/>
                <a:cs typeface="Gill Sans MT"/>
              </a:rPr>
              <a:t> a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using </a:t>
            </a:r>
            <a:r>
              <a:rPr sz="1700" dirty="0">
                <a:latin typeface="Gill Sans MT"/>
                <a:cs typeface="Gill Sans MT"/>
              </a:rPr>
              <a:t>hashing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table.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Programming</a:t>
            </a:r>
            <a:r>
              <a:rPr spc="-40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9322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14095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725" y="17258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584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6747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9911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585852"/>
            <a:ext cx="2555875" cy="25565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20" dirty="0">
                <a:latin typeface="Gill Sans MT"/>
                <a:cs typeface="Gill Sans MT"/>
              </a:rPr>
              <a:t>Set:</a:t>
            </a:r>
            <a:endParaRPr sz="170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Palatino Linotype"/>
                <a:cs typeface="Palatino Linotype"/>
              </a:rPr>
              <a:t>unordered_set</a:t>
            </a:r>
            <a:r>
              <a:rPr sz="1700" spc="37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33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Palatino Linotype"/>
                <a:cs typeface="Palatino Linotype"/>
              </a:rPr>
              <a:t>C++</a:t>
            </a:r>
            <a:endParaRPr sz="1700" dirty="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Palatino Linotype"/>
                <a:cs typeface="Palatino Linotype"/>
              </a:rPr>
              <a:t>HashSet</a:t>
            </a:r>
            <a:r>
              <a:rPr sz="1700" spc="7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Java</a:t>
            </a:r>
            <a:endParaRPr sz="1700" dirty="0">
              <a:latin typeface="Gill Sans MT"/>
              <a:cs typeface="Gill Sans MT"/>
            </a:endParaRPr>
          </a:p>
          <a:p>
            <a:pPr marL="12700" marR="854075" indent="436880">
              <a:lnSpc>
                <a:spcPct val="122100"/>
              </a:lnSpc>
            </a:pPr>
            <a:r>
              <a:rPr sz="1700" spc="185" dirty="0">
                <a:latin typeface="Palatino Linotype"/>
                <a:cs typeface="Palatino Linotype"/>
              </a:rPr>
              <a:t>set</a:t>
            </a:r>
            <a:r>
              <a:rPr sz="1700" spc="10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Python </a:t>
            </a:r>
            <a:r>
              <a:rPr sz="1700" spc="-20" dirty="0">
                <a:latin typeface="Gill Sans MT"/>
                <a:cs typeface="Gill Sans MT"/>
              </a:rPr>
              <a:t>Map:</a:t>
            </a:r>
            <a:endParaRPr sz="170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spc="-50" dirty="0">
                <a:latin typeface="Palatino Linotype"/>
                <a:cs typeface="Palatino Linotype"/>
              </a:rPr>
              <a:t>unordered_map</a:t>
            </a:r>
            <a:r>
              <a:rPr sz="1700" spc="6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Palatino Linotype"/>
                <a:cs typeface="Palatino Linotype"/>
              </a:rPr>
              <a:t>C++</a:t>
            </a:r>
            <a:endParaRPr sz="1700" dirty="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spc="-180" dirty="0">
                <a:latin typeface="Palatino Linotype"/>
                <a:cs typeface="Palatino Linotype"/>
              </a:rPr>
              <a:t>HashMap</a:t>
            </a:r>
            <a:r>
              <a:rPr sz="1700" spc="10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Java</a:t>
            </a:r>
            <a:endParaRPr sz="170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455"/>
              </a:spcBef>
            </a:pPr>
            <a:r>
              <a:rPr sz="1700" spc="170" dirty="0">
                <a:latin typeface="Palatino Linotype"/>
                <a:cs typeface="Palatino Linotype"/>
              </a:rPr>
              <a:t>dict</a:t>
            </a:r>
            <a:r>
              <a:rPr sz="1700" spc="10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Python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332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862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3184"/>
            <a:ext cx="339852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Chaining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technique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implement</a:t>
            </a:r>
            <a:r>
              <a:rPr sz="1700" spc="-10" dirty="0">
                <a:latin typeface="Gill Sans MT"/>
                <a:cs typeface="Gill Sans MT"/>
              </a:rPr>
              <a:t> a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table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862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3184"/>
            <a:ext cx="3398520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Chaining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technique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implement</a:t>
            </a:r>
            <a:r>
              <a:rPr sz="1700" spc="-10" dirty="0">
                <a:latin typeface="Gill Sans MT"/>
                <a:cs typeface="Gill Sans MT"/>
              </a:rPr>
              <a:t> a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table</a:t>
            </a:r>
            <a:endParaRPr sz="1700">
              <a:latin typeface="Gill Sans MT"/>
              <a:cs typeface="Gill Sans MT"/>
            </a:endParaRPr>
          </a:p>
          <a:p>
            <a:pPr marL="12700" marR="266065">
              <a:lnSpc>
                <a:spcPct val="107400"/>
              </a:lnSpc>
              <a:spcBef>
                <a:spcPts val="300"/>
              </a:spcBef>
            </a:pPr>
            <a:r>
              <a:rPr sz="1700" spc="-60" dirty="0">
                <a:latin typeface="Gill Sans MT"/>
                <a:cs typeface="Gill Sans MT"/>
              </a:rPr>
              <a:t>Number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function cardinality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95" dirty="0">
                <a:latin typeface="Arial Narrow"/>
                <a:cs typeface="Arial Narrow"/>
              </a:rPr>
              <a:t>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longest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length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c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809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862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3184"/>
            <a:ext cx="3398520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Chaining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technique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implement</a:t>
            </a:r>
            <a:r>
              <a:rPr sz="1700" spc="-10" dirty="0">
                <a:latin typeface="Gill Sans MT"/>
                <a:cs typeface="Gill Sans MT"/>
              </a:rPr>
              <a:t> a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table</a:t>
            </a:r>
            <a:endParaRPr sz="1700">
              <a:latin typeface="Gill Sans MT"/>
              <a:cs typeface="Gill Sans MT"/>
            </a:endParaRPr>
          </a:p>
          <a:p>
            <a:pPr marL="12700" marR="266065">
              <a:lnSpc>
                <a:spcPct val="114799"/>
              </a:lnSpc>
              <a:spcBef>
                <a:spcPts val="150"/>
              </a:spcBef>
            </a:pPr>
            <a:r>
              <a:rPr sz="1700" spc="-60" dirty="0">
                <a:latin typeface="Gill Sans MT"/>
                <a:cs typeface="Gill Sans MT"/>
              </a:rPr>
              <a:t>Number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function cardinality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95" dirty="0">
                <a:latin typeface="Arial Narrow"/>
                <a:cs typeface="Arial Narrow"/>
              </a:rPr>
              <a:t>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longest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length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c </a:t>
            </a:r>
            <a:r>
              <a:rPr sz="1700" spc="-35" dirty="0">
                <a:latin typeface="Gill Sans MT"/>
                <a:cs typeface="Gill Sans MT"/>
              </a:rPr>
              <a:t>Memory</a:t>
            </a:r>
            <a:r>
              <a:rPr sz="1700" spc="-30" dirty="0">
                <a:latin typeface="Gill Sans MT"/>
                <a:cs typeface="Gill Sans MT"/>
              </a:rPr>
              <a:t> consumption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-45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m</a:t>
            </a:r>
            <a:r>
              <a:rPr sz="1700" b="0" spc="9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809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756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862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3184"/>
            <a:ext cx="3398520" cy="180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Chaining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technique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implement</a:t>
            </a:r>
            <a:r>
              <a:rPr sz="1700" spc="-10" dirty="0">
                <a:latin typeface="Gill Sans MT"/>
                <a:cs typeface="Gill Sans MT"/>
              </a:rPr>
              <a:t> a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table</a:t>
            </a:r>
            <a:endParaRPr sz="1700">
              <a:latin typeface="Gill Sans MT"/>
              <a:cs typeface="Gill Sans MT"/>
            </a:endParaRPr>
          </a:p>
          <a:p>
            <a:pPr marL="12700" marR="266065">
              <a:lnSpc>
                <a:spcPct val="117200"/>
              </a:lnSpc>
              <a:spcBef>
                <a:spcPts val="100"/>
              </a:spcBef>
            </a:pPr>
            <a:r>
              <a:rPr sz="1700" spc="-60" dirty="0">
                <a:latin typeface="Gill Sans MT"/>
                <a:cs typeface="Gill Sans MT"/>
              </a:rPr>
              <a:t>Number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function cardinality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95" dirty="0">
                <a:latin typeface="Arial Narrow"/>
                <a:cs typeface="Arial Narrow"/>
              </a:rPr>
              <a:t>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longest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length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c </a:t>
            </a:r>
            <a:r>
              <a:rPr sz="1700" spc="-35" dirty="0">
                <a:latin typeface="Gill Sans MT"/>
                <a:cs typeface="Gill Sans MT"/>
              </a:rPr>
              <a:t>Memory</a:t>
            </a:r>
            <a:r>
              <a:rPr sz="1700" spc="-30" dirty="0">
                <a:latin typeface="Gill Sans MT"/>
                <a:cs typeface="Gill Sans MT"/>
              </a:rPr>
              <a:t> consumption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-45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m</a:t>
            </a:r>
            <a:r>
              <a:rPr sz="1700" b="0" spc="90" dirty="0">
                <a:latin typeface="Bookman Old Style"/>
                <a:cs typeface="Bookman Old Style"/>
              </a:rPr>
              <a:t>) </a:t>
            </a:r>
            <a:r>
              <a:rPr sz="1700" spc="-40" dirty="0">
                <a:latin typeface="Gill Sans MT"/>
                <a:cs typeface="Gill Sans MT"/>
              </a:rPr>
              <a:t>Operations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5" dirty="0">
                <a:latin typeface="Gill Sans MT"/>
                <a:cs typeface="Gill Sans MT"/>
              </a:rPr>
              <a:t>work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time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-5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</a:t>
            </a:r>
            <a:r>
              <a:rPr sz="1700" b="0" spc="-25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809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756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4919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862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3184"/>
            <a:ext cx="3398520" cy="212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Chaining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technique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implement</a:t>
            </a:r>
            <a:r>
              <a:rPr sz="1700" spc="-10" dirty="0">
                <a:latin typeface="Gill Sans MT"/>
                <a:cs typeface="Gill Sans MT"/>
              </a:rPr>
              <a:t> a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table</a:t>
            </a:r>
            <a:endParaRPr sz="1700">
              <a:latin typeface="Gill Sans MT"/>
              <a:cs typeface="Gill Sans MT"/>
            </a:endParaRPr>
          </a:p>
          <a:p>
            <a:pPr marL="12700" marR="266065">
              <a:lnSpc>
                <a:spcPct val="117200"/>
              </a:lnSpc>
              <a:spcBef>
                <a:spcPts val="100"/>
              </a:spcBef>
            </a:pPr>
            <a:r>
              <a:rPr sz="1700" spc="-60" dirty="0">
                <a:latin typeface="Gill Sans MT"/>
                <a:cs typeface="Gill Sans MT"/>
              </a:rPr>
              <a:t>Number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function cardinality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spc="95" dirty="0">
                <a:latin typeface="Arial Narrow"/>
                <a:cs typeface="Arial Narrow"/>
              </a:rPr>
              <a:t>m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longest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length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c </a:t>
            </a:r>
            <a:r>
              <a:rPr sz="1700" spc="-35" dirty="0">
                <a:latin typeface="Gill Sans MT"/>
                <a:cs typeface="Gill Sans MT"/>
              </a:rPr>
              <a:t>Memory</a:t>
            </a:r>
            <a:r>
              <a:rPr sz="1700" spc="-30" dirty="0">
                <a:latin typeface="Gill Sans MT"/>
                <a:cs typeface="Gill Sans MT"/>
              </a:rPr>
              <a:t> consumption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n</a:t>
            </a:r>
            <a:r>
              <a:rPr sz="1700" i="1" spc="-45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m</a:t>
            </a:r>
            <a:r>
              <a:rPr sz="1700" b="0" spc="90" dirty="0">
                <a:latin typeface="Bookman Old Style"/>
                <a:cs typeface="Bookman Old Style"/>
              </a:rPr>
              <a:t>) </a:t>
            </a:r>
            <a:r>
              <a:rPr sz="1700" spc="-40" dirty="0">
                <a:latin typeface="Gill Sans MT"/>
                <a:cs typeface="Gill Sans MT"/>
              </a:rPr>
              <a:t>Operations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5" dirty="0">
                <a:latin typeface="Gill Sans MT"/>
                <a:cs typeface="Gill Sans MT"/>
              </a:rPr>
              <a:t>work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time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b="0" dirty="0">
                <a:latin typeface="Bookman Old Style"/>
                <a:cs typeface="Bookman Old Style"/>
              </a:rPr>
              <a:t>Θ(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-50" dirty="0">
                <a:latin typeface="Arial Narrow"/>
                <a:cs typeface="Arial Narrow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+</a:t>
            </a:r>
            <a:r>
              <a:rPr sz="1700" b="0" spc="-165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</a:t>
            </a:r>
            <a:r>
              <a:rPr sz="1700" b="0" spc="-25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-120" dirty="0">
                <a:latin typeface="Gill Sans MT"/>
                <a:cs typeface="Gill Sans MT"/>
              </a:rPr>
              <a:t>How</a:t>
            </a:r>
            <a:r>
              <a:rPr sz="1700" dirty="0">
                <a:latin typeface="Gill Sans MT"/>
                <a:cs typeface="Gill Sans MT"/>
              </a:rPr>
              <a:t> to make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both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and </a:t>
            </a:r>
            <a:r>
              <a:rPr sz="1700" i="1" dirty="0">
                <a:latin typeface="Arial Narrow"/>
                <a:cs typeface="Arial Narrow"/>
              </a:rPr>
              <a:t>c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small?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809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756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49194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8082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Who’s</a:t>
            </a:r>
            <a:r>
              <a:rPr spc="-85" dirty="0"/>
              <a:t> </a:t>
            </a:r>
            <a:r>
              <a:rPr spc="-10" dirty="0"/>
              <a:t>Calling?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4007" y="631017"/>
            <a:ext cx="1442085" cy="2724785"/>
            <a:chOff x="1584007" y="631017"/>
            <a:chExt cx="1442085" cy="2724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007" y="631017"/>
              <a:ext cx="1441593" cy="27242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92015" y="1094455"/>
              <a:ext cx="360045" cy="144145"/>
            </a:xfrm>
            <a:custGeom>
              <a:avLst/>
              <a:gdLst/>
              <a:ahLst/>
              <a:cxnLst/>
              <a:rect l="l" t="t" r="r" b="b"/>
              <a:pathLst>
                <a:path w="360044" h="144144">
                  <a:moveTo>
                    <a:pt x="0" y="143999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43999"/>
                  </a:lnTo>
                  <a:lnTo>
                    <a:pt x="0" y="143999"/>
                  </a:lnTo>
                  <a:close/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Who’s</a:t>
            </a:r>
            <a:r>
              <a:rPr spc="-85" dirty="0"/>
              <a:t> </a:t>
            </a:r>
            <a:r>
              <a:rPr spc="-10" dirty="0"/>
              <a:t>Calling?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4007" y="631017"/>
            <a:ext cx="1442085" cy="2724785"/>
            <a:chOff x="1584007" y="631017"/>
            <a:chExt cx="1442085" cy="2724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007" y="631017"/>
              <a:ext cx="1441593" cy="27242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92015" y="1238454"/>
              <a:ext cx="828040" cy="180340"/>
            </a:xfrm>
            <a:custGeom>
              <a:avLst/>
              <a:gdLst/>
              <a:ahLst/>
              <a:cxnLst/>
              <a:rect l="l" t="t" r="r" b="b"/>
              <a:pathLst>
                <a:path w="828039" h="180340">
                  <a:moveTo>
                    <a:pt x="0" y="180002"/>
                  </a:moveTo>
                  <a:lnTo>
                    <a:pt x="0" y="0"/>
                  </a:lnTo>
                  <a:lnTo>
                    <a:pt x="828011" y="0"/>
                  </a:lnTo>
                  <a:lnTo>
                    <a:pt x="828011" y="180002"/>
                  </a:lnTo>
                  <a:lnTo>
                    <a:pt x="0" y="180002"/>
                  </a:lnTo>
                  <a:close/>
                </a:path>
              </a:pathLst>
            </a:custGeom>
            <a:ln w="17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801" y="73938"/>
            <a:ext cx="15424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Phone</a:t>
            </a:r>
            <a:r>
              <a:rPr spc="-95" dirty="0"/>
              <a:t> </a:t>
            </a:r>
            <a:r>
              <a:rPr spc="-25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4327" y="1222930"/>
          <a:ext cx="205422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Phone</a:t>
                      </a:r>
                      <a:r>
                        <a:rPr sz="1700" spc="-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700" spc="-10" dirty="0">
                          <a:latin typeface="Gill Sans MT"/>
                          <a:cs typeface="Gill Sans MT"/>
                        </a:rPr>
                        <a:t>number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20" dirty="0">
                          <a:latin typeface="Gill Sans MT"/>
                          <a:cs typeface="Gill Sans MT"/>
                        </a:rPr>
                        <a:t>Name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01707773331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Maria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45" dirty="0">
                          <a:latin typeface="Gill Sans MT"/>
                          <a:cs typeface="Gill Sans MT"/>
                        </a:rPr>
                        <a:t>239-17-</a:t>
                      </a:r>
                      <a:r>
                        <a:rPr sz="1700" spc="-25" dirty="0">
                          <a:latin typeface="Gill Sans MT"/>
                          <a:cs typeface="Gill Sans MT"/>
                        </a:rPr>
                        <a:t>17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Sasha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700" spc="-45" dirty="0">
                          <a:latin typeface="Gill Sans MT"/>
                          <a:cs typeface="Gill Sans MT"/>
                        </a:rPr>
                        <a:t>575-75-</a:t>
                      </a:r>
                      <a:r>
                        <a:rPr sz="1700" spc="-25" dirty="0">
                          <a:latin typeface="Gill Sans MT"/>
                          <a:cs typeface="Gill Sans MT"/>
                        </a:rPr>
                        <a:t>75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Helen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317" y="73938"/>
            <a:ext cx="19672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6EB8"/>
                </a:solidFill>
                <a:latin typeface="Gill Sans MT"/>
                <a:cs typeface="Gill Sans MT"/>
              </a:rPr>
              <a:t>Phone</a:t>
            </a:r>
            <a:r>
              <a:rPr sz="2450" spc="-90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2450" dirty="0">
                <a:solidFill>
                  <a:srgbClr val="006EB8"/>
                </a:solidFill>
                <a:latin typeface="Gill Sans MT"/>
                <a:cs typeface="Gill Sans MT"/>
              </a:rPr>
              <a:t>to</a:t>
            </a:r>
            <a:r>
              <a:rPr sz="2450" spc="-90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2450" spc="-70" dirty="0">
                <a:solidFill>
                  <a:srgbClr val="006EB8"/>
                </a:solidFill>
                <a:latin typeface="Gill Sans MT"/>
                <a:cs typeface="Gill Sans MT"/>
              </a:rPr>
              <a:t>Name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14031"/>
            <a:ext cx="38538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4" dirty="0">
                <a:latin typeface="Gill Sans MT"/>
                <a:cs typeface="Gill Sans MT"/>
              </a:rPr>
              <a:t>We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are</a:t>
            </a:r>
            <a:r>
              <a:rPr sz="1700" spc="-10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going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focus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retrieving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by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now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25"/>
              </a:spcBef>
            </a:pPr>
            <a:r>
              <a:rPr dirty="0"/>
              <a:t>Local</a:t>
            </a:r>
            <a:r>
              <a:rPr spc="-20" dirty="0"/>
              <a:t> </a:t>
            </a:r>
            <a:r>
              <a:rPr dirty="0"/>
              <a:t>Phone</a:t>
            </a:r>
            <a:r>
              <a:rPr spc="-15" dirty="0"/>
              <a:t> </a:t>
            </a:r>
            <a:r>
              <a:rPr spc="-8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5068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213581"/>
            <a:ext cx="12960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123-23-</a:t>
            </a:r>
            <a:r>
              <a:rPr sz="1700" spc="-25" dirty="0">
                <a:latin typeface="Gill Sans MT"/>
                <a:cs typeface="Gill Sans MT"/>
              </a:rPr>
              <a:t>23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125"/>
              </a:spcBef>
            </a:pPr>
            <a:r>
              <a:rPr dirty="0"/>
              <a:t>Local</a:t>
            </a:r>
            <a:r>
              <a:rPr spc="-20" dirty="0"/>
              <a:t> </a:t>
            </a:r>
            <a:r>
              <a:rPr dirty="0"/>
              <a:t>Phone</a:t>
            </a:r>
            <a:r>
              <a:rPr spc="-15" dirty="0"/>
              <a:t> </a:t>
            </a:r>
            <a:r>
              <a:rPr spc="-8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5068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159638"/>
            <a:ext cx="2004060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123-23-</a:t>
            </a:r>
            <a:r>
              <a:rPr sz="1700" spc="-25" dirty="0">
                <a:latin typeface="Gill Sans MT"/>
                <a:cs typeface="Gill Sans MT"/>
              </a:rPr>
              <a:t>23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Gill Sans MT"/>
                <a:cs typeface="Gill Sans MT"/>
              </a:rPr>
              <a:t>Typically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 to 7 </a:t>
            </a:r>
            <a:r>
              <a:rPr sz="1700" spc="-10" dirty="0">
                <a:latin typeface="Gill Sans MT"/>
                <a:cs typeface="Gill Sans MT"/>
              </a:rPr>
              <a:t>digits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6669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125"/>
              </a:spcBef>
            </a:pPr>
            <a:r>
              <a:rPr dirty="0"/>
              <a:t>Local</a:t>
            </a:r>
            <a:r>
              <a:rPr spc="-20" dirty="0"/>
              <a:t> </a:t>
            </a:r>
            <a:r>
              <a:rPr dirty="0"/>
              <a:t>Phone</a:t>
            </a:r>
            <a:r>
              <a:rPr spc="-15" dirty="0"/>
              <a:t> </a:t>
            </a:r>
            <a:r>
              <a:rPr spc="-8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5068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167" y="1159638"/>
            <a:ext cx="3333115" cy="156337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123-23-</a:t>
            </a:r>
            <a:r>
              <a:rPr sz="1700" spc="-25" dirty="0">
                <a:latin typeface="Gill Sans MT"/>
                <a:cs typeface="Gill Sans MT"/>
              </a:rPr>
              <a:t>23</a:t>
            </a:r>
            <a:endParaRPr lang="en-US" sz="1700" spc="-25" dirty="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lang="en-US" sz="1700" spc="-25" dirty="0">
                <a:latin typeface="Gill Sans MT"/>
                <a:cs typeface="Gill Sans MT"/>
              </a:rPr>
              <a:t>       439-59-14</a:t>
            </a:r>
            <a:endParaRPr sz="1700" dirty="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Gill Sans MT"/>
                <a:cs typeface="Gill Sans MT"/>
              </a:rPr>
              <a:t>Typically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 to 7 </a:t>
            </a:r>
            <a:r>
              <a:rPr sz="1700" spc="-10" dirty="0">
                <a:latin typeface="Gill Sans MT"/>
                <a:cs typeface="Gill Sans MT"/>
              </a:rPr>
              <a:t>digits</a:t>
            </a:r>
            <a:endParaRPr sz="1700" dirty="0">
              <a:latin typeface="Gill Sans MT"/>
              <a:cs typeface="Gill Sans MT"/>
            </a:endParaRPr>
          </a:p>
          <a:p>
            <a:pPr marL="38100" marR="304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Sufficient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10</a:t>
            </a:r>
            <a:r>
              <a:rPr sz="1800" baseline="27777" dirty="0">
                <a:latin typeface="Calibri"/>
                <a:cs typeface="Calibri"/>
              </a:rPr>
              <a:t>7</a:t>
            </a:r>
            <a:r>
              <a:rPr sz="1800" spc="277" baseline="27777" dirty="0">
                <a:latin typeface="Calibri"/>
                <a:cs typeface="Calibri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13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10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000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000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phone </a:t>
            </a:r>
            <a:r>
              <a:rPr sz="1700" spc="-10" dirty="0">
                <a:latin typeface="Gill Sans MT"/>
                <a:cs typeface="Gill Sans MT"/>
              </a:rPr>
              <a:t>numbers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6669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9833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Convert</a:t>
            </a:r>
            <a:r>
              <a:rPr spc="-70" dirty="0"/>
              <a:t> </a:t>
            </a:r>
            <a:r>
              <a:rPr dirty="0"/>
              <a:t>Phone</a:t>
            </a:r>
            <a:r>
              <a:rPr spc="-65" dirty="0"/>
              <a:t> </a:t>
            </a:r>
            <a:r>
              <a:rPr spc="-80" dirty="0"/>
              <a:t>Number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30" dirty="0"/>
              <a:t>Integer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144028"/>
            <a:ext cx="4029710" cy="1292225"/>
            <a:chOff x="289331" y="1144028"/>
            <a:chExt cx="4029710" cy="1292225"/>
          </a:xfrm>
        </p:grpSpPr>
        <p:sp>
          <p:nvSpPr>
            <p:cNvPr id="4" name="object 4"/>
            <p:cNvSpPr/>
            <p:nvPr/>
          </p:nvSpPr>
          <p:spPr>
            <a:xfrm>
              <a:off x="289331" y="1144028"/>
              <a:ext cx="4029710" cy="382905"/>
            </a:xfrm>
            <a:custGeom>
              <a:avLst/>
              <a:gdLst/>
              <a:ahLst/>
              <a:cxnLst/>
              <a:rect l="l" t="t" r="r" b="b"/>
              <a:pathLst>
                <a:path w="4029710" h="382905">
                  <a:moveTo>
                    <a:pt x="0" y="382447"/>
                  </a:moveTo>
                  <a:lnTo>
                    <a:pt x="4029354" y="38244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8244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526476"/>
              <a:ext cx="4029710" cy="909319"/>
            </a:xfrm>
            <a:custGeom>
              <a:avLst/>
              <a:gdLst/>
              <a:ahLst/>
              <a:cxnLst/>
              <a:rect l="l" t="t" r="r" b="b"/>
              <a:pathLst>
                <a:path w="4029710" h="909319">
                  <a:moveTo>
                    <a:pt x="4029354" y="0"/>
                  </a:moveTo>
                  <a:lnTo>
                    <a:pt x="0" y="0"/>
                  </a:lnTo>
                  <a:lnTo>
                    <a:pt x="0" y="909243"/>
                  </a:lnTo>
                  <a:lnTo>
                    <a:pt x="4029354" y="90924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75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pc="-10" dirty="0">
                <a:solidFill>
                  <a:srgbClr val="007F00"/>
                </a:solidFill>
                <a:latin typeface="Gill Sans MT"/>
                <a:cs typeface="Gill Sans MT"/>
              </a:rPr>
              <a:t>Examples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spc="-45" dirty="0">
                <a:solidFill>
                  <a:srgbClr val="000000"/>
                </a:solidFill>
                <a:latin typeface="Gill Sans MT"/>
                <a:cs typeface="Gill Sans MT"/>
              </a:rPr>
              <a:t>123-23-</a:t>
            </a:r>
            <a:r>
              <a:rPr sz="1700" dirty="0">
                <a:solidFill>
                  <a:srgbClr val="000000"/>
                </a:solidFill>
                <a:latin typeface="Gill Sans MT"/>
                <a:cs typeface="Gill Sans MT"/>
              </a:rPr>
              <a:t>23</a:t>
            </a:r>
            <a:r>
              <a:rPr sz="1700" spc="1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→</a:t>
            </a:r>
            <a:r>
              <a:rPr sz="1700" spc="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0000"/>
                </a:solidFill>
                <a:latin typeface="Gill Sans MT"/>
                <a:cs typeface="Gill Sans MT"/>
              </a:rPr>
              <a:t>1</a:t>
            </a:r>
            <a:r>
              <a:rPr sz="1700" spc="-4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-10" dirty="0">
                <a:solidFill>
                  <a:srgbClr val="000000"/>
                </a:solidFill>
                <a:latin typeface="Gill Sans MT"/>
                <a:cs typeface="Gill Sans MT"/>
              </a:rPr>
              <a:t>232</a:t>
            </a:r>
            <a:r>
              <a:rPr sz="1700" spc="-3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000000"/>
                </a:solidFill>
                <a:latin typeface="Gill Sans MT"/>
                <a:cs typeface="Gill Sans MT"/>
              </a:rPr>
              <a:t>323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00"/>
                </a:solidFill>
                <a:latin typeface="Gill Sans MT"/>
                <a:cs typeface="Gill Sans MT"/>
              </a:rPr>
              <a:t>049</a:t>
            </a:r>
            <a:r>
              <a:rPr sz="1700" spc="-2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0000"/>
                </a:solidFill>
                <a:latin typeface="Gill Sans MT"/>
                <a:cs typeface="Gill Sans MT"/>
              </a:rPr>
              <a:t>12</a:t>
            </a:r>
            <a:r>
              <a:rPr sz="1700" spc="-1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0000"/>
                </a:solidFill>
                <a:latin typeface="Gill Sans MT"/>
                <a:cs typeface="Gill Sans MT"/>
              </a:rPr>
              <a:t>12</a:t>
            </a:r>
            <a:r>
              <a:rPr sz="1700" spc="-2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→</a:t>
            </a:r>
            <a:r>
              <a:rPr sz="1700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000000"/>
                </a:solidFill>
                <a:latin typeface="Gill Sans MT"/>
                <a:cs typeface="Gill Sans MT"/>
              </a:rPr>
              <a:t>491</a:t>
            </a:r>
            <a:r>
              <a:rPr sz="1700" spc="-7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000000"/>
                </a:solidFill>
                <a:latin typeface="Gill Sans MT"/>
                <a:cs typeface="Gill Sans MT"/>
              </a:rPr>
              <a:t>212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-25" dirty="0">
                <a:solidFill>
                  <a:srgbClr val="000000"/>
                </a:solidFill>
                <a:latin typeface="Gill Sans MT"/>
                <a:cs typeface="Gill Sans MT"/>
              </a:rPr>
              <a:t>5757575</a:t>
            </a:r>
            <a:r>
              <a:rPr sz="1700" spc="-1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→</a:t>
            </a:r>
            <a:r>
              <a:rPr sz="1700" spc="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0000"/>
                </a:solidFill>
                <a:latin typeface="Gill Sans MT"/>
                <a:cs typeface="Gill Sans MT"/>
              </a:rPr>
              <a:t>5</a:t>
            </a:r>
            <a:r>
              <a:rPr sz="1700" spc="-6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-10" dirty="0">
                <a:solidFill>
                  <a:srgbClr val="000000"/>
                </a:solidFill>
                <a:latin typeface="Gill Sans MT"/>
                <a:cs typeface="Gill Sans MT"/>
              </a:rPr>
              <a:t>757</a:t>
            </a:r>
            <a:r>
              <a:rPr sz="1700" spc="-6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000000"/>
                </a:solidFill>
                <a:latin typeface="Gill Sans MT"/>
                <a:cs typeface="Gill Sans MT"/>
              </a:rPr>
              <a:t>575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3886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Direct</a:t>
            </a:r>
            <a:r>
              <a:rPr spc="-120" dirty="0"/>
              <a:t> </a:t>
            </a:r>
            <a:r>
              <a:rPr spc="-5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090" y="1749016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579" y="1761561"/>
            <a:ext cx="7664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" algn="l"/>
              </a:tabLst>
            </a:pPr>
            <a:r>
              <a:rPr sz="1700" spc="-25" dirty="0">
                <a:latin typeface="Gill Sans MT"/>
                <a:cs typeface="Gill Sans MT"/>
              </a:rPr>
              <a:t>10</a:t>
            </a:r>
            <a:r>
              <a:rPr sz="1700" dirty="0">
                <a:latin typeface="Gill Sans MT"/>
                <a:cs typeface="Gill Sans MT"/>
              </a:rPr>
              <a:t>	</a:t>
            </a:r>
            <a:r>
              <a:rPr sz="1700" spc="-105" dirty="0">
                <a:latin typeface="Gill Sans MT"/>
                <a:cs typeface="Gill Sans MT"/>
              </a:rPr>
              <a:t>rows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581" y="526238"/>
            <a:ext cx="219710" cy="6813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700" spc="265" dirty="0">
                <a:latin typeface="Times New Roman"/>
                <a:cs typeface="Times New Roman"/>
              </a:rPr>
              <a:t>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265" dirty="0">
                <a:latin typeface="Times New Roman"/>
                <a:cs typeface="Times New Roman"/>
              </a:rPr>
              <a:t>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581" y="1247757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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4581" y="1378935"/>
            <a:ext cx="2070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65" dirty="0">
                <a:latin typeface="Times New Roman"/>
                <a:cs typeface="Times New Roman"/>
              </a:rPr>
              <a:t>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4581" y="1444531"/>
            <a:ext cx="2070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65" dirty="0">
                <a:latin typeface="Times New Roman"/>
                <a:cs typeface="Times New Roman"/>
              </a:rPr>
              <a:t>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581" y="1510126"/>
            <a:ext cx="219710" cy="9442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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sz="1700" spc="265" dirty="0">
                <a:latin typeface="Times New Roman"/>
                <a:cs typeface="Times New Roman"/>
              </a:rPr>
              <a:t>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581" y="2493995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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4581" y="2821947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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4581" y="2887543"/>
            <a:ext cx="219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65" dirty="0">
                <a:latin typeface="Times New Roman"/>
                <a:cs typeface="Times New Roman"/>
              </a:rPr>
              <a:t>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59086" y="579358"/>
          <a:ext cx="2054225" cy="270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Phone</a:t>
                      </a:r>
                      <a:r>
                        <a:rPr sz="1700" spc="-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700" spc="-10" dirty="0">
                          <a:latin typeface="Gill Sans MT"/>
                          <a:cs typeface="Gill Sans MT"/>
                        </a:rPr>
                        <a:t>number</a:t>
                      </a:r>
                      <a:endParaRPr sz="1700" dirty="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20" dirty="0">
                          <a:latin typeface="Gill Sans MT"/>
                          <a:cs typeface="Gill Sans MT"/>
                        </a:rPr>
                        <a:t>Name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0000000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…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2391717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Sasha</a:t>
                      </a:r>
                      <a:endParaRPr sz="1700" dirty="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…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5757575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Helen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…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9999999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3886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Direct</a:t>
            </a:r>
            <a:r>
              <a:rPr spc="-120" dirty="0"/>
              <a:t> </a:t>
            </a:r>
            <a:r>
              <a:rPr spc="-50" dirty="0"/>
              <a:t>Addressing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9575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167" y="904698"/>
            <a:ext cx="3498215" cy="184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40665">
              <a:lnSpc>
                <a:spcPct val="122100"/>
              </a:lnSpc>
              <a:spcBef>
                <a:spcPts val="95"/>
              </a:spcBef>
            </a:pPr>
            <a:r>
              <a:rPr sz="1700" spc="-25" dirty="0">
                <a:latin typeface="Gill Sans MT"/>
                <a:cs typeface="Gill Sans MT"/>
              </a:rPr>
              <a:t>Store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as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10</a:t>
            </a:r>
            <a:r>
              <a:rPr sz="1800" spc="-37" baseline="27777" dirty="0">
                <a:latin typeface="Calibri"/>
                <a:cs typeface="Calibri"/>
              </a:rPr>
              <a:t>7 </a:t>
            </a:r>
            <a:r>
              <a:rPr sz="1700" spc="-40" dirty="0">
                <a:latin typeface="Gill Sans MT"/>
                <a:cs typeface="Gill Sans MT"/>
              </a:rPr>
              <a:t>Names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are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values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array</a:t>
            </a:r>
            <a:endParaRPr sz="1700">
              <a:latin typeface="Gill Sans MT"/>
              <a:cs typeface="Gill Sans MT"/>
            </a:endParaRPr>
          </a:p>
          <a:p>
            <a:pPr marL="38100" marR="30480">
              <a:lnSpc>
                <a:spcPct val="112300"/>
              </a:lnSpc>
              <a:spcBef>
                <a:spcPts val="2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retrieve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 </a:t>
            </a:r>
            <a:r>
              <a:rPr sz="1700" spc="-35" dirty="0">
                <a:latin typeface="Gill Sans MT"/>
                <a:cs typeface="Gill Sans MT"/>
              </a:rPr>
              <a:t>convert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integer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first </a:t>
            </a:r>
            <a:r>
              <a:rPr sz="1700" spc="-35" dirty="0">
                <a:latin typeface="Gill Sans MT"/>
                <a:cs typeface="Gill Sans MT"/>
              </a:rPr>
              <a:t>Use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resulting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integer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as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index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the array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names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1207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2838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230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" y="47885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GetName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889990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phoneBookArray[index]</a:t>
            </a:r>
            <a:endParaRPr sz="17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9374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SetName</a:t>
            </a:r>
            <a:r>
              <a:rPr sz="2050" b="0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i="1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16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name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2104885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dirty="0">
                <a:latin typeface="Palatino Linotype"/>
                <a:cs typeface="Palatino Linotype"/>
              </a:rPr>
              <a:t>phoneBookArray[index]</a:t>
            </a:r>
            <a:r>
              <a:rPr sz="1700" spc="60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 </a:t>
            </a:r>
            <a:r>
              <a:rPr sz="1700" spc="-20" dirty="0">
                <a:latin typeface="Palatino Linotype"/>
                <a:cs typeface="Palatino Linotype"/>
              </a:rPr>
              <a:t>name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" y="47885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GetName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889990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index</a:t>
            </a:r>
            <a:r>
              <a:rPr sz="17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35" dirty="0">
                <a:solidFill>
                  <a:srgbClr val="0000FF"/>
                </a:solidFill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-35" dirty="0">
                <a:solidFill>
                  <a:srgbClr val="0000FF"/>
                </a:solidFill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)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phoneBookArray[index]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9374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SetName</a:t>
            </a:r>
            <a:r>
              <a:rPr sz="2050" b="0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i="1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16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name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2104885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dirty="0">
                <a:latin typeface="Palatino Linotype"/>
                <a:cs typeface="Palatino Linotype"/>
              </a:rPr>
              <a:t>phoneBookArray[index]</a:t>
            </a:r>
            <a:r>
              <a:rPr sz="1700" spc="60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 </a:t>
            </a:r>
            <a:r>
              <a:rPr sz="1700" spc="-20" dirty="0">
                <a:latin typeface="Palatino Linotype"/>
                <a:cs typeface="Palatino Linotype"/>
              </a:rPr>
              <a:t>name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" y="47885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GetName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889990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phoneBookArray[index]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9374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SetName</a:t>
            </a:r>
            <a:r>
              <a:rPr sz="2050" b="0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i="1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16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name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2104885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dirty="0">
                <a:latin typeface="Palatino Linotype"/>
                <a:cs typeface="Palatino Linotype"/>
              </a:rPr>
              <a:t>phoneBookArray[index]</a:t>
            </a:r>
            <a:r>
              <a:rPr sz="1700" spc="60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 </a:t>
            </a:r>
            <a:r>
              <a:rPr sz="1700" spc="-20" dirty="0">
                <a:latin typeface="Palatino Linotype"/>
                <a:cs typeface="Palatino Linotype"/>
              </a:rPr>
              <a:t>name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" y="47885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GetName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889990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phoneBookArray[index]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9374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SetName</a:t>
            </a:r>
            <a:r>
              <a:rPr sz="2050" b="0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i="1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16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name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2104885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dirty="0">
                <a:latin typeface="Palatino Linotype"/>
                <a:cs typeface="Palatino Linotype"/>
              </a:rPr>
              <a:t>phoneBookArray[index]</a:t>
            </a:r>
            <a:r>
              <a:rPr sz="1700" spc="60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 </a:t>
            </a:r>
            <a:r>
              <a:rPr sz="1700" spc="-20" dirty="0">
                <a:latin typeface="Palatino Linotype"/>
                <a:cs typeface="Palatino Linotype"/>
              </a:rPr>
              <a:t>name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" y="47885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GetName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889990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phoneBookArray[index]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9374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SetName</a:t>
            </a:r>
            <a:r>
              <a:rPr sz="2050" b="0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i="1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16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name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2104885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index</a:t>
            </a:r>
            <a:r>
              <a:rPr sz="17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35" dirty="0">
                <a:solidFill>
                  <a:srgbClr val="0000FF"/>
                </a:solidFill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-35" dirty="0">
                <a:solidFill>
                  <a:srgbClr val="0000FF"/>
                </a:solidFill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solidFill>
                  <a:srgbClr val="0000FF"/>
                </a:solidFill>
                <a:latin typeface="Bookman Old Style"/>
                <a:cs typeface="Bookman Old Style"/>
              </a:rPr>
              <a:t>) </a:t>
            </a:r>
            <a:r>
              <a:rPr sz="1700" dirty="0">
                <a:latin typeface="Palatino Linotype"/>
                <a:cs typeface="Palatino Linotype"/>
              </a:rPr>
              <a:t>phoneBookArray[index]</a:t>
            </a:r>
            <a:r>
              <a:rPr sz="1700" spc="60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 </a:t>
            </a:r>
            <a:r>
              <a:rPr sz="1700" spc="-20" dirty="0">
                <a:latin typeface="Palatino Linotype"/>
                <a:cs typeface="Palatino Linotype"/>
              </a:rPr>
              <a:t>name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669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Blockchain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96" y="949240"/>
            <a:ext cx="3240014" cy="182287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" y="478853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GetName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spc="-95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31" y="889990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phoneBookArray[index]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93748"/>
            <a:ext cx="4029710" cy="41148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SetName</a:t>
            </a:r>
            <a:r>
              <a:rPr sz="2050" b="0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30" dirty="0">
                <a:solidFill>
                  <a:srgbClr val="FF0000"/>
                </a:solidFill>
                <a:latin typeface="Palatino Linotype"/>
                <a:cs typeface="Palatino Linotype"/>
              </a:rPr>
              <a:t>phoneNumber</a:t>
            </a:r>
            <a:r>
              <a:rPr sz="2050" b="0" i="1" spc="-130" dirty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16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name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2104885"/>
            <a:ext cx="4029710" cy="677545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246379">
              <a:lnSpc>
                <a:spcPct val="107400"/>
              </a:lnSpc>
              <a:spcBef>
                <a:spcPts val="340"/>
              </a:spcBef>
            </a:pPr>
            <a:r>
              <a:rPr sz="1700" dirty="0">
                <a:latin typeface="Palatino Linotype"/>
                <a:cs typeface="Palatino Linotype"/>
              </a:rPr>
              <a:t>index</a:t>
            </a:r>
            <a:r>
              <a:rPr sz="1700" spc="85" dirty="0">
                <a:latin typeface="Palatino Linotype"/>
                <a:cs typeface="Palatino Linotype"/>
              </a:rPr>
              <a:t> 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ConvertToInt</a:t>
            </a:r>
            <a:r>
              <a:rPr sz="1700" b="0" spc="-35" dirty="0">
                <a:latin typeface="Bookman Old Style"/>
                <a:cs typeface="Bookman Old Style"/>
              </a:rPr>
              <a:t>(</a:t>
            </a:r>
            <a:r>
              <a:rPr sz="1700" spc="-35" dirty="0">
                <a:latin typeface="Palatino Linotype"/>
                <a:cs typeface="Palatino Linotype"/>
              </a:rPr>
              <a:t>phoneNumber</a:t>
            </a:r>
            <a:r>
              <a:rPr sz="1700" b="0" spc="-35" dirty="0">
                <a:latin typeface="Bookman Old Style"/>
                <a:cs typeface="Bookman Old Style"/>
              </a:rPr>
              <a:t>) </a:t>
            </a: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phoneBookArray[index]</a:t>
            </a:r>
            <a:r>
              <a:rPr sz="17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 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14" dirty="0">
                <a:solidFill>
                  <a:srgbClr val="0000FF"/>
                </a:solidFill>
                <a:latin typeface="Cambria"/>
                <a:cs typeface="Cambria"/>
              </a:rPr>
              <a:t>  </a:t>
            </a:r>
            <a:r>
              <a:rPr sz="1700" spc="-20" dirty="0">
                <a:solidFill>
                  <a:srgbClr val="0000FF"/>
                </a:solidFill>
                <a:latin typeface="Palatino Linotype"/>
                <a:cs typeface="Palatino Linotype"/>
              </a:rPr>
              <a:t>name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936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886321"/>
            <a:ext cx="3913504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35" dirty="0">
                <a:latin typeface="Gill Sans MT"/>
                <a:cs typeface="Gill Sans MT"/>
              </a:rPr>
              <a:t>For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contacts,</a:t>
            </a:r>
            <a:endParaRPr sz="170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spc="-40" dirty="0">
                <a:latin typeface="Gill Sans MT"/>
                <a:cs typeface="Gill Sans MT"/>
              </a:rPr>
              <a:t>Retrieve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0" dirty="0">
                <a:latin typeface="Gill Sans MT"/>
                <a:cs typeface="Gill Sans MT"/>
              </a:rPr>
              <a:t> 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number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936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17100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886321"/>
            <a:ext cx="3913504" cy="9747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35" dirty="0">
                <a:latin typeface="Gill Sans MT"/>
                <a:cs typeface="Gill Sans MT"/>
              </a:rPr>
              <a:t>For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contacts,</a:t>
            </a:r>
            <a:endParaRPr sz="170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spc="-40" dirty="0">
                <a:latin typeface="Gill Sans MT"/>
                <a:cs typeface="Gill Sans MT"/>
              </a:rPr>
              <a:t>Retrieve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0" dirty="0">
                <a:latin typeface="Gill Sans MT"/>
                <a:cs typeface="Gill Sans MT"/>
              </a:rPr>
              <a:t> 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number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Asymptotics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936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17100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725" y="20263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886321"/>
            <a:ext cx="3913504" cy="18478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35" dirty="0">
                <a:latin typeface="Gill Sans MT"/>
                <a:cs typeface="Gill Sans MT"/>
              </a:rPr>
              <a:t>For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contacts,</a:t>
            </a:r>
            <a:endParaRPr sz="1700">
              <a:latin typeface="Gill Sans MT"/>
              <a:cs typeface="Gill Sans MT"/>
            </a:endParaRPr>
          </a:p>
          <a:p>
            <a:pPr marL="449580" marR="5080">
              <a:lnSpc>
                <a:spcPct val="114799"/>
              </a:lnSpc>
              <a:spcBef>
                <a:spcPts val="150"/>
              </a:spcBef>
            </a:pPr>
            <a:r>
              <a:rPr sz="1700" spc="-40" dirty="0">
                <a:latin typeface="Gill Sans MT"/>
                <a:cs typeface="Gill Sans MT"/>
              </a:rPr>
              <a:t>Retrieve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0" dirty="0">
                <a:latin typeface="Gill Sans MT"/>
                <a:cs typeface="Gill Sans MT"/>
              </a:rPr>
              <a:t> 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number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 </a:t>
            </a:r>
            <a:r>
              <a:rPr sz="1700" spc="-35" dirty="0">
                <a:solidFill>
                  <a:srgbClr val="FF0000"/>
                </a:solidFill>
                <a:latin typeface="Gill Sans MT"/>
                <a:cs typeface="Gill Sans MT"/>
              </a:rPr>
              <a:t>Memory</a:t>
            </a:r>
            <a:r>
              <a:rPr sz="1700" spc="-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spc="-30" dirty="0">
                <a:solidFill>
                  <a:srgbClr val="FF0000"/>
                </a:solidFill>
                <a:latin typeface="Gill Sans MT"/>
                <a:cs typeface="Gill Sans MT"/>
              </a:rPr>
              <a:t>consumption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 is </a:t>
            </a:r>
            <a:r>
              <a:rPr sz="1700" i="1" spc="50" dirty="0">
                <a:solidFill>
                  <a:srgbClr val="FF0000"/>
                </a:solidFill>
                <a:latin typeface="Arial Narrow"/>
                <a:cs typeface="Arial Narrow"/>
              </a:rPr>
              <a:t>O</a:t>
            </a:r>
            <a:r>
              <a:rPr sz="1700" b="0" spc="5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1700" spc="5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1700" i="1" spc="50" dirty="0">
                <a:solidFill>
                  <a:srgbClr val="FF0000"/>
                </a:solidFill>
                <a:latin typeface="Arial Narrow"/>
                <a:cs typeface="Arial Narrow"/>
              </a:rPr>
              <a:t>U</a:t>
            </a:r>
            <a:r>
              <a:rPr sz="1700" spc="5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1700" b="0" spc="5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r>
              <a:rPr sz="1700" spc="50" dirty="0">
                <a:solidFill>
                  <a:srgbClr val="FF0000"/>
                </a:solidFill>
                <a:latin typeface="Gill Sans MT"/>
                <a:cs typeface="Gill Sans MT"/>
              </a:rPr>
              <a:t>,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Gill Sans MT"/>
                <a:cs typeface="Gill Sans MT"/>
              </a:rPr>
              <a:t>where </a:t>
            </a:r>
            <a:r>
              <a:rPr sz="1700" i="1" spc="100" dirty="0">
                <a:solidFill>
                  <a:srgbClr val="FF0000"/>
                </a:solidFill>
                <a:latin typeface="Arial Narrow"/>
                <a:cs typeface="Arial Narrow"/>
              </a:rPr>
              <a:t>U</a:t>
            </a:r>
            <a:r>
              <a:rPr sz="1700" i="1" spc="9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is</a:t>
            </a:r>
            <a:r>
              <a:rPr sz="1700" spc="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the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set</a:t>
            </a:r>
            <a:r>
              <a:rPr sz="1700" spc="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of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</a:rPr>
              <a:t>all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Gill Sans MT"/>
                <a:cs typeface="Gill Sans MT"/>
              </a:rPr>
              <a:t>possible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</a:rPr>
              <a:t>phone numbers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070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167" y="1053910"/>
            <a:ext cx="3456304" cy="153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Local</a:t>
            </a:r>
            <a:r>
              <a:rPr sz="1700" spc="-30" dirty="0">
                <a:latin typeface="Gill Sans MT"/>
                <a:cs typeface="Gill Sans MT"/>
              </a:rPr>
              <a:t> phone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are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7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digits </a:t>
            </a:r>
            <a:r>
              <a:rPr sz="1700" spc="-20" dirty="0">
                <a:latin typeface="Gill Sans MT"/>
                <a:cs typeface="Gill Sans MT"/>
              </a:rPr>
              <a:t>long</a:t>
            </a:r>
            <a:endParaRPr sz="1700">
              <a:latin typeface="Gill Sans MT"/>
              <a:cs typeface="Gill Sans MT"/>
            </a:endParaRPr>
          </a:p>
          <a:p>
            <a:pPr marL="38100" marR="93345" algn="just">
              <a:lnSpc>
                <a:spcPct val="122100"/>
              </a:lnSpc>
            </a:pPr>
            <a:r>
              <a:rPr sz="1700" dirty="0">
                <a:latin typeface="Gill Sans MT"/>
                <a:cs typeface="Gill Sans MT"/>
              </a:rPr>
              <a:t>Can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them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</a:t>
            </a:r>
            <a:r>
              <a:rPr sz="1700" spc="-25" dirty="0">
                <a:latin typeface="Gill Sans MT"/>
                <a:cs typeface="Gill Sans MT"/>
              </a:rPr>
              <a:t> array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10</a:t>
            </a:r>
            <a:r>
              <a:rPr sz="1800" spc="-37" baseline="27777" dirty="0">
                <a:latin typeface="Calibri"/>
                <a:cs typeface="Calibri"/>
              </a:rPr>
              <a:t>7 </a:t>
            </a:r>
            <a:r>
              <a:rPr sz="1700" dirty="0">
                <a:latin typeface="Gill Sans MT"/>
                <a:cs typeface="Gill Sans MT"/>
              </a:rPr>
              <a:t>This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scheme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solidFill>
                  <a:srgbClr val="006EB8"/>
                </a:solidFill>
                <a:latin typeface="Gill Sans MT"/>
                <a:cs typeface="Gill Sans MT"/>
              </a:rPr>
              <a:t>direct</a:t>
            </a:r>
            <a:r>
              <a:rPr sz="1700" spc="-15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Gill Sans MT"/>
                <a:cs typeface="Gill Sans MT"/>
              </a:rPr>
              <a:t>addressing </a:t>
            </a:r>
            <a:r>
              <a:rPr sz="1700" dirty="0">
                <a:latin typeface="Gill Sans MT"/>
                <a:cs typeface="Gill Sans MT"/>
              </a:rPr>
              <a:t>It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simplest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form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0" dirty="0">
                <a:latin typeface="Gill Sans MT"/>
                <a:cs typeface="Gill Sans MT"/>
              </a:rPr>
              <a:t> hashing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8016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179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43431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0000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0000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International</a:t>
            </a:r>
            <a:r>
              <a:rPr spc="-125" dirty="0"/>
              <a:t> </a:t>
            </a:r>
            <a:r>
              <a:rPr dirty="0"/>
              <a:t>Phone</a:t>
            </a:r>
            <a:r>
              <a:rPr spc="-120" dirty="0"/>
              <a:t> </a:t>
            </a:r>
            <a:r>
              <a:rPr spc="-8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37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36684"/>
            <a:ext cx="20040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+1-800-700-</a:t>
            </a:r>
            <a:r>
              <a:rPr sz="1700" spc="-15" dirty="0">
                <a:latin typeface="Gill Sans MT"/>
                <a:cs typeface="Gill Sans MT"/>
              </a:rPr>
              <a:t>00-</a:t>
            </a:r>
            <a:r>
              <a:rPr sz="1700" spc="-25" dirty="0">
                <a:latin typeface="Gill Sans MT"/>
                <a:cs typeface="Gill Sans MT"/>
              </a:rPr>
              <a:t>00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International</a:t>
            </a:r>
            <a:r>
              <a:rPr spc="-125" dirty="0"/>
              <a:t> </a:t>
            </a:r>
            <a:r>
              <a:rPr dirty="0"/>
              <a:t>Phone</a:t>
            </a:r>
            <a:r>
              <a:rPr spc="-120" dirty="0"/>
              <a:t> </a:t>
            </a:r>
            <a:r>
              <a:rPr spc="-8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37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13296"/>
            <a:ext cx="2016760" cy="8756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+1-800-700-</a:t>
            </a:r>
            <a:r>
              <a:rPr sz="1700" spc="-15" dirty="0">
                <a:latin typeface="Gill Sans MT"/>
                <a:cs typeface="Gill Sans MT"/>
              </a:rPr>
              <a:t>00-</a:t>
            </a:r>
            <a:r>
              <a:rPr sz="1700" spc="-25" dirty="0">
                <a:latin typeface="Gill Sans MT"/>
                <a:cs typeface="Gill Sans MT"/>
              </a:rPr>
              <a:t>00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700" dirty="0">
                <a:latin typeface="Gill Sans MT"/>
                <a:cs typeface="Gill Sans MT"/>
              </a:rPr>
              <a:t>Can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15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digits: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Gill Sans MT"/>
                <a:cs typeface="Gill Sans MT"/>
              </a:rPr>
              <a:t>+594 700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123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233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455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95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International</a:t>
            </a:r>
            <a:r>
              <a:rPr spc="-125" dirty="0"/>
              <a:t> </a:t>
            </a:r>
            <a:r>
              <a:rPr dirty="0"/>
              <a:t>Phone</a:t>
            </a:r>
            <a:r>
              <a:rPr spc="-120" dirty="0"/>
              <a:t> </a:t>
            </a:r>
            <a:r>
              <a:rPr spc="-8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37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867" y="513296"/>
            <a:ext cx="3485515" cy="199643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+1-800-700-</a:t>
            </a:r>
            <a:r>
              <a:rPr sz="1700" spc="-15" dirty="0">
                <a:latin typeface="Gill Sans MT"/>
                <a:cs typeface="Gill Sans MT"/>
              </a:rPr>
              <a:t>00-</a:t>
            </a:r>
            <a:r>
              <a:rPr sz="1700" spc="-25" dirty="0">
                <a:latin typeface="Gill Sans MT"/>
                <a:cs typeface="Gill Sans MT"/>
              </a:rPr>
              <a:t>00</a:t>
            </a:r>
            <a:endParaRPr sz="1700" dirty="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210"/>
              </a:spcBef>
            </a:pPr>
            <a:r>
              <a:rPr sz="1700" dirty="0">
                <a:latin typeface="Gill Sans MT"/>
                <a:cs typeface="Gill Sans MT"/>
              </a:rPr>
              <a:t>Can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15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digits:</a:t>
            </a:r>
            <a:endParaRPr sz="1700" dirty="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Gill Sans MT"/>
                <a:cs typeface="Gill Sans MT"/>
              </a:rPr>
              <a:t>+594 700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123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233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455</a:t>
            </a:r>
            <a:endParaRPr sz="1700" dirty="0">
              <a:latin typeface="Gill Sans MT"/>
              <a:cs typeface="Gill Sans MT"/>
            </a:endParaRPr>
          </a:p>
          <a:p>
            <a:pPr marL="25400" marR="17780">
              <a:lnSpc>
                <a:spcPct val="107400"/>
              </a:lnSpc>
              <a:spcBef>
                <a:spcPts val="60"/>
              </a:spcBef>
            </a:pPr>
            <a:r>
              <a:rPr sz="1700" dirty="0">
                <a:latin typeface="Gill Sans MT"/>
                <a:cs typeface="Gill Sans MT"/>
              </a:rPr>
              <a:t>Using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direct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of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10</a:t>
            </a:r>
            <a:r>
              <a:rPr sz="1800" baseline="27777" dirty="0">
                <a:latin typeface="Calibri"/>
                <a:cs typeface="Calibri"/>
              </a:rPr>
              <a:t>15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which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would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take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7PB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(7 </a:t>
            </a:r>
            <a:r>
              <a:rPr sz="1700" dirty="0">
                <a:latin typeface="Gill Sans MT"/>
                <a:cs typeface="Gill Sans MT"/>
              </a:rPr>
              <a:t>petabytes)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 </a:t>
            </a:r>
            <a:r>
              <a:rPr sz="1700" spc="80" dirty="0">
                <a:latin typeface="Gill Sans MT"/>
                <a:cs typeface="Gill Sans MT"/>
              </a:rPr>
              <a:t>(1PB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spc="254" dirty="0">
                <a:latin typeface="Gill Sans MT"/>
                <a:cs typeface="Gill Sans MT"/>
              </a:rPr>
              <a:t>=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1024TB,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1TB</a:t>
            </a:r>
            <a:r>
              <a:rPr sz="1700" spc="110" dirty="0">
                <a:latin typeface="Gill Sans MT"/>
                <a:cs typeface="Gill Sans MT"/>
              </a:rPr>
              <a:t> </a:t>
            </a:r>
            <a:r>
              <a:rPr sz="1700" spc="254" dirty="0">
                <a:latin typeface="Gill Sans MT"/>
                <a:cs typeface="Gill Sans MT"/>
              </a:rPr>
              <a:t>=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1024GB)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95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52364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International</a:t>
            </a:r>
            <a:r>
              <a:rPr spc="-125" dirty="0"/>
              <a:t> </a:t>
            </a:r>
            <a:r>
              <a:rPr dirty="0"/>
              <a:t>Phone</a:t>
            </a:r>
            <a:r>
              <a:rPr spc="-120" dirty="0"/>
              <a:t> </a:t>
            </a:r>
            <a:r>
              <a:rPr spc="-8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37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867" y="513296"/>
            <a:ext cx="3495675" cy="2839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latin typeface="Gill Sans MT"/>
                <a:cs typeface="Gill Sans MT"/>
              </a:rPr>
              <a:t>Like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+1-800-700-</a:t>
            </a:r>
            <a:r>
              <a:rPr sz="1700" spc="-15" dirty="0">
                <a:latin typeface="Gill Sans MT"/>
                <a:cs typeface="Gill Sans MT"/>
              </a:rPr>
              <a:t>00-</a:t>
            </a:r>
            <a:r>
              <a:rPr sz="1700" spc="-25" dirty="0">
                <a:latin typeface="Gill Sans MT"/>
                <a:cs typeface="Gill Sans MT"/>
              </a:rPr>
              <a:t>00</a:t>
            </a:r>
            <a:endParaRPr sz="1700" dirty="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210"/>
              </a:spcBef>
            </a:pPr>
            <a:r>
              <a:rPr sz="1700" dirty="0">
                <a:latin typeface="Gill Sans MT"/>
                <a:cs typeface="Gill Sans MT"/>
              </a:rPr>
              <a:t>Can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15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digits:</a:t>
            </a:r>
            <a:endParaRPr sz="1700" dirty="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Gill Sans MT"/>
                <a:cs typeface="Gill Sans MT"/>
              </a:rPr>
              <a:t>+594 700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123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233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455</a:t>
            </a:r>
            <a:endParaRPr sz="1700" dirty="0">
              <a:latin typeface="Gill Sans MT"/>
              <a:cs typeface="Gill Sans MT"/>
            </a:endParaRPr>
          </a:p>
          <a:p>
            <a:pPr marL="25400" marR="27305">
              <a:lnSpc>
                <a:spcPct val="107400"/>
              </a:lnSpc>
              <a:spcBef>
                <a:spcPts val="60"/>
              </a:spcBef>
            </a:pPr>
            <a:r>
              <a:rPr sz="1700" dirty="0">
                <a:latin typeface="Gill Sans MT"/>
                <a:cs typeface="Gill Sans MT"/>
              </a:rPr>
              <a:t>Using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direct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of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10</a:t>
            </a:r>
            <a:r>
              <a:rPr sz="1800" baseline="27777" dirty="0">
                <a:latin typeface="Calibri"/>
                <a:cs typeface="Calibri"/>
              </a:rPr>
              <a:t>15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which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would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take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7PB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(7 </a:t>
            </a:r>
            <a:r>
              <a:rPr sz="1700" dirty="0">
                <a:latin typeface="Gill Sans MT"/>
                <a:cs typeface="Gill Sans MT"/>
              </a:rPr>
              <a:t>petabytes)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 </a:t>
            </a:r>
            <a:r>
              <a:rPr sz="1700" spc="80" dirty="0">
                <a:latin typeface="Gill Sans MT"/>
                <a:cs typeface="Gill Sans MT"/>
              </a:rPr>
              <a:t>(1PB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spc="254" dirty="0">
                <a:latin typeface="Gill Sans MT"/>
                <a:cs typeface="Gill Sans MT"/>
              </a:rPr>
              <a:t>=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1024TB,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1TB</a:t>
            </a:r>
            <a:r>
              <a:rPr sz="1700" spc="110" dirty="0">
                <a:latin typeface="Gill Sans MT"/>
                <a:cs typeface="Gill Sans MT"/>
              </a:rPr>
              <a:t> </a:t>
            </a:r>
            <a:r>
              <a:rPr sz="1700" spc="254" dirty="0">
                <a:latin typeface="Gill Sans MT"/>
                <a:cs typeface="Gill Sans MT"/>
              </a:rPr>
              <a:t>=</a:t>
            </a:r>
            <a:r>
              <a:rPr sz="1700" spc="10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1024GB)</a:t>
            </a:r>
            <a:endParaRPr sz="1700" dirty="0">
              <a:latin typeface="Gill Sans MT"/>
              <a:cs typeface="Gill Sans MT"/>
            </a:endParaRPr>
          </a:p>
          <a:p>
            <a:pPr marL="25400" marR="17780">
              <a:lnSpc>
                <a:spcPct val="107400"/>
              </a:lnSpc>
              <a:spcBef>
                <a:spcPts val="60"/>
              </a:spcBef>
            </a:pPr>
            <a:r>
              <a:rPr sz="1700" spc="-65" dirty="0">
                <a:latin typeface="Gill Sans MT"/>
                <a:cs typeface="Gill Sans MT"/>
              </a:rPr>
              <a:t>Your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memory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probably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at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most </a:t>
            </a:r>
            <a:r>
              <a:rPr sz="1700" dirty="0">
                <a:latin typeface="Gill Sans MT"/>
                <a:cs typeface="Gill Sans MT"/>
              </a:rPr>
              <a:t>256GB,</a:t>
            </a:r>
            <a:r>
              <a:rPr sz="1700" spc="-10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so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you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would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need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28762 </a:t>
            </a:r>
            <a:r>
              <a:rPr sz="1700" spc="-35" dirty="0">
                <a:latin typeface="Gill Sans MT"/>
                <a:cs typeface="Gill Sans MT"/>
              </a:rPr>
              <a:t>phones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-55" dirty="0">
                <a:latin typeface="Gill Sans MT"/>
                <a:cs typeface="Gill Sans MT"/>
              </a:rPr>
              <a:t> your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:)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95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52364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6444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Programming</a:t>
            </a:r>
            <a:r>
              <a:rPr spc="-40" dirty="0"/>
              <a:t> </a:t>
            </a:r>
            <a:r>
              <a:rPr spc="-10" dirty="0"/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85158"/>
            <a:ext cx="3890241" cy="267274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" dirty="0">
                <a:solidFill>
                  <a:srgbClr val="006EB8"/>
                </a:solidFill>
                <a:latin typeface="Gill Sans MT"/>
                <a:cs typeface="Gill Sans MT"/>
              </a:rPr>
              <a:t>Idea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725" y="87307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976"/>
            <a:ext cx="31229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too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much </a:t>
            </a:r>
            <a:r>
              <a:rPr sz="1700" spc="-10" dirty="0">
                <a:latin typeface="Gill Sans MT"/>
                <a:cs typeface="Gill Sans MT"/>
              </a:rPr>
              <a:t>memory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307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976"/>
            <a:ext cx="325437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89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too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much </a:t>
            </a:r>
            <a:r>
              <a:rPr sz="1700" spc="-10" dirty="0">
                <a:latin typeface="Gill Sans MT"/>
                <a:cs typeface="Gill Sans MT"/>
              </a:rPr>
              <a:t>memory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3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huge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it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cell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for </a:t>
            </a:r>
            <a:r>
              <a:rPr sz="1700" spc="-40" dirty="0">
                <a:latin typeface="Gill Sans MT"/>
                <a:cs typeface="Gill Sans MT"/>
              </a:rPr>
              <a:t>every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possible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677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307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976"/>
            <a:ext cx="3254375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89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too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much </a:t>
            </a:r>
            <a:r>
              <a:rPr sz="1700" spc="-10" dirty="0">
                <a:latin typeface="Gill Sans MT"/>
                <a:cs typeface="Gill Sans MT"/>
              </a:rPr>
              <a:t>memory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3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huge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it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cell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for </a:t>
            </a:r>
            <a:r>
              <a:rPr sz="1700" spc="-40" dirty="0">
                <a:latin typeface="Gill Sans MT"/>
                <a:cs typeface="Gill Sans MT"/>
              </a:rPr>
              <a:t>every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possible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</a:t>
            </a:r>
            <a:endParaRPr sz="1700">
              <a:latin typeface="Gill Sans MT"/>
              <a:cs typeface="Gill Sans MT"/>
            </a:endParaRPr>
          </a:p>
          <a:p>
            <a:pPr marL="12700" marR="38290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Let’s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only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known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phone </a:t>
            </a:r>
            <a:r>
              <a:rPr sz="1700" spc="-10" dirty="0">
                <a:latin typeface="Gill Sans MT"/>
                <a:cs typeface="Gill Sans MT"/>
              </a:rPr>
              <a:t>numbers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677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0624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307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976"/>
            <a:ext cx="3476625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814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too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much </a:t>
            </a:r>
            <a:r>
              <a:rPr sz="1700" spc="-10" dirty="0">
                <a:latin typeface="Gill Sans MT"/>
                <a:cs typeface="Gill Sans MT"/>
              </a:rPr>
              <a:t>memory</a:t>
            </a:r>
            <a:endParaRPr sz="1700">
              <a:latin typeface="Gill Sans MT"/>
              <a:cs typeface="Gill Sans MT"/>
            </a:endParaRPr>
          </a:p>
          <a:p>
            <a:pPr marL="12700" marR="226695">
              <a:lnSpc>
                <a:spcPct val="107400"/>
              </a:lnSpc>
              <a:spcBef>
                <a:spcPts val="300"/>
              </a:spcBef>
            </a:pPr>
            <a:r>
              <a:rPr sz="1700" spc="-3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is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huge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it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cell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for </a:t>
            </a:r>
            <a:r>
              <a:rPr sz="1700" spc="-40" dirty="0">
                <a:latin typeface="Gill Sans MT"/>
                <a:cs typeface="Gill Sans MT"/>
              </a:rPr>
              <a:t>every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possible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</a:t>
            </a:r>
            <a:endParaRPr sz="1700">
              <a:latin typeface="Gill Sans MT"/>
              <a:cs typeface="Gill Sans MT"/>
            </a:endParaRPr>
          </a:p>
          <a:p>
            <a:pPr marL="12700" marR="60515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Let’s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store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only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known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phone </a:t>
            </a:r>
            <a:r>
              <a:rPr sz="1700" spc="-10" dirty="0">
                <a:latin typeface="Gill Sans MT"/>
                <a:cs typeface="Gill Sans MT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50" dirty="0">
                <a:latin typeface="Gill Sans MT"/>
                <a:cs typeface="Gill Sans MT"/>
              </a:rPr>
              <a:t>Put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(Phone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Name)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into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30" dirty="0">
                <a:latin typeface="Gill Sans MT"/>
                <a:cs typeface="Gill Sans MT"/>
              </a:rPr>
              <a:t>doubly-</a:t>
            </a:r>
            <a:r>
              <a:rPr sz="1700" spc="-20" dirty="0">
                <a:latin typeface="Gill Sans MT"/>
                <a:cs typeface="Gill Sans MT"/>
              </a:rPr>
              <a:t>linked list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677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0624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65708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987" y="1626779"/>
            <a:ext cx="1082040" cy="551180"/>
          </a:xfrm>
          <a:prstGeom prst="rect">
            <a:avLst/>
          </a:prstGeom>
          <a:ln w="17999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-10" dirty="0">
                <a:latin typeface="Calibri"/>
                <a:cs typeface="Calibri"/>
              </a:rPr>
              <a:t>14052391717</a:t>
            </a:r>
            <a:endParaRPr sz="1400">
              <a:latin typeface="Calibri"/>
              <a:cs typeface="Calibri"/>
            </a:endParaRPr>
          </a:p>
          <a:p>
            <a:pPr marL="72390">
              <a:lnSpc>
                <a:spcPct val="100000"/>
              </a:lnSpc>
              <a:spcBef>
                <a:spcPts val="515"/>
              </a:spcBef>
            </a:pPr>
            <a:r>
              <a:rPr sz="1400" spc="-10" dirty="0">
                <a:latin typeface="Calibri"/>
                <a:cs typeface="Calibri"/>
              </a:rPr>
              <a:t>Sasha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005" y="1627781"/>
            <a:ext cx="1082040" cy="549275"/>
          </a:xfrm>
          <a:prstGeom prst="rect">
            <a:avLst/>
          </a:prstGeom>
          <a:ln w="17999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-10" dirty="0">
                <a:latin typeface="Calibri"/>
                <a:cs typeface="Calibri"/>
              </a:rPr>
              <a:t>15025757575</a:t>
            </a:r>
            <a:endParaRPr sz="1400">
              <a:latin typeface="Calibri"/>
              <a:cs typeface="Calibri"/>
            </a:endParaRPr>
          </a:p>
          <a:p>
            <a:pPr marL="72390">
              <a:lnSpc>
                <a:spcPct val="100000"/>
              </a:lnSpc>
              <a:spcBef>
                <a:spcPts val="515"/>
              </a:spcBef>
            </a:pPr>
            <a:r>
              <a:rPr sz="1400" spc="-10" dirty="0">
                <a:latin typeface="Calibri"/>
                <a:cs typeface="Calibri"/>
              </a:rPr>
              <a:t>Helen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9023" y="1627781"/>
            <a:ext cx="1082040" cy="549275"/>
          </a:xfrm>
          <a:prstGeom prst="rect">
            <a:avLst/>
          </a:prstGeom>
          <a:ln w="17999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-10" dirty="0">
                <a:latin typeface="Calibri"/>
                <a:cs typeface="Calibri"/>
              </a:rPr>
              <a:t>01707773331</a:t>
            </a:r>
            <a:endParaRPr sz="1400">
              <a:latin typeface="Calibri"/>
              <a:cs typeface="Calibri"/>
            </a:endParaRPr>
          </a:p>
          <a:p>
            <a:pPr marL="72390">
              <a:lnSpc>
                <a:spcPct val="100000"/>
              </a:lnSpc>
              <a:spcBef>
                <a:spcPts val="515"/>
              </a:spcBef>
            </a:pPr>
            <a:r>
              <a:rPr sz="1400" spc="-10" dirty="0">
                <a:latin typeface="Calibri"/>
                <a:cs typeface="Calibri"/>
              </a:rPr>
              <a:t>Maria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59745" y="1859356"/>
            <a:ext cx="340360" cy="86360"/>
            <a:chOff x="1459745" y="1859356"/>
            <a:chExt cx="340360" cy="86360"/>
          </a:xfrm>
        </p:grpSpPr>
        <p:sp>
          <p:nvSpPr>
            <p:cNvPr id="7" name="object 7"/>
            <p:cNvSpPr/>
            <p:nvPr/>
          </p:nvSpPr>
          <p:spPr>
            <a:xfrm>
              <a:off x="1473651" y="1902327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0" y="0"/>
                  </a:moveTo>
                  <a:lnTo>
                    <a:pt x="31244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6944" y="1866556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269" y="1866556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99762" y="1859356"/>
            <a:ext cx="340360" cy="86360"/>
            <a:chOff x="2899762" y="1859356"/>
            <a:chExt cx="340360" cy="86360"/>
          </a:xfrm>
        </p:grpSpPr>
        <p:sp>
          <p:nvSpPr>
            <p:cNvPr id="11" name="object 11"/>
            <p:cNvSpPr/>
            <p:nvPr/>
          </p:nvSpPr>
          <p:spPr>
            <a:xfrm>
              <a:off x="2913669" y="1902327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0" y="0"/>
                  </a:moveTo>
                  <a:lnTo>
                    <a:pt x="31244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6962" y="1866556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9287" y="1866556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901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37032"/>
            <a:ext cx="334391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add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just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 </a:t>
            </a:r>
            <a:r>
              <a:rPr sz="1700" dirty="0">
                <a:latin typeface="Gill Sans MT"/>
                <a:cs typeface="Gill Sans MT"/>
              </a:rPr>
              <a:t>(Phone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Name)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901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37032"/>
            <a:ext cx="3343910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add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just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 </a:t>
            </a:r>
            <a:r>
              <a:rPr sz="1700" dirty="0">
                <a:latin typeface="Gill Sans MT"/>
                <a:cs typeface="Gill Sans MT"/>
              </a:rPr>
              <a:t>(Phone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Name)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 marR="25400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retrieve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number,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through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list...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763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901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37032"/>
            <a:ext cx="3354704" cy="205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4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add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just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 </a:t>
            </a:r>
            <a:r>
              <a:rPr sz="1700" dirty="0">
                <a:latin typeface="Gill Sans MT"/>
                <a:cs typeface="Gill Sans MT"/>
              </a:rPr>
              <a:t>(Phone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Name)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 marR="264795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retrieve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number,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through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list...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...in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O</a:t>
            </a:r>
            <a:r>
              <a:rPr sz="1700" b="0" spc="90" dirty="0">
                <a:latin typeface="Bookman Old Style"/>
                <a:cs typeface="Bookman Old Style"/>
              </a:rPr>
              <a:t>(</a:t>
            </a:r>
            <a:r>
              <a:rPr sz="1700" i="1" spc="90" dirty="0">
                <a:latin typeface="Arial Narrow"/>
                <a:cs typeface="Arial Narrow"/>
              </a:rPr>
              <a:t>n</a:t>
            </a:r>
            <a:r>
              <a:rPr sz="1700" b="0" spc="90" dirty="0">
                <a:latin typeface="Bookman Old Style"/>
                <a:cs typeface="Bookman Old Style"/>
              </a:rPr>
              <a:t>)</a:t>
            </a:r>
            <a:r>
              <a:rPr sz="1700" spc="90" dirty="0">
                <a:latin typeface="Gill Sans MT"/>
                <a:cs typeface="Gill Sans MT"/>
              </a:rPr>
              <a:t>,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Gill Sans MT"/>
                <a:cs typeface="Gill Sans MT"/>
              </a:rPr>
              <a:t>where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total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number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763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578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901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37032"/>
            <a:ext cx="3354704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4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add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just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 </a:t>
            </a:r>
            <a:r>
              <a:rPr sz="1700" dirty="0">
                <a:latin typeface="Gill Sans MT"/>
                <a:cs typeface="Gill Sans MT"/>
              </a:rPr>
              <a:t>(Phone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Name)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 </a:t>
            </a:r>
            <a:r>
              <a:rPr sz="1700" i="1" spc="50" dirty="0">
                <a:latin typeface="Arial Narrow"/>
                <a:cs typeface="Arial Narrow"/>
              </a:rPr>
              <a:t>O</a:t>
            </a:r>
            <a:r>
              <a:rPr sz="1700" b="0" spc="50" dirty="0">
                <a:latin typeface="Bookman Old Style"/>
                <a:cs typeface="Bookman Old Style"/>
              </a:rPr>
              <a:t>(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b="0" spc="5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 marR="264795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retrieve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number,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7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through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list...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...in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O</a:t>
            </a:r>
            <a:r>
              <a:rPr sz="1700" b="0" spc="90" dirty="0">
                <a:latin typeface="Bookman Old Style"/>
                <a:cs typeface="Bookman Old Style"/>
              </a:rPr>
              <a:t>(</a:t>
            </a:r>
            <a:r>
              <a:rPr sz="1700" i="1" spc="90" dirty="0">
                <a:latin typeface="Arial Narrow"/>
                <a:cs typeface="Arial Narrow"/>
              </a:rPr>
              <a:t>n</a:t>
            </a:r>
            <a:r>
              <a:rPr sz="1700" b="0" spc="90" dirty="0">
                <a:latin typeface="Bookman Old Style"/>
                <a:cs typeface="Bookman Old Style"/>
              </a:rPr>
              <a:t>)</a:t>
            </a:r>
            <a:r>
              <a:rPr sz="1700" spc="90" dirty="0">
                <a:latin typeface="Gill Sans MT"/>
                <a:cs typeface="Gill Sans MT"/>
              </a:rPr>
              <a:t>,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80" dirty="0">
                <a:latin typeface="Gill Sans MT"/>
                <a:cs typeface="Gill Sans MT"/>
              </a:rPr>
              <a:t>where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n</a:t>
            </a:r>
            <a:r>
              <a:rPr sz="1700" i="1" spc="14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total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number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contacts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-60" dirty="0">
                <a:latin typeface="Gill Sans MT"/>
                <a:cs typeface="Gill Sans MT"/>
              </a:rPr>
              <a:t>Too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slow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763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578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95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25"/>
              </a:spcBef>
            </a:pPr>
            <a:r>
              <a:rPr dirty="0"/>
              <a:t>Idea</a:t>
            </a:r>
            <a:r>
              <a:rPr spc="-3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2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973722"/>
            <a:ext cx="3351529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Gill Sans MT"/>
                <a:cs typeface="Gill Sans MT"/>
              </a:rPr>
              <a:t>Retrieving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is </a:t>
            </a:r>
            <a:r>
              <a:rPr sz="1700" spc="-20" dirty="0">
                <a:latin typeface="Gill Sans MT"/>
                <a:cs typeface="Gill Sans MT"/>
              </a:rPr>
              <a:t>slow,</a:t>
            </a:r>
            <a:r>
              <a:rPr sz="1700" spc="-10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-30" dirty="0">
                <a:latin typeface="Gill Sans MT"/>
                <a:cs typeface="Gill Sans MT"/>
              </a:rPr>
              <a:t> need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through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whole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list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Programming</a:t>
            </a:r>
            <a:r>
              <a:rPr spc="-40" dirty="0"/>
              <a:t> </a:t>
            </a:r>
            <a:r>
              <a:rPr spc="-10" dirty="0"/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85158"/>
            <a:ext cx="3890241" cy="26727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7239" y="2145909"/>
            <a:ext cx="313690" cy="2171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25"/>
              </a:spcBef>
            </a:pPr>
            <a:r>
              <a:rPr sz="800" spc="-20" dirty="0">
                <a:latin typeface="Arial"/>
                <a:cs typeface="Arial"/>
              </a:rPr>
              <a:t>dict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49425">
              <a:lnSpc>
                <a:spcPct val="100000"/>
              </a:lnSpc>
              <a:spcBef>
                <a:spcPts val="125"/>
              </a:spcBef>
            </a:pPr>
            <a:r>
              <a:rPr dirty="0"/>
              <a:t>Idea</a:t>
            </a:r>
            <a:r>
              <a:rPr spc="-3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1268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973722"/>
            <a:ext cx="3351529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Gill Sans MT"/>
                <a:cs typeface="Gill Sans MT"/>
              </a:rPr>
              <a:t>Retrieving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is </a:t>
            </a:r>
            <a:r>
              <a:rPr sz="1700" spc="-20" dirty="0">
                <a:latin typeface="Gill Sans MT"/>
                <a:cs typeface="Gill Sans MT"/>
              </a:rPr>
              <a:t>slow,</a:t>
            </a:r>
            <a:r>
              <a:rPr sz="1700" spc="-10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-30" dirty="0">
                <a:latin typeface="Gill Sans MT"/>
                <a:cs typeface="Gill Sans MT"/>
              </a:rPr>
              <a:t> need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through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whole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list</a:t>
            </a:r>
            <a:endParaRPr sz="1700">
              <a:latin typeface="Gill Sans MT"/>
              <a:cs typeface="Gill Sans MT"/>
            </a:endParaRPr>
          </a:p>
          <a:p>
            <a:pPr marL="12700" marR="248920" algn="just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Let’s put the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 (Phone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 Name)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dynamic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sorted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by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9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number!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99985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49425">
              <a:lnSpc>
                <a:spcPct val="100000"/>
              </a:lnSpc>
              <a:spcBef>
                <a:spcPts val="125"/>
              </a:spcBef>
            </a:pPr>
            <a:r>
              <a:rPr dirty="0"/>
              <a:t>Idea</a:t>
            </a:r>
            <a:r>
              <a:rPr spc="-35" dirty="0"/>
              <a:t> </a:t>
            </a:r>
            <a:r>
              <a:rPr spc="-5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463" y="1288221"/>
          <a:ext cx="1929764" cy="84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01707773331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Maria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14052391717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Sasha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67945" algn="r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15025757575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700" spc="-10" dirty="0">
                          <a:latin typeface="Gill Sans MT"/>
                          <a:cs typeface="Gill Sans MT"/>
                        </a:rPr>
                        <a:t>Helen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29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887"/>
            <a:ext cx="331597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Retrieve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using </a:t>
            </a:r>
            <a:r>
              <a:rPr sz="1700" dirty="0">
                <a:latin typeface="Gill Sans MT"/>
                <a:cs typeface="Gill Sans MT"/>
              </a:rPr>
              <a:t>binary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b="0" spc="6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29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887"/>
            <a:ext cx="3315970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Retrieve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using </a:t>
            </a:r>
            <a:r>
              <a:rPr sz="1700" dirty="0">
                <a:latin typeface="Gill Sans MT"/>
                <a:cs typeface="Gill Sans MT"/>
              </a:rPr>
              <a:t>binary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b="0" spc="6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 marR="8763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find </a:t>
            </a:r>
            <a:r>
              <a:rPr sz="1700" spc="-40" dirty="0">
                <a:latin typeface="Gill Sans MT"/>
                <a:cs typeface="Gill Sans MT"/>
              </a:rPr>
              <a:t>appropriate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position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n</a:t>
            </a:r>
            <a:r>
              <a:rPr sz="1700" b="0" spc="80" dirty="0">
                <a:latin typeface="Bookman Old Style"/>
                <a:cs typeface="Bookman Old Style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,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then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in...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676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29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887"/>
            <a:ext cx="3399790" cy="205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265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Retrieve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using </a:t>
            </a:r>
            <a:r>
              <a:rPr sz="1700" dirty="0">
                <a:latin typeface="Gill Sans MT"/>
                <a:cs typeface="Gill Sans MT"/>
              </a:rPr>
              <a:t>binary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b="0" spc="6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 marR="17145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find </a:t>
            </a:r>
            <a:r>
              <a:rPr sz="1700" spc="-40" dirty="0">
                <a:latin typeface="Gill Sans MT"/>
                <a:cs typeface="Gill Sans MT"/>
              </a:rPr>
              <a:t>appropriate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position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n</a:t>
            </a:r>
            <a:r>
              <a:rPr sz="1700" b="0" spc="80" dirty="0">
                <a:latin typeface="Bookman Old Style"/>
                <a:cs typeface="Bookman Old Style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,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then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in...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85" dirty="0">
                <a:latin typeface="Gill Sans MT"/>
                <a:cs typeface="Gill Sans MT"/>
              </a:rPr>
              <a:t>...</a:t>
            </a:r>
            <a:r>
              <a:rPr sz="1700" i="1" spc="85" dirty="0">
                <a:latin typeface="Arial Narrow"/>
                <a:cs typeface="Arial Narrow"/>
              </a:rPr>
              <a:t>O</a:t>
            </a:r>
            <a:r>
              <a:rPr sz="1700" b="0" spc="85" dirty="0">
                <a:latin typeface="Bookman Old Style"/>
                <a:cs typeface="Bookman Old Style"/>
              </a:rPr>
              <a:t>(</a:t>
            </a:r>
            <a:r>
              <a:rPr sz="1700" i="1" spc="85" dirty="0">
                <a:latin typeface="Arial Narrow"/>
                <a:cs typeface="Arial Narrow"/>
              </a:rPr>
              <a:t>n</a:t>
            </a:r>
            <a:r>
              <a:rPr sz="1700" b="0" spc="85" dirty="0">
                <a:latin typeface="Bookman Old Style"/>
                <a:cs typeface="Bookman Old Style"/>
              </a:rPr>
              <a:t>)</a:t>
            </a:r>
            <a:r>
              <a:rPr sz="1700" spc="85" dirty="0">
                <a:latin typeface="Gill Sans MT"/>
                <a:cs typeface="Gill Sans MT"/>
              </a:rPr>
              <a:t>,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-30" dirty="0">
                <a:latin typeface="Gill Sans MT"/>
                <a:cs typeface="Gill Sans MT"/>
              </a:rPr>
              <a:t> need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first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move </a:t>
            </a:r>
            <a:r>
              <a:rPr sz="1700" dirty="0">
                <a:latin typeface="Gill Sans MT"/>
                <a:cs typeface="Gill Sans MT"/>
              </a:rPr>
              <a:t>part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position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right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676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406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729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19887"/>
            <a:ext cx="3399790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265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Gill Sans MT"/>
                <a:cs typeface="Gill Sans MT"/>
              </a:rPr>
              <a:t>Retrieve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using </a:t>
            </a:r>
            <a:r>
              <a:rPr sz="1700" dirty="0">
                <a:latin typeface="Gill Sans MT"/>
                <a:cs typeface="Gill Sans MT"/>
              </a:rPr>
              <a:t>binary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search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n</a:t>
            </a:r>
            <a:r>
              <a:rPr sz="1700" b="0" spc="60" dirty="0">
                <a:latin typeface="Bookman Old Style"/>
                <a:cs typeface="Bookman Old Style"/>
              </a:rPr>
              <a:t>)</a:t>
            </a:r>
            <a:endParaRPr sz="1700">
              <a:latin typeface="Bookman Old Style"/>
              <a:cs typeface="Bookman Old Style"/>
            </a:endParaRPr>
          </a:p>
          <a:p>
            <a:pPr marL="12700" marR="17145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new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find </a:t>
            </a:r>
            <a:r>
              <a:rPr sz="1700" spc="-40" dirty="0">
                <a:latin typeface="Gill Sans MT"/>
                <a:cs typeface="Gill Sans MT"/>
              </a:rPr>
              <a:t>appropriate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position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i="1" spc="-45" dirty="0">
                <a:latin typeface="Arial Narrow"/>
                <a:cs typeface="Arial Narrow"/>
              </a:rPr>
              <a:t>O</a:t>
            </a:r>
            <a:r>
              <a:rPr sz="1700" b="0" spc="-45" dirty="0">
                <a:latin typeface="Bookman Old Style"/>
                <a:cs typeface="Bookman Old Style"/>
              </a:rPr>
              <a:t>(log</a:t>
            </a:r>
            <a:r>
              <a:rPr sz="1700" b="0" spc="-235" dirty="0">
                <a:latin typeface="Bookman Old Style"/>
                <a:cs typeface="Bookman Old Style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n</a:t>
            </a:r>
            <a:r>
              <a:rPr sz="1700" b="0" spc="80" dirty="0">
                <a:latin typeface="Bookman Old Style"/>
                <a:cs typeface="Bookman Old Style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,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then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in...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14799"/>
              </a:lnSpc>
              <a:spcBef>
                <a:spcPts val="150"/>
              </a:spcBef>
            </a:pPr>
            <a:r>
              <a:rPr sz="1700" spc="85" dirty="0">
                <a:latin typeface="Gill Sans MT"/>
                <a:cs typeface="Gill Sans MT"/>
              </a:rPr>
              <a:t>...</a:t>
            </a:r>
            <a:r>
              <a:rPr sz="1700" i="1" spc="85" dirty="0">
                <a:latin typeface="Arial Narrow"/>
                <a:cs typeface="Arial Narrow"/>
              </a:rPr>
              <a:t>O</a:t>
            </a:r>
            <a:r>
              <a:rPr sz="1700" b="0" spc="85" dirty="0">
                <a:latin typeface="Bookman Old Style"/>
                <a:cs typeface="Bookman Old Style"/>
              </a:rPr>
              <a:t>(</a:t>
            </a:r>
            <a:r>
              <a:rPr sz="1700" i="1" spc="85" dirty="0">
                <a:latin typeface="Arial Narrow"/>
                <a:cs typeface="Arial Narrow"/>
              </a:rPr>
              <a:t>n</a:t>
            </a:r>
            <a:r>
              <a:rPr sz="1700" b="0" spc="85" dirty="0">
                <a:latin typeface="Bookman Old Style"/>
                <a:cs typeface="Bookman Old Style"/>
              </a:rPr>
              <a:t>)</a:t>
            </a:r>
            <a:r>
              <a:rPr sz="1700" spc="85" dirty="0">
                <a:latin typeface="Gill Sans MT"/>
                <a:cs typeface="Gill Sans MT"/>
              </a:rPr>
              <a:t>,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because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we</a:t>
            </a:r>
            <a:r>
              <a:rPr sz="1700" spc="-30" dirty="0">
                <a:latin typeface="Gill Sans MT"/>
                <a:cs typeface="Gill Sans MT"/>
              </a:rPr>
              <a:t> need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first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move </a:t>
            </a:r>
            <a:r>
              <a:rPr sz="1700" dirty="0">
                <a:latin typeface="Gill Sans MT"/>
                <a:cs typeface="Gill Sans MT"/>
              </a:rPr>
              <a:t>part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1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position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right </a:t>
            </a:r>
            <a:r>
              <a:rPr sz="1700" spc="-60" dirty="0">
                <a:latin typeface="Gill Sans MT"/>
                <a:cs typeface="Gill Sans MT"/>
              </a:rPr>
              <a:t>Too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slow</a:t>
            </a:r>
            <a:r>
              <a:rPr sz="1700" spc="-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again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676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406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93535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843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31228"/>
            <a:ext cx="3336925" cy="208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Gill Sans MT"/>
                <a:cs typeface="Gill Sans MT"/>
              </a:rPr>
              <a:t>International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15 </a:t>
            </a:r>
            <a:r>
              <a:rPr sz="1700" dirty="0">
                <a:latin typeface="Gill Sans MT"/>
                <a:cs typeface="Gill Sans MT"/>
              </a:rPr>
              <a:t>digits</a:t>
            </a:r>
            <a:r>
              <a:rPr sz="1700" spc="10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long</a:t>
            </a:r>
            <a:endParaRPr sz="1700" dirty="0">
              <a:latin typeface="Gill Sans MT"/>
              <a:cs typeface="Gill Sans MT"/>
            </a:endParaRPr>
          </a:p>
          <a:p>
            <a:pPr marL="12700" marR="52069">
              <a:lnSpc>
                <a:spcPct val="107400"/>
              </a:lnSpc>
              <a:spcBef>
                <a:spcPts val="300"/>
              </a:spcBef>
            </a:pPr>
            <a:r>
              <a:rPr sz="1700" spc="-35" dirty="0">
                <a:latin typeface="Gill Sans MT"/>
                <a:cs typeface="Gill Sans MT"/>
              </a:rPr>
              <a:t>Direct </a:t>
            </a:r>
            <a:r>
              <a:rPr sz="1700" spc="-20" dirty="0">
                <a:latin typeface="Gill Sans MT"/>
                <a:cs typeface="Gill Sans MT"/>
              </a:rPr>
              <a:t>addressing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requires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7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petabytes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memory</a:t>
            </a:r>
            <a:endParaRPr sz="1700" dirty="0">
              <a:latin typeface="Gill Sans MT"/>
              <a:cs typeface="Gill Sans MT"/>
            </a:endParaRPr>
          </a:p>
          <a:p>
            <a:pPr marL="12700" marR="46037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Simple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list-</a:t>
            </a:r>
            <a:r>
              <a:rPr sz="1700" dirty="0">
                <a:latin typeface="Gill Sans MT"/>
                <a:cs typeface="Gill Sans MT"/>
              </a:rPr>
              <a:t>based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array-</a:t>
            </a:r>
            <a:r>
              <a:rPr sz="1700" spc="-20" dirty="0">
                <a:latin typeface="Gill Sans MT"/>
                <a:cs typeface="Gill Sans MT"/>
              </a:rPr>
              <a:t>based </a:t>
            </a:r>
            <a:r>
              <a:rPr sz="1700" spc="-30" dirty="0">
                <a:latin typeface="Gill Sans MT"/>
                <a:cs typeface="Gill Sans MT"/>
              </a:rPr>
              <a:t>approaches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are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too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slow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US" sz="1700" spc="-70" dirty="0">
                <a:latin typeface="Gill Sans MT"/>
                <a:cs typeface="Gill Sans MT"/>
              </a:rPr>
              <a:t>Next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-25" dirty="0">
                <a:latin typeface="Gill Sans MT"/>
                <a:cs typeface="Gill Sans MT"/>
              </a:rPr>
              <a:t> solution </a:t>
            </a:r>
            <a:r>
              <a:rPr sz="1700" dirty="0">
                <a:latin typeface="Gill Sans MT"/>
                <a:cs typeface="Gill Sans MT"/>
              </a:rPr>
              <a:t>using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hashing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790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7366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7683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0000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33" y="73938"/>
            <a:ext cx="32372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6EB8"/>
                </a:solidFill>
                <a:latin typeface="Gill Sans MT"/>
                <a:cs typeface="Gill Sans MT"/>
              </a:rPr>
              <a:t>Encoding</a:t>
            </a:r>
            <a:r>
              <a:rPr sz="2450" spc="5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2450" dirty="0">
                <a:solidFill>
                  <a:srgbClr val="006EB8"/>
                </a:solidFill>
                <a:latin typeface="Gill Sans MT"/>
                <a:cs typeface="Gill Sans MT"/>
              </a:rPr>
              <a:t>Phone </a:t>
            </a:r>
            <a:r>
              <a:rPr sz="2450" spc="-80" dirty="0">
                <a:solidFill>
                  <a:srgbClr val="006EB8"/>
                </a:solidFill>
                <a:latin typeface="Gill Sans MT"/>
                <a:cs typeface="Gill Sans MT"/>
              </a:rPr>
              <a:t>Numbers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725" y="12229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69887"/>
            <a:ext cx="31680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Encode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international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numbers </a:t>
            </a:r>
            <a:r>
              <a:rPr sz="1700" dirty="0">
                <a:latin typeface="Gill Sans MT"/>
                <a:cs typeface="Gill Sans MT"/>
              </a:rPr>
              <a:t>with small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33" y="73938"/>
            <a:ext cx="32372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Encoding</a:t>
            </a:r>
            <a:r>
              <a:rPr spc="5" dirty="0"/>
              <a:t> </a:t>
            </a:r>
            <a:r>
              <a:rPr dirty="0"/>
              <a:t>Phone </a:t>
            </a:r>
            <a:r>
              <a:rPr spc="-8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29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69887"/>
            <a:ext cx="316801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Encode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international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numbers </a:t>
            </a:r>
            <a:r>
              <a:rPr sz="1700" dirty="0">
                <a:latin typeface="Gill Sans MT"/>
                <a:cs typeface="Gill Sans MT"/>
              </a:rPr>
              <a:t>with small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85" dirty="0">
                <a:latin typeface="Gill Sans MT"/>
                <a:cs typeface="Gill Sans MT"/>
              </a:rPr>
              <a:t>E.g.</a:t>
            </a:r>
            <a:r>
              <a:rPr sz="1700" spc="13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0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999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8176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Programming</a:t>
            </a:r>
            <a:r>
              <a:rPr spc="-40" dirty="0"/>
              <a:t> </a:t>
            </a:r>
            <a:r>
              <a:rPr spc="-10" dirty="0"/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85158"/>
            <a:ext cx="3890241" cy="26727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7239" y="2145909"/>
            <a:ext cx="313690" cy="2171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25"/>
              </a:spcBef>
            </a:pPr>
            <a:r>
              <a:rPr sz="800" spc="-20" dirty="0">
                <a:latin typeface="Arial"/>
                <a:cs typeface="Arial"/>
              </a:rPr>
              <a:t>dict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465" y="1416588"/>
            <a:ext cx="571500" cy="2362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25"/>
              </a:spcBef>
            </a:pPr>
            <a:r>
              <a:rPr sz="800" spc="-10" dirty="0">
                <a:latin typeface="Arial"/>
                <a:cs typeface="Arial"/>
              </a:rPr>
              <a:t>HashMap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33" y="73938"/>
            <a:ext cx="32372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Encoding</a:t>
            </a:r>
            <a:r>
              <a:rPr spc="5" dirty="0"/>
              <a:t> </a:t>
            </a:r>
            <a:r>
              <a:rPr dirty="0"/>
              <a:t>Phone </a:t>
            </a:r>
            <a:r>
              <a:rPr spc="-8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29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69887"/>
            <a:ext cx="3332479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954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Encode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international</a:t>
            </a:r>
            <a:r>
              <a:rPr sz="1700" spc="-8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numbers </a:t>
            </a:r>
            <a:r>
              <a:rPr sz="1700" dirty="0">
                <a:latin typeface="Gill Sans MT"/>
                <a:cs typeface="Gill Sans MT"/>
              </a:rPr>
              <a:t>with small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85" dirty="0">
                <a:latin typeface="Gill Sans MT"/>
                <a:cs typeface="Gill Sans MT"/>
              </a:rPr>
              <a:t>E.g.</a:t>
            </a:r>
            <a:r>
              <a:rPr sz="1700" spc="13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0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999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codes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numbers </a:t>
            </a: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book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8176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3396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25"/>
              </a:spcBef>
            </a:pPr>
            <a:r>
              <a:rPr dirty="0"/>
              <a:t>Hash</a:t>
            </a:r>
            <a:r>
              <a:rPr spc="-55" dirty="0"/>
              <a:t> </a:t>
            </a:r>
            <a:r>
              <a:rPr spc="-2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21347"/>
            <a:ext cx="4029710" cy="1243330"/>
            <a:chOff x="289331" y="821347"/>
            <a:chExt cx="4029710" cy="1243330"/>
          </a:xfrm>
        </p:grpSpPr>
        <p:sp>
          <p:nvSpPr>
            <p:cNvPr id="4" name="object 4"/>
            <p:cNvSpPr/>
            <p:nvPr/>
          </p:nvSpPr>
          <p:spPr>
            <a:xfrm>
              <a:off x="289331" y="821347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83"/>
                  </a:moveTo>
                  <a:lnTo>
                    <a:pt x="4029354" y="335483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83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56830"/>
              <a:ext cx="4029710" cy="908050"/>
            </a:xfrm>
            <a:custGeom>
              <a:avLst/>
              <a:gdLst/>
              <a:ahLst/>
              <a:cxnLst/>
              <a:rect l="l" t="t" r="r" b="b"/>
              <a:pathLst>
                <a:path w="4029710" h="908050">
                  <a:moveTo>
                    <a:pt x="4029354" y="0"/>
                  </a:moveTo>
                  <a:lnTo>
                    <a:pt x="0" y="0"/>
                  </a:lnTo>
                  <a:lnTo>
                    <a:pt x="0" y="907491"/>
                  </a:lnTo>
                  <a:lnTo>
                    <a:pt x="4029354" y="907491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95700"/>
            <a:ext cx="3909060" cy="135318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700" spc="-35" dirty="0">
                <a:latin typeface="Gill Sans MT"/>
                <a:cs typeface="Gill Sans MT"/>
              </a:rPr>
              <a:t>For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any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any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integer</a:t>
            </a:r>
            <a:endParaRPr sz="1700" dirty="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b="0" i="1" spc="285" dirty="0">
                <a:latin typeface="Bookman Old Style"/>
                <a:cs typeface="Bookman Old Style"/>
              </a:rPr>
              <a:t>&gt;</a:t>
            </a:r>
            <a:r>
              <a:rPr sz="1700" b="0" i="1" spc="-3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0,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b="0" spc="-100" dirty="0">
                <a:latin typeface="Bookman Old Style"/>
                <a:cs typeface="Bookman Old Style"/>
              </a:rPr>
              <a:t>:</a:t>
            </a:r>
            <a:r>
              <a:rPr sz="1700" b="0" spc="-70" dirty="0">
                <a:latin typeface="Bookman Old Style"/>
                <a:cs typeface="Bookman Old Styl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{</a:t>
            </a:r>
            <a:r>
              <a:rPr sz="1700" dirty="0">
                <a:latin typeface="Gill Sans MT"/>
                <a:cs typeface="Gill Sans MT"/>
              </a:rPr>
              <a:t>0</a:t>
            </a:r>
            <a:r>
              <a:rPr sz="1700" b="0" i="1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1</a:t>
            </a:r>
            <a:r>
              <a:rPr sz="1700" b="0" i="1" spc="-5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,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spc="50" dirty="0">
                <a:latin typeface="Cambria"/>
                <a:cs typeface="Cambria"/>
              </a:rPr>
              <a:t>}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hash</a:t>
            </a:r>
            <a:r>
              <a:rPr sz="1700" spc="20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Gill Sans MT"/>
                <a:cs typeface="Gill Sans MT"/>
              </a:rPr>
              <a:t>function</a:t>
            </a:r>
            <a:r>
              <a:rPr sz="1700" spc="-10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25"/>
              </a:spcBef>
            </a:pPr>
            <a:r>
              <a:rPr dirty="0"/>
              <a:t>Hash</a:t>
            </a:r>
            <a:r>
              <a:rPr spc="-55" dirty="0"/>
              <a:t> </a:t>
            </a:r>
            <a:r>
              <a:rPr spc="-2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821347"/>
            <a:ext cx="4029710" cy="1243330"/>
            <a:chOff x="289331" y="821347"/>
            <a:chExt cx="4029710" cy="1243330"/>
          </a:xfrm>
        </p:grpSpPr>
        <p:sp>
          <p:nvSpPr>
            <p:cNvPr id="4" name="object 4"/>
            <p:cNvSpPr/>
            <p:nvPr/>
          </p:nvSpPr>
          <p:spPr>
            <a:xfrm>
              <a:off x="289331" y="821347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5">
                  <a:moveTo>
                    <a:pt x="0" y="335483"/>
                  </a:moveTo>
                  <a:lnTo>
                    <a:pt x="4029354" y="335483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83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156830"/>
              <a:ext cx="4029710" cy="908050"/>
            </a:xfrm>
            <a:custGeom>
              <a:avLst/>
              <a:gdLst/>
              <a:ahLst/>
              <a:cxnLst/>
              <a:rect l="l" t="t" r="r" b="b"/>
              <a:pathLst>
                <a:path w="4029710" h="908050">
                  <a:moveTo>
                    <a:pt x="4029354" y="0"/>
                  </a:moveTo>
                  <a:lnTo>
                    <a:pt x="0" y="0"/>
                  </a:lnTo>
                  <a:lnTo>
                    <a:pt x="0" y="907491"/>
                  </a:lnTo>
                  <a:lnTo>
                    <a:pt x="4029354" y="907491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95700"/>
            <a:ext cx="3909060" cy="135318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700" spc="-35" dirty="0">
                <a:latin typeface="Gill Sans MT"/>
                <a:cs typeface="Gill Sans MT"/>
              </a:rPr>
              <a:t>For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any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any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integer</a:t>
            </a:r>
            <a:endParaRPr sz="1700" dirty="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b="0" i="1" spc="285" dirty="0">
                <a:latin typeface="Bookman Old Style"/>
                <a:cs typeface="Bookman Old Style"/>
              </a:rPr>
              <a:t>&gt;</a:t>
            </a:r>
            <a:r>
              <a:rPr sz="1700" b="0" i="1" spc="-3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0,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b="0" spc="-100" dirty="0">
                <a:latin typeface="Bookman Old Style"/>
                <a:cs typeface="Bookman Old Style"/>
              </a:rPr>
              <a:t>:</a:t>
            </a:r>
            <a:r>
              <a:rPr sz="1700" b="0" spc="-70" dirty="0">
                <a:latin typeface="Bookman Old Style"/>
                <a:cs typeface="Bookman Old Styl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{</a:t>
            </a:r>
            <a:r>
              <a:rPr sz="1700" dirty="0">
                <a:latin typeface="Gill Sans MT"/>
                <a:cs typeface="Gill Sans MT"/>
              </a:rPr>
              <a:t>0</a:t>
            </a:r>
            <a:r>
              <a:rPr sz="1700" b="0" i="1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1</a:t>
            </a:r>
            <a:r>
              <a:rPr sz="1700" b="0" i="1" spc="-5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55" dirty="0">
                <a:latin typeface="Bookman Old Style"/>
                <a:cs typeface="Bookman Old Style"/>
              </a:rPr>
              <a:t>,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1</a:t>
            </a:r>
            <a:r>
              <a:rPr sz="1700" spc="50" dirty="0">
                <a:latin typeface="Cambria"/>
                <a:cs typeface="Cambria"/>
              </a:rPr>
              <a:t>}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hash</a:t>
            </a:r>
            <a:r>
              <a:rPr sz="1700" spc="20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Gill Sans MT"/>
                <a:cs typeface="Gill Sans MT"/>
              </a:rPr>
              <a:t>function</a:t>
            </a:r>
            <a:r>
              <a:rPr sz="1700" spc="-10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31" y="2190851"/>
            <a:ext cx="4029710" cy="33591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15"/>
              </a:lnSpc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331" y="2526334"/>
            <a:ext cx="4029710" cy="393700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i="1" spc="114" dirty="0">
                <a:latin typeface="Arial Narrow"/>
                <a:cs typeface="Arial Narrow"/>
              </a:rPr>
              <a:t>m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cardinality</a:t>
            </a:r>
            <a:r>
              <a:rPr sz="1700" spc="-15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35" dirty="0">
                <a:latin typeface="Arial Narrow"/>
                <a:cs typeface="Arial Narrow"/>
              </a:rPr>
              <a:t>h</a:t>
            </a:r>
            <a:r>
              <a:rPr sz="1700" spc="35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7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685"/>
            <a:ext cx="273558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7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685"/>
            <a:ext cx="310324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274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values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objects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484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7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685"/>
            <a:ext cx="3232150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01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22100"/>
              </a:lnSpc>
            </a:pP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values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objects </a:t>
            </a: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i="1" spc="110" dirty="0">
                <a:latin typeface="Arial Narrow"/>
                <a:cs typeface="Arial Narrow"/>
              </a:rPr>
              <a:t>O</a:t>
            </a:r>
            <a:r>
              <a:rPr sz="1700" b="0" spc="110" dirty="0">
                <a:latin typeface="Bookman Old Style"/>
                <a:cs typeface="Bookman Old Style"/>
              </a:rPr>
              <a:t>(</a:t>
            </a:r>
            <a:r>
              <a:rPr sz="1700" i="1" spc="110" dirty="0">
                <a:latin typeface="Arial Narrow"/>
                <a:cs typeface="Arial Narrow"/>
              </a:rPr>
              <a:t>m</a:t>
            </a:r>
            <a:r>
              <a:rPr sz="1700" b="0" spc="110" dirty="0">
                <a:latin typeface="Bookman Old Style"/>
                <a:cs typeface="Bookman Old Style"/>
              </a:rPr>
              <a:t>)</a:t>
            </a:r>
            <a:r>
              <a:rPr sz="1700" b="0" spc="-95" dirty="0">
                <a:latin typeface="Bookman Old Style"/>
                <a:cs typeface="Bookman Old Style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memory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484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7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7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685"/>
            <a:ext cx="3232150" cy="153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01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22100"/>
              </a:lnSpc>
            </a:pP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values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objects </a:t>
            </a: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i="1" spc="110" dirty="0">
                <a:latin typeface="Arial Narrow"/>
                <a:cs typeface="Arial Narrow"/>
              </a:rPr>
              <a:t>O</a:t>
            </a:r>
            <a:r>
              <a:rPr sz="1700" b="0" spc="110" dirty="0">
                <a:latin typeface="Bookman Old Style"/>
                <a:cs typeface="Bookman Old Style"/>
              </a:rPr>
              <a:t>(</a:t>
            </a:r>
            <a:r>
              <a:rPr sz="1700" i="1" spc="110" dirty="0">
                <a:latin typeface="Arial Narrow"/>
                <a:cs typeface="Arial Narrow"/>
              </a:rPr>
              <a:t>m</a:t>
            </a:r>
            <a:r>
              <a:rPr sz="1700" b="0" spc="110" dirty="0">
                <a:latin typeface="Bookman Old Style"/>
                <a:cs typeface="Bookman Old Style"/>
              </a:rPr>
              <a:t>)</a:t>
            </a:r>
            <a:r>
              <a:rPr sz="1700" b="0" spc="-95" dirty="0">
                <a:latin typeface="Bookman Old Style"/>
                <a:cs typeface="Bookman Old Style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memory </a:t>
            </a:r>
            <a:r>
              <a:rPr sz="1700" spc="-25" dirty="0">
                <a:latin typeface="Gill Sans MT"/>
                <a:cs typeface="Gill Sans MT"/>
              </a:rPr>
              <a:t>Want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small</a:t>
            </a:r>
            <a:r>
              <a:rPr sz="1700" spc="-10" dirty="0">
                <a:latin typeface="Gill Sans MT"/>
                <a:cs typeface="Gill Sans MT"/>
              </a:rPr>
              <a:t> cardinality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484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7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8107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8537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700685"/>
            <a:ext cx="3422650" cy="240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151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 dirty="0">
              <a:latin typeface="Gill Sans MT"/>
              <a:cs typeface="Gill Sans MT"/>
            </a:endParaRPr>
          </a:p>
          <a:p>
            <a:pPr marL="12700" marR="195580">
              <a:lnSpc>
                <a:spcPct val="122100"/>
              </a:lnSpc>
            </a:pP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values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for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objects </a:t>
            </a:r>
            <a:r>
              <a:rPr sz="1700" spc="-35" dirty="0">
                <a:latin typeface="Gill Sans MT"/>
                <a:cs typeface="Gill Sans MT"/>
              </a:rPr>
              <a:t>Direct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addressing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i="1" spc="110" dirty="0">
                <a:latin typeface="Arial Narrow"/>
                <a:cs typeface="Arial Narrow"/>
              </a:rPr>
              <a:t>O</a:t>
            </a:r>
            <a:r>
              <a:rPr sz="1700" b="0" spc="110" dirty="0">
                <a:latin typeface="Bookman Old Style"/>
                <a:cs typeface="Bookman Old Style"/>
              </a:rPr>
              <a:t>(</a:t>
            </a:r>
            <a:r>
              <a:rPr sz="1700" i="1" spc="110" dirty="0">
                <a:latin typeface="Arial Narrow"/>
                <a:cs typeface="Arial Narrow"/>
              </a:rPr>
              <a:t>m</a:t>
            </a:r>
            <a:r>
              <a:rPr sz="1700" b="0" spc="110" dirty="0">
                <a:latin typeface="Bookman Old Style"/>
                <a:cs typeface="Bookman Old Style"/>
              </a:rPr>
              <a:t>)</a:t>
            </a:r>
            <a:r>
              <a:rPr sz="1700" b="0" spc="-95" dirty="0">
                <a:latin typeface="Bookman Old Style"/>
                <a:cs typeface="Bookman Old Style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memory </a:t>
            </a:r>
            <a:r>
              <a:rPr sz="1700" spc="-25" dirty="0">
                <a:latin typeface="Gill Sans MT"/>
                <a:cs typeface="Gill Sans MT"/>
              </a:rPr>
              <a:t>Want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small</a:t>
            </a:r>
            <a:r>
              <a:rPr sz="1700" spc="-10" dirty="0">
                <a:latin typeface="Gill Sans MT"/>
                <a:cs typeface="Gill Sans MT"/>
              </a:rPr>
              <a:t> cardinality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-20" dirty="0">
                <a:latin typeface="Gill Sans MT"/>
                <a:cs typeface="Gill Sans MT"/>
              </a:rPr>
              <a:t>Impossible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have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all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different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values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if number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20" dirty="0">
                <a:latin typeface="Gill Sans MT"/>
                <a:cs typeface="Gill Sans MT"/>
              </a:rPr>
              <a:t> objects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more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than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i="1" spc="55" dirty="0">
                <a:latin typeface="Arial Narrow"/>
                <a:cs typeface="Arial Narrow"/>
              </a:rPr>
              <a:t>m </a:t>
            </a:r>
            <a:r>
              <a:rPr sz="1700" dirty="0">
                <a:latin typeface="Gill Sans MT"/>
                <a:cs typeface="Gill Sans MT"/>
              </a:rPr>
              <a:t>(by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pigeonhole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principle)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4484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7647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8107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3973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5384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Collisions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1274864"/>
            <a:ext cx="4029710" cy="33591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15"/>
              </a:lnSpc>
            </a:pPr>
            <a:r>
              <a:rPr sz="2050" spc="-10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1610347"/>
            <a:ext cx="4029710" cy="58554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314325">
              <a:lnSpc>
                <a:spcPct val="107400"/>
              </a:lnSpc>
              <a:spcBef>
                <a:spcPts val="340"/>
              </a:spcBef>
            </a:pPr>
            <a:r>
              <a:rPr sz="1700" spc="-70" dirty="0">
                <a:latin typeface="Gill Sans MT"/>
                <a:cs typeface="Gill Sans MT"/>
              </a:rPr>
              <a:t>When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b="0" spc="65" dirty="0">
                <a:latin typeface="Bookman Old Style"/>
                <a:cs typeface="Bookman Old Style"/>
              </a:rPr>
              <a:t>(</a:t>
            </a:r>
            <a:r>
              <a:rPr sz="1700" i="1" spc="65" dirty="0">
                <a:latin typeface="Arial Narrow"/>
                <a:cs typeface="Arial Narrow"/>
              </a:rPr>
              <a:t>o</a:t>
            </a:r>
            <a:r>
              <a:rPr sz="1800" spc="97" baseline="-11574" dirty="0">
                <a:latin typeface="Calibri"/>
                <a:cs typeface="Calibri"/>
              </a:rPr>
              <a:t>1</a:t>
            </a:r>
            <a:r>
              <a:rPr sz="1700" b="0" spc="65" dirty="0">
                <a:latin typeface="Bookman Old Style"/>
                <a:cs typeface="Bookman Old Style"/>
              </a:rPr>
              <a:t>)</a:t>
            </a:r>
            <a:r>
              <a:rPr sz="1700" b="0" spc="-7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65" dirty="0">
                <a:latin typeface="Bookman Old Style"/>
                <a:cs typeface="Bookman Old Style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b="0" spc="65" dirty="0">
                <a:latin typeface="Bookman Old Style"/>
                <a:cs typeface="Bookman Old Style"/>
              </a:rPr>
              <a:t>(</a:t>
            </a:r>
            <a:r>
              <a:rPr sz="1700" i="1" spc="65" dirty="0">
                <a:latin typeface="Arial Narrow"/>
                <a:cs typeface="Arial Narrow"/>
              </a:rPr>
              <a:t>o</a:t>
            </a:r>
            <a:r>
              <a:rPr sz="1800" spc="97" baseline="-11574" dirty="0">
                <a:latin typeface="Calibri"/>
                <a:cs typeface="Calibri"/>
              </a:rPr>
              <a:t>2</a:t>
            </a:r>
            <a:r>
              <a:rPr sz="1700" b="0" spc="65" dirty="0">
                <a:latin typeface="Bookman Old Style"/>
                <a:cs typeface="Bookman Old Style"/>
              </a:rPr>
              <a:t>)</a:t>
            </a:r>
            <a:r>
              <a:rPr sz="1700" b="0" spc="-5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800" baseline="-11574" dirty="0">
                <a:latin typeface="Calibri"/>
                <a:cs typeface="Calibri"/>
              </a:rPr>
              <a:t>1</a:t>
            </a:r>
            <a:r>
              <a:rPr lang="en-US" sz="1800" baseline="-11574" dirty="0">
                <a:latin typeface="Calibri"/>
                <a:cs typeface="Calibri"/>
              </a:rPr>
              <a:t> </a:t>
            </a:r>
            <a:r>
              <a:rPr lang="en-US" sz="1800" baseline="-115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1700" b="0" spc="-65" dirty="0">
                <a:latin typeface="Bookman Old Style"/>
                <a:cs typeface="Bookman Old Styl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800" baseline="-11574" dirty="0">
                <a:latin typeface="Calibri"/>
                <a:cs typeface="Calibri"/>
              </a:rPr>
              <a:t>2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this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10" dirty="0">
                <a:solidFill>
                  <a:srgbClr val="006EB8"/>
                </a:solidFill>
                <a:latin typeface="Gill Sans MT"/>
                <a:cs typeface="Gill Sans MT"/>
              </a:rPr>
              <a:t>collision</a:t>
            </a:r>
            <a:r>
              <a:rPr sz="1700" spc="-10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21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69099"/>
            <a:ext cx="273558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Programming</a:t>
            </a:r>
            <a:r>
              <a:rPr spc="-40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06" y="1645623"/>
            <a:ext cx="2624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latin typeface="Gill Sans MT"/>
                <a:cs typeface="Gill Sans MT"/>
              </a:rPr>
              <a:t>Keywords:</a:t>
            </a:r>
            <a:r>
              <a:rPr sz="1700" spc="135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for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6EB8"/>
                </a:solidFill>
                <a:latin typeface="Gill Sans MT"/>
                <a:cs typeface="Gill Sans MT"/>
              </a:rPr>
              <a:t>if</a:t>
            </a:r>
            <a:r>
              <a:rPr sz="1700" spc="50" dirty="0">
                <a:latin typeface="Gill Sans MT"/>
                <a:cs typeface="Gill Sans MT"/>
              </a:rPr>
              <a:t>,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while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int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750" dirty="0">
                <a:latin typeface="Gill Sans MT"/>
                <a:cs typeface="Gill Sans MT"/>
              </a:rPr>
              <a:t>…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21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69099"/>
            <a:ext cx="310324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274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trike="sngStrike" spc="-25" dirty="0">
                <a:latin typeface="Gill Sans MT"/>
                <a:cs typeface="Gill Sans MT"/>
              </a:rPr>
              <a:t>Different</a:t>
            </a:r>
            <a:r>
              <a:rPr sz="1700" strike="sngStrike" spc="-60" dirty="0">
                <a:latin typeface="Gill Sans MT"/>
                <a:cs typeface="Gill Sans MT"/>
              </a:rPr>
              <a:t> </a:t>
            </a:r>
            <a:r>
              <a:rPr sz="1700" strike="sngStrike" dirty="0">
                <a:latin typeface="Gill Sans MT"/>
                <a:cs typeface="Gill Sans MT"/>
              </a:rPr>
              <a:t>values</a:t>
            </a:r>
            <a:r>
              <a:rPr sz="1700" strike="sngStrike" spc="-55" dirty="0">
                <a:latin typeface="Gill Sans MT"/>
                <a:cs typeface="Gill Sans MT"/>
              </a:rPr>
              <a:t> </a:t>
            </a:r>
            <a:r>
              <a:rPr sz="1700" strike="sngStrike" spc="-40" dirty="0">
                <a:latin typeface="Gill Sans MT"/>
                <a:cs typeface="Gill Sans MT"/>
              </a:rPr>
              <a:t>for</a:t>
            </a:r>
            <a:r>
              <a:rPr sz="1700" strike="sngStrike" spc="-60" dirty="0">
                <a:latin typeface="Gill Sans MT"/>
                <a:cs typeface="Gill Sans MT"/>
              </a:rPr>
              <a:t> </a:t>
            </a:r>
            <a:r>
              <a:rPr sz="1700" strike="sngStrike" spc="-10" dirty="0">
                <a:latin typeface="Gill Sans MT"/>
                <a:cs typeface="Gill Sans MT"/>
              </a:rPr>
              <a:t>different</a:t>
            </a:r>
            <a:r>
              <a:rPr sz="1700" strike="sngStrike" spc="-55" dirty="0">
                <a:latin typeface="Gill Sans MT"/>
                <a:cs typeface="Gill Sans MT"/>
              </a:rPr>
              <a:t> </a:t>
            </a:r>
            <a:r>
              <a:rPr sz="1700" strike="sngStrike" spc="-35" dirty="0">
                <a:latin typeface="Gill Sans MT"/>
                <a:cs typeface="Gill Sans MT"/>
              </a:rPr>
              <a:t>objects</a:t>
            </a:r>
            <a:r>
              <a:rPr sz="1700" strike="noStrike" spc="-35" dirty="0">
                <a:latin typeface="Gill Sans MT"/>
                <a:cs typeface="Gill Sans MT"/>
              </a:rPr>
              <a:t> </a:t>
            </a:r>
            <a:r>
              <a:rPr sz="1700" strike="noStrike" dirty="0">
                <a:latin typeface="Gill Sans MT"/>
                <a:cs typeface="Gill Sans MT"/>
              </a:rPr>
              <a:t>Small</a:t>
            </a:r>
            <a:r>
              <a:rPr sz="1700" strike="noStrike" spc="65" dirty="0">
                <a:latin typeface="Gill Sans MT"/>
                <a:cs typeface="Gill Sans MT"/>
              </a:rPr>
              <a:t> </a:t>
            </a:r>
            <a:r>
              <a:rPr sz="1700" strike="noStrike" spc="-25" dirty="0">
                <a:latin typeface="Gill Sans MT"/>
                <a:cs typeface="Gill Sans MT"/>
              </a:rPr>
              <a:t>probability</a:t>
            </a:r>
            <a:r>
              <a:rPr sz="1700" strike="noStrike" spc="60" dirty="0">
                <a:latin typeface="Gill Sans MT"/>
                <a:cs typeface="Gill Sans MT"/>
              </a:rPr>
              <a:t> </a:t>
            </a:r>
            <a:r>
              <a:rPr sz="1700" strike="noStrike" dirty="0">
                <a:latin typeface="Gill Sans MT"/>
                <a:cs typeface="Gill Sans MT"/>
              </a:rPr>
              <a:t>of</a:t>
            </a:r>
            <a:r>
              <a:rPr sz="1700" strike="noStrike" spc="70" dirty="0">
                <a:latin typeface="Gill Sans MT"/>
                <a:cs typeface="Gill Sans MT"/>
              </a:rPr>
              <a:t> </a:t>
            </a:r>
            <a:r>
              <a:rPr sz="1700" strike="noStrike" spc="-10" dirty="0">
                <a:latin typeface="Gill Sans MT"/>
                <a:cs typeface="Gill Sans MT"/>
              </a:rPr>
              <a:t>collision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8168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Desirable</a:t>
            </a:r>
            <a:r>
              <a:rPr spc="-120" dirty="0"/>
              <a:t> </a:t>
            </a:r>
            <a:r>
              <a:rPr spc="-5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221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69099"/>
            <a:ext cx="3103245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274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should </a:t>
            </a:r>
            <a:r>
              <a:rPr sz="1700" dirty="0">
                <a:latin typeface="Gill Sans MT"/>
                <a:cs typeface="Gill Sans MT"/>
              </a:rPr>
              <a:t>be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fast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to </a:t>
            </a:r>
            <a:r>
              <a:rPr sz="1700" spc="-10" dirty="0">
                <a:latin typeface="Gill Sans MT"/>
                <a:cs typeface="Gill Sans MT"/>
              </a:rPr>
              <a:t>compute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trike="sngStrike" spc="-25" dirty="0">
                <a:latin typeface="Gill Sans MT"/>
                <a:cs typeface="Gill Sans MT"/>
              </a:rPr>
              <a:t>Different</a:t>
            </a:r>
            <a:r>
              <a:rPr sz="1700" strike="sngStrike" spc="-60" dirty="0">
                <a:latin typeface="Gill Sans MT"/>
                <a:cs typeface="Gill Sans MT"/>
              </a:rPr>
              <a:t> </a:t>
            </a:r>
            <a:r>
              <a:rPr sz="1700" strike="sngStrike" dirty="0">
                <a:latin typeface="Gill Sans MT"/>
                <a:cs typeface="Gill Sans MT"/>
              </a:rPr>
              <a:t>values</a:t>
            </a:r>
            <a:r>
              <a:rPr sz="1700" strike="sngStrike" spc="-55" dirty="0">
                <a:latin typeface="Gill Sans MT"/>
                <a:cs typeface="Gill Sans MT"/>
              </a:rPr>
              <a:t> </a:t>
            </a:r>
            <a:r>
              <a:rPr sz="1700" strike="sngStrike" spc="-40" dirty="0">
                <a:latin typeface="Gill Sans MT"/>
                <a:cs typeface="Gill Sans MT"/>
              </a:rPr>
              <a:t>for</a:t>
            </a:r>
            <a:r>
              <a:rPr sz="1700" strike="sngStrike" spc="-60" dirty="0">
                <a:latin typeface="Gill Sans MT"/>
                <a:cs typeface="Gill Sans MT"/>
              </a:rPr>
              <a:t> </a:t>
            </a:r>
            <a:r>
              <a:rPr sz="1700" strike="sngStrike" spc="-10" dirty="0">
                <a:latin typeface="Gill Sans MT"/>
                <a:cs typeface="Gill Sans MT"/>
              </a:rPr>
              <a:t>different</a:t>
            </a:r>
            <a:r>
              <a:rPr sz="1700" strike="sngStrike" spc="-55" dirty="0">
                <a:latin typeface="Gill Sans MT"/>
                <a:cs typeface="Gill Sans MT"/>
              </a:rPr>
              <a:t> </a:t>
            </a:r>
            <a:r>
              <a:rPr sz="1700" strike="sngStrike" spc="-35" dirty="0">
                <a:latin typeface="Gill Sans MT"/>
                <a:cs typeface="Gill Sans MT"/>
              </a:rPr>
              <a:t>objects</a:t>
            </a:r>
            <a:r>
              <a:rPr sz="1700" strike="noStrike" spc="-35" dirty="0">
                <a:latin typeface="Gill Sans MT"/>
                <a:cs typeface="Gill Sans MT"/>
              </a:rPr>
              <a:t> </a:t>
            </a:r>
            <a:r>
              <a:rPr sz="1700" strike="noStrike" dirty="0">
                <a:latin typeface="Gill Sans MT"/>
                <a:cs typeface="Gill Sans MT"/>
              </a:rPr>
              <a:t>Small</a:t>
            </a:r>
            <a:r>
              <a:rPr sz="1700" strike="noStrike" spc="65" dirty="0">
                <a:latin typeface="Gill Sans MT"/>
                <a:cs typeface="Gill Sans MT"/>
              </a:rPr>
              <a:t> </a:t>
            </a:r>
            <a:r>
              <a:rPr sz="1700" strike="noStrike" spc="-25" dirty="0">
                <a:latin typeface="Gill Sans MT"/>
                <a:cs typeface="Gill Sans MT"/>
              </a:rPr>
              <a:t>probability</a:t>
            </a:r>
            <a:r>
              <a:rPr sz="1700" strike="noStrike" spc="60" dirty="0">
                <a:latin typeface="Gill Sans MT"/>
                <a:cs typeface="Gill Sans MT"/>
              </a:rPr>
              <a:t> </a:t>
            </a:r>
            <a:r>
              <a:rPr sz="1700" strike="noStrike" dirty="0">
                <a:latin typeface="Gill Sans MT"/>
                <a:cs typeface="Gill Sans MT"/>
              </a:rPr>
              <a:t>of</a:t>
            </a:r>
            <a:r>
              <a:rPr sz="1700" strike="noStrike" spc="70" dirty="0">
                <a:latin typeface="Gill Sans MT"/>
                <a:cs typeface="Gill Sans MT"/>
              </a:rPr>
              <a:t> </a:t>
            </a:r>
            <a:r>
              <a:rPr sz="1700" strike="noStrike" spc="-10" dirty="0">
                <a:latin typeface="Gill Sans MT"/>
                <a:cs typeface="Gill Sans MT"/>
              </a:rPr>
              <a:t>collision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Gill Sans MT"/>
                <a:cs typeface="Gill Sans MT"/>
              </a:rPr>
              <a:t>Small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enough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cardinality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8168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4115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73938"/>
            <a:ext cx="3888104" cy="2309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Map</a:t>
            </a:r>
            <a:endParaRPr sz="245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Gill Sans MT"/>
              <a:cs typeface="Gill Sans MT"/>
            </a:endParaRPr>
          </a:p>
          <a:p>
            <a:pPr marL="449580" marR="5080" indent="-437515">
              <a:lnSpc>
                <a:spcPct val="122100"/>
              </a:lnSpc>
            </a:pPr>
            <a:r>
              <a:rPr sz="1700" spc="-25" dirty="0">
                <a:latin typeface="Gill Sans MT"/>
                <a:cs typeface="Gill Sans MT"/>
              </a:rPr>
              <a:t>Store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mapping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objects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other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objects: </a:t>
            </a:r>
            <a:r>
              <a:rPr sz="1700" dirty="0">
                <a:latin typeface="Gill Sans MT"/>
                <a:cs typeface="Gill Sans MT"/>
              </a:rPr>
              <a:t>Filename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location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file</a:t>
            </a:r>
            <a:endParaRPr sz="1700" dirty="0">
              <a:latin typeface="Gill Sans MT"/>
              <a:cs typeface="Gill Sans MT"/>
            </a:endParaRPr>
          </a:p>
          <a:p>
            <a:pPr marL="449580" marR="1349375">
              <a:lnSpc>
                <a:spcPct val="122100"/>
              </a:lnSpc>
            </a:pPr>
            <a:r>
              <a:rPr sz="1700" dirty="0">
                <a:latin typeface="Gill Sans MT"/>
                <a:cs typeface="Gill Sans MT"/>
              </a:rPr>
              <a:t>Phone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number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name </a:t>
            </a:r>
            <a:r>
              <a:rPr sz="1700" spc="-45" dirty="0">
                <a:latin typeface="Gill Sans MT"/>
                <a:cs typeface="Gill Sans MT"/>
              </a:rPr>
              <a:t>Name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280" dirty="0">
                <a:latin typeface="Cambria"/>
                <a:cs typeface="Cambria"/>
              </a:rPr>
              <a:t>→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number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070" y="73938"/>
            <a:ext cx="5784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Map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331" y="921600"/>
            <a:ext cx="4029710" cy="335915"/>
          </a:xfrm>
          <a:custGeom>
            <a:avLst/>
            <a:gdLst/>
            <a:ahLst/>
            <a:cxnLst/>
            <a:rect l="l" t="t" r="r" b="b"/>
            <a:pathLst>
              <a:path w="4029710" h="335915">
                <a:moveTo>
                  <a:pt x="0" y="335470"/>
                </a:moveTo>
                <a:lnTo>
                  <a:pt x="4029354" y="335470"/>
                </a:lnTo>
                <a:lnTo>
                  <a:pt x="4029354" y="0"/>
                </a:lnTo>
                <a:lnTo>
                  <a:pt x="0" y="0"/>
                </a:lnTo>
                <a:lnTo>
                  <a:pt x="0" y="335470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901363"/>
            <a:ext cx="1028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00A4DB"/>
                </a:solidFill>
              </a:rPr>
              <a:t>Definition</a:t>
            </a:r>
            <a:endParaRPr sz="2050"/>
          </a:p>
        </p:txBody>
      </p:sp>
      <p:sp>
        <p:nvSpPr>
          <p:cNvPr id="5" name="object 5"/>
          <p:cNvSpPr/>
          <p:nvPr/>
        </p:nvSpPr>
        <p:spPr>
          <a:xfrm>
            <a:off x="289331" y="1257071"/>
            <a:ext cx="4029710" cy="1512570"/>
          </a:xfrm>
          <a:custGeom>
            <a:avLst/>
            <a:gdLst/>
            <a:ahLst/>
            <a:cxnLst/>
            <a:rect l="l" t="t" r="r" b="b"/>
            <a:pathLst>
              <a:path w="4029710" h="1512570">
                <a:moveTo>
                  <a:pt x="4029354" y="0"/>
                </a:moveTo>
                <a:lnTo>
                  <a:pt x="0" y="0"/>
                </a:lnTo>
                <a:lnTo>
                  <a:pt x="0" y="1512303"/>
                </a:lnTo>
                <a:lnTo>
                  <a:pt x="4029354" y="1512303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288098"/>
            <a:ext cx="3539490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Map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object</a:t>
            </a:r>
            <a:r>
              <a:rPr sz="1700" spc="125" dirty="0">
                <a:latin typeface="Gill Sans MT"/>
                <a:cs typeface="Gill Sans MT"/>
              </a:rPr>
              <a:t>s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set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i="1" spc="135" dirty="0">
                <a:latin typeface="Arial Narrow"/>
                <a:cs typeface="Arial Narrow"/>
              </a:rPr>
              <a:t>V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of </a:t>
            </a:r>
            <a:r>
              <a:rPr sz="1700" dirty="0">
                <a:latin typeface="Palatino Linotype"/>
                <a:cs typeface="Palatino Linotype"/>
              </a:rPr>
              <a:t>value</a:t>
            </a:r>
            <a:r>
              <a:rPr sz="1700" dirty="0">
                <a:latin typeface="Gill Sans MT"/>
                <a:cs typeface="Gill Sans MT"/>
              </a:rPr>
              <a:t>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data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structure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with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methods </a:t>
            </a:r>
            <a:r>
              <a:rPr sz="1700" dirty="0">
                <a:latin typeface="Palatino Linotype"/>
                <a:cs typeface="Palatino Linotype"/>
              </a:rPr>
              <a:t>HasKey</a:t>
            </a:r>
            <a:r>
              <a:rPr sz="1700" b="0" dirty="0">
                <a:latin typeface="Bookman Old Style"/>
                <a:cs typeface="Bookman Old Style"/>
              </a:rPr>
              <a:t>(</a:t>
            </a:r>
            <a:r>
              <a:rPr sz="1700" dirty="0">
                <a:latin typeface="Palatino Linotype"/>
                <a:cs typeface="Palatino Linotype"/>
              </a:rPr>
              <a:t>object</a:t>
            </a:r>
            <a:r>
              <a:rPr sz="1700" b="0" dirty="0">
                <a:latin typeface="Bookman Old Style"/>
                <a:cs typeface="Bookman Old Style"/>
              </a:rPr>
              <a:t>)</a:t>
            </a:r>
            <a:r>
              <a:rPr sz="1700" dirty="0">
                <a:latin typeface="Gill Sans MT"/>
                <a:cs typeface="Gill Sans MT"/>
              </a:rPr>
              <a:t>,</a:t>
            </a:r>
            <a:r>
              <a:rPr sz="1700" spc="50" dirty="0">
                <a:latin typeface="Gill Sans MT"/>
                <a:cs typeface="Gill Sans MT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Get</a:t>
            </a:r>
            <a:r>
              <a:rPr sz="1700" b="0" spc="85" dirty="0">
                <a:latin typeface="Bookman Old Style"/>
                <a:cs typeface="Bookman Old Style"/>
              </a:rPr>
              <a:t>(</a:t>
            </a:r>
            <a:r>
              <a:rPr sz="1700" spc="85" dirty="0">
                <a:latin typeface="Palatino Linotype"/>
                <a:cs typeface="Palatino Linotype"/>
              </a:rPr>
              <a:t>object</a:t>
            </a:r>
            <a:r>
              <a:rPr sz="1700" b="0" spc="85" dirty="0">
                <a:latin typeface="Bookman Old Style"/>
                <a:cs typeface="Bookman Old Style"/>
              </a:rPr>
              <a:t>)</a:t>
            </a:r>
            <a:r>
              <a:rPr sz="1700" spc="85" dirty="0">
                <a:latin typeface="Gill Sans MT"/>
                <a:cs typeface="Gill Sans MT"/>
              </a:rPr>
              <a:t>,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25" dirty="0">
                <a:latin typeface="Palatino Linotype"/>
                <a:cs typeface="Palatino Linotype"/>
              </a:rPr>
              <a:t>Set</a:t>
            </a:r>
            <a:r>
              <a:rPr sz="1700" b="0" spc="125" dirty="0">
                <a:latin typeface="Bookman Old Style"/>
                <a:cs typeface="Bookman Old Style"/>
              </a:rPr>
              <a:t>(</a:t>
            </a:r>
            <a:r>
              <a:rPr sz="1700" spc="125" dirty="0">
                <a:latin typeface="Palatino Linotype"/>
                <a:cs typeface="Palatino Linotype"/>
              </a:rPr>
              <a:t>object</a:t>
            </a:r>
            <a:r>
              <a:rPr sz="1700" b="0" i="1" spc="125" dirty="0">
                <a:latin typeface="Bookman Old Style"/>
                <a:cs typeface="Bookman Old Style"/>
              </a:rPr>
              <a:t>,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spc="60" dirty="0">
                <a:latin typeface="Palatino Linotype"/>
                <a:cs typeface="Palatino Linotype"/>
              </a:rPr>
              <a:t>value</a:t>
            </a:r>
            <a:r>
              <a:rPr sz="1700" b="0" spc="60" dirty="0">
                <a:latin typeface="Bookman Old Style"/>
                <a:cs typeface="Bookman Old Style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where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150" dirty="0">
                <a:latin typeface="Palatino Linotype"/>
                <a:cs typeface="Palatino Linotype"/>
              </a:rPr>
              <a:t>object</a:t>
            </a:r>
            <a:r>
              <a:rPr sz="1700" spc="110" dirty="0">
                <a:latin typeface="Palatino Linotype"/>
                <a:cs typeface="Palatino Linotype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70" dirty="0">
                <a:latin typeface="Cambria"/>
                <a:cs typeface="Cambria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S</a:t>
            </a:r>
            <a:r>
              <a:rPr sz="1700" b="0" i="1" spc="-50" dirty="0">
                <a:latin typeface="Bookman Old Style"/>
                <a:cs typeface="Bookman Old Style"/>
              </a:rPr>
              <a:t>,</a:t>
            </a:r>
            <a:r>
              <a:rPr sz="1700" b="0" i="1" spc="-185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value</a:t>
            </a:r>
            <a:r>
              <a:rPr sz="1700" spc="114" dirty="0">
                <a:latin typeface="Palatino Linotype"/>
                <a:cs typeface="Palatino Linotype"/>
              </a:rPr>
              <a:t> </a:t>
            </a:r>
            <a:r>
              <a:rPr sz="1700" spc="80" dirty="0">
                <a:latin typeface="Cambria"/>
                <a:cs typeface="Cambria"/>
              </a:rPr>
              <a:t>∈</a:t>
            </a:r>
            <a:r>
              <a:rPr sz="1700" spc="170" dirty="0">
                <a:latin typeface="Cambria"/>
                <a:cs typeface="Cambria"/>
              </a:rPr>
              <a:t> </a:t>
            </a:r>
            <a:r>
              <a:rPr sz="1700" i="1" spc="80" dirty="0">
                <a:latin typeface="Arial Narrow"/>
                <a:cs typeface="Arial Narrow"/>
              </a:rPr>
              <a:t>V</a:t>
            </a:r>
            <a:r>
              <a:rPr sz="1700" spc="80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070" y="73938"/>
            <a:ext cx="5784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Gill Sans MT"/>
                <a:cs typeface="Gill Sans MT"/>
              </a:rPr>
              <a:t>Map</a:t>
            </a:r>
            <a:endParaRPr sz="24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331" y="1147165"/>
            <a:ext cx="4029710" cy="335915"/>
          </a:xfrm>
          <a:custGeom>
            <a:avLst/>
            <a:gdLst/>
            <a:ahLst/>
            <a:cxnLst/>
            <a:rect l="l" t="t" r="r" b="b"/>
            <a:pathLst>
              <a:path w="4029710" h="335915">
                <a:moveTo>
                  <a:pt x="0" y="335483"/>
                </a:moveTo>
                <a:lnTo>
                  <a:pt x="4029354" y="335483"/>
                </a:lnTo>
                <a:lnTo>
                  <a:pt x="4029354" y="0"/>
                </a:lnTo>
                <a:lnTo>
                  <a:pt x="0" y="0"/>
                </a:lnTo>
                <a:lnTo>
                  <a:pt x="0" y="335483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126940"/>
            <a:ext cx="1028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00A4DB"/>
                </a:solidFill>
                <a:latin typeface="Gill Sans MT"/>
                <a:cs typeface="Gill Sans MT"/>
              </a:rPr>
              <a:t>Definition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31" y="1482648"/>
            <a:ext cx="4029710" cy="948690"/>
          </a:xfrm>
          <a:custGeom>
            <a:avLst/>
            <a:gdLst/>
            <a:ahLst/>
            <a:cxnLst/>
            <a:rect l="l" t="t" r="r" b="b"/>
            <a:pathLst>
              <a:path w="4029710" h="948689">
                <a:moveTo>
                  <a:pt x="4029354" y="0"/>
                </a:moveTo>
                <a:lnTo>
                  <a:pt x="0" y="0"/>
                </a:lnTo>
                <a:lnTo>
                  <a:pt x="0" y="948372"/>
                </a:lnTo>
                <a:lnTo>
                  <a:pt x="4029354" y="948372"/>
                </a:lnTo>
                <a:lnTo>
                  <a:pt x="402935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513675"/>
            <a:ext cx="387604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V</a:t>
            </a:r>
            <a:r>
              <a:rPr sz="1700" spc="105" dirty="0">
                <a:latin typeface="Gill Sans MT"/>
                <a:cs typeface="Gill Sans MT"/>
              </a:rPr>
              <a:t>,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object</a:t>
            </a:r>
            <a:r>
              <a:rPr sz="1700" spc="125" dirty="0">
                <a:latin typeface="Gill Sans MT"/>
                <a:cs typeface="Gill Sans MT"/>
              </a:rPr>
              <a:t>s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114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are </a:t>
            </a:r>
            <a:r>
              <a:rPr sz="1700" dirty="0">
                <a:latin typeface="Gill Sans MT"/>
                <a:cs typeface="Gill Sans MT"/>
              </a:rPr>
              <a:t>usually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20" dirty="0">
                <a:solidFill>
                  <a:srgbClr val="006EB8"/>
                </a:solidFill>
                <a:latin typeface="Gill Sans MT"/>
                <a:cs typeface="Gill Sans MT"/>
              </a:rPr>
              <a:t>keys</a:t>
            </a:r>
            <a:r>
              <a:rPr sz="1700" spc="10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Map.</a:t>
            </a:r>
            <a:r>
              <a:rPr sz="1700" spc="17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Objects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from </a:t>
            </a:r>
            <a:r>
              <a:rPr sz="1700" i="1" spc="135" dirty="0">
                <a:latin typeface="Arial Narrow"/>
                <a:cs typeface="Arial Narrow"/>
              </a:rPr>
              <a:t>V</a:t>
            </a:r>
            <a:r>
              <a:rPr sz="1700" i="1" spc="5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are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solidFill>
                  <a:srgbClr val="006EB8"/>
                </a:solidFill>
                <a:latin typeface="Gill Sans MT"/>
                <a:cs typeface="Gill Sans MT"/>
              </a:rPr>
              <a:t>values</a:t>
            </a:r>
            <a:r>
              <a:rPr sz="1700" spc="-30" dirty="0">
                <a:solidFill>
                  <a:srgbClr val="006EB8"/>
                </a:solidFill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Map.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9212" y="691065"/>
            <a:ext cx="18059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01707773331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9212" y="691065"/>
            <a:ext cx="18059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01707773331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062" y="2182412"/>
            <a:ext cx="489584" cy="288290"/>
          </a:xfrm>
          <a:prstGeom prst="rect">
            <a:avLst/>
          </a:prstGeom>
          <a:ln w="1265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Maria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592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45" dirty="0">
                <a:latin typeface="Gill Sans MT"/>
                <a:cs typeface="Gill Sans MT"/>
              </a:rPr>
              <a:t>01707773331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327" y="2294959"/>
            <a:ext cx="185420" cy="63500"/>
            <a:chOff x="654327" y="2294959"/>
            <a:chExt cx="185420" cy="63500"/>
          </a:xfrm>
        </p:grpSpPr>
        <p:sp>
          <p:nvSpPr>
            <p:cNvPr id="8" name="object 8"/>
            <p:cNvSpPr/>
            <p:nvPr/>
          </p:nvSpPr>
          <p:spPr>
            <a:xfrm>
              <a:off x="663734" y="232641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>
                  <a:moveTo>
                    <a:pt x="0" y="2"/>
                  </a:moveTo>
                  <a:lnTo>
                    <a:pt x="43720" y="1"/>
                  </a:lnTo>
                  <a:lnTo>
                    <a:pt x="83298" y="1"/>
                  </a:lnTo>
                  <a:lnTo>
                    <a:pt x="122876" y="0"/>
                  </a:lnTo>
                  <a:lnTo>
                    <a:pt x="16659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647" y="229928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98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9212" y="593434"/>
            <a:ext cx="1805939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01707773331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14052391717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1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062" y="2182412"/>
            <a:ext cx="489584" cy="288290"/>
          </a:xfrm>
          <a:prstGeom prst="rect">
            <a:avLst/>
          </a:prstGeom>
          <a:ln w="1265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Maria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592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45" dirty="0">
                <a:latin typeface="Gill Sans MT"/>
                <a:cs typeface="Gill Sans MT"/>
              </a:rPr>
              <a:t>01707773331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327" y="2294959"/>
            <a:ext cx="185420" cy="63500"/>
            <a:chOff x="654327" y="2294959"/>
            <a:chExt cx="185420" cy="63500"/>
          </a:xfrm>
        </p:grpSpPr>
        <p:sp>
          <p:nvSpPr>
            <p:cNvPr id="8" name="object 8"/>
            <p:cNvSpPr/>
            <p:nvPr/>
          </p:nvSpPr>
          <p:spPr>
            <a:xfrm>
              <a:off x="663734" y="232641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>
                  <a:moveTo>
                    <a:pt x="0" y="2"/>
                  </a:moveTo>
                  <a:lnTo>
                    <a:pt x="43720" y="1"/>
                  </a:lnTo>
                  <a:lnTo>
                    <a:pt x="83298" y="1"/>
                  </a:lnTo>
                  <a:lnTo>
                    <a:pt x="122876" y="0"/>
                  </a:lnTo>
                  <a:lnTo>
                    <a:pt x="16659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647" y="229928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98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777" y="73938"/>
            <a:ext cx="15646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File</a:t>
            </a:r>
            <a:r>
              <a:rPr spc="155" dirty="0"/>
              <a:t> </a:t>
            </a:r>
            <a:r>
              <a:rPr spc="-1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96" y="743263"/>
            <a:ext cx="3241271" cy="23351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9212" y="593434"/>
            <a:ext cx="1805939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01707773331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14052391717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1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062" y="2182412"/>
            <a:ext cx="489584" cy="288290"/>
          </a:xfrm>
          <a:prstGeom prst="rect">
            <a:avLst/>
          </a:prstGeom>
          <a:ln w="1265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Maria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592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45" dirty="0">
                <a:latin typeface="Gill Sans MT"/>
                <a:cs typeface="Gill Sans MT"/>
              </a:rPr>
              <a:t>01707773331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327" y="2294959"/>
            <a:ext cx="185420" cy="63500"/>
            <a:chOff x="654327" y="2294959"/>
            <a:chExt cx="185420" cy="63500"/>
          </a:xfrm>
        </p:grpSpPr>
        <p:sp>
          <p:nvSpPr>
            <p:cNvPr id="8" name="object 8"/>
            <p:cNvSpPr/>
            <p:nvPr/>
          </p:nvSpPr>
          <p:spPr>
            <a:xfrm>
              <a:off x="663734" y="232641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>
                  <a:moveTo>
                    <a:pt x="0" y="2"/>
                  </a:moveTo>
                  <a:lnTo>
                    <a:pt x="43720" y="1"/>
                  </a:lnTo>
                  <a:lnTo>
                    <a:pt x="83298" y="1"/>
                  </a:lnTo>
                  <a:lnTo>
                    <a:pt x="122876" y="0"/>
                  </a:lnTo>
                  <a:lnTo>
                    <a:pt x="16659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647" y="229928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98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2904" y="1318406"/>
            <a:ext cx="495934" cy="288290"/>
          </a:xfrm>
          <a:prstGeom prst="rect">
            <a:avLst/>
          </a:prstGeom>
          <a:ln w="1266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Sasha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771" y="1318406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50" dirty="0">
                <a:latin typeface="Gill Sans MT"/>
                <a:cs typeface="Gill Sans MT"/>
              </a:rPr>
              <a:t>14052391717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327" y="1430951"/>
            <a:ext cx="182245" cy="63500"/>
            <a:chOff x="654327" y="1430951"/>
            <a:chExt cx="182245" cy="63500"/>
          </a:xfrm>
        </p:grpSpPr>
        <p:sp>
          <p:nvSpPr>
            <p:cNvPr id="14" name="object 14"/>
            <p:cNvSpPr/>
            <p:nvPr/>
          </p:nvSpPr>
          <p:spPr>
            <a:xfrm>
              <a:off x="663734" y="146240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42877" y="0"/>
                  </a:lnTo>
                  <a:lnTo>
                    <a:pt x="81713" y="0"/>
                  </a:lnTo>
                  <a:lnTo>
                    <a:pt x="120549" y="0"/>
                  </a:lnTo>
                  <a:lnTo>
                    <a:pt x="16342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647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812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9212" y="691065"/>
            <a:ext cx="18059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01707773331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062" y="2182412"/>
            <a:ext cx="489584" cy="288290"/>
          </a:xfrm>
          <a:prstGeom prst="rect">
            <a:avLst/>
          </a:prstGeom>
          <a:ln w="1265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Maria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592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45" dirty="0">
                <a:latin typeface="Gill Sans MT"/>
                <a:cs typeface="Gill Sans MT"/>
              </a:rPr>
              <a:t>01707773331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327" y="2294959"/>
            <a:ext cx="185420" cy="63500"/>
            <a:chOff x="654327" y="2294959"/>
            <a:chExt cx="185420" cy="63500"/>
          </a:xfrm>
        </p:grpSpPr>
        <p:sp>
          <p:nvSpPr>
            <p:cNvPr id="8" name="object 8"/>
            <p:cNvSpPr/>
            <p:nvPr/>
          </p:nvSpPr>
          <p:spPr>
            <a:xfrm>
              <a:off x="663734" y="232641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>
                  <a:moveTo>
                    <a:pt x="0" y="2"/>
                  </a:moveTo>
                  <a:lnTo>
                    <a:pt x="43720" y="1"/>
                  </a:lnTo>
                  <a:lnTo>
                    <a:pt x="83298" y="1"/>
                  </a:lnTo>
                  <a:lnTo>
                    <a:pt x="122876" y="0"/>
                  </a:lnTo>
                  <a:lnTo>
                    <a:pt x="16659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647" y="229928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98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89212" y="953415"/>
            <a:ext cx="1805939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14052391717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1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15025757575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904" y="1318406"/>
            <a:ext cx="495934" cy="288290"/>
          </a:xfrm>
          <a:prstGeom prst="rect">
            <a:avLst/>
          </a:prstGeom>
          <a:ln w="1266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Sasha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8771" y="1318406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50" dirty="0">
                <a:latin typeface="Gill Sans MT"/>
                <a:cs typeface="Gill Sans MT"/>
              </a:rPr>
              <a:t>14052391717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327" y="1430951"/>
            <a:ext cx="182245" cy="63500"/>
            <a:chOff x="654327" y="1430951"/>
            <a:chExt cx="182245" cy="63500"/>
          </a:xfrm>
        </p:grpSpPr>
        <p:sp>
          <p:nvSpPr>
            <p:cNvPr id="15" name="object 15"/>
            <p:cNvSpPr/>
            <p:nvPr/>
          </p:nvSpPr>
          <p:spPr>
            <a:xfrm>
              <a:off x="663734" y="146240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42877" y="0"/>
                  </a:lnTo>
                  <a:lnTo>
                    <a:pt x="81713" y="0"/>
                  </a:lnTo>
                  <a:lnTo>
                    <a:pt x="120549" y="0"/>
                  </a:lnTo>
                  <a:lnTo>
                    <a:pt x="16342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647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6812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671" y="1024094"/>
          <a:ext cx="288290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0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1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2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3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4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5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6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700" dirty="0">
                          <a:latin typeface="Gill Sans MT"/>
                          <a:cs typeface="Gill Sans MT"/>
                        </a:rPr>
                        <a:t>7</a:t>
                      </a:r>
                      <a:endParaRPr sz="17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9212" y="691065"/>
            <a:ext cx="182697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01707773331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062" y="2182412"/>
            <a:ext cx="489584" cy="288290"/>
          </a:xfrm>
          <a:prstGeom prst="rect">
            <a:avLst/>
          </a:prstGeom>
          <a:ln w="12657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Maria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592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45" dirty="0">
                <a:latin typeface="Gill Sans MT"/>
                <a:cs typeface="Gill Sans MT"/>
              </a:rPr>
              <a:t>01707773331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327" y="2294959"/>
            <a:ext cx="185420" cy="63500"/>
            <a:chOff x="654327" y="2294959"/>
            <a:chExt cx="185420" cy="63500"/>
          </a:xfrm>
        </p:grpSpPr>
        <p:sp>
          <p:nvSpPr>
            <p:cNvPr id="8" name="object 8"/>
            <p:cNvSpPr/>
            <p:nvPr/>
          </p:nvSpPr>
          <p:spPr>
            <a:xfrm>
              <a:off x="663734" y="232641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>
                  <a:moveTo>
                    <a:pt x="0" y="2"/>
                  </a:moveTo>
                  <a:lnTo>
                    <a:pt x="43720" y="1"/>
                  </a:lnTo>
                  <a:lnTo>
                    <a:pt x="83298" y="1"/>
                  </a:lnTo>
                  <a:lnTo>
                    <a:pt x="122876" y="0"/>
                  </a:lnTo>
                  <a:lnTo>
                    <a:pt x="16659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647" y="229928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98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89212" y="953415"/>
            <a:ext cx="1805939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14052391717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1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i="1" spc="-10" dirty="0">
                <a:latin typeface="Arial Narrow"/>
                <a:cs typeface="Arial Narrow"/>
              </a:rPr>
              <a:t>h</a:t>
            </a:r>
            <a:r>
              <a:rPr sz="1700" b="0" spc="-10" dirty="0">
                <a:latin typeface="Bookman Old Style"/>
                <a:cs typeface="Bookman Old Style"/>
              </a:rPr>
              <a:t>(</a:t>
            </a:r>
            <a:r>
              <a:rPr sz="1700" spc="-10" dirty="0">
                <a:latin typeface="Gill Sans MT"/>
                <a:cs typeface="Gill Sans MT"/>
              </a:rPr>
              <a:t>15025757575</a:t>
            </a:r>
            <a:r>
              <a:rPr sz="1700" b="0" spc="-10" dirty="0">
                <a:latin typeface="Bookman Old Style"/>
                <a:cs typeface="Bookman Old Style"/>
              </a:rPr>
              <a:t>)</a:t>
            </a:r>
            <a:r>
              <a:rPr sz="1700" b="0" spc="-90" dirty="0">
                <a:latin typeface="Bookman Old Style"/>
                <a:cs typeface="Bookman Old Styl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</a:t>
            </a:r>
            <a:r>
              <a:rPr sz="1700" b="0" spc="-80" dirty="0">
                <a:latin typeface="Bookman Old Style"/>
                <a:cs typeface="Bookman Old Style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4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904" y="1318406"/>
            <a:ext cx="495934" cy="288290"/>
          </a:xfrm>
          <a:prstGeom prst="rect">
            <a:avLst/>
          </a:prstGeom>
          <a:ln w="1266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10" dirty="0">
                <a:latin typeface="Gill Sans MT"/>
                <a:cs typeface="Gill Sans MT"/>
              </a:rPr>
              <a:t>Sasha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8771" y="1318406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50" dirty="0">
                <a:latin typeface="Gill Sans MT"/>
                <a:cs typeface="Gill Sans MT"/>
              </a:rPr>
              <a:t>14052391717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327" y="1430951"/>
            <a:ext cx="182245" cy="63500"/>
            <a:chOff x="654327" y="1430951"/>
            <a:chExt cx="182245" cy="63500"/>
          </a:xfrm>
        </p:grpSpPr>
        <p:sp>
          <p:nvSpPr>
            <p:cNvPr id="15" name="object 15"/>
            <p:cNvSpPr/>
            <p:nvPr/>
          </p:nvSpPr>
          <p:spPr>
            <a:xfrm>
              <a:off x="663734" y="146240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42877" y="0"/>
                  </a:lnTo>
                  <a:lnTo>
                    <a:pt x="81713" y="0"/>
                  </a:lnTo>
                  <a:lnTo>
                    <a:pt x="120549" y="0"/>
                  </a:lnTo>
                  <a:lnTo>
                    <a:pt x="163426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647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6812" y="1435271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4" h="54609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9691" y="2182412"/>
            <a:ext cx="482600" cy="288290"/>
          </a:xfrm>
          <a:prstGeom prst="rect">
            <a:avLst/>
          </a:prstGeom>
          <a:ln w="1266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75" dirty="0">
                <a:latin typeface="Gill Sans MT"/>
                <a:cs typeface="Gill Sans MT"/>
              </a:rPr>
              <a:t>Helen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000" y="2182412"/>
            <a:ext cx="1130935" cy="288290"/>
          </a:xfrm>
          <a:prstGeom prst="rect">
            <a:avLst/>
          </a:prstGeom>
          <a:ln w="12652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700" spc="-50" dirty="0">
                <a:latin typeface="Gill Sans MT"/>
                <a:cs typeface="Gill Sans MT"/>
              </a:rPr>
              <a:t>15025757575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72287" y="2294959"/>
            <a:ext cx="171450" cy="63500"/>
            <a:chOff x="2472287" y="2294959"/>
            <a:chExt cx="171450" cy="63500"/>
          </a:xfrm>
        </p:grpSpPr>
        <p:sp>
          <p:nvSpPr>
            <p:cNvPr id="21" name="object 21"/>
            <p:cNvSpPr/>
            <p:nvPr/>
          </p:nvSpPr>
          <p:spPr>
            <a:xfrm>
              <a:off x="2481693" y="232641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39909" y="0"/>
                  </a:lnTo>
                  <a:lnTo>
                    <a:pt x="76133" y="0"/>
                  </a:lnTo>
                  <a:lnTo>
                    <a:pt x="112357" y="0"/>
                  </a:lnTo>
                  <a:lnTo>
                    <a:pt x="152267" y="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6607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25435" y="54261"/>
                  </a:moveTo>
                  <a:lnTo>
                    <a:pt x="21460" y="45968"/>
                  </a:lnTo>
                  <a:lnTo>
                    <a:pt x="13989" y="37516"/>
                  </a:lnTo>
                  <a:lnTo>
                    <a:pt x="5881" y="30654"/>
                  </a:lnTo>
                  <a:lnTo>
                    <a:pt x="0" y="27130"/>
                  </a:lnTo>
                  <a:lnTo>
                    <a:pt x="5881" y="23607"/>
                  </a:lnTo>
                  <a:lnTo>
                    <a:pt x="13989" y="16744"/>
                  </a:lnTo>
                  <a:lnTo>
                    <a:pt x="21460" y="8293"/>
                  </a:lnTo>
                  <a:lnTo>
                    <a:pt x="25435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13613" y="2299279"/>
              <a:ext cx="26034" cy="54610"/>
            </a:xfrm>
            <a:custGeom>
              <a:avLst/>
              <a:gdLst/>
              <a:ahLst/>
              <a:cxnLst/>
              <a:rect l="l" t="t" r="r" b="b"/>
              <a:pathLst>
                <a:path w="26035" h="54610">
                  <a:moveTo>
                    <a:pt x="0" y="0"/>
                  </a:moveTo>
                  <a:lnTo>
                    <a:pt x="3974" y="8293"/>
                  </a:lnTo>
                  <a:lnTo>
                    <a:pt x="11445" y="16744"/>
                  </a:lnTo>
                  <a:lnTo>
                    <a:pt x="19553" y="23607"/>
                  </a:lnTo>
                  <a:lnTo>
                    <a:pt x="25435" y="27130"/>
                  </a:lnTo>
                  <a:lnTo>
                    <a:pt x="19553" y="30654"/>
                  </a:lnTo>
                  <a:lnTo>
                    <a:pt x="11445" y="37516"/>
                  </a:lnTo>
                  <a:lnTo>
                    <a:pt x="3974" y="45968"/>
                  </a:lnTo>
                  <a:lnTo>
                    <a:pt x="0" y="54261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617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624631"/>
            <a:ext cx="33420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Gill Sans MT"/>
                <a:cs typeface="Gill Sans MT"/>
              </a:rPr>
              <a:t>Select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cardinality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617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70688"/>
            <a:ext cx="3342004" cy="6584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Select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cardinality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-50" dirty="0">
                <a:latin typeface="Gill Sans MT"/>
                <a:cs typeface="Gill Sans MT"/>
              </a:rPr>
              <a:t>Create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0780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617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70688"/>
            <a:ext cx="3342004" cy="15316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Select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cardinality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12700" marR="689610">
              <a:lnSpc>
                <a:spcPct val="114799"/>
              </a:lnSpc>
              <a:spcBef>
                <a:spcPts val="150"/>
              </a:spcBef>
            </a:pPr>
            <a:r>
              <a:rPr sz="1700" spc="-50" dirty="0">
                <a:latin typeface="Gill Sans MT"/>
                <a:cs typeface="Gill Sans MT"/>
              </a:rPr>
              <a:t>Create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 </a:t>
            </a: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element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9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30" dirty="0">
                <a:latin typeface="Gill Sans MT"/>
                <a:cs typeface="Gill Sans MT"/>
              </a:rPr>
              <a:t>doubly-</a:t>
            </a:r>
            <a:r>
              <a:rPr sz="1700" spc="-20" dirty="0">
                <a:latin typeface="Gill Sans MT"/>
                <a:cs typeface="Gill Sans MT"/>
              </a:rPr>
              <a:t>linked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pairs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b="0" spc="-100" dirty="0">
                <a:latin typeface="Bookman Old Style"/>
                <a:cs typeface="Bookman Old Style"/>
              </a:rPr>
              <a:t>(</a:t>
            </a:r>
            <a:r>
              <a:rPr sz="1700" spc="-100" dirty="0">
                <a:latin typeface="Palatino Linotype"/>
                <a:cs typeface="Palatino Linotype"/>
              </a:rPr>
              <a:t>name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90" dirty="0">
                <a:latin typeface="Palatino Linotype"/>
                <a:cs typeface="Palatino Linotype"/>
              </a:rPr>
              <a:t>phoneNumber</a:t>
            </a:r>
            <a:r>
              <a:rPr sz="1700" b="0" spc="-90" dirty="0">
                <a:latin typeface="Bookman Old Style"/>
                <a:cs typeface="Bookman Old Style"/>
              </a:rPr>
              <a:t>)</a:t>
            </a:r>
            <a:r>
              <a:rPr sz="1700" spc="-90" dirty="0">
                <a:latin typeface="Gill Sans MT"/>
                <a:cs typeface="Gill Sans MT"/>
              </a:rPr>
              <a:t>,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 </a:t>
            </a:r>
            <a:r>
              <a:rPr sz="1700" i="1" spc="-10" dirty="0">
                <a:latin typeface="Arial Narrow"/>
                <a:cs typeface="Arial Narrow"/>
              </a:rPr>
              <a:t>chain</a:t>
            </a:r>
            <a:endParaRPr sz="17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0780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3943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7617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6" y="570688"/>
            <a:ext cx="4492283" cy="241207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Gill Sans MT"/>
                <a:cs typeface="Gill Sans MT"/>
              </a:rPr>
              <a:t>Select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hash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function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h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cardinality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</a:t>
            </a:r>
            <a:endParaRPr sz="1700" dirty="0">
              <a:latin typeface="Arial Narrow"/>
              <a:cs typeface="Arial Narrow"/>
            </a:endParaRPr>
          </a:p>
          <a:p>
            <a:pPr marL="12700" marR="689610">
              <a:lnSpc>
                <a:spcPct val="114799"/>
              </a:lnSpc>
              <a:spcBef>
                <a:spcPts val="150"/>
              </a:spcBef>
            </a:pPr>
            <a:r>
              <a:rPr sz="1700" spc="-50" dirty="0">
                <a:latin typeface="Gill Sans MT"/>
                <a:cs typeface="Gill Sans MT"/>
              </a:rPr>
              <a:t>Create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3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size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m </a:t>
            </a: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element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9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30" dirty="0">
                <a:latin typeface="Gill Sans MT"/>
                <a:cs typeface="Gill Sans MT"/>
              </a:rPr>
              <a:t>doubly-</a:t>
            </a:r>
            <a:r>
              <a:rPr sz="1700" spc="-20" dirty="0">
                <a:latin typeface="Gill Sans MT"/>
                <a:cs typeface="Gill Sans MT"/>
              </a:rPr>
              <a:t>linked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pairs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b="0" spc="-100" dirty="0">
                <a:latin typeface="Bookman Old Style"/>
                <a:cs typeface="Bookman Old Style"/>
              </a:rPr>
              <a:t>(</a:t>
            </a:r>
            <a:r>
              <a:rPr sz="1700" spc="-100" dirty="0">
                <a:latin typeface="Palatino Linotype"/>
                <a:cs typeface="Palatino Linotype"/>
              </a:rPr>
              <a:t>name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90" dirty="0">
                <a:latin typeface="Palatino Linotype"/>
                <a:cs typeface="Palatino Linotype"/>
              </a:rPr>
              <a:t>phoneNumber</a:t>
            </a:r>
            <a:r>
              <a:rPr sz="1700" b="0" spc="-90" dirty="0">
                <a:latin typeface="Bookman Old Style"/>
                <a:cs typeface="Bookman Old Style"/>
              </a:rPr>
              <a:t>)</a:t>
            </a:r>
            <a:r>
              <a:rPr sz="1700" spc="-90" dirty="0">
                <a:latin typeface="Gill Sans MT"/>
                <a:cs typeface="Gill Sans MT"/>
              </a:rPr>
              <a:t>,</a:t>
            </a:r>
            <a:r>
              <a:rPr sz="1700" spc="-3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called </a:t>
            </a:r>
            <a:r>
              <a:rPr sz="1700" i="1" spc="-10" dirty="0">
                <a:latin typeface="Arial Narrow"/>
                <a:cs typeface="Arial Narrow"/>
              </a:rPr>
              <a:t>chain</a:t>
            </a:r>
            <a:endParaRPr sz="1700" dirty="0">
              <a:latin typeface="Arial Narrow"/>
              <a:cs typeface="Arial Narrow"/>
            </a:endParaRPr>
          </a:p>
          <a:p>
            <a:pPr marL="12700" marR="8255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Gill Sans MT"/>
                <a:cs typeface="Gill Sans MT"/>
              </a:rPr>
              <a:t>Pair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spc="-100" dirty="0">
                <a:latin typeface="Bookman Old Style"/>
                <a:cs typeface="Bookman Old Style"/>
              </a:rPr>
              <a:t>(</a:t>
            </a:r>
            <a:r>
              <a:rPr sz="1700" spc="-100" dirty="0">
                <a:latin typeface="Palatino Linotype"/>
                <a:cs typeface="Palatino Linotype"/>
              </a:rPr>
              <a:t>name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114" dirty="0">
                <a:latin typeface="Palatino Linotype"/>
                <a:cs typeface="Palatino Linotype"/>
              </a:rPr>
              <a:t>phoneNumber</a:t>
            </a:r>
            <a:r>
              <a:rPr sz="1700" b="0" spc="-114" dirty="0">
                <a:latin typeface="Bookman Old Style"/>
                <a:cs typeface="Bookman Old Style"/>
              </a:rPr>
              <a:t>)</a:t>
            </a:r>
            <a:r>
              <a:rPr sz="1700" b="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goes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into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at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position 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b="0" spc="-20" dirty="0">
                <a:latin typeface="Bookman Old Style"/>
                <a:cs typeface="Bookman Old Style"/>
              </a:rPr>
              <a:t>(</a:t>
            </a:r>
            <a:r>
              <a:rPr sz="1700" spc="-20" dirty="0">
                <a:latin typeface="Palatino Linotype"/>
                <a:cs typeface="Palatino Linotype"/>
              </a:rPr>
              <a:t>ConvertToInt</a:t>
            </a:r>
            <a:r>
              <a:rPr sz="1700" b="0" spc="-20" dirty="0">
                <a:latin typeface="Bookman Old Style"/>
                <a:cs typeface="Bookman Old Style"/>
              </a:rPr>
              <a:t>(</a:t>
            </a:r>
            <a:r>
              <a:rPr sz="1700" spc="-20" dirty="0">
                <a:latin typeface="Palatino Linotype"/>
                <a:cs typeface="Palatino Linotype"/>
              </a:rPr>
              <a:t>phoneNumber</a:t>
            </a:r>
            <a:r>
              <a:rPr sz="1700" b="0" spc="-20" dirty="0">
                <a:latin typeface="Bookman Old Style"/>
                <a:cs typeface="Bookman Old Style"/>
              </a:rPr>
              <a:t>))</a:t>
            </a:r>
            <a:r>
              <a:rPr sz="1700" b="0" spc="40" dirty="0">
                <a:latin typeface="Bookman Old Style"/>
                <a:cs typeface="Bookman Old Style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in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Chains</a:t>
            </a:r>
            <a:endParaRPr sz="17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0780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39435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26738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918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38773"/>
            <a:ext cx="3376929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go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phone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through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all</a:t>
            </a:r>
            <a:r>
              <a:rPr sz="1700" spc="-10" dirty="0">
                <a:latin typeface="Gill Sans MT"/>
                <a:cs typeface="Gill Sans MT"/>
              </a:rPr>
              <a:t> pairs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918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38773"/>
            <a:ext cx="3475990" cy="171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775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go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phone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through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all</a:t>
            </a:r>
            <a:r>
              <a:rPr sz="1700" spc="-10" dirty="0">
                <a:latin typeface="Gill Sans MT"/>
                <a:cs typeface="Gill Sans MT"/>
              </a:rPr>
              <a:t> pairs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dirty="0">
                <a:latin typeface="Gill Sans MT"/>
                <a:cs typeface="Gill Sans MT"/>
              </a:rPr>
              <a:t> add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create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</a:pPr>
            <a:r>
              <a:rPr sz="1700" b="0" spc="-100" dirty="0">
                <a:latin typeface="Bookman Old Style"/>
                <a:cs typeface="Bookman Old Style"/>
              </a:rPr>
              <a:t>(</a:t>
            </a:r>
            <a:r>
              <a:rPr sz="1700" spc="-100" dirty="0">
                <a:latin typeface="Palatino Linotype"/>
                <a:cs typeface="Palatino Linotype"/>
              </a:rPr>
              <a:t>name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110" dirty="0">
                <a:latin typeface="Palatino Linotype"/>
                <a:cs typeface="Palatino Linotype"/>
              </a:rPr>
              <a:t>phoneNumber</a:t>
            </a:r>
            <a:r>
              <a:rPr sz="1700" b="0" spc="-110" dirty="0">
                <a:latin typeface="Bookman Old Style"/>
                <a:cs typeface="Bookman Old Style"/>
              </a:rPr>
              <a:t>)</a:t>
            </a:r>
            <a:r>
              <a:rPr sz="1700" b="0" spc="-3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it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into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chain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4640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25"/>
              </a:spcBef>
            </a:pPr>
            <a:r>
              <a:rPr dirty="0"/>
              <a:t>Chaining</a:t>
            </a:r>
            <a:r>
              <a:rPr spc="-100" dirty="0"/>
              <a:t> </a:t>
            </a:r>
            <a:r>
              <a:rPr spc="-45" dirty="0"/>
              <a:t>for</a:t>
            </a:r>
            <a:r>
              <a:rPr spc="-100" dirty="0"/>
              <a:t> </a:t>
            </a:r>
            <a:r>
              <a:rPr dirty="0"/>
              <a:t>Phone</a:t>
            </a:r>
            <a:r>
              <a:rPr spc="-9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918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38773"/>
            <a:ext cx="3475990" cy="284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775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up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name</a:t>
            </a:r>
            <a:r>
              <a:rPr sz="1700" spc="-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by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phone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number,</a:t>
            </a:r>
            <a:r>
              <a:rPr sz="1700" spc="-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go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2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phone </a:t>
            </a:r>
            <a:r>
              <a:rPr sz="1700" spc="-25" dirty="0">
                <a:latin typeface="Gill Sans MT"/>
                <a:cs typeface="Gill Sans MT"/>
              </a:rPr>
              <a:t>number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look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through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all</a:t>
            </a:r>
            <a:r>
              <a:rPr sz="1700" spc="-10" dirty="0">
                <a:latin typeface="Gill Sans MT"/>
                <a:cs typeface="Gill Sans MT"/>
              </a:rPr>
              <a:t> pairs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spc="-20" dirty="0">
                <a:latin typeface="Gill Sans MT"/>
                <a:cs typeface="Gill Sans MT"/>
              </a:rPr>
              <a:t>To</a:t>
            </a:r>
            <a:r>
              <a:rPr sz="1700" dirty="0">
                <a:latin typeface="Gill Sans MT"/>
                <a:cs typeface="Gill Sans MT"/>
              </a:rPr>
              <a:t> add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create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</a:t>
            </a:r>
            <a:endParaRPr sz="1700">
              <a:latin typeface="Gill Sans MT"/>
              <a:cs typeface="Gill Sans MT"/>
            </a:endParaRPr>
          </a:p>
          <a:p>
            <a:pPr marL="12700" marR="5080">
              <a:lnSpc>
                <a:spcPct val="107400"/>
              </a:lnSpc>
            </a:pPr>
            <a:r>
              <a:rPr sz="1700" b="0" spc="-100" dirty="0">
                <a:latin typeface="Bookman Old Style"/>
                <a:cs typeface="Bookman Old Style"/>
              </a:rPr>
              <a:t>(</a:t>
            </a:r>
            <a:r>
              <a:rPr sz="1700" spc="-100" dirty="0">
                <a:latin typeface="Palatino Linotype"/>
                <a:cs typeface="Palatino Linotype"/>
              </a:rPr>
              <a:t>name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110" dirty="0">
                <a:latin typeface="Palatino Linotype"/>
                <a:cs typeface="Palatino Linotype"/>
              </a:rPr>
              <a:t>phoneNumber</a:t>
            </a:r>
            <a:r>
              <a:rPr sz="1700" b="0" spc="-110" dirty="0">
                <a:latin typeface="Bookman Old Style"/>
                <a:cs typeface="Bookman Old Style"/>
              </a:rPr>
              <a:t>)</a:t>
            </a:r>
            <a:r>
              <a:rPr sz="1700" b="0" spc="-3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insert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it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into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-2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chain</a:t>
            </a:r>
            <a:endParaRPr sz="1700">
              <a:latin typeface="Gill Sans MT"/>
              <a:cs typeface="Gill Sans MT"/>
            </a:endParaRPr>
          </a:p>
          <a:p>
            <a:pPr marL="12700" marR="259079">
              <a:lnSpc>
                <a:spcPct val="107400"/>
              </a:lnSpc>
              <a:spcBef>
                <a:spcPts val="155"/>
              </a:spcBef>
            </a:pPr>
            <a:r>
              <a:rPr sz="1700" spc="-20" dirty="0">
                <a:latin typeface="Gill Sans MT"/>
                <a:cs typeface="Gill Sans MT"/>
              </a:rPr>
              <a:t>To </a:t>
            </a:r>
            <a:r>
              <a:rPr sz="1700" spc="-65" dirty="0">
                <a:latin typeface="Gill Sans MT"/>
                <a:cs typeface="Gill Sans MT"/>
              </a:rPr>
              <a:t>remove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contact,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go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the </a:t>
            </a:r>
            <a:r>
              <a:rPr sz="1700" spc="-50" dirty="0">
                <a:latin typeface="Gill Sans MT"/>
                <a:cs typeface="Gill Sans MT"/>
              </a:rPr>
              <a:t>corresponding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chain,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find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pair </a:t>
            </a:r>
            <a:r>
              <a:rPr sz="1700" b="0" spc="-100" dirty="0">
                <a:latin typeface="Bookman Old Style"/>
                <a:cs typeface="Bookman Old Style"/>
              </a:rPr>
              <a:t>(</a:t>
            </a:r>
            <a:r>
              <a:rPr sz="1700" spc="-100" dirty="0">
                <a:latin typeface="Palatino Linotype"/>
                <a:cs typeface="Palatino Linotype"/>
              </a:rPr>
              <a:t>name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spc="-114" dirty="0">
                <a:latin typeface="Palatino Linotype"/>
                <a:cs typeface="Palatino Linotype"/>
              </a:rPr>
              <a:t>phoneNumber</a:t>
            </a:r>
            <a:r>
              <a:rPr sz="1700" b="0" spc="-114" dirty="0">
                <a:latin typeface="Bookman Old Style"/>
                <a:cs typeface="Bookman Old Style"/>
              </a:rPr>
              <a:t>)</a:t>
            </a:r>
            <a:r>
              <a:rPr sz="1700" b="0" dirty="0">
                <a:latin typeface="Bookman Old Style"/>
                <a:cs typeface="Bookman Old Style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65" dirty="0">
                <a:latin typeface="Gill Sans MT"/>
                <a:cs typeface="Gill Sans MT"/>
              </a:rPr>
              <a:t>remove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it </a:t>
            </a:r>
            <a:r>
              <a:rPr sz="1700" spc="-20" dirty="0">
                <a:latin typeface="Gill Sans MT"/>
                <a:cs typeface="Gill Sans MT"/>
              </a:rPr>
              <a:t>from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7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chain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4640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40092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82675">
              <a:lnSpc>
                <a:spcPct val="100000"/>
              </a:lnSpc>
              <a:spcBef>
                <a:spcPts val="125"/>
              </a:spcBef>
            </a:pPr>
            <a:r>
              <a:rPr dirty="0"/>
              <a:t>Digital</a:t>
            </a:r>
            <a:r>
              <a:rPr spc="150" dirty="0"/>
              <a:t> </a:t>
            </a:r>
            <a:r>
              <a:rPr spc="-10" dirty="0"/>
              <a:t>Signature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006" y="1169647"/>
            <a:ext cx="2874512" cy="13060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660856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046860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432851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1818855"/>
            <a:ext cx="194149" cy="194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204846"/>
            <a:ext cx="194149" cy="19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590850"/>
            <a:ext cx="194149" cy="19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2976841"/>
            <a:ext cx="194149" cy="194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05" y="463627"/>
            <a:ext cx="3536315" cy="2727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4" action="ppaction://hlinksldjump"/>
              </a:rPr>
              <a:t>Applications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Gill Sans MT"/>
                <a:cs typeface="Gill Sans MT"/>
                <a:hlinkClick r:id="rId5" action="ppaction://hlinksldjump"/>
              </a:rPr>
              <a:t>Book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994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International</a:t>
            </a:r>
            <a:r>
              <a:rPr sz="1700" spc="-7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Phone</a:t>
            </a:r>
            <a:r>
              <a:rPr sz="1700" spc="-65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6" action="ppaction://hlinksldjump"/>
              </a:rPr>
              <a:t>Numbers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7" action="ppaction://hlinksldjump"/>
              </a:rPr>
              <a:t>Functions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8" action="ppaction://hlinksldjump"/>
              </a:rPr>
              <a:t>Chaining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Chaining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Implementation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and</a:t>
            </a:r>
            <a:r>
              <a:rPr sz="1700" spc="1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Gill Sans MT"/>
                <a:cs typeface="Gill Sans MT"/>
                <a:hlinkClick r:id="rId9" action="ppaction://hlinksldjump"/>
              </a:rPr>
              <a:t>Analysis</a:t>
            </a:r>
            <a:endParaRPr sz="1700">
              <a:latin typeface="Gill Sans MT"/>
              <a:cs typeface="Gill Sans MT"/>
            </a:endParaRPr>
          </a:p>
          <a:p>
            <a:pPr marL="238760" indent="-22669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82352"/>
              <a:buFont typeface="Calibri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Hash</a:t>
            </a:r>
            <a:r>
              <a:rPr sz="1700" spc="-4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Gill Sans MT"/>
                <a:cs typeface="Gill Sans MT"/>
                <a:hlinkClick r:id="rId10" action="ppaction://hlinksldjump"/>
              </a:rPr>
              <a:t>Tables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277569"/>
            <a:ext cx="4029710" cy="1875155"/>
            <a:chOff x="289331" y="1277569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127756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688706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08673"/>
            <a:ext cx="3775075" cy="254646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8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(object,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value)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HasKey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object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r>
              <a:rPr lang="en-US" sz="110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//is the phone number there?</a:t>
            </a:r>
            <a:endParaRPr sz="1100" dirty="0">
              <a:latin typeface="Bookman Old Style"/>
              <a:cs typeface="Bookman Old Style"/>
            </a:endParaRPr>
          </a:p>
          <a:p>
            <a:pPr marL="12700" marR="770255">
              <a:lnSpc>
                <a:spcPct val="107400"/>
              </a:lnSpc>
              <a:spcBef>
                <a:spcPts val="1065"/>
              </a:spcBef>
            </a:pP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40" dirty="0">
                <a:latin typeface="Palatino Linotype"/>
                <a:cs typeface="Palatino Linotype"/>
              </a:rPr>
              <a:t>Chains</a:t>
            </a:r>
            <a:r>
              <a:rPr sz="1700" b="0" spc="40" dirty="0">
                <a:latin typeface="Bookman Old Style"/>
                <a:cs typeface="Bookman Old Style"/>
              </a:rPr>
              <a:t>[</a:t>
            </a:r>
            <a:r>
              <a:rPr sz="1700" spc="40" dirty="0">
                <a:latin typeface="Palatino Linotype"/>
                <a:cs typeface="Palatino Linotype"/>
              </a:rPr>
              <a:t>hash</a:t>
            </a:r>
            <a:r>
              <a:rPr sz="1700" b="0" spc="40" dirty="0">
                <a:latin typeface="Bookman Old Style"/>
                <a:cs typeface="Bookman Old Style"/>
              </a:rPr>
              <a:t>(</a:t>
            </a:r>
            <a:r>
              <a:rPr sz="1700" spc="40" dirty="0">
                <a:latin typeface="Palatino Linotype"/>
                <a:cs typeface="Palatino Linotype"/>
              </a:rPr>
              <a:t>object</a:t>
            </a:r>
            <a:r>
              <a:rPr sz="1700" b="0" spc="40" dirty="0">
                <a:latin typeface="Bookman Old Style"/>
                <a:cs typeface="Bookman Old Style"/>
              </a:rPr>
              <a:t>)]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(key,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90" dirty="0">
                <a:latin typeface="Palatino Linotype"/>
                <a:cs typeface="Palatino Linotype"/>
              </a:rPr>
              <a:t>value)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in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chain:</a:t>
            </a:r>
            <a:endParaRPr sz="1700" dirty="0">
              <a:latin typeface="Palatino Linotype"/>
              <a:cs typeface="Palatino Linotype"/>
            </a:endParaRPr>
          </a:p>
          <a:p>
            <a:pPr marL="449580" marR="152654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key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==</a:t>
            </a:r>
            <a:r>
              <a:rPr sz="1700" b="0" spc="320" dirty="0">
                <a:latin typeface="Bookman Old Style"/>
                <a:cs typeface="Bookman Old Style"/>
              </a:rPr>
              <a:t> </a:t>
            </a:r>
            <a:r>
              <a:rPr sz="1700" spc="180" dirty="0">
                <a:latin typeface="Palatino Linotype"/>
                <a:cs typeface="Palatino Linotype"/>
              </a:rPr>
              <a:t>object: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95" dirty="0">
                <a:latin typeface="Palatino Linotype"/>
                <a:cs typeface="Palatino Linotype"/>
              </a:rPr>
              <a:t>true</a:t>
            </a:r>
            <a:endParaRPr sz="1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70" dirty="0">
                <a:latin typeface="Palatino Linotype"/>
                <a:cs typeface="Palatino Linotype"/>
              </a:rPr>
              <a:t>false</a:t>
            </a:r>
            <a:endParaRPr sz="1700" dirty="0">
              <a:latin typeface="Palatino Linotype"/>
              <a:cs typeface="Palatino Linotyp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95B9E-BA53-1DE6-EB12-D7EA8898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31" y="2644775"/>
            <a:ext cx="2308109" cy="585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F556C0-D290-A759-24D1-DD4F454A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844" y="0"/>
            <a:ext cx="1374205" cy="8540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277569"/>
            <a:ext cx="4029710" cy="1875155"/>
            <a:chOff x="289331" y="1277569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127756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688706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08673"/>
            <a:ext cx="3775075" cy="25285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8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(object,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value)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HasKey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object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 dirty="0">
              <a:latin typeface="Bookman Old Style"/>
              <a:cs typeface="Bookman Old Style"/>
            </a:endParaRPr>
          </a:p>
          <a:p>
            <a:pPr marL="12700" marR="770255">
              <a:lnSpc>
                <a:spcPct val="107400"/>
              </a:lnSpc>
              <a:spcBef>
                <a:spcPts val="1065"/>
              </a:spcBef>
            </a:pPr>
            <a:r>
              <a:rPr sz="17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chain</a:t>
            </a:r>
            <a:r>
              <a:rPr sz="17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FF"/>
                </a:solidFill>
                <a:latin typeface="Palatino Linotype"/>
                <a:cs typeface="Palatino Linotype"/>
              </a:rPr>
              <a:t>Chains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FF"/>
                </a:solidFill>
                <a:latin typeface="Palatino Linotype"/>
                <a:cs typeface="Palatino Linotype"/>
              </a:rPr>
              <a:t>hash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FF"/>
                </a:solidFill>
                <a:latin typeface="Palatino Linotype"/>
                <a:cs typeface="Palatino Linotype"/>
              </a:rPr>
              <a:t>object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(key,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90" dirty="0">
                <a:latin typeface="Palatino Linotype"/>
                <a:cs typeface="Palatino Linotype"/>
              </a:rPr>
              <a:t>value)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in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chain:</a:t>
            </a:r>
            <a:endParaRPr sz="1700" dirty="0">
              <a:latin typeface="Palatino Linotype"/>
              <a:cs typeface="Palatino Linotype"/>
            </a:endParaRPr>
          </a:p>
          <a:p>
            <a:pPr marL="449580" marR="152654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key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==</a:t>
            </a:r>
            <a:r>
              <a:rPr sz="1700" b="0" spc="320" dirty="0">
                <a:latin typeface="Bookman Old Style"/>
                <a:cs typeface="Bookman Old Style"/>
              </a:rPr>
              <a:t> </a:t>
            </a:r>
            <a:r>
              <a:rPr sz="1700" spc="180" dirty="0">
                <a:latin typeface="Palatino Linotype"/>
                <a:cs typeface="Palatino Linotype"/>
              </a:rPr>
              <a:t>object: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95" dirty="0">
                <a:latin typeface="Palatino Linotype"/>
                <a:cs typeface="Palatino Linotype"/>
              </a:rPr>
              <a:t>true</a:t>
            </a:r>
            <a:endParaRPr sz="1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70" dirty="0">
                <a:latin typeface="Palatino Linotype"/>
                <a:cs typeface="Palatino Linotype"/>
              </a:rPr>
              <a:t>false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277569"/>
            <a:ext cx="4029710" cy="1875155"/>
            <a:chOff x="289331" y="1277569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127756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688706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08673"/>
            <a:ext cx="3775075" cy="25285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8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(object,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value)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HasKey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object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  <a:p>
            <a:pPr marL="12700" marR="770255">
              <a:lnSpc>
                <a:spcPct val="107400"/>
              </a:lnSpc>
              <a:spcBef>
                <a:spcPts val="1065"/>
              </a:spcBef>
            </a:pP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40" dirty="0">
                <a:latin typeface="Palatino Linotype"/>
                <a:cs typeface="Palatino Linotype"/>
              </a:rPr>
              <a:t>Chains</a:t>
            </a:r>
            <a:r>
              <a:rPr sz="1700" b="0" spc="40" dirty="0">
                <a:latin typeface="Bookman Old Style"/>
                <a:cs typeface="Bookman Old Style"/>
              </a:rPr>
              <a:t>[</a:t>
            </a:r>
            <a:r>
              <a:rPr sz="1700" spc="40" dirty="0">
                <a:latin typeface="Palatino Linotype"/>
                <a:cs typeface="Palatino Linotype"/>
              </a:rPr>
              <a:t>hash</a:t>
            </a:r>
            <a:r>
              <a:rPr sz="1700" b="0" spc="40" dirty="0">
                <a:latin typeface="Bookman Old Style"/>
                <a:cs typeface="Bookman Old Style"/>
              </a:rPr>
              <a:t>(</a:t>
            </a:r>
            <a:r>
              <a:rPr sz="1700" spc="40" dirty="0">
                <a:latin typeface="Palatino Linotype"/>
                <a:cs typeface="Palatino Linotype"/>
              </a:rPr>
              <a:t>object</a:t>
            </a:r>
            <a:r>
              <a:rPr sz="1700" b="0" spc="40" dirty="0"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700" spc="4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(key,</a:t>
            </a:r>
            <a:r>
              <a:rPr sz="1700" spc="4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value)</a:t>
            </a:r>
            <a:r>
              <a:rPr sz="1700" spc="4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in</a:t>
            </a:r>
            <a:r>
              <a:rPr sz="1700" spc="4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125" dirty="0">
                <a:solidFill>
                  <a:srgbClr val="0000FF"/>
                </a:solidFill>
                <a:latin typeface="Palatino Linotype"/>
                <a:cs typeface="Palatino Linotype"/>
              </a:rPr>
              <a:t>chain:</a:t>
            </a:r>
            <a:endParaRPr sz="1700">
              <a:latin typeface="Palatino Linotype"/>
              <a:cs typeface="Palatino Linotype"/>
            </a:endParaRPr>
          </a:p>
          <a:p>
            <a:pPr marL="449580" marR="152654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key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==</a:t>
            </a:r>
            <a:r>
              <a:rPr sz="1700" b="0" spc="320" dirty="0">
                <a:latin typeface="Bookman Old Style"/>
                <a:cs typeface="Bookman Old Style"/>
              </a:rPr>
              <a:t> </a:t>
            </a:r>
            <a:r>
              <a:rPr sz="1700" spc="180" dirty="0">
                <a:latin typeface="Palatino Linotype"/>
                <a:cs typeface="Palatino Linotype"/>
              </a:rPr>
              <a:t>object: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95" dirty="0">
                <a:latin typeface="Palatino Linotype"/>
                <a:cs typeface="Palatino Linotype"/>
              </a:rPr>
              <a:t>true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70" dirty="0">
                <a:latin typeface="Palatino Linotype"/>
                <a:cs typeface="Palatino Linotype"/>
              </a:rPr>
              <a:t>false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277569"/>
            <a:ext cx="4029710" cy="1875155"/>
            <a:chOff x="289331" y="1277569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127756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688706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08673"/>
            <a:ext cx="3775075" cy="25285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8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(object,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value)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HasKey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object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  <a:p>
            <a:pPr marL="12700" marR="770255">
              <a:lnSpc>
                <a:spcPct val="107400"/>
              </a:lnSpc>
              <a:spcBef>
                <a:spcPts val="1065"/>
              </a:spcBef>
            </a:pP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40" dirty="0">
                <a:latin typeface="Palatino Linotype"/>
                <a:cs typeface="Palatino Linotype"/>
              </a:rPr>
              <a:t>Chains</a:t>
            </a:r>
            <a:r>
              <a:rPr sz="1700" b="0" spc="40" dirty="0">
                <a:latin typeface="Bookman Old Style"/>
                <a:cs typeface="Bookman Old Style"/>
              </a:rPr>
              <a:t>[</a:t>
            </a:r>
            <a:r>
              <a:rPr sz="1700" spc="40" dirty="0">
                <a:latin typeface="Palatino Linotype"/>
                <a:cs typeface="Palatino Linotype"/>
              </a:rPr>
              <a:t>hash</a:t>
            </a:r>
            <a:r>
              <a:rPr sz="1700" b="0" spc="40" dirty="0">
                <a:latin typeface="Bookman Old Style"/>
                <a:cs typeface="Bookman Old Style"/>
              </a:rPr>
              <a:t>(</a:t>
            </a:r>
            <a:r>
              <a:rPr sz="1700" spc="40" dirty="0">
                <a:latin typeface="Palatino Linotype"/>
                <a:cs typeface="Palatino Linotype"/>
              </a:rPr>
              <a:t>object</a:t>
            </a:r>
            <a:r>
              <a:rPr sz="1700" b="0" spc="40" dirty="0">
                <a:latin typeface="Bookman Old Style"/>
                <a:cs typeface="Bookman Old Style"/>
              </a:rPr>
              <a:t>)]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(key,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90" dirty="0">
                <a:latin typeface="Palatino Linotype"/>
                <a:cs typeface="Palatino Linotype"/>
              </a:rPr>
              <a:t>value)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in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chain:</a:t>
            </a:r>
            <a:endParaRPr sz="1700">
              <a:latin typeface="Palatino Linotype"/>
              <a:cs typeface="Palatino Linotype"/>
            </a:endParaRPr>
          </a:p>
          <a:p>
            <a:pPr marL="449580" marR="1526540" indent="-219075">
              <a:lnSpc>
                <a:spcPct val="107400"/>
              </a:lnSpc>
            </a:pPr>
            <a:r>
              <a:rPr sz="1700" spc="355" dirty="0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sz="1700" spc="4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key</a:t>
            </a:r>
            <a:r>
              <a:rPr sz="1700" spc="4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b="0" spc="229" dirty="0">
                <a:solidFill>
                  <a:srgbClr val="0000FF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FF"/>
                </a:solidFill>
                <a:latin typeface="Palatino Linotype"/>
                <a:cs typeface="Palatino Linotype"/>
              </a:rPr>
              <a:t>object: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95" dirty="0">
                <a:latin typeface="Palatino Linotype"/>
                <a:cs typeface="Palatino Linotype"/>
              </a:rPr>
              <a:t>true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70" dirty="0">
                <a:latin typeface="Palatino Linotype"/>
                <a:cs typeface="Palatino Linotype"/>
              </a:rPr>
              <a:t>false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277569"/>
            <a:ext cx="4029710" cy="1875155"/>
            <a:chOff x="289331" y="1277569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127756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688706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08673"/>
            <a:ext cx="3775075" cy="25285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8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(object,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value)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HasKey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object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  <a:p>
            <a:pPr marL="12700" marR="770255">
              <a:lnSpc>
                <a:spcPct val="107400"/>
              </a:lnSpc>
              <a:spcBef>
                <a:spcPts val="1065"/>
              </a:spcBef>
            </a:pP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40" dirty="0">
                <a:latin typeface="Palatino Linotype"/>
                <a:cs typeface="Palatino Linotype"/>
              </a:rPr>
              <a:t>Chains</a:t>
            </a:r>
            <a:r>
              <a:rPr sz="1700" b="0" spc="40" dirty="0">
                <a:latin typeface="Bookman Old Style"/>
                <a:cs typeface="Bookman Old Style"/>
              </a:rPr>
              <a:t>[</a:t>
            </a:r>
            <a:r>
              <a:rPr sz="1700" spc="40" dirty="0">
                <a:latin typeface="Palatino Linotype"/>
                <a:cs typeface="Palatino Linotype"/>
              </a:rPr>
              <a:t>hash</a:t>
            </a:r>
            <a:r>
              <a:rPr sz="1700" b="0" spc="40" dirty="0">
                <a:latin typeface="Bookman Old Style"/>
                <a:cs typeface="Bookman Old Style"/>
              </a:rPr>
              <a:t>(</a:t>
            </a:r>
            <a:r>
              <a:rPr sz="1700" spc="40" dirty="0">
                <a:latin typeface="Palatino Linotype"/>
                <a:cs typeface="Palatino Linotype"/>
              </a:rPr>
              <a:t>object</a:t>
            </a:r>
            <a:r>
              <a:rPr sz="1700" b="0" spc="40" dirty="0">
                <a:latin typeface="Bookman Old Style"/>
                <a:cs typeface="Bookman Old Style"/>
              </a:rPr>
              <a:t>)]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(key,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90" dirty="0">
                <a:latin typeface="Palatino Linotype"/>
                <a:cs typeface="Palatino Linotype"/>
              </a:rPr>
              <a:t>value)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in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chain:</a:t>
            </a:r>
            <a:endParaRPr sz="1700">
              <a:latin typeface="Palatino Linotype"/>
              <a:cs typeface="Palatino Linotype"/>
            </a:endParaRPr>
          </a:p>
          <a:p>
            <a:pPr marL="449580" marR="152654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key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==</a:t>
            </a:r>
            <a:r>
              <a:rPr sz="1700" b="0" spc="320" dirty="0">
                <a:latin typeface="Bookman Old Style"/>
                <a:cs typeface="Bookman Old Style"/>
              </a:rPr>
              <a:t> </a:t>
            </a:r>
            <a:r>
              <a:rPr sz="1700" spc="180" dirty="0">
                <a:latin typeface="Palatino Linotype"/>
                <a:cs typeface="Palatino Linotype"/>
              </a:rPr>
              <a:t>object: </a:t>
            </a:r>
            <a:r>
              <a:rPr sz="17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true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70" dirty="0">
                <a:latin typeface="Palatino Linotype"/>
                <a:cs typeface="Palatino Linotype"/>
              </a:rPr>
              <a:t>false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1277569"/>
            <a:ext cx="4029710" cy="1875155"/>
            <a:chOff x="289331" y="1277569"/>
            <a:chExt cx="4029710" cy="1875155"/>
          </a:xfrm>
        </p:grpSpPr>
        <p:sp>
          <p:nvSpPr>
            <p:cNvPr id="4" name="object 4"/>
            <p:cNvSpPr/>
            <p:nvPr/>
          </p:nvSpPr>
          <p:spPr>
            <a:xfrm>
              <a:off x="289331" y="127756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688706"/>
              <a:ext cx="4029710" cy="1464310"/>
            </a:xfrm>
            <a:custGeom>
              <a:avLst/>
              <a:gdLst/>
              <a:ahLst/>
              <a:cxnLst/>
              <a:rect l="l" t="t" r="r" b="b"/>
              <a:pathLst>
                <a:path w="4029710" h="1464310">
                  <a:moveTo>
                    <a:pt x="4029354" y="0"/>
                  </a:moveTo>
                  <a:lnTo>
                    <a:pt x="0" y="0"/>
                  </a:lnTo>
                  <a:lnTo>
                    <a:pt x="0" y="1463763"/>
                  </a:lnTo>
                  <a:lnTo>
                    <a:pt x="4029354" y="1463763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608673"/>
            <a:ext cx="3775075" cy="25285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dirty="0">
                <a:latin typeface="Palatino Linotype"/>
                <a:cs typeface="Palatino Linotype"/>
              </a:rPr>
              <a:t>Chains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—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array</a:t>
            </a:r>
            <a:r>
              <a:rPr sz="1700" dirty="0">
                <a:latin typeface="Gill Sans MT"/>
                <a:cs typeface="Gill Sans MT"/>
              </a:rPr>
              <a:t> of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chain</a:t>
            </a:r>
            <a:r>
              <a:rPr sz="1700" spc="-10" dirty="0">
                <a:latin typeface="Gill Sans MT"/>
                <a:cs typeface="Gill Sans MT"/>
              </a:rPr>
              <a:t>s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Each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8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Gill Sans MT"/>
                <a:cs typeface="Gill Sans MT"/>
              </a:rPr>
              <a:t>is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pairs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(object,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value)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HasKey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sz="205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object</a:t>
            </a:r>
            <a:r>
              <a:rPr sz="2050" b="0" spc="-10" dirty="0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50">
              <a:latin typeface="Bookman Old Style"/>
              <a:cs typeface="Bookman Old Style"/>
            </a:endParaRPr>
          </a:p>
          <a:p>
            <a:pPr marL="12700" marR="770255">
              <a:lnSpc>
                <a:spcPct val="107400"/>
              </a:lnSpc>
              <a:spcBef>
                <a:spcPts val="1065"/>
              </a:spcBef>
            </a:pPr>
            <a:r>
              <a:rPr sz="1700" spc="65" dirty="0">
                <a:latin typeface="Palatino Linotype"/>
                <a:cs typeface="Palatino Linotype"/>
              </a:rPr>
              <a:t>chain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40" dirty="0">
                <a:latin typeface="Palatino Linotype"/>
                <a:cs typeface="Palatino Linotype"/>
              </a:rPr>
              <a:t>Chains</a:t>
            </a:r>
            <a:r>
              <a:rPr sz="1700" b="0" spc="40" dirty="0">
                <a:latin typeface="Bookman Old Style"/>
                <a:cs typeface="Bookman Old Style"/>
              </a:rPr>
              <a:t>[</a:t>
            </a:r>
            <a:r>
              <a:rPr sz="1700" spc="40" dirty="0">
                <a:latin typeface="Palatino Linotype"/>
                <a:cs typeface="Palatino Linotype"/>
              </a:rPr>
              <a:t>hash</a:t>
            </a:r>
            <a:r>
              <a:rPr sz="1700" b="0" spc="40" dirty="0">
                <a:latin typeface="Bookman Old Style"/>
                <a:cs typeface="Bookman Old Style"/>
              </a:rPr>
              <a:t>(</a:t>
            </a:r>
            <a:r>
              <a:rPr sz="1700" spc="40" dirty="0">
                <a:latin typeface="Palatino Linotype"/>
                <a:cs typeface="Palatino Linotype"/>
              </a:rPr>
              <a:t>object</a:t>
            </a:r>
            <a:r>
              <a:rPr sz="1700" b="0" spc="40" dirty="0">
                <a:latin typeface="Bookman Old Style"/>
                <a:cs typeface="Bookman Old Style"/>
              </a:rPr>
              <a:t>)]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(key,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90" dirty="0">
                <a:latin typeface="Palatino Linotype"/>
                <a:cs typeface="Palatino Linotype"/>
              </a:rPr>
              <a:t>value)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in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spc="125" dirty="0">
                <a:latin typeface="Palatino Linotype"/>
                <a:cs typeface="Palatino Linotype"/>
              </a:rPr>
              <a:t>chain:</a:t>
            </a:r>
            <a:endParaRPr sz="1700">
              <a:latin typeface="Palatino Linotype"/>
              <a:cs typeface="Palatino Linotype"/>
            </a:endParaRPr>
          </a:p>
          <a:p>
            <a:pPr marL="449580" marR="152654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4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key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b="0" spc="229" dirty="0">
                <a:latin typeface="Bookman Old Style"/>
                <a:cs typeface="Bookman Old Style"/>
              </a:rPr>
              <a:t>==</a:t>
            </a:r>
            <a:r>
              <a:rPr sz="1700" b="0" spc="320" dirty="0">
                <a:latin typeface="Bookman Old Style"/>
                <a:cs typeface="Bookman Old Style"/>
              </a:rPr>
              <a:t> </a:t>
            </a:r>
            <a:r>
              <a:rPr sz="1700" spc="180" dirty="0">
                <a:latin typeface="Palatino Linotype"/>
                <a:cs typeface="Palatino Linotype"/>
              </a:rPr>
              <a:t>object: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95" dirty="0">
                <a:latin typeface="Palatino Linotype"/>
                <a:cs typeface="Palatino Linotype"/>
              </a:rPr>
              <a:t>true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false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04011"/>
            <a:ext cx="4029710" cy="1892300"/>
            <a:chOff x="289331" y="904011"/>
            <a:chExt cx="4029710" cy="1892300"/>
          </a:xfrm>
        </p:grpSpPr>
        <p:sp>
          <p:nvSpPr>
            <p:cNvPr id="4" name="object 4"/>
            <p:cNvSpPr/>
            <p:nvPr/>
          </p:nvSpPr>
          <p:spPr>
            <a:xfrm>
              <a:off x="289331" y="9040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15148"/>
              <a:ext cx="4029710" cy="1480820"/>
            </a:xfrm>
            <a:custGeom>
              <a:avLst/>
              <a:gdLst/>
              <a:ahLst/>
              <a:cxnLst/>
              <a:rect l="l" t="t" r="r" b="b"/>
              <a:pathLst>
                <a:path w="4029710" h="1480820">
                  <a:moveTo>
                    <a:pt x="4029354" y="0"/>
                  </a:moveTo>
                  <a:lnTo>
                    <a:pt x="0" y="0"/>
                  </a:lnTo>
                  <a:lnTo>
                    <a:pt x="0" y="1480604"/>
                  </a:lnTo>
                  <a:lnTo>
                    <a:pt x="4029354" y="148060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5" dirty="0"/>
              <a:t>Get</a:t>
            </a:r>
            <a:r>
              <a:rPr b="0" spc="105" dirty="0">
                <a:latin typeface="Bookman Old Style"/>
                <a:cs typeface="Bookman Old Style"/>
              </a:rPr>
              <a:t>(</a:t>
            </a:r>
            <a:r>
              <a:rPr spc="105" dirty="0"/>
              <a:t>object</a:t>
            </a:r>
            <a:r>
              <a:rPr b="0" spc="105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(key,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90" dirty="0">
                <a:solidFill>
                  <a:srgbClr val="000000"/>
                </a:solidFill>
              </a:rPr>
              <a:t>value)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 dirty="0">
              <a:latin typeface="Bookman Old Style"/>
              <a:cs typeface="Bookman Old Style"/>
            </a:endParaRPr>
          </a:p>
          <a:p>
            <a:pPr marL="449580" marR="761365" indent="-219075">
              <a:lnSpc>
                <a:spcPct val="107400"/>
              </a:lnSpc>
              <a:spcBef>
                <a:spcPts val="5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</a:t>
            </a:r>
            <a:endParaRPr sz="17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N/A</a:t>
            </a:r>
            <a:endParaRPr sz="1700" dirty="0"/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04011"/>
            <a:ext cx="4029710" cy="1892300"/>
            <a:chOff x="289331" y="904011"/>
            <a:chExt cx="4029710" cy="1892300"/>
          </a:xfrm>
        </p:grpSpPr>
        <p:sp>
          <p:nvSpPr>
            <p:cNvPr id="4" name="object 4"/>
            <p:cNvSpPr/>
            <p:nvPr/>
          </p:nvSpPr>
          <p:spPr>
            <a:xfrm>
              <a:off x="289331" y="9040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15148"/>
              <a:ext cx="4029710" cy="1480820"/>
            </a:xfrm>
            <a:custGeom>
              <a:avLst/>
              <a:gdLst/>
              <a:ahLst/>
              <a:cxnLst/>
              <a:rect l="l" t="t" r="r" b="b"/>
              <a:pathLst>
                <a:path w="4029710" h="1480820">
                  <a:moveTo>
                    <a:pt x="4029354" y="0"/>
                  </a:moveTo>
                  <a:lnTo>
                    <a:pt x="0" y="0"/>
                  </a:lnTo>
                  <a:lnTo>
                    <a:pt x="0" y="1480604"/>
                  </a:lnTo>
                  <a:lnTo>
                    <a:pt x="4029354" y="148060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5" dirty="0"/>
              <a:t>Get</a:t>
            </a:r>
            <a:r>
              <a:rPr b="0" spc="105" dirty="0">
                <a:latin typeface="Bookman Old Style"/>
                <a:cs typeface="Bookman Old Style"/>
              </a:rPr>
              <a:t>(</a:t>
            </a:r>
            <a:r>
              <a:rPr spc="105" dirty="0"/>
              <a:t>object</a:t>
            </a:r>
            <a:r>
              <a:rPr b="0" spc="105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FF"/>
                </a:solidFill>
              </a:rPr>
              <a:t>chain</a:t>
            </a:r>
            <a:r>
              <a:rPr sz="1700" spc="50" dirty="0">
                <a:solidFill>
                  <a:srgbClr val="0000FF"/>
                </a:solidFill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FF"/>
                </a:solidFill>
              </a:rPr>
              <a:t>Chains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FF"/>
                </a:solidFill>
              </a:rPr>
              <a:t>hash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FF"/>
                </a:solidFill>
              </a:rPr>
              <a:t>object</a:t>
            </a:r>
            <a:r>
              <a:rPr sz="1700" b="0" spc="40" dirty="0">
                <a:solidFill>
                  <a:srgbClr val="0000FF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00"/>
                </a:solidFill>
              </a:rPr>
              <a:t>for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(key,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90" dirty="0">
                <a:solidFill>
                  <a:srgbClr val="000000"/>
                </a:solidFill>
              </a:rPr>
              <a:t>value)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40" dirty="0">
                <a:solidFill>
                  <a:srgbClr val="000000"/>
                </a:solidFill>
              </a:rPr>
              <a:t>in</a:t>
            </a:r>
            <a:r>
              <a:rPr sz="1700" spc="470" dirty="0">
                <a:solidFill>
                  <a:srgbClr val="000000"/>
                </a:solidFill>
              </a:rPr>
              <a:t> </a:t>
            </a:r>
            <a:r>
              <a:rPr sz="1700" spc="125" dirty="0">
                <a:solidFill>
                  <a:srgbClr val="000000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761365" indent="-219075">
              <a:lnSpc>
                <a:spcPct val="107400"/>
              </a:lnSpc>
              <a:spcBef>
                <a:spcPts val="5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N/A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331" y="904011"/>
            <a:ext cx="4029710" cy="1892300"/>
            <a:chOff x="289331" y="904011"/>
            <a:chExt cx="4029710" cy="1892300"/>
          </a:xfrm>
        </p:grpSpPr>
        <p:sp>
          <p:nvSpPr>
            <p:cNvPr id="4" name="object 4"/>
            <p:cNvSpPr/>
            <p:nvPr/>
          </p:nvSpPr>
          <p:spPr>
            <a:xfrm>
              <a:off x="289331" y="9040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1137"/>
                  </a:moveTo>
                  <a:lnTo>
                    <a:pt x="4029354" y="41113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4111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31" y="1315148"/>
              <a:ext cx="4029710" cy="1480820"/>
            </a:xfrm>
            <a:custGeom>
              <a:avLst/>
              <a:gdLst/>
              <a:ahLst/>
              <a:cxnLst/>
              <a:rect l="l" t="t" r="r" b="b"/>
              <a:pathLst>
                <a:path w="4029710" h="1480820">
                  <a:moveTo>
                    <a:pt x="4029354" y="0"/>
                  </a:moveTo>
                  <a:lnTo>
                    <a:pt x="0" y="0"/>
                  </a:lnTo>
                  <a:lnTo>
                    <a:pt x="0" y="1480604"/>
                  </a:lnTo>
                  <a:lnTo>
                    <a:pt x="4029354" y="1480604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105" dirty="0"/>
              <a:t>Get</a:t>
            </a:r>
            <a:r>
              <a:rPr b="0" spc="105" dirty="0">
                <a:latin typeface="Bookman Old Style"/>
                <a:cs typeface="Bookman Old Style"/>
              </a:rPr>
              <a:t>(</a:t>
            </a:r>
            <a:r>
              <a:rPr spc="105" dirty="0"/>
              <a:t>object</a:t>
            </a:r>
            <a:r>
              <a:rPr b="0" spc="105" dirty="0">
                <a:latin typeface="Bookman Old Style"/>
                <a:cs typeface="Bookman Old Style"/>
              </a:rPr>
              <a:t>)</a:t>
            </a:r>
          </a:p>
          <a:p>
            <a:pPr marL="12700" marR="5080">
              <a:lnSpc>
                <a:spcPct val="107400"/>
              </a:lnSpc>
              <a:spcBef>
                <a:spcPts val="1060"/>
              </a:spcBef>
            </a:pPr>
            <a:r>
              <a:rPr sz="1700" spc="65" dirty="0">
                <a:solidFill>
                  <a:srgbClr val="000000"/>
                </a:solidFill>
              </a:rPr>
              <a:t>chain</a:t>
            </a:r>
            <a:r>
              <a:rPr sz="1700" spc="50" dirty="0">
                <a:solidFill>
                  <a:srgbClr val="000000"/>
                </a:solidFill>
              </a:rPr>
              <a:t> </a:t>
            </a:r>
            <a:r>
              <a:rPr sz="1700" spc="280" dirty="0">
                <a:solidFill>
                  <a:srgbClr val="000000"/>
                </a:solidFill>
                <a:latin typeface="Cambria"/>
                <a:cs typeface="Cambria"/>
              </a:rPr>
              <a:t>←</a:t>
            </a:r>
            <a:r>
              <a:rPr sz="17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0000"/>
                </a:solidFill>
              </a:rPr>
              <a:t>Chains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[</a:t>
            </a:r>
            <a:r>
              <a:rPr sz="1700" spc="40" dirty="0">
                <a:solidFill>
                  <a:srgbClr val="000000"/>
                </a:solidFill>
              </a:rPr>
              <a:t>hash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(</a:t>
            </a:r>
            <a:r>
              <a:rPr sz="1700" spc="40" dirty="0">
                <a:solidFill>
                  <a:srgbClr val="000000"/>
                </a:solidFill>
              </a:rPr>
              <a:t>object</a:t>
            </a:r>
            <a:r>
              <a:rPr sz="1700" b="0" spc="40" dirty="0">
                <a:solidFill>
                  <a:srgbClr val="000000"/>
                </a:solidFill>
                <a:latin typeface="Bookman Old Style"/>
                <a:cs typeface="Bookman Old Style"/>
              </a:rPr>
              <a:t>)] </a:t>
            </a:r>
            <a:r>
              <a:rPr sz="1700" spc="155" dirty="0">
                <a:solidFill>
                  <a:srgbClr val="0000FF"/>
                </a:solidFill>
              </a:rPr>
              <a:t>for</a:t>
            </a:r>
            <a:r>
              <a:rPr sz="1700" spc="470" dirty="0">
                <a:solidFill>
                  <a:srgbClr val="0000FF"/>
                </a:solidFill>
              </a:rPr>
              <a:t> </a:t>
            </a:r>
            <a:r>
              <a:rPr sz="1700" spc="140" dirty="0">
                <a:solidFill>
                  <a:srgbClr val="0000FF"/>
                </a:solidFill>
              </a:rPr>
              <a:t>(key,</a:t>
            </a:r>
            <a:r>
              <a:rPr sz="1700" spc="470" dirty="0">
                <a:solidFill>
                  <a:srgbClr val="0000FF"/>
                </a:solidFill>
              </a:rPr>
              <a:t> </a:t>
            </a:r>
            <a:r>
              <a:rPr sz="1700" spc="90" dirty="0">
                <a:solidFill>
                  <a:srgbClr val="0000FF"/>
                </a:solidFill>
              </a:rPr>
              <a:t>value)</a:t>
            </a:r>
            <a:r>
              <a:rPr sz="1700" spc="470" dirty="0">
                <a:solidFill>
                  <a:srgbClr val="0000FF"/>
                </a:solidFill>
              </a:rPr>
              <a:t> </a:t>
            </a:r>
            <a:r>
              <a:rPr sz="1700" spc="140" dirty="0">
                <a:solidFill>
                  <a:srgbClr val="0000FF"/>
                </a:solidFill>
              </a:rPr>
              <a:t>in</a:t>
            </a:r>
            <a:r>
              <a:rPr sz="1700" spc="470" dirty="0">
                <a:solidFill>
                  <a:srgbClr val="0000FF"/>
                </a:solidFill>
              </a:rPr>
              <a:t> </a:t>
            </a:r>
            <a:r>
              <a:rPr sz="1700" spc="125" dirty="0">
                <a:solidFill>
                  <a:srgbClr val="0000FF"/>
                </a:solidFill>
              </a:rPr>
              <a:t>chain:</a:t>
            </a:r>
            <a:endParaRPr sz="1700">
              <a:latin typeface="Bookman Old Style"/>
              <a:cs typeface="Bookman Old Style"/>
            </a:endParaRPr>
          </a:p>
          <a:p>
            <a:pPr marL="449580" marR="761365" indent="-219075">
              <a:lnSpc>
                <a:spcPct val="107400"/>
              </a:lnSpc>
              <a:spcBef>
                <a:spcPts val="5"/>
              </a:spcBef>
            </a:pPr>
            <a:r>
              <a:rPr sz="1700" spc="355" dirty="0">
                <a:solidFill>
                  <a:srgbClr val="000000"/>
                </a:solidFill>
              </a:rPr>
              <a:t>if</a:t>
            </a:r>
            <a:r>
              <a:rPr sz="1700" spc="4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key</a:t>
            </a:r>
            <a:r>
              <a:rPr sz="1700" spc="445" dirty="0">
                <a:solidFill>
                  <a:srgbClr val="000000"/>
                </a:solidFill>
              </a:rPr>
              <a:t> </a:t>
            </a:r>
            <a:r>
              <a:rPr sz="1700" b="0" spc="229" dirty="0">
                <a:solidFill>
                  <a:srgbClr val="000000"/>
                </a:solidFill>
                <a:latin typeface="Bookman Old Style"/>
                <a:cs typeface="Bookman Old Style"/>
              </a:rPr>
              <a:t>==</a:t>
            </a:r>
            <a:r>
              <a:rPr sz="1700" b="0" spc="32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700" spc="180" dirty="0">
                <a:solidFill>
                  <a:srgbClr val="000000"/>
                </a:solidFill>
              </a:rPr>
              <a:t>object: </a:t>
            </a: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10" dirty="0">
                <a:solidFill>
                  <a:srgbClr val="000000"/>
                </a:solidFill>
              </a:rPr>
              <a:t>value</a:t>
            </a:r>
            <a:endParaRPr sz="17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solidFill>
                  <a:srgbClr val="000000"/>
                </a:solidFill>
              </a:rPr>
              <a:t>return</a:t>
            </a:r>
            <a:r>
              <a:rPr sz="1700" spc="484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N/A</a:t>
            </a:r>
            <a:endParaRPr sz="170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3952</Words>
  <Application>Microsoft Office PowerPoint</Application>
  <PresentationFormat>Custom</PresentationFormat>
  <Paragraphs>680</Paragraphs>
  <Slides>146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6" baseType="lpstr">
      <vt:lpstr>Arial</vt:lpstr>
      <vt:lpstr>Arial Black</vt:lpstr>
      <vt:lpstr>Arial Narrow</vt:lpstr>
      <vt:lpstr>Bookman Old Style</vt:lpstr>
      <vt:lpstr>Calibri</vt:lpstr>
      <vt:lpstr>Cambria</vt:lpstr>
      <vt:lpstr>Gill Sans MT</vt:lpstr>
      <vt:lpstr>Palatino Linotype</vt:lpstr>
      <vt:lpstr>Times New Roman</vt:lpstr>
      <vt:lpstr>Office Theme</vt:lpstr>
      <vt:lpstr>Hashing: Introduction</vt:lpstr>
      <vt:lpstr>Outline</vt:lpstr>
      <vt:lpstr>Blockchain</vt:lpstr>
      <vt:lpstr>Programming Languages</vt:lpstr>
      <vt:lpstr>Programming Languages</vt:lpstr>
      <vt:lpstr>Programming Languages</vt:lpstr>
      <vt:lpstr>Programming Languages</vt:lpstr>
      <vt:lpstr>File Systems</vt:lpstr>
      <vt:lpstr>Digital Signature</vt:lpstr>
      <vt:lpstr>Digital Signature</vt:lpstr>
      <vt:lpstr>Digital Signature</vt:lpstr>
      <vt:lpstr>Digital Signature</vt:lpstr>
      <vt:lpstr>Outline</vt:lpstr>
      <vt:lpstr>Who’s Calling?</vt:lpstr>
      <vt:lpstr>Who’s Calling?</vt:lpstr>
      <vt:lpstr>Who’s Calling?</vt:lpstr>
      <vt:lpstr>Phone Book</vt:lpstr>
      <vt:lpstr>PowerPoint Presentation</vt:lpstr>
      <vt:lpstr>Local Phone Numbers</vt:lpstr>
      <vt:lpstr>Local Phone Numbers</vt:lpstr>
      <vt:lpstr>Local Phone Numbers</vt:lpstr>
      <vt:lpstr>Convert Phone Number to Integer</vt:lpstr>
      <vt:lpstr>Direct Addressing</vt:lpstr>
      <vt:lpstr>Direct Addressing</vt:lpstr>
      <vt:lpstr>GetName(phoneNumber)</vt:lpstr>
      <vt:lpstr>GetName(phoneNumber)</vt:lpstr>
      <vt:lpstr>GetName(phoneNumber)</vt:lpstr>
      <vt:lpstr>GetName(phoneNumber)</vt:lpstr>
      <vt:lpstr>GetName(phoneNumber)</vt:lpstr>
      <vt:lpstr>GetName(phoneNumber)</vt:lpstr>
      <vt:lpstr>Asymptotics</vt:lpstr>
      <vt:lpstr>Asymptotics</vt:lpstr>
      <vt:lpstr>Asymptotics</vt:lpstr>
      <vt:lpstr>Conclusion</vt:lpstr>
      <vt:lpstr>Outline</vt:lpstr>
      <vt:lpstr>International Phone Numbers</vt:lpstr>
      <vt:lpstr>International Phone Numbers</vt:lpstr>
      <vt:lpstr>International Phone Numbers</vt:lpstr>
      <vt:lpstr>International Phone Numbers</vt:lpstr>
      <vt:lpstr>PowerPoint Presentation</vt:lpstr>
      <vt:lpstr>Idea</vt:lpstr>
      <vt:lpstr>Idea</vt:lpstr>
      <vt:lpstr>Idea</vt:lpstr>
      <vt:lpstr>Idea</vt:lpstr>
      <vt:lpstr>Operations</vt:lpstr>
      <vt:lpstr>Operations</vt:lpstr>
      <vt:lpstr>Operations</vt:lpstr>
      <vt:lpstr>Operations</vt:lpstr>
      <vt:lpstr>Idea 2</vt:lpstr>
      <vt:lpstr>Idea 2</vt:lpstr>
      <vt:lpstr>Idea 2</vt:lpstr>
      <vt:lpstr>Operations</vt:lpstr>
      <vt:lpstr>Operations</vt:lpstr>
      <vt:lpstr>Operations</vt:lpstr>
      <vt:lpstr>Operations</vt:lpstr>
      <vt:lpstr>Conclusion</vt:lpstr>
      <vt:lpstr>Outline</vt:lpstr>
      <vt:lpstr>PowerPoint Presentation</vt:lpstr>
      <vt:lpstr>Encoding Phone Numbers</vt:lpstr>
      <vt:lpstr>Encoding Phone Numbers</vt:lpstr>
      <vt:lpstr>Hash Function</vt:lpstr>
      <vt:lpstr>Hash Function</vt:lpstr>
      <vt:lpstr>Desirable Properties</vt:lpstr>
      <vt:lpstr>Desirable Properties</vt:lpstr>
      <vt:lpstr>Desirable Properties</vt:lpstr>
      <vt:lpstr>Desirable Properties</vt:lpstr>
      <vt:lpstr>Desirable Properties</vt:lpstr>
      <vt:lpstr>Collisions</vt:lpstr>
      <vt:lpstr>Desirable Properties</vt:lpstr>
      <vt:lpstr>Desirable Properties</vt:lpstr>
      <vt:lpstr>Desirable Properties</vt:lpstr>
      <vt:lpstr>Outline</vt:lpstr>
      <vt:lpstr>PowerPoint Presentation</vt:lpstr>
      <vt:lpstr>Definition</vt:lpstr>
      <vt:lpstr>PowerPoint Presentation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Chaining for Phone Book</vt:lpstr>
      <vt:lpstr>Outline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Asymptotics</vt:lpstr>
      <vt:lpstr>Asymptotics</vt:lpstr>
      <vt:lpstr>Asymptotics</vt:lpstr>
      <vt:lpstr>Asymptotics</vt:lpstr>
      <vt:lpstr>Asymptotics</vt:lpstr>
      <vt:lpstr>Asymptotics</vt:lpstr>
      <vt:lpstr>Outline</vt:lpstr>
      <vt:lpstr>PowerPoint Presentation</vt:lpstr>
      <vt:lpstr>PowerPoint Presentation</vt:lpstr>
      <vt:lpstr>Examples</vt:lpstr>
      <vt:lpstr>Examples</vt:lpstr>
      <vt:lpstr>Implementing Set</vt:lpstr>
      <vt:lpstr>Implementing Set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Hash Table</vt:lpstr>
      <vt:lpstr>Programming Languages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Hashing: Introduction</dc:title>
  <dc:subject>Algorithms and Data Structures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Luis Jaimes</cp:lastModifiedBy>
  <cp:revision>4</cp:revision>
  <dcterms:created xsi:type="dcterms:W3CDTF">2023-04-12T00:43:12Z</dcterms:created>
  <dcterms:modified xsi:type="dcterms:W3CDTF">2023-04-12T02:57:51Z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2018-03-03T00:00:00Z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XeTeX 0.99998</vt:lpwstr>
  </property>
  <property fmtid="{D5CDD505-2E9C-101B-9397-08002B2CF9AE}" pid="5" name="LastSaved">
    <vt:filetime>2018-03-03T00:00:00Z</vt:filetime>
  </property>
</Properties>
</file>