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8" d="100"/>
          <a:sy n="208" d="100"/>
        </p:scale>
        <p:origin x="1896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presProps" Target="pres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Jaimes" userId="c4041462-2342-447b-a648-eea7e8d9c315" providerId="ADAL" clId="{CE82B692-3F4A-425A-AAD8-D66172705E3A}"/>
    <pc:docChg chg="custSel addSld delSld modSld sldOrd">
      <pc:chgData name="Luis Jaimes" userId="c4041462-2342-447b-a648-eea7e8d9c315" providerId="ADAL" clId="{CE82B692-3F4A-425A-AAD8-D66172705E3A}" dt="2022-10-27T13:14:33.621" v="15" actId="478"/>
      <pc:docMkLst>
        <pc:docMk/>
      </pc:docMkLst>
      <pc:sldChg chg="del">
        <pc:chgData name="Luis Jaimes" userId="c4041462-2342-447b-a648-eea7e8d9c315" providerId="ADAL" clId="{CE82B692-3F4A-425A-AAD8-D66172705E3A}" dt="2022-10-27T13:14:22.535" v="0" actId="47"/>
        <pc:sldMkLst>
          <pc:docMk/>
          <pc:sldMk cId="0" sldId="256"/>
        </pc:sldMkLst>
      </pc:sldChg>
      <pc:sldChg chg="delSp modSp new mod ord">
        <pc:chgData name="Luis Jaimes" userId="c4041462-2342-447b-a648-eea7e8d9c315" providerId="ADAL" clId="{CE82B692-3F4A-425A-AAD8-D66172705E3A}" dt="2022-10-27T13:14:33.621" v="15" actId="478"/>
        <pc:sldMkLst>
          <pc:docMk/>
          <pc:sldMk cId="843800475" sldId="408"/>
        </pc:sldMkLst>
        <pc:spChg chg="mod">
          <ac:chgData name="Luis Jaimes" userId="c4041462-2342-447b-a648-eea7e8d9c315" providerId="ADAL" clId="{CE82B692-3F4A-425A-AAD8-D66172705E3A}" dt="2022-10-27T13:14:31.082" v="14" actId="20577"/>
          <ac:spMkLst>
            <pc:docMk/>
            <pc:sldMk cId="843800475" sldId="408"/>
            <ac:spMk id="2" creationId="{E90E357A-0FB6-618C-6442-61B60C774E66}"/>
          </ac:spMkLst>
        </pc:spChg>
        <pc:spChg chg="del">
          <ac:chgData name="Luis Jaimes" userId="c4041462-2342-447b-a648-eea7e8d9c315" providerId="ADAL" clId="{CE82B692-3F4A-425A-AAD8-D66172705E3A}" dt="2022-10-27T13:14:33.621" v="15" actId="478"/>
          <ac:spMkLst>
            <pc:docMk/>
            <pc:sldMk cId="843800475" sldId="408"/>
            <ac:spMk id="3" creationId="{39564642-5EA5-BD81-D6C7-0F3707B1070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29206" y="71245"/>
            <a:ext cx="1151686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006EB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FFCC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006EB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FFCC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006EB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0303" y="866928"/>
            <a:ext cx="1430020" cy="1974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006EB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66712" y="35553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2211" y="71245"/>
            <a:ext cx="4163060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006EB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4439" y="671431"/>
            <a:ext cx="2195195" cy="2420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FFCC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slide" Target="slide98.xml"/><Relationship Id="rId3" Type="http://schemas.openxmlformats.org/officeDocument/2006/relationships/image" Target="../media/image2.png"/><Relationship Id="rId7" Type="http://schemas.openxmlformats.org/officeDocument/2006/relationships/slide" Target="slide6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2.xml"/><Relationship Id="rId10" Type="http://schemas.openxmlformats.org/officeDocument/2006/relationships/slide" Target="slide142.xml"/><Relationship Id="rId4" Type="http://schemas.openxmlformats.org/officeDocument/2006/relationships/image" Target="../media/image4.png"/><Relationship Id="rId9" Type="http://schemas.openxmlformats.org/officeDocument/2006/relationships/slide" Target="slide11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sfca.edu/~galles/visualization/HeapSort.html" TargetMode="External"/><Relationship Id="rId1" Type="http://schemas.openxmlformats.org/officeDocument/2006/relationships/slideLayout" Target="../slideLayouts/slideLayout5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sfca.edu/~galles/visualization/HeapSort.html" TargetMode="External"/><Relationship Id="rId1" Type="http://schemas.openxmlformats.org/officeDocument/2006/relationships/slideLayout" Target="../slideLayouts/slideLayout5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slide" Target="slide98.xml"/><Relationship Id="rId3" Type="http://schemas.openxmlformats.org/officeDocument/2006/relationships/image" Target="../media/image2.png"/><Relationship Id="rId7" Type="http://schemas.openxmlformats.org/officeDocument/2006/relationships/slide" Target="slide6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2.xml"/><Relationship Id="rId10" Type="http://schemas.openxmlformats.org/officeDocument/2006/relationships/slide" Target="slide142.xml"/><Relationship Id="rId4" Type="http://schemas.openxmlformats.org/officeDocument/2006/relationships/image" Target="../media/image4.png"/><Relationship Id="rId9" Type="http://schemas.openxmlformats.org/officeDocument/2006/relationships/slide" Target="slide11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8.xml"/><Relationship Id="rId3" Type="http://schemas.openxmlformats.org/officeDocument/2006/relationships/image" Target="../media/image2.png"/><Relationship Id="rId7" Type="http://schemas.openxmlformats.org/officeDocument/2006/relationships/slide" Target="slide6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2.xml"/><Relationship Id="rId10" Type="http://schemas.openxmlformats.org/officeDocument/2006/relationships/slide" Target="slide142.xml"/><Relationship Id="rId4" Type="http://schemas.openxmlformats.org/officeDocument/2006/relationships/image" Target="../media/image3.png"/><Relationship Id="rId9" Type="http://schemas.openxmlformats.org/officeDocument/2006/relationships/slide" Target="slide1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slide" Target="slide98.xml"/><Relationship Id="rId3" Type="http://schemas.openxmlformats.org/officeDocument/2006/relationships/image" Target="../media/image2.png"/><Relationship Id="rId7" Type="http://schemas.openxmlformats.org/officeDocument/2006/relationships/slide" Target="slide6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2.xml"/><Relationship Id="rId10" Type="http://schemas.openxmlformats.org/officeDocument/2006/relationships/slide" Target="slide142.xml"/><Relationship Id="rId4" Type="http://schemas.openxmlformats.org/officeDocument/2006/relationships/image" Target="../media/image1.png"/><Relationship Id="rId9" Type="http://schemas.openxmlformats.org/officeDocument/2006/relationships/slide" Target="slide1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8.xml"/><Relationship Id="rId3" Type="http://schemas.openxmlformats.org/officeDocument/2006/relationships/image" Target="../media/image4.png"/><Relationship Id="rId7" Type="http://schemas.openxmlformats.org/officeDocument/2006/relationships/slide" Target="slide6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2.xml"/><Relationship Id="rId10" Type="http://schemas.openxmlformats.org/officeDocument/2006/relationships/slide" Target="slide142.xml"/><Relationship Id="rId4" Type="http://schemas.openxmlformats.org/officeDocument/2006/relationships/image" Target="../media/image2.png"/><Relationship Id="rId9" Type="http://schemas.openxmlformats.org/officeDocument/2006/relationships/slide" Target="slide1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slide" Target="slide98.xml"/><Relationship Id="rId3" Type="http://schemas.openxmlformats.org/officeDocument/2006/relationships/image" Target="../media/image2.png"/><Relationship Id="rId7" Type="http://schemas.openxmlformats.org/officeDocument/2006/relationships/slide" Target="slide6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2.xml"/><Relationship Id="rId10" Type="http://schemas.openxmlformats.org/officeDocument/2006/relationships/slide" Target="slide142.xml"/><Relationship Id="rId4" Type="http://schemas.openxmlformats.org/officeDocument/2006/relationships/image" Target="../media/image4.png"/><Relationship Id="rId9" Type="http://schemas.openxmlformats.org/officeDocument/2006/relationships/slide" Target="slide1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357A-0FB6-618C-6442-61B60C774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11" y="71245"/>
            <a:ext cx="4163060" cy="377026"/>
          </a:xfrm>
        </p:spPr>
        <p:txBody>
          <a:bodyPr/>
          <a:lstStyle/>
          <a:p>
            <a:r>
              <a:rPr lang="en-US" dirty="0"/>
              <a:t>Heaps</a:t>
            </a:r>
          </a:p>
        </p:txBody>
      </p:sp>
    </p:spTree>
    <p:extLst>
      <p:ext uri="{BB962C8B-B14F-4D97-AF65-F5344CB8AC3E}">
        <p14:creationId xmlns:p14="http://schemas.microsoft.com/office/powerpoint/2010/main" val="843800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16075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GetMax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303" y="1584072"/>
            <a:ext cx="1307465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35" dirty="0">
                <a:latin typeface="Calibri"/>
                <a:cs typeface="Calibri"/>
              </a:rPr>
              <a:t>return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root </a:t>
            </a:r>
            <a:r>
              <a:rPr sz="1700" spc="-10" dirty="0">
                <a:latin typeface="Calibri"/>
                <a:cs typeface="Calibri"/>
              </a:rPr>
              <a:t>value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34821" y="983177"/>
            <a:ext cx="378460" cy="378460"/>
            <a:chOff x="2834821" y="983177"/>
            <a:chExt cx="378460" cy="378460"/>
          </a:xfrm>
        </p:grpSpPr>
        <p:sp>
          <p:nvSpPr>
            <p:cNvPr id="5" name="object 5"/>
            <p:cNvSpPr/>
            <p:nvPr/>
          </p:nvSpPr>
          <p:spPr>
            <a:xfrm>
              <a:off x="2844028" y="99238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180002" y="0"/>
                  </a:moveTo>
                  <a:lnTo>
                    <a:pt x="132150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9"/>
                  </a:lnTo>
                  <a:lnTo>
                    <a:pt x="132150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9"/>
                  </a:lnTo>
                  <a:lnTo>
                    <a:pt x="307283" y="307283"/>
                  </a:lnTo>
                  <a:lnTo>
                    <a:pt x="335429" y="270853"/>
                  </a:lnTo>
                  <a:lnTo>
                    <a:pt x="353574" y="227854"/>
                  </a:lnTo>
                  <a:lnTo>
                    <a:pt x="360004" y="180002"/>
                  </a:lnTo>
                  <a:lnTo>
                    <a:pt x="353574" y="132150"/>
                  </a:lnTo>
                  <a:lnTo>
                    <a:pt x="335429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44028" y="99238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360004" y="180002"/>
                  </a:moveTo>
                  <a:lnTo>
                    <a:pt x="353574" y="132150"/>
                  </a:lnTo>
                  <a:lnTo>
                    <a:pt x="335429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50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9"/>
                  </a:lnTo>
                  <a:lnTo>
                    <a:pt x="132150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9"/>
                  </a:lnTo>
                  <a:lnTo>
                    <a:pt x="307283" y="307283"/>
                  </a:lnTo>
                  <a:lnTo>
                    <a:pt x="335429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08017" y="1306701"/>
            <a:ext cx="981710" cy="1449705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05" y="0"/>
                </a:moveTo>
                <a:lnTo>
                  <a:pt x="781663" y="200047"/>
                </a:lnTo>
              </a:path>
              <a:path w="981710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49"/>
                </a:lnTo>
                <a:lnTo>
                  <a:pt x="240577" y="892548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8"/>
                </a:lnTo>
                <a:lnTo>
                  <a:pt x="569576" y="849549"/>
                </a:lnTo>
                <a:lnTo>
                  <a:pt x="576006" y="801697"/>
                </a:lnTo>
                <a:close/>
              </a:path>
              <a:path w="981710" h="1449705">
                <a:moveTo>
                  <a:pt x="558089" y="500689"/>
                </a:moveTo>
                <a:lnTo>
                  <a:pt x="485931" y="634700"/>
                </a:lnTo>
              </a:path>
              <a:path w="981710" h="1449705">
                <a:moveTo>
                  <a:pt x="360004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3" y="1114276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50" y="1096131"/>
                </a:lnTo>
                <a:lnTo>
                  <a:pt x="89151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5"/>
                </a:lnTo>
                <a:lnTo>
                  <a:pt x="24575" y="1360554"/>
                </a:lnTo>
                <a:lnTo>
                  <a:pt x="52720" y="1396984"/>
                </a:lnTo>
                <a:lnTo>
                  <a:pt x="89151" y="1425130"/>
                </a:lnTo>
                <a:lnTo>
                  <a:pt x="132150" y="1443276"/>
                </a:lnTo>
                <a:lnTo>
                  <a:pt x="180002" y="1449705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4"/>
                </a:lnTo>
                <a:lnTo>
                  <a:pt x="335428" y="1360554"/>
                </a:lnTo>
                <a:lnTo>
                  <a:pt x="353574" y="1317555"/>
                </a:lnTo>
                <a:lnTo>
                  <a:pt x="360004" y="1269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72525" y="2416271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67273" y="1928397"/>
            <a:ext cx="821055" cy="476884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497" y="351708"/>
                </a:moveTo>
                <a:lnTo>
                  <a:pt x="0" y="476301"/>
                </a:lnTo>
              </a:path>
              <a:path w="821055" h="476885">
                <a:moveTo>
                  <a:pt x="820757" y="180002"/>
                </a:moveTo>
                <a:lnTo>
                  <a:pt x="814327" y="132149"/>
                </a:lnTo>
                <a:lnTo>
                  <a:pt x="796181" y="89151"/>
                </a:lnTo>
                <a:lnTo>
                  <a:pt x="768036" y="52720"/>
                </a:lnTo>
                <a:lnTo>
                  <a:pt x="731606" y="24575"/>
                </a:lnTo>
                <a:lnTo>
                  <a:pt x="688607" y="6429"/>
                </a:lnTo>
                <a:lnTo>
                  <a:pt x="640755" y="0"/>
                </a:lnTo>
                <a:lnTo>
                  <a:pt x="592903" y="6429"/>
                </a:lnTo>
                <a:lnTo>
                  <a:pt x="549904" y="24575"/>
                </a:lnTo>
                <a:lnTo>
                  <a:pt x="513474" y="52720"/>
                </a:lnTo>
                <a:lnTo>
                  <a:pt x="485328" y="89151"/>
                </a:lnTo>
                <a:lnTo>
                  <a:pt x="467182" y="132149"/>
                </a:lnTo>
                <a:lnTo>
                  <a:pt x="460753" y="180002"/>
                </a:lnTo>
                <a:lnTo>
                  <a:pt x="467182" y="227854"/>
                </a:lnTo>
                <a:lnTo>
                  <a:pt x="485328" y="270853"/>
                </a:lnTo>
                <a:lnTo>
                  <a:pt x="513474" y="307283"/>
                </a:lnTo>
                <a:lnTo>
                  <a:pt x="549904" y="335428"/>
                </a:lnTo>
                <a:lnTo>
                  <a:pt x="592903" y="353574"/>
                </a:lnTo>
                <a:lnTo>
                  <a:pt x="640755" y="360004"/>
                </a:lnTo>
                <a:lnTo>
                  <a:pt x="688607" y="353574"/>
                </a:lnTo>
                <a:lnTo>
                  <a:pt x="731606" y="335428"/>
                </a:lnTo>
                <a:lnTo>
                  <a:pt x="768036" y="307283"/>
                </a:lnTo>
                <a:lnTo>
                  <a:pt x="796181" y="270853"/>
                </a:lnTo>
                <a:lnTo>
                  <a:pt x="814327" y="227854"/>
                </a:lnTo>
                <a:lnTo>
                  <a:pt x="820757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88527" y="1948276"/>
            <a:ext cx="683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45943" y="1460391"/>
            <a:ext cx="1026160" cy="481330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6999"/>
                </a:moveTo>
                <a:lnTo>
                  <a:pt x="72158" y="481010"/>
                </a:lnTo>
              </a:path>
              <a:path w="1026160" h="481330">
                <a:moveTo>
                  <a:pt x="1026095" y="180002"/>
                </a:moveTo>
                <a:lnTo>
                  <a:pt x="1019666" y="132150"/>
                </a:lnTo>
                <a:lnTo>
                  <a:pt x="1001520" y="89151"/>
                </a:lnTo>
                <a:lnTo>
                  <a:pt x="973374" y="52720"/>
                </a:lnTo>
                <a:lnTo>
                  <a:pt x="936944" y="24575"/>
                </a:lnTo>
                <a:lnTo>
                  <a:pt x="893945" y="6429"/>
                </a:lnTo>
                <a:lnTo>
                  <a:pt x="846093" y="0"/>
                </a:lnTo>
                <a:lnTo>
                  <a:pt x="798241" y="6429"/>
                </a:lnTo>
                <a:lnTo>
                  <a:pt x="755242" y="24575"/>
                </a:lnTo>
                <a:lnTo>
                  <a:pt x="718812" y="52720"/>
                </a:lnTo>
                <a:lnTo>
                  <a:pt x="690666" y="89151"/>
                </a:lnTo>
                <a:lnTo>
                  <a:pt x="672521" y="132150"/>
                </a:lnTo>
                <a:lnTo>
                  <a:pt x="666091" y="180002"/>
                </a:lnTo>
                <a:lnTo>
                  <a:pt x="672521" y="227854"/>
                </a:lnTo>
                <a:lnTo>
                  <a:pt x="690666" y="270853"/>
                </a:lnTo>
                <a:lnTo>
                  <a:pt x="718812" y="307283"/>
                </a:lnTo>
                <a:lnTo>
                  <a:pt x="755242" y="335428"/>
                </a:lnTo>
                <a:lnTo>
                  <a:pt x="798241" y="353574"/>
                </a:lnTo>
                <a:lnTo>
                  <a:pt x="846093" y="360004"/>
                </a:lnTo>
                <a:lnTo>
                  <a:pt x="893945" y="353574"/>
                </a:lnTo>
                <a:lnTo>
                  <a:pt x="936944" y="335428"/>
                </a:lnTo>
                <a:lnTo>
                  <a:pt x="973374" y="307283"/>
                </a:lnTo>
                <a:lnTo>
                  <a:pt x="1001520" y="270853"/>
                </a:lnTo>
                <a:lnTo>
                  <a:pt x="1019666" y="227854"/>
                </a:lnTo>
                <a:lnTo>
                  <a:pt x="102609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58344" y="1306695"/>
            <a:ext cx="765810" cy="981710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7" y="801703"/>
                </a:moveTo>
                <a:lnTo>
                  <a:pt x="759268" y="753851"/>
                </a:lnTo>
                <a:lnTo>
                  <a:pt x="741122" y="710852"/>
                </a:lnTo>
                <a:lnTo>
                  <a:pt x="712977" y="674422"/>
                </a:lnTo>
                <a:lnTo>
                  <a:pt x="676546" y="646276"/>
                </a:lnTo>
                <a:lnTo>
                  <a:pt x="633547" y="628131"/>
                </a:lnTo>
                <a:lnTo>
                  <a:pt x="585695" y="621701"/>
                </a:lnTo>
                <a:lnTo>
                  <a:pt x="537843" y="628131"/>
                </a:lnTo>
                <a:lnTo>
                  <a:pt x="494844" y="646276"/>
                </a:lnTo>
                <a:lnTo>
                  <a:pt x="458414" y="674422"/>
                </a:lnTo>
                <a:lnTo>
                  <a:pt x="430268" y="710852"/>
                </a:lnTo>
                <a:lnTo>
                  <a:pt x="412123" y="753851"/>
                </a:lnTo>
                <a:lnTo>
                  <a:pt x="405693" y="801703"/>
                </a:lnTo>
                <a:lnTo>
                  <a:pt x="412123" y="849555"/>
                </a:lnTo>
                <a:lnTo>
                  <a:pt x="430268" y="892554"/>
                </a:lnTo>
                <a:lnTo>
                  <a:pt x="458414" y="928984"/>
                </a:lnTo>
                <a:lnTo>
                  <a:pt x="494844" y="957130"/>
                </a:lnTo>
                <a:lnTo>
                  <a:pt x="537843" y="975276"/>
                </a:lnTo>
                <a:lnTo>
                  <a:pt x="585695" y="981705"/>
                </a:lnTo>
                <a:lnTo>
                  <a:pt x="633547" y="975276"/>
                </a:lnTo>
                <a:lnTo>
                  <a:pt x="676546" y="957130"/>
                </a:lnTo>
                <a:lnTo>
                  <a:pt x="712977" y="928984"/>
                </a:lnTo>
                <a:lnTo>
                  <a:pt x="741122" y="892554"/>
                </a:lnTo>
                <a:lnTo>
                  <a:pt x="759268" y="849555"/>
                </a:lnTo>
                <a:lnTo>
                  <a:pt x="765697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48035" y="1807390"/>
            <a:ext cx="792480" cy="949325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19" y="0"/>
                </a:moveTo>
                <a:lnTo>
                  <a:pt x="306077" y="134011"/>
                </a:lnTo>
              </a:path>
              <a:path w="792479" h="949325">
                <a:moveTo>
                  <a:pt x="360004" y="769014"/>
                </a:moveTo>
                <a:lnTo>
                  <a:pt x="353574" y="721162"/>
                </a:lnTo>
                <a:lnTo>
                  <a:pt x="335429" y="678163"/>
                </a:lnTo>
                <a:lnTo>
                  <a:pt x="307283" y="641733"/>
                </a:lnTo>
                <a:lnTo>
                  <a:pt x="270853" y="613587"/>
                </a:lnTo>
                <a:lnTo>
                  <a:pt x="227854" y="595441"/>
                </a:lnTo>
                <a:lnTo>
                  <a:pt x="180002" y="589012"/>
                </a:lnTo>
                <a:lnTo>
                  <a:pt x="132150" y="595441"/>
                </a:lnTo>
                <a:lnTo>
                  <a:pt x="89151" y="613587"/>
                </a:lnTo>
                <a:lnTo>
                  <a:pt x="52720" y="641733"/>
                </a:lnTo>
                <a:lnTo>
                  <a:pt x="24575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5" y="859865"/>
                </a:lnTo>
                <a:lnTo>
                  <a:pt x="52720" y="896295"/>
                </a:lnTo>
                <a:lnTo>
                  <a:pt x="89151" y="924441"/>
                </a:lnTo>
                <a:lnTo>
                  <a:pt x="132150" y="942586"/>
                </a:lnTo>
                <a:lnTo>
                  <a:pt x="180002" y="949016"/>
                </a:lnTo>
                <a:lnTo>
                  <a:pt x="227854" y="942586"/>
                </a:lnTo>
                <a:lnTo>
                  <a:pt x="270853" y="924441"/>
                </a:lnTo>
                <a:lnTo>
                  <a:pt x="307283" y="896295"/>
                </a:lnTo>
                <a:lnTo>
                  <a:pt x="335429" y="859865"/>
                </a:lnTo>
                <a:lnTo>
                  <a:pt x="353574" y="816866"/>
                </a:lnTo>
                <a:lnTo>
                  <a:pt x="360004" y="769014"/>
                </a:lnTo>
                <a:close/>
              </a:path>
              <a:path w="792479" h="949325">
                <a:moveTo>
                  <a:pt x="316753" y="472715"/>
                </a:moveTo>
                <a:lnTo>
                  <a:pt x="259255" y="597307"/>
                </a:lnTo>
              </a:path>
              <a:path w="792479" h="949325">
                <a:moveTo>
                  <a:pt x="792009" y="769014"/>
                </a:moveTo>
                <a:lnTo>
                  <a:pt x="785580" y="721162"/>
                </a:lnTo>
                <a:lnTo>
                  <a:pt x="767434" y="678163"/>
                </a:lnTo>
                <a:lnTo>
                  <a:pt x="739288" y="641733"/>
                </a:lnTo>
                <a:lnTo>
                  <a:pt x="702858" y="613587"/>
                </a:lnTo>
                <a:lnTo>
                  <a:pt x="659859" y="595441"/>
                </a:lnTo>
                <a:lnTo>
                  <a:pt x="612007" y="589012"/>
                </a:lnTo>
                <a:lnTo>
                  <a:pt x="564155" y="595441"/>
                </a:lnTo>
                <a:lnTo>
                  <a:pt x="521156" y="613587"/>
                </a:lnTo>
                <a:lnTo>
                  <a:pt x="484726" y="641733"/>
                </a:lnTo>
                <a:lnTo>
                  <a:pt x="456580" y="678163"/>
                </a:lnTo>
                <a:lnTo>
                  <a:pt x="438435" y="721162"/>
                </a:lnTo>
                <a:lnTo>
                  <a:pt x="432005" y="769014"/>
                </a:lnTo>
                <a:lnTo>
                  <a:pt x="438435" y="816866"/>
                </a:lnTo>
                <a:lnTo>
                  <a:pt x="456580" y="859865"/>
                </a:lnTo>
                <a:lnTo>
                  <a:pt x="484726" y="896295"/>
                </a:lnTo>
                <a:lnTo>
                  <a:pt x="521156" y="924441"/>
                </a:lnTo>
                <a:lnTo>
                  <a:pt x="564155" y="942586"/>
                </a:lnTo>
                <a:lnTo>
                  <a:pt x="612007" y="949016"/>
                </a:lnTo>
                <a:lnTo>
                  <a:pt x="659859" y="942586"/>
                </a:lnTo>
                <a:lnTo>
                  <a:pt x="702858" y="924441"/>
                </a:lnTo>
                <a:lnTo>
                  <a:pt x="739288" y="896295"/>
                </a:lnTo>
                <a:lnTo>
                  <a:pt x="767434" y="859865"/>
                </a:lnTo>
                <a:lnTo>
                  <a:pt x="785580" y="816866"/>
                </a:lnTo>
                <a:lnTo>
                  <a:pt x="792009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412528" y="2416271"/>
            <a:ext cx="612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5934" algn="l"/>
              </a:tabLst>
            </a:pPr>
            <a:r>
              <a:rPr sz="1700" spc="-25" dirty="0">
                <a:latin typeface="Calibri"/>
                <a:cs typeface="Calibri"/>
              </a:rPr>
              <a:t>12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5478" y="71245"/>
            <a:ext cx="18776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90" dirty="0"/>
              <a:t>General</a:t>
            </a:r>
            <a:r>
              <a:rPr spc="-10" dirty="0"/>
              <a:t> </a:t>
            </a:r>
            <a:r>
              <a:rPr spc="-25" dirty="0"/>
              <a:t>Setting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112682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8385" y="973583"/>
            <a:ext cx="3129915" cy="898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i="1" dirty="0">
                <a:solidFill>
                  <a:srgbClr val="006EB8"/>
                </a:solidFill>
                <a:latin typeface="Calibri"/>
                <a:cs typeface="Calibri"/>
              </a:rPr>
              <a:t>maxSize</a:t>
            </a:r>
            <a:r>
              <a:rPr sz="1700" i="1" spc="125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maximum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number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of </a:t>
            </a:r>
            <a:r>
              <a:rPr sz="1700" spc="-60" dirty="0">
                <a:latin typeface="Calibri"/>
                <a:cs typeface="Calibri"/>
              </a:rPr>
              <a:t>elements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heap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700" i="1" dirty="0">
                <a:solidFill>
                  <a:srgbClr val="006EB8"/>
                </a:solidFill>
                <a:latin typeface="Calibri"/>
                <a:cs typeface="Calibri"/>
              </a:rPr>
              <a:t>size</a:t>
            </a:r>
            <a:r>
              <a:rPr sz="1700" i="1" spc="110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size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heap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6712" y="172148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5478" y="71245"/>
            <a:ext cx="18776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90" dirty="0"/>
              <a:t>General</a:t>
            </a:r>
            <a:r>
              <a:rPr spc="-10" dirty="0"/>
              <a:t> </a:t>
            </a:r>
            <a:r>
              <a:rPr spc="-25" dirty="0"/>
              <a:t>Setting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112682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8385" y="973583"/>
            <a:ext cx="3246755" cy="1771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1920" algn="just">
              <a:lnSpc>
                <a:spcPct val="107400"/>
              </a:lnSpc>
              <a:spcBef>
                <a:spcPts val="95"/>
              </a:spcBef>
            </a:pPr>
            <a:r>
              <a:rPr sz="1700" i="1" dirty="0">
                <a:solidFill>
                  <a:srgbClr val="006EB8"/>
                </a:solidFill>
                <a:latin typeface="Calibri"/>
                <a:cs typeface="Calibri"/>
              </a:rPr>
              <a:t>maxSize</a:t>
            </a:r>
            <a:r>
              <a:rPr sz="1700" i="1" spc="85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maximum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number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of </a:t>
            </a:r>
            <a:r>
              <a:rPr sz="1700" spc="-60" dirty="0">
                <a:latin typeface="Calibri"/>
                <a:cs typeface="Calibri"/>
              </a:rPr>
              <a:t>elements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heap</a:t>
            </a:r>
            <a:endParaRPr sz="17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450"/>
              </a:spcBef>
            </a:pPr>
            <a:r>
              <a:rPr sz="1700" i="1" dirty="0">
                <a:solidFill>
                  <a:srgbClr val="006EB8"/>
                </a:solidFill>
                <a:latin typeface="Calibri"/>
                <a:cs typeface="Calibri"/>
              </a:rPr>
              <a:t>size</a:t>
            </a:r>
            <a:r>
              <a:rPr sz="1700" i="1" spc="110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size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heap</a:t>
            </a:r>
            <a:endParaRPr sz="1700">
              <a:latin typeface="Calibri"/>
              <a:cs typeface="Calibri"/>
            </a:endParaRPr>
          </a:p>
          <a:p>
            <a:pPr marL="12700" marR="5080" algn="just">
              <a:lnSpc>
                <a:spcPct val="107400"/>
              </a:lnSpc>
              <a:spcBef>
                <a:spcPts val="300"/>
              </a:spcBef>
            </a:pPr>
            <a:r>
              <a:rPr sz="1700" i="1" spc="20" dirty="0">
                <a:solidFill>
                  <a:srgbClr val="006EB8"/>
                </a:solidFill>
                <a:latin typeface="Calibri"/>
                <a:cs typeface="Calibri"/>
              </a:rPr>
              <a:t>H</a:t>
            </a:r>
            <a:r>
              <a:rPr sz="1700" spc="20" dirty="0">
                <a:solidFill>
                  <a:srgbClr val="006EB8"/>
                </a:solidFill>
                <a:latin typeface="Lucida Sans Unicode"/>
                <a:cs typeface="Lucida Sans Unicode"/>
              </a:rPr>
              <a:t>[</a:t>
            </a:r>
            <a:r>
              <a:rPr sz="1700" spc="20" dirty="0">
                <a:solidFill>
                  <a:srgbClr val="006EB8"/>
                </a:solidFill>
                <a:latin typeface="Calibri"/>
                <a:cs typeface="Calibri"/>
              </a:rPr>
              <a:t>1</a:t>
            </a:r>
            <a:r>
              <a:rPr sz="1700" spc="-100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1700" i="1" spc="-155" dirty="0">
                <a:solidFill>
                  <a:srgbClr val="006EB8"/>
                </a:solidFill>
                <a:latin typeface="Verdana"/>
                <a:cs typeface="Verdana"/>
              </a:rPr>
              <a:t>.</a:t>
            </a:r>
            <a:r>
              <a:rPr sz="1700" i="1" spc="-310" dirty="0">
                <a:solidFill>
                  <a:srgbClr val="006EB8"/>
                </a:solidFill>
                <a:latin typeface="Verdana"/>
                <a:cs typeface="Verdana"/>
              </a:rPr>
              <a:t> </a:t>
            </a:r>
            <a:r>
              <a:rPr sz="1700" i="1" spc="-155" dirty="0">
                <a:solidFill>
                  <a:srgbClr val="006EB8"/>
                </a:solidFill>
                <a:latin typeface="Verdana"/>
                <a:cs typeface="Verdana"/>
              </a:rPr>
              <a:t>.</a:t>
            </a:r>
            <a:r>
              <a:rPr sz="1700" i="1" spc="-315" dirty="0">
                <a:solidFill>
                  <a:srgbClr val="006EB8"/>
                </a:solidFill>
                <a:latin typeface="Verdana"/>
                <a:cs typeface="Verdana"/>
              </a:rPr>
              <a:t> </a:t>
            </a:r>
            <a:r>
              <a:rPr sz="1700" i="1" spc="-155" dirty="0">
                <a:solidFill>
                  <a:srgbClr val="006EB8"/>
                </a:solidFill>
                <a:latin typeface="Verdana"/>
                <a:cs typeface="Verdana"/>
              </a:rPr>
              <a:t>.</a:t>
            </a:r>
            <a:r>
              <a:rPr sz="1700" i="1" spc="-310" dirty="0">
                <a:solidFill>
                  <a:srgbClr val="006EB8"/>
                </a:solidFill>
                <a:latin typeface="Verdana"/>
                <a:cs typeface="Verdana"/>
              </a:rPr>
              <a:t> </a:t>
            </a:r>
            <a:r>
              <a:rPr sz="1700" i="1" spc="-15" dirty="0">
                <a:solidFill>
                  <a:srgbClr val="006EB8"/>
                </a:solidFill>
                <a:latin typeface="Calibri"/>
                <a:cs typeface="Calibri"/>
              </a:rPr>
              <a:t>maxSize</a:t>
            </a:r>
            <a:r>
              <a:rPr sz="1700" spc="-15" dirty="0">
                <a:solidFill>
                  <a:srgbClr val="006EB8"/>
                </a:solidFill>
                <a:latin typeface="Lucida Sans Unicode"/>
                <a:cs typeface="Lucida Sans Unicode"/>
              </a:rPr>
              <a:t>]</a:t>
            </a:r>
            <a:r>
              <a:rPr sz="1700" dirty="0">
                <a:solidFill>
                  <a:srgbClr val="006EB8"/>
                </a:solidFill>
                <a:latin typeface="Lucida Sans Unicode"/>
                <a:cs typeface="Lucida Sans Unicode"/>
              </a:rPr>
              <a:t> </a:t>
            </a:r>
            <a:r>
              <a:rPr sz="1700" spc="-30" dirty="0">
                <a:latin typeface="Calibri"/>
                <a:cs typeface="Calibri"/>
              </a:rPr>
              <a:t>is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an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spc="-65" dirty="0">
                <a:latin typeface="Calibri"/>
                <a:cs typeface="Calibri"/>
              </a:rPr>
              <a:t>array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of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length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i="1" spc="-20" dirty="0">
                <a:latin typeface="Calibri"/>
                <a:cs typeface="Calibri"/>
              </a:rPr>
              <a:t>maxSize</a:t>
            </a:r>
            <a:r>
              <a:rPr sz="1700" i="1" spc="265" dirty="0">
                <a:latin typeface="Calibri"/>
                <a:cs typeface="Calibri"/>
              </a:rPr>
              <a:t> </a:t>
            </a:r>
            <a:r>
              <a:rPr sz="1700" spc="-100" dirty="0">
                <a:latin typeface="Calibri"/>
                <a:cs typeface="Calibri"/>
              </a:rPr>
              <a:t>where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spc="-65" dirty="0">
                <a:latin typeface="Calibri"/>
                <a:cs typeface="Calibri"/>
              </a:rPr>
              <a:t>the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spc="-85" dirty="0">
                <a:latin typeface="Calibri"/>
                <a:cs typeface="Calibri"/>
              </a:rPr>
              <a:t>heap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occupies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spc="-70" dirty="0">
                <a:latin typeface="Calibri"/>
                <a:cs typeface="Calibri"/>
              </a:rPr>
              <a:t>the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first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i="1" spc="-35" dirty="0">
                <a:latin typeface="Calibri"/>
                <a:cs typeface="Calibri"/>
              </a:rPr>
              <a:t>size</a:t>
            </a:r>
            <a:r>
              <a:rPr sz="1700" i="1" spc="265" dirty="0">
                <a:latin typeface="Calibri"/>
                <a:cs typeface="Calibri"/>
              </a:rPr>
              <a:t> </a:t>
            </a:r>
            <a:r>
              <a:rPr sz="1700" spc="-80" dirty="0">
                <a:latin typeface="Calibri"/>
                <a:cs typeface="Calibri"/>
              </a:rPr>
              <a:t>elements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6712" y="172148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712" y="203780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74165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296009" y="101581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1"/>
                </a:moveTo>
                <a:lnTo>
                  <a:pt x="353574" y="132149"/>
                </a:lnTo>
                <a:lnTo>
                  <a:pt x="335429" y="89150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0"/>
                </a:lnTo>
                <a:lnTo>
                  <a:pt x="6429" y="132149"/>
                </a:lnTo>
                <a:lnTo>
                  <a:pt x="0" y="180001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60525" y="765716"/>
            <a:ext cx="231140" cy="558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20"/>
              </a:spcBef>
            </a:pPr>
            <a:r>
              <a:rPr sz="1700" spc="-55" dirty="0">
                <a:solidFill>
                  <a:srgbClr val="006EB8"/>
                </a:solidFill>
                <a:latin typeface="Calibri"/>
                <a:cs typeface="Calibri"/>
              </a:rPr>
              <a:t>1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9" y="1330129"/>
            <a:ext cx="2016125" cy="1450340"/>
          </a:xfrm>
          <a:custGeom>
            <a:avLst/>
            <a:gdLst/>
            <a:ahLst/>
            <a:cxnLst/>
            <a:rect l="l" t="t" r="r" b="b"/>
            <a:pathLst>
              <a:path w="2016125" h="1450339">
                <a:moveTo>
                  <a:pt x="828009" y="333697"/>
                </a:moveTo>
                <a:lnTo>
                  <a:pt x="821579" y="285845"/>
                </a:lnTo>
                <a:lnTo>
                  <a:pt x="803434" y="242846"/>
                </a:lnTo>
                <a:lnTo>
                  <a:pt x="775288" y="206416"/>
                </a:lnTo>
                <a:lnTo>
                  <a:pt x="738858" y="178270"/>
                </a:lnTo>
                <a:lnTo>
                  <a:pt x="695859" y="160125"/>
                </a:lnTo>
                <a:lnTo>
                  <a:pt x="648007" y="153695"/>
                </a:lnTo>
                <a:lnTo>
                  <a:pt x="600155" y="160125"/>
                </a:lnTo>
                <a:lnTo>
                  <a:pt x="557156" y="178270"/>
                </a:lnTo>
                <a:lnTo>
                  <a:pt x="520726" y="206416"/>
                </a:lnTo>
                <a:lnTo>
                  <a:pt x="492580" y="242846"/>
                </a:lnTo>
                <a:lnTo>
                  <a:pt x="474434" y="285845"/>
                </a:lnTo>
                <a:lnTo>
                  <a:pt x="468005" y="333697"/>
                </a:lnTo>
                <a:lnTo>
                  <a:pt x="474434" y="381549"/>
                </a:lnTo>
                <a:lnTo>
                  <a:pt x="492580" y="424548"/>
                </a:lnTo>
                <a:lnTo>
                  <a:pt x="520726" y="460979"/>
                </a:lnTo>
                <a:lnTo>
                  <a:pt x="557156" y="489124"/>
                </a:lnTo>
                <a:lnTo>
                  <a:pt x="600155" y="507270"/>
                </a:lnTo>
                <a:lnTo>
                  <a:pt x="648007" y="513700"/>
                </a:lnTo>
                <a:lnTo>
                  <a:pt x="695859" y="507270"/>
                </a:lnTo>
                <a:lnTo>
                  <a:pt x="738858" y="489124"/>
                </a:lnTo>
                <a:lnTo>
                  <a:pt x="775288" y="460979"/>
                </a:lnTo>
                <a:lnTo>
                  <a:pt x="803434" y="424548"/>
                </a:lnTo>
                <a:lnTo>
                  <a:pt x="821579" y="381549"/>
                </a:lnTo>
                <a:lnTo>
                  <a:pt x="828009" y="333697"/>
                </a:lnTo>
                <a:close/>
              </a:path>
              <a:path w="2016125" h="1450339">
                <a:moveTo>
                  <a:pt x="981704" y="5"/>
                </a:moveTo>
                <a:lnTo>
                  <a:pt x="781663" y="200053"/>
                </a:lnTo>
              </a:path>
              <a:path w="2016125" h="1450339">
                <a:moveTo>
                  <a:pt x="576006" y="801703"/>
                </a:moveTo>
                <a:lnTo>
                  <a:pt x="569576" y="753851"/>
                </a:lnTo>
                <a:lnTo>
                  <a:pt x="551431" y="710852"/>
                </a:lnTo>
                <a:lnTo>
                  <a:pt x="523285" y="674422"/>
                </a:lnTo>
                <a:lnTo>
                  <a:pt x="486855" y="646276"/>
                </a:lnTo>
                <a:lnTo>
                  <a:pt x="443856" y="628131"/>
                </a:lnTo>
                <a:lnTo>
                  <a:pt x="396004" y="621701"/>
                </a:lnTo>
                <a:lnTo>
                  <a:pt x="348152" y="628131"/>
                </a:lnTo>
                <a:lnTo>
                  <a:pt x="305153" y="646276"/>
                </a:lnTo>
                <a:lnTo>
                  <a:pt x="268723" y="674422"/>
                </a:lnTo>
                <a:lnTo>
                  <a:pt x="240577" y="710852"/>
                </a:lnTo>
                <a:lnTo>
                  <a:pt x="222431" y="753851"/>
                </a:lnTo>
                <a:lnTo>
                  <a:pt x="216002" y="801703"/>
                </a:lnTo>
                <a:lnTo>
                  <a:pt x="222431" y="849555"/>
                </a:lnTo>
                <a:lnTo>
                  <a:pt x="240577" y="892554"/>
                </a:lnTo>
                <a:lnTo>
                  <a:pt x="268723" y="928985"/>
                </a:lnTo>
                <a:lnTo>
                  <a:pt x="305153" y="957130"/>
                </a:lnTo>
                <a:lnTo>
                  <a:pt x="348152" y="975276"/>
                </a:lnTo>
                <a:lnTo>
                  <a:pt x="396004" y="981706"/>
                </a:lnTo>
                <a:lnTo>
                  <a:pt x="443856" y="975276"/>
                </a:lnTo>
                <a:lnTo>
                  <a:pt x="486855" y="957130"/>
                </a:lnTo>
                <a:lnTo>
                  <a:pt x="523285" y="928985"/>
                </a:lnTo>
                <a:lnTo>
                  <a:pt x="551431" y="892554"/>
                </a:lnTo>
                <a:lnTo>
                  <a:pt x="569576" y="849555"/>
                </a:lnTo>
                <a:lnTo>
                  <a:pt x="576006" y="801703"/>
                </a:lnTo>
                <a:close/>
              </a:path>
              <a:path w="2016125" h="1450339">
                <a:moveTo>
                  <a:pt x="558088" y="500695"/>
                </a:moveTo>
                <a:lnTo>
                  <a:pt x="485931" y="634706"/>
                </a:lnTo>
              </a:path>
              <a:path w="2016125" h="1450339">
                <a:moveTo>
                  <a:pt x="360003" y="1269709"/>
                </a:moveTo>
                <a:lnTo>
                  <a:pt x="353574" y="1221857"/>
                </a:lnTo>
                <a:lnTo>
                  <a:pt x="335428" y="1178858"/>
                </a:lnTo>
                <a:lnTo>
                  <a:pt x="307283" y="1142428"/>
                </a:lnTo>
                <a:lnTo>
                  <a:pt x="270852" y="1114282"/>
                </a:lnTo>
                <a:lnTo>
                  <a:pt x="227853" y="1096137"/>
                </a:lnTo>
                <a:lnTo>
                  <a:pt x="180001" y="1089707"/>
                </a:lnTo>
                <a:lnTo>
                  <a:pt x="132149" y="1096137"/>
                </a:lnTo>
                <a:lnTo>
                  <a:pt x="89150" y="1114282"/>
                </a:lnTo>
                <a:lnTo>
                  <a:pt x="52720" y="1142428"/>
                </a:lnTo>
                <a:lnTo>
                  <a:pt x="24575" y="1178858"/>
                </a:lnTo>
                <a:lnTo>
                  <a:pt x="6429" y="1221857"/>
                </a:lnTo>
                <a:lnTo>
                  <a:pt x="0" y="1269709"/>
                </a:lnTo>
                <a:lnTo>
                  <a:pt x="6429" y="1317561"/>
                </a:lnTo>
                <a:lnTo>
                  <a:pt x="24575" y="1360560"/>
                </a:lnTo>
                <a:lnTo>
                  <a:pt x="52720" y="1396990"/>
                </a:lnTo>
                <a:lnTo>
                  <a:pt x="89150" y="1425136"/>
                </a:lnTo>
                <a:lnTo>
                  <a:pt x="132149" y="1443281"/>
                </a:lnTo>
                <a:lnTo>
                  <a:pt x="180001" y="1449711"/>
                </a:lnTo>
                <a:lnTo>
                  <a:pt x="227853" y="1443281"/>
                </a:lnTo>
                <a:lnTo>
                  <a:pt x="270852" y="1425136"/>
                </a:lnTo>
                <a:lnTo>
                  <a:pt x="307283" y="1396990"/>
                </a:lnTo>
                <a:lnTo>
                  <a:pt x="335428" y="1360560"/>
                </a:lnTo>
                <a:lnTo>
                  <a:pt x="353574" y="1317561"/>
                </a:lnTo>
                <a:lnTo>
                  <a:pt x="360003" y="1269709"/>
                </a:lnTo>
                <a:close/>
              </a:path>
              <a:path w="2016125" h="1450339">
                <a:moveTo>
                  <a:pt x="316753" y="973410"/>
                </a:moveTo>
                <a:lnTo>
                  <a:pt x="259255" y="1098002"/>
                </a:lnTo>
              </a:path>
              <a:path w="2016125" h="1450339">
                <a:moveTo>
                  <a:pt x="792009" y="1269709"/>
                </a:moveTo>
                <a:lnTo>
                  <a:pt x="785579" y="1221857"/>
                </a:lnTo>
                <a:lnTo>
                  <a:pt x="767434" y="1178858"/>
                </a:lnTo>
                <a:lnTo>
                  <a:pt x="739288" y="1142428"/>
                </a:lnTo>
                <a:lnTo>
                  <a:pt x="702858" y="1114282"/>
                </a:lnTo>
                <a:lnTo>
                  <a:pt x="659859" y="1096137"/>
                </a:lnTo>
                <a:lnTo>
                  <a:pt x="612007" y="1089707"/>
                </a:lnTo>
                <a:lnTo>
                  <a:pt x="564155" y="1096137"/>
                </a:lnTo>
                <a:lnTo>
                  <a:pt x="521156" y="1114282"/>
                </a:lnTo>
                <a:lnTo>
                  <a:pt x="484726" y="1142428"/>
                </a:lnTo>
                <a:lnTo>
                  <a:pt x="456580" y="1178858"/>
                </a:lnTo>
                <a:lnTo>
                  <a:pt x="438434" y="1221857"/>
                </a:lnTo>
                <a:lnTo>
                  <a:pt x="432005" y="1269709"/>
                </a:lnTo>
                <a:lnTo>
                  <a:pt x="438434" y="1317561"/>
                </a:lnTo>
                <a:lnTo>
                  <a:pt x="456580" y="1360560"/>
                </a:lnTo>
                <a:lnTo>
                  <a:pt x="484726" y="1396990"/>
                </a:lnTo>
                <a:lnTo>
                  <a:pt x="521156" y="1425136"/>
                </a:lnTo>
                <a:lnTo>
                  <a:pt x="564155" y="1443281"/>
                </a:lnTo>
                <a:lnTo>
                  <a:pt x="612007" y="1449711"/>
                </a:lnTo>
                <a:lnTo>
                  <a:pt x="659859" y="1443281"/>
                </a:lnTo>
                <a:lnTo>
                  <a:pt x="702858" y="1425136"/>
                </a:lnTo>
                <a:lnTo>
                  <a:pt x="739288" y="1396990"/>
                </a:lnTo>
                <a:lnTo>
                  <a:pt x="767434" y="1360560"/>
                </a:lnTo>
                <a:lnTo>
                  <a:pt x="785579" y="1317561"/>
                </a:lnTo>
                <a:lnTo>
                  <a:pt x="792009" y="1269709"/>
                </a:lnTo>
                <a:close/>
              </a:path>
              <a:path w="2016125" h="1450339">
                <a:moveTo>
                  <a:pt x="475255" y="973410"/>
                </a:moveTo>
                <a:lnTo>
                  <a:pt x="532753" y="1098002"/>
                </a:lnTo>
              </a:path>
              <a:path w="2016125" h="1450339">
                <a:moveTo>
                  <a:pt x="1080012" y="801703"/>
                </a:moveTo>
                <a:lnTo>
                  <a:pt x="1073582" y="753851"/>
                </a:lnTo>
                <a:lnTo>
                  <a:pt x="1055437" y="710852"/>
                </a:lnTo>
                <a:lnTo>
                  <a:pt x="1027291" y="674422"/>
                </a:lnTo>
                <a:lnTo>
                  <a:pt x="990861" y="646276"/>
                </a:lnTo>
                <a:lnTo>
                  <a:pt x="947862" y="628131"/>
                </a:lnTo>
                <a:lnTo>
                  <a:pt x="900010" y="621701"/>
                </a:lnTo>
                <a:lnTo>
                  <a:pt x="852158" y="628131"/>
                </a:lnTo>
                <a:lnTo>
                  <a:pt x="809159" y="646276"/>
                </a:lnTo>
                <a:lnTo>
                  <a:pt x="772729" y="674422"/>
                </a:lnTo>
                <a:lnTo>
                  <a:pt x="744583" y="710852"/>
                </a:lnTo>
                <a:lnTo>
                  <a:pt x="726438" y="753851"/>
                </a:lnTo>
                <a:lnTo>
                  <a:pt x="720008" y="801703"/>
                </a:lnTo>
                <a:lnTo>
                  <a:pt x="726438" y="849555"/>
                </a:lnTo>
                <a:lnTo>
                  <a:pt x="744583" y="892554"/>
                </a:lnTo>
                <a:lnTo>
                  <a:pt x="772729" y="928985"/>
                </a:lnTo>
                <a:lnTo>
                  <a:pt x="809159" y="957130"/>
                </a:lnTo>
                <a:lnTo>
                  <a:pt x="852158" y="975276"/>
                </a:lnTo>
                <a:lnTo>
                  <a:pt x="900010" y="981706"/>
                </a:lnTo>
                <a:lnTo>
                  <a:pt x="947862" y="975276"/>
                </a:lnTo>
                <a:lnTo>
                  <a:pt x="990861" y="957130"/>
                </a:lnTo>
                <a:lnTo>
                  <a:pt x="1027291" y="928985"/>
                </a:lnTo>
                <a:lnTo>
                  <a:pt x="1055437" y="892554"/>
                </a:lnTo>
                <a:lnTo>
                  <a:pt x="1073582" y="849555"/>
                </a:lnTo>
                <a:lnTo>
                  <a:pt x="1080012" y="801703"/>
                </a:lnTo>
                <a:close/>
              </a:path>
              <a:path w="2016125" h="1450339">
                <a:moveTo>
                  <a:pt x="737925" y="500695"/>
                </a:moveTo>
                <a:lnTo>
                  <a:pt x="810083" y="634706"/>
                </a:lnTo>
              </a:path>
              <a:path w="2016125" h="1450339">
                <a:moveTo>
                  <a:pt x="1764021" y="333697"/>
                </a:moveTo>
                <a:lnTo>
                  <a:pt x="1757591" y="285845"/>
                </a:lnTo>
                <a:lnTo>
                  <a:pt x="1739446" y="242846"/>
                </a:lnTo>
                <a:lnTo>
                  <a:pt x="1711300" y="206416"/>
                </a:lnTo>
                <a:lnTo>
                  <a:pt x="1674870" y="178270"/>
                </a:lnTo>
                <a:lnTo>
                  <a:pt x="1631871" y="160125"/>
                </a:lnTo>
                <a:lnTo>
                  <a:pt x="1584019" y="153695"/>
                </a:lnTo>
                <a:lnTo>
                  <a:pt x="1536167" y="160125"/>
                </a:lnTo>
                <a:lnTo>
                  <a:pt x="1493168" y="178270"/>
                </a:lnTo>
                <a:lnTo>
                  <a:pt x="1456737" y="206416"/>
                </a:lnTo>
                <a:lnTo>
                  <a:pt x="1428592" y="242846"/>
                </a:lnTo>
                <a:lnTo>
                  <a:pt x="1410446" y="285845"/>
                </a:lnTo>
                <a:lnTo>
                  <a:pt x="1404017" y="333697"/>
                </a:lnTo>
                <a:lnTo>
                  <a:pt x="1410446" y="381549"/>
                </a:lnTo>
                <a:lnTo>
                  <a:pt x="1428592" y="424548"/>
                </a:lnTo>
                <a:lnTo>
                  <a:pt x="1456737" y="460979"/>
                </a:lnTo>
                <a:lnTo>
                  <a:pt x="1493168" y="489124"/>
                </a:lnTo>
                <a:lnTo>
                  <a:pt x="1536167" y="507270"/>
                </a:lnTo>
                <a:lnTo>
                  <a:pt x="1584019" y="513700"/>
                </a:lnTo>
                <a:lnTo>
                  <a:pt x="1631871" y="507270"/>
                </a:lnTo>
                <a:lnTo>
                  <a:pt x="1674870" y="489124"/>
                </a:lnTo>
                <a:lnTo>
                  <a:pt x="1711300" y="460979"/>
                </a:lnTo>
                <a:lnTo>
                  <a:pt x="1739446" y="424548"/>
                </a:lnTo>
                <a:lnTo>
                  <a:pt x="1757591" y="381549"/>
                </a:lnTo>
                <a:lnTo>
                  <a:pt x="1764021" y="333697"/>
                </a:lnTo>
                <a:close/>
              </a:path>
              <a:path w="2016125" h="1450339">
                <a:moveTo>
                  <a:pt x="1250326" y="0"/>
                </a:moveTo>
                <a:lnTo>
                  <a:pt x="1450374" y="200041"/>
                </a:lnTo>
              </a:path>
              <a:path w="2016125" h="1450339">
                <a:moveTo>
                  <a:pt x="1512018" y="801703"/>
                </a:moveTo>
                <a:lnTo>
                  <a:pt x="1505588" y="753851"/>
                </a:lnTo>
                <a:lnTo>
                  <a:pt x="1487443" y="710852"/>
                </a:lnTo>
                <a:lnTo>
                  <a:pt x="1459297" y="674422"/>
                </a:lnTo>
                <a:lnTo>
                  <a:pt x="1422867" y="646276"/>
                </a:lnTo>
                <a:lnTo>
                  <a:pt x="1379868" y="628131"/>
                </a:lnTo>
                <a:lnTo>
                  <a:pt x="1332016" y="621701"/>
                </a:lnTo>
                <a:lnTo>
                  <a:pt x="1284164" y="628131"/>
                </a:lnTo>
                <a:lnTo>
                  <a:pt x="1241165" y="646276"/>
                </a:lnTo>
                <a:lnTo>
                  <a:pt x="1204735" y="674422"/>
                </a:lnTo>
                <a:lnTo>
                  <a:pt x="1176589" y="710852"/>
                </a:lnTo>
                <a:lnTo>
                  <a:pt x="1158443" y="753851"/>
                </a:lnTo>
                <a:lnTo>
                  <a:pt x="1152014" y="801703"/>
                </a:lnTo>
                <a:lnTo>
                  <a:pt x="1158443" y="849555"/>
                </a:lnTo>
                <a:lnTo>
                  <a:pt x="1176589" y="892554"/>
                </a:lnTo>
                <a:lnTo>
                  <a:pt x="1204735" y="928985"/>
                </a:lnTo>
                <a:lnTo>
                  <a:pt x="1241165" y="957130"/>
                </a:lnTo>
                <a:lnTo>
                  <a:pt x="1284164" y="975276"/>
                </a:lnTo>
                <a:lnTo>
                  <a:pt x="1332016" y="981706"/>
                </a:lnTo>
                <a:lnTo>
                  <a:pt x="1379868" y="975276"/>
                </a:lnTo>
                <a:lnTo>
                  <a:pt x="1422867" y="957130"/>
                </a:lnTo>
                <a:lnTo>
                  <a:pt x="1459297" y="928985"/>
                </a:lnTo>
                <a:lnTo>
                  <a:pt x="1487443" y="892554"/>
                </a:lnTo>
                <a:lnTo>
                  <a:pt x="1505588" y="849555"/>
                </a:lnTo>
                <a:lnTo>
                  <a:pt x="1512018" y="801703"/>
                </a:lnTo>
                <a:close/>
              </a:path>
              <a:path w="2016125" h="1450339">
                <a:moveTo>
                  <a:pt x="1494100" y="500695"/>
                </a:moveTo>
                <a:lnTo>
                  <a:pt x="1421943" y="634706"/>
                </a:lnTo>
              </a:path>
              <a:path w="2016125" h="1450339">
                <a:moveTo>
                  <a:pt x="2016024" y="801703"/>
                </a:moveTo>
                <a:lnTo>
                  <a:pt x="2009595" y="753851"/>
                </a:lnTo>
                <a:lnTo>
                  <a:pt x="1991449" y="710852"/>
                </a:lnTo>
                <a:lnTo>
                  <a:pt x="1963303" y="674422"/>
                </a:lnTo>
                <a:lnTo>
                  <a:pt x="1926873" y="646276"/>
                </a:lnTo>
                <a:lnTo>
                  <a:pt x="1883874" y="628131"/>
                </a:lnTo>
                <a:lnTo>
                  <a:pt x="1836022" y="621701"/>
                </a:lnTo>
                <a:lnTo>
                  <a:pt x="1788170" y="628131"/>
                </a:lnTo>
                <a:lnTo>
                  <a:pt x="1745171" y="646276"/>
                </a:lnTo>
                <a:lnTo>
                  <a:pt x="1708741" y="674422"/>
                </a:lnTo>
                <a:lnTo>
                  <a:pt x="1680595" y="710852"/>
                </a:lnTo>
                <a:lnTo>
                  <a:pt x="1662450" y="753851"/>
                </a:lnTo>
                <a:lnTo>
                  <a:pt x="1656020" y="801703"/>
                </a:lnTo>
                <a:lnTo>
                  <a:pt x="1662450" y="849555"/>
                </a:lnTo>
                <a:lnTo>
                  <a:pt x="1680595" y="892554"/>
                </a:lnTo>
                <a:lnTo>
                  <a:pt x="1708741" y="928985"/>
                </a:lnTo>
                <a:lnTo>
                  <a:pt x="1745171" y="957130"/>
                </a:lnTo>
                <a:lnTo>
                  <a:pt x="1788170" y="975276"/>
                </a:lnTo>
                <a:lnTo>
                  <a:pt x="1836022" y="981706"/>
                </a:lnTo>
                <a:lnTo>
                  <a:pt x="1883874" y="975276"/>
                </a:lnTo>
                <a:lnTo>
                  <a:pt x="1926873" y="957130"/>
                </a:lnTo>
                <a:lnTo>
                  <a:pt x="1963303" y="928985"/>
                </a:lnTo>
                <a:lnTo>
                  <a:pt x="1991449" y="892554"/>
                </a:lnTo>
                <a:lnTo>
                  <a:pt x="2009595" y="849555"/>
                </a:lnTo>
                <a:lnTo>
                  <a:pt x="2016024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5919" y="1233711"/>
            <a:ext cx="1835785" cy="12242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80059">
              <a:lnSpc>
                <a:spcPct val="100000"/>
              </a:lnSpc>
              <a:spcBef>
                <a:spcPts val="120"/>
              </a:spcBef>
              <a:tabLst>
                <a:tab pos="1416050" algn="l"/>
              </a:tabLst>
            </a:pP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2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	</a:t>
            </a: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3</a:t>
            </a:r>
            <a:endParaRPr sz="1700">
              <a:latin typeface="Calibri"/>
              <a:cs typeface="Calibri"/>
            </a:endParaRPr>
          </a:p>
          <a:p>
            <a:pPr marL="429259">
              <a:lnSpc>
                <a:spcPts val="1800"/>
              </a:lnSpc>
              <a:spcBef>
                <a:spcPts val="85"/>
              </a:spcBef>
              <a:tabLst>
                <a:tab pos="1364615" algn="l"/>
              </a:tabLst>
            </a:pPr>
            <a:r>
              <a:rPr sz="1700" spc="-25" dirty="0">
                <a:latin typeface="Calibri"/>
                <a:cs typeface="Calibri"/>
              </a:rPr>
              <a:t>29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  <a:p>
            <a:pPr marL="228600">
              <a:lnSpc>
                <a:spcPts val="1800"/>
              </a:lnSpc>
              <a:tabLst>
                <a:tab pos="732155" algn="l"/>
                <a:tab pos="1164590" algn="l"/>
                <a:tab pos="1668145" algn="l"/>
              </a:tabLst>
            </a:pP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4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	</a:t>
            </a: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5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	</a:t>
            </a: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6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	</a:t>
            </a: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  <a:p>
            <a:pPr marL="177165">
              <a:lnSpc>
                <a:spcPts val="1800"/>
              </a:lnSpc>
              <a:spcBef>
                <a:spcPts val="85"/>
              </a:spcBef>
              <a:tabLst>
                <a:tab pos="732155" algn="l"/>
                <a:tab pos="1113155" algn="l"/>
                <a:tab pos="1616710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18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12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1800"/>
              </a:lnSpc>
              <a:tabLst>
                <a:tab pos="444500" algn="l"/>
              </a:tabLst>
            </a:pP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8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	</a:t>
            </a: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33936" y="1830824"/>
            <a:ext cx="72390" cy="134620"/>
          </a:xfrm>
          <a:custGeom>
            <a:avLst/>
            <a:gdLst/>
            <a:ahLst/>
            <a:cxnLst/>
            <a:rect l="l" t="t" r="r" b="b"/>
            <a:pathLst>
              <a:path w="72389" h="134619">
                <a:moveTo>
                  <a:pt x="0" y="0"/>
                </a:moveTo>
                <a:lnTo>
                  <a:pt x="72157" y="134010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04007" y="3045341"/>
          <a:ext cx="3762375" cy="287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87655"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-25" dirty="0">
                          <a:latin typeface="Calibri"/>
                          <a:cs typeface="Calibri"/>
                        </a:rPr>
                        <a:t>42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-25" dirty="0">
                          <a:latin typeface="Calibri"/>
                          <a:cs typeface="Calibri"/>
                        </a:rPr>
                        <a:t>29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-25" dirty="0">
                          <a:latin typeface="Calibri"/>
                          <a:cs typeface="Calibri"/>
                        </a:rPr>
                        <a:t>18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-25" dirty="0">
                          <a:latin typeface="Calibri"/>
                          <a:cs typeface="Calibri"/>
                        </a:rPr>
                        <a:t>14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7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-25" dirty="0">
                          <a:latin typeface="Calibri"/>
                          <a:cs typeface="Calibri"/>
                        </a:rPr>
                        <a:t>18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-25" dirty="0">
                          <a:latin typeface="Calibri"/>
                          <a:cs typeface="Calibri"/>
                        </a:rPr>
                        <a:t>12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-25" dirty="0">
                          <a:latin typeface="Calibri"/>
                          <a:cs typeface="Calibri"/>
                        </a:rPr>
                        <a:t>11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5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-25" dirty="0">
                          <a:latin typeface="Calibri"/>
                          <a:cs typeface="Calibri"/>
                        </a:rPr>
                        <a:t>30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-25" dirty="0">
                          <a:latin typeface="Calibri"/>
                          <a:cs typeface="Calibri"/>
                        </a:rPr>
                        <a:t>29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2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8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24522" y="2337575"/>
            <a:ext cx="3804285" cy="75501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  <a:tabLst>
                <a:tab pos="495934" algn="l"/>
              </a:tabLst>
            </a:pPr>
            <a:r>
              <a:rPr sz="1700" spc="-25" dirty="0">
                <a:latin typeface="Calibri"/>
                <a:cs typeface="Calibri"/>
              </a:rPr>
              <a:t>11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5</a:t>
            </a:r>
            <a:endParaRPr sz="1700">
              <a:latin typeface="Calibri"/>
              <a:cs typeface="Calibri"/>
            </a:endParaRPr>
          </a:p>
          <a:p>
            <a:pPr marL="180975">
              <a:lnSpc>
                <a:spcPct val="100000"/>
              </a:lnSpc>
              <a:spcBef>
                <a:spcPts val="830"/>
              </a:spcBef>
              <a:tabLst>
                <a:tab pos="468630" algn="l"/>
                <a:tab pos="756920" algn="l"/>
                <a:tab pos="1044575" algn="l"/>
                <a:tab pos="1332865" algn="l"/>
                <a:tab pos="1620520" algn="l"/>
                <a:tab pos="1908810" algn="l"/>
                <a:tab pos="2196465" algn="l"/>
                <a:tab pos="2484755" algn="l"/>
                <a:tab pos="2721610" algn="l"/>
              </a:tabLst>
            </a:pP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1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	</a:t>
            </a: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2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	</a:t>
            </a: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3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	</a:t>
            </a: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4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	</a:t>
            </a: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5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	</a:t>
            </a: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6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	</a:t>
            </a: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7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	</a:t>
            </a: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8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	</a:t>
            </a: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9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	10</a:t>
            </a:r>
            <a:r>
              <a:rPr sz="1700" spc="135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11</a:t>
            </a:r>
            <a:r>
              <a:rPr sz="1700" spc="140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12</a:t>
            </a:r>
            <a:r>
              <a:rPr sz="1700" spc="140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006EB8"/>
                </a:solidFill>
                <a:latin typeface="Calibri"/>
                <a:cs typeface="Calibri"/>
              </a:rPr>
              <a:t>13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6400" y="3074423"/>
            <a:ext cx="17081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80" dirty="0">
                <a:latin typeface="Calibri"/>
                <a:cs typeface="Calibri"/>
              </a:rPr>
              <a:t>H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54655" y="1114565"/>
            <a:ext cx="1226820" cy="75374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919"/>
              </a:spcBef>
            </a:pPr>
            <a:r>
              <a:rPr sz="1700" i="1" dirty="0">
                <a:latin typeface="Calibri"/>
                <a:cs typeface="Calibri"/>
              </a:rPr>
              <a:t>size</a:t>
            </a:r>
            <a:r>
              <a:rPr sz="1700" i="1" spc="75" dirty="0">
                <a:latin typeface="Calibri"/>
                <a:cs typeface="Calibri"/>
              </a:rPr>
              <a:t> </a:t>
            </a:r>
            <a:r>
              <a:rPr sz="1700" spc="-100" dirty="0">
                <a:latin typeface="Lucida Sans Unicode"/>
                <a:cs typeface="Lucida Sans Unicode"/>
              </a:rPr>
              <a:t>=</a:t>
            </a:r>
            <a:r>
              <a:rPr sz="1700" spc="-60" dirty="0">
                <a:latin typeface="Lucida Sans Unicode"/>
                <a:cs typeface="Lucida Sans Unicode"/>
              </a:rPr>
              <a:t> </a:t>
            </a:r>
            <a:r>
              <a:rPr sz="1700" spc="-50" dirty="0">
                <a:latin typeface="Calibri"/>
                <a:cs typeface="Calibri"/>
              </a:rPr>
              <a:t>9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700" i="1" dirty="0">
                <a:latin typeface="Calibri"/>
                <a:cs typeface="Calibri"/>
              </a:rPr>
              <a:t>maxSize</a:t>
            </a:r>
            <a:r>
              <a:rPr sz="1700" i="1" spc="100" dirty="0">
                <a:latin typeface="Calibri"/>
                <a:cs typeface="Calibri"/>
              </a:rPr>
              <a:t> </a:t>
            </a:r>
            <a:r>
              <a:rPr sz="1700" spc="-100" dirty="0">
                <a:latin typeface="Lucida Sans Unicode"/>
                <a:cs typeface="Lucida Sans Unicode"/>
              </a:rPr>
              <a:t>=</a:t>
            </a:r>
            <a:r>
              <a:rPr sz="1700" spc="-60" dirty="0">
                <a:latin typeface="Lucida Sans Unicode"/>
                <a:cs typeface="Lucida Sans Unicode"/>
              </a:rPr>
              <a:t> </a:t>
            </a:r>
            <a:r>
              <a:rPr sz="1700" spc="-25" dirty="0">
                <a:latin typeface="Calibri"/>
                <a:cs typeface="Calibri"/>
              </a:rPr>
              <a:t>13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420" y="351358"/>
            <a:ext cx="4029710" cy="41148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635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50"/>
              </a:spcBef>
            </a:pPr>
            <a:r>
              <a:rPr sz="2050" dirty="0">
                <a:solidFill>
                  <a:srgbClr val="FF0000"/>
                </a:solidFill>
                <a:latin typeface="MingLiU_HKSCS-ExtB"/>
                <a:cs typeface="MingLiU_HKSCS-ExtB"/>
              </a:rPr>
              <a:t>Parent</a:t>
            </a:r>
            <a:r>
              <a:rPr sz="2050" dirty="0">
                <a:solidFill>
                  <a:srgbClr val="FF0000"/>
                </a:solidFill>
                <a:latin typeface="Lucida Sans Unicode"/>
                <a:cs typeface="Lucida Sans Unicode"/>
              </a:rPr>
              <a:t>(</a:t>
            </a:r>
            <a:r>
              <a:rPr sz="2050" i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50" i="1" spc="-2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50" spc="35" dirty="0">
                <a:solidFill>
                  <a:srgbClr val="FF0000"/>
                </a:solidFill>
                <a:latin typeface="Lucida Sans Unicode"/>
                <a:cs typeface="Lucida Sans Unicode"/>
              </a:rPr>
              <a:t>)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9420" y="762292"/>
            <a:ext cx="4029710" cy="424815"/>
          </a:xfrm>
          <a:custGeom>
            <a:avLst/>
            <a:gdLst/>
            <a:ahLst/>
            <a:cxnLst/>
            <a:rect l="l" t="t" r="r" b="b"/>
            <a:pathLst>
              <a:path w="4029710" h="424815">
                <a:moveTo>
                  <a:pt x="4029151" y="0"/>
                </a:moveTo>
                <a:lnTo>
                  <a:pt x="0" y="0"/>
                </a:lnTo>
                <a:lnTo>
                  <a:pt x="0" y="424319"/>
                </a:lnTo>
                <a:lnTo>
                  <a:pt x="4029151" y="424319"/>
                </a:lnTo>
                <a:lnTo>
                  <a:pt x="4029151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40231" y="951507"/>
            <a:ext cx="869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4594" y="809302"/>
            <a:ext cx="11309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MingLiU_HKSCS-ExtB"/>
                <a:cs typeface="MingLiU_HKSCS-ExtB"/>
              </a:rPr>
              <a:t>return</a:t>
            </a:r>
            <a:r>
              <a:rPr sz="1700" spc="30" dirty="0">
                <a:latin typeface="MingLiU_HKSCS-ExtB"/>
                <a:cs typeface="MingLiU_HKSCS-ExtB"/>
              </a:rPr>
              <a:t> </a:t>
            </a:r>
            <a:r>
              <a:rPr sz="1700" spc="165" dirty="0">
                <a:latin typeface="Cambria"/>
                <a:cs typeface="Cambria"/>
              </a:rPr>
              <a:t>⌊</a:t>
            </a:r>
            <a:r>
              <a:rPr sz="1700" spc="-155" dirty="0">
                <a:latin typeface="Cambria"/>
                <a:cs typeface="Cambria"/>
              </a:rPr>
              <a:t> </a:t>
            </a:r>
            <a:r>
              <a:rPr sz="1800" i="1" u="sng" baseline="3240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1800" i="1" spc="15" baseline="32407" dirty="0">
                <a:latin typeface="Arial"/>
                <a:cs typeface="Arial"/>
              </a:rPr>
              <a:t> </a:t>
            </a:r>
            <a:r>
              <a:rPr sz="1700" spc="114" dirty="0">
                <a:latin typeface="Cambria"/>
                <a:cs typeface="Cambria"/>
              </a:rPr>
              <a:t>⌋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420" y="1313129"/>
            <a:ext cx="4029710" cy="41148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635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50"/>
              </a:spcBef>
            </a:pPr>
            <a:r>
              <a:rPr sz="2050" dirty="0">
                <a:solidFill>
                  <a:srgbClr val="FF0000"/>
                </a:solidFill>
                <a:latin typeface="MingLiU_HKSCS-ExtB"/>
                <a:cs typeface="MingLiU_HKSCS-ExtB"/>
              </a:rPr>
              <a:t>LeftChild</a:t>
            </a:r>
            <a:r>
              <a:rPr sz="2050" dirty="0">
                <a:solidFill>
                  <a:srgbClr val="FF0000"/>
                </a:solidFill>
                <a:latin typeface="Lucida Sans Unicode"/>
                <a:cs typeface="Lucida Sans Unicode"/>
              </a:rPr>
              <a:t>(</a:t>
            </a:r>
            <a:r>
              <a:rPr sz="2050" i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50" i="1" spc="-2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50" spc="35" dirty="0">
                <a:solidFill>
                  <a:srgbClr val="FF0000"/>
                </a:solidFill>
                <a:latin typeface="Lucida Sans Unicode"/>
                <a:cs typeface="Lucida Sans Unicode"/>
              </a:rPr>
              <a:t>)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420" y="1724050"/>
            <a:ext cx="4029710" cy="349250"/>
          </a:xfrm>
          <a:prstGeom prst="rect">
            <a:avLst/>
          </a:prstGeom>
          <a:solidFill>
            <a:srgbClr val="FFE5E5"/>
          </a:solidFill>
        </p:spPr>
        <p:txBody>
          <a:bodyPr vert="horz" wrap="square" lIns="0" tIns="6223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490"/>
              </a:spcBef>
            </a:pPr>
            <a:r>
              <a:rPr sz="1700" dirty="0">
                <a:latin typeface="MingLiU_HKSCS-ExtB"/>
                <a:cs typeface="MingLiU_HKSCS-ExtB"/>
              </a:rPr>
              <a:t>return</a:t>
            </a:r>
            <a:r>
              <a:rPr sz="1700" spc="35" dirty="0">
                <a:latin typeface="MingLiU_HKSCS-ExtB"/>
                <a:cs typeface="MingLiU_HKSCS-ExtB"/>
              </a:rPr>
              <a:t> </a:t>
            </a:r>
            <a:r>
              <a:rPr sz="1700" spc="-25" dirty="0">
                <a:latin typeface="Calibri"/>
                <a:cs typeface="Calibri"/>
              </a:rPr>
              <a:t>2</a:t>
            </a:r>
            <a:r>
              <a:rPr sz="1700" i="1" spc="-25" dirty="0">
                <a:latin typeface="Calibri"/>
                <a:cs typeface="Calibri"/>
              </a:rPr>
              <a:t>i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9420" y="2199513"/>
            <a:ext cx="4029710" cy="41148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635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50"/>
              </a:spcBef>
            </a:pPr>
            <a:r>
              <a:rPr sz="2050" dirty="0">
                <a:solidFill>
                  <a:srgbClr val="FF0000"/>
                </a:solidFill>
                <a:latin typeface="MingLiU_HKSCS-ExtB"/>
                <a:cs typeface="MingLiU_HKSCS-ExtB"/>
              </a:rPr>
              <a:t>RightChild</a:t>
            </a:r>
            <a:r>
              <a:rPr sz="2050" dirty="0">
                <a:solidFill>
                  <a:srgbClr val="FF0000"/>
                </a:solidFill>
                <a:latin typeface="Lucida Sans Unicode"/>
                <a:cs typeface="Lucida Sans Unicode"/>
              </a:rPr>
              <a:t>(</a:t>
            </a:r>
            <a:r>
              <a:rPr sz="2050" i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50" i="1" spc="-2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50" spc="35" dirty="0">
                <a:solidFill>
                  <a:srgbClr val="FF0000"/>
                </a:solidFill>
                <a:latin typeface="Lucida Sans Unicode"/>
                <a:cs typeface="Lucida Sans Unicode"/>
              </a:rPr>
              <a:t>)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9420" y="2610434"/>
            <a:ext cx="4029710" cy="363220"/>
          </a:xfrm>
          <a:prstGeom prst="rect">
            <a:avLst/>
          </a:prstGeom>
          <a:solidFill>
            <a:srgbClr val="FFE5E5"/>
          </a:solidFill>
        </p:spPr>
        <p:txBody>
          <a:bodyPr vert="horz" wrap="square" lIns="0" tIns="6223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490"/>
              </a:spcBef>
            </a:pPr>
            <a:r>
              <a:rPr sz="1700" dirty="0">
                <a:latin typeface="MingLiU_HKSCS-ExtB"/>
                <a:cs typeface="MingLiU_HKSCS-ExtB"/>
              </a:rPr>
              <a:t>return</a:t>
            </a:r>
            <a:r>
              <a:rPr sz="1700" spc="-20" dirty="0">
                <a:latin typeface="MingLiU_HKSCS-ExtB"/>
                <a:cs typeface="MingLiU_HKSCS-ExtB"/>
              </a:rPr>
              <a:t> </a:t>
            </a:r>
            <a:r>
              <a:rPr sz="1700" dirty="0">
                <a:latin typeface="Calibri"/>
                <a:cs typeface="Calibri"/>
              </a:rPr>
              <a:t>2</a:t>
            </a:r>
            <a:r>
              <a:rPr sz="1700" i="1" dirty="0">
                <a:latin typeface="Calibri"/>
                <a:cs typeface="Calibri"/>
              </a:rPr>
              <a:t>i</a:t>
            </a:r>
            <a:r>
              <a:rPr sz="1700" i="1" spc="150" dirty="0">
                <a:latin typeface="Calibri"/>
                <a:cs typeface="Calibri"/>
              </a:rPr>
              <a:t> </a:t>
            </a:r>
            <a:r>
              <a:rPr sz="1700" spc="-100" dirty="0">
                <a:latin typeface="Lucida Sans Unicode"/>
                <a:cs typeface="Lucida Sans Unicode"/>
              </a:rPr>
              <a:t>+</a:t>
            </a:r>
            <a:r>
              <a:rPr sz="1700" spc="-155" dirty="0">
                <a:latin typeface="Lucida Sans Unicode"/>
                <a:cs typeface="Lucida Sans Unicode"/>
              </a:rPr>
              <a:t> </a:t>
            </a:r>
            <a:r>
              <a:rPr sz="1700" spc="-50" dirty="0">
                <a:latin typeface="Calibri"/>
                <a:cs typeface="Calibri"/>
              </a:rPr>
              <a:t>1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851700"/>
            <a:ext cx="4029710" cy="411480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0921"/>
                </a:moveTo>
                <a:lnTo>
                  <a:pt x="4029151" y="410921"/>
                </a:lnTo>
                <a:lnTo>
                  <a:pt x="4029151" y="0"/>
                </a:lnTo>
                <a:lnTo>
                  <a:pt x="0" y="0"/>
                </a:lnTo>
                <a:lnTo>
                  <a:pt x="0" y="41092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843730"/>
            <a:ext cx="108331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solidFill>
                  <a:srgbClr val="FF0000"/>
                </a:solidFill>
                <a:latin typeface="MingLiU_HKSCS-ExtB"/>
                <a:cs typeface="MingLiU_HKSCS-ExtB"/>
              </a:rPr>
              <a:t>SiftUp</a:t>
            </a:r>
            <a:r>
              <a:rPr sz="2050" dirty="0">
                <a:solidFill>
                  <a:srgbClr val="FF0000"/>
                </a:solidFill>
                <a:latin typeface="Lucida Sans Unicode"/>
                <a:cs typeface="Lucida Sans Unicode"/>
              </a:rPr>
              <a:t>(</a:t>
            </a:r>
            <a:r>
              <a:rPr sz="2050" i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50" i="1" spc="-2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50" spc="35" dirty="0">
                <a:solidFill>
                  <a:srgbClr val="FF0000"/>
                </a:solidFill>
                <a:latin typeface="Lucida Sans Unicode"/>
                <a:cs typeface="Lucida Sans Unicode"/>
              </a:rPr>
              <a:t>)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420" y="1262621"/>
            <a:ext cx="4029710" cy="960119"/>
          </a:xfrm>
          <a:custGeom>
            <a:avLst/>
            <a:gdLst/>
            <a:ahLst/>
            <a:cxnLst/>
            <a:rect l="l" t="t" r="r" b="b"/>
            <a:pathLst>
              <a:path w="4029710" h="960119">
                <a:moveTo>
                  <a:pt x="4029151" y="0"/>
                </a:moveTo>
                <a:lnTo>
                  <a:pt x="0" y="0"/>
                </a:lnTo>
                <a:lnTo>
                  <a:pt x="0" y="960119"/>
                </a:lnTo>
                <a:lnTo>
                  <a:pt x="4029151" y="960119"/>
                </a:lnTo>
                <a:lnTo>
                  <a:pt x="4029151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1293661"/>
            <a:ext cx="3614420" cy="861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1775" marR="5080" indent="-21971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MingLiU_HKSCS-ExtB"/>
                <a:cs typeface="MingLiU_HKSCS-ExtB"/>
              </a:rPr>
              <a:t>while</a:t>
            </a:r>
            <a:r>
              <a:rPr sz="1700" spc="60" dirty="0">
                <a:latin typeface="MingLiU_HKSCS-ExtB"/>
                <a:cs typeface="MingLiU_HKSCS-ExtB"/>
              </a:rPr>
              <a:t> </a:t>
            </a:r>
            <a:r>
              <a:rPr sz="1700" i="1" dirty="0">
                <a:latin typeface="Calibri"/>
                <a:cs typeface="Calibri"/>
              </a:rPr>
              <a:t>i</a:t>
            </a:r>
            <a:r>
              <a:rPr sz="1700" i="1" spc="295" dirty="0">
                <a:latin typeface="Calibri"/>
                <a:cs typeface="Calibri"/>
              </a:rPr>
              <a:t> </a:t>
            </a:r>
            <a:r>
              <a:rPr sz="1700" i="1" spc="-90" dirty="0">
                <a:latin typeface="Verdana"/>
                <a:cs typeface="Verdana"/>
              </a:rPr>
              <a:t>&gt;</a:t>
            </a:r>
            <a:r>
              <a:rPr sz="1700" i="1" spc="-95" dirty="0">
                <a:latin typeface="Verdana"/>
                <a:cs typeface="Verdana"/>
              </a:rPr>
              <a:t> </a:t>
            </a:r>
            <a:r>
              <a:rPr sz="1700" dirty="0">
                <a:latin typeface="Calibri"/>
                <a:cs typeface="Calibri"/>
              </a:rPr>
              <a:t>1</a:t>
            </a:r>
            <a:r>
              <a:rPr sz="1700" spc="70" dirty="0">
                <a:latin typeface="Calibri"/>
                <a:cs typeface="Calibri"/>
              </a:rPr>
              <a:t>  </a:t>
            </a:r>
            <a:r>
              <a:rPr sz="1700" dirty="0">
                <a:latin typeface="MingLiU_HKSCS-ExtB"/>
                <a:cs typeface="MingLiU_HKSCS-ExtB"/>
              </a:rPr>
              <a:t>and</a:t>
            </a:r>
            <a:r>
              <a:rPr sz="1700" spc="65" dirty="0">
                <a:latin typeface="MingLiU_HKSCS-ExtB"/>
                <a:cs typeface="MingLiU_HKSCS-ExtB"/>
              </a:rPr>
              <a:t> </a:t>
            </a:r>
            <a:r>
              <a:rPr sz="1700" i="1" dirty="0">
                <a:latin typeface="Calibri"/>
                <a:cs typeface="Calibri"/>
              </a:rPr>
              <a:t>H</a:t>
            </a:r>
            <a:r>
              <a:rPr sz="1700" dirty="0">
                <a:latin typeface="Lucida Sans Unicode"/>
                <a:cs typeface="Lucida Sans Unicode"/>
              </a:rPr>
              <a:t>[</a:t>
            </a:r>
            <a:r>
              <a:rPr sz="1700" dirty="0">
                <a:latin typeface="MingLiU_HKSCS-ExtB"/>
                <a:cs typeface="MingLiU_HKSCS-ExtB"/>
              </a:rPr>
              <a:t>Parent</a:t>
            </a:r>
            <a:r>
              <a:rPr sz="1700" dirty="0">
                <a:latin typeface="Lucida Sans Unicode"/>
                <a:cs typeface="Lucida Sans Unicode"/>
              </a:rPr>
              <a:t>(</a:t>
            </a:r>
            <a:r>
              <a:rPr sz="1700" i="1" dirty="0">
                <a:latin typeface="Calibri"/>
                <a:cs typeface="Calibri"/>
              </a:rPr>
              <a:t>i</a:t>
            </a:r>
            <a:r>
              <a:rPr sz="1700" i="1" spc="-210" dirty="0">
                <a:latin typeface="Calibri"/>
                <a:cs typeface="Calibri"/>
              </a:rPr>
              <a:t> </a:t>
            </a:r>
            <a:r>
              <a:rPr sz="1700" dirty="0">
                <a:latin typeface="Lucida Sans Unicode"/>
                <a:cs typeface="Lucida Sans Unicode"/>
              </a:rPr>
              <a:t>)]</a:t>
            </a:r>
            <a:r>
              <a:rPr sz="1700" spc="-30" dirty="0">
                <a:latin typeface="Lucida Sans Unicode"/>
                <a:cs typeface="Lucida Sans Unicode"/>
              </a:rPr>
              <a:t> </a:t>
            </a:r>
            <a:r>
              <a:rPr sz="1700" i="1" spc="-90" dirty="0">
                <a:latin typeface="Verdana"/>
                <a:cs typeface="Verdana"/>
              </a:rPr>
              <a:t>&lt;</a:t>
            </a:r>
            <a:r>
              <a:rPr sz="1700" i="1" spc="-95" dirty="0">
                <a:latin typeface="Verdana"/>
                <a:cs typeface="Verdana"/>
              </a:rPr>
              <a:t> </a:t>
            </a:r>
            <a:r>
              <a:rPr sz="1700" i="1" dirty="0">
                <a:latin typeface="Calibri"/>
                <a:cs typeface="Calibri"/>
              </a:rPr>
              <a:t>H</a:t>
            </a:r>
            <a:r>
              <a:rPr sz="1700" dirty="0">
                <a:latin typeface="Lucida Sans Unicode"/>
                <a:cs typeface="Lucida Sans Unicode"/>
              </a:rPr>
              <a:t>[</a:t>
            </a:r>
            <a:r>
              <a:rPr sz="1700" i="1" dirty="0">
                <a:latin typeface="Calibri"/>
                <a:cs typeface="Calibri"/>
              </a:rPr>
              <a:t>i</a:t>
            </a:r>
            <a:r>
              <a:rPr sz="1700" i="1" spc="-210" dirty="0">
                <a:latin typeface="Calibri"/>
                <a:cs typeface="Calibri"/>
              </a:rPr>
              <a:t> </a:t>
            </a:r>
            <a:r>
              <a:rPr sz="1700" spc="-25" dirty="0">
                <a:latin typeface="Lucida Sans Unicode"/>
                <a:cs typeface="Lucida Sans Unicode"/>
              </a:rPr>
              <a:t>]</a:t>
            </a:r>
            <a:r>
              <a:rPr sz="1700" spc="-25" dirty="0">
                <a:latin typeface="MingLiU_HKSCS-ExtB"/>
                <a:cs typeface="MingLiU_HKSCS-ExtB"/>
              </a:rPr>
              <a:t>: </a:t>
            </a:r>
            <a:r>
              <a:rPr sz="1700" dirty="0">
                <a:latin typeface="MingLiU_HKSCS-ExtB"/>
                <a:cs typeface="MingLiU_HKSCS-ExtB"/>
              </a:rPr>
              <a:t>swap</a:t>
            </a:r>
            <a:r>
              <a:rPr sz="1700" spc="110" dirty="0">
                <a:latin typeface="MingLiU_HKSCS-ExtB"/>
                <a:cs typeface="MingLiU_HKSCS-ExtB"/>
              </a:rPr>
              <a:t> </a:t>
            </a:r>
            <a:r>
              <a:rPr sz="1700" i="1" dirty="0">
                <a:latin typeface="Calibri"/>
                <a:cs typeface="Calibri"/>
              </a:rPr>
              <a:t>H</a:t>
            </a:r>
            <a:r>
              <a:rPr sz="1700" dirty="0">
                <a:latin typeface="Lucida Sans Unicode"/>
                <a:cs typeface="Lucida Sans Unicode"/>
              </a:rPr>
              <a:t>[</a:t>
            </a:r>
            <a:r>
              <a:rPr sz="1700" dirty="0">
                <a:latin typeface="MingLiU_HKSCS-ExtB"/>
                <a:cs typeface="MingLiU_HKSCS-ExtB"/>
              </a:rPr>
              <a:t>Parent</a:t>
            </a:r>
            <a:r>
              <a:rPr sz="1700" dirty="0">
                <a:latin typeface="Lucida Sans Unicode"/>
                <a:cs typeface="Lucida Sans Unicode"/>
              </a:rPr>
              <a:t>(</a:t>
            </a:r>
            <a:r>
              <a:rPr sz="1700" i="1" dirty="0">
                <a:latin typeface="Calibri"/>
                <a:cs typeface="Calibri"/>
              </a:rPr>
              <a:t>i</a:t>
            </a:r>
            <a:r>
              <a:rPr sz="1700" i="1" spc="-200" dirty="0">
                <a:latin typeface="Calibri"/>
                <a:cs typeface="Calibri"/>
              </a:rPr>
              <a:t> </a:t>
            </a:r>
            <a:r>
              <a:rPr sz="1700" dirty="0">
                <a:latin typeface="Lucida Sans Unicode"/>
                <a:cs typeface="Lucida Sans Unicode"/>
              </a:rPr>
              <a:t>)]</a:t>
            </a:r>
            <a:r>
              <a:rPr sz="1700" spc="425" dirty="0">
                <a:latin typeface="Lucida Sans Unicode"/>
                <a:cs typeface="Lucida Sans Unicode"/>
              </a:rPr>
              <a:t> </a:t>
            </a:r>
            <a:r>
              <a:rPr sz="1700" dirty="0">
                <a:latin typeface="MingLiU_HKSCS-ExtB"/>
                <a:cs typeface="MingLiU_HKSCS-ExtB"/>
              </a:rPr>
              <a:t>and</a:t>
            </a:r>
            <a:r>
              <a:rPr sz="1700" spc="114" dirty="0">
                <a:latin typeface="MingLiU_HKSCS-ExtB"/>
                <a:cs typeface="MingLiU_HKSCS-ExtB"/>
              </a:rPr>
              <a:t> </a:t>
            </a:r>
            <a:r>
              <a:rPr sz="1700" i="1" dirty="0">
                <a:latin typeface="Calibri"/>
                <a:cs typeface="Calibri"/>
              </a:rPr>
              <a:t>H</a:t>
            </a:r>
            <a:r>
              <a:rPr sz="1700" dirty="0">
                <a:latin typeface="Lucida Sans Unicode"/>
                <a:cs typeface="Lucida Sans Unicode"/>
              </a:rPr>
              <a:t>[</a:t>
            </a:r>
            <a:r>
              <a:rPr sz="1700" i="1" dirty="0">
                <a:latin typeface="Calibri"/>
                <a:cs typeface="Calibri"/>
              </a:rPr>
              <a:t>i</a:t>
            </a:r>
            <a:r>
              <a:rPr sz="1700" i="1" spc="-200" dirty="0">
                <a:latin typeface="Calibri"/>
                <a:cs typeface="Calibri"/>
              </a:rPr>
              <a:t> </a:t>
            </a:r>
            <a:r>
              <a:rPr sz="1700" spc="-50" dirty="0">
                <a:latin typeface="Lucida Sans Unicode"/>
                <a:cs typeface="Lucida Sans Unicode"/>
              </a:rPr>
              <a:t>]</a:t>
            </a:r>
            <a:endParaRPr sz="1700">
              <a:latin typeface="Lucida Sans Unicode"/>
              <a:cs typeface="Lucida Sans Unicode"/>
            </a:endParaRPr>
          </a:p>
          <a:p>
            <a:pPr marL="231775">
              <a:lnSpc>
                <a:spcPct val="100000"/>
              </a:lnSpc>
              <a:spcBef>
                <a:spcPts val="150"/>
              </a:spcBef>
            </a:pPr>
            <a:r>
              <a:rPr sz="1700" i="1" dirty="0">
                <a:latin typeface="Calibri"/>
                <a:cs typeface="Calibri"/>
              </a:rPr>
              <a:t>i</a:t>
            </a:r>
            <a:r>
              <a:rPr sz="1700" i="1" spc="290" dirty="0">
                <a:latin typeface="Calibri"/>
                <a:cs typeface="Calibri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25" dirty="0">
                <a:latin typeface="Cambria"/>
                <a:cs typeface="Cambria"/>
              </a:rPr>
              <a:t> </a:t>
            </a:r>
            <a:r>
              <a:rPr sz="1700" dirty="0">
                <a:latin typeface="MingLiU_HKSCS-ExtB"/>
                <a:cs typeface="MingLiU_HKSCS-ExtB"/>
              </a:rPr>
              <a:t>Parent</a:t>
            </a:r>
            <a:r>
              <a:rPr sz="1700" dirty="0">
                <a:latin typeface="Lucida Sans Unicode"/>
                <a:cs typeface="Lucida Sans Unicode"/>
              </a:rPr>
              <a:t>(</a:t>
            </a:r>
            <a:r>
              <a:rPr sz="1700" i="1" dirty="0">
                <a:latin typeface="Calibri"/>
                <a:cs typeface="Calibri"/>
              </a:rPr>
              <a:t>i</a:t>
            </a:r>
            <a:r>
              <a:rPr sz="1700" i="1" spc="-210" dirty="0">
                <a:latin typeface="Calibri"/>
                <a:cs typeface="Calibri"/>
              </a:rPr>
              <a:t> </a:t>
            </a:r>
            <a:r>
              <a:rPr sz="1700" spc="20" dirty="0">
                <a:latin typeface="Lucida Sans Unicode"/>
                <a:cs typeface="Lucida Sans Unicode"/>
              </a:rPr>
              <a:t>)</a:t>
            </a:r>
            <a:endParaRPr sz="1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63258"/>
            <a:ext cx="4029710" cy="411480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0921"/>
                </a:moveTo>
                <a:lnTo>
                  <a:pt x="4029151" y="410921"/>
                </a:lnTo>
                <a:lnTo>
                  <a:pt x="4029151" y="0"/>
                </a:lnTo>
                <a:lnTo>
                  <a:pt x="0" y="0"/>
                </a:lnTo>
                <a:lnTo>
                  <a:pt x="0" y="41092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solidFill>
                  <a:srgbClr val="FF0000"/>
                </a:solidFill>
                <a:latin typeface="MingLiU_HKSCS-ExtB"/>
                <a:cs typeface="MingLiU_HKSCS-ExtB"/>
              </a:rPr>
              <a:t>SiftDown</a:t>
            </a:r>
            <a:r>
              <a:rPr sz="2050" dirty="0">
                <a:solidFill>
                  <a:srgbClr val="FF0000"/>
                </a:solidFill>
                <a:latin typeface="Lucida Sans Unicode"/>
                <a:cs typeface="Lucida Sans Unicode"/>
              </a:rPr>
              <a:t>(</a:t>
            </a:r>
            <a:r>
              <a:rPr sz="2050" i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50" i="1" spc="-22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50" spc="35" dirty="0">
                <a:solidFill>
                  <a:srgbClr val="FF0000"/>
                </a:solidFill>
                <a:latin typeface="Lucida Sans Unicode"/>
                <a:cs typeface="Lucida Sans Unicode"/>
              </a:rPr>
              <a:t>)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420" y="474179"/>
            <a:ext cx="4029710" cy="2908935"/>
          </a:xfrm>
          <a:custGeom>
            <a:avLst/>
            <a:gdLst/>
            <a:ahLst/>
            <a:cxnLst/>
            <a:rect l="l" t="t" r="r" b="b"/>
            <a:pathLst>
              <a:path w="4029710" h="2908935">
                <a:moveTo>
                  <a:pt x="4029151" y="0"/>
                </a:moveTo>
                <a:lnTo>
                  <a:pt x="0" y="0"/>
                </a:lnTo>
                <a:lnTo>
                  <a:pt x="0" y="2908617"/>
                </a:lnTo>
                <a:lnTo>
                  <a:pt x="4029151" y="2908617"/>
                </a:lnTo>
                <a:lnTo>
                  <a:pt x="4029151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505207"/>
            <a:ext cx="3496945" cy="28092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i="1" spc="-20" dirty="0">
                <a:latin typeface="Calibri"/>
                <a:cs typeface="Calibri"/>
              </a:rPr>
              <a:t>maxIndex</a:t>
            </a:r>
            <a:r>
              <a:rPr sz="1700" i="1" spc="145" dirty="0">
                <a:latin typeface="Calibri"/>
                <a:cs typeface="Calibri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30" dirty="0">
                <a:latin typeface="Cambria"/>
                <a:cs typeface="Cambria"/>
              </a:rPr>
              <a:t> </a:t>
            </a:r>
            <a:r>
              <a:rPr sz="1700" i="1" spc="-50" dirty="0">
                <a:latin typeface="Calibri"/>
                <a:cs typeface="Calibri"/>
              </a:rPr>
              <a:t>i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i="1" spc="150" dirty="0">
                <a:latin typeface="Verdana"/>
                <a:cs typeface="Verdana"/>
              </a:rPr>
              <a:t>ℓ</a:t>
            </a:r>
            <a:r>
              <a:rPr sz="1700" i="1" spc="-75" dirty="0">
                <a:latin typeface="Verdana"/>
                <a:cs typeface="Verdana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40" dirty="0">
                <a:latin typeface="Cambria"/>
                <a:cs typeface="Cambria"/>
              </a:rPr>
              <a:t> </a:t>
            </a:r>
            <a:r>
              <a:rPr sz="1700" dirty="0">
                <a:latin typeface="MingLiU_HKSCS-ExtB"/>
                <a:cs typeface="MingLiU_HKSCS-ExtB"/>
              </a:rPr>
              <a:t>LeftChild</a:t>
            </a:r>
            <a:r>
              <a:rPr sz="1700" dirty="0">
                <a:latin typeface="Lucida Sans Unicode"/>
                <a:cs typeface="Lucida Sans Unicode"/>
              </a:rPr>
              <a:t>(</a:t>
            </a:r>
            <a:r>
              <a:rPr sz="1700" i="1" dirty="0">
                <a:latin typeface="Calibri"/>
                <a:cs typeface="Calibri"/>
              </a:rPr>
              <a:t>i</a:t>
            </a:r>
            <a:r>
              <a:rPr sz="1700" i="1" spc="-200" dirty="0">
                <a:latin typeface="Calibri"/>
                <a:cs typeface="Calibri"/>
              </a:rPr>
              <a:t> </a:t>
            </a:r>
            <a:r>
              <a:rPr sz="1700" spc="20" dirty="0">
                <a:latin typeface="Lucida Sans Unicode"/>
                <a:cs typeface="Lucida Sans Unicode"/>
              </a:rPr>
              <a:t>)</a:t>
            </a:r>
            <a:endParaRPr sz="1700">
              <a:latin typeface="Lucida Sans Unicode"/>
              <a:cs typeface="Lucida Sans Unicode"/>
            </a:endParaRPr>
          </a:p>
          <a:p>
            <a:pPr marL="231775" marR="10795" indent="-219710">
              <a:lnSpc>
                <a:spcPct val="107400"/>
              </a:lnSpc>
            </a:pPr>
            <a:r>
              <a:rPr sz="1700" dirty="0">
                <a:latin typeface="MingLiU_HKSCS-ExtB"/>
                <a:cs typeface="MingLiU_HKSCS-ExtB"/>
              </a:rPr>
              <a:t>if</a:t>
            </a:r>
            <a:r>
              <a:rPr sz="1700" spc="35" dirty="0">
                <a:latin typeface="MingLiU_HKSCS-ExtB"/>
                <a:cs typeface="MingLiU_HKSCS-ExtB"/>
              </a:rPr>
              <a:t> </a:t>
            </a:r>
            <a:r>
              <a:rPr sz="1700" i="1" spc="150" dirty="0">
                <a:latin typeface="Verdana"/>
                <a:cs typeface="Verdana"/>
              </a:rPr>
              <a:t>ℓ</a:t>
            </a:r>
            <a:r>
              <a:rPr sz="1700" i="1" spc="-100" dirty="0">
                <a:latin typeface="Verdana"/>
                <a:cs typeface="Verdana"/>
              </a:rPr>
              <a:t> </a:t>
            </a:r>
            <a:r>
              <a:rPr sz="1700" spc="395" dirty="0">
                <a:latin typeface="Cambria"/>
                <a:cs typeface="Cambria"/>
              </a:rPr>
              <a:t>≤</a:t>
            </a:r>
            <a:r>
              <a:rPr sz="1700" spc="125" dirty="0">
                <a:latin typeface="Cambria"/>
                <a:cs typeface="Cambria"/>
              </a:rPr>
              <a:t> </a:t>
            </a:r>
            <a:r>
              <a:rPr sz="1700" i="1" dirty="0">
                <a:latin typeface="Calibri"/>
                <a:cs typeface="Calibri"/>
              </a:rPr>
              <a:t>size</a:t>
            </a:r>
            <a:r>
              <a:rPr sz="1700" i="1" spc="125" dirty="0">
                <a:latin typeface="Calibri"/>
                <a:cs typeface="Calibri"/>
              </a:rPr>
              <a:t>  </a:t>
            </a:r>
            <a:r>
              <a:rPr sz="1700" dirty="0">
                <a:latin typeface="MingLiU_HKSCS-ExtB"/>
                <a:cs typeface="MingLiU_HKSCS-ExtB"/>
              </a:rPr>
              <a:t>and</a:t>
            </a:r>
            <a:r>
              <a:rPr sz="1700" spc="45" dirty="0">
                <a:latin typeface="MingLiU_HKSCS-ExtB"/>
                <a:cs typeface="MingLiU_HKSCS-ExtB"/>
              </a:rPr>
              <a:t> </a:t>
            </a:r>
            <a:r>
              <a:rPr sz="1700" i="1" dirty="0">
                <a:latin typeface="Calibri"/>
                <a:cs typeface="Calibri"/>
              </a:rPr>
              <a:t>H</a:t>
            </a:r>
            <a:r>
              <a:rPr sz="1700" dirty="0">
                <a:latin typeface="Lucida Sans Unicode"/>
                <a:cs typeface="Lucida Sans Unicode"/>
              </a:rPr>
              <a:t>[</a:t>
            </a:r>
            <a:r>
              <a:rPr sz="1700" i="1" dirty="0">
                <a:latin typeface="Verdana"/>
                <a:cs typeface="Verdana"/>
              </a:rPr>
              <a:t>ℓ</a:t>
            </a:r>
            <a:r>
              <a:rPr sz="1700" dirty="0">
                <a:latin typeface="Lucida Sans Unicode"/>
                <a:cs typeface="Lucida Sans Unicode"/>
              </a:rPr>
              <a:t>]</a:t>
            </a:r>
            <a:r>
              <a:rPr sz="1700" spc="-40" dirty="0">
                <a:latin typeface="Lucida Sans Unicode"/>
                <a:cs typeface="Lucida Sans Unicode"/>
              </a:rPr>
              <a:t> </a:t>
            </a:r>
            <a:r>
              <a:rPr sz="1700" i="1" spc="-90" dirty="0">
                <a:latin typeface="Verdana"/>
                <a:cs typeface="Verdana"/>
              </a:rPr>
              <a:t>&gt;</a:t>
            </a:r>
            <a:r>
              <a:rPr sz="1700" i="1" spc="-100" dirty="0">
                <a:latin typeface="Verdana"/>
                <a:cs typeface="Verdana"/>
              </a:rPr>
              <a:t> </a:t>
            </a:r>
            <a:r>
              <a:rPr sz="1700" i="1" spc="-30" dirty="0">
                <a:latin typeface="Calibri"/>
                <a:cs typeface="Calibri"/>
              </a:rPr>
              <a:t>H</a:t>
            </a:r>
            <a:r>
              <a:rPr sz="1700" spc="-30" dirty="0">
                <a:latin typeface="Lucida Sans Unicode"/>
                <a:cs typeface="Lucida Sans Unicode"/>
              </a:rPr>
              <a:t>[</a:t>
            </a:r>
            <a:r>
              <a:rPr sz="1700" i="1" spc="-30" dirty="0">
                <a:latin typeface="Calibri"/>
                <a:cs typeface="Calibri"/>
              </a:rPr>
              <a:t>maxIndex</a:t>
            </a:r>
            <a:r>
              <a:rPr sz="1700" i="1" spc="-220" dirty="0">
                <a:latin typeface="Calibri"/>
                <a:cs typeface="Calibri"/>
              </a:rPr>
              <a:t> </a:t>
            </a:r>
            <a:r>
              <a:rPr sz="1700" spc="-25" dirty="0">
                <a:latin typeface="Lucida Sans Unicode"/>
                <a:cs typeface="Lucida Sans Unicode"/>
              </a:rPr>
              <a:t>]</a:t>
            </a:r>
            <a:r>
              <a:rPr sz="1700" spc="-25" dirty="0">
                <a:latin typeface="MingLiU_HKSCS-ExtB"/>
                <a:cs typeface="MingLiU_HKSCS-ExtB"/>
              </a:rPr>
              <a:t>: </a:t>
            </a:r>
            <a:r>
              <a:rPr sz="1700" i="1" spc="-20" dirty="0">
                <a:latin typeface="Calibri"/>
                <a:cs typeface="Calibri"/>
              </a:rPr>
              <a:t>maxIndex</a:t>
            </a:r>
            <a:r>
              <a:rPr sz="1700" i="1" spc="145" dirty="0">
                <a:latin typeface="Calibri"/>
                <a:cs typeface="Calibri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30" dirty="0">
                <a:latin typeface="Cambria"/>
                <a:cs typeface="Cambria"/>
              </a:rPr>
              <a:t> </a:t>
            </a:r>
            <a:r>
              <a:rPr sz="1700" i="1" spc="100" dirty="0">
                <a:latin typeface="Verdana"/>
                <a:cs typeface="Verdana"/>
              </a:rPr>
              <a:t>ℓ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i="1" dirty="0">
                <a:latin typeface="Calibri"/>
                <a:cs typeface="Calibri"/>
              </a:rPr>
              <a:t>r</a:t>
            </a:r>
            <a:r>
              <a:rPr sz="1700" i="1" spc="305" dirty="0">
                <a:latin typeface="Calibri"/>
                <a:cs typeface="Calibri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25" dirty="0">
                <a:latin typeface="Cambria"/>
                <a:cs typeface="Cambria"/>
              </a:rPr>
              <a:t> </a:t>
            </a:r>
            <a:r>
              <a:rPr sz="1700" dirty="0">
                <a:latin typeface="MingLiU_HKSCS-ExtB"/>
                <a:cs typeface="MingLiU_HKSCS-ExtB"/>
              </a:rPr>
              <a:t>RightChild</a:t>
            </a:r>
            <a:r>
              <a:rPr sz="1700" dirty="0">
                <a:latin typeface="Lucida Sans Unicode"/>
                <a:cs typeface="Lucida Sans Unicode"/>
              </a:rPr>
              <a:t>(</a:t>
            </a:r>
            <a:r>
              <a:rPr sz="1700" i="1" dirty="0">
                <a:latin typeface="Calibri"/>
                <a:cs typeface="Calibri"/>
              </a:rPr>
              <a:t>i</a:t>
            </a:r>
            <a:r>
              <a:rPr sz="1700" i="1" spc="-210" dirty="0">
                <a:latin typeface="Calibri"/>
                <a:cs typeface="Calibri"/>
              </a:rPr>
              <a:t> </a:t>
            </a:r>
            <a:r>
              <a:rPr sz="1700" spc="20" dirty="0">
                <a:latin typeface="Lucida Sans Unicode"/>
                <a:cs typeface="Lucida Sans Unicode"/>
              </a:rPr>
              <a:t>)</a:t>
            </a:r>
            <a:endParaRPr sz="1700">
              <a:latin typeface="Lucida Sans Unicode"/>
              <a:cs typeface="Lucida Sans Unicode"/>
            </a:endParaRPr>
          </a:p>
          <a:p>
            <a:pPr marL="231775" marR="5080" indent="-219710">
              <a:lnSpc>
                <a:spcPct val="107400"/>
              </a:lnSpc>
            </a:pPr>
            <a:r>
              <a:rPr sz="1700" dirty="0">
                <a:latin typeface="MingLiU_HKSCS-ExtB"/>
                <a:cs typeface="MingLiU_HKSCS-ExtB"/>
              </a:rPr>
              <a:t>if</a:t>
            </a:r>
            <a:r>
              <a:rPr sz="1700" spc="20" dirty="0">
                <a:latin typeface="MingLiU_HKSCS-ExtB"/>
                <a:cs typeface="MingLiU_HKSCS-ExtB"/>
              </a:rPr>
              <a:t> </a:t>
            </a:r>
            <a:r>
              <a:rPr sz="1700" i="1" dirty="0">
                <a:latin typeface="Calibri"/>
                <a:cs typeface="Calibri"/>
              </a:rPr>
              <a:t>r</a:t>
            </a:r>
            <a:r>
              <a:rPr sz="1700" i="1" spc="275" dirty="0">
                <a:latin typeface="Calibri"/>
                <a:cs typeface="Calibri"/>
              </a:rPr>
              <a:t> </a:t>
            </a:r>
            <a:r>
              <a:rPr sz="1700" spc="395" dirty="0">
                <a:latin typeface="Cambria"/>
                <a:cs typeface="Cambria"/>
              </a:rPr>
              <a:t>≤</a:t>
            </a:r>
            <a:r>
              <a:rPr sz="1700" spc="114" dirty="0">
                <a:latin typeface="Cambria"/>
                <a:cs typeface="Cambria"/>
              </a:rPr>
              <a:t> </a:t>
            </a:r>
            <a:r>
              <a:rPr sz="1700" i="1" dirty="0">
                <a:latin typeface="Calibri"/>
                <a:cs typeface="Calibri"/>
              </a:rPr>
              <a:t>size</a:t>
            </a:r>
            <a:r>
              <a:rPr sz="1700" i="1" spc="105" dirty="0">
                <a:latin typeface="Calibri"/>
                <a:cs typeface="Calibri"/>
              </a:rPr>
              <a:t>  </a:t>
            </a:r>
            <a:r>
              <a:rPr sz="1700" dirty="0">
                <a:latin typeface="MingLiU_HKSCS-ExtB"/>
                <a:cs typeface="MingLiU_HKSCS-ExtB"/>
              </a:rPr>
              <a:t>and</a:t>
            </a:r>
            <a:r>
              <a:rPr sz="1700" spc="30" dirty="0">
                <a:latin typeface="MingLiU_HKSCS-ExtB"/>
                <a:cs typeface="MingLiU_HKSCS-ExtB"/>
              </a:rPr>
              <a:t> </a:t>
            </a:r>
            <a:r>
              <a:rPr sz="1700" i="1" dirty="0">
                <a:latin typeface="Calibri"/>
                <a:cs typeface="Calibri"/>
              </a:rPr>
              <a:t>H</a:t>
            </a:r>
            <a:r>
              <a:rPr sz="1700" dirty="0">
                <a:latin typeface="Lucida Sans Unicode"/>
                <a:cs typeface="Lucida Sans Unicode"/>
              </a:rPr>
              <a:t>[</a:t>
            </a:r>
            <a:r>
              <a:rPr sz="1700" i="1" dirty="0">
                <a:latin typeface="Calibri"/>
                <a:cs typeface="Calibri"/>
              </a:rPr>
              <a:t>r</a:t>
            </a:r>
            <a:r>
              <a:rPr sz="1700" i="1" spc="-204" dirty="0">
                <a:latin typeface="Calibri"/>
                <a:cs typeface="Calibri"/>
              </a:rPr>
              <a:t> </a:t>
            </a:r>
            <a:r>
              <a:rPr sz="1700" spc="-90" dirty="0">
                <a:latin typeface="Lucida Sans Unicode"/>
                <a:cs typeface="Lucida Sans Unicode"/>
              </a:rPr>
              <a:t>]</a:t>
            </a:r>
            <a:r>
              <a:rPr sz="1700" spc="-55" dirty="0">
                <a:latin typeface="Lucida Sans Unicode"/>
                <a:cs typeface="Lucida Sans Unicode"/>
              </a:rPr>
              <a:t> </a:t>
            </a:r>
            <a:r>
              <a:rPr sz="1700" i="1" spc="-90" dirty="0">
                <a:latin typeface="Verdana"/>
                <a:cs typeface="Verdana"/>
              </a:rPr>
              <a:t>&gt;</a:t>
            </a:r>
            <a:r>
              <a:rPr sz="1700" i="1" spc="-110" dirty="0">
                <a:latin typeface="Verdana"/>
                <a:cs typeface="Verdana"/>
              </a:rPr>
              <a:t> </a:t>
            </a:r>
            <a:r>
              <a:rPr sz="1700" i="1" spc="-30" dirty="0">
                <a:latin typeface="Calibri"/>
                <a:cs typeface="Calibri"/>
              </a:rPr>
              <a:t>H</a:t>
            </a:r>
            <a:r>
              <a:rPr sz="1700" spc="-30" dirty="0">
                <a:latin typeface="Lucida Sans Unicode"/>
                <a:cs typeface="Lucida Sans Unicode"/>
              </a:rPr>
              <a:t>[</a:t>
            </a:r>
            <a:r>
              <a:rPr sz="1700" i="1" spc="-30" dirty="0">
                <a:latin typeface="Calibri"/>
                <a:cs typeface="Calibri"/>
              </a:rPr>
              <a:t>maxIndex</a:t>
            </a:r>
            <a:r>
              <a:rPr sz="1700" i="1" spc="-229" dirty="0">
                <a:latin typeface="Calibri"/>
                <a:cs typeface="Calibri"/>
              </a:rPr>
              <a:t> </a:t>
            </a:r>
            <a:r>
              <a:rPr sz="1700" spc="-25" dirty="0">
                <a:latin typeface="Lucida Sans Unicode"/>
                <a:cs typeface="Lucida Sans Unicode"/>
              </a:rPr>
              <a:t>]</a:t>
            </a:r>
            <a:r>
              <a:rPr sz="1700" spc="-25" dirty="0">
                <a:latin typeface="MingLiU_HKSCS-ExtB"/>
                <a:cs typeface="MingLiU_HKSCS-ExtB"/>
              </a:rPr>
              <a:t>: </a:t>
            </a:r>
            <a:r>
              <a:rPr sz="1700" i="1" spc="-20" dirty="0">
                <a:latin typeface="Calibri"/>
                <a:cs typeface="Calibri"/>
              </a:rPr>
              <a:t>maxIndex</a:t>
            </a:r>
            <a:r>
              <a:rPr sz="1700" i="1" spc="145" dirty="0">
                <a:latin typeface="Calibri"/>
                <a:cs typeface="Calibri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30" dirty="0">
                <a:latin typeface="Cambria"/>
                <a:cs typeface="Cambria"/>
              </a:rPr>
              <a:t> </a:t>
            </a:r>
            <a:r>
              <a:rPr sz="1700" i="1" spc="-50" dirty="0">
                <a:latin typeface="Calibri"/>
                <a:cs typeface="Calibri"/>
              </a:rPr>
              <a:t>r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dirty="0">
                <a:latin typeface="MingLiU_HKSCS-ExtB"/>
                <a:cs typeface="MingLiU_HKSCS-ExtB"/>
              </a:rPr>
              <a:t>if</a:t>
            </a:r>
            <a:r>
              <a:rPr sz="1700" spc="35" dirty="0">
                <a:latin typeface="MingLiU_HKSCS-ExtB"/>
                <a:cs typeface="MingLiU_HKSCS-ExtB"/>
              </a:rPr>
              <a:t> </a:t>
            </a:r>
            <a:r>
              <a:rPr sz="1700" i="1" dirty="0">
                <a:latin typeface="Calibri"/>
                <a:cs typeface="Calibri"/>
              </a:rPr>
              <a:t>i</a:t>
            </a:r>
            <a:r>
              <a:rPr sz="1700" i="1" spc="280" dirty="0">
                <a:latin typeface="Calibri"/>
                <a:cs typeface="Calibri"/>
              </a:rPr>
              <a:t> </a:t>
            </a:r>
            <a:r>
              <a:rPr sz="1700" spc="-100" dirty="0">
                <a:latin typeface="Cambria"/>
                <a:cs typeface="Cambria"/>
              </a:rPr>
              <a:t≯</a:t>
            </a:r>
            <a:r>
              <a:rPr sz="1700" spc="-100" dirty="0">
                <a:latin typeface="Lucida Sans Unicode"/>
                <a:cs typeface="Lucida Sans Unicode"/>
              </a:rPr>
              <a:t>=</a:t>
            </a:r>
            <a:r>
              <a:rPr sz="1700" spc="-45" dirty="0">
                <a:latin typeface="Lucida Sans Unicode"/>
                <a:cs typeface="Lucida Sans Unicode"/>
              </a:rPr>
              <a:t> </a:t>
            </a:r>
            <a:r>
              <a:rPr sz="1700" i="1" spc="-50" dirty="0">
                <a:latin typeface="Calibri"/>
                <a:cs typeface="Calibri"/>
              </a:rPr>
              <a:t>maxIndex</a:t>
            </a:r>
            <a:r>
              <a:rPr sz="1700" i="1" spc="-225" dirty="0">
                <a:latin typeface="Calibri"/>
                <a:cs typeface="Calibri"/>
              </a:rPr>
              <a:t> </a:t>
            </a:r>
            <a:r>
              <a:rPr sz="1700" spc="-50" dirty="0">
                <a:latin typeface="MingLiU_HKSCS-ExtB"/>
                <a:cs typeface="MingLiU_HKSCS-ExtB"/>
              </a:rPr>
              <a:t>:</a:t>
            </a:r>
            <a:endParaRPr sz="1700">
              <a:latin typeface="MingLiU_HKSCS-ExtB"/>
              <a:cs typeface="MingLiU_HKSCS-ExtB"/>
            </a:endParaRPr>
          </a:p>
          <a:p>
            <a:pPr marL="231775">
              <a:lnSpc>
                <a:spcPct val="100000"/>
              </a:lnSpc>
              <a:spcBef>
                <a:spcPts val="150"/>
              </a:spcBef>
            </a:pPr>
            <a:r>
              <a:rPr sz="1700" dirty="0">
                <a:latin typeface="MingLiU_HKSCS-ExtB"/>
                <a:cs typeface="MingLiU_HKSCS-ExtB"/>
              </a:rPr>
              <a:t>swap</a:t>
            </a:r>
            <a:r>
              <a:rPr sz="1700" spc="55" dirty="0">
                <a:latin typeface="MingLiU_HKSCS-ExtB"/>
                <a:cs typeface="MingLiU_HKSCS-ExtB"/>
              </a:rPr>
              <a:t> </a:t>
            </a:r>
            <a:r>
              <a:rPr sz="1700" i="1" dirty="0">
                <a:latin typeface="Calibri"/>
                <a:cs typeface="Calibri"/>
              </a:rPr>
              <a:t>H</a:t>
            </a:r>
            <a:r>
              <a:rPr sz="1700" dirty="0">
                <a:latin typeface="Lucida Sans Unicode"/>
                <a:cs typeface="Lucida Sans Unicode"/>
              </a:rPr>
              <a:t>[</a:t>
            </a:r>
            <a:r>
              <a:rPr sz="1700" i="1" dirty="0">
                <a:latin typeface="Calibri"/>
                <a:cs typeface="Calibri"/>
              </a:rPr>
              <a:t>i</a:t>
            </a:r>
            <a:r>
              <a:rPr sz="1700" i="1" spc="-210" dirty="0">
                <a:latin typeface="Calibri"/>
                <a:cs typeface="Calibri"/>
              </a:rPr>
              <a:t> </a:t>
            </a:r>
            <a:r>
              <a:rPr sz="1700" dirty="0">
                <a:latin typeface="Lucida Sans Unicode"/>
                <a:cs typeface="Lucida Sans Unicode"/>
              </a:rPr>
              <a:t>]</a:t>
            </a:r>
            <a:r>
              <a:rPr sz="1700" spc="370" dirty="0">
                <a:latin typeface="Lucida Sans Unicode"/>
                <a:cs typeface="Lucida Sans Unicode"/>
              </a:rPr>
              <a:t> </a:t>
            </a:r>
            <a:r>
              <a:rPr sz="1700" dirty="0">
                <a:latin typeface="MingLiU_HKSCS-ExtB"/>
                <a:cs typeface="MingLiU_HKSCS-ExtB"/>
              </a:rPr>
              <a:t>and</a:t>
            </a:r>
            <a:r>
              <a:rPr sz="1700" spc="55" dirty="0">
                <a:latin typeface="MingLiU_HKSCS-ExtB"/>
                <a:cs typeface="MingLiU_HKSCS-ExtB"/>
              </a:rPr>
              <a:t> </a:t>
            </a:r>
            <a:r>
              <a:rPr sz="1700" i="1" spc="-30" dirty="0">
                <a:latin typeface="Calibri"/>
                <a:cs typeface="Calibri"/>
              </a:rPr>
              <a:t>H</a:t>
            </a:r>
            <a:r>
              <a:rPr sz="1700" spc="-30" dirty="0">
                <a:latin typeface="Lucida Sans Unicode"/>
                <a:cs typeface="Lucida Sans Unicode"/>
              </a:rPr>
              <a:t>[</a:t>
            </a:r>
            <a:r>
              <a:rPr sz="1700" i="1" spc="-30" dirty="0">
                <a:latin typeface="Calibri"/>
                <a:cs typeface="Calibri"/>
              </a:rPr>
              <a:t>maxIndex</a:t>
            </a:r>
            <a:r>
              <a:rPr sz="1700" i="1" spc="-220" dirty="0">
                <a:latin typeface="Calibri"/>
                <a:cs typeface="Calibri"/>
              </a:rPr>
              <a:t> </a:t>
            </a:r>
            <a:r>
              <a:rPr sz="1700" spc="-50" dirty="0">
                <a:latin typeface="Lucida Sans Unicode"/>
                <a:cs typeface="Lucida Sans Unicode"/>
              </a:rPr>
              <a:t>]</a:t>
            </a:r>
            <a:endParaRPr sz="1700">
              <a:latin typeface="Lucida Sans Unicode"/>
              <a:cs typeface="Lucida Sans Unicode"/>
            </a:endParaRPr>
          </a:p>
          <a:p>
            <a:pPr marL="231775">
              <a:lnSpc>
                <a:spcPct val="100000"/>
              </a:lnSpc>
              <a:spcBef>
                <a:spcPts val="150"/>
              </a:spcBef>
            </a:pPr>
            <a:r>
              <a:rPr sz="1700" spc="-20" dirty="0">
                <a:latin typeface="MingLiU_HKSCS-ExtB"/>
                <a:cs typeface="MingLiU_HKSCS-ExtB"/>
              </a:rPr>
              <a:t>SiftDown</a:t>
            </a:r>
            <a:r>
              <a:rPr sz="1700" spc="-20" dirty="0">
                <a:latin typeface="Lucida Sans Unicode"/>
                <a:cs typeface="Lucida Sans Unicode"/>
              </a:rPr>
              <a:t>(</a:t>
            </a:r>
            <a:r>
              <a:rPr sz="1700" i="1" spc="-20" dirty="0">
                <a:latin typeface="Calibri"/>
                <a:cs typeface="Calibri"/>
              </a:rPr>
              <a:t>maxIndex</a:t>
            </a:r>
            <a:r>
              <a:rPr sz="1700" i="1" spc="-125" dirty="0">
                <a:latin typeface="Calibri"/>
                <a:cs typeface="Calibri"/>
              </a:rPr>
              <a:t> </a:t>
            </a:r>
            <a:r>
              <a:rPr sz="1700" spc="20" dirty="0">
                <a:latin typeface="Lucida Sans Unicode"/>
                <a:cs typeface="Lucida Sans Unicode"/>
              </a:rPr>
              <a:t>)</a:t>
            </a:r>
            <a:endParaRPr sz="1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629018"/>
            <a:ext cx="4029710" cy="411480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0921"/>
                </a:moveTo>
                <a:lnTo>
                  <a:pt x="4029151" y="410921"/>
                </a:lnTo>
                <a:lnTo>
                  <a:pt x="4029151" y="0"/>
                </a:lnTo>
                <a:lnTo>
                  <a:pt x="0" y="0"/>
                </a:lnTo>
                <a:lnTo>
                  <a:pt x="0" y="41092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621049"/>
            <a:ext cx="113728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0" dirty="0">
                <a:solidFill>
                  <a:srgbClr val="FF0000"/>
                </a:solidFill>
                <a:latin typeface="MingLiU_HKSCS-ExtB"/>
                <a:cs typeface="MingLiU_HKSCS-ExtB"/>
              </a:rPr>
              <a:t>Insert</a:t>
            </a:r>
            <a:r>
              <a:rPr sz="2050" spc="-10" dirty="0">
                <a:solidFill>
                  <a:srgbClr val="FF0000"/>
                </a:solidFill>
                <a:latin typeface="Lucida Sans Unicode"/>
                <a:cs typeface="Lucida Sans Unicode"/>
              </a:rPr>
              <a:t>(</a:t>
            </a:r>
            <a:r>
              <a:rPr sz="2050" i="1" spc="-1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050" spc="-10" dirty="0">
                <a:solidFill>
                  <a:srgbClr val="FF0000"/>
                </a:solidFill>
                <a:latin typeface="Lucida Sans Unicode"/>
                <a:cs typeface="Lucida Sans Unicode"/>
              </a:rPr>
              <a:t>)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420" y="1039939"/>
            <a:ext cx="4029710" cy="1517015"/>
          </a:xfrm>
          <a:custGeom>
            <a:avLst/>
            <a:gdLst/>
            <a:ahLst/>
            <a:cxnLst/>
            <a:rect l="l" t="t" r="r" b="b"/>
            <a:pathLst>
              <a:path w="4029710" h="1517014">
                <a:moveTo>
                  <a:pt x="4029151" y="0"/>
                </a:moveTo>
                <a:lnTo>
                  <a:pt x="0" y="0"/>
                </a:lnTo>
                <a:lnTo>
                  <a:pt x="0" y="1516824"/>
                </a:lnTo>
                <a:lnTo>
                  <a:pt x="4029151" y="1516824"/>
                </a:lnTo>
                <a:lnTo>
                  <a:pt x="4029151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1070953"/>
            <a:ext cx="1783080" cy="141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1775" marR="5080" indent="-21971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MingLiU_HKSCS-ExtB"/>
                <a:cs typeface="MingLiU_HKSCS-ExtB"/>
              </a:rPr>
              <a:t>if</a:t>
            </a:r>
            <a:r>
              <a:rPr sz="1700" spc="-70" dirty="0">
                <a:latin typeface="MingLiU_HKSCS-ExtB"/>
                <a:cs typeface="MingLiU_HKSCS-ExtB"/>
              </a:rPr>
              <a:t> </a:t>
            </a:r>
            <a:r>
              <a:rPr sz="1700" i="1" dirty="0">
                <a:latin typeface="Calibri"/>
                <a:cs typeface="Calibri"/>
              </a:rPr>
              <a:t>size</a:t>
            </a:r>
            <a:r>
              <a:rPr sz="1700" i="1" spc="170" dirty="0">
                <a:latin typeface="Calibri"/>
                <a:cs typeface="Calibri"/>
              </a:rPr>
              <a:t> </a:t>
            </a:r>
            <a:r>
              <a:rPr sz="1700" spc="-100" dirty="0">
                <a:latin typeface="Lucida Sans Unicode"/>
                <a:cs typeface="Lucida Sans Unicode"/>
              </a:rPr>
              <a:t>=</a:t>
            </a:r>
            <a:r>
              <a:rPr sz="1700" spc="-60" dirty="0">
                <a:latin typeface="Lucida Sans Unicode"/>
                <a:cs typeface="Lucida Sans Unicode"/>
              </a:rPr>
              <a:t> </a:t>
            </a:r>
            <a:r>
              <a:rPr sz="1700" i="1" spc="-10" dirty="0">
                <a:latin typeface="Calibri"/>
                <a:cs typeface="Calibri"/>
              </a:rPr>
              <a:t>maxSize</a:t>
            </a:r>
            <a:r>
              <a:rPr sz="1700" spc="-10" dirty="0">
                <a:latin typeface="MingLiU_HKSCS-ExtB"/>
                <a:cs typeface="MingLiU_HKSCS-ExtB"/>
              </a:rPr>
              <a:t>: </a:t>
            </a:r>
            <a:r>
              <a:rPr sz="1700" dirty="0">
                <a:latin typeface="MingLiU_HKSCS-ExtB"/>
                <a:cs typeface="MingLiU_HKSCS-ExtB"/>
              </a:rPr>
              <a:t>return</a:t>
            </a:r>
            <a:r>
              <a:rPr sz="1700" spc="35" dirty="0">
                <a:latin typeface="MingLiU_HKSCS-ExtB"/>
                <a:cs typeface="MingLiU_HKSCS-ExtB"/>
              </a:rPr>
              <a:t> </a:t>
            </a:r>
            <a:r>
              <a:rPr sz="1700" spc="-10" dirty="0">
                <a:latin typeface="MingLiU_HKSCS-ExtB"/>
                <a:cs typeface="MingLiU_HKSCS-ExtB"/>
              </a:rPr>
              <a:t>ERROR</a:t>
            </a:r>
            <a:endParaRPr sz="1700">
              <a:latin typeface="MingLiU_HKSCS-ExtB"/>
              <a:cs typeface="MingLiU_HKSCS-ExtB"/>
            </a:endParaRPr>
          </a:p>
          <a:p>
            <a:pPr marL="12700" marR="416559">
              <a:lnSpc>
                <a:spcPct val="107400"/>
              </a:lnSpc>
            </a:pPr>
            <a:r>
              <a:rPr sz="1700" i="1" dirty="0">
                <a:latin typeface="Calibri"/>
                <a:cs typeface="Calibri"/>
              </a:rPr>
              <a:t>size</a:t>
            </a:r>
            <a:r>
              <a:rPr sz="1700" i="1" spc="75" dirty="0">
                <a:latin typeface="Calibri"/>
                <a:cs typeface="Calibri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40" dirty="0">
                <a:latin typeface="Cambria"/>
                <a:cs typeface="Cambria"/>
              </a:rPr>
              <a:t> </a:t>
            </a:r>
            <a:r>
              <a:rPr sz="1700" i="1" dirty="0">
                <a:latin typeface="Calibri"/>
                <a:cs typeface="Calibri"/>
              </a:rPr>
              <a:t>size</a:t>
            </a:r>
            <a:r>
              <a:rPr sz="1700" i="1" spc="50" dirty="0">
                <a:latin typeface="Calibri"/>
                <a:cs typeface="Calibri"/>
              </a:rPr>
              <a:t> </a:t>
            </a:r>
            <a:r>
              <a:rPr sz="1700" spc="-100" dirty="0">
                <a:latin typeface="Lucida Sans Unicode"/>
                <a:cs typeface="Lucida Sans Unicode"/>
              </a:rPr>
              <a:t>+</a:t>
            </a:r>
            <a:r>
              <a:rPr sz="1700" spc="-155" dirty="0">
                <a:latin typeface="Lucida Sans Unicode"/>
                <a:cs typeface="Lucida Sans Unicode"/>
              </a:rPr>
              <a:t> </a:t>
            </a:r>
            <a:r>
              <a:rPr sz="1700" spc="-50" dirty="0">
                <a:latin typeface="Calibri"/>
                <a:cs typeface="Calibri"/>
              </a:rPr>
              <a:t>1 </a:t>
            </a:r>
            <a:r>
              <a:rPr sz="1700" i="1" dirty="0">
                <a:latin typeface="Calibri"/>
                <a:cs typeface="Calibri"/>
              </a:rPr>
              <a:t>H</a:t>
            </a:r>
            <a:r>
              <a:rPr sz="1700" dirty="0">
                <a:latin typeface="Lucida Sans Unicode"/>
                <a:cs typeface="Lucida Sans Unicode"/>
              </a:rPr>
              <a:t>[</a:t>
            </a:r>
            <a:r>
              <a:rPr sz="1700" i="1" dirty="0">
                <a:latin typeface="Calibri"/>
                <a:cs typeface="Calibri"/>
              </a:rPr>
              <a:t>size</a:t>
            </a:r>
            <a:r>
              <a:rPr sz="1700" dirty="0">
                <a:latin typeface="Lucida Sans Unicode"/>
                <a:cs typeface="Lucida Sans Unicode"/>
              </a:rPr>
              <a:t>]</a:t>
            </a:r>
            <a:r>
              <a:rPr sz="1700" spc="-45" dirty="0">
                <a:latin typeface="Lucida Sans Unicode"/>
                <a:cs typeface="Lucida Sans Unicod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20" dirty="0">
                <a:latin typeface="Cambria"/>
                <a:cs typeface="Cambria"/>
              </a:rPr>
              <a:t> </a:t>
            </a:r>
            <a:r>
              <a:rPr sz="1700" i="1" spc="-50" dirty="0">
                <a:latin typeface="Calibri"/>
                <a:cs typeface="Calibri"/>
              </a:rPr>
              <a:t>p </a:t>
            </a:r>
            <a:r>
              <a:rPr sz="1700" spc="-10" dirty="0">
                <a:latin typeface="MingLiU_HKSCS-ExtB"/>
                <a:cs typeface="MingLiU_HKSCS-ExtB"/>
              </a:rPr>
              <a:t>SiftUp</a:t>
            </a:r>
            <a:r>
              <a:rPr sz="1700" spc="-10" dirty="0">
                <a:latin typeface="Lucida Sans Unicode"/>
                <a:cs typeface="Lucida Sans Unicode"/>
              </a:rPr>
              <a:t>(</a:t>
            </a:r>
            <a:r>
              <a:rPr sz="1700" i="1" spc="-10" dirty="0">
                <a:latin typeface="Calibri"/>
                <a:cs typeface="Calibri"/>
              </a:rPr>
              <a:t>size</a:t>
            </a:r>
            <a:r>
              <a:rPr sz="1700" spc="-10" dirty="0">
                <a:latin typeface="Lucida Sans Unicode"/>
                <a:cs typeface="Lucida Sans Unicode"/>
              </a:rPr>
              <a:t>)</a:t>
            </a:r>
            <a:endParaRPr sz="1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650798"/>
            <a:ext cx="4029710" cy="411480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0921"/>
                </a:moveTo>
                <a:lnTo>
                  <a:pt x="4029151" y="410921"/>
                </a:lnTo>
                <a:lnTo>
                  <a:pt x="4029151" y="0"/>
                </a:lnTo>
                <a:lnTo>
                  <a:pt x="0" y="0"/>
                </a:lnTo>
                <a:lnTo>
                  <a:pt x="0" y="41092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642829"/>
            <a:ext cx="152146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0" dirty="0">
                <a:solidFill>
                  <a:srgbClr val="FF0000"/>
                </a:solidFill>
                <a:latin typeface="MingLiU_HKSCS-ExtB"/>
                <a:cs typeface="MingLiU_HKSCS-ExtB"/>
              </a:rPr>
              <a:t>ExtractMax</a:t>
            </a:r>
            <a:r>
              <a:rPr sz="2050" spc="-10" dirty="0">
                <a:solidFill>
                  <a:srgbClr val="FF0000"/>
                </a:solidFill>
                <a:latin typeface="Lucida Sans Unicode"/>
                <a:cs typeface="Lucida Sans Unicode"/>
              </a:rPr>
              <a:t>()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420" y="1061720"/>
            <a:ext cx="4029710" cy="1462405"/>
          </a:xfrm>
          <a:custGeom>
            <a:avLst/>
            <a:gdLst/>
            <a:ahLst/>
            <a:cxnLst/>
            <a:rect l="l" t="t" r="r" b="b"/>
            <a:pathLst>
              <a:path w="4029710" h="1462405">
                <a:moveTo>
                  <a:pt x="4029151" y="0"/>
                </a:moveTo>
                <a:lnTo>
                  <a:pt x="0" y="0"/>
                </a:lnTo>
                <a:lnTo>
                  <a:pt x="0" y="1462354"/>
                </a:lnTo>
                <a:lnTo>
                  <a:pt x="4029151" y="1462354"/>
                </a:lnTo>
                <a:lnTo>
                  <a:pt x="4029151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1092747"/>
            <a:ext cx="1381760" cy="141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i="1" spc="-10" dirty="0">
                <a:latin typeface="Calibri"/>
                <a:cs typeface="Calibri"/>
              </a:rPr>
              <a:t>result</a:t>
            </a:r>
            <a:r>
              <a:rPr sz="1700" i="1" spc="114" dirty="0">
                <a:latin typeface="Calibri"/>
                <a:cs typeface="Calibri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25" dirty="0">
                <a:latin typeface="Cambria"/>
                <a:cs typeface="Cambria"/>
              </a:rPr>
              <a:t> </a:t>
            </a:r>
            <a:r>
              <a:rPr sz="1700" i="1" spc="-20" dirty="0">
                <a:latin typeface="Calibri"/>
                <a:cs typeface="Calibri"/>
              </a:rPr>
              <a:t>H</a:t>
            </a:r>
            <a:r>
              <a:rPr sz="1700" spc="-20" dirty="0">
                <a:latin typeface="Lucida Sans Unicode"/>
                <a:cs typeface="Lucida Sans Unicode"/>
              </a:rPr>
              <a:t>[</a:t>
            </a:r>
            <a:r>
              <a:rPr sz="1700" spc="-20" dirty="0">
                <a:latin typeface="Calibri"/>
                <a:cs typeface="Calibri"/>
              </a:rPr>
              <a:t>1</a:t>
            </a:r>
            <a:r>
              <a:rPr sz="1700" spc="-20" dirty="0">
                <a:latin typeface="Lucida Sans Unicode"/>
                <a:cs typeface="Lucida Sans Unicode"/>
              </a:rPr>
              <a:t>] </a:t>
            </a:r>
            <a:r>
              <a:rPr sz="1700" i="1" dirty="0">
                <a:latin typeface="Calibri"/>
                <a:cs typeface="Calibri"/>
              </a:rPr>
              <a:t>H</a:t>
            </a:r>
            <a:r>
              <a:rPr sz="1700" dirty="0">
                <a:latin typeface="Lucida Sans Unicode"/>
                <a:cs typeface="Lucida Sans Unicode"/>
              </a:rPr>
              <a:t>[</a:t>
            </a:r>
            <a:r>
              <a:rPr sz="1700" dirty="0">
                <a:latin typeface="Calibri"/>
                <a:cs typeface="Calibri"/>
              </a:rPr>
              <a:t>1</a:t>
            </a:r>
            <a:r>
              <a:rPr sz="1700" dirty="0">
                <a:latin typeface="Lucida Sans Unicode"/>
                <a:cs typeface="Lucida Sans Unicode"/>
              </a:rPr>
              <a:t>]</a:t>
            </a:r>
            <a:r>
              <a:rPr sz="1700" spc="-70" dirty="0">
                <a:latin typeface="Lucida Sans Unicode"/>
                <a:cs typeface="Lucida Sans Unicod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i="1" spc="-10" dirty="0">
                <a:latin typeface="Calibri"/>
                <a:cs typeface="Calibri"/>
              </a:rPr>
              <a:t>H</a:t>
            </a:r>
            <a:r>
              <a:rPr sz="1700" spc="-10" dirty="0">
                <a:latin typeface="Lucida Sans Unicode"/>
                <a:cs typeface="Lucida Sans Unicode"/>
              </a:rPr>
              <a:t>[</a:t>
            </a:r>
            <a:r>
              <a:rPr sz="1700" i="1" spc="-10" dirty="0">
                <a:latin typeface="Calibri"/>
                <a:cs typeface="Calibri"/>
              </a:rPr>
              <a:t>size</a:t>
            </a:r>
            <a:r>
              <a:rPr sz="1700" spc="-10" dirty="0">
                <a:latin typeface="Lucida Sans Unicode"/>
                <a:cs typeface="Lucida Sans Unicode"/>
              </a:rPr>
              <a:t>] </a:t>
            </a:r>
            <a:r>
              <a:rPr sz="1700" i="1" dirty="0">
                <a:latin typeface="Calibri"/>
                <a:cs typeface="Calibri"/>
              </a:rPr>
              <a:t>size</a:t>
            </a:r>
            <a:r>
              <a:rPr sz="1700" i="1" spc="120" dirty="0">
                <a:latin typeface="Calibri"/>
                <a:cs typeface="Calibri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40" dirty="0">
                <a:latin typeface="Cambria"/>
                <a:cs typeface="Cambria"/>
              </a:rPr>
              <a:t> </a:t>
            </a:r>
            <a:r>
              <a:rPr sz="1700" i="1" dirty="0">
                <a:latin typeface="Calibri"/>
                <a:cs typeface="Calibri"/>
              </a:rPr>
              <a:t>size</a:t>
            </a:r>
            <a:r>
              <a:rPr sz="1700" i="1" spc="50" dirty="0">
                <a:latin typeface="Calibri"/>
                <a:cs typeface="Calibri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-45" dirty="0">
                <a:latin typeface="Cambria"/>
                <a:cs typeface="Cambria"/>
              </a:rPr>
              <a:t> </a:t>
            </a:r>
            <a:r>
              <a:rPr sz="1700" spc="-50" dirty="0">
                <a:latin typeface="Calibri"/>
                <a:cs typeface="Calibri"/>
              </a:rPr>
              <a:t>1 </a:t>
            </a:r>
            <a:r>
              <a:rPr sz="1700" spc="-10" dirty="0">
                <a:latin typeface="MingLiU_HKSCS-ExtB"/>
                <a:cs typeface="MingLiU_HKSCS-ExtB"/>
              </a:rPr>
              <a:t>SiftDown(1) </a:t>
            </a:r>
            <a:r>
              <a:rPr sz="1700" dirty="0">
                <a:latin typeface="MingLiU_HKSCS-ExtB"/>
                <a:cs typeface="MingLiU_HKSCS-ExtB"/>
              </a:rPr>
              <a:t>return</a:t>
            </a:r>
            <a:r>
              <a:rPr sz="1700" spc="35" dirty="0">
                <a:latin typeface="MingLiU_HKSCS-ExtB"/>
                <a:cs typeface="MingLiU_HKSCS-ExtB"/>
              </a:rPr>
              <a:t> </a:t>
            </a:r>
            <a:r>
              <a:rPr sz="1700" i="1" spc="-10" dirty="0">
                <a:latin typeface="Calibri"/>
                <a:cs typeface="Calibri"/>
              </a:rPr>
              <a:t>result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9420" y="851700"/>
            <a:ext cx="4029710" cy="41148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635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50"/>
              </a:spcBef>
            </a:pPr>
            <a:r>
              <a:rPr sz="2050" dirty="0">
                <a:solidFill>
                  <a:srgbClr val="FF0000"/>
                </a:solidFill>
                <a:latin typeface="MingLiU_HKSCS-ExtB"/>
                <a:cs typeface="MingLiU_HKSCS-ExtB"/>
              </a:rPr>
              <a:t>Remove</a:t>
            </a:r>
            <a:r>
              <a:rPr sz="2050" dirty="0">
                <a:solidFill>
                  <a:srgbClr val="FF0000"/>
                </a:solidFill>
                <a:latin typeface="Lucida Sans Unicode"/>
                <a:cs typeface="Lucida Sans Unicode"/>
              </a:rPr>
              <a:t>(</a:t>
            </a:r>
            <a:r>
              <a:rPr sz="2050" i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50" i="1" spc="-2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50" spc="35" dirty="0">
                <a:solidFill>
                  <a:srgbClr val="FF0000"/>
                </a:solidFill>
                <a:latin typeface="Lucida Sans Unicode"/>
                <a:cs typeface="Lucida Sans Unicode"/>
              </a:rPr>
              <a:t>)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9420" y="1262621"/>
            <a:ext cx="4029710" cy="960119"/>
          </a:xfrm>
          <a:prstGeom prst="rect">
            <a:avLst/>
          </a:prstGeom>
          <a:solidFill>
            <a:srgbClr val="FFE5E5"/>
          </a:solidFill>
        </p:spPr>
        <p:txBody>
          <a:bodyPr vert="horz" wrap="square" lIns="0" tIns="43180" rIns="0" bIns="0" rtlCol="0">
            <a:spAutoFit/>
          </a:bodyPr>
          <a:lstStyle/>
          <a:p>
            <a:pPr marL="70485" marR="2693670">
              <a:lnSpc>
                <a:spcPct val="107400"/>
              </a:lnSpc>
              <a:spcBef>
                <a:spcPts val="340"/>
              </a:spcBef>
            </a:pPr>
            <a:r>
              <a:rPr sz="1700" i="1" dirty="0">
                <a:latin typeface="Calibri"/>
                <a:cs typeface="Calibri"/>
              </a:rPr>
              <a:t>H</a:t>
            </a:r>
            <a:r>
              <a:rPr sz="1700" dirty="0">
                <a:latin typeface="Lucida Sans Unicode"/>
                <a:cs typeface="Lucida Sans Unicode"/>
              </a:rPr>
              <a:t>[</a:t>
            </a:r>
            <a:r>
              <a:rPr sz="1700" i="1" dirty="0">
                <a:latin typeface="Calibri"/>
                <a:cs typeface="Calibri"/>
              </a:rPr>
              <a:t>i</a:t>
            </a:r>
            <a:r>
              <a:rPr sz="1700" i="1" spc="-204" dirty="0">
                <a:latin typeface="Calibri"/>
                <a:cs typeface="Calibri"/>
              </a:rPr>
              <a:t> </a:t>
            </a:r>
            <a:r>
              <a:rPr sz="1700" spc="-90" dirty="0">
                <a:latin typeface="Lucida Sans Unicode"/>
                <a:cs typeface="Lucida Sans Unicode"/>
              </a:rPr>
              <a:t>]</a:t>
            </a:r>
            <a:r>
              <a:rPr sz="1700" spc="-5" dirty="0">
                <a:latin typeface="Lucida Sans Unicode"/>
                <a:cs typeface="Lucida Sans Unicod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55" dirty="0">
                <a:latin typeface="Cambria"/>
                <a:cs typeface="Cambria"/>
              </a:rPr>
              <a:t> </a:t>
            </a:r>
            <a:r>
              <a:rPr sz="1700" spc="220" dirty="0">
                <a:latin typeface="Cambria"/>
                <a:cs typeface="Cambria"/>
              </a:rPr>
              <a:t>∞ </a:t>
            </a:r>
            <a:r>
              <a:rPr sz="1700" dirty="0">
                <a:latin typeface="MingLiU_HKSCS-ExtB"/>
                <a:cs typeface="MingLiU_HKSCS-ExtB"/>
              </a:rPr>
              <a:t>SiftUp</a:t>
            </a:r>
            <a:r>
              <a:rPr sz="1700" dirty="0">
                <a:latin typeface="Lucida Sans Unicode"/>
                <a:cs typeface="Lucida Sans Unicode"/>
              </a:rPr>
              <a:t>(</a:t>
            </a:r>
            <a:r>
              <a:rPr sz="1700" i="1" dirty="0">
                <a:latin typeface="Calibri"/>
                <a:cs typeface="Calibri"/>
              </a:rPr>
              <a:t>i</a:t>
            </a:r>
            <a:r>
              <a:rPr sz="1700" i="1" spc="-140" dirty="0">
                <a:latin typeface="Calibri"/>
                <a:cs typeface="Calibri"/>
              </a:rPr>
              <a:t> </a:t>
            </a:r>
            <a:r>
              <a:rPr sz="1700" spc="20" dirty="0">
                <a:latin typeface="Lucida Sans Unicode"/>
                <a:cs typeface="Lucida Sans Unicode"/>
              </a:rPr>
              <a:t>) </a:t>
            </a:r>
            <a:r>
              <a:rPr sz="1700" spc="-10" dirty="0">
                <a:latin typeface="MingLiU_HKSCS-ExtB"/>
                <a:cs typeface="MingLiU_HKSCS-ExtB"/>
              </a:rPr>
              <a:t>ExtractMax</a:t>
            </a:r>
            <a:r>
              <a:rPr sz="1700" spc="-10" dirty="0">
                <a:latin typeface="Lucida Sans Unicode"/>
                <a:cs typeface="Lucida Sans Unicode"/>
              </a:rPr>
              <a:t>()</a:t>
            </a:r>
            <a:endParaRPr sz="1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517677"/>
            <a:ext cx="4029710" cy="411480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0921"/>
                </a:moveTo>
                <a:lnTo>
                  <a:pt x="4029151" y="410921"/>
                </a:lnTo>
                <a:lnTo>
                  <a:pt x="4029151" y="0"/>
                </a:lnTo>
                <a:lnTo>
                  <a:pt x="0" y="0"/>
                </a:lnTo>
                <a:lnTo>
                  <a:pt x="0" y="41092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509708"/>
            <a:ext cx="237934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solidFill>
                  <a:srgbClr val="FF0000"/>
                </a:solidFill>
                <a:latin typeface="MingLiU_HKSCS-ExtB"/>
                <a:cs typeface="MingLiU_HKSCS-ExtB"/>
              </a:rPr>
              <a:t>ChangePriority</a:t>
            </a:r>
            <a:r>
              <a:rPr sz="2050" dirty="0">
                <a:solidFill>
                  <a:srgbClr val="FF0000"/>
                </a:solidFill>
                <a:latin typeface="Lucida Sans Unicode"/>
                <a:cs typeface="Lucida Sans Unicode"/>
              </a:rPr>
              <a:t>(</a:t>
            </a:r>
            <a:r>
              <a:rPr sz="2050" i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50" i="1" spc="-2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50" i="1" spc="-195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r>
              <a:rPr sz="2050" i="1" spc="-3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50" i="1" spc="2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050" spc="25" dirty="0">
                <a:solidFill>
                  <a:srgbClr val="FF0000"/>
                </a:solidFill>
                <a:latin typeface="Lucida Sans Unicode"/>
                <a:cs typeface="Lucida Sans Unicode"/>
              </a:rPr>
              <a:t>)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420" y="928598"/>
            <a:ext cx="4029710" cy="1795780"/>
          </a:xfrm>
          <a:custGeom>
            <a:avLst/>
            <a:gdLst/>
            <a:ahLst/>
            <a:cxnLst/>
            <a:rect l="l" t="t" r="r" b="b"/>
            <a:pathLst>
              <a:path w="4029710" h="1795780">
                <a:moveTo>
                  <a:pt x="4029151" y="0"/>
                </a:moveTo>
                <a:lnTo>
                  <a:pt x="0" y="0"/>
                </a:lnTo>
                <a:lnTo>
                  <a:pt x="0" y="1795183"/>
                </a:lnTo>
                <a:lnTo>
                  <a:pt x="4029151" y="1795183"/>
                </a:lnTo>
                <a:lnTo>
                  <a:pt x="4029151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959613"/>
            <a:ext cx="1351915" cy="169608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i="1" dirty="0">
                <a:latin typeface="Calibri"/>
                <a:cs typeface="Calibri"/>
              </a:rPr>
              <a:t>oldp</a:t>
            </a:r>
            <a:r>
              <a:rPr sz="1700" i="1" spc="135" dirty="0">
                <a:latin typeface="Calibri"/>
                <a:cs typeface="Calibri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85" dirty="0">
                <a:latin typeface="Cambria"/>
                <a:cs typeface="Cambria"/>
              </a:rPr>
              <a:t> </a:t>
            </a:r>
            <a:r>
              <a:rPr sz="1700" i="1" dirty="0">
                <a:latin typeface="Calibri"/>
                <a:cs typeface="Calibri"/>
              </a:rPr>
              <a:t>H</a:t>
            </a:r>
            <a:r>
              <a:rPr sz="1700" dirty="0">
                <a:latin typeface="Lucida Sans Unicode"/>
                <a:cs typeface="Lucida Sans Unicode"/>
              </a:rPr>
              <a:t>[</a:t>
            </a:r>
            <a:r>
              <a:rPr sz="1700" i="1" dirty="0">
                <a:latin typeface="Calibri"/>
                <a:cs typeface="Calibri"/>
              </a:rPr>
              <a:t>i</a:t>
            </a:r>
            <a:r>
              <a:rPr sz="1700" i="1" spc="-220" dirty="0">
                <a:latin typeface="Calibri"/>
                <a:cs typeface="Calibri"/>
              </a:rPr>
              <a:t> </a:t>
            </a:r>
            <a:r>
              <a:rPr sz="1700" spc="-50" dirty="0">
                <a:latin typeface="Lucida Sans Unicode"/>
                <a:cs typeface="Lucida Sans Unicode"/>
              </a:rPr>
              <a:t>]</a:t>
            </a:r>
            <a:endParaRPr sz="1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i="1" dirty="0">
                <a:latin typeface="Calibri"/>
                <a:cs typeface="Calibri"/>
              </a:rPr>
              <a:t>H</a:t>
            </a:r>
            <a:r>
              <a:rPr sz="1700" dirty="0">
                <a:latin typeface="Lucida Sans Unicode"/>
                <a:cs typeface="Lucida Sans Unicode"/>
              </a:rPr>
              <a:t>[</a:t>
            </a:r>
            <a:r>
              <a:rPr sz="1700" i="1" dirty="0">
                <a:latin typeface="Calibri"/>
                <a:cs typeface="Calibri"/>
              </a:rPr>
              <a:t>i</a:t>
            </a:r>
            <a:r>
              <a:rPr sz="1700" i="1" spc="-204" dirty="0">
                <a:latin typeface="Calibri"/>
                <a:cs typeface="Calibri"/>
              </a:rPr>
              <a:t> </a:t>
            </a:r>
            <a:r>
              <a:rPr sz="1700" spc="-90" dirty="0">
                <a:latin typeface="Lucida Sans Unicode"/>
                <a:cs typeface="Lucida Sans Unicode"/>
              </a:rPr>
              <a:t>]</a:t>
            </a:r>
            <a:r>
              <a:rPr sz="1700" spc="-5" dirty="0">
                <a:latin typeface="Lucida Sans Unicode"/>
                <a:cs typeface="Lucida Sans Unicod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55" dirty="0">
                <a:latin typeface="Cambria"/>
                <a:cs typeface="Cambria"/>
              </a:rPr>
              <a:t> </a:t>
            </a:r>
            <a:r>
              <a:rPr sz="1700" i="1" spc="-50" dirty="0">
                <a:latin typeface="Calibri"/>
                <a:cs typeface="Calibri"/>
              </a:rPr>
              <a:t>p</a:t>
            </a:r>
            <a:endParaRPr sz="1700">
              <a:latin typeface="Calibri"/>
              <a:cs typeface="Calibri"/>
            </a:endParaRPr>
          </a:p>
          <a:p>
            <a:pPr marL="231775" marR="118745" indent="-219710">
              <a:lnSpc>
                <a:spcPct val="107400"/>
              </a:lnSpc>
            </a:pPr>
            <a:r>
              <a:rPr sz="1700" dirty="0">
                <a:latin typeface="MingLiU_HKSCS-ExtB"/>
                <a:cs typeface="MingLiU_HKSCS-ExtB"/>
              </a:rPr>
              <a:t>if</a:t>
            </a:r>
            <a:r>
              <a:rPr sz="1700" spc="-10" dirty="0">
                <a:latin typeface="MingLiU_HKSCS-ExtB"/>
                <a:cs typeface="MingLiU_HKSCS-ExtB"/>
              </a:rPr>
              <a:t> </a:t>
            </a:r>
            <a:r>
              <a:rPr sz="1700" i="1" dirty="0">
                <a:latin typeface="Calibri"/>
                <a:cs typeface="Calibri"/>
              </a:rPr>
              <a:t>p</a:t>
            </a:r>
            <a:r>
              <a:rPr sz="1700" i="1" spc="150" dirty="0">
                <a:latin typeface="Calibri"/>
                <a:cs typeface="Calibri"/>
              </a:rPr>
              <a:t> </a:t>
            </a:r>
            <a:r>
              <a:rPr sz="1700" i="1" spc="-90" dirty="0">
                <a:latin typeface="Verdana"/>
                <a:cs typeface="Verdana"/>
              </a:rPr>
              <a:t>&gt;</a:t>
            </a:r>
            <a:r>
              <a:rPr sz="1700" i="1" spc="-120" dirty="0">
                <a:latin typeface="Verdana"/>
                <a:cs typeface="Verdana"/>
              </a:rPr>
              <a:t> </a:t>
            </a:r>
            <a:r>
              <a:rPr sz="1700" i="1" spc="-25" dirty="0">
                <a:latin typeface="Calibri"/>
                <a:cs typeface="Calibri"/>
              </a:rPr>
              <a:t>oldp</a:t>
            </a:r>
            <a:r>
              <a:rPr sz="1700" spc="-25" dirty="0">
                <a:latin typeface="MingLiU_HKSCS-ExtB"/>
                <a:cs typeface="MingLiU_HKSCS-ExtB"/>
              </a:rPr>
              <a:t>: </a:t>
            </a:r>
            <a:r>
              <a:rPr sz="1700" dirty="0">
                <a:latin typeface="MingLiU_HKSCS-ExtB"/>
                <a:cs typeface="MingLiU_HKSCS-ExtB"/>
              </a:rPr>
              <a:t>SiftUp</a:t>
            </a:r>
            <a:r>
              <a:rPr sz="1700" dirty="0">
                <a:latin typeface="Lucida Sans Unicode"/>
                <a:cs typeface="Lucida Sans Unicode"/>
              </a:rPr>
              <a:t>(</a:t>
            </a:r>
            <a:r>
              <a:rPr sz="1700" i="1" dirty="0">
                <a:latin typeface="Calibri"/>
                <a:cs typeface="Calibri"/>
              </a:rPr>
              <a:t>i</a:t>
            </a:r>
            <a:r>
              <a:rPr sz="1700" i="1" spc="-140" dirty="0">
                <a:latin typeface="Calibri"/>
                <a:cs typeface="Calibri"/>
              </a:rPr>
              <a:t> </a:t>
            </a:r>
            <a:r>
              <a:rPr sz="1700" spc="20" dirty="0">
                <a:latin typeface="Lucida Sans Unicode"/>
                <a:cs typeface="Lucida Sans Unicode"/>
              </a:rPr>
              <a:t>)</a:t>
            </a:r>
            <a:endParaRPr sz="1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spc="-10" dirty="0">
                <a:latin typeface="MingLiU_HKSCS-ExtB"/>
                <a:cs typeface="MingLiU_HKSCS-ExtB"/>
              </a:rPr>
              <a:t>else:</a:t>
            </a:r>
            <a:endParaRPr sz="1700">
              <a:latin typeface="MingLiU_HKSCS-ExtB"/>
              <a:cs typeface="MingLiU_HKSCS-ExtB"/>
            </a:endParaRPr>
          </a:p>
          <a:p>
            <a:pPr marL="231775">
              <a:lnSpc>
                <a:spcPct val="100000"/>
              </a:lnSpc>
              <a:spcBef>
                <a:spcPts val="150"/>
              </a:spcBef>
            </a:pPr>
            <a:r>
              <a:rPr sz="1700" dirty="0">
                <a:latin typeface="MingLiU_HKSCS-ExtB"/>
                <a:cs typeface="MingLiU_HKSCS-ExtB"/>
              </a:rPr>
              <a:t>SiftDown</a:t>
            </a:r>
            <a:r>
              <a:rPr sz="1700" dirty="0">
                <a:latin typeface="Lucida Sans Unicode"/>
                <a:cs typeface="Lucida Sans Unicode"/>
              </a:rPr>
              <a:t>(</a:t>
            </a:r>
            <a:r>
              <a:rPr sz="1700" i="1" dirty="0">
                <a:latin typeface="Calibri"/>
                <a:cs typeface="Calibri"/>
              </a:rPr>
              <a:t>i</a:t>
            </a:r>
            <a:r>
              <a:rPr sz="1700" i="1" spc="-135" dirty="0">
                <a:latin typeface="Calibri"/>
                <a:cs typeface="Calibri"/>
              </a:rPr>
              <a:t> </a:t>
            </a:r>
            <a:r>
              <a:rPr sz="1700" spc="20" dirty="0">
                <a:latin typeface="Lucida Sans Unicode"/>
                <a:cs typeface="Lucida Sans Unicode"/>
              </a:rPr>
              <a:t>)</a:t>
            </a:r>
            <a:endParaRPr sz="1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16075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GetMax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303" y="1584072"/>
            <a:ext cx="1307465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35" dirty="0">
                <a:latin typeface="Calibri"/>
                <a:cs typeface="Calibri"/>
              </a:rPr>
              <a:t>return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root </a:t>
            </a:r>
            <a:r>
              <a:rPr sz="1700" spc="-10" dirty="0">
                <a:latin typeface="Calibri"/>
                <a:cs typeface="Calibri"/>
              </a:rPr>
              <a:t>value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34821" y="983177"/>
            <a:ext cx="378460" cy="378460"/>
            <a:chOff x="2834821" y="983177"/>
            <a:chExt cx="378460" cy="378460"/>
          </a:xfrm>
        </p:grpSpPr>
        <p:sp>
          <p:nvSpPr>
            <p:cNvPr id="5" name="object 5"/>
            <p:cNvSpPr/>
            <p:nvPr/>
          </p:nvSpPr>
          <p:spPr>
            <a:xfrm>
              <a:off x="2844028" y="99238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180002" y="0"/>
                  </a:moveTo>
                  <a:lnTo>
                    <a:pt x="132150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9"/>
                  </a:lnTo>
                  <a:lnTo>
                    <a:pt x="132150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9"/>
                  </a:lnTo>
                  <a:lnTo>
                    <a:pt x="307283" y="307283"/>
                  </a:lnTo>
                  <a:lnTo>
                    <a:pt x="335429" y="270853"/>
                  </a:lnTo>
                  <a:lnTo>
                    <a:pt x="353574" y="227854"/>
                  </a:lnTo>
                  <a:lnTo>
                    <a:pt x="360004" y="180002"/>
                  </a:lnTo>
                  <a:lnTo>
                    <a:pt x="353574" y="132150"/>
                  </a:lnTo>
                  <a:lnTo>
                    <a:pt x="335429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44028" y="99238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360004" y="180002"/>
                  </a:moveTo>
                  <a:lnTo>
                    <a:pt x="353574" y="132150"/>
                  </a:lnTo>
                  <a:lnTo>
                    <a:pt x="335429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50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9"/>
                  </a:lnTo>
                  <a:lnTo>
                    <a:pt x="132150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9"/>
                  </a:lnTo>
                  <a:lnTo>
                    <a:pt x="307283" y="307283"/>
                  </a:lnTo>
                  <a:lnTo>
                    <a:pt x="335429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08017" y="1306701"/>
            <a:ext cx="1080135" cy="1449705"/>
          </a:xfrm>
          <a:custGeom>
            <a:avLst/>
            <a:gdLst/>
            <a:ahLst/>
            <a:cxnLst/>
            <a:rect l="l" t="t" r="r" b="b"/>
            <a:pathLst>
              <a:path w="1080135" h="1449705">
                <a:moveTo>
                  <a:pt x="981705" y="0"/>
                </a:moveTo>
                <a:lnTo>
                  <a:pt x="781663" y="200047"/>
                </a:lnTo>
              </a:path>
              <a:path w="1080135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49"/>
                </a:lnTo>
                <a:lnTo>
                  <a:pt x="240577" y="892548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8"/>
                </a:lnTo>
                <a:lnTo>
                  <a:pt x="569576" y="849549"/>
                </a:lnTo>
                <a:lnTo>
                  <a:pt x="576006" y="801697"/>
                </a:lnTo>
                <a:close/>
              </a:path>
              <a:path w="1080135" h="1449705">
                <a:moveTo>
                  <a:pt x="558089" y="500689"/>
                </a:moveTo>
                <a:lnTo>
                  <a:pt x="485931" y="634700"/>
                </a:lnTo>
              </a:path>
              <a:path w="1080135" h="1449705">
                <a:moveTo>
                  <a:pt x="360004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3" y="1114276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50" y="1096131"/>
                </a:lnTo>
                <a:lnTo>
                  <a:pt x="89151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5"/>
                </a:lnTo>
                <a:lnTo>
                  <a:pt x="24575" y="1360554"/>
                </a:lnTo>
                <a:lnTo>
                  <a:pt x="52720" y="1396984"/>
                </a:lnTo>
                <a:lnTo>
                  <a:pt x="89151" y="1425130"/>
                </a:lnTo>
                <a:lnTo>
                  <a:pt x="132150" y="1443276"/>
                </a:lnTo>
                <a:lnTo>
                  <a:pt x="180002" y="1449705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4"/>
                </a:lnTo>
                <a:lnTo>
                  <a:pt x="335428" y="1360554"/>
                </a:lnTo>
                <a:lnTo>
                  <a:pt x="353574" y="1317555"/>
                </a:lnTo>
                <a:lnTo>
                  <a:pt x="360004" y="1269703"/>
                </a:lnTo>
                <a:close/>
              </a:path>
              <a:path w="1080135" h="1449705">
                <a:moveTo>
                  <a:pt x="316753" y="973404"/>
                </a:moveTo>
                <a:lnTo>
                  <a:pt x="259255" y="1097996"/>
                </a:lnTo>
              </a:path>
              <a:path w="1080135" h="1449705">
                <a:moveTo>
                  <a:pt x="1080012" y="801697"/>
                </a:moveTo>
                <a:lnTo>
                  <a:pt x="1073583" y="753845"/>
                </a:lnTo>
                <a:lnTo>
                  <a:pt x="1055437" y="710846"/>
                </a:lnTo>
                <a:lnTo>
                  <a:pt x="1027292" y="674416"/>
                </a:lnTo>
                <a:lnTo>
                  <a:pt x="990862" y="646271"/>
                </a:lnTo>
                <a:lnTo>
                  <a:pt x="947863" y="628125"/>
                </a:lnTo>
                <a:lnTo>
                  <a:pt x="900011" y="621695"/>
                </a:lnTo>
                <a:lnTo>
                  <a:pt x="852158" y="628125"/>
                </a:lnTo>
                <a:lnTo>
                  <a:pt x="809159" y="646271"/>
                </a:lnTo>
                <a:lnTo>
                  <a:pt x="772729" y="674416"/>
                </a:lnTo>
                <a:lnTo>
                  <a:pt x="744584" y="710846"/>
                </a:lnTo>
                <a:lnTo>
                  <a:pt x="726438" y="753845"/>
                </a:lnTo>
                <a:lnTo>
                  <a:pt x="720008" y="801697"/>
                </a:lnTo>
                <a:lnTo>
                  <a:pt x="726438" y="849549"/>
                </a:lnTo>
                <a:lnTo>
                  <a:pt x="744584" y="892548"/>
                </a:lnTo>
                <a:lnTo>
                  <a:pt x="772729" y="928979"/>
                </a:lnTo>
                <a:lnTo>
                  <a:pt x="809159" y="957124"/>
                </a:lnTo>
                <a:lnTo>
                  <a:pt x="852158" y="975270"/>
                </a:lnTo>
                <a:lnTo>
                  <a:pt x="900011" y="981699"/>
                </a:lnTo>
                <a:lnTo>
                  <a:pt x="947863" y="975270"/>
                </a:lnTo>
                <a:lnTo>
                  <a:pt x="990862" y="957124"/>
                </a:lnTo>
                <a:lnTo>
                  <a:pt x="1027292" y="928979"/>
                </a:lnTo>
                <a:lnTo>
                  <a:pt x="1055437" y="892548"/>
                </a:lnTo>
                <a:lnTo>
                  <a:pt x="1073583" y="849549"/>
                </a:lnTo>
                <a:lnTo>
                  <a:pt x="1080012" y="8016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88527" y="1948276"/>
            <a:ext cx="683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45943" y="1460391"/>
            <a:ext cx="1026160" cy="481330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6999"/>
                </a:moveTo>
                <a:lnTo>
                  <a:pt x="72158" y="481010"/>
                </a:lnTo>
              </a:path>
              <a:path w="1026160" h="481330">
                <a:moveTo>
                  <a:pt x="1026095" y="180002"/>
                </a:moveTo>
                <a:lnTo>
                  <a:pt x="1019666" y="132150"/>
                </a:lnTo>
                <a:lnTo>
                  <a:pt x="1001520" y="89151"/>
                </a:lnTo>
                <a:lnTo>
                  <a:pt x="973374" y="52720"/>
                </a:lnTo>
                <a:lnTo>
                  <a:pt x="936944" y="24575"/>
                </a:lnTo>
                <a:lnTo>
                  <a:pt x="893945" y="6429"/>
                </a:lnTo>
                <a:lnTo>
                  <a:pt x="846093" y="0"/>
                </a:lnTo>
                <a:lnTo>
                  <a:pt x="798241" y="6429"/>
                </a:lnTo>
                <a:lnTo>
                  <a:pt x="755242" y="24575"/>
                </a:lnTo>
                <a:lnTo>
                  <a:pt x="718812" y="52720"/>
                </a:lnTo>
                <a:lnTo>
                  <a:pt x="690666" y="89151"/>
                </a:lnTo>
                <a:lnTo>
                  <a:pt x="672521" y="132150"/>
                </a:lnTo>
                <a:lnTo>
                  <a:pt x="666091" y="180002"/>
                </a:lnTo>
                <a:lnTo>
                  <a:pt x="672521" y="227854"/>
                </a:lnTo>
                <a:lnTo>
                  <a:pt x="690666" y="270853"/>
                </a:lnTo>
                <a:lnTo>
                  <a:pt x="718812" y="307283"/>
                </a:lnTo>
                <a:lnTo>
                  <a:pt x="755242" y="335428"/>
                </a:lnTo>
                <a:lnTo>
                  <a:pt x="798241" y="353574"/>
                </a:lnTo>
                <a:lnTo>
                  <a:pt x="846093" y="360004"/>
                </a:lnTo>
                <a:lnTo>
                  <a:pt x="893945" y="353574"/>
                </a:lnTo>
                <a:lnTo>
                  <a:pt x="936944" y="335428"/>
                </a:lnTo>
                <a:lnTo>
                  <a:pt x="973374" y="307283"/>
                </a:lnTo>
                <a:lnTo>
                  <a:pt x="1001520" y="270853"/>
                </a:lnTo>
                <a:lnTo>
                  <a:pt x="1019666" y="227854"/>
                </a:lnTo>
                <a:lnTo>
                  <a:pt x="102609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58344" y="1306695"/>
            <a:ext cx="765810" cy="981710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7" y="801703"/>
                </a:moveTo>
                <a:lnTo>
                  <a:pt x="759268" y="753851"/>
                </a:lnTo>
                <a:lnTo>
                  <a:pt x="741122" y="710852"/>
                </a:lnTo>
                <a:lnTo>
                  <a:pt x="712977" y="674422"/>
                </a:lnTo>
                <a:lnTo>
                  <a:pt x="676546" y="646276"/>
                </a:lnTo>
                <a:lnTo>
                  <a:pt x="633547" y="628131"/>
                </a:lnTo>
                <a:lnTo>
                  <a:pt x="585695" y="621701"/>
                </a:lnTo>
                <a:lnTo>
                  <a:pt x="537843" y="628131"/>
                </a:lnTo>
                <a:lnTo>
                  <a:pt x="494844" y="646276"/>
                </a:lnTo>
                <a:lnTo>
                  <a:pt x="458414" y="674422"/>
                </a:lnTo>
                <a:lnTo>
                  <a:pt x="430268" y="710852"/>
                </a:lnTo>
                <a:lnTo>
                  <a:pt x="412123" y="753851"/>
                </a:lnTo>
                <a:lnTo>
                  <a:pt x="405693" y="801703"/>
                </a:lnTo>
                <a:lnTo>
                  <a:pt x="412123" y="849555"/>
                </a:lnTo>
                <a:lnTo>
                  <a:pt x="430268" y="892554"/>
                </a:lnTo>
                <a:lnTo>
                  <a:pt x="458414" y="928984"/>
                </a:lnTo>
                <a:lnTo>
                  <a:pt x="494844" y="957130"/>
                </a:lnTo>
                <a:lnTo>
                  <a:pt x="537843" y="975276"/>
                </a:lnTo>
                <a:lnTo>
                  <a:pt x="585695" y="981705"/>
                </a:lnTo>
                <a:lnTo>
                  <a:pt x="633547" y="975276"/>
                </a:lnTo>
                <a:lnTo>
                  <a:pt x="676546" y="957130"/>
                </a:lnTo>
                <a:lnTo>
                  <a:pt x="712977" y="928984"/>
                </a:lnTo>
                <a:lnTo>
                  <a:pt x="741122" y="892554"/>
                </a:lnTo>
                <a:lnTo>
                  <a:pt x="759268" y="849555"/>
                </a:lnTo>
                <a:lnTo>
                  <a:pt x="765697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48035" y="1807390"/>
            <a:ext cx="792480" cy="949325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19" y="0"/>
                </a:moveTo>
                <a:lnTo>
                  <a:pt x="306077" y="134011"/>
                </a:lnTo>
              </a:path>
              <a:path w="792479" h="949325">
                <a:moveTo>
                  <a:pt x="360004" y="769014"/>
                </a:moveTo>
                <a:lnTo>
                  <a:pt x="353574" y="721162"/>
                </a:lnTo>
                <a:lnTo>
                  <a:pt x="335429" y="678163"/>
                </a:lnTo>
                <a:lnTo>
                  <a:pt x="307283" y="641733"/>
                </a:lnTo>
                <a:lnTo>
                  <a:pt x="270853" y="613587"/>
                </a:lnTo>
                <a:lnTo>
                  <a:pt x="227854" y="595441"/>
                </a:lnTo>
                <a:lnTo>
                  <a:pt x="180002" y="589012"/>
                </a:lnTo>
                <a:lnTo>
                  <a:pt x="132150" y="595441"/>
                </a:lnTo>
                <a:lnTo>
                  <a:pt x="89151" y="613587"/>
                </a:lnTo>
                <a:lnTo>
                  <a:pt x="52720" y="641733"/>
                </a:lnTo>
                <a:lnTo>
                  <a:pt x="24575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5" y="859865"/>
                </a:lnTo>
                <a:lnTo>
                  <a:pt x="52720" y="896295"/>
                </a:lnTo>
                <a:lnTo>
                  <a:pt x="89151" y="924441"/>
                </a:lnTo>
                <a:lnTo>
                  <a:pt x="132150" y="942586"/>
                </a:lnTo>
                <a:lnTo>
                  <a:pt x="180002" y="949016"/>
                </a:lnTo>
                <a:lnTo>
                  <a:pt x="227854" y="942586"/>
                </a:lnTo>
                <a:lnTo>
                  <a:pt x="270853" y="924441"/>
                </a:lnTo>
                <a:lnTo>
                  <a:pt x="307283" y="896295"/>
                </a:lnTo>
                <a:lnTo>
                  <a:pt x="335429" y="859865"/>
                </a:lnTo>
                <a:lnTo>
                  <a:pt x="353574" y="816866"/>
                </a:lnTo>
                <a:lnTo>
                  <a:pt x="360004" y="769014"/>
                </a:lnTo>
                <a:close/>
              </a:path>
              <a:path w="792479" h="949325">
                <a:moveTo>
                  <a:pt x="316753" y="472715"/>
                </a:moveTo>
                <a:lnTo>
                  <a:pt x="259255" y="597307"/>
                </a:lnTo>
              </a:path>
              <a:path w="792479" h="949325">
                <a:moveTo>
                  <a:pt x="792009" y="769014"/>
                </a:moveTo>
                <a:lnTo>
                  <a:pt x="785580" y="721162"/>
                </a:lnTo>
                <a:lnTo>
                  <a:pt x="767434" y="678163"/>
                </a:lnTo>
                <a:lnTo>
                  <a:pt x="739288" y="641733"/>
                </a:lnTo>
                <a:lnTo>
                  <a:pt x="702858" y="613587"/>
                </a:lnTo>
                <a:lnTo>
                  <a:pt x="659859" y="595441"/>
                </a:lnTo>
                <a:lnTo>
                  <a:pt x="612007" y="589012"/>
                </a:lnTo>
                <a:lnTo>
                  <a:pt x="564155" y="595441"/>
                </a:lnTo>
                <a:lnTo>
                  <a:pt x="521156" y="613587"/>
                </a:lnTo>
                <a:lnTo>
                  <a:pt x="484726" y="641733"/>
                </a:lnTo>
                <a:lnTo>
                  <a:pt x="456580" y="678163"/>
                </a:lnTo>
                <a:lnTo>
                  <a:pt x="438435" y="721162"/>
                </a:lnTo>
                <a:lnTo>
                  <a:pt x="432005" y="769014"/>
                </a:lnTo>
                <a:lnTo>
                  <a:pt x="438435" y="816866"/>
                </a:lnTo>
                <a:lnTo>
                  <a:pt x="456580" y="859865"/>
                </a:lnTo>
                <a:lnTo>
                  <a:pt x="484726" y="896295"/>
                </a:lnTo>
                <a:lnTo>
                  <a:pt x="521156" y="924441"/>
                </a:lnTo>
                <a:lnTo>
                  <a:pt x="564155" y="942586"/>
                </a:lnTo>
                <a:lnTo>
                  <a:pt x="612007" y="949016"/>
                </a:lnTo>
                <a:lnTo>
                  <a:pt x="659859" y="942586"/>
                </a:lnTo>
                <a:lnTo>
                  <a:pt x="702858" y="924441"/>
                </a:lnTo>
                <a:lnTo>
                  <a:pt x="739288" y="896295"/>
                </a:lnTo>
                <a:lnTo>
                  <a:pt x="767434" y="859865"/>
                </a:lnTo>
                <a:lnTo>
                  <a:pt x="785580" y="816866"/>
                </a:lnTo>
                <a:lnTo>
                  <a:pt x="792009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12528" y="2416271"/>
            <a:ext cx="612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5934" algn="l"/>
              </a:tabLst>
            </a:pPr>
            <a:r>
              <a:rPr sz="1700" spc="-25" dirty="0">
                <a:latin typeface="Calibri"/>
                <a:cs typeface="Calibri"/>
              </a:rPr>
              <a:t>12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56486" y="2299183"/>
            <a:ext cx="1695450" cy="78486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528320">
              <a:lnSpc>
                <a:spcPct val="100000"/>
              </a:lnSpc>
              <a:spcBef>
                <a:spcPts val="1040"/>
              </a:spcBef>
            </a:pPr>
            <a:r>
              <a:rPr sz="1700" spc="-2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700" spc="-25" dirty="0">
                <a:latin typeface="Calibri"/>
                <a:cs typeface="Calibri"/>
              </a:rPr>
              <a:t>running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time:</a:t>
            </a:r>
            <a:r>
              <a:rPr sz="1700" spc="125" dirty="0">
                <a:latin typeface="Calibri"/>
                <a:cs typeface="Calibri"/>
              </a:rPr>
              <a:t> </a:t>
            </a:r>
            <a:r>
              <a:rPr sz="1700" i="1" spc="50" dirty="0">
                <a:latin typeface="Calibri"/>
                <a:cs typeface="Calibri"/>
              </a:rPr>
              <a:t>O</a:t>
            </a:r>
            <a:r>
              <a:rPr sz="1700" spc="50" dirty="0">
                <a:latin typeface="Lucida Sans Unicode"/>
                <a:cs typeface="Lucida Sans Unicode"/>
              </a:rPr>
              <a:t>(</a:t>
            </a:r>
            <a:r>
              <a:rPr sz="1700" spc="50" dirty="0">
                <a:latin typeface="Calibri"/>
                <a:cs typeface="Calibri"/>
              </a:rPr>
              <a:t>1</a:t>
            </a:r>
            <a:r>
              <a:rPr sz="1700" spc="50" dirty="0">
                <a:latin typeface="Lucida Sans Unicode"/>
                <a:cs typeface="Lucida Sans Unicode"/>
              </a:rPr>
              <a:t>)</a:t>
            </a:r>
            <a:endParaRPr sz="1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9206" y="71245"/>
            <a:ext cx="114998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5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115282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645338"/>
            <a:ext cx="3768090" cy="93662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700" dirty="0">
                <a:latin typeface="Calibri"/>
                <a:cs typeface="Calibri"/>
              </a:rPr>
              <a:t>The</a:t>
            </a:r>
            <a:r>
              <a:rPr sz="1700" spc="11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resulting</a:t>
            </a:r>
            <a:r>
              <a:rPr sz="1700" spc="110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implementation</a:t>
            </a:r>
            <a:r>
              <a:rPr sz="1700" spc="10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is</a:t>
            </a:r>
            <a:endParaRPr sz="1700">
              <a:latin typeface="Calibri"/>
              <a:cs typeface="Calibri"/>
            </a:endParaRPr>
          </a:p>
          <a:p>
            <a:pPr marL="413384">
              <a:lnSpc>
                <a:spcPct val="100000"/>
              </a:lnSpc>
              <a:spcBef>
                <a:spcPts val="450"/>
              </a:spcBef>
            </a:pP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fast</a:t>
            </a:r>
            <a:r>
              <a:rPr sz="1700" dirty="0">
                <a:latin typeface="Calibri"/>
                <a:cs typeface="Calibri"/>
              </a:rPr>
              <a:t>:</a:t>
            </a:r>
            <a:r>
              <a:rPr sz="1700" spc="19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all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operations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work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time</a:t>
            </a:r>
            <a:endParaRPr sz="1700">
              <a:latin typeface="Calibri"/>
              <a:cs typeface="Calibri"/>
            </a:endParaRPr>
          </a:p>
          <a:p>
            <a:pPr marL="413384">
              <a:lnSpc>
                <a:spcPct val="100000"/>
              </a:lnSpc>
              <a:spcBef>
                <a:spcPts val="150"/>
              </a:spcBef>
            </a:pPr>
            <a:r>
              <a:rPr sz="1700" i="1" dirty="0">
                <a:latin typeface="Calibri"/>
                <a:cs typeface="Calibri"/>
              </a:rPr>
              <a:t>O</a:t>
            </a:r>
            <a:r>
              <a:rPr sz="1700" dirty="0">
                <a:latin typeface="Lucida Sans Unicode"/>
                <a:cs typeface="Lucida Sans Unicode"/>
              </a:rPr>
              <a:t>(</a:t>
            </a:r>
            <a:r>
              <a:rPr sz="1700" dirty="0">
                <a:latin typeface="Calibri"/>
                <a:cs typeface="Calibri"/>
              </a:rPr>
              <a:t>log</a:t>
            </a:r>
            <a:r>
              <a:rPr sz="1700" spc="-90" dirty="0">
                <a:latin typeface="Calibri"/>
                <a:cs typeface="Calibri"/>
              </a:rPr>
              <a:t> </a:t>
            </a:r>
            <a:r>
              <a:rPr sz="1700" i="1" dirty="0">
                <a:latin typeface="Calibri"/>
                <a:cs typeface="Calibri"/>
              </a:rPr>
              <a:t>n</a:t>
            </a:r>
            <a:r>
              <a:rPr sz="1700" dirty="0">
                <a:latin typeface="Lucida Sans Unicode"/>
                <a:cs typeface="Lucida Sans Unicode"/>
              </a:rPr>
              <a:t>)</a:t>
            </a:r>
            <a:r>
              <a:rPr sz="1700" spc="-5" dirty="0">
                <a:latin typeface="Lucida Sans Unicode"/>
                <a:cs typeface="Lucida Sans Unicode"/>
              </a:rPr>
              <a:t> </a:t>
            </a:r>
            <a:r>
              <a:rPr sz="1700" dirty="0">
                <a:latin typeface="Calibri"/>
                <a:cs typeface="Calibri"/>
              </a:rPr>
              <a:t>(</a:t>
            </a:r>
            <a:r>
              <a:rPr sz="1700" dirty="0">
                <a:latin typeface="MingLiU_HKSCS-ExtB"/>
                <a:cs typeface="MingLiU_HKSCS-ExtB"/>
              </a:rPr>
              <a:t>GetMax</a:t>
            </a:r>
            <a:r>
              <a:rPr sz="1700" spc="-315" dirty="0">
                <a:latin typeface="MingLiU_HKSCS-ExtB"/>
                <a:cs typeface="MingLiU_HKSCS-ExtB"/>
              </a:rPr>
              <a:t> </a:t>
            </a:r>
            <a:r>
              <a:rPr sz="1700" spc="-55" dirty="0">
                <a:latin typeface="Calibri"/>
                <a:cs typeface="Calibri"/>
              </a:rPr>
              <a:t>even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works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i="1" spc="70" dirty="0">
                <a:latin typeface="Calibri"/>
                <a:cs typeface="Calibri"/>
              </a:rPr>
              <a:t>O</a:t>
            </a:r>
            <a:r>
              <a:rPr sz="1700" spc="70" dirty="0">
                <a:latin typeface="Lucida Sans Unicode"/>
                <a:cs typeface="Lucida Sans Unicode"/>
              </a:rPr>
              <a:t>(</a:t>
            </a:r>
            <a:r>
              <a:rPr sz="1700" spc="70" dirty="0">
                <a:latin typeface="Calibri"/>
                <a:cs typeface="Calibri"/>
              </a:rPr>
              <a:t>1</a:t>
            </a:r>
            <a:r>
              <a:rPr sz="1700" spc="70" dirty="0">
                <a:latin typeface="Lucida Sans Unicode"/>
                <a:cs typeface="Lucida Sans Unicode"/>
              </a:rPr>
              <a:t>)</a:t>
            </a:r>
            <a:r>
              <a:rPr sz="1700" spc="70" dirty="0">
                <a:latin typeface="Calibri"/>
                <a:cs typeface="Calibri"/>
              </a:rPr>
              <a:t>)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9206" y="71245"/>
            <a:ext cx="114998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5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115282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12" y="174750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645338"/>
            <a:ext cx="3828415" cy="180975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700" dirty="0">
                <a:latin typeface="Calibri"/>
                <a:cs typeface="Calibri"/>
              </a:rPr>
              <a:t>The</a:t>
            </a:r>
            <a:r>
              <a:rPr sz="1700" spc="11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resulting</a:t>
            </a:r>
            <a:r>
              <a:rPr sz="1700" spc="110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implementation</a:t>
            </a:r>
            <a:r>
              <a:rPr sz="1700" spc="10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is</a:t>
            </a:r>
            <a:endParaRPr sz="1700">
              <a:latin typeface="Calibri"/>
              <a:cs typeface="Calibri"/>
            </a:endParaRPr>
          </a:p>
          <a:p>
            <a:pPr marL="413384">
              <a:lnSpc>
                <a:spcPct val="100000"/>
              </a:lnSpc>
              <a:spcBef>
                <a:spcPts val="450"/>
              </a:spcBef>
            </a:pP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fast</a:t>
            </a:r>
            <a:r>
              <a:rPr sz="1700" dirty="0">
                <a:latin typeface="Calibri"/>
                <a:cs typeface="Calibri"/>
              </a:rPr>
              <a:t>:</a:t>
            </a:r>
            <a:r>
              <a:rPr sz="1700" spc="19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all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operations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work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time</a:t>
            </a:r>
            <a:endParaRPr sz="1700">
              <a:latin typeface="Calibri"/>
              <a:cs typeface="Calibri"/>
            </a:endParaRPr>
          </a:p>
          <a:p>
            <a:pPr marL="413384">
              <a:lnSpc>
                <a:spcPct val="100000"/>
              </a:lnSpc>
              <a:spcBef>
                <a:spcPts val="150"/>
              </a:spcBef>
            </a:pPr>
            <a:r>
              <a:rPr sz="1700" i="1" dirty="0">
                <a:latin typeface="Calibri"/>
                <a:cs typeface="Calibri"/>
              </a:rPr>
              <a:t>O</a:t>
            </a:r>
            <a:r>
              <a:rPr sz="1700" dirty="0">
                <a:latin typeface="Lucida Sans Unicode"/>
                <a:cs typeface="Lucida Sans Unicode"/>
              </a:rPr>
              <a:t>(</a:t>
            </a:r>
            <a:r>
              <a:rPr sz="1700" dirty="0">
                <a:latin typeface="Calibri"/>
                <a:cs typeface="Calibri"/>
              </a:rPr>
              <a:t>log</a:t>
            </a:r>
            <a:r>
              <a:rPr sz="1700" spc="-90" dirty="0">
                <a:latin typeface="Calibri"/>
                <a:cs typeface="Calibri"/>
              </a:rPr>
              <a:t> </a:t>
            </a:r>
            <a:r>
              <a:rPr sz="1700" i="1" dirty="0">
                <a:latin typeface="Calibri"/>
                <a:cs typeface="Calibri"/>
              </a:rPr>
              <a:t>n</a:t>
            </a:r>
            <a:r>
              <a:rPr sz="1700" dirty="0">
                <a:latin typeface="Lucida Sans Unicode"/>
                <a:cs typeface="Lucida Sans Unicode"/>
              </a:rPr>
              <a:t>)</a:t>
            </a:r>
            <a:r>
              <a:rPr sz="1700" spc="-5" dirty="0">
                <a:latin typeface="Lucida Sans Unicode"/>
                <a:cs typeface="Lucida Sans Unicode"/>
              </a:rPr>
              <a:t> </a:t>
            </a:r>
            <a:r>
              <a:rPr sz="1700" dirty="0">
                <a:latin typeface="Calibri"/>
                <a:cs typeface="Calibri"/>
              </a:rPr>
              <a:t>(</a:t>
            </a:r>
            <a:r>
              <a:rPr sz="1700" dirty="0">
                <a:latin typeface="MingLiU_HKSCS-ExtB"/>
                <a:cs typeface="MingLiU_HKSCS-ExtB"/>
              </a:rPr>
              <a:t>GetMax</a:t>
            </a:r>
            <a:r>
              <a:rPr sz="1700" spc="-315" dirty="0">
                <a:latin typeface="MingLiU_HKSCS-ExtB"/>
                <a:cs typeface="MingLiU_HKSCS-ExtB"/>
              </a:rPr>
              <a:t> </a:t>
            </a:r>
            <a:r>
              <a:rPr sz="1700" spc="-55" dirty="0">
                <a:latin typeface="Calibri"/>
                <a:cs typeface="Calibri"/>
              </a:rPr>
              <a:t>even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works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i="1" spc="70" dirty="0">
                <a:latin typeface="Calibri"/>
                <a:cs typeface="Calibri"/>
              </a:rPr>
              <a:t>O</a:t>
            </a:r>
            <a:r>
              <a:rPr sz="1700" spc="70" dirty="0">
                <a:latin typeface="Lucida Sans Unicode"/>
                <a:cs typeface="Lucida Sans Unicode"/>
              </a:rPr>
              <a:t>(</a:t>
            </a:r>
            <a:r>
              <a:rPr sz="1700" spc="70" dirty="0">
                <a:latin typeface="Calibri"/>
                <a:cs typeface="Calibri"/>
              </a:rPr>
              <a:t>1</a:t>
            </a:r>
            <a:r>
              <a:rPr sz="1700" spc="70" dirty="0">
                <a:latin typeface="Lucida Sans Unicode"/>
                <a:cs typeface="Lucida Sans Unicode"/>
              </a:rPr>
              <a:t>)</a:t>
            </a:r>
            <a:r>
              <a:rPr sz="1700" spc="70" dirty="0">
                <a:latin typeface="Calibri"/>
                <a:cs typeface="Calibri"/>
              </a:rPr>
              <a:t>)</a:t>
            </a:r>
            <a:endParaRPr sz="1700">
              <a:latin typeface="Calibri"/>
              <a:cs typeface="Calibri"/>
            </a:endParaRPr>
          </a:p>
          <a:p>
            <a:pPr marL="413384" marR="5080">
              <a:lnSpc>
                <a:spcPct val="107400"/>
              </a:lnSpc>
              <a:spcBef>
                <a:spcPts val="300"/>
              </a:spcBef>
            </a:pPr>
            <a:r>
              <a:rPr sz="1700" spc="-25" dirty="0">
                <a:solidFill>
                  <a:srgbClr val="006EB8"/>
                </a:solidFill>
                <a:latin typeface="Calibri"/>
                <a:cs typeface="Calibri"/>
              </a:rPr>
              <a:t>space</a:t>
            </a:r>
            <a:r>
              <a:rPr sz="1700" spc="10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1700" spc="-35" dirty="0">
                <a:solidFill>
                  <a:srgbClr val="006EB8"/>
                </a:solidFill>
                <a:latin typeface="Calibri"/>
                <a:cs typeface="Calibri"/>
              </a:rPr>
              <a:t>efficient</a:t>
            </a:r>
            <a:r>
              <a:rPr sz="1700" spc="-35" dirty="0">
                <a:latin typeface="Calibri"/>
                <a:cs typeface="Calibri"/>
              </a:rPr>
              <a:t>: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we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store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array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of </a:t>
            </a:r>
            <a:r>
              <a:rPr sz="1700" spc="-40" dirty="0">
                <a:latin typeface="Calibri"/>
                <a:cs typeface="Calibri"/>
              </a:rPr>
              <a:t>priorities;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parent-</a:t>
            </a:r>
            <a:r>
              <a:rPr sz="1700" dirty="0">
                <a:latin typeface="Calibri"/>
                <a:cs typeface="Calibri"/>
              </a:rPr>
              <a:t>child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connections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are </a:t>
            </a:r>
            <a:r>
              <a:rPr sz="1700" dirty="0">
                <a:latin typeface="Calibri"/>
                <a:cs typeface="Calibri"/>
              </a:rPr>
              <a:t>not </a:t>
            </a:r>
            <a:r>
              <a:rPr sz="1700" spc="-35" dirty="0">
                <a:latin typeface="Calibri"/>
                <a:cs typeface="Calibri"/>
              </a:rPr>
              <a:t>stored,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but </a:t>
            </a:r>
            <a:r>
              <a:rPr sz="1700" spc="-35" dirty="0">
                <a:latin typeface="Calibri"/>
                <a:cs typeface="Calibri"/>
              </a:rPr>
              <a:t>are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computed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on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fly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9206" y="71245"/>
            <a:ext cx="114998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5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115282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12" y="174750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12" y="262053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645338"/>
            <a:ext cx="3828415" cy="240411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700" dirty="0">
                <a:latin typeface="Calibri"/>
                <a:cs typeface="Calibri"/>
              </a:rPr>
              <a:t>The</a:t>
            </a:r>
            <a:r>
              <a:rPr sz="1700" spc="11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resulting</a:t>
            </a:r>
            <a:r>
              <a:rPr sz="1700" spc="110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implementation</a:t>
            </a:r>
            <a:r>
              <a:rPr sz="1700" spc="10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is</a:t>
            </a:r>
            <a:endParaRPr sz="1700">
              <a:latin typeface="Calibri"/>
              <a:cs typeface="Calibri"/>
            </a:endParaRPr>
          </a:p>
          <a:p>
            <a:pPr marL="413384">
              <a:lnSpc>
                <a:spcPct val="100000"/>
              </a:lnSpc>
              <a:spcBef>
                <a:spcPts val="450"/>
              </a:spcBef>
            </a:pP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fast</a:t>
            </a:r>
            <a:r>
              <a:rPr sz="1700" dirty="0">
                <a:latin typeface="Calibri"/>
                <a:cs typeface="Calibri"/>
              </a:rPr>
              <a:t>:</a:t>
            </a:r>
            <a:r>
              <a:rPr sz="1700" spc="19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all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operations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work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time</a:t>
            </a:r>
            <a:endParaRPr sz="1700">
              <a:latin typeface="Calibri"/>
              <a:cs typeface="Calibri"/>
            </a:endParaRPr>
          </a:p>
          <a:p>
            <a:pPr marL="413384">
              <a:lnSpc>
                <a:spcPct val="100000"/>
              </a:lnSpc>
              <a:spcBef>
                <a:spcPts val="150"/>
              </a:spcBef>
            </a:pPr>
            <a:r>
              <a:rPr sz="1700" i="1" dirty="0">
                <a:latin typeface="Calibri"/>
                <a:cs typeface="Calibri"/>
              </a:rPr>
              <a:t>O</a:t>
            </a:r>
            <a:r>
              <a:rPr sz="1700" dirty="0">
                <a:latin typeface="Lucida Sans Unicode"/>
                <a:cs typeface="Lucida Sans Unicode"/>
              </a:rPr>
              <a:t>(</a:t>
            </a:r>
            <a:r>
              <a:rPr sz="1700" dirty="0">
                <a:latin typeface="Calibri"/>
                <a:cs typeface="Calibri"/>
              </a:rPr>
              <a:t>log</a:t>
            </a:r>
            <a:r>
              <a:rPr sz="1700" spc="-90" dirty="0">
                <a:latin typeface="Calibri"/>
                <a:cs typeface="Calibri"/>
              </a:rPr>
              <a:t> </a:t>
            </a:r>
            <a:r>
              <a:rPr sz="1700" i="1" dirty="0">
                <a:latin typeface="Calibri"/>
                <a:cs typeface="Calibri"/>
              </a:rPr>
              <a:t>n</a:t>
            </a:r>
            <a:r>
              <a:rPr sz="1700" dirty="0">
                <a:latin typeface="Lucida Sans Unicode"/>
                <a:cs typeface="Lucida Sans Unicode"/>
              </a:rPr>
              <a:t>)</a:t>
            </a:r>
            <a:r>
              <a:rPr sz="1700" spc="-5" dirty="0">
                <a:latin typeface="Lucida Sans Unicode"/>
                <a:cs typeface="Lucida Sans Unicode"/>
              </a:rPr>
              <a:t> </a:t>
            </a:r>
            <a:r>
              <a:rPr sz="1700" dirty="0">
                <a:latin typeface="Calibri"/>
                <a:cs typeface="Calibri"/>
              </a:rPr>
              <a:t>(</a:t>
            </a:r>
            <a:r>
              <a:rPr sz="1700" dirty="0">
                <a:latin typeface="MingLiU_HKSCS-ExtB"/>
                <a:cs typeface="MingLiU_HKSCS-ExtB"/>
              </a:rPr>
              <a:t>GetMax</a:t>
            </a:r>
            <a:r>
              <a:rPr sz="1700" spc="-315" dirty="0">
                <a:latin typeface="MingLiU_HKSCS-ExtB"/>
                <a:cs typeface="MingLiU_HKSCS-ExtB"/>
              </a:rPr>
              <a:t> </a:t>
            </a:r>
            <a:r>
              <a:rPr sz="1700" spc="-55" dirty="0">
                <a:latin typeface="Calibri"/>
                <a:cs typeface="Calibri"/>
              </a:rPr>
              <a:t>even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works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i="1" spc="70" dirty="0">
                <a:latin typeface="Calibri"/>
                <a:cs typeface="Calibri"/>
              </a:rPr>
              <a:t>O</a:t>
            </a:r>
            <a:r>
              <a:rPr sz="1700" spc="70" dirty="0">
                <a:latin typeface="Lucida Sans Unicode"/>
                <a:cs typeface="Lucida Sans Unicode"/>
              </a:rPr>
              <a:t>(</a:t>
            </a:r>
            <a:r>
              <a:rPr sz="1700" spc="70" dirty="0">
                <a:latin typeface="Calibri"/>
                <a:cs typeface="Calibri"/>
              </a:rPr>
              <a:t>1</a:t>
            </a:r>
            <a:r>
              <a:rPr sz="1700" spc="70" dirty="0">
                <a:latin typeface="Lucida Sans Unicode"/>
                <a:cs typeface="Lucida Sans Unicode"/>
              </a:rPr>
              <a:t>)</a:t>
            </a:r>
            <a:r>
              <a:rPr sz="1700" spc="70" dirty="0">
                <a:latin typeface="Calibri"/>
                <a:cs typeface="Calibri"/>
              </a:rPr>
              <a:t>)</a:t>
            </a:r>
            <a:endParaRPr sz="1700">
              <a:latin typeface="Calibri"/>
              <a:cs typeface="Calibri"/>
            </a:endParaRPr>
          </a:p>
          <a:p>
            <a:pPr marL="413384" marR="5080">
              <a:lnSpc>
                <a:spcPct val="112300"/>
              </a:lnSpc>
              <a:spcBef>
                <a:spcPts val="200"/>
              </a:spcBef>
            </a:pPr>
            <a:r>
              <a:rPr sz="1700" spc="-25" dirty="0">
                <a:solidFill>
                  <a:srgbClr val="006EB8"/>
                </a:solidFill>
                <a:latin typeface="Calibri"/>
                <a:cs typeface="Calibri"/>
              </a:rPr>
              <a:t>space</a:t>
            </a:r>
            <a:r>
              <a:rPr sz="1700" spc="10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1700" spc="-35" dirty="0">
                <a:solidFill>
                  <a:srgbClr val="006EB8"/>
                </a:solidFill>
                <a:latin typeface="Calibri"/>
                <a:cs typeface="Calibri"/>
              </a:rPr>
              <a:t>efficient</a:t>
            </a:r>
            <a:r>
              <a:rPr sz="1700" spc="-35" dirty="0">
                <a:latin typeface="Calibri"/>
                <a:cs typeface="Calibri"/>
              </a:rPr>
              <a:t>: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we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store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array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of </a:t>
            </a:r>
            <a:r>
              <a:rPr sz="1700" spc="-40" dirty="0">
                <a:latin typeface="Calibri"/>
                <a:cs typeface="Calibri"/>
              </a:rPr>
              <a:t>priorities;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parent-</a:t>
            </a:r>
            <a:r>
              <a:rPr sz="1700" dirty="0">
                <a:latin typeface="Calibri"/>
                <a:cs typeface="Calibri"/>
              </a:rPr>
              <a:t>child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connections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are </a:t>
            </a:r>
            <a:r>
              <a:rPr sz="1700" dirty="0">
                <a:latin typeface="Calibri"/>
                <a:cs typeface="Calibri"/>
              </a:rPr>
              <a:t>not </a:t>
            </a:r>
            <a:r>
              <a:rPr sz="1700" spc="-35" dirty="0">
                <a:latin typeface="Calibri"/>
                <a:cs typeface="Calibri"/>
              </a:rPr>
              <a:t>stored,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but </a:t>
            </a:r>
            <a:r>
              <a:rPr sz="1700" spc="-35" dirty="0">
                <a:latin typeface="Calibri"/>
                <a:cs typeface="Calibri"/>
              </a:rPr>
              <a:t>are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computed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on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fly </a:t>
            </a:r>
            <a:r>
              <a:rPr sz="1700" spc="-25" dirty="0">
                <a:solidFill>
                  <a:srgbClr val="006EB8"/>
                </a:solidFill>
                <a:latin typeface="Calibri"/>
                <a:cs typeface="Calibri"/>
              </a:rPr>
              <a:t>easy</a:t>
            </a:r>
            <a:r>
              <a:rPr sz="1700" spc="35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to</a:t>
            </a:r>
            <a:r>
              <a:rPr sz="1700" spc="40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1700" spc="-40" dirty="0">
                <a:solidFill>
                  <a:srgbClr val="006EB8"/>
                </a:solidFill>
                <a:latin typeface="Calibri"/>
                <a:cs typeface="Calibri"/>
              </a:rPr>
              <a:t>implement</a:t>
            </a:r>
            <a:r>
              <a:rPr sz="1700" spc="-40" dirty="0">
                <a:latin typeface="Calibri"/>
                <a:cs typeface="Calibri"/>
              </a:rPr>
              <a:t>:</a:t>
            </a:r>
            <a:r>
              <a:rPr sz="1700" spc="18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all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operations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are</a:t>
            </a:r>
            <a:endParaRPr sz="1700">
              <a:latin typeface="Calibri"/>
              <a:cs typeface="Calibri"/>
            </a:endParaRPr>
          </a:p>
          <a:p>
            <a:pPr marL="413384">
              <a:lnSpc>
                <a:spcPct val="100000"/>
              </a:lnSpc>
              <a:spcBef>
                <a:spcPts val="155"/>
              </a:spcBef>
            </a:pPr>
            <a:r>
              <a:rPr sz="1700" spc="-65" dirty="0">
                <a:latin typeface="Calibri"/>
                <a:cs typeface="Calibri"/>
              </a:rPr>
              <a:t>implemented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just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few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lines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code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3145" y="71245"/>
            <a:ext cx="90233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5" dirty="0"/>
              <a:t>Outline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783" y="748794"/>
            <a:ext cx="189504" cy="1895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783" y="1175260"/>
            <a:ext cx="189504" cy="1895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783" y="1601726"/>
            <a:ext cx="189504" cy="1895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783" y="2028204"/>
            <a:ext cx="189504" cy="18950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5783" y="2454670"/>
            <a:ext cx="189504" cy="1895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783" y="2881136"/>
            <a:ext cx="189504" cy="18950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33679" indent="-221615">
              <a:lnSpc>
                <a:spcPct val="100000"/>
              </a:lnSpc>
              <a:spcBef>
                <a:spcPts val="120"/>
              </a:spcBef>
              <a:buClr>
                <a:srgbClr val="FFFFFF"/>
              </a:buClr>
              <a:buSzPct val="82352"/>
              <a:buAutoNum type="arabicPlain"/>
              <a:tabLst>
                <a:tab pos="233679" algn="l"/>
                <a:tab pos="234315" algn="l"/>
              </a:tabLst>
            </a:pPr>
            <a:r>
              <a:rPr dirty="0">
                <a:hlinkClick r:id="rId5" action="ppaction://hlinksldjump"/>
              </a:rPr>
              <a:t>Binary</a:t>
            </a:r>
            <a:r>
              <a:rPr spc="45" dirty="0">
                <a:hlinkClick r:id="rId5" action="ppaction://hlinksldjump"/>
              </a:rPr>
              <a:t> </a:t>
            </a:r>
            <a:r>
              <a:rPr spc="-20" dirty="0">
                <a:hlinkClick r:id="rId5" action="ppaction://hlinksldjump"/>
              </a:rPr>
              <a:t>Trees</a:t>
            </a:r>
          </a:p>
          <a:p>
            <a:pPr marL="233679" indent="-221615">
              <a:lnSpc>
                <a:spcPct val="100000"/>
              </a:lnSpc>
              <a:spcBef>
                <a:spcPts val="1320"/>
              </a:spcBef>
              <a:buClr>
                <a:srgbClr val="FFFFFF"/>
              </a:buClr>
              <a:buSzPct val="82352"/>
              <a:buAutoNum type="arabicPlain"/>
              <a:tabLst>
                <a:tab pos="233679" algn="l"/>
                <a:tab pos="234315" algn="l"/>
              </a:tabLst>
            </a:pPr>
            <a:r>
              <a:rPr dirty="0">
                <a:hlinkClick r:id="rId6" action="ppaction://hlinksldjump"/>
              </a:rPr>
              <a:t>Basic</a:t>
            </a:r>
            <a:r>
              <a:rPr spc="165" dirty="0">
                <a:hlinkClick r:id="rId6" action="ppaction://hlinksldjump"/>
              </a:rPr>
              <a:t> </a:t>
            </a:r>
            <a:r>
              <a:rPr spc="-10" dirty="0">
                <a:hlinkClick r:id="rId6" action="ppaction://hlinksldjump"/>
              </a:rPr>
              <a:t>Operations</a:t>
            </a:r>
          </a:p>
          <a:p>
            <a:pPr marL="233679" indent="-221615">
              <a:lnSpc>
                <a:spcPct val="100000"/>
              </a:lnSpc>
              <a:spcBef>
                <a:spcPts val="1315"/>
              </a:spcBef>
              <a:buClr>
                <a:srgbClr val="FFFFFF"/>
              </a:buClr>
              <a:buSzPct val="82352"/>
              <a:buAutoNum type="arabicPlain"/>
              <a:tabLst>
                <a:tab pos="233679" algn="l"/>
                <a:tab pos="234315" algn="l"/>
              </a:tabLst>
            </a:pPr>
            <a:r>
              <a:rPr spc="-40" dirty="0">
                <a:hlinkClick r:id="rId7" action="ppaction://hlinksldjump"/>
              </a:rPr>
              <a:t>Complete</a:t>
            </a:r>
            <a:r>
              <a:rPr spc="40" dirty="0">
                <a:hlinkClick r:id="rId7" action="ppaction://hlinksldjump"/>
              </a:rPr>
              <a:t> </a:t>
            </a:r>
            <a:r>
              <a:rPr dirty="0">
                <a:hlinkClick r:id="rId7" action="ppaction://hlinksldjump"/>
              </a:rPr>
              <a:t>Binary</a:t>
            </a:r>
            <a:r>
              <a:rPr spc="40" dirty="0">
                <a:hlinkClick r:id="rId7" action="ppaction://hlinksldjump"/>
              </a:rPr>
              <a:t> </a:t>
            </a:r>
            <a:r>
              <a:rPr spc="-10" dirty="0">
                <a:hlinkClick r:id="rId7" action="ppaction://hlinksldjump"/>
              </a:rPr>
              <a:t>Trees</a:t>
            </a:r>
          </a:p>
          <a:p>
            <a:pPr marL="233679" indent="-221615">
              <a:lnSpc>
                <a:spcPct val="100000"/>
              </a:lnSpc>
              <a:spcBef>
                <a:spcPts val="1320"/>
              </a:spcBef>
              <a:buClr>
                <a:srgbClr val="FFFFFF"/>
              </a:buClr>
              <a:buSzPct val="82352"/>
              <a:buAutoNum type="arabicPlain"/>
              <a:tabLst>
                <a:tab pos="233679" algn="l"/>
                <a:tab pos="234315" algn="l"/>
              </a:tabLst>
            </a:pPr>
            <a:r>
              <a:rPr spc="-10" dirty="0">
                <a:hlinkClick r:id="rId8" action="ppaction://hlinksldjump"/>
              </a:rPr>
              <a:t>Pseudocode</a:t>
            </a:r>
          </a:p>
          <a:p>
            <a:pPr marL="233679" indent="-221615">
              <a:lnSpc>
                <a:spcPct val="100000"/>
              </a:lnSpc>
              <a:spcBef>
                <a:spcPts val="1315"/>
              </a:spcBef>
              <a:buClr>
                <a:srgbClr val="FFFFFF"/>
              </a:buClr>
              <a:buSzPct val="82352"/>
              <a:buAutoNum type="arabicPlain"/>
              <a:tabLst>
                <a:tab pos="233679" algn="l"/>
                <a:tab pos="234315" algn="l"/>
              </a:tabLst>
            </a:pPr>
            <a:r>
              <a:rPr dirty="0">
                <a:solidFill>
                  <a:srgbClr val="FF0000"/>
                </a:solidFill>
                <a:hlinkClick r:id="rId9" action="ppaction://hlinksldjump"/>
              </a:rPr>
              <a:t>Heap</a:t>
            </a:r>
            <a:r>
              <a:rPr spc="-10" dirty="0">
                <a:solidFill>
                  <a:srgbClr val="FF0000"/>
                </a:solidFill>
                <a:hlinkClick r:id="rId9" action="ppaction://hlinksldjump"/>
              </a:rPr>
              <a:t> </a:t>
            </a:r>
            <a:r>
              <a:rPr spc="-20" dirty="0">
                <a:solidFill>
                  <a:srgbClr val="FF0000"/>
                </a:solidFill>
                <a:hlinkClick r:id="rId9" action="ppaction://hlinksldjump"/>
              </a:rPr>
              <a:t>Sort</a:t>
            </a:r>
          </a:p>
          <a:p>
            <a:pPr marL="233679" indent="-221615">
              <a:lnSpc>
                <a:spcPct val="100000"/>
              </a:lnSpc>
              <a:spcBef>
                <a:spcPts val="1320"/>
              </a:spcBef>
              <a:buClr>
                <a:srgbClr val="FFFFFF"/>
              </a:buClr>
              <a:buSzPct val="82352"/>
              <a:buAutoNum type="arabicPlain"/>
              <a:tabLst>
                <a:tab pos="233679" algn="l"/>
                <a:tab pos="234315" algn="l"/>
              </a:tabLst>
            </a:pPr>
            <a:r>
              <a:rPr dirty="0">
                <a:hlinkClick r:id="rId10" action="ppaction://hlinksldjump"/>
              </a:rPr>
              <a:t>Final</a:t>
            </a:r>
            <a:r>
              <a:rPr spc="130" dirty="0">
                <a:hlinkClick r:id="rId10" action="ppaction://hlinksldjump"/>
              </a:rPr>
              <a:t> </a:t>
            </a:r>
            <a:r>
              <a:rPr spc="-10" dirty="0">
                <a:hlinkClick r:id="rId10" action="ppaction://hlinksldjump"/>
              </a:rPr>
              <a:t>Remarks</a:t>
            </a:r>
          </a:p>
        </p:txBody>
      </p:sp>
    </p:spTree>
  </p:cSld>
  <p:clrMapOvr>
    <a:masterClrMapping/>
  </p:clrMapOvr>
  <p:transition>
    <p:cut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590" y="71245"/>
            <a:ext cx="323278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Sort</a:t>
            </a:r>
            <a:r>
              <a:rPr spc="-45" dirty="0"/>
              <a:t> </a:t>
            </a:r>
            <a:r>
              <a:rPr spc="-10" dirty="0"/>
              <a:t>Using</a:t>
            </a:r>
            <a:r>
              <a:rPr spc="-30" dirty="0"/>
              <a:t> Priority</a:t>
            </a:r>
            <a:r>
              <a:rPr spc="-25" dirty="0"/>
              <a:t> </a:t>
            </a:r>
            <a:r>
              <a:rPr spc="-90" dirty="0"/>
              <a:t>Queues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420" y="887590"/>
            <a:ext cx="4029710" cy="1927860"/>
            <a:chOff x="289420" y="887590"/>
            <a:chExt cx="4029710" cy="1927860"/>
          </a:xfrm>
        </p:grpSpPr>
        <p:sp>
          <p:nvSpPr>
            <p:cNvPr id="4" name="object 4"/>
            <p:cNvSpPr/>
            <p:nvPr/>
          </p:nvSpPr>
          <p:spPr>
            <a:xfrm>
              <a:off x="289420" y="887590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0933"/>
                  </a:moveTo>
                  <a:lnTo>
                    <a:pt x="4029151" y="410933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410933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420" y="1298524"/>
              <a:ext cx="4029710" cy="1517015"/>
            </a:xfrm>
            <a:custGeom>
              <a:avLst/>
              <a:gdLst/>
              <a:ahLst/>
              <a:cxnLst/>
              <a:rect l="l" t="t" r="r" b="b"/>
              <a:pathLst>
                <a:path w="4029710" h="1517014">
                  <a:moveTo>
                    <a:pt x="4029151" y="0"/>
                  </a:moveTo>
                  <a:lnTo>
                    <a:pt x="0" y="0"/>
                  </a:lnTo>
                  <a:lnTo>
                    <a:pt x="0" y="1516824"/>
                  </a:lnTo>
                  <a:lnTo>
                    <a:pt x="4029151" y="1516824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7294" y="698365"/>
            <a:ext cx="3316604" cy="204851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050" spc="-10" dirty="0">
                <a:solidFill>
                  <a:srgbClr val="FF0000"/>
                </a:solidFill>
                <a:latin typeface="MingLiU_HKSCS-ExtB"/>
                <a:cs typeface="MingLiU_HKSCS-ExtB"/>
              </a:rPr>
              <a:t>HeapSort</a:t>
            </a:r>
            <a:r>
              <a:rPr sz="2050" spc="-10" dirty="0">
                <a:solidFill>
                  <a:srgbClr val="FF0000"/>
                </a:solidFill>
                <a:latin typeface="Lucida Sans Unicode"/>
                <a:cs typeface="Lucida Sans Unicode"/>
              </a:rPr>
              <a:t>(</a:t>
            </a:r>
            <a:r>
              <a:rPr sz="2050" i="1" spc="-1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50" spc="-10" dirty="0">
                <a:solidFill>
                  <a:srgbClr val="FF0000"/>
                </a:solidFill>
                <a:latin typeface="Lucida Sans Unicode"/>
                <a:cs typeface="Lucida Sans Unicode"/>
              </a:rPr>
              <a:t>[</a:t>
            </a:r>
            <a:r>
              <a:rPr sz="2050" spc="-1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050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50" i="1" spc="-195" dirty="0">
                <a:solidFill>
                  <a:srgbClr val="FF0000"/>
                </a:solidFill>
                <a:latin typeface="Verdana"/>
                <a:cs typeface="Verdana"/>
              </a:rPr>
              <a:t>.</a:t>
            </a:r>
            <a:r>
              <a:rPr sz="2050" i="1" spc="-3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50" i="1" spc="-195" dirty="0">
                <a:solidFill>
                  <a:srgbClr val="FF0000"/>
                </a:solidFill>
                <a:latin typeface="Verdana"/>
                <a:cs typeface="Verdana"/>
              </a:rPr>
              <a:t>.</a:t>
            </a:r>
            <a:r>
              <a:rPr sz="2050" i="1" spc="-3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50" i="1" spc="-195" dirty="0">
                <a:solidFill>
                  <a:srgbClr val="FF0000"/>
                </a:solidFill>
                <a:latin typeface="Verdana"/>
                <a:cs typeface="Verdana"/>
              </a:rPr>
              <a:t>.</a:t>
            </a:r>
            <a:r>
              <a:rPr sz="2050" i="1" spc="-3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50" i="1" spc="-2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50" spc="-25" dirty="0">
                <a:solidFill>
                  <a:srgbClr val="FF0000"/>
                </a:solidFill>
                <a:latin typeface="Lucida Sans Unicode"/>
                <a:cs typeface="Lucida Sans Unicode"/>
              </a:rPr>
              <a:t>])</a:t>
            </a:r>
            <a:endParaRPr sz="2050">
              <a:latin typeface="Lucida Sans Unicode"/>
              <a:cs typeface="Lucida Sans Unicode"/>
            </a:endParaRPr>
          </a:p>
          <a:p>
            <a:pPr marL="12700" marR="5080">
              <a:lnSpc>
                <a:spcPct val="107400"/>
              </a:lnSpc>
              <a:spcBef>
                <a:spcPts val="1065"/>
              </a:spcBef>
              <a:tabLst>
                <a:tab pos="630555" algn="l"/>
              </a:tabLst>
            </a:pPr>
            <a:r>
              <a:rPr sz="1700" dirty="0">
                <a:latin typeface="MingLiU_HKSCS-ExtB"/>
                <a:cs typeface="MingLiU_HKSCS-ExtB"/>
              </a:rPr>
              <a:t>create</a:t>
            </a:r>
            <a:r>
              <a:rPr sz="1700" spc="30" dirty="0">
                <a:latin typeface="MingLiU_HKSCS-ExtB"/>
                <a:cs typeface="MingLiU_HKSCS-ExtB"/>
              </a:rPr>
              <a:t> </a:t>
            </a:r>
            <a:r>
              <a:rPr sz="1700" dirty="0">
                <a:latin typeface="MingLiU_HKSCS-ExtB"/>
                <a:cs typeface="MingLiU_HKSCS-ExtB"/>
              </a:rPr>
              <a:t>an</a:t>
            </a:r>
            <a:r>
              <a:rPr sz="1700" spc="35" dirty="0">
                <a:latin typeface="MingLiU_HKSCS-ExtB"/>
                <a:cs typeface="MingLiU_HKSCS-ExtB"/>
              </a:rPr>
              <a:t> </a:t>
            </a:r>
            <a:r>
              <a:rPr sz="1700" dirty="0">
                <a:latin typeface="MingLiU_HKSCS-ExtB"/>
                <a:cs typeface="MingLiU_HKSCS-ExtB"/>
              </a:rPr>
              <a:t>empty</a:t>
            </a:r>
            <a:r>
              <a:rPr sz="1700" spc="35" dirty="0">
                <a:latin typeface="MingLiU_HKSCS-ExtB"/>
                <a:cs typeface="MingLiU_HKSCS-ExtB"/>
              </a:rPr>
              <a:t> </a:t>
            </a:r>
            <a:r>
              <a:rPr sz="1700" dirty="0">
                <a:latin typeface="MingLiU_HKSCS-ExtB"/>
                <a:cs typeface="MingLiU_HKSCS-ExtB"/>
              </a:rPr>
              <a:t>priority</a:t>
            </a:r>
            <a:r>
              <a:rPr sz="1700" spc="30" dirty="0">
                <a:latin typeface="MingLiU_HKSCS-ExtB"/>
                <a:cs typeface="MingLiU_HKSCS-ExtB"/>
              </a:rPr>
              <a:t> </a:t>
            </a:r>
            <a:r>
              <a:rPr sz="1700" spc="-10" dirty="0">
                <a:latin typeface="MingLiU_HKSCS-ExtB"/>
                <a:cs typeface="MingLiU_HKSCS-ExtB"/>
              </a:rPr>
              <a:t>queue </a:t>
            </a:r>
            <a:r>
              <a:rPr sz="1700" dirty="0">
                <a:latin typeface="MingLiU_HKSCS-ExtB"/>
                <a:cs typeface="MingLiU_HKSCS-ExtB"/>
              </a:rPr>
              <a:t>for</a:t>
            </a:r>
            <a:r>
              <a:rPr sz="1700" spc="25" dirty="0">
                <a:latin typeface="MingLiU_HKSCS-ExtB"/>
                <a:cs typeface="MingLiU_HKSCS-ExtB"/>
              </a:rPr>
              <a:t> </a:t>
            </a:r>
            <a:r>
              <a:rPr sz="1700" i="1" spc="-50" dirty="0">
                <a:latin typeface="Calibri"/>
                <a:cs typeface="Calibri"/>
              </a:rPr>
              <a:t>i</a:t>
            </a:r>
            <a:r>
              <a:rPr sz="1700" i="1" dirty="0">
                <a:latin typeface="Calibri"/>
                <a:cs typeface="Calibri"/>
              </a:rPr>
              <a:t>	</a:t>
            </a:r>
            <a:r>
              <a:rPr sz="1700" dirty="0">
                <a:latin typeface="MingLiU_HKSCS-ExtB"/>
                <a:cs typeface="MingLiU_HKSCS-ExtB"/>
              </a:rPr>
              <a:t>from </a:t>
            </a:r>
            <a:r>
              <a:rPr sz="1700" dirty="0">
                <a:latin typeface="Calibri"/>
                <a:cs typeface="Calibri"/>
              </a:rPr>
              <a:t>1</a:t>
            </a:r>
            <a:r>
              <a:rPr sz="1700" spc="465" dirty="0">
                <a:latin typeface="Calibri"/>
                <a:cs typeface="Calibri"/>
              </a:rPr>
              <a:t> </a:t>
            </a:r>
            <a:r>
              <a:rPr sz="1700" dirty="0">
                <a:latin typeface="MingLiU_HKSCS-ExtB"/>
                <a:cs typeface="MingLiU_HKSCS-ExtB"/>
              </a:rPr>
              <a:t>to </a:t>
            </a:r>
            <a:r>
              <a:rPr sz="1700" i="1" spc="-25" dirty="0">
                <a:latin typeface="Calibri"/>
                <a:cs typeface="Calibri"/>
              </a:rPr>
              <a:t>n</a:t>
            </a:r>
            <a:r>
              <a:rPr sz="1700" spc="-25" dirty="0">
                <a:latin typeface="MingLiU_HKSCS-ExtB"/>
                <a:cs typeface="MingLiU_HKSCS-ExtB"/>
              </a:rPr>
              <a:t>:</a:t>
            </a:r>
            <a:endParaRPr sz="1700">
              <a:latin typeface="MingLiU_HKSCS-ExtB"/>
              <a:cs typeface="MingLiU_HKSCS-ExtB"/>
            </a:endParaRPr>
          </a:p>
          <a:p>
            <a:pPr marL="231775">
              <a:lnSpc>
                <a:spcPct val="100000"/>
              </a:lnSpc>
              <a:spcBef>
                <a:spcPts val="150"/>
              </a:spcBef>
            </a:pPr>
            <a:r>
              <a:rPr sz="1700" dirty="0">
                <a:latin typeface="MingLiU_HKSCS-ExtB"/>
                <a:cs typeface="MingLiU_HKSCS-ExtB"/>
              </a:rPr>
              <a:t>Insert</a:t>
            </a:r>
            <a:r>
              <a:rPr sz="1700" dirty="0">
                <a:latin typeface="Lucida Sans Unicode"/>
                <a:cs typeface="Lucida Sans Unicode"/>
              </a:rPr>
              <a:t>(</a:t>
            </a:r>
            <a:r>
              <a:rPr sz="1700" i="1" dirty="0">
                <a:latin typeface="Calibri"/>
                <a:cs typeface="Calibri"/>
              </a:rPr>
              <a:t>A</a:t>
            </a:r>
            <a:r>
              <a:rPr sz="1700" dirty="0">
                <a:latin typeface="Lucida Sans Unicode"/>
                <a:cs typeface="Lucida Sans Unicode"/>
              </a:rPr>
              <a:t>[</a:t>
            </a:r>
            <a:r>
              <a:rPr sz="1700" i="1" dirty="0">
                <a:latin typeface="Calibri"/>
                <a:cs typeface="Calibri"/>
              </a:rPr>
              <a:t>i</a:t>
            </a:r>
            <a:r>
              <a:rPr sz="1700" i="1" spc="-140" dirty="0">
                <a:latin typeface="Calibri"/>
                <a:cs typeface="Calibri"/>
              </a:rPr>
              <a:t> </a:t>
            </a:r>
            <a:r>
              <a:rPr sz="1700" spc="-25" dirty="0">
                <a:latin typeface="Lucida Sans Unicode"/>
                <a:cs typeface="Lucida Sans Unicode"/>
              </a:rPr>
              <a:t>])</a:t>
            </a:r>
            <a:endParaRPr sz="1700">
              <a:latin typeface="Lucida Sans Unicode"/>
              <a:cs typeface="Lucida Sans Unicode"/>
            </a:endParaRPr>
          </a:p>
          <a:p>
            <a:pPr marR="915669" algn="ctr">
              <a:lnSpc>
                <a:spcPct val="100000"/>
              </a:lnSpc>
              <a:spcBef>
                <a:spcPts val="155"/>
              </a:spcBef>
              <a:tabLst>
                <a:tab pos="617855" algn="l"/>
              </a:tabLst>
            </a:pPr>
            <a:r>
              <a:rPr sz="1700" dirty="0">
                <a:latin typeface="MingLiU_HKSCS-ExtB"/>
                <a:cs typeface="MingLiU_HKSCS-ExtB"/>
              </a:rPr>
              <a:t>for</a:t>
            </a:r>
            <a:r>
              <a:rPr sz="1700" spc="25" dirty="0">
                <a:latin typeface="MingLiU_HKSCS-ExtB"/>
                <a:cs typeface="MingLiU_HKSCS-ExtB"/>
              </a:rPr>
              <a:t> </a:t>
            </a:r>
            <a:r>
              <a:rPr sz="1700" i="1" spc="-50" dirty="0">
                <a:latin typeface="Calibri"/>
                <a:cs typeface="Calibri"/>
              </a:rPr>
              <a:t>i</a:t>
            </a:r>
            <a:r>
              <a:rPr sz="1700" i="1" dirty="0">
                <a:latin typeface="Calibri"/>
                <a:cs typeface="Calibri"/>
              </a:rPr>
              <a:t>	</a:t>
            </a:r>
            <a:r>
              <a:rPr sz="1700" dirty="0">
                <a:latin typeface="MingLiU_HKSCS-ExtB"/>
                <a:cs typeface="MingLiU_HKSCS-ExtB"/>
              </a:rPr>
              <a:t>from</a:t>
            </a:r>
            <a:r>
              <a:rPr sz="1700" spc="10" dirty="0">
                <a:latin typeface="MingLiU_HKSCS-ExtB"/>
                <a:cs typeface="MingLiU_HKSCS-ExtB"/>
              </a:rPr>
              <a:t> </a:t>
            </a:r>
            <a:r>
              <a:rPr sz="1700" i="1" dirty="0">
                <a:latin typeface="Calibri"/>
                <a:cs typeface="Calibri"/>
              </a:rPr>
              <a:t>n</a:t>
            </a:r>
            <a:r>
              <a:rPr sz="1700" i="1" spc="60" dirty="0">
                <a:latin typeface="Calibri"/>
                <a:cs typeface="Calibri"/>
              </a:rPr>
              <a:t>  </a:t>
            </a:r>
            <a:r>
              <a:rPr sz="1700" dirty="0">
                <a:latin typeface="MingLiU_HKSCS-ExtB"/>
                <a:cs typeface="MingLiU_HKSCS-ExtB"/>
              </a:rPr>
              <a:t>downto</a:t>
            </a:r>
            <a:r>
              <a:rPr sz="1700" spc="15" dirty="0">
                <a:latin typeface="MingLiU_HKSCS-ExtB"/>
                <a:cs typeface="MingLiU_HKSCS-ExtB"/>
              </a:rPr>
              <a:t> </a:t>
            </a:r>
            <a:r>
              <a:rPr sz="1700" spc="-25" dirty="0">
                <a:latin typeface="Calibri"/>
                <a:cs typeface="Calibri"/>
              </a:rPr>
              <a:t>1</a:t>
            </a:r>
            <a:r>
              <a:rPr sz="1700" spc="-25" dirty="0">
                <a:latin typeface="MingLiU_HKSCS-ExtB"/>
                <a:cs typeface="MingLiU_HKSCS-ExtB"/>
              </a:rPr>
              <a:t>:</a:t>
            </a:r>
            <a:endParaRPr sz="1700">
              <a:latin typeface="MingLiU_HKSCS-ExtB"/>
              <a:cs typeface="MingLiU_HKSCS-ExtB"/>
            </a:endParaRPr>
          </a:p>
          <a:p>
            <a:pPr marR="921385" algn="ctr">
              <a:lnSpc>
                <a:spcPct val="100000"/>
              </a:lnSpc>
              <a:spcBef>
                <a:spcPts val="150"/>
              </a:spcBef>
            </a:pPr>
            <a:r>
              <a:rPr sz="1700" i="1" spc="-10" dirty="0">
                <a:latin typeface="Calibri"/>
                <a:cs typeface="Calibri"/>
              </a:rPr>
              <a:t>A</a:t>
            </a:r>
            <a:r>
              <a:rPr sz="1700" spc="-10" dirty="0">
                <a:latin typeface="Lucida Sans Unicode"/>
                <a:cs typeface="Lucida Sans Unicode"/>
              </a:rPr>
              <a:t>[</a:t>
            </a:r>
            <a:r>
              <a:rPr sz="1700" i="1" spc="-10" dirty="0">
                <a:latin typeface="Calibri"/>
                <a:cs typeface="Calibri"/>
              </a:rPr>
              <a:t>i</a:t>
            </a:r>
            <a:r>
              <a:rPr sz="1700" i="1" spc="-220" dirty="0">
                <a:latin typeface="Calibri"/>
                <a:cs typeface="Calibri"/>
              </a:rPr>
              <a:t> </a:t>
            </a:r>
            <a:r>
              <a:rPr sz="1700" spc="-90" dirty="0">
                <a:latin typeface="Lucida Sans Unicode"/>
                <a:cs typeface="Lucida Sans Unicode"/>
              </a:rPr>
              <a:t>]</a:t>
            </a:r>
            <a:r>
              <a:rPr sz="1700" spc="-50" dirty="0">
                <a:latin typeface="Lucida Sans Unicode"/>
                <a:cs typeface="Lucida Sans Unicod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10" dirty="0">
                <a:latin typeface="Cambria"/>
                <a:cs typeface="Cambria"/>
              </a:rPr>
              <a:t> </a:t>
            </a:r>
            <a:r>
              <a:rPr sz="1700" spc="-10" dirty="0">
                <a:latin typeface="MingLiU_HKSCS-ExtB"/>
                <a:cs typeface="MingLiU_HKSCS-ExtB"/>
              </a:rPr>
              <a:t>ExtractMax</a:t>
            </a:r>
            <a:r>
              <a:rPr sz="1700" spc="-10" dirty="0">
                <a:latin typeface="Lucida Sans Unicode"/>
                <a:cs typeface="Lucida Sans Unicode"/>
              </a:rPr>
              <a:t>()</a:t>
            </a:r>
            <a:endParaRPr sz="1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6712" y="40586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8385" y="252629"/>
            <a:ext cx="3425825" cy="113919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dirty="0">
                <a:latin typeface="Calibri"/>
                <a:cs typeface="Calibri"/>
              </a:rPr>
              <a:t>The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resulting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algorithms</a:t>
            </a:r>
            <a:r>
              <a:rPr sz="1700" spc="8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is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7400"/>
              </a:lnSpc>
            </a:pPr>
            <a:r>
              <a:rPr sz="1700" spc="-65" dirty="0">
                <a:latin typeface="Calibri"/>
                <a:cs typeface="Calibri"/>
              </a:rPr>
              <a:t>comparison-</a:t>
            </a:r>
            <a:r>
              <a:rPr sz="1700" spc="-30" dirty="0">
                <a:latin typeface="Calibri"/>
                <a:cs typeface="Calibri"/>
              </a:rPr>
              <a:t>based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and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has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running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time </a:t>
            </a:r>
            <a:r>
              <a:rPr sz="1700" i="1" spc="75" dirty="0">
                <a:latin typeface="Calibri"/>
                <a:cs typeface="Calibri"/>
              </a:rPr>
              <a:t>O</a:t>
            </a:r>
            <a:r>
              <a:rPr sz="1700" spc="75" dirty="0">
                <a:latin typeface="Lucida Sans Unicode"/>
                <a:cs typeface="Lucida Sans Unicode"/>
              </a:rPr>
              <a:t>(</a:t>
            </a:r>
            <a:r>
              <a:rPr sz="1700" i="1" spc="75" dirty="0">
                <a:latin typeface="Calibri"/>
                <a:cs typeface="Calibri"/>
              </a:rPr>
              <a:t>n</a:t>
            </a:r>
            <a:r>
              <a:rPr sz="1700" i="1" spc="-8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log</a:t>
            </a:r>
            <a:r>
              <a:rPr sz="1700" spc="-75" dirty="0">
                <a:latin typeface="Calibri"/>
                <a:cs typeface="Calibri"/>
              </a:rPr>
              <a:t> </a:t>
            </a:r>
            <a:r>
              <a:rPr sz="1700" i="1" dirty="0">
                <a:latin typeface="Calibri"/>
                <a:cs typeface="Calibri"/>
              </a:rPr>
              <a:t>n</a:t>
            </a:r>
            <a:r>
              <a:rPr sz="1700" dirty="0">
                <a:latin typeface="Lucida Sans Unicode"/>
                <a:cs typeface="Lucida Sans Unicode"/>
              </a:rPr>
              <a:t>)</a:t>
            </a:r>
            <a:r>
              <a:rPr sz="1700" spc="-25" dirty="0">
                <a:latin typeface="Lucida Sans Unicode"/>
                <a:cs typeface="Lucida Sans Unicode"/>
              </a:rPr>
              <a:t> </a:t>
            </a:r>
            <a:r>
              <a:rPr sz="1700" spc="-20" dirty="0">
                <a:latin typeface="Calibri"/>
                <a:cs typeface="Calibri"/>
              </a:rPr>
              <a:t>(hence,</a:t>
            </a:r>
            <a:r>
              <a:rPr sz="1700" spc="1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asymptotically optimal!).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6712" y="40586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8385" y="252629"/>
            <a:ext cx="3425825" cy="229044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dirty="0">
                <a:latin typeface="Calibri"/>
                <a:cs typeface="Calibri"/>
              </a:rPr>
              <a:t>The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resulting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algorithms</a:t>
            </a:r>
            <a:r>
              <a:rPr sz="1700" spc="8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is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7400"/>
              </a:lnSpc>
            </a:pPr>
            <a:r>
              <a:rPr sz="1700" spc="-65" dirty="0">
                <a:latin typeface="Calibri"/>
                <a:cs typeface="Calibri"/>
              </a:rPr>
              <a:t>comparison-</a:t>
            </a:r>
            <a:r>
              <a:rPr sz="1700" spc="-30" dirty="0">
                <a:latin typeface="Calibri"/>
                <a:cs typeface="Calibri"/>
              </a:rPr>
              <a:t>based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and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has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running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time </a:t>
            </a:r>
            <a:r>
              <a:rPr sz="1700" i="1" spc="75" dirty="0">
                <a:latin typeface="Calibri"/>
                <a:cs typeface="Calibri"/>
              </a:rPr>
              <a:t>O</a:t>
            </a:r>
            <a:r>
              <a:rPr sz="1700" spc="75" dirty="0">
                <a:latin typeface="Lucida Sans Unicode"/>
                <a:cs typeface="Lucida Sans Unicode"/>
              </a:rPr>
              <a:t>(</a:t>
            </a:r>
            <a:r>
              <a:rPr sz="1700" i="1" spc="75" dirty="0">
                <a:latin typeface="Calibri"/>
                <a:cs typeface="Calibri"/>
              </a:rPr>
              <a:t>n</a:t>
            </a:r>
            <a:r>
              <a:rPr sz="1700" i="1" spc="-8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log</a:t>
            </a:r>
            <a:r>
              <a:rPr sz="1700" spc="-75" dirty="0">
                <a:latin typeface="Calibri"/>
                <a:cs typeface="Calibri"/>
              </a:rPr>
              <a:t> </a:t>
            </a:r>
            <a:r>
              <a:rPr sz="1700" i="1" dirty="0">
                <a:latin typeface="Calibri"/>
                <a:cs typeface="Calibri"/>
              </a:rPr>
              <a:t>n</a:t>
            </a:r>
            <a:r>
              <a:rPr sz="1700" dirty="0">
                <a:latin typeface="Lucida Sans Unicode"/>
                <a:cs typeface="Lucida Sans Unicode"/>
              </a:rPr>
              <a:t>)</a:t>
            </a:r>
            <a:r>
              <a:rPr sz="1700" spc="-25" dirty="0">
                <a:latin typeface="Lucida Sans Unicode"/>
                <a:cs typeface="Lucida Sans Unicode"/>
              </a:rPr>
              <a:t> </a:t>
            </a:r>
            <a:r>
              <a:rPr sz="1700" spc="-20" dirty="0">
                <a:latin typeface="Calibri"/>
                <a:cs typeface="Calibri"/>
              </a:rPr>
              <a:t>(hence,</a:t>
            </a:r>
            <a:r>
              <a:rPr sz="1700" spc="1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asymptotically optimal!).</a:t>
            </a:r>
            <a:endParaRPr sz="1700">
              <a:latin typeface="Calibri"/>
              <a:cs typeface="Calibri"/>
            </a:endParaRPr>
          </a:p>
          <a:p>
            <a:pPr marL="12700" marR="35560">
              <a:lnSpc>
                <a:spcPct val="107400"/>
              </a:lnSpc>
              <a:spcBef>
                <a:spcPts val="300"/>
              </a:spcBef>
            </a:pPr>
            <a:r>
              <a:rPr sz="1700" dirty="0">
                <a:latin typeface="Calibri"/>
                <a:cs typeface="Calibri"/>
              </a:rPr>
              <a:t>Natural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generalization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selection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sort: </a:t>
            </a:r>
            <a:r>
              <a:rPr sz="1700" spc="-35" dirty="0">
                <a:latin typeface="Calibri"/>
                <a:cs typeface="Calibri"/>
              </a:rPr>
              <a:t>instead</a:t>
            </a:r>
            <a:r>
              <a:rPr sz="1700" dirty="0">
                <a:latin typeface="Calibri"/>
                <a:cs typeface="Calibri"/>
              </a:rPr>
              <a:t> of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simply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scanning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rest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of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array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find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maximum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value, </a:t>
            </a:r>
            <a:r>
              <a:rPr sz="1700" spc="-30" dirty="0">
                <a:latin typeface="Calibri"/>
                <a:cs typeface="Calibri"/>
              </a:rPr>
              <a:t>use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smart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data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structure.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6712" y="155724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6712" y="40586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8385" y="252629"/>
            <a:ext cx="3425825" cy="28854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dirty="0">
                <a:latin typeface="Calibri"/>
                <a:cs typeface="Calibri"/>
              </a:rPr>
              <a:t>The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resulting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algorithms</a:t>
            </a:r>
            <a:r>
              <a:rPr sz="1700" spc="8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is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7400"/>
              </a:lnSpc>
            </a:pPr>
            <a:r>
              <a:rPr sz="1700" spc="-65" dirty="0">
                <a:latin typeface="Calibri"/>
                <a:cs typeface="Calibri"/>
              </a:rPr>
              <a:t>comparison-</a:t>
            </a:r>
            <a:r>
              <a:rPr sz="1700" spc="-30" dirty="0">
                <a:latin typeface="Calibri"/>
                <a:cs typeface="Calibri"/>
              </a:rPr>
              <a:t>based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and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has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running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time </a:t>
            </a:r>
            <a:r>
              <a:rPr sz="1700" i="1" spc="75" dirty="0">
                <a:latin typeface="Calibri"/>
                <a:cs typeface="Calibri"/>
              </a:rPr>
              <a:t>O</a:t>
            </a:r>
            <a:r>
              <a:rPr sz="1700" spc="75" dirty="0">
                <a:latin typeface="Lucida Sans Unicode"/>
                <a:cs typeface="Lucida Sans Unicode"/>
              </a:rPr>
              <a:t>(</a:t>
            </a:r>
            <a:r>
              <a:rPr sz="1700" i="1" spc="75" dirty="0">
                <a:latin typeface="Calibri"/>
                <a:cs typeface="Calibri"/>
              </a:rPr>
              <a:t>n</a:t>
            </a:r>
            <a:r>
              <a:rPr sz="1700" i="1" spc="-8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log</a:t>
            </a:r>
            <a:r>
              <a:rPr sz="1700" spc="-75" dirty="0">
                <a:latin typeface="Calibri"/>
                <a:cs typeface="Calibri"/>
              </a:rPr>
              <a:t> </a:t>
            </a:r>
            <a:r>
              <a:rPr sz="1700" i="1" dirty="0">
                <a:latin typeface="Calibri"/>
                <a:cs typeface="Calibri"/>
              </a:rPr>
              <a:t>n</a:t>
            </a:r>
            <a:r>
              <a:rPr sz="1700" dirty="0">
                <a:latin typeface="Lucida Sans Unicode"/>
                <a:cs typeface="Lucida Sans Unicode"/>
              </a:rPr>
              <a:t>)</a:t>
            </a:r>
            <a:r>
              <a:rPr sz="1700" spc="-25" dirty="0">
                <a:latin typeface="Lucida Sans Unicode"/>
                <a:cs typeface="Lucida Sans Unicode"/>
              </a:rPr>
              <a:t> </a:t>
            </a:r>
            <a:r>
              <a:rPr sz="1700" spc="-20" dirty="0">
                <a:latin typeface="Calibri"/>
                <a:cs typeface="Calibri"/>
              </a:rPr>
              <a:t>(hence,</a:t>
            </a:r>
            <a:r>
              <a:rPr sz="1700" spc="1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asymptotically optimal!).</a:t>
            </a:r>
            <a:endParaRPr sz="1700">
              <a:latin typeface="Calibri"/>
              <a:cs typeface="Calibri"/>
            </a:endParaRPr>
          </a:p>
          <a:p>
            <a:pPr marL="12700" marR="35560">
              <a:lnSpc>
                <a:spcPct val="107400"/>
              </a:lnSpc>
              <a:spcBef>
                <a:spcPts val="300"/>
              </a:spcBef>
            </a:pPr>
            <a:r>
              <a:rPr sz="1700" dirty="0">
                <a:latin typeface="Calibri"/>
                <a:cs typeface="Calibri"/>
              </a:rPr>
              <a:t>Natural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generalization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selection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sort: </a:t>
            </a:r>
            <a:r>
              <a:rPr sz="1700" spc="-35" dirty="0">
                <a:latin typeface="Calibri"/>
                <a:cs typeface="Calibri"/>
              </a:rPr>
              <a:t>instead</a:t>
            </a:r>
            <a:r>
              <a:rPr sz="1700" dirty="0">
                <a:latin typeface="Calibri"/>
                <a:cs typeface="Calibri"/>
              </a:rPr>
              <a:t> of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simply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scanning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rest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of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array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find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maximum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value, </a:t>
            </a:r>
            <a:r>
              <a:rPr sz="1700" spc="-30" dirty="0">
                <a:latin typeface="Calibri"/>
                <a:cs typeface="Calibri"/>
              </a:rPr>
              <a:t>use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smart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data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structure.</a:t>
            </a:r>
            <a:endParaRPr sz="1700">
              <a:latin typeface="Calibri"/>
              <a:cs typeface="Calibri"/>
            </a:endParaRPr>
          </a:p>
          <a:p>
            <a:pPr marL="12700" marR="167005">
              <a:lnSpc>
                <a:spcPct val="107400"/>
              </a:lnSpc>
              <a:spcBef>
                <a:spcPts val="300"/>
              </a:spcBef>
            </a:pPr>
            <a:r>
              <a:rPr sz="1700" dirty="0">
                <a:latin typeface="Calibri"/>
                <a:cs typeface="Calibri"/>
              </a:rPr>
              <a:t>Not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in-</a:t>
            </a:r>
            <a:r>
              <a:rPr sz="1700" dirty="0">
                <a:latin typeface="Calibri"/>
                <a:cs typeface="Calibri"/>
              </a:rPr>
              <a:t>place:</a:t>
            </a:r>
            <a:r>
              <a:rPr sz="1700" spc="16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uses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additional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space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to </a:t>
            </a:r>
            <a:r>
              <a:rPr sz="1700" spc="-40" dirty="0">
                <a:latin typeface="Calibri"/>
                <a:cs typeface="Calibri"/>
              </a:rPr>
              <a:t>store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priority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queue.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6712" y="155724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12" y="270863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886891"/>
            <a:ext cx="4029710" cy="335280"/>
          </a:xfrm>
          <a:custGeom>
            <a:avLst/>
            <a:gdLst/>
            <a:ahLst/>
            <a:cxnLst/>
            <a:rect l="l" t="t" r="r" b="b"/>
            <a:pathLst>
              <a:path w="4029710" h="335280">
                <a:moveTo>
                  <a:pt x="0" y="334899"/>
                </a:moveTo>
                <a:lnTo>
                  <a:pt x="4029151" y="334899"/>
                </a:lnTo>
                <a:lnTo>
                  <a:pt x="4029151" y="0"/>
                </a:lnTo>
                <a:lnTo>
                  <a:pt x="0" y="0"/>
                </a:lnTo>
                <a:lnTo>
                  <a:pt x="0" y="334899"/>
                </a:lnTo>
                <a:close/>
              </a:path>
            </a:pathLst>
          </a:custGeom>
          <a:solidFill>
            <a:srgbClr val="2E3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7294" y="869130"/>
            <a:ext cx="114617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050" spc="2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50" spc="-85" dirty="0">
                <a:solidFill>
                  <a:srgbClr val="FFFFFF"/>
                </a:solidFill>
                <a:latin typeface="Calibri"/>
                <a:cs typeface="Calibri"/>
              </a:rPr>
              <a:t>lesson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420" y="1221790"/>
            <a:ext cx="4029710" cy="948690"/>
          </a:xfrm>
          <a:custGeom>
            <a:avLst/>
            <a:gdLst/>
            <a:ahLst/>
            <a:cxnLst/>
            <a:rect l="l" t="t" r="r" b="b"/>
            <a:pathLst>
              <a:path w="4029710" h="948689">
                <a:moveTo>
                  <a:pt x="4029151" y="0"/>
                </a:moveTo>
                <a:lnTo>
                  <a:pt x="0" y="0"/>
                </a:lnTo>
                <a:lnTo>
                  <a:pt x="0" y="948156"/>
                </a:lnTo>
                <a:lnTo>
                  <a:pt x="4029151" y="948156"/>
                </a:lnTo>
                <a:lnTo>
                  <a:pt x="4029151" y="0"/>
                </a:lnTo>
                <a:close/>
              </a:path>
            </a:pathLst>
          </a:custGeom>
          <a:solidFill>
            <a:srgbClr val="87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1252805"/>
            <a:ext cx="3914140" cy="861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In-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place 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heap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sort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algorithm.</a:t>
            </a:r>
            <a:r>
              <a:rPr sz="1700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For this, </a:t>
            </a:r>
            <a:r>
              <a:rPr sz="1700" spc="-75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will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turn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given</a:t>
            </a:r>
            <a:r>
              <a:rPr sz="17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array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heap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permuting</a:t>
            </a:r>
            <a:r>
              <a:rPr sz="17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sz="17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elements.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964" y="71245"/>
            <a:ext cx="284416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Turn</a:t>
            </a:r>
            <a:r>
              <a:rPr spc="15" dirty="0"/>
              <a:t> </a:t>
            </a:r>
            <a:r>
              <a:rPr spc="-20" dirty="0"/>
              <a:t>Array</a:t>
            </a:r>
            <a:r>
              <a:rPr spc="10" dirty="0"/>
              <a:t> </a:t>
            </a:r>
            <a:r>
              <a:rPr spc="-25" dirty="0"/>
              <a:t>into</a:t>
            </a:r>
            <a:r>
              <a:rPr spc="15" dirty="0"/>
              <a:t> </a:t>
            </a:r>
            <a:r>
              <a:rPr dirty="0"/>
              <a:t>a</a:t>
            </a:r>
            <a:r>
              <a:rPr spc="10" dirty="0"/>
              <a:t> </a:t>
            </a:r>
            <a:r>
              <a:rPr spc="-55" dirty="0"/>
              <a:t>Heap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420" y="1110272"/>
            <a:ext cx="4029710" cy="1371600"/>
            <a:chOff x="289420" y="1110272"/>
            <a:chExt cx="4029710" cy="1371600"/>
          </a:xfrm>
        </p:grpSpPr>
        <p:sp>
          <p:nvSpPr>
            <p:cNvPr id="4" name="object 4"/>
            <p:cNvSpPr/>
            <p:nvPr/>
          </p:nvSpPr>
          <p:spPr>
            <a:xfrm>
              <a:off x="289420" y="1110272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0921"/>
                  </a:moveTo>
                  <a:lnTo>
                    <a:pt x="4029151" y="410921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410921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420" y="1521193"/>
              <a:ext cx="4029710" cy="960119"/>
            </a:xfrm>
            <a:custGeom>
              <a:avLst/>
              <a:gdLst/>
              <a:ahLst/>
              <a:cxnLst/>
              <a:rect l="l" t="t" r="r" b="b"/>
              <a:pathLst>
                <a:path w="4029710" h="960119">
                  <a:moveTo>
                    <a:pt x="4029151" y="0"/>
                  </a:moveTo>
                  <a:lnTo>
                    <a:pt x="0" y="0"/>
                  </a:lnTo>
                  <a:lnTo>
                    <a:pt x="0" y="960120"/>
                  </a:lnTo>
                  <a:lnTo>
                    <a:pt x="4029151" y="960120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7294" y="921075"/>
            <a:ext cx="2797175" cy="149161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050" spc="-10" dirty="0">
                <a:solidFill>
                  <a:srgbClr val="FF0000"/>
                </a:solidFill>
                <a:latin typeface="MingLiU_HKSCS-ExtB"/>
                <a:cs typeface="MingLiU_HKSCS-ExtB"/>
              </a:rPr>
              <a:t>BuildHeap</a:t>
            </a:r>
            <a:r>
              <a:rPr sz="2050" spc="-10" dirty="0">
                <a:solidFill>
                  <a:srgbClr val="FF0000"/>
                </a:solidFill>
                <a:latin typeface="Lucida Sans Unicode"/>
                <a:cs typeface="Lucida Sans Unicode"/>
              </a:rPr>
              <a:t>(</a:t>
            </a:r>
            <a:r>
              <a:rPr sz="2050" i="1" spc="-1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50" spc="-10" dirty="0">
                <a:solidFill>
                  <a:srgbClr val="FF0000"/>
                </a:solidFill>
                <a:latin typeface="Lucida Sans Unicode"/>
                <a:cs typeface="Lucida Sans Unicode"/>
              </a:rPr>
              <a:t>[</a:t>
            </a:r>
            <a:r>
              <a:rPr sz="2050" spc="-1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050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50" i="1" spc="-195" dirty="0">
                <a:solidFill>
                  <a:srgbClr val="FF0000"/>
                </a:solidFill>
                <a:latin typeface="Verdana"/>
                <a:cs typeface="Verdana"/>
              </a:rPr>
              <a:t>.</a:t>
            </a:r>
            <a:r>
              <a:rPr sz="2050" i="1" spc="-3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50" i="1" spc="-195" dirty="0">
                <a:solidFill>
                  <a:srgbClr val="FF0000"/>
                </a:solidFill>
                <a:latin typeface="Verdana"/>
                <a:cs typeface="Verdana"/>
              </a:rPr>
              <a:t>.</a:t>
            </a:r>
            <a:r>
              <a:rPr sz="2050" i="1" spc="-3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50" i="1" spc="-195" dirty="0">
                <a:solidFill>
                  <a:srgbClr val="FF0000"/>
                </a:solidFill>
                <a:latin typeface="Verdana"/>
                <a:cs typeface="Verdana"/>
              </a:rPr>
              <a:t>.</a:t>
            </a:r>
            <a:r>
              <a:rPr sz="2050" i="1" spc="-3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50" i="1" spc="-2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50" spc="-25" dirty="0">
                <a:solidFill>
                  <a:srgbClr val="FF0000"/>
                </a:solidFill>
                <a:latin typeface="Lucida Sans Unicode"/>
                <a:cs typeface="Lucida Sans Unicode"/>
              </a:rPr>
              <a:t>])</a:t>
            </a:r>
            <a:endParaRPr sz="2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700" i="1" dirty="0">
                <a:latin typeface="Calibri"/>
                <a:cs typeface="Calibri"/>
              </a:rPr>
              <a:t>size</a:t>
            </a:r>
            <a:r>
              <a:rPr sz="1700" i="1" spc="130" dirty="0">
                <a:latin typeface="Calibri"/>
                <a:cs typeface="Calibri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45" dirty="0">
                <a:latin typeface="Cambria"/>
                <a:cs typeface="Cambria"/>
              </a:rPr>
              <a:t> </a:t>
            </a:r>
            <a:r>
              <a:rPr sz="1700" i="1" spc="-50" dirty="0">
                <a:latin typeface="Calibri"/>
                <a:cs typeface="Calibri"/>
              </a:rPr>
              <a:t>n</a:t>
            </a:r>
            <a:endParaRPr sz="1700">
              <a:latin typeface="Calibri"/>
              <a:cs typeface="Calibri"/>
            </a:endParaRPr>
          </a:p>
          <a:p>
            <a:pPr marL="231775" marR="5080" indent="-219710">
              <a:lnSpc>
                <a:spcPct val="107400"/>
              </a:lnSpc>
              <a:tabLst>
                <a:tab pos="630555" algn="l"/>
              </a:tabLst>
            </a:pPr>
            <a:r>
              <a:rPr sz="1700" dirty="0">
                <a:latin typeface="MingLiU_HKSCS-ExtB"/>
                <a:cs typeface="MingLiU_HKSCS-ExtB"/>
              </a:rPr>
              <a:t>for</a:t>
            </a:r>
            <a:r>
              <a:rPr sz="1700" spc="25" dirty="0">
                <a:latin typeface="MingLiU_HKSCS-ExtB"/>
                <a:cs typeface="MingLiU_HKSCS-ExtB"/>
              </a:rPr>
              <a:t> </a:t>
            </a:r>
            <a:r>
              <a:rPr sz="1700" i="1" spc="-50" dirty="0">
                <a:latin typeface="Calibri"/>
                <a:cs typeface="Calibri"/>
              </a:rPr>
              <a:t>i</a:t>
            </a:r>
            <a:r>
              <a:rPr sz="1700" i="1" dirty="0">
                <a:latin typeface="Calibri"/>
                <a:cs typeface="Calibri"/>
              </a:rPr>
              <a:t>	</a:t>
            </a:r>
            <a:r>
              <a:rPr sz="1700" dirty="0">
                <a:latin typeface="MingLiU_HKSCS-ExtB"/>
                <a:cs typeface="MingLiU_HKSCS-ExtB"/>
              </a:rPr>
              <a:t>from</a:t>
            </a:r>
            <a:r>
              <a:rPr sz="1700" spc="25" dirty="0">
                <a:latin typeface="MingLiU_HKSCS-ExtB"/>
                <a:cs typeface="MingLiU_HKSCS-ExtB"/>
              </a:rPr>
              <a:t> </a:t>
            </a:r>
            <a:r>
              <a:rPr sz="1700" spc="65" dirty="0">
                <a:latin typeface="Cambria"/>
                <a:cs typeface="Cambria"/>
              </a:rPr>
              <a:t>⌊</a:t>
            </a:r>
            <a:r>
              <a:rPr sz="1700" i="1" spc="65" dirty="0">
                <a:latin typeface="Calibri"/>
                <a:cs typeface="Calibri"/>
              </a:rPr>
              <a:t>n</a:t>
            </a:r>
            <a:r>
              <a:rPr sz="1700" i="1" spc="65" dirty="0">
                <a:latin typeface="Verdana"/>
                <a:cs typeface="Verdana"/>
              </a:rPr>
              <a:t>/</a:t>
            </a:r>
            <a:r>
              <a:rPr sz="1700" spc="65" dirty="0">
                <a:latin typeface="Calibri"/>
                <a:cs typeface="Calibri"/>
              </a:rPr>
              <a:t>2</a:t>
            </a:r>
            <a:r>
              <a:rPr sz="1700" spc="65" dirty="0">
                <a:latin typeface="Cambria"/>
                <a:cs typeface="Cambria"/>
              </a:rPr>
              <a:t>⌋  </a:t>
            </a:r>
            <a:r>
              <a:rPr sz="1700" dirty="0">
                <a:latin typeface="MingLiU_HKSCS-ExtB"/>
                <a:cs typeface="MingLiU_HKSCS-ExtB"/>
              </a:rPr>
              <a:t>downto</a:t>
            </a:r>
            <a:r>
              <a:rPr sz="1700" spc="25" dirty="0">
                <a:latin typeface="MingLiU_HKSCS-ExtB"/>
                <a:cs typeface="MingLiU_HKSCS-ExtB"/>
              </a:rPr>
              <a:t> </a:t>
            </a:r>
            <a:r>
              <a:rPr sz="1700" spc="-25" dirty="0">
                <a:latin typeface="Calibri"/>
                <a:cs typeface="Calibri"/>
              </a:rPr>
              <a:t>1</a:t>
            </a:r>
            <a:r>
              <a:rPr sz="1700" spc="-25" dirty="0">
                <a:latin typeface="MingLiU_HKSCS-ExtB"/>
                <a:cs typeface="MingLiU_HKSCS-ExtB"/>
              </a:rPr>
              <a:t>: </a:t>
            </a:r>
            <a:r>
              <a:rPr sz="1700" dirty="0">
                <a:latin typeface="MingLiU_HKSCS-ExtB"/>
                <a:cs typeface="MingLiU_HKSCS-ExtB"/>
              </a:rPr>
              <a:t>SiftDown</a:t>
            </a:r>
            <a:r>
              <a:rPr sz="1700" dirty="0">
                <a:latin typeface="Lucida Sans Unicode"/>
                <a:cs typeface="Lucida Sans Unicode"/>
              </a:rPr>
              <a:t>(</a:t>
            </a:r>
            <a:r>
              <a:rPr sz="1700" i="1" dirty="0">
                <a:latin typeface="Calibri"/>
                <a:cs typeface="Calibri"/>
              </a:rPr>
              <a:t>i</a:t>
            </a:r>
            <a:r>
              <a:rPr sz="1700" i="1" spc="-135" dirty="0">
                <a:latin typeface="Calibri"/>
                <a:cs typeface="Calibri"/>
              </a:rPr>
              <a:t> </a:t>
            </a:r>
            <a:r>
              <a:rPr sz="1700" spc="20" dirty="0">
                <a:latin typeface="Lucida Sans Unicode"/>
                <a:cs typeface="Lucida Sans Unicode"/>
              </a:rPr>
              <a:t>)</a:t>
            </a:r>
            <a:endParaRPr sz="1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16075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Insert</a:t>
            </a:r>
          </a:p>
        </p:txBody>
      </p:sp>
      <p:sp>
        <p:nvSpPr>
          <p:cNvPr id="3" name="object 3"/>
          <p:cNvSpPr/>
          <p:nvPr/>
        </p:nvSpPr>
        <p:spPr>
          <a:xfrm>
            <a:off x="2844028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8017" y="1306701"/>
            <a:ext cx="981710" cy="1449705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05" y="0"/>
                </a:moveTo>
                <a:lnTo>
                  <a:pt x="781663" y="200047"/>
                </a:lnTo>
              </a:path>
              <a:path w="981710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49"/>
                </a:lnTo>
                <a:lnTo>
                  <a:pt x="240577" y="892548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8"/>
                </a:lnTo>
                <a:lnTo>
                  <a:pt x="569576" y="849549"/>
                </a:lnTo>
                <a:lnTo>
                  <a:pt x="576006" y="801697"/>
                </a:lnTo>
                <a:close/>
              </a:path>
              <a:path w="981710" h="1449705">
                <a:moveTo>
                  <a:pt x="558089" y="500689"/>
                </a:moveTo>
                <a:lnTo>
                  <a:pt x="485931" y="634700"/>
                </a:lnTo>
              </a:path>
              <a:path w="981710" h="1449705">
                <a:moveTo>
                  <a:pt x="360004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3" y="1114276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50" y="1096131"/>
                </a:lnTo>
                <a:lnTo>
                  <a:pt x="89151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5"/>
                </a:lnTo>
                <a:lnTo>
                  <a:pt x="24575" y="1360554"/>
                </a:lnTo>
                <a:lnTo>
                  <a:pt x="52720" y="1396984"/>
                </a:lnTo>
                <a:lnTo>
                  <a:pt x="89151" y="1425130"/>
                </a:lnTo>
                <a:lnTo>
                  <a:pt x="132150" y="1443276"/>
                </a:lnTo>
                <a:lnTo>
                  <a:pt x="180002" y="1449705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4"/>
                </a:lnTo>
                <a:lnTo>
                  <a:pt x="335428" y="1360554"/>
                </a:lnTo>
                <a:lnTo>
                  <a:pt x="353574" y="1317555"/>
                </a:lnTo>
                <a:lnTo>
                  <a:pt x="360004" y="1269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72525" y="2416271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7273" y="1928397"/>
            <a:ext cx="821055" cy="476884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497" y="351708"/>
                </a:moveTo>
                <a:lnTo>
                  <a:pt x="0" y="476301"/>
                </a:lnTo>
              </a:path>
              <a:path w="821055" h="476885">
                <a:moveTo>
                  <a:pt x="820757" y="180002"/>
                </a:moveTo>
                <a:lnTo>
                  <a:pt x="814327" y="132149"/>
                </a:lnTo>
                <a:lnTo>
                  <a:pt x="796181" y="89151"/>
                </a:lnTo>
                <a:lnTo>
                  <a:pt x="768036" y="52720"/>
                </a:lnTo>
                <a:lnTo>
                  <a:pt x="731606" y="24575"/>
                </a:lnTo>
                <a:lnTo>
                  <a:pt x="688607" y="6429"/>
                </a:lnTo>
                <a:lnTo>
                  <a:pt x="640755" y="0"/>
                </a:lnTo>
                <a:lnTo>
                  <a:pt x="592903" y="6429"/>
                </a:lnTo>
                <a:lnTo>
                  <a:pt x="549904" y="24575"/>
                </a:lnTo>
                <a:lnTo>
                  <a:pt x="513474" y="52720"/>
                </a:lnTo>
                <a:lnTo>
                  <a:pt x="485328" y="89151"/>
                </a:lnTo>
                <a:lnTo>
                  <a:pt x="467182" y="132149"/>
                </a:lnTo>
                <a:lnTo>
                  <a:pt x="460753" y="180002"/>
                </a:lnTo>
                <a:lnTo>
                  <a:pt x="467182" y="227854"/>
                </a:lnTo>
                <a:lnTo>
                  <a:pt x="485328" y="270853"/>
                </a:lnTo>
                <a:lnTo>
                  <a:pt x="513474" y="307283"/>
                </a:lnTo>
                <a:lnTo>
                  <a:pt x="549904" y="335428"/>
                </a:lnTo>
                <a:lnTo>
                  <a:pt x="592903" y="353574"/>
                </a:lnTo>
                <a:lnTo>
                  <a:pt x="640755" y="360004"/>
                </a:lnTo>
                <a:lnTo>
                  <a:pt x="688607" y="353574"/>
                </a:lnTo>
                <a:lnTo>
                  <a:pt x="731606" y="335428"/>
                </a:lnTo>
                <a:lnTo>
                  <a:pt x="768036" y="307283"/>
                </a:lnTo>
                <a:lnTo>
                  <a:pt x="796181" y="270853"/>
                </a:lnTo>
                <a:lnTo>
                  <a:pt x="814327" y="227854"/>
                </a:lnTo>
                <a:lnTo>
                  <a:pt x="820757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88527" y="1948276"/>
            <a:ext cx="683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5943" y="1460391"/>
            <a:ext cx="1026160" cy="481330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6999"/>
                </a:moveTo>
                <a:lnTo>
                  <a:pt x="72158" y="481010"/>
                </a:lnTo>
              </a:path>
              <a:path w="1026160" h="481330">
                <a:moveTo>
                  <a:pt x="1026095" y="180002"/>
                </a:moveTo>
                <a:lnTo>
                  <a:pt x="1019666" y="132150"/>
                </a:lnTo>
                <a:lnTo>
                  <a:pt x="1001520" y="89151"/>
                </a:lnTo>
                <a:lnTo>
                  <a:pt x="973374" y="52720"/>
                </a:lnTo>
                <a:lnTo>
                  <a:pt x="936944" y="24575"/>
                </a:lnTo>
                <a:lnTo>
                  <a:pt x="893945" y="6429"/>
                </a:lnTo>
                <a:lnTo>
                  <a:pt x="846093" y="0"/>
                </a:lnTo>
                <a:lnTo>
                  <a:pt x="798241" y="6429"/>
                </a:lnTo>
                <a:lnTo>
                  <a:pt x="755242" y="24575"/>
                </a:lnTo>
                <a:lnTo>
                  <a:pt x="718812" y="52720"/>
                </a:lnTo>
                <a:lnTo>
                  <a:pt x="690666" y="89151"/>
                </a:lnTo>
                <a:lnTo>
                  <a:pt x="672521" y="132150"/>
                </a:lnTo>
                <a:lnTo>
                  <a:pt x="666091" y="180002"/>
                </a:lnTo>
                <a:lnTo>
                  <a:pt x="672521" y="227854"/>
                </a:lnTo>
                <a:lnTo>
                  <a:pt x="690666" y="270853"/>
                </a:lnTo>
                <a:lnTo>
                  <a:pt x="718812" y="307283"/>
                </a:lnTo>
                <a:lnTo>
                  <a:pt x="755242" y="335428"/>
                </a:lnTo>
                <a:lnTo>
                  <a:pt x="798241" y="353574"/>
                </a:lnTo>
                <a:lnTo>
                  <a:pt x="846093" y="360004"/>
                </a:lnTo>
                <a:lnTo>
                  <a:pt x="893945" y="353574"/>
                </a:lnTo>
                <a:lnTo>
                  <a:pt x="936944" y="335428"/>
                </a:lnTo>
                <a:lnTo>
                  <a:pt x="973374" y="307283"/>
                </a:lnTo>
                <a:lnTo>
                  <a:pt x="1001520" y="270853"/>
                </a:lnTo>
                <a:lnTo>
                  <a:pt x="1019666" y="227854"/>
                </a:lnTo>
                <a:lnTo>
                  <a:pt x="102609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58344" y="1306695"/>
            <a:ext cx="765810" cy="981710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7" y="801703"/>
                </a:moveTo>
                <a:lnTo>
                  <a:pt x="759268" y="753851"/>
                </a:lnTo>
                <a:lnTo>
                  <a:pt x="741122" y="710852"/>
                </a:lnTo>
                <a:lnTo>
                  <a:pt x="712977" y="674422"/>
                </a:lnTo>
                <a:lnTo>
                  <a:pt x="676546" y="646276"/>
                </a:lnTo>
                <a:lnTo>
                  <a:pt x="633547" y="628131"/>
                </a:lnTo>
                <a:lnTo>
                  <a:pt x="585695" y="621701"/>
                </a:lnTo>
                <a:lnTo>
                  <a:pt x="537843" y="628131"/>
                </a:lnTo>
                <a:lnTo>
                  <a:pt x="494844" y="646276"/>
                </a:lnTo>
                <a:lnTo>
                  <a:pt x="458414" y="674422"/>
                </a:lnTo>
                <a:lnTo>
                  <a:pt x="430268" y="710852"/>
                </a:lnTo>
                <a:lnTo>
                  <a:pt x="412123" y="753851"/>
                </a:lnTo>
                <a:lnTo>
                  <a:pt x="405693" y="801703"/>
                </a:lnTo>
                <a:lnTo>
                  <a:pt x="412123" y="849555"/>
                </a:lnTo>
                <a:lnTo>
                  <a:pt x="430268" y="892554"/>
                </a:lnTo>
                <a:lnTo>
                  <a:pt x="458414" y="928984"/>
                </a:lnTo>
                <a:lnTo>
                  <a:pt x="494844" y="957130"/>
                </a:lnTo>
                <a:lnTo>
                  <a:pt x="537843" y="975276"/>
                </a:lnTo>
                <a:lnTo>
                  <a:pt x="585695" y="981705"/>
                </a:lnTo>
                <a:lnTo>
                  <a:pt x="633547" y="975276"/>
                </a:lnTo>
                <a:lnTo>
                  <a:pt x="676546" y="957130"/>
                </a:lnTo>
                <a:lnTo>
                  <a:pt x="712977" y="928984"/>
                </a:lnTo>
                <a:lnTo>
                  <a:pt x="741122" y="892554"/>
                </a:lnTo>
                <a:lnTo>
                  <a:pt x="759268" y="849555"/>
                </a:lnTo>
                <a:lnTo>
                  <a:pt x="765697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48035" y="1807390"/>
            <a:ext cx="792480" cy="949325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19" y="0"/>
                </a:moveTo>
                <a:lnTo>
                  <a:pt x="306077" y="134011"/>
                </a:lnTo>
              </a:path>
              <a:path w="792479" h="949325">
                <a:moveTo>
                  <a:pt x="360004" y="769014"/>
                </a:moveTo>
                <a:lnTo>
                  <a:pt x="353574" y="721162"/>
                </a:lnTo>
                <a:lnTo>
                  <a:pt x="335429" y="678163"/>
                </a:lnTo>
                <a:lnTo>
                  <a:pt x="307283" y="641733"/>
                </a:lnTo>
                <a:lnTo>
                  <a:pt x="270853" y="613587"/>
                </a:lnTo>
                <a:lnTo>
                  <a:pt x="227854" y="595441"/>
                </a:lnTo>
                <a:lnTo>
                  <a:pt x="180002" y="589012"/>
                </a:lnTo>
                <a:lnTo>
                  <a:pt x="132150" y="595441"/>
                </a:lnTo>
                <a:lnTo>
                  <a:pt x="89151" y="613587"/>
                </a:lnTo>
                <a:lnTo>
                  <a:pt x="52720" y="641733"/>
                </a:lnTo>
                <a:lnTo>
                  <a:pt x="24575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5" y="859865"/>
                </a:lnTo>
                <a:lnTo>
                  <a:pt x="52720" y="896295"/>
                </a:lnTo>
                <a:lnTo>
                  <a:pt x="89151" y="924441"/>
                </a:lnTo>
                <a:lnTo>
                  <a:pt x="132150" y="942586"/>
                </a:lnTo>
                <a:lnTo>
                  <a:pt x="180002" y="949016"/>
                </a:lnTo>
                <a:lnTo>
                  <a:pt x="227854" y="942586"/>
                </a:lnTo>
                <a:lnTo>
                  <a:pt x="270853" y="924441"/>
                </a:lnTo>
                <a:lnTo>
                  <a:pt x="307283" y="896295"/>
                </a:lnTo>
                <a:lnTo>
                  <a:pt x="335429" y="859865"/>
                </a:lnTo>
                <a:lnTo>
                  <a:pt x="353574" y="816866"/>
                </a:lnTo>
                <a:lnTo>
                  <a:pt x="360004" y="769014"/>
                </a:lnTo>
                <a:close/>
              </a:path>
              <a:path w="792479" h="949325">
                <a:moveTo>
                  <a:pt x="316753" y="472715"/>
                </a:moveTo>
                <a:lnTo>
                  <a:pt x="259255" y="597307"/>
                </a:lnTo>
              </a:path>
              <a:path w="792479" h="949325">
                <a:moveTo>
                  <a:pt x="792009" y="769014"/>
                </a:moveTo>
                <a:lnTo>
                  <a:pt x="785580" y="721162"/>
                </a:lnTo>
                <a:lnTo>
                  <a:pt x="767434" y="678163"/>
                </a:lnTo>
                <a:lnTo>
                  <a:pt x="739288" y="641733"/>
                </a:lnTo>
                <a:lnTo>
                  <a:pt x="702858" y="613587"/>
                </a:lnTo>
                <a:lnTo>
                  <a:pt x="659859" y="595441"/>
                </a:lnTo>
                <a:lnTo>
                  <a:pt x="612007" y="589012"/>
                </a:lnTo>
                <a:lnTo>
                  <a:pt x="564155" y="595441"/>
                </a:lnTo>
                <a:lnTo>
                  <a:pt x="521156" y="613587"/>
                </a:lnTo>
                <a:lnTo>
                  <a:pt x="484726" y="641733"/>
                </a:lnTo>
                <a:lnTo>
                  <a:pt x="456580" y="678163"/>
                </a:lnTo>
                <a:lnTo>
                  <a:pt x="438435" y="721162"/>
                </a:lnTo>
                <a:lnTo>
                  <a:pt x="432005" y="769014"/>
                </a:lnTo>
                <a:lnTo>
                  <a:pt x="438435" y="816866"/>
                </a:lnTo>
                <a:lnTo>
                  <a:pt x="456580" y="859865"/>
                </a:lnTo>
                <a:lnTo>
                  <a:pt x="484726" y="896295"/>
                </a:lnTo>
                <a:lnTo>
                  <a:pt x="521156" y="924441"/>
                </a:lnTo>
                <a:lnTo>
                  <a:pt x="564155" y="942586"/>
                </a:lnTo>
                <a:lnTo>
                  <a:pt x="612007" y="949016"/>
                </a:lnTo>
                <a:lnTo>
                  <a:pt x="659859" y="942586"/>
                </a:lnTo>
                <a:lnTo>
                  <a:pt x="702858" y="924441"/>
                </a:lnTo>
                <a:lnTo>
                  <a:pt x="739288" y="896295"/>
                </a:lnTo>
                <a:lnTo>
                  <a:pt x="767434" y="859865"/>
                </a:lnTo>
                <a:lnTo>
                  <a:pt x="785580" y="816866"/>
                </a:lnTo>
                <a:lnTo>
                  <a:pt x="792009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12528" y="2416271"/>
            <a:ext cx="612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5934" algn="l"/>
              </a:tabLst>
            </a:pPr>
            <a:r>
              <a:rPr sz="1700" spc="-25" dirty="0">
                <a:latin typeface="Calibri"/>
                <a:cs typeface="Calibri"/>
              </a:rPr>
              <a:t>12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8385" y="202312"/>
            <a:ext cx="3443604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We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repair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heap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property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going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from </a:t>
            </a:r>
            <a:r>
              <a:rPr sz="1700" spc="-25" dirty="0">
                <a:latin typeface="Calibri"/>
                <a:cs typeface="Calibri"/>
              </a:rPr>
              <a:t>bottom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top.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8385" y="202312"/>
            <a:ext cx="3451225" cy="1177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065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We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repair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heap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property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going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from </a:t>
            </a:r>
            <a:r>
              <a:rPr sz="1700" spc="-25" dirty="0">
                <a:latin typeface="Calibri"/>
                <a:cs typeface="Calibri"/>
              </a:rPr>
              <a:t>bottom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top.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7400"/>
              </a:lnSpc>
              <a:spcBef>
                <a:spcPts val="300"/>
              </a:spcBef>
            </a:pPr>
            <a:r>
              <a:rPr sz="1700" spc="-20" dirty="0">
                <a:latin typeface="Calibri"/>
                <a:cs typeface="Calibri"/>
              </a:rPr>
              <a:t>Initially,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heap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property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satisfied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in </a:t>
            </a:r>
            <a:r>
              <a:rPr sz="1700" dirty="0">
                <a:latin typeface="Calibri"/>
                <a:cs typeface="Calibri"/>
              </a:rPr>
              <a:t>all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leaves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(i.e.,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subtrees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depth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0).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6712" y="95020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8385" y="202312"/>
            <a:ext cx="3451225" cy="1771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065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We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repair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heap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property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going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from </a:t>
            </a:r>
            <a:r>
              <a:rPr sz="1700" spc="-25" dirty="0">
                <a:latin typeface="Calibri"/>
                <a:cs typeface="Calibri"/>
              </a:rPr>
              <a:t>bottom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top.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12300"/>
              </a:lnSpc>
              <a:spcBef>
                <a:spcPts val="200"/>
              </a:spcBef>
            </a:pPr>
            <a:r>
              <a:rPr sz="1700" spc="-20" dirty="0">
                <a:latin typeface="Calibri"/>
                <a:cs typeface="Calibri"/>
              </a:rPr>
              <a:t>Initially,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heap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property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satisfied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in </a:t>
            </a:r>
            <a:r>
              <a:rPr sz="1700" dirty="0">
                <a:latin typeface="Calibri"/>
                <a:cs typeface="Calibri"/>
              </a:rPr>
              <a:t>all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leaves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(i.e.,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subtrees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depth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0). </a:t>
            </a:r>
            <a:r>
              <a:rPr sz="1700" dirty="0">
                <a:latin typeface="Calibri"/>
                <a:cs typeface="Calibri"/>
              </a:rPr>
              <a:t>We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then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start </a:t>
            </a:r>
            <a:r>
              <a:rPr sz="1700" spc="-30" dirty="0">
                <a:latin typeface="Calibri"/>
                <a:cs typeface="Calibri"/>
              </a:rPr>
              <a:t>repairing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heap </a:t>
            </a:r>
            <a:r>
              <a:rPr sz="1700" spc="-45" dirty="0">
                <a:latin typeface="Calibri"/>
                <a:cs typeface="Calibri"/>
              </a:rPr>
              <a:t>property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all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subtrees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depth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1.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6712" y="95020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12" y="154486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8385" y="202312"/>
            <a:ext cx="3451225" cy="2366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065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We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repair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heap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property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going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from </a:t>
            </a:r>
            <a:r>
              <a:rPr sz="1700" spc="-25" dirty="0">
                <a:latin typeface="Calibri"/>
                <a:cs typeface="Calibri"/>
              </a:rPr>
              <a:t>bottom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top.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12300"/>
              </a:lnSpc>
              <a:spcBef>
                <a:spcPts val="200"/>
              </a:spcBef>
            </a:pPr>
            <a:r>
              <a:rPr sz="1700" spc="-20" dirty="0">
                <a:latin typeface="Calibri"/>
                <a:cs typeface="Calibri"/>
              </a:rPr>
              <a:t>Initially,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heap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property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satisfied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in </a:t>
            </a:r>
            <a:r>
              <a:rPr sz="1700" dirty="0">
                <a:latin typeface="Calibri"/>
                <a:cs typeface="Calibri"/>
              </a:rPr>
              <a:t>all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leaves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(i.e.,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subtrees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depth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0). </a:t>
            </a:r>
            <a:r>
              <a:rPr sz="1700" dirty="0">
                <a:latin typeface="Calibri"/>
                <a:cs typeface="Calibri"/>
              </a:rPr>
              <a:t>We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then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start </a:t>
            </a:r>
            <a:r>
              <a:rPr sz="1700" spc="-30" dirty="0">
                <a:latin typeface="Calibri"/>
                <a:cs typeface="Calibri"/>
              </a:rPr>
              <a:t>repairing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heap </a:t>
            </a:r>
            <a:r>
              <a:rPr sz="1700" spc="-45" dirty="0">
                <a:latin typeface="Calibri"/>
                <a:cs typeface="Calibri"/>
              </a:rPr>
              <a:t>property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all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subtrees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depth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1.</a:t>
            </a:r>
            <a:endParaRPr sz="1700">
              <a:latin typeface="Calibri"/>
              <a:cs typeface="Calibri"/>
            </a:endParaRPr>
          </a:p>
          <a:p>
            <a:pPr marL="12700" marR="198120">
              <a:lnSpc>
                <a:spcPct val="107400"/>
              </a:lnSpc>
              <a:spcBef>
                <a:spcPts val="300"/>
              </a:spcBef>
            </a:pPr>
            <a:r>
              <a:rPr sz="1700" spc="-25" dirty="0">
                <a:latin typeface="Calibri"/>
                <a:cs typeface="Calibri"/>
              </a:rPr>
              <a:t>When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we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reach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 </a:t>
            </a:r>
            <a:r>
              <a:rPr sz="1700" dirty="0">
                <a:latin typeface="Calibri"/>
                <a:cs typeface="Calibri"/>
              </a:rPr>
              <a:t>root,</a:t>
            </a:r>
            <a:r>
              <a:rPr sz="1700" spc="-10" dirty="0">
                <a:latin typeface="Calibri"/>
                <a:cs typeface="Calibri"/>
              </a:rPr>
              <a:t> the </a:t>
            </a:r>
            <a:r>
              <a:rPr sz="1700" spc="-20" dirty="0">
                <a:latin typeface="Calibri"/>
                <a:cs typeface="Calibri"/>
              </a:rPr>
              <a:t>heap </a:t>
            </a:r>
            <a:r>
              <a:rPr sz="1700" spc="-45" dirty="0">
                <a:latin typeface="Calibri"/>
                <a:cs typeface="Calibri"/>
              </a:rPr>
              <a:t>property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satisfied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whole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tree.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6712" y="95020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12" y="154486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12" y="213954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8385" y="202312"/>
            <a:ext cx="3451225" cy="2682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065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We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repair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heap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property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going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from </a:t>
            </a:r>
            <a:r>
              <a:rPr sz="1700" spc="-25" dirty="0">
                <a:latin typeface="Calibri"/>
                <a:cs typeface="Calibri"/>
              </a:rPr>
              <a:t>bottom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top.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12300"/>
              </a:lnSpc>
              <a:spcBef>
                <a:spcPts val="200"/>
              </a:spcBef>
            </a:pPr>
            <a:r>
              <a:rPr sz="1700" spc="-20" dirty="0">
                <a:latin typeface="Calibri"/>
                <a:cs typeface="Calibri"/>
              </a:rPr>
              <a:t>Initially,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heap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property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satisfied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in </a:t>
            </a:r>
            <a:r>
              <a:rPr sz="1700" dirty="0">
                <a:latin typeface="Calibri"/>
                <a:cs typeface="Calibri"/>
              </a:rPr>
              <a:t>all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leaves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(i.e.,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subtrees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depth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0). </a:t>
            </a:r>
            <a:r>
              <a:rPr sz="1700" dirty="0">
                <a:latin typeface="Calibri"/>
                <a:cs typeface="Calibri"/>
              </a:rPr>
              <a:t>We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then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start </a:t>
            </a:r>
            <a:r>
              <a:rPr sz="1700" spc="-30" dirty="0">
                <a:latin typeface="Calibri"/>
                <a:cs typeface="Calibri"/>
              </a:rPr>
              <a:t>repairing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heap </a:t>
            </a:r>
            <a:r>
              <a:rPr sz="1700" spc="-45" dirty="0">
                <a:latin typeface="Calibri"/>
                <a:cs typeface="Calibri"/>
              </a:rPr>
              <a:t>property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all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subtrees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depth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1.</a:t>
            </a:r>
            <a:endParaRPr sz="1700">
              <a:latin typeface="Calibri"/>
              <a:cs typeface="Calibri"/>
            </a:endParaRPr>
          </a:p>
          <a:p>
            <a:pPr marL="12700" marR="198120">
              <a:lnSpc>
                <a:spcPct val="114799"/>
              </a:lnSpc>
              <a:spcBef>
                <a:spcPts val="150"/>
              </a:spcBef>
            </a:pPr>
            <a:r>
              <a:rPr sz="1700" spc="-25" dirty="0">
                <a:latin typeface="Calibri"/>
                <a:cs typeface="Calibri"/>
              </a:rPr>
              <a:t>When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we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reach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 </a:t>
            </a:r>
            <a:r>
              <a:rPr sz="1700" dirty="0">
                <a:latin typeface="Calibri"/>
                <a:cs typeface="Calibri"/>
              </a:rPr>
              <a:t>root,</a:t>
            </a:r>
            <a:r>
              <a:rPr sz="1700" spc="-10" dirty="0">
                <a:latin typeface="Calibri"/>
                <a:cs typeface="Calibri"/>
              </a:rPr>
              <a:t> the </a:t>
            </a:r>
            <a:r>
              <a:rPr sz="1700" spc="-20" dirty="0">
                <a:latin typeface="Calibri"/>
                <a:cs typeface="Calibri"/>
              </a:rPr>
              <a:t>heap </a:t>
            </a:r>
            <a:r>
              <a:rPr sz="1700" spc="-45" dirty="0">
                <a:latin typeface="Calibri"/>
                <a:cs typeface="Calibri"/>
              </a:rPr>
              <a:t>property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satisfied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whole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tree. </a:t>
            </a:r>
            <a:r>
              <a:rPr sz="1700" spc="-20" dirty="0">
                <a:solidFill>
                  <a:srgbClr val="006EB8"/>
                </a:solidFill>
                <a:latin typeface="Calibri"/>
                <a:cs typeface="Calibri"/>
                <a:hlinkClick r:id="rId2"/>
              </a:rPr>
              <a:t>Online</a:t>
            </a:r>
            <a:r>
              <a:rPr sz="1700" spc="15" dirty="0">
                <a:solidFill>
                  <a:srgbClr val="006EB8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1700" spc="-10" dirty="0">
                <a:solidFill>
                  <a:srgbClr val="006EB8"/>
                </a:solidFill>
                <a:latin typeface="Calibri"/>
                <a:cs typeface="Calibri"/>
                <a:hlinkClick r:id="rId2"/>
              </a:rPr>
              <a:t>visualization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6712" y="95020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12" y="154486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12" y="213954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712" y="273420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8385" y="202312"/>
            <a:ext cx="3451225" cy="2999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065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We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repair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heap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property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going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from </a:t>
            </a:r>
            <a:r>
              <a:rPr sz="1700" spc="-25" dirty="0">
                <a:latin typeface="Calibri"/>
                <a:cs typeface="Calibri"/>
              </a:rPr>
              <a:t>bottom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top.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12300"/>
              </a:lnSpc>
              <a:spcBef>
                <a:spcPts val="200"/>
              </a:spcBef>
            </a:pPr>
            <a:r>
              <a:rPr sz="1700" spc="-20" dirty="0">
                <a:latin typeface="Calibri"/>
                <a:cs typeface="Calibri"/>
              </a:rPr>
              <a:t>Initially,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heap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property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satisfied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in </a:t>
            </a:r>
            <a:r>
              <a:rPr sz="1700" dirty="0">
                <a:latin typeface="Calibri"/>
                <a:cs typeface="Calibri"/>
              </a:rPr>
              <a:t>all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leaves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(i.e.,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subtrees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depth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0). </a:t>
            </a:r>
            <a:r>
              <a:rPr sz="1700" dirty="0">
                <a:latin typeface="Calibri"/>
                <a:cs typeface="Calibri"/>
              </a:rPr>
              <a:t>We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then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start </a:t>
            </a:r>
            <a:r>
              <a:rPr sz="1700" spc="-30" dirty="0">
                <a:latin typeface="Calibri"/>
                <a:cs typeface="Calibri"/>
              </a:rPr>
              <a:t>repairing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heap </a:t>
            </a:r>
            <a:r>
              <a:rPr sz="1700" spc="-45" dirty="0">
                <a:latin typeface="Calibri"/>
                <a:cs typeface="Calibri"/>
              </a:rPr>
              <a:t>property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all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subtrees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depth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1.</a:t>
            </a:r>
            <a:endParaRPr sz="1700">
              <a:latin typeface="Calibri"/>
              <a:cs typeface="Calibri"/>
            </a:endParaRPr>
          </a:p>
          <a:p>
            <a:pPr marL="12700" marR="198120">
              <a:lnSpc>
                <a:spcPct val="114799"/>
              </a:lnSpc>
              <a:spcBef>
                <a:spcPts val="150"/>
              </a:spcBef>
            </a:pPr>
            <a:r>
              <a:rPr sz="1700" spc="-25" dirty="0">
                <a:latin typeface="Calibri"/>
                <a:cs typeface="Calibri"/>
              </a:rPr>
              <a:t>When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we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reach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 </a:t>
            </a:r>
            <a:r>
              <a:rPr sz="1700" dirty="0">
                <a:latin typeface="Calibri"/>
                <a:cs typeface="Calibri"/>
              </a:rPr>
              <a:t>root,</a:t>
            </a:r>
            <a:r>
              <a:rPr sz="1700" spc="-10" dirty="0">
                <a:latin typeface="Calibri"/>
                <a:cs typeface="Calibri"/>
              </a:rPr>
              <a:t> the </a:t>
            </a:r>
            <a:r>
              <a:rPr sz="1700" spc="-20" dirty="0">
                <a:latin typeface="Calibri"/>
                <a:cs typeface="Calibri"/>
              </a:rPr>
              <a:t>heap </a:t>
            </a:r>
            <a:r>
              <a:rPr sz="1700" spc="-45" dirty="0">
                <a:latin typeface="Calibri"/>
                <a:cs typeface="Calibri"/>
              </a:rPr>
              <a:t>property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satisfied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whole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tree. </a:t>
            </a:r>
            <a:r>
              <a:rPr sz="1700" spc="-20" dirty="0">
                <a:solidFill>
                  <a:srgbClr val="006EB8"/>
                </a:solidFill>
                <a:latin typeface="Calibri"/>
                <a:cs typeface="Calibri"/>
                <a:hlinkClick r:id="rId2"/>
              </a:rPr>
              <a:t>Online</a:t>
            </a:r>
            <a:r>
              <a:rPr sz="1700" spc="15" dirty="0">
                <a:solidFill>
                  <a:srgbClr val="006EB8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1700" spc="-10" dirty="0">
                <a:solidFill>
                  <a:srgbClr val="006EB8"/>
                </a:solidFill>
                <a:latin typeface="Calibri"/>
                <a:cs typeface="Calibri"/>
                <a:hlinkClick r:id="rId2"/>
              </a:rPr>
              <a:t>visualization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700" dirty="0">
                <a:latin typeface="Calibri"/>
                <a:cs typeface="Calibri"/>
              </a:rPr>
              <a:t>Running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time:</a:t>
            </a:r>
            <a:r>
              <a:rPr sz="1700" spc="170" dirty="0">
                <a:latin typeface="Calibri"/>
                <a:cs typeface="Calibri"/>
              </a:rPr>
              <a:t> </a:t>
            </a:r>
            <a:r>
              <a:rPr sz="1700" i="1" spc="75" dirty="0">
                <a:latin typeface="Calibri"/>
                <a:cs typeface="Calibri"/>
              </a:rPr>
              <a:t>O</a:t>
            </a:r>
            <a:r>
              <a:rPr sz="1700" spc="75" dirty="0">
                <a:latin typeface="Lucida Sans Unicode"/>
                <a:cs typeface="Lucida Sans Unicode"/>
              </a:rPr>
              <a:t>(</a:t>
            </a:r>
            <a:r>
              <a:rPr sz="1700" i="1" spc="75" dirty="0">
                <a:latin typeface="Calibri"/>
                <a:cs typeface="Calibri"/>
              </a:rPr>
              <a:t>n</a:t>
            </a:r>
            <a:r>
              <a:rPr sz="1700" i="1" spc="-9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log</a:t>
            </a:r>
            <a:r>
              <a:rPr sz="1700" spc="-75" dirty="0">
                <a:latin typeface="Calibri"/>
                <a:cs typeface="Calibri"/>
              </a:rPr>
              <a:t> </a:t>
            </a:r>
            <a:r>
              <a:rPr sz="1700" i="1" spc="-25" dirty="0">
                <a:latin typeface="Calibri"/>
                <a:cs typeface="Calibri"/>
              </a:rPr>
              <a:t>n</a:t>
            </a:r>
            <a:r>
              <a:rPr sz="1700" spc="-25" dirty="0">
                <a:latin typeface="Lucida Sans Unicode"/>
                <a:cs typeface="Lucida Sans Unicode"/>
              </a:rPr>
              <a:t>)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6712" y="95020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12" y="154486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12" y="213954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712" y="273420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6712" y="305052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1181" y="71245"/>
            <a:ext cx="226631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0" dirty="0"/>
              <a:t>In-</a:t>
            </a:r>
            <a:r>
              <a:rPr spc="-45" dirty="0"/>
              <a:t>place</a:t>
            </a:r>
            <a:r>
              <a:rPr spc="-25" dirty="0"/>
              <a:t> </a:t>
            </a:r>
            <a:r>
              <a:rPr spc="-35" dirty="0"/>
              <a:t>Heap</a:t>
            </a:r>
            <a:r>
              <a:rPr spc="-15" dirty="0"/>
              <a:t> </a:t>
            </a:r>
            <a:r>
              <a:rPr spc="-25" dirty="0"/>
              <a:t>Sort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9420" y="887590"/>
          <a:ext cx="4029710" cy="1926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3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0845">
                <a:tc gridSpan="2"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50" spc="-10" dirty="0">
                          <a:solidFill>
                            <a:srgbClr val="FF0000"/>
                          </a:solidFill>
                          <a:latin typeface="MingLiU_HKSCS-ExtB"/>
                          <a:cs typeface="MingLiU_HKSCS-ExtB"/>
                        </a:rPr>
                        <a:t>HeapSort</a:t>
                      </a:r>
                      <a:r>
                        <a:rPr sz="2050" spc="-10" dirty="0">
                          <a:solidFill>
                            <a:srgbClr val="FF0000"/>
                          </a:solidFill>
                          <a:latin typeface="Lucida Sans Unicode"/>
                          <a:cs typeface="Lucida Sans Unicode"/>
                        </a:rPr>
                        <a:t>(</a:t>
                      </a:r>
                      <a:r>
                        <a:rPr sz="2050" i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050" spc="-10" dirty="0">
                          <a:solidFill>
                            <a:srgbClr val="FF0000"/>
                          </a:solidFill>
                          <a:latin typeface="Lucida Sans Unicode"/>
                          <a:cs typeface="Lucida Sans Unicode"/>
                        </a:rPr>
                        <a:t>[</a:t>
                      </a:r>
                      <a:r>
                        <a:rPr sz="205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050" spc="-9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50" i="1" spc="-19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2050" i="1" spc="-35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50" i="1" spc="-19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2050" i="1" spc="-35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50" i="1" spc="-19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2050" i="1" spc="-35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50" i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050" spc="-25" dirty="0">
                          <a:solidFill>
                            <a:srgbClr val="FF0000"/>
                          </a:solidFill>
                          <a:latin typeface="Lucida Sans Unicode"/>
                          <a:cs typeface="Lucida Sans Unicode"/>
                        </a:rPr>
                        <a:t>])</a:t>
                      </a:r>
                      <a:endParaRPr sz="205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700" spc="-10" dirty="0">
                          <a:latin typeface="MingLiU_HKSCS-ExtB"/>
                          <a:cs typeface="MingLiU_HKSCS-ExtB"/>
                        </a:rPr>
                        <a:t>BuildHeap</a:t>
                      </a:r>
                      <a:r>
                        <a:rPr sz="1700" spc="-10" dirty="0">
                          <a:latin typeface="Lucida Sans Unicode"/>
                          <a:cs typeface="Lucida Sans Unicode"/>
                        </a:rPr>
                        <a:t>(</a:t>
                      </a:r>
                      <a:r>
                        <a:rPr sz="1700" i="1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700" spc="-10" dirty="0">
                          <a:latin typeface="Lucida Sans Unicode"/>
                          <a:cs typeface="Lucida Sans Unicode"/>
                        </a:rPr>
                        <a:t>)</a:t>
                      </a:r>
                      <a:endParaRPr sz="17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2230" marB="0"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marL="34988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700" dirty="0">
                          <a:latin typeface="MingLiU_HKSCS-ExtB"/>
                          <a:cs typeface="MingLiU_HKSCS-ExtB"/>
                        </a:rPr>
                        <a:t>{</a:t>
                      </a:r>
                      <a:r>
                        <a:rPr sz="1700" i="1" dirty="0">
                          <a:latin typeface="Calibri"/>
                          <a:cs typeface="Calibri"/>
                        </a:rPr>
                        <a:t>size</a:t>
                      </a:r>
                      <a:r>
                        <a:rPr sz="1700" i="1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0" dirty="0">
                          <a:latin typeface="Lucida Sans Unicode"/>
                          <a:cs typeface="Lucida Sans Unicode"/>
                        </a:rPr>
                        <a:t>=</a:t>
                      </a:r>
                      <a:r>
                        <a:rPr sz="1700" spc="-6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700" i="1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700" spc="-25" dirty="0">
                          <a:latin typeface="MingLiU_HKSCS-ExtB"/>
                          <a:cs typeface="MingLiU_HKSCS-ExtB"/>
                        </a:rPr>
                        <a:t>}</a:t>
                      </a:r>
                      <a:endParaRPr sz="1700">
                        <a:latin typeface="MingLiU_HKSCS-ExtB"/>
                        <a:cs typeface="MingLiU_HKSCS-ExtB"/>
                      </a:endParaRPr>
                    </a:p>
                  </a:txBody>
                  <a:tcPr marL="0" marR="0" marT="62230" marB="0">
                    <a:solidFill>
                      <a:srgbClr val="FF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70485">
                        <a:lnSpc>
                          <a:spcPts val="1885"/>
                        </a:lnSpc>
                      </a:pPr>
                      <a:r>
                        <a:rPr sz="1700" dirty="0">
                          <a:latin typeface="MingLiU_HKSCS-ExtB"/>
                          <a:cs typeface="MingLiU_HKSCS-ExtB"/>
                        </a:rPr>
                        <a:t>repeat</a:t>
                      </a:r>
                      <a:r>
                        <a:rPr sz="1700" spc="30" dirty="0"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1700" dirty="0">
                          <a:latin typeface="Lucida Sans Unicode"/>
                          <a:cs typeface="Lucida Sans Unicode"/>
                        </a:rPr>
                        <a:t>(</a:t>
                      </a:r>
                      <a:r>
                        <a:rPr sz="1700" i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700" i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395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700" spc="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dirty="0">
                          <a:latin typeface="Lucida Sans Unicode"/>
                          <a:cs typeface="Lucida Sans Unicode"/>
                        </a:rPr>
                        <a:t>)</a:t>
                      </a:r>
                      <a:r>
                        <a:rPr sz="1700" spc="3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700" spc="-10" dirty="0">
                          <a:latin typeface="MingLiU_HKSCS-ExtB"/>
                          <a:cs typeface="MingLiU_HKSCS-ExtB"/>
                        </a:rPr>
                        <a:t>times:</a:t>
                      </a:r>
                      <a:endParaRPr sz="170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289560">
                        <a:lnSpc>
                          <a:spcPts val="1885"/>
                        </a:lnSpc>
                      </a:pPr>
                      <a:r>
                        <a:rPr sz="1700" dirty="0">
                          <a:latin typeface="MingLiU_HKSCS-ExtB"/>
                          <a:cs typeface="MingLiU_HKSCS-ExtB"/>
                        </a:rPr>
                        <a:t>swap</a:t>
                      </a:r>
                      <a:r>
                        <a:rPr sz="1700" spc="-30" dirty="0"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1700" i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700" dirty="0">
                          <a:latin typeface="Lucida Sans Unicode"/>
                          <a:cs typeface="Lucida Sans Unicode"/>
                        </a:rPr>
                        <a:t>[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dirty="0">
                          <a:latin typeface="Lucida Sans Unicode"/>
                          <a:cs typeface="Lucida Sans Unicode"/>
                        </a:rPr>
                        <a:t>]</a:t>
                      </a:r>
                      <a:r>
                        <a:rPr sz="1700" spc="2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700" dirty="0">
                          <a:latin typeface="MingLiU_HKSCS-ExtB"/>
                          <a:cs typeface="MingLiU_HKSCS-ExtB"/>
                        </a:rPr>
                        <a:t>and</a:t>
                      </a:r>
                      <a:r>
                        <a:rPr sz="1700" spc="-25" dirty="0"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1700" i="1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700" spc="-10" dirty="0">
                          <a:latin typeface="Lucida Sans Unicode"/>
                          <a:cs typeface="Lucida Sans Unicode"/>
                        </a:rPr>
                        <a:t>[</a:t>
                      </a:r>
                      <a:r>
                        <a:rPr sz="1700" i="1" spc="-10" dirty="0">
                          <a:latin typeface="Calibri"/>
                          <a:cs typeface="Calibri"/>
                        </a:rPr>
                        <a:t>size</a:t>
                      </a:r>
                      <a:r>
                        <a:rPr sz="1700" spc="-10" dirty="0">
                          <a:latin typeface="Lucida Sans Unicode"/>
                          <a:cs typeface="Lucida Sans Unicode"/>
                        </a:rPr>
                        <a:t>]</a:t>
                      </a:r>
                      <a:endParaRPr sz="17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289560">
                        <a:lnSpc>
                          <a:spcPts val="1885"/>
                        </a:lnSpc>
                      </a:pPr>
                      <a:r>
                        <a:rPr sz="1700" i="1" dirty="0">
                          <a:latin typeface="Calibri"/>
                          <a:cs typeface="Calibri"/>
                        </a:rPr>
                        <a:t>size</a:t>
                      </a:r>
                      <a:r>
                        <a:rPr sz="1700" i="1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280" dirty="0">
                          <a:latin typeface="Cambria"/>
                          <a:cs typeface="Cambria"/>
                        </a:rPr>
                        <a:t>←</a:t>
                      </a:r>
                      <a:r>
                        <a:rPr sz="1700" spc="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700" i="1" dirty="0">
                          <a:latin typeface="Calibri"/>
                          <a:cs typeface="Calibri"/>
                        </a:rPr>
                        <a:t>size</a:t>
                      </a:r>
                      <a:r>
                        <a:rPr sz="1700" i="1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395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700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700" spc="-50" dirty="0">
                          <a:latin typeface="Calibri"/>
                          <a:cs typeface="Calibri"/>
                        </a:rPr>
                        <a:t>1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289560">
                        <a:lnSpc>
                          <a:spcPts val="1920"/>
                        </a:lnSpc>
                      </a:pPr>
                      <a:r>
                        <a:rPr sz="1700" spc="-10" dirty="0">
                          <a:latin typeface="MingLiU_HKSCS-ExtB"/>
                          <a:cs typeface="MingLiU_HKSCS-ExtB"/>
                        </a:rPr>
                        <a:t>SiftDown</a:t>
                      </a:r>
                      <a:r>
                        <a:rPr sz="1700" spc="-10" dirty="0">
                          <a:latin typeface="Lucida Sans Unicode"/>
                          <a:cs typeface="Lucida Sans Unicode"/>
                        </a:rPr>
                        <a:t>(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-10" dirty="0">
                          <a:latin typeface="Lucida Sans Unicode"/>
                          <a:cs typeface="Lucida Sans Unicode"/>
                        </a:rPr>
                        <a:t>)</a:t>
                      </a:r>
                      <a:endParaRPr sz="17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8169" y="71245"/>
            <a:ext cx="28111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0" dirty="0">
                <a:solidFill>
                  <a:srgbClr val="006EB8"/>
                </a:solidFill>
                <a:latin typeface="Calibri"/>
                <a:cs typeface="Calibri"/>
              </a:rPr>
              <a:t>Building</a:t>
            </a:r>
            <a:r>
              <a:rPr sz="2450" spc="-35" dirty="0">
                <a:solidFill>
                  <a:srgbClr val="006EB8"/>
                </a:solidFill>
                <a:latin typeface="Calibri"/>
                <a:cs typeface="Calibri"/>
              </a:rPr>
              <a:t> Running </a:t>
            </a:r>
            <a:r>
              <a:rPr sz="2450" spc="-20" dirty="0">
                <a:solidFill>
                  <a:srgbClr val="006EB8"/>
                </a:solidFill>
                <a:latin typeface="Calibri"/>
                <a:cs typeface="Calibri"/>
              </a:rPr>
              <a:t>Time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6712" y="86951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8385" y="716280"/>
            <a:ext cx="3283585" cy="861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The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running</a:t>
            </a:r>
            <a:r>
              <a:rPr sz="1700" spc="9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time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95" dirty="0">
                <a:latin typeface="Calibri"/>
                <a:cs typeface="Calibri"/>
              </a:rPr>
              <a:t> </a:t>
            </a:r>
            <a:r>
              <a:rPr sz="1700" dirty="0">
                <a:latin typeface="MingLiU_HKSCS-ExtB"/>
                <a:cs typeface="MingLiU_HKSCS-ExtB"/>
              </a:rPr>
              <a:t>BuildHeap</a:t>
            </a:r>
            <a:r>
              <a:rPr sz="1700" spc="-315" dirty="0">
                <a:latin typeface="MingLiU_HKSCS-ExtB"/>
                <a:cs typeface="MingLiU_HKSCS-ExtB"/>
              </a:rPr>
              <a:t> </a:t>
            </a:r>
            <a:r>
              <a:rPr sz="1700" spc="-25" dirty="0">
                <a:latin typeface="Calibri"/>
                <a:cs typeface="Calibri"/>
              </a:rPr>
              <a:t>is </a:t>
            </a:r>
            <a:r>
              <a:rPr sz="1700" i="1" spc="75" dirty="0">
                <a:latin typeface="Calibri"/>
                <a:cs typeface="Calibri"/>
              </a:rPr>
              <a:t>O</a:t>
            </a:r>
            <a:r>
              <a:rPr sz="1700" spc="75" dirty="0">
                <a:latin typeface="Lucida Sans Unicode"/>
                <a:cs typeface="Lucida Sans Unicode"/>
              </a:rPr>
              <a:t>(</a:t>
            </a:r>
            <a:r>
              <a:rPr sz="1700" i="1" spc="75" dirty="0">
                <a:latin typeface="Calibri"/>
                <a:cs typeface="Calibri"/>
              </a:rPr>
              <a:t>n</a:t>
            </a:r>
            <a:r>
              <a:rPr sz="1700" i="1" spc="-10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log</a:t>
            </a:r>
            <a:r>
              <a:rPr sz="1700" spc="-75" dirty="0">
                <a:latin typeface="Calibri"/>
                <a:cs typeface="Calibri"/>
              </a:rPr>
              <a:t> </a:t>
            </a:r>
            <a:r>
              <a:rPr sz="1700" i="1" dirty="0">
                <a:latin typeface="Calibri"/>
                <a:cs typeface="Calibri"/>
              </a:rPr>
              <a:t>n</a:t>
            </a:r>
            <a:r>
              <a:rPr sz="1700" dirty="0">
                <a:latin typeface="Lucida Sans Unicode"/>
                <a:cs typeface="Lucida Sans Unicode"/>
              </a:rPr>
              <a:t>)</a:t>
            </a:r>
            <a:r>
              <a:rPr sz="1700" spc="-110" dirty="0">
                <a:latin typeface="Lucida Sans Unicode"/>
                <a:cs typeface="Lucida Sans Unicode"/>
              </a:rPr>
              <a:t> </a:t>
            </a:r>
            <a:r>
              <a:rPr sz="1700" spc="-20" dirty="0">
                <a:latin typeface="Calibri"/>
                <a:cs typeface="Calibri"/>
              </a:rPr>
              <a:t>since</a:t>
            </a:r>
            <a:r>
              <a:rPr sz="1700" spc="105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we</a:t>
            </a:r>
            <a:r>
              <a:rPr sz="1700" spc="1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call</a:t>
            </a:r>
            <a:r>
              <a:rPr sz="1700" spc="95" dirty="0">
                <a:latin typeface="Calibri"/>
                <a:cs typeface="Calibri"/>
              </a:rPr>
              <a:t> </a:t>
            </a:r>
            <a:r>
              <a:rPr sz="1700" dirty="0">
                <a:latin typeface="MingLiU_HKSCS-ExtB"/>
                <a:cs typeface="MingLiU_HKSCS-ExtB"/>
              </a:rPr>
              <a:t>SiftDown</a:t>
            </a:r>
            <a:r>
              <a:rPr sz="1700" spc="-315" dirty="0">
                <a:latin typeface="MingLiU_HKSCS-ExtB"/>
                <a:cs typeface="MingLiU_HKSCS-ExtB"/>
              </a:rPr>
              <a:t> </a:t>
            </a:r>
            <a:r>
              <a:rPr sz="1700" spc="-25" dirty="0">
                <a:latin typeface="Calibri"/>
                <a:cs typeface="Calibri"/>
              </a:rPr>
              <a:t>for </a:t>
            </a:r>
            <a:r>
              <a:rPr sz="1700" i="1" spc="85" dirty="0">
                <a:latin typeface="Calibri"/>
                <a:cs typeface="Calibri"/>
              </a:rPr>
              <a:t>O</a:t>
            </a:r>
            <a:r>
              <a:rPr sz="1700" spc="85" dirty="0">
                <a:latin typeface="Lucida Sans Unicode"/>
                <a:cs typeface="Lucida Sans Unicode"/>
              </a:rPr>
              <a:t>(</a:t>
            </a:r>
            <a:r>
              <a:rPr sz="1700" i="1" spc="85" dirty="0">
                <a:latin typeface="Calibri"/>
                <a:cs typeface="Calibri"/>
              </a:rPr>
              <a:t>n</a:t>
            </a:r>
            <a:r>
              <a:rPr sz="1700" spc="85" dirty="0">
                <a:latin typeface="Lucida Sans Unicode"/>
                <a:cs typeface="Lucida Sans Unicode"/>
              </a:rPr>
              <a:t>)</a:t>
            </a:r>
            <a:r>
              <a:rPr sz="1700" dirty="0">
                <a:latin typeface="Lucida Sans Unicode"/>
                <a:cs typeface="Lucida Sans Unicode"/>
              </a:rPr>
              <a:t> </a:t>
            </a:r>
            <a:r>
              <a:rPr sz="1700" spc="-10" dirty="0">
                <a:latin typeface="Calibri"/>
                <a:cs typeface="Calibri"/>
              </a:rPr>
              <a:t>nodes.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8834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Building</a:t>
            </a:r>
            <a:r>
              <a:rPr spc="-35" dirty="0"/>
              <a:t> Running </a:t>
            </a:r>
            <a:r>
              <a:rPr spc="-20" dirty="0"/>
              <a:t>Time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86951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8385" y="716280"/>
            <a:ext cx="3357879" cy="145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874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The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running</a:t>
            </a:r>
            <a:r>
              <a:rPr sz="1700" spc="9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time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95" dirty="0">
                <a:latin typeface="Calibri"/>
                <a:cs typeface="Calibri"/>
              </a:rPr>
              <a:t> </a:t>
            </a:r>
            <a:r>
              <a:rPr sz="1700" dirty="0">
                <a:latin typeface="MingLiU_HKSCS-ExtB"/>
                <a:cs typeface="MingLiU_HKSCS-ExtB"/>
              </a:rPr>
              <a:t>BuildHeap</a:t>
            </a:r>
            <a:r>
              <a:rPr sz="1700" spc="-315" dirty="0">
                <a:latin typeface="MingLiU_HKSCS-ExtB"/>
                <a:cs typeface="MingLiU_HKSCS-ExtB"/>
              </a:rPr>
              <a:t> </a:t>
            </a:r>
            <a:r>
              <a:rPr sz="1700" spc="-25" dirty="0">
                <a:latin typeface="Calibri"/>
                <a:cs typeface="Calibri"/>
              </a:rPr>
              <a:t>is </a:t>
            </a:r>
            <a:r>
              <a:rPr sz="1700" i="1" spc="75" dirty="0">
                <a:latin typeface="Calibri"/>
                <a:cs typeface="Calibri"/>
              </a:rPr>
              <a:t>O</a:t>
            </a:r>
            <a:r>
              <a:rPr sz="1700" spc="75" dirty="0">
                <a:latin typeface="Lucida Sans Unicode"/>
                <a:cs typeface="Lucida Sans Unicode"/>
              </a:rPr>
              <a:t>(</a:t>
            </a:r>
            <a:r>
              <a:rPr sz="1700" i="1" spc="75" dirty="0">
                <a:latin typeface="Calibri"/>
                <a:cs typeface="Calibri"/>
              </a:rPr>
              <a:t>n</a:t>
            </a:r>
            <a:r>
              <a:rPr sz="1700" i="1" spc="-10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log</a:t>
            </a:r>
            <a:r>
              <a:rPr sz="1700" spc="-75" dirty="0">
                <a:latin typeface="Calibri"/>
                <a:cs typeface="Calibri"/>
              </a:rPr>
              <a:t> </a:t>
            </a:r>
            <a:r>
              <a:rPr sz="1700" i="1" dirty="0">
                <a:latin typeface="Calibri"/>
                <a:cs typeface="Calibri"/>
              </a:rPr>
              <a:t>n</a:t>
            </a:r>
            <a:r>
              <a:rPr sz="1700" dirty="0">
                <a:latin typeface="Lucida Sans Unicode"/>
                <a:cs typeface="Lucida Sans Unicode"/>
              </a:rPr>
              <a:t>)</a:t>
            </a:r>
            <a:r>
              <a:rPr sz="1700" spc="-110" dirty="0">
                <a:latin typeface="Lucida Sans Unicode"/>
                <a:cs typeface="Lucida Sans Unicode"/>
              </a:rPr>
              <a:t> </a:t>
            </a:r>
            <a:r>
              <a:rPr sz="1700" spc="-20" dirty="0">
                <a:latin typeface="Calibri"/>
                <a:cs typeface="Calibri"/>
              </a:rPr>
              <a:t>since</a:t>
            </a:r>
            <a:r>
              <a:rPr sz="1700" spc="105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we</a:t>
            </a:r>
            <a:r>
              <a:rPr sz="1700" spc="1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call</a:t>
            </a:r>
            <a:r>
              <a:rPr sz="1700" spc="95" dirty="0">
                <a:latin typeface="Calibri"/>
                <a:cs typeface="Calibri"/>
              </a:rPr>
              <a:t> </a:t>
            </a:r>
            <a:r>
              <a:rPr sz="1700" dirty="0">
                <a:latin typeface="MingLiU_HKSCS-ExtB"/>
                <a:cs typeface="MingLiU_HKSCS-ExtB"/>
              </a:rPr>
              <a:t>SiftDown</a:t>
            </a:r>
            <a:r>
              <a:rPr sz="1700" spc="-315" dirty="0">
                <a:latin typeface="MingLiU_HKSCS-ExtB"/>
                <a:cs typeface="MingLiU_HKSCS-ExtB"/>
              </a:rPr>
              <a:t> </a:t>
            </a:r>
            <a:r>
              <a:rPr sz="1700" spc="-25" dirty="0">
                <a:latin typeface="Calibri"/>
                <a:cs typeface="Calibri"/>
              </a:rPr>
              <a:t>for </a:t>
            </a:r>
            <a:r>
              <a:rPr sz="1700" i="1" spc="85" dirty="0">
                <a:latin typeface="Calibri"/>
                <a:cs typeface="Calibri"/>
              </a:rPr>
              <a:t>O</a:t>
            </a:r>
            <a:r>
              <a:rPr sz="1700" spc="85" dirty="0">
                <a:latin typeface="Lucida Sans Unicode"/>
                <a:cs typeface="Lucida Sans Unicode"/>
              </a:rPr>
              <a:t>(</a:t>
            </a:r>
            <a:r>
              <a:rPr sz="1700" i="1" spc="85" dirty="0">
                <a:latin typeface="Calibri"/>
                <a:cs typeface="Calibri"/>
              </a:rPr>
              <a:t>n</a:t>
            </a:r>
            <a:r>
              <a:rPr sz="1700" spc="85" dirty="0">
                <a:latin typeface="Lucida Sans Unicode"/>
                <a:cs typeface="Lucida Sans Unicode"/>
              </a:rPr>
              <a:t>)</a:t>
            </a:r>
            <a:r>
              <a:rPr sz="1700" dirty="0">
                <a:latin typeface="Lucida Sans Unicode"/>
                <a:cs typeface="Lucida Sans Unicode"/>
              </a:rPr>
              <a:t> </a:t>
            </a:r>
            <a:r>
              <a:rPr sz="1700" spc="-10" dirty="0">
                <a:latin typeface="Calibri"/>
                <a:cs typeface="Calibri"/>
              </a:rPr>
              <a:t>nodes.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7400"/>
              </a:lnSpc>
              <a:spcBef>
                <a:spcPts val="300"/>
              </a:spcBef>
            </a:pPr>
            <a:r>
              <a:rPr sz="1700" dirty="0">
                <a:latin typeface="Calibri"/>
                <a:cs typeface="Calibri"/>
              </a:rPr>
              <a:t>If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node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already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close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leaves, </a:t>
            </a:r>
            <a:r>
              <a:rPr sz="1700" spc="-30" dirty="0">
                <a:latin typeface="Calibri"/>
                <a:cs typeface="Calibri"/>
              </a:rPr>
              <a:t>then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sifting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it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down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fast.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6712" y="174254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8834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Building</a:t>
            </a:r>
            <a:r>
              <a:rPr spc="-35" dirty="0"/>
              <a:t> Running </a:t>
            </a:r>
            <a:r>
              <a:rPr spc="-20" dirty="0"/>
              <a:t>Time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86951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8385" y="716280"/>
            <a:ext cx="3357879" cy="1771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874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The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running</a:t>
            </a:r>
            <a:r>
              <a:rPr sz="1700" spc="9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time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95" dirty="0">
                <a:latin typeface="Calibri"/>
                <a:cs typeface="Calibri"/>
              </a:rPr>
              <a:t> </a:t>
            </a:r>
            <a:r>
              <a:rPr sz="1700" dirty="0">
                <a:latin typeface="MingLiU_HKSCS-ExtB"/>
                <a:cs typeface="MingLiU_HKSCS-ExtB"/>
              </a:rPr>
              <a:t>BuildHeap</a:t>
            </a:r>
            <a:r>
              <a:rPr sz="1700" spc="-315" dirty="0">
                <a:latin typeface="MingLiU_HKSCS-ExtB"/>
                <a:cs typeface="MingLiU_HKSCS-ExtB"/>
              </a:rPr>
              <a:t> </a:t>
            </a:r>
            <a:r>
              <a:rPr sz="1700" spc="-25" dirty="0">
                <a:latin typeface="Calibri"/>
                <a:cs typeface="Calibri"/>
              </a:rPr>
              <a:t>is </a:t>
            </a:r>
            <a:r>
              <a:rPr sz="1700" i="1" spc="75" dirty="0">
                <a:latin typeface="Calibri"/>
                <a:cs typeface="Calibri"/>
              </a:rPr>
              <a:t>O</a:t>
            </a:r>
            <a:r>
              <a:rPr sz="1700" spc="75" dirty="0">
                <a:latin typeface="Lucida Sans Unicode"/>
                <a:cs typeface="Lucida Sans Unicode"/>
              </a:rPr>
              <a:t>(</a:t>
            </a:r>
            <a:r>
              <a:rPr sz="1700" i="1" spc="75" dirty="0">
                <a:latin typeface="Calibri"/>
                <a:cs typeface="Calibri"/>
              </a:rPr>
              <a:t>n</a:t>
            </a:r>
            <a:r>
              <a:rPr sz="1700" i="1" spc="-10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log</a:t>
            </a:r>
            <a:r>
              <a:rPr sz="1700" spc="-75" dirty="0">
                <a:latin typeface="Calibri"/>
                <a:cs typeface="Calibri"/>
              </a:rPr>
              <a:t> </a:t>
            </a:r>
            <a:r>
              <a:rPr sz="1700" i="1" dirty="0">
                <a:latin typeface="Calibri"/>
                <a:cs typeface="Calibri"/>
              </a:rPr>
              <a:t>n</a:t>
            </a:r>
            <a:r>
              <a:rPr sz="1700" dirty="0">
                <a:latin typeface="Lucida Sans Unicode"/>
                <a:cs typeface="Lucida Sans Unicode"/>
              </a:rPr>
              <a:t>)</a:t>
            </a:r>
            <a:r>
              <a:rPr sz="1700" spc="-110" dirty="0">
                <a:latin typeface="Lucida Sans Unicode"/>
                <a:cs typeface="Lucida Sans Unicode"/>
              </a:rPr>
              <a:t> </a:t>
            </a:r>
            <a:r>
              <a:rPr sz="1700" spc="-20" dirty="0">
                <a:latin typeface="Calibri"/>
                <a:cs typeface="Calibri"/>
              </a:rPr>
              <a:t>since</a:t>
            </a:r>
            <a:r>
              <a:rPr sz="1700" spc="105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we</a:t>
            </a:r>
            <a:r>
              <a:rPr sz="1700" spc="1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call</a:t>
            </a:r>
            <a:r>
              <a:rPr sz="1700" spc="95" dirty="0">
                <a:latin typeface="Calibri"/>
                <a:cs typeface="Calibri"/>
              </a:rPr>
              <a:t> </a:t>
            </a:r>
            <a:r>
              <a:rPr sz="1700" dirty="0">
                <a:latin typeface="MingLiU_HKSCS-ExtB"/>
                <a:cs typeface="MingLiU_HKSCS-ExtB"/>
              </a:rPr>
              <a:t>SiftDown</a:t>
            </a:r>
            <a:r>
              <a:rPr sz="1700" spc="-315" dirty="0">
                <a:latin typeface="MingLiU_HKSCS-ExtB"/>
                <a:cs typeface="MingLiU_HKSCS-ExtB"/>
              </a:rPr>
              <a:t> </a:t>
            </a:r>
            <a:r>
              <a:rPr sz="1700" spc="-25" dirty="0">
                <a:latin typeface="Calibri"/>
                <a:cs typeface="Calibri"/>
              </a:rPr>
              <a:t>for </a:t>
            </a:r>
            <a:r>
              <a:rPr sz="1700" i="1" spc="85" dirty="0">
                <a:latin typeface="Calibri"/>
                <a:cs typeface="Calibri"/>
              </a:rPr>
              <a:t>O</a:t>
            </a:r>
            <a:r>
              <a:rPr sz="1700" spc="85" dirty="0">
                <a:latin typeface="Lucida Sans Unicode"/>
                <a:cs typeface="Lucida Sans Unicode"/>
              </a:rPr>
              <a:t>(</a:t>
            </a:r>
            <a:r>
              <a:rPr sz="1700" i="1" spc="85" dirty="0">
                <a:latin typeface="Calibri"/>
                <a:cs typeface="Calibri"/>
              </a:rPr>
              <a:t>n</a:t>
            </a:r>
            <a:r>
              <a:rPr sz="1700" spc="85" dirty="0">
                <a:latin typeface="Lucida Sans Unicode"/>
                <a:cs typeface="Lucida Sans Unicode"/>
              </a:rPr>
              <a:t>)</a:t>
            </a:r>
            <a:r>
              <a:rPr sz="1700" dirty="0">
                <a:latin typeface="Lucida Sans Unicode"/>
                <a:cs typeface="Lucida Sans Unicode"/>
              </a:rPr>
              <a:t> </a:t>
            </a:r>
            <a:r>
              <a:rPr sz="1700" spc="-10" dirty="0">
                <a:latin typeface="Calibri"/>
                <a:cs typeface="Calibri"/>
              </a:rPr>
              <a:t>nodes.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7400"/>
              </a:lnSpc>
              <a:spcBef>
                <a:spcPts val="300"/>
              </a:spcBef>
            </a:pPr>
            <a:r>
              <a:rPr sz="1700" dirty="0">
                <a:latin typeface="Calibri"/>
                <a:cs typeface="Calibri"/>
              </a:rPr>
              <a:t>If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node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already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close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leaves, </a:t>
            </a:r>
            <a:r>
              <a:rPr sz="1700" spc="-30" dirty="0">
                <a:latin typeface="Calibri"/>
                <a:cs typeface="Calibri"/>
              </a:rPr>
              <a:t>then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sifting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it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down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fast.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700" dirty="0">
                <a:latin typeface="Calibri"/>
                <a:cs typeface="Calibri"/>
              </a:rPr>
              <a:t>We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have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many</a:t>
            </a:r>
            <a:r>
              <a:rPr sz="1700" spc="-10" dirty="0">
                <a:latin typeface="Calibri"/>
                <a:cs typeface="Calibri"/>
              </a:rPr>
              <a:t> such nodes!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6712" y="174254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712" y="233721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16075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Insert</a:t>
            </a:r>
          </a:p>
        </p:txBody>
      </p:sp>
      <p:sp>
        <p:nvSpPr>
          <p:cNvPr id="3" name="object 3"/>
          <p:cNvSpPr/>
          <p:nvPr/>
        </p:nvSpPr>
        <p:spPr>
          <a:xfrm>
            <a:off x="2844028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8017" y="1306701"/>
            <a:ext cx="981710" cy="1449705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05" y="0"/>
                </a:moveTo>
                <a:lnTo>
                  <a:pt x="781663" y="200047"/>
                </a:lnTo>
              </a:path>
              <a:path w="981710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49"/>
                </a:lnTo>
                <a:lnTo>
                  <a:pt x="240577" y="892548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8"/>
                </a:lnTo>
                <a:lnTo>
                  <a:pt x="569576" y="849549"/>
                </a:lnTo>
                <a:lnTo>
                  <a:pt x="576006" y="801697"/>
                </a:lnTo>
                <a:close/>
              </a:path>
              <a:path w="981710" h="1449705">
                <a:moveTo>
                  <a:pt x="558089" y="500689"/>
                </a:moveTo>
                <a:lnTo>
                  <a:pt x="485931" y="634700"/>
                </a:lnTo>
              </a:path>
              <a:path w="981710" h="1449705">
                <a:moveTo>
                  <a:pt x="360004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3" y="1114276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50" y="1096131"/>
                </a:lnTo>
                <a:lnTo>
                  <a:pt x="89151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5"/>
                </a:lnTo>
                <a:lnTo>
                  <a:pt x="24575" y="1360554"/>
                </a:lnTo>
                <a:lnTo>
                  <a:pt x="52720" y="1396984"/>
                </a:lnTo>
                <a:lnTo>
                  <a:pt x="89151" y="1425130"/>
                </a:lnTo>
                <a:lnTo>
                  <a:pt x="132150" y="1443276"/>
                </a:lnTo>
                <a:lnTo>
                  <a:pt x="180002" y="1449705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4"/>
                </a:lnTo>
                <a:lnTo>
                  <a:pt x="335428" y="1360554"/>
                </a:lnTo>
                <a:lnTo>
                  <a:pt x="353574" y="1317555"/>
                </a:lnTo>
                <a:lnTo>
                  <a:pt x="360004" y="1269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72525" y="2416271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7273" y="1928397"/>
            <a:ext cx="821055" cy="476884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497" y="351708"/>
                </a:moveTo>
                <a:lnTo>
                  <a:pt x="0" y="476301"/>
                </a:lnTo>
              </a:path>
              <a:path w="821055" h="476885">
                <a:moveTo>
                  <a:pt x="820757" y="180002"/>
                </a:moveTo>
                <a:lnTo>
                  <a:pt x="814327" y="132149"/>
                </a:lnTo>
                <a:lnTo>
                  <a:pt x="796181" y="89151"/>
                </a:lnTo>
                <a:lnTo>
                  <a:pt x="768036" y="52720"/>
                </a:lnTo>
                <a:lnTo>
                  <a:pt x="731606" y="24575"/>
                </a:lnTo>
                <a:lnTo>
                  <a:pt x="688607" y="6429"/>
                </a:lnTo>
                <a:lnTo>
                  <a:pt x="640755" y="0"/>
                </a:lnTo>
                <a:lnTo>
                  <a:pt x="592903" y="6429"/>
                </a:lnTo>
                <a:lnTo>
                  <a:pt x="549904" y="24575"/>
                </a:lnTo>
                <a:lnTo>
                  <a:pt x="513474" y="52720"/>
                </a:lnTo>
                <a:lnTo>
                  <a:pt x="485328" y="89151"/>
                </a:lnTo>
                <a:lnTo>
                  <a:pt x="467182" y="132149"/>
                </a:lnTo>
                <a:lnTo>
                  <a:pt x="460753" y="180002"/>
                </a:lnTo>
                <a:lnTo>
                  <a:pt x="467182" y="227854"/>
                </a:lnTo>
                <a:lnTo>
                  <a:pt x="485328" y="270853"/>
                </a:lnTo>
                <a:lnTo>
                  <a:pt x="513474" y="307283"/>
                </a:lnTo>
                <a:lnTo>
                  <a:pt x="549904" y="335428"/>
                </a:lnTo>
                <a:lnTo>
                  <a:pt x="592903" y="353574"/>
                </a:lnTo>
                <a:lnTo>
                  <a:pt x="640755" y="360004"/>
                </a:lnTo>
                <a:lnTo>
                  <a:pt x="688607" y="353574"/>
                </a:lnTo>
                <a:lnTo>
                  <a:pt x="731606" y="335428"/>
                </a:lnTo>
                <a:lnTo>
                  <a:pt x="768036" y="307283"/>
                </a:lnTo>
                <a:lnTo>
                  <a:pt x="796181" y="270853"/>
                </a:lnTo>
                <a:lnTo>
                  <a:pt x="814327" y="227854"/>
                </a:lnTo>
                <a:lnTo>
                  <a:pt x="820757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88527" y="1948276"/>
            <a:ext cx="683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5943" y="1460391"/>
            <a:ext cx="1026160" cy="481330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6999"/>
                </a:moveTo>
                <a:lnTo>
                  <a:pt x="72158" y="481010"/>
                </a:lnTo>
              </a:path>
              <a:path w="1026160" h="481330">
                <a:moveTo>
                  <a:pt x="1026095" y="180002"/>
                </a:moveTo>
                <a:lnTo>
                  <a:pt x="1019666" y="132150"/>
                </a:lnTo>
                <a:lnTo>
                  <a:pt x="1001520" y="89151"/>
                </a:lnTo>
                <a:lnTo>
                  <a:pt x="973374" y="52720"/>
                </a:lnTo>
                <a:lnTo>
                  <a:pt x="936944" y="24575"/>
                </a:lnTo>
                <a:lnTo>
                  <a:pt x="893945" y="6429"/>
                </a:lnTo>
                <a:lnTo>
                  <a:pt x="846093" y="0"/>
                </a:lnTo>
                <a:lnTo>
                  <a:pt x="798241" y="6429"/>
                </a:lnTo>
                <a:lnTo>
                  <a:pt x="755242" y="24575"/>
                </a:lnTo>
                <a:lnTo>
                  <a:pt x="718812" y="52720"/>
                </a:lnTo>
                <a:lnTo>
                  <a:pt x="690666" y="89151"/>
                </a:lnTo>
                <a:lnTo>
                  <a:pt x="672521" y="132150"/>
                </a:lnTo>
                <a:lnTo>
                  <a:pt x="666091" y="180002"/>
                </a:lnTo>
                <a:lnTo>
                  <a:pt x="672521" y="227854"/>
                </a:lnTo>
                <a:lnTo>
                  <a:pt x="690666" y="270853"/>
                </a:lnTo>
                <a:lnTo>
                  <a:pt x="718812" y="307283"/>
                </a:lnTo>
                <a:lnTo>
                  <a:pt x="755242" y="335428"/>
                </a:lnTo>
                <a:lnTo>
                  <a:pt x="798241" y="353574"/>
                </a:lnTo>
                <a:lnTo>
                  <a:pt x="846093" y="360004"/>
                </a:lnTo>
                <a:lnTo>
                  <a:pt x="893945" y="353574"/>
                </a:lnTo>
                <a:lnTo>
                  <a:pt x="936944" y="335428"/>
                </a:lnTo>
                <a:lnTo>
                  <a:pt x="973374" y="307283"/>
                </a:lnTo>
                <a:lnTo>
                  <a:pt x="1001520" y="270853"/>
                </a:lnTo>
                <a:lnTo>
                  <a:pt x="1019666" y="227854"/>
                </a:lnTo>
                <a:lnTo>
                  <a:pt x="102609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58344" y="1306695"/>
            <a:ext cx="765810" cy="981710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7" y="801703"/>
                </a:moveTo>
                <a:lnTo>
                  <a:pt x="759268" y="753851"/>
                </a:lnTo>
                <a:lnTo>
                  <a:pt x="741122" y="710852"/>
                </a:lnTo>
                <a:lnTo>
                  <a:pt x="712977" y="674422"/>
                </a:lnTo>
                <a:lnTo>
                  <a:pt x="676546" y="646276"/>
                </a:lnTo>
                <a:lnTo>
                  <a:pt x="633547" y="628131"/>
                </a:lnTo>
                <a:lnTo>
                  <a:pt x="585695" y="621701"/>
                </a:lnTo>
                <a:lnTo>
                  <a:pt x="537843" y="628131"/>
                </a:lnTo>
                <a:lnTo>
                  <a:pt x="494844" y="646276"/>
                </a:lnTo>
                <a:lnTo>
                  <a:pt x="458414" y="674422"/>
                </a:lnTo>
                <a:lnTo>
                  <a:pt x="430268" y="710852"/>
                </a:lnTo>
                <a:lnTo>
                  <a:pt x="412123" y="753851"/>
                </a:lnTo>
                <a:lnTo>
                  <a:pt x="405693" y="801703"/>
                </a:lnTo>
                <a:lnTo>
                  <a:pt x="412123" y="849555"/>
                </a:lnTo>
                <a:lnTo>
                  <a:pt x="430268" y="892554"/>
                </a:lnTo>
                <a:lnTo>
                  <a:pt x="458414" y="928984"/>
                </a:lnTo>
                <a:lnTo>
                  <a:pt x="494844" y="957130"/>
                </a:lnTo>
                <a:lnTo>
                  <a:pt x="537843" y="975276"/>
                </a:lnTo>
                <a:lnTo>
                  <a:pt x="585695" y="981705"/>
                </a:lnTo>
                <a:lnTo>
                  <a:pt x="633547" y="975276"/>
                </a:lnTo>
                <a:lnTo>
                  <a:pt x="676546" y="957130"/>
                </a:lnTo>
                <a:lnTo>
                  <a:pt x="712977" y="928984"/>
                </a:lnTo>
                <a:lnTo>
                  <a:pt x="741122" y="892554"/>
                </a:lnTo>
                <a:lnTo>
                  <a:pt x="759268" y="849555"/>
                </a:lnTo>
                <a:lnTo>
                  <a:pt x="765697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48035" y="1807390"/>
            <a:ext cx="792480" cy="949325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19" y="0"/>
                </a:moveTo>
                <a:lnTo>
                  <a:pt x="306077" y="134011"/>
                </a:lnTo>
              </a:path>
              <a:path w="792479" h="949325">
                <a:moveTo>
                  <a:pt x="360004" y="769014"/>
                </a:moveTo>
                <a:lnTo>
                  <a:pt x="353574" y="721162"/>
                </a:lnTo>
                <a:lnTo>
                  <a:pt x="335429" y="678163"/>
                </a:lnTo>
                <a:lnTo>
                  <a:pt x="307283" y="641733"/>
                </a:lnTo>
                <a:lnTo>
                  <a:pt x="270853" y="613587"/>
                </a:lnTo>
                <a:lnTo>
                  <a:pt x="227854" y="595441"/>
                </a:lnTo>
                <a:lnTo>
                  <a:pt x="180002" y="589012"/>
                </a:lnTo>
                <a:lnTo>
                  <a:pt x="132150" y="595441"/>
                </a:lnTo>
                <a:lnTo>
                  <a:pt x="89151" y="613587"/>
                </a:lnTo>
                <a:lnTo>
                  <a:pt x="52720" y="641733"/>
                </a:lnTo>
                <a:lnTo>
                  <a:pt x="24575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5" y="859865"/>
                </a:lnTo>
                <a:lnTo>
                  <a:pt x="52720" y="896295"/>
                </a:lnTo>
                <a:lnTo>
                  <a:pt x="89151" y="924441"/>
                </a:lnTo>
                <a:lnTo>
                  <a:pt x="132150" y="942586"/>
                </a:lnTo>
                <a:lnTo>
                  <a:pt x="180002" y="949016"/>
                </a:lnTo>
                <a:lnTo>
                  <a:pt x="227854" y="942586"/>
                </a:lnTo>
                <a:lnTo>
                  <a:pt x="270853" y="924441"/>
                </a:lnTo>
                <a:lnTo>
                  <a:pt x="307283" y="896295"/>
                </a:lnTo>
                <a:lnTo>
                  <a:pt x="335429" y="859865"/>
                </a:lnTo>
                <a:lnTo>
                  <a:pt x="353574" y="816866"/>
                </a:lnTo>
                <a:lnTo>
                  <a:pt x="360004" y="769014"/>
                </a:lnTo>
                <a:close/>
              </a:path>
              <a:path w="792479" h="949325">
                <a:moveTo>
                  <a:pt x="316753" y="472715"/>
                </a:moveTo>
                <a:lnTo>
                  <a:pt x="259255" y="597307"/>
                </a:lnTo>
              </a:path>
              <a:path w="792479" h="949325">
                <a:moveTo>
                  <a:pt x="792009" y="769014"/>
                </a:moveTo>
                <a:lnTo>
                  <a:pt x="785580" y="721162"/>
                </a:lnTo>
                <a:lnTo>
                  <a:pt x="767434" y="678163"/>
                </a:lnTo>
                <a:lnTo>
                  <a:pt x="739288" y="641733"/>
                </a:lnTo>
                <a:lnTo>
                  <a:pt x="702858" y="613587"/>
                </a:lnTo>
                <a:lnTo>
                  <a:pt x="659859" y="595441"/>
                </a:lnTo>
                <a:lnTo>
                  <a:pt x="612007" y="589012"/>
                </a:lnTo>
                <a:lnTo>
                  <a:pt x="564155" y="595441"/>
                </a:lnTo>
                <a:lnTo>
                  <a:pt x="521156" y="613587"/>
                </a:lnTo>
                <a:lnTo>
                  <a:pt x="484726" y="641733"/>
                </a:lnTo>
                <a:lnTo>
                  <a:pt x="456580" y="678163"/>
                </a:lnTo>
                <a:lnTo>
                  <a:pt x="438435" y="721162"/>
                </a:lnTo>
                <a:lnTo>
                  <a:pt x="432005" y="769014"/>
                </a:lnTo>
                <a:lnTo>
                  <a:pt x="438435" y="816866"/>
                </a:lnTo>
                <a:lnTo>
                  <a:pt x="456580" y="859865"/>
                </a:lnTo>
                <a:lnTo>
                  <a:pt x="484726" y="896295"/>
                </a:lnTo>
                <a:lnTo>
                  <a:pt x="521156" y="924441"/>
                </a:lnTo>
                <a:lnTo>
                  <a:pt x="564155" y="942586"/>
                </a:lnTo>
                <a:lnTo>
                  <a:pt x="612007" y="949016"/>
                </a:lnTo>
                <a:lnTo>
                  <a:pt x="659859" y="942586"/>
                </a:lnTo>
                <a:lnTo>
                  <a:pt x="702858" y="924441"/>
                </a:lnTo>
                <a:lnTo>
                  <a:pt x="739288" y="896295"/>
                </a:lnTo>
                <a:lnTo>
                  <a:pt x="767434" y="859865"/>
                </a:lnTo>
                <a:lnTo>
                  <a:pt x="785580" y="816866"/>
                </a:lnTo>
                <a:lnTo>
                  <a:pt x="792009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12528" y="2416271"/>
            <a:ext cx="612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5934" algn="l"/>
              </a:tabLst>
            </a:pPr>
            <a:r>
              <a:rPr sz="1700" spc="-25" dirty="0">
                <a:latin typeface="Calibri"/>
                <a:cs typeface="Calibri"/>
              </a:rPr>
              <a:t>12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00303" y="1562812"/>
            <a:ext cx="1419225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attach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new </a:t>
            </a:r>
            <a:r>
              <a:rPr sz="1700" spc="-40" dirty="0">
                <a:latin typeface="Calibri"/>
                <a:cs typeface="Calibri"/>
              </a:rPr>
              <a:t>node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any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leaf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8834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Building</a:t>
            </a:r>
            <a:r>
              <a:rPr spc="-35" dirty="0"/>
              <a:t> Running </a:t>
            </a:r>
            <a:r>
              <a:rPr spc="-20" dirty="0"/>
              <a:t>Time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86951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8385" y="716280"/>
            <a:ext cx="3493770" cy="2366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14629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The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running</a:t>
            </a:r>
            <a:r>
              <a:rPr sz="1700" spc="9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time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95" dirty="0">
                <a:latin typeface="Calibri"/>
                <a:cs typeface="Calibri"/>
              </a:rPr>
              <a:t> </a:t>
            </a:r>
            <a:r>
              <a:rPr sz="1700" dirty="0">
                <a:latin typeface="MingLiU_HKSCS-ExtB"/>
                <a:cs typeface="MingLiU_HKSCS-ExtB"/>
              </a:rPr>
              <a:t>BuildHeap</a:t>
            </a:r>
            <a:r>
              <a:rPr sz="1700" spc="-315" dirty="0">
                <a:latin typeface="MingLiU_HKSCS-ExtB"/>
                <a:cs typeface="MingLiU_HKSCS-ExtB"/>
              </a:rPr>
              <a:t> </a:t>
            </a:r>
            <a:r>
              <a:rPr sz="1700" spc="-25" dirty="0">
                <a:latin typeface="Calibri"/>
                <a:cs typeface="Calibri"/>
              </a:rPr>
              <a:t>is </a:t>
            </a:r>
            <a:r>
              <a:rPr sz="1700" i="1" spc="75" dirty="0">
                <a:latin typeface="Calibri"/>
                <a:cs typeface="Calibri"/>
              </a:rPr>
              <a:t>O</a:t>
            </a:r>
            <a:r>
              <a:rPr sz="1700" spc="75" dirty="0">
                <a:latin typeface="Lucida Sans Unicode"/>
                <a:cs typeface="Lucida Sans Unicode"/>
              </a:rPr>
              <a:t>(</a:t>
            </a:r>
            <a:r>
              <a:rPr sz="1700" i="1" spc="75" dirty="0">
                <a:latin typeface="Calibri"/>
                <a:cs typeface="Calibri"/>
              </a:rPr>
              <a:t>n</a:t>
            </a:r>
            <a:r>
              <a:rPr sz="1700" i="1" spc="-10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log</a:t>
            </a:r>
            <a:r>
              <a:rPr sz="1700" spc="-75" dirty="0">
                <a:latin typeface="Calibri"/>
                <a:cs typeface="Calibri"/>
              </a:rPr>
              <a:t> </a:t>
            </a:r>
            <a:r>
              <a:rPr sz="1700" i="1" dirty="0">
                <a:latin typeface="Calibri"/>
                <a:cs typeface="Calibri"/>
              </a:rPr>
              <a:t>n</a:t>
            </a:r>
            <a:r>
              <a:rPr sz="1700" dirty="0">
                <a:latin typeface="Lucida Sans Unicode"/>
                <a:cs typeface="Lucida Sans Unicode"/>
              </a:rPr>
              <a:t>)</a:t>
            </a:r>
            <a:r>
              <a:rPr sz="1700" spc="-110" dirty="0">
                <a:latin typeface="Lucida Sans Unicode"/>
                <a:cs typeface="Lucida Sans Unicode"/>
              </a:rPr>
              <a:t> </a:t>
            </a:r>
            <a:r>
              <a:rPr sz="1700" spc="-20" dirty="0">
                <a:latin typeface="Calibri"/>
                <a:cs typeface="Calibri"/>
              </a:rPr>
              <a:t>since</a:t>
            </a:r>
            <a:r>
              <a:rPr sz="1700" spc="105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we</a:t>
            </a:r>
            <a:r>
              <a:rPr sz="1700" spc="1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call</a:t>
            </a:r>
            <a:r>
              <a:rPr sz="1700" spc="95" dirty="0">
                <a:latin typeface="Calibri"/>
                <a:cs typeface="Calibri"/>
              </a:rPr>
              <a:t> </a:t>
            </a:r>
            <a:r>
              <a:rPr sz="1700" dirty="0">
                <a:latin typeface="MingLiU_HKSCS-ExtB"/>
                <a:cs typeface="MingLiU_HKSCS-ExtB"/>
              </a:rPr>
              <a:t>SiftDown</a:t>
            </a:r>
            <a:r>
              <a:rPr sz="1700" spc="-315" dirty="0">
                <a:latin typeface="MingLiU_HKSCS-ExtB"/>
                <a:cs typeface="MingLiU_HKSCS-ExtB"/>
              </a:rPr>
              <a:t> </a:t>
            </a:r>
            <a:r>
              <a:rPr sz="1700" spc="-25" dirty="0">
                <a:latin typeface="Calibri"/>
                <a:cs typeface="Calibri"/>
              </a:rPr>
              <a:t>for </a:t>
            </a:r>
            <a:r>
              <a:rPr sz="1700" i="1" spc="85" dirty="0">
                <a:latin typeface="Calibri"/>
                <a:cs typeface="Calibri"/>
              </a:rPr>
              <a:t>O</a:t>
            </a:r>
            <a:r>
              <a:rPr sz="1700" spc="85" dirty="0">
                <a:latin typeface="Lucida Sans Unicode"/>
                <a:cs typeface="Lucida Sans Unicode"/>
              </a:rPr>
              <a:t>(</a:t>
            </a:r>
            <a:r>
              <a:rPr sz="1700" i="1" spc="85" dirty="0">
                <a:latin typeface="Calibri"/>
                <a:cs typeface="Calibri"/>
              </a:rPr>
              <a:t>n</a:t>
            </a:r>
            <a:r>
              <a:rPr sz="1700" spc="85" dirty="0">
                <a:latin typeface="Lucida Sans Unicode"/>
                <a:cs typeface="Lucida Sans Unicode"/>
              </a:rPr>
              <a:t>)</a:t>
            </a:r>
            <a:r>
              <a:rPr sz="1700" dirty="0">
                <a:latin typeface="Lucida Sans Unicode"/>
                <a:cs typeface="Lucida Sans Unicode"/>
              </a:rPr>
              <a:t> </a:t>
            </a:r>
            <a:r>
              <a:rPr sz="1700" spc="-10" dirty="0">
                <a:latin typeface="Calibri"/>
                <a:cs typeface="Calibri"/>
              </a:rPr>
              <a:t>nodes.</a:t>
            </a:r>
            <a:endParaRPr sz="1700">
              <a:latin typeface="Calibri"/>
              <a:cs typeface="Calibri"/>
            </a:endParaRPr>
          </a:p>
          <a:p>
            <a:pPr marL="12700" marR="140335">
              <a:lnSpc>
                <a:spcPct val="107400"/>
              </a:lnSpc>
              <a:spcBef>
                <a:spcPts val="300"/>
              </a:spcBef>
            </a:pPr>
            <a:r>
              <a:rPr sz="1700" dirty="0">
                <a:latin typeface="Calibri"/>
                <a:cs typeface="Calibri"/>
              </a:rPr>
              <a:t>If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node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already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close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leaves, </a:t>
            </a:r>
            <a:r>
              <a:rPr sz="1700" spc="-30" dirty="0">
                <a:latin typeface="Calibri"/>
                <a:cs typeface="Calibri"/>
              </a:rPr>
              <a:t>then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sifting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it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down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fast.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700" dirty="0">
                <a:latin typeface="Calibri"/>
                <a:cs typeface="Calibri"/>
              </a:rPr>
              <a:t>We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have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many</a:t>
            </a:r>
            <a:r>
              <a:rPr sz="1700" spc="-10" dirty="0">
                <a:latin typeface="Calibri"/>
                <a:cs typeface="Calibri"/>
              </a:rPr>
              <a:t> such nodes!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700" dirty="0">
                <a:latin typeface="Calibri"/>
                <a:cs typeface="Calibri"/>
              </a:rPr>
              <a:t>Was </a:t>
            </a:r>
            <a:r>
              <a:rPr sz="1700" spc="-10" dirty="0">
                <a:latin typeface="Calibri"/>
                <a:cs typeface="Calibri"/>
              </a:rPr>
              <a:t>our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estimate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running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time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of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dirty="0">
                <a:latin typeface="MingLiU_HKSCS-ExtB"/>
                <a:cs typeface="MingLiU_HKSCS-ExtB"/>
              </a:rPr>
              <a:t>BuildHeap</a:t>
            </a:r>
            <a:r>
              <a:rPr sz="1700" spc="-315" dirty="0">
                <a:latin typeface="MingLiU_HKSCS-ExtB"/>
                <a:cs typeface="MingLiU_HKSCS-ExtB"/>
              </a:rPr>
              <a:t> </a:t>
            </a:r>
            <a:r>
              <a:rPr sz="1700" dirty="0">
                <a:latin typeface="Calibri"/>
                <a:cs typeface="Calibri"/>
              </a:rPr>
              <a:t>too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pessimistic?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6712" y="174254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712" y="233721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6712" y="265352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8834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Building</a:t>
            </a:r>
            <a:r>
              <a:rPr spc="-35" dirty="0"/>
              <a:t> Running </a:t>
            </a:r>
            <a:r>
              <a:rPr spc="-20" dirty="0"/>
              <a:t>Time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5752" y="880087"/>
            <a:ext cx="1362710" cy="1092835"/>
            <a:chOff x="575752" y="880087"/>
            <a:chExt cx="1362710" cy="1092835"/>
          </a:xfrm>
        </p:grpSpPr>
        <p:sp>
          <p:nvSpPr>
            <p:cNvPr id="4" name="object 4"/>
            <p:cNvSpPr/>
            <p:nvPr/>
          </p:nvSpPr>
          <p:spPr>
            <a:xfrm>
              <a:off x="582079" y="886413"/>
              <a:ext cx="1350645" cy="1080135"/>
            </a:xfrm>
            <a:custGeom>
              <a:avLst/>
              <a:gdLst/>
              <a:ahLst/>
              <a:cxnLst/>
              <a:rect l="l" t="t" r="r" b="b"/>
              <a:pathLst>
                <a:path w="1350645" h="1080135">
                  <a:moveTo>
                    <a:pt x="720008" y="0"/>
                  </a:moveTo>
                  <a:lnTo>
                    <a:pt x="0" y="1080013"/>
                  </a:lnTo>
                  <a:lnTo>
                    <a:pt x="720008" y="1080013"/>
                  </a:lnTo>
                  <a:lnTo>
                    <a:pt x="720008" y="900011"/>
                  </a:lnTo>
                  <a:lnTo>
                    <a:pt x="1350016" y="900011"/>
                  </a:lnTo>
                  <a:lnTo>
                    <a:pt x="720008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2079" y="886413"/>
              <a:ext cx="1350645" cy="1080135"/>
            </a:xfrm>
            <a:custGeom>
              <a:avLst/>
              <a:gdLst/>
              <a:ahLst/>
              <a:cxnLst/>
              <a:rect l="l" t="t" r="r" b="b"/>
              <a:pathLst>
                <a:path w="1350645" h="1080135">
                  <a:moveTo>
                    <a:pt x="720008" y="0"/>
                  </a:moveTo>
                  <a:lnTo>
                    <a:pt x="0" y="1080013"/>
                  </a:lnTo>
                  <a:lnTo>
                    <a:pt x="720008" y="1080013"/>
                  </a:lnTo>
                  <a:lnTo>
                    <a:pt x="720008" y="900011"/>
                  </a:lnTo>
                  <a:lnTo>
                    <a:pt x="1350016" y="900011"/>
                  </a:lnTo>
                  <a:lnTo>
                    <a:pt x="720008" y="0"/>
                  </a:lnTo>
                  <a:close/>
                </a:path>
              </a:pathLst>
            </a:custGeom>
            <a:ln w="12652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35441" y="557083"/>
            <a:ext cx="1990089" cy="1504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ts val="1545"/>
              </a:lnSpc>
              <a:spcBef>
                <a:spcPts val="135"/>
              </a:spcBef>
              <a:tabLst>
                <a:tab pos="913765" algn="l"/>
              </a:tabLst>
            </a:pPr>
            <a:r>
              <a:rPr sz="1400" spc="434" dirty="0">
                <a:latin typeface="Calibri"/>
                <a:cs typeface="Calibri"/>
              </a:rPr>
              <a:t>#</a:t>
            </a:r>
            <a:r>
              <a:rPr sz="1400" spc="1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nodes</a:t>
            </a:r>
            <a:r>
              <a:rPr sz="1400" dirty="0">
                <a:latin typeface="Calibri"/>
                <a:cs typeface="Calibri"/>
              </a:rPr>
              <a:t>	</a:t>
            </a:r>
            <a:r>
              <a:rPr sz="1400" i="1" spc="90" dirty="0">
                <a:latin typeface="Arial"/>
                <a:cs typeface="Arial"/>
              </a:rPr>
              <a:t>T</a:t>
            </a:r>
            <a:r>
              <a:rPr sz="1400" i="1" spc="-200" dirty="0">
                <a:latin typeface="Arial"/>
                <a:cs typeface="Arial"/>
              </a:rPr>
              <a:t> </a:t>
            </a:r>
            <a:r>
              <a:rPr sz="1400" spc="-10" dirty="0">
                <a:latin typeface="Tahoma"/>
                <a:cs typeface="Tahoma"/>
              </a:rPr>
              <a:t>(</a:t>
            </a:r>
            <a:r>
              <a:rPr sz="1400" spc="-10" dirty="0">
                <a:latin typeface="MingLiU_HKSCS-ExtB"/>
                <a:cs typeface="MingLiU_HKSCS-ExtB"/>
              </a:rPr>
              <a:t>SiftDown</a:t>
            </a:r>
            <a:r>
              <a:rPr sz="1400" spc="-10" dirty="0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  <a:p>
            <a:pPr marL="302895">
              <a:lnSpc>
                <a:spcPts val="1475"/>
              </a:lnSpc>
              <a:tabLst>
                <a:tab pos="1219835" algn="l"/>
              </a:tabLst>
            </a:pPr>
            <a:r>
              <a:rPr sz="2100" spc="-75" baseline="-3968" dirty="0">
                <a:latin typeface="Calibri"/>
                <a:cs typeface="Calibri"/>
              </a:rPr>
              <a:t>1</a:t>
            </a:r>
            <a:r>
              <a:rPr sz="2100" baseline="-3968" dirty="0">
                <a:latin typeface="Calibri"/>
                <a:cs typeface="Calibri"/>
              </a:rPr>
              <a:t>	</a:t>
            </a:r>
            <a:r>
              <a:rPr sz="1400" dirty="0">
                <a:latin typeface="Calibri"/>
                <a:cs typeface="Calibri"/>
              </a:rPr>
              <a:t>log</a:t>
            </a:r>
            <a:r>
              <a:rPr sz="1500" baseline="-19444" dirty="0">
                <a:latin typeface="Calibri"/>
                <a:cs typeface="Calibri"/>
              </a:rPr>
              <a:t>2</a:t>
            </a:r>
            <a:r>
              <a:rPr sz="1500" spc="44" baseline="-19444" dirty="0">
                <a:latin typeface="Calibri"/>
                <a:cs typeface="Calibri"/>
              </a:rPr>
              <a:t> </a:t>
            </a:r>
            <a:r>
              <a:rPr sz="1400" i="1" spc="-5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marL="302895">
              <a:lnSpc>
                <a:spcPts val="1610"/>
              </a:lnSpc>
            </a:pPr>
            <a:r>
              <a:rPr sz="1400" spc="-30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  <a:p>
            <a:pPr marL="321945">
              <a:lnSpc>
                <a:spcPct val="100000"/>
              </a:lnSpc>
              <a:spcBef>
                <a:spcPts val="1430"/>
              </a:spcBef>
            </a:pPr>
            <a:r>
              <a:rPr sz="1400" spc="25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114300">
              <a:lnSpc>
                <a:spcPts val="1550"/>
              </a:lnSpc>
              <a:spcBef>
                <a:spcPts val="765"/>
              </a:spcBef>
            </a:pPr>
            <a:r>
              <a:rPr sz="1400" spc="330" dirty="0">
                <a:latin typeface="Cambria"/>
                <a:cs typeface="Cambria"/>
              </a:rPr>
              <a:t>≤</a:t>
            </a:r>
            <a:r>
              <a:rPr sz="1400" spc="90" dirty="0">
                <a:latin typeface="Cambria"/>
                <a:cs typeface="Cambria"/>
              </a:rPr>
              <a:t> </a:t>
            </a:r>
            <a:r>
              <a:rPr sz="1400" i="1" spc="-25" dirty="0">
                <a:latin typeface="Arial"/>
                <a:cs typeface="Arial"/>
              </a:rPr>
              <a:t>n</a:t>
            </a:r>
            <a:r>
              <a:rPr sz="1400" i="1" spc="-25" dirty="0">
                <a:latin typeface="Verdana"/>
                <a:cs typeface="Verdana"/>
              </a:rPr>
              <a:t>/</a:t>
            </a:r>
            <a:r>
              <a:rPr sz="1400" spc="-25" dirty="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  <a:p>
            <a:pPr marL="114300">
              <a:lnSpc>
                <a:spcPts val="1550"/>
              </a:lnSpc>
            </a:pPr>
            <a:r>
              <a:rPr sz="1400" spc="330" dirty="0">
                <a:latin typeface="Cambria"/>
                <a:cs typeface="Cambria"/>
              </a:rPr>
              <a:t>≤</a:t>
            </a:r>
            <a:r>
              <a:rPr sz="1400" spc="90" dirty="0">
                <a:latin typeface="Cambria"/>
                <a:cs typeface="Cambria"/>
              </a:rPr>
              <a:t> </a:t>
            </a:r>
            <a:r>
              <a:rPr sz="1400" i="1" spc="-25" dirty="0">
                <a:latin typeface="Arial"/>
                <a:cs typeface="Arial"/>
              </a:rPr>
              <a:t>n</a:t>
            </a:r>
            <a:r>
              <a:rPr sz="1400" i="1" spc="-25" dirty="0">
                <a:latin typeface="Verdana"/>
                <a:cs typeface="Verdana"/>
              </a:rPr>
              <a:t>/</a:t>
            </a:r>
            <a:r>
              <a:rPr sz="1400" spc="-25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05987" y="1220130"/>
            <a:ext cx="112395" cy="8553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9050">
              <a:lnSpc>
                <a:spcPct val="152300"/>
              </a:lnSpc>
              <a:spcBef>
                <a:spcPts val="90"/>
              </a:spcBef>
            </a:pPr>
            <a:r>
              <a:rPr sz="1400" spc="-50" dirty="0">
                <a:latin typeface="Calibri"/>
                <a:cs typeface="Calibri"/>
              </a:rPr>
              <a:t>. </a:t>
            </a:r>
            <a:r>
              <a:rPr sz="1400" spc="-70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415"/>
              </a:lnSpc>
            </a:pPr>
            <a:r>
              <a:rPr sz="1400" spc="-30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8834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Building</a:t>
            </a:r>
            <a:r>
              <a:rPr spc="-35" dirty="0"/>
              <a:t> Running </a:t>
            </a:r>
            <a:r>
              <a:rPr spc="-20" dirty="0"/>
              <a:t>Time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5752" y="880087"/>
            <a:ext cx="1362710" cy="1092835"/>
            <a:chOff x="575752" y="880087"/>
            <a:chExt cx="1362710" cy="1092835"/>
          </a:xfrm>
        </p:grpSpPr>
        <p:sp>
          <p:nvSpPr>
            <p:cNvPr id="4" name="object 4"/>
            <p:cNvSpPr/>
            <p:nvPr/>
          </p:nvSpPr>
          <p:spPr>
            <a:xfrm>
              <a:off x="582079" y="886413"/>
              <a:ext cx="1350645" cy="1080135"/>
            </a:xfrm>
            <a:custGeom>
              <a:avLst/>
              <a:gdLst/>
              <a:ahLst/>
              <a:cxnLst/>
              <a:rect l="l" t="t" r="r" b="b"/>
              <a:pathLst>
                <a:path w="1350645" h="1080135">
                  <a:moveTo>
                    <a:pt x="720008" y="0"/>
                  </a:moveTo>
                  <a:lnTo>
                    <a:pt x="0" y="1080013"/>
                  </a:lnTo>
                  <a:lnTo>
                    <a:pt x="720008" y="1080013"/>
                  </a:lnTo>
                  <a:lnTo>
                    <a:pt x="720008" y="900011"/>
                  </a:lnTo>
                  <a:lnTo>
                    <a:pt x="1350016" y="900011"/>
                  </a:lnTo>
                  <a:lnTo>
                    <a:pt x="720008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2079" y="886413"/>
              <a:ext cx="1350645" cy="1080135"/>
            </a:xfrm>
            <a:custGeom>
              <a:avLst/>
              <a:gdLst/>
              <a:ahLst/>
              <a:cxnLst/>
              <a:rect l="l" t="t" r="r" b="b"/>
              <a:pathLst>
                <a:path w="1350645" h="1080135">
                  <a:moveTo>
                    <a:pt x="720008" y="0"/>
                  </a:moveTo>
                  <a:lnTo>
                    <a:pt x="0" y="1080013"/>
                  </a:lnTo>
                  <a:lnTo>
                    <a:pt x="720008" y="1080013"/>
                  </a:lnTo>
                  <a:lnTo>
                    <a:pt x="720008" y="900011"/>
                  </a:lnTo>
                  <a:lnTo>
                    <a:pt x="1350016" y="900011"/>
                  </a:lnTo>
                  <a:lnTo>
                    <a:pt x="720008" y="0"/>
                  </a:lnTo>
                  <a:close/>
                </a:path>
              </a:pathLst>
            </a:custGeom>
            <a:ln w="12652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35441" y="557083"/>
            <a:ext cx="1990089" cy="1504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ts val="1545"/>
              </a:lnSpc>
              <a:spcBef>
                <a:spcPts val="135"/>
              </a:spcBef>
              <a:tabLst>
                <a:tab pos="913765" algn="l"/>
              </a:tabLst>
            </a:pPr>
            <a:r>
              <a:rPr sz="1400" spc="434" dirty="0">
                <a:latin typeface="Calibri"/>
                <a:cs typeface="Calibri"/>
              </a:rPr>
              <a:t>#</a:t>
            </a:r>
            <a:r>
              <a:rPr sz="1400" spc="1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nodes</a:t>
            </a:r>
            <a:r>
              <a:rPr sz="1400" dirty="0">
                <a:latin typeface="Calibri"/>
                <a:cs typeface="Calibri"/>
              </a:rPr>
              <a:t>	</a:t>
            </a:r>
            <a:r>
              <a:rPr sz="1400" i="1" spc="90" dirty="0">
                <a:latin typeface="Arial"/>
                <a:cs typeface="Arial"/>
              </a:rPr>
              <a:t>T</a:t>
            </a:r>
            <a:r>
              <a:rPr sz="1400" i="1" spc="-200" dirty="0">
                <a:latin typeface="Arial"/>
                <a:cs typeface="Arial"/>
              </a:rPr>
              <a:t> </a:t>
            </a:r>
            <a:r>
              <a:rPr sz="1400" spc="-10" dirty="0">
                <a:latin typeface="Tahoma"/>
                <a:cs typeface="Tahoma"/>
              </a:rPr>
              <a:t>(</a:t>
            </a:r>
            <a:r>
              <a:rPr sz="1400" spc="-10" dirty="0">
                <a:latin typeface="MingLiU_HKSCS-ExtB"/>
                <a:cs typeface="MingLiU_HKSCS-ExtB"/>
              </a:rPr>
              <a:t>SiftDown</a:t>
            </a:r>
            <a:r>
              <a:rPr sz="1400" spc="-10" dirty="0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  <a:p>
            <a:pPr marL="302895">
              <a:lnSpc>
                <a:spcPts val="1475"/>
              </a:lnSpc>
              <a:tabLst>
                <a:tab pos="1219835" algn="l"/>
              </a:tabLst>
            </a:pPr>
            <a:r>
              <a:rPr sz="2100" spc="-75" baseline="-3968" dirty="0">
                <a:latin typeface="Calibri"/>
                <a:cs typeface="Calibri"/>
              </a:rPr>
              <a:t>1</a:t>
            </a:r>
            <a:r>
              <a:rPr sz="2100" baseline="-3968" dirty="0">
                <a:latin typeface="Calibri"/>
                <a:cs typeface="Calibri"/>
              </a:rPr>
              <a:t>	</a:t>
            </a:r>
            <a:r>
              <a:rPr sz="1400" dirty="0">
                <a:latin typeface="Calibri"/>
                <a:cs typeface="Calibri"/>
              </a:rPr>
              <a:t>log</a:t>
            </a:r>
            <a:r>
              <a:rPr sz="1500" baseline="-19444" dirty="0">
                <a:latin typeface="Calibri"/>
                <a:cs typeface="Calibri"/>
              </a:rPr>
              <a:t>2</a:t>
            </a:r>
            <a:r>
              <a:rPr sz="1500" spc="44" baseline="-19444" dirty="0">
                <a:latin typeface="Calibri"/>
                <a:cs typeface="Calibri"/>
              </a:rPr>
              <a:t> </a:t>
            </a:r>
            <a:r>
              <a:rPr sz="1400" i="1" spc="-5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marL="302895">
              <a:lnSpc>
                <a:spcPts val="1610"/>
              </a:lnSpc>
            </a:pPr>
            <a:r>
              <a:rPr sz="1400" spc="-30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  <a:p>
            <a:pPr marL="321945">
              <a:lnSpc>
                <a:spcPct val="100000"/>
              </a:lnSpc>
              <a:spcBef>
                <a:spcPts val="1430"/>
              </a:spcBef>
            </a:pPr>
            <a:r>
              <a:rPr sz="1400" spc="25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114300">
              <a:lnSpc>
                <a:spcPts val="1550"/>
              </a:lnSpc>
              <a:spcBef>
                <a:spcPts val="765"/>
              </a:spcBef>
            </a:pPr>
            <a:r>
              <a:rPr sz="1400" spc="330" dirty="0">
                <a:latin typeface="Cambria"/>
                <a:cs typeface="Cambria"/>
              </a:rPr>
              <a:t>≤</a:t>
            </a:r>
            <a:r>
              <a:rPr sz="1400" spc="90" dirty="0">
                <a:latin typeface="Cambria"/>
                <a:cs typeface="Cambria"/>
              </a:rPr>
              <a:t> </a:t>
            </a:r>
            <a:r>
              <a:rPr sz="1400" i="1" spc="-25" dirty="0">
                <a:latin typeface="Arial"/>
                <a:cs typeface="Arial"/>
              </a:rPr>
              <a:t>n</a:t>
            </a:r>
            <a:r>
              <a:rPr sz="1400" i="1" spc="-25" dirty="0">
                <a:latin typeface="Verdana"/>
                <a:cs typeface="Verdana"/>
              </a:rPr>
              <a:t>/</a:t>
            </a:r>
            <a:r>
              <a:rPr sz="1400" spc="-25" dirty="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  <a:p>
            <a:pPr marL="114300">
              <a:lnSpc>
                <a:spcPts val="1550"/>
              </a:lnSpc>
            </a:pPr>
            <a:r>
              <a:rPr sz="1400" spc="330" dirty="0">
                <a:latin typeface="Cambria"/>
                <a:cs typeface="Cambria"/>
              </a:rPr>
              <a:t>≤</a:t>
            </a:r>
            <a:r>
              <a:rPr sz="1400" spc="90" dirty="0">
                <a:latin typeface="Cambria"/>
                <a:cs typeface="Cambria"/>
              </a:rPr>
              <a:t> </a:t>
            </a:r>
            <a:r>
              <a:rPr sz="1400" i="1" spc="-25" dirty="0">
                <a:latin typeface="Arial"/>
                <a:cs typeface="Arial"/>
              </a:rPr>
              <a:t>n</a:t>
            </a:r>
            <a:r>
              <a:rPr sz="1400" i="1" spc="-25" dirty="0">
                <a:latin typeface="Verdana"/>
                <a:cs typeface="Verdana"/>
              </a:rPr>
              <a:t>/</a:t>
            </a:r>
            <a:r>
              <a:rPr sz="1400" spc="-25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05987" y="1220130"/>
            <a:ext cx="112395" cy="8553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9050">
              <a:lnSpc>
                <a:spcPct val="152300"/>
              </a:lnSpc>
              <a:spcBef>
                <a:spcPts val="90"/>
              </a:spcBef>
            </a:pPr>
            <a:r>
              <a:rPr sz="1400" spc="-50" dirty="0">
                <a:latin typeface="Calibri"/>
                <a:cs typeface="Calibri"/>
              </a:rPr>
              <a:t>. </a:t>
            </a:r>
            <a:r>
              <a:rPr sz="1400" spc="-70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415"/>
              </a:lnSpc>
            </a:pPr>
            <a:r>
              <a:rPr sz="1400" spc="-30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09381" y="2677185"/>
            <a:ext cx="95885" cy="0"/>
          </a:xfrm>
          <a:custGeom>
            <a:avLst/>
            <a:gdLst/>
            <a:ahLst/>
            <a:cxnLst/>
            <a:rect l="l" t="t" r="r" b="b"/>
            <a:pathLst>
              <a:path w="95885">
                <a:moveTo>
                  <a:pt x="0" y="0"/>
                </a:moveTo>
                <a:lnTo>
                  <a:pt x="95402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73273" y="2677185"/>
            <a:ext cx="95885" cy="0"/>
          </a:xfrm>
          <a:custGeom>
            <a:avLst/>
            <a:gdLst/>
            <a:ahLst/>
            <a:cxnLst/>
            <a:rect l="l" t="t" r="r" b="b"/>
            <a:pathLst>
              <a:path w="95885">
                <a:moveTo>
                  <a:pt x="0" y="0"/>
                </a:moveTo>
                <a:lnTo>
                  <a:pt x="95402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7166" y="2677185"/>
            <a:ext cx="95885" cy="0"/>
          </a:xfrm>
          <a:custGeom>
            <a:avLst/>
            <a:gdLst/>
            <a:ahLst/>
            <a:cxnLst/>
            <a:rect l="l" t="t" r="r" b="b"/>
            <a:pathLst>
              <a:path w="95885">
                <a:moveTo>
                  <a:pt x="0" y="0"/>
                </a:moveTo>
                <a:lnTo>
                  <a:pt x="95402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1571" y="2404577"/>
            <a:ext cx="3514725" cy="36766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50800" marR="43180" indent="1526540">
              <a:lnSpc>
                <a:spcPct val="57799"/>
              </a:lnSpc>
              <a:spcBef>
                <a:spcPts val="840"/>
              </a:spcBef>
              <a:tabLst>
                <a:tab pos="1581785" algn="l"/>
                <a:tab pos="2141220" algn="l"/>
                <a:tab pos="2705100" algn="l"/>
              </a:tabLst>
            </a:pPr>
            <a:r>
              <a:rPr sz="1400" i="1" spc="-50" dirty="0">
                <a:latin typeface="Arial"/>
                <a:cs typeface="Arial"/>
              </a:rPr>
              <a:t>n</a:t>
            </a:r>
            <a:r>
              <a:rPr sz="1400" i="1" dirty="0">
                <a:latin typeface="Arial"/>
                <a:cs typeface="Arial"/>
              </a:rPr>
              <a:t>	</a:t>
            </a:r>
            <a:r>
              <a:rPr sz="1400" i="1" spc="-60" dirty="0">
                <a:latin typeface="Arial"/>
                <a:cs typeface="Arial"/>
              </a:rPr>
              <a:t>n</a:t>
            </a:r>
            <a:r>
              <a:rPr sz="1400" i="1" dirty="0">
                <a:latin typeface="Arial"/>
                <a:cs typeface="Arial"/>
              </a:rPr>
              <a:t>	</a:t>
            </a:r>
            <a:r>
              <a:rPr sz="1400" i="1" spc="-50" dirty="0">
                <a:latin typeface="Arial"/>
                <a:cs typeface="Arial"/>
              </a:rPr>
              <a:t>n</a:t>
            </a:r>
            <a:r>
              <a:rPr sz="1400" i="1" spc="500" dirty="0">
                <a:latin typeface="Arial"/>
                <a:cs typeface="Arial"/>
              </a:rPr>
              <a:t>      </a:t>
            </a:r>
            <a:r>
              <a:rPr sz="1400" i="1" spc="90" dirty="0">
                <a:latin typeface="Arial"/>
                <a:cs typeface="Arial"/>
              </a:rPr>
              <a:t>T</a:t>
            </a:r>
            <a:r>
              <a:rPr sz="1400" i="1" spc="-165" dirty="0">
                <a:latin typeface="Arial"/>
                <a:cs typeface="Arial"/>
              </a:rPr>
              <a:t> </a:t>
            </a:r>
            <a:r>
              <a:rPr sz="1400" dirty="0">
                <a:latin typeface="Tahoma"/>
                <a:cs typeface="Tahoma"/>
              </a:rPr>
              <a:t>(</a:t>
            </a:r>
            <a:r>
              <a:rPr sz="1400" dirty="0">
                <a:latin typeface="MingLiU_HKSCS-ExtB"/>
                <a:cs typeface="MingLiU_HKSCS-ExtB"/>
              </a:rPr>
              <a:t>BuildHeap</a:t>
            </a:r>
            <a:r>
              <a:rPr sz="1400" dirty="0">
                <a:latin typeface="Tahoma"/>
                <a:cs typeface="Tahoma"/>
              </a:rPr>
              <a:t>)</a:t>
            </a:r>
            <a:r>
              <a:rPr sz="1400" spc="150" dirty="0">
                <a:latin typeface="Tahoma"/>
                <a:cs typeface="Tahoma"/>
              </a:rPr>
              <a:t>  </a:t>
            </a:r>
            <a:r>
              <a:rPr sz="1400" spc="280" dirty="0">
                <a:latin typeface="Cambria"/>
                <a:cs typeface="Cambria"/>
              </a:rPr>
              <a:t>≤</a:t>
            </a:r>
            <a:r>
              <a:rPr sz="1400" dirty="0">
                <a:latin typeface="Cambria"/>
                <a:cs typeface="Cambria"/>
              </a:rPr>
              <a:t>	</a:t>
            </a:r>
            <a:r>
              <a:rPr sz="2100" baseline="-39682" dirty="0">
                <a:latin typeface="Calibri"/>
                <a:cs typeface="Calibri"/>
              </a:rPr>
              <a:t>2</a:t>
            </a:r>
            <a:r>
              <a:rPr sz="2100" spc="172" baseline="-39682" dirty="0">
                <a:latin typeface="Calibri"/>
                <a:cs typeface="Calibri"/>
              </a:rPr>
              <a:t> </a:t>
            </a:r>
            <a:r>
              <a:rPr sz="1400" dirty="0">
                <a:latin typeface="Cambria"/>
                <a:cs typeface="Cambria"/>
              </a:rPr>
              <a:t>· 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70" dirty="0">
                <a:latin typeface="Tahoma"/>
                <a:cs typeface="Tahoma"/>
              </a:rPr>
              <a:t>+</a:t>
            </a:r>
            <a:r>
              <a:rPr sz="1400" spc="20" dirty="0">
                <a:latin typeface="Tahoma"/>
                <a:cs typeface="Tahoma"/>
              </a:rPr>
              <a:t> </a:t>
            </a:r>
            <a:r>
              <a:rPr sz="2100" baseline="-39682" dirty="0">
                <a:latin typeface="Calibri"/>
                <a:cs typeface="Calibri"/>
              </a:rPr>
              <a:t>4</a:t>
            </a:r>
            <a:r>
              <a:rPr sz="2100" spc="217" baseline="-39682" dirty="0">
                <a:latin typeface="Calibri"/>
                <a:cs typeface="Calibri"/>
              </a:rPr>
              <a:t> </a:t>
            </a:r>
            <a:r>
              <a:rPr sz="1400" dirty="0">
                <a:latin typeface="Cambria"/>
                <a:cs typeface="Cambria"/>
              </a:rPr>
              <a:t>· 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70" dirty="0">
                <a:latin typeface="Tahoma"/>
                <a:cs typeface="Tahoma"/>
              </a:rPr>
              <a:t>+</a:t>
            </a:r>
            <a:r>
              <a:rPr sz="1400" spc="20" dirty="0">
                <a:latin typeface="Tahoma"/>
                <a:cs typeface="Tahoma"/>
              </a:rPr>
              <a:t> </a:t>
            </a:r>
            <a:r>
              <a:rPr sz="2100" baseline="-39682" dirty="0">
                <a:latin typeface="Calibri"/>
                <a:cs typeface="Calibri"/>
              </a:rPr>
              <a:t>8</a:t>
            </a:r>
            <a:r>
              <a:rPr sz="2100" spc="209" baseline="-39682" dirty="0">
                <a:latin typeface="Calibri"/>
                <a:cs typeface="Calibri"/>
              </a:rPr>
              <a:t> </a:t>
            </a:r>
            <a:r>
              <a:rPr sz="1400" dirty="0">
                <a:latin typeface="Cambria"/>
                <a:cs typeface="Cambria"/>
              </a:rPr>
              <a:t>· </a:t>
            </a:r>
            <a:r>
              <a:rPr sz="1400" dirty="0">
                <a:latin typeface="Calibri"/>
                <a:cs typeface="Calibri"/>
              </a:rPr>
              <a:t>3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70" dirty="0">
                <a:latin typeface="Tahoma"/>
                <a:cs typeface="Tahoma"/>
              </a:rPr>
              <a:t>+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i="1" spc="-130" dirty="0">
                <a:latin typeface="Verdana"/>
                <a:cs typeface="Verdana"/>
              </a:rPr>
              <a:t>.</a:t>
            </a:r>
            <a:r>
              <a:rPr sz="1400" i="1" spc="-254" dirty="0">
                <a:latin typeface="Verdana"/>
                <a:cs typeface="Verdana"/>
              </a:rPr>
              <a:t> </a:t>
            </a:r>
            <a:r>
              <a:rPr sz="1400" i="1" spc="-130" dirty="0">
                <a:latin typeface="Verdana"/>
                <a:cs typeface="Verdana"/>
              </a:rPr>
              <a:t>.</a:t>
            </a:r>
            <a:r>
              <a:rPr sz="1400" i="1" spc="-254" dirty="0">
                <a:latin typeface="Verdana"/>
                <a:cs typeface="Verdana"/>
              </a:rPr>
              <a:t> </a:t>
            </a:r>
            <a:r>
              <a:rPr sz="1400" i="1" spc="-110" dirty="0"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13267" y="3003865"/>
            <a:ext cx="48005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330" dirty="0">
                <a:latin typeface="Cambria"/>
                <a:cs typeface="Cambria"/>
              </a:rPr>
              <a:t>≤</a:t>
            </a:r>
            <a:r>
              <a:rPr sz="1400" spc="190" dirty="0">
                <a:latin typeface="Cambria"/>
                <a:cs typeface="Cambria"/>
              </a:rPr>
              <a:t>  </a:t>
            </a:r>
            <a:r>
              <a:rPr sz="1400" i="1" spc="-70" dirty="0">
                <a:latin typeface="Arial"/>
                <a:cs typeface="Arial"/>
              </a:rPr>
              <a:t>n</a:t>
            </a:r>
            <a:r>
              <a:rPr sz="1400" i="1" spc="-35" dirty="0">
                <a:latin typeface="Arial"/>
                <a:cs typeface="Arial"/>
              </a:rPr>
              <a:t> </a:t>
            </a:r>
            <a:r>
              <a:rPr sz="1400" spc="-50" dirty="0">
                <a:latin typeface="Cambria"/>
                <a:cs typeface="Cambria"/>
              </a:rPr>
              <a:t>·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76817" y="283178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45" dirty="0">
                <a:latin typeface="Cambria"/>
                <a:cs typeface="Cambria"/>
              </a:rPr>
              <a:t>∞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08491" y="2830776"/>
            <a:ext cx="288925" cy="622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45" dirty="0">
                <a:latin typeface="Arial"/>
                <a:cs typeface="Arial"/>
              </a:rPr>
              <a:t>∑︁</a:t>
            </a:r>
            <a:endParaRPr sz="1400">
              <a:latin typeface="Arial"/>
              <a:cs typeface="Arial"/>
            </a:endParaRPr>
          </a:p>
          <a:p>
            <a:pPr marL="41910">
              <a:lnSpc>
                <a:spcPct val="100000"/>
              </a:lnSpc>
              <a:spcBef>
                <a:spcPts val="1785"/>
              </a:spcBef>
            </a:pPr>
            <a:r>
              <a:rPr sz="1000" i="1" dirty="0">
                <a:latin typeface="Candara"/>
                <a:cs typeface="Candara"/>
              </a:rPr>
              <a:t>i</a:t>
            </a:r>
            <a:r>
              <a:rPr sz="1000" i="1" spc="-105" dirty="0">
                <a:latin typeface="Candara"/>
                <a:cs typeface="Candara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=</a:t>
            </a:r>
            <a:r>
              <a:rPr sz="1000" spc="-25" dirty="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29916" y="3153206"/>
            <a:ext cx="135890" cy="0"/>
          </a:xfrm>
          <a:custGeom>
            <a:avLst/>
            <a:gdLst/>
            <a:ahLst/>
            <a:cxnLst/>
            <a:rect l="l" t="t" r="r" b="b"/>
            <a:pathLst>
              <a:path w="135889">
                <a:moveTo>
                  <a:pt x="0" y="0"/>
                </a:moveTo>
                <a:lnTo>
                  <a:pt x="135648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91816" y="2880611"/>
            <a:ext cx="193675" cy="4400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35" algn="ctr">
              <a:lnSpc>
                <a:spcPts val="1610"/>
              </a:lnSpc>
              <a:spcBef>
                <a:spcPts val="135"/>
              </a:spcBef>
            </a:pPr>
            <a:r>
              <a:rPr sz="1400" i="1" spc="15" dirty="0"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610"/>
              </a:lnSpc>
            </a:pPr>
            <a:r>
              <a:rPr sz="2100" spc="-37" baseline="-15873" dirty="0">
                <a:latin typeface="Calibri"/>
                <a:cs typeface="Calibri"/>
              </a:rPr>
              <a:t>2</a:t>
            </a:r>
            <a:r>
              <a:rPr sz="1000" i="1" spc="-25" dirty="0">
                <a:latin typeface="Candara"/>
                <a:cs typeface="Candara"/>
              </a:rPr>
              <a:t>i</a:t>
            </a:r>
            <a:endParaRPr sz="1000">
              <a:latin typeface="Candara"/>
              <a:cs typeface="Candar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18650" y="3003865"/>
            <a:ext cx="3930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70" dirty="0">
                <a:latin typeface="Tahoma"/>
                <a:cs typeface="Tahoma"/>
              </a:rPr>
              <a:t>=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25" dirty="0">
                <a:latin typeface="Calibri"/>
                <a:cs typeface="Calibri"/>
              </a:rPr>
              <a:t>2</a:t>
            </a:r>
            <a:r>
              <a:rPr sz="1400" i="1" spc="-25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85190">
              <a:lnSpc>
                <a:spcPct val="100000"/>
              </a:lnSpc>
              <a:spcBef>
                <a:spcPts val="125"/>
              </a:spcBef>
            </a:pPr>
            <a:r>
              <a:rPr spc="-25" dirty="0"/>
              <a:t>Estimating</a:t>
            </a:r>
            <a:r>
              <a:rPr spc="-30" dirty="0"/>
              <a:t> </a:t>
            </a:r>
            <a:r>
              <a:rPr spc="-40" dirty="0"/>
              <a:t>the</a:t>
            </a:r>
            <a:r>
              <a:rPr spc="-20" dirty="0"/>
              <a:t> </a:t>
            </a:r>
            <a:r>
              <a:rPr spc="-25" dirty="0"/>
              <a:t>Sum</a:t>
            </a:r>
          </a:p>
        </p:txBody>
      </p:sp>
      <p:sp>
        <p:nvSpPr>
          <p:cNvPr id="3" name="object 3"/>
          <p:cNvSpPr/>
          <p:nvPr/>
        </p:nvSpPr>
        <p:spPr>
          <a:xfrm>
            <a:off x="372605" y="1072595"/>
            <a:ext cx="1800225" cy="72390"/>
          </a:xfrm>
          <a:custGeom>
            <a:avLst/>
            <a:gdLst/>
            <a:ahLst/>
            <a:cxnLst/>
            <a:rect l="l" t="t" r="r" b="b"/>
            <a:pathLst>
              <a:path w="1800225" h="72390">
                <a:moveTo>
                  <a:pt x="0" y="36002"/>
                </a:moveTo>
                <a:lnTo>
                  <a:pt x="1800022" y="36002"/>
                </a:lnTo>
              </a:path>
              <a:path w="1800225" h="72390">
                <a:moveTo>
                  <a:pt x="0" y="72005"/>
                </a:moveTo>
                <a:lnTo>
                  <a:pt x="0" y="0"/>
                </a:lnTo>
              </a:path>
              <a:path w="1800225" h="72390">
                <a:moveTo>
                  <a:pt x="1800022" y="72005"/>
                </a:moveTo>
                <a:lnTo>
                  <a:pt x="1800022" y="0"/>
                </a:lnTo>
              </a:path>
            </a:pathLst>
          </a:custGeom>
          <a:ln w="25200">
            <a:solidFill>
              <a:srgbClr val="006E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8280" y="774438"/>
            <a:ext cx="88900" cy="31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30"/>
              </a:lnSpc>
              <a:spcBef>
                <a:spcPts val="95"/>
              </a:spcBef>
            </a:pP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30"/>
              </a:lnSpc>
            </a:pPr>
            <a:r>
              <a:rPr sz="1000" spc="-10" dirty="0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72627" y="1072595"/>
            <a:ext cx="900430" cy="72390"/>
          </a:xfrm>
          <a:custGeom>
            <a:avLst/>
            <a:gdLst/>
            <a:ahLst/>
            <a:cxnLst/>
            <a:rect l="l" t="t" r="r" b="b"/>
            <a:pathLst>
              <a:path w="900430" h="72390">
                <a:moveTo>
                  <a:pt x="0" y="36002"/>
                </a:moveTo>
                <a:lnTo>
                  <a:pt x="900011" y="36002"/>
                </a:lnTo>
              </a:path>
              <a:path w="900430" h="72390">
                <a:moveTo>
                  <a:pt x="0" y="72005"/>
                </a:moveTo>
                <a:lnTo>
                  <a:pt x="0" y="0"/>
                </a:lnTo>
              </a:path>
              <a:path w="900430" h="72390">
                <a:moveTo>
                  <a:pt x="900011" y="72005"/>
                </a:moveTo>
                <a:lnTo>
                  <a:pt x="900011" y="0"/>
                </a:lnTo>
              </a:path>
            </a:pathLst>
          </a:custGeom>
          <a:ln w="25200">
            <a:solidFill>
              <a:srgbClr val="006E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78277" y="774438"/>
            <a:ext cx="88900" cy="31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30"/>
              </a:lnSpc>
              <a:spcBef>
                <a:spcPts val="95"/>
              </a:spcBef>
            </a:pP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30"/>
              </a:lnSpc>
            </a:pPr>
            <a:r>
              <a:rPr sz="1000" spc="-10" dirty="0">
                <a:latin typeface="Calibri"/>
                <a:cs typeface="Calibri"/>
              </a:rPr>
              <a:t>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2638" y="1072595"/>
            <a:ext cx="675005" cy="72390"/>
          </a:xfrm>
          <a:custGeom>
            <a:avLst/>
            <a:gdLst/>
            <a:ahLst/>
            <a:cxnLst/>
            <a:rect l="l" t="t" r="r" b="b"/>
            <a:pathLst>
              <a:path w="675004" h="72390">
                <a:moveTo>
                  <a:pt x="0" y="36002"/>
                </a:moveTo>
                <a:lnTo>
                  <a:pt x="450005" y="36002"/>
                </a:lnTo>
              </a:path>
              <a:path w="675004" h="72390">
                <a:moveTo>
                  <a:pt x="0" y="72005"/>
                </a:moveTo>
                <a:lnTo>
                  <a:pt x="0" y="0"/>
                </a:lnTo>
              </a:path>
              <a:path w="675004" h="72390">
                <a:moveTo>
                  <a:pt x="450005" y="72005"/>
                </a:moveTo>
                <a:lnTo>
                  <a:pt x="450005" y="0"/>
                </a:lnTo>
              </a:path>
              <a:path w="675004" h="72390">
                <a:moveTo>
                  <a:pt x="450005" y="36002"/>
                </a:moveTo>
                <a:lnTo>
                  <a:pt x="675008" y="36002"/>
                </a:lnTo>
              </a:path>
              <a:path w="675004" h="72390">
                <a:moveTo>
                  <a:pt x="450005" y="72005"/>
                </a:moveTo>
                <a:lnTo>
                  <a:pt x="450005" y="0"/>
                </a:lnTo>
              </a:path>
              <a:path w="675004" h="72390">
                <a:moveTo>
                  <a:pt x="675008" y="72005"/>
                </a:moveTo>
                <a:lnTo>
                  <a:pt x="675008" y="0"/>
                </a:lnTo>
              </a:path>
            </a:pathLst>
          </a:custGeom>
          <a:ln w="25200">
            <a:solidFill>
              <a:srgbClr val="006E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27870" y="774438"/>
            <a:ext cx="812800" cy="323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930"/>
              </a:lnSpc>
              <a:spcBef>
                <a:spcPts val="95"/>
              </a:spcBef>
              <a:tabLst>
                <a:tab pos="343535" algn="l"/>
              </a:tabLst>
            </a:pPr>
            <a:r>
              <a:rPr sz="10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1000" dirty="0">
                <a:latin typeface="Calibri"/>
                <a:cs typeface="Calibri"/>
              </a:rPr>
              <a:t>	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1000" u="sng" spc="5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  <a:p>
            <a:pPr marL="38100">
              <a:lnSpc>
                <a:spcPts val="1410"/>
              </a:lnSpc>
              <a:tabLst>
                <a:tab pos="343535" algn="l"/>
              </a:tabLst>
            </a:pPr>
            <a:r>
              <a:rPr sz="1000" spc="-50" dirty="0">
                <a:latin typeface="Calibri"/>
                <a:cs typeface="Calibri"/>
              </a:rPr>
              <a:t>8</a:t>
            </a:r>
            <a:r>
              <a:rPr sz="1000" dirty="0">
                <a:latin typeface="Calibri"/>
                <a:cs typeface="Calibri"/>
              </a:rPr>
              <a:t>	16</a:t>
            </a:r>
            <a:r>
              <a:rPr sz="1000" spc="409" dirty="0">
                <a:latin typeface="Calibri"/>
                <a:cs typeface="Calibri"/>
              </a:rPr>
              <a:t> </a:t>
            </a:r>
            <a:r>
              <a:rPr sz="2100" i="1" spc="-195" baseline="-21825" dirty="0">
                <a:latin typeface="Verdana"/>
                <a:cs typeface="Verdana"/>
              </a:rPr>
              <a:t>.</a:t>
            </a:r>
            <a:r>
              <a:rPr sz="2100" i="1" spc="-382" baseline="-21825" dirty="0">
                <a:latin typeface="Verdana"/>
                <a:cs typeface="Verdana"/>
              </a:rPr>
              <a:t> </a:t>
            </a:r>
            <a:r>
              <a:rPr sz="2100" i="1" spc="-195" baseline="-21825" dirty="0">
                <a:latin typeface="Verdana"/>
                <a:cs typeface="Verdana"/>
              </a:rPr>
              <a:t>.</a:t>
            </a:r>
            <a:r>
              <a:rPr sz="2100" i="1" spc="-382" baseline="-21825" dirty="0">
                <a:latin typeface="Verdana"/>
                <a:cs typeface="Verdana"/>
              </a:rPr>
              <a:t> </a:t>
            </a:r>
            <a:r>
              <a:rPr sz="2100" i="1" spc="-75" baseline="-21825" dirty="0">
                <a:latin typeface="Verdana"/>
                <a:cs typeface="Verdana"/>
              </a:rPr>
              <a:t>.</a:t>
            </a:r>
            <a:endParaRPr sz="2100" baseline="-21825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2605" y="1252597"/>
            <a:ext cx="3600450" cy="72390"/>
          </a:xfrm>
          <a:custGeom>
            <a:avLst/>
            <a:gdLst/>
            <a:ahLst/>
            <a:cxnLst/>
            <a:rect l="l" t="t" r="r" b="b"/>
            <a:pathLst>
              <a:path w="3600450" h="72390">
                <a:moveTo>
                  <a:pt x="0" y="36002"/>
                </a:moveTo>
                <a:lnTo>
                  <a:pt x="3600044" y="36002"/>
                </a:lnTo>
              </a:path>
              <a:path w="3600450" h="72390">
                <a:moveTo>
                  <a:pt x="0" y="72005"/>
                </a:moveTo>
                <a:lnTo>
                  <a:pt x="0" y="0"/>
                </a:lnTo>
              </a:path>
              <a:path w="3600450" h="72390">
                <a:moveTo>
                  <a:pt x="3600044" y="72005"/>
                </a:moveTo>
                <a:lnTo>
                  <a:pt x="3600044" y="0"/>
                </a:lnTo>
              </a:path>
            </a:pathLst>
          </a:custGeom>
          <a:ln w="25200">
            <a:solidFill>
              <a:srgbClr val="006E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16493" y="1273413"/>
            <a:ext cx="1123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9873" y="1469560"/>
            <a:ext cx="1092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5755" algn="l"/>
                <a:tab pos="638810" algn="l"/>
                <a:tab pos="952500" algn="l"/>
              </a:tabLst>
            </a:pPr>
            <a:r>
              <a:rPr sz="10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1000" dirty="0">
                <a:latin typeface="Calibri"/>
                <a:cs typeface="Calibri"/>
              </a:rPr>
              <a:t>	</a:t>
            </a:r>
            <a:r>
              <a:rPr sz="10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1000" dirty="0">
                <a:latin typeface="Calibri"/>
                <a:cs typeface="Calibri"/>
              </a:rPr>
              <a:t>	</a:t>
            </a:r>
            <a:r>
              <a:rPr sz="10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1000" dirty="0">
                <a:latin typeface="Calibri"/>
                <a:cs typeface="Calibri"/>
              </a:rPr>
              <a:t>	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1000" u="sng" spc="5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4473" y="1485618"/>
            <a:ext cx="17767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0" baseline="-27777" dirty="0">
                <a:latin typeface="Calibri"/>
                <a:cs typeface="Calibri"/>
              </a:rPr>
              <a:t>2</a:t>
            </a:r>
            <a:r>
              <a:rPr sz="1500" spc="292" baseline="-27777" dirty="0">
                <a:latin typeface="Calibri"/>
                <a:cs typeface="Calibri"/>
              </a:rPr>
              <a:t> </a:t>
            </a:r>
            <a:r>
              <a:rPr sz="1400" spc="70" dirty="0">
                <a:latin typeface="Tahoma"/>
                <a:cs typeface="Tahoma"/>
              </a:rPr>
              <a:t>+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500" baseline="-27777" dirty="0">
                <a:latin typeface="Calibri"/>
                <a:cs typeface="Calibri"/>
              </a:rPr>
              <a:t>4</a:t>
            </a:r>
            <a:r>
              <a:rPr sz="1500" spc="307" baseline="-27777" dirty="0">
                <a:latin typeface="Calibri"/>
                <a:cs typeface="Calibri"/>
              </a:rPr>
              <a:t> </a:t>
            </a:r>
            <a:r>
              <a:rPr sz="1400" spc="70" dirty="0">
                <a:latin typeface="Tahoma"/>
                <a:cs typeface="Tahoma"/>
              </a:rPr>
              <a:t>+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500" baseline="-27777" dirty="0">
                <a:latin typeface="Calibri"/>
                <a:cs typeface="Calibri"/>
              </a:rPr>
              <a:t>8</a:t>
            </a:r>
            <a:r>
              <a:rPr sz="1500" spc="307" baseline="-27777" dirty="0">
                <a:latin typeface="Calibri"/>
                <a:cs typeface="Calibri"/>
              </a:rPr>
              <a:t> </a:t>
            </a:r>
            <a:r>
              <a:rPr sz="1400" spc="70" dirty="0">
                <a:latin typeface="Tahoma"/>
                <a:cs typeface="Tahoma"/>
              </a:rPr>
              <a:t>+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500" baseline="-27777" dirty="0">
                <a:latin typeface="Calibri"/>
                <a:cs typeface="Calibri"/>
              </a:rPr>
              <a:t>16</a:t>
            </a:r>
            <a:r>
              <a:rPr sz="1500" spc="307" baseline="-27777" dirty="0">
                <a:latin typeface="Calibri"/>
                <a:cs typeface="Calibri"/>
              </a:rPr>
              <a:t> </a:t>
            </a:r>
            <a:r>
              <a:rPr sz="1400" spc="70" dirty="0">
                <a:latin typeface="Tahoma"/>
                <a:cs typeface="Tahoma"/>
              </a:rPr>
              <a:t>+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i="1" spc="-130" dirty="0">
                <a:latin typeface="Verdana"/>
                <a:cs typeface="Verdana"/>
              </a:rPr>
              <a:t>.</a:t>
            </a:r>
            <a:r>
              <a:rPr sz="1400" i="1" spc="-254" dirty="0">
                <a:latin typeface="Verdana"/>
                <a:cs typeface="Verdana"/>
              </a:rPr>
              <a:t> </a:t>
            </a:r>
            <a:r>
              <a:rPr sz="1400" i="1" spc="-130" dirty="0">
                <a:latin typeface="Verdana"/>
                <a:cs typeface="Verdana"/>
              </a:rPr>
              <a:t>.</a:t>
            </a:r>
            <a:r>
              <a:rPr sz="1400" i="1" spc="-254" dirty="0">
                <a:latin typeface="Verdana"/>
                <a:cs typeface="Verdana"/>
              </a:rPr>
              <a:t> </a:t>
            </a:r>
            <a:r>
              <a:rPr sz="1400" i="1" spc="-130" dirty="0">
                <a:latin typeface="Verdana"/>
                <a:cs typeface="Verdana"/>
              </a:rPr>
              <a:t>.</a:t>
            </a:r>
            <a:r>
              <a:rPr sz="1400" i="1" spc="-95" dirty="0">
                <a:latin typeface="Verdana"/>
                <a:cs typeface="Verdana"/>
              </a:rPr>
              <a:t> </a:t>
            </a:r>
            <a:r>
              <a:rPr sz="1400" spc="20" dirty="0">
                <a:latin typeface="Tahoma"/>
                <a:cs typeface="Tahoma"/>
              </a:rPr>
              <a:t>=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66149" y="1312529"/>
            <a:ext cx="2362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100" spc="-2025" baseline="-11904" dirty="0">
                <a:latin typeface="Arial"/>
                <a:cs typeface="Arial"/>
              </a:rPr>
              <a:t>∑︀</a:t>
            </a:r>
            <a:r>
              <a:rPr sz="1000" spc="370" dirty="0">
                <a:latin typeface="Cambria"/>
                <a:cs typeface="Cambria"/>
              </a:rPr>
              <a:t>∞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70670" y="1705069"/>
            <a:ext cx="2597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25" dirty="0">
                <a:latin typeface="Candara"/>
                <a:cs typeface="Candara"/>
              </a:rPr>
              <a:t>k</a:t>
            </a:r>
            <a:r>
              <a:rPr sz="1000" spc="-25" dirty="0">
                <a:latin typeface="Lucida Sans Unicode"/>
                <a:cs typeface="Lucida Sans Unicode"/>
              </a:rPr>
              <a:t>=</a:t>
            </a:r>
            <a:r>
              <a:rPr sz="1000" spc="-25" dirty="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50286" y="1469560"/>
            <a:ext cx="118745" cy="3124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245"/>
              </a:spcBef>
            </a:pPr>
            <a:r>
              <a:rPr sz="10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1000" spc="500" dirty="0">
                <a:latin typeface="Calibri"/>
                <a:cs typeface="Calibri"/>
              </a:rPr>
              <a:t> </a:t>
            </a:r>
            <a:r>
              <a:rPr sz="1000" spc="-50" dirty="0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13532" y="1606133"/>
            <a:ext cx="7175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" dirty="0">
                <a:latin typeface="Garamond"/>
                <a:cs typeface="Garamond"/>
              </a:rPr>
              <a:t>k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38944" y="1485618"/>
            <a:ext cx="301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70" dirty="0">
                <a:latin typeface="Tahoma"/>
                <a:cs typeface="Tahoma"/>
              </a:rPr>
              <a:t>=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50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85190">
              <a:lnSpc>
                <a:spcPct val="100000"/>
              </a:lnSpc>
              <a:spcBef>
                <a:spcPts val="125"/>
              </a:spcBef>
            </a:pPr>
            <a:r>
              <a:rPr spc="-25" dirty="0"/>
              <a:t>Estimating</a:t>
            </a:r>
            <a:r>
              <a:rPr spc="-30" dirty="0"/>
              <a:t> </a:t>
            </a:r>
            <a:r>
              <a:rPr spc="-40" dirty="0"/>
              <a:t>the</a:t>
            </a:r>
            <a:r>
              <a:rPr spc="-20" dirty="0"/>
              <a:t> </a:t>
            </a:r>
            <a:r>
              <a:rPr spc="-25" dirty="0"/>
              <a:t>Sum</a:t>
            </a:r>
          </a:p>
        </p:txBody>
      </p:sp>
      <p:sp>
        <p:nvSpPr>
          <p:cNvPr id="3" name="object 3"/>
          <p:cNvSpPr/>
          <p:nvPr/>
        </p:nvSpPr>
        <p:spPr>
          <a:xfrm>
            <a:off x="372605" y="1072595"/>
            <a:ext cx="1800225" cy="72390"/>
          </a:xfrm>
          <a:custGeom>
            <a:avLst/>
            <a:gdLst/>
            <a:ahLst/>
            <a:cxnLst/>
            <a:rect l="l" t="t" r="r" b="b"/>
            <a:pathLst>
              <a:path w="1800225" h="72390">
                <a:moveTo>
                  <a:pt x="0" y="36002"/>
                </a:moveTo>
                <a:lnTo>
                  <a:pt x="1800022" y="36002"/>
                </a:lnTo>
              </a:path>
              <a:path w="1800225" h="72390">
                <a:moveTo>
                  <a:pt x="0" y="72005"/>
                </a:moveTo>
                <a:lnTo>
                  <a:pt x="0" y="0"/>
                </a:lnTo>
              </a:path>
              <a:path w="1800225" h="72390">
                <a:moveTo>
                  <a:pt x="1800022" y="72005"/>
                </a:moveTo>
                <a:lnTo>
                  <a:pt x="1800022" y="0"/>
                </a:lnTo>
              </a:path>
            </a:pathLst>
          </a:custGeom>
          <a:ln w="25200">
            <a:solidFill>
              <a:srgbClr val="006E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8280" y="774438"/>
            <a:ext cx="88900" cy="31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30"/>
              </a:lnSpc>
              <a:spcBef>
                <a:spcPts val="95"/>
              </a:spcBef>
            </a:pP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30"/>
              </a:lnSpc>
            </a:pPr>
            <a:r>
              <a:rPr sz="1000" spc="-10" dirty="0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72627" y="1072595"/>
            <a:ext cx="900430" cy="72390"/>
          </a:xfrm>
          <a:custGeom>
            <a:avLst/>
            <a:gdLst/>
            <a:ahLst/>
            <a:cxnLst/>
            <a:rect l="l" t="t" r="r" b="b"/>
            <a:pathLst>
              <a:path w="900430" h="72390">
                <a:moveTo>
                  <a:pt x="0" y="36002"/>
                </a:moveTo>
                <a:lnTo>
                  <a:pt x="900011" y="36002"/>
                </a:lnTo>
              </a:path>
              <a:path w="900430" h="72390">
                <a:moveTo>
                  <a:pt x="0" y="72005"/>
                </a:moveTo>
                <a:lnTo>
                  <a:pt x="0" y="0"/>
                </a:lnTo>
              </a:path>
              <a:path w="900430" h="72390">
                <a:moveTo>
                  <a:pt x="900011" y="72005"/>
                </a:moveTo>
                <a:lnTo>
                  <a:pt x="900011" y="0"/>
                </a:lnTo>
              </a:path>
            </a:pathLst>
          </a:custGeom>
          <a:ln w="25200">
            <a:solidFill>
              <a:srgbClr val="006E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78277" y="774438"/>
            <a:ext cx="88900" cy="31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30"/>
              </a:lnSpc>
              <a:spcBef>
                <a:spcPts val="95"/>
              </a:spcBef>
            </a:pP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30"/>
              </a:lnSpc>
            </a:pPr>
            <a:r>
              <a:rPr sz="1000" spc="-10" dirty="0">
                <a:latin typeface="Calibri"/>
                <a:cs typeface="Calibri"/>
              </a:rPr>
              <a:t>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2638" y="1072595"/>
            <a:ext cx="675005" cy="72390"/>
          </a:xfrm>
          <a:custGeom>
            <a:avLst/>
            <a:gdLst/>
            <a:ahLst/>
            <a:cxnLst/>
            <a:rect l="l" t="t" r="r" b="b"/>
            <a:pathLst>
              <a:path w="675004" h="72390">
                <a:moveTo>
                  <a:pt x="0" y="36002"/>
                </a:moveTo>
                <a:lnTo>
                  <a:pt x="450005" y="36002"/>
                </a:lnTo>
              </a:path>
              <a:path w="675004" h="72390">
                <a:moveTo>
                  <a:pt x="0" y="72005"/>
                </a:moveTo>
                <a:lnTo>
                  <a:pt x="0" y="0"/>
                </a:lnTo>
              </a:path>
              <a:path w="675004" h="72390">
                <a:moveTo>
                  <a:pt x="450005" y="72005"/>
                </a:moveTo>
                <a:lnTo>
                  <a:pt x="450005" y="0"/>
                </a:lnTo>
              </a:path>
              <a:path w="675004" h="72390">
                <a:moveTo>
                  <a:pt x="450005" y="36002"/>
                </a:moveTo>
                <a:lnTo>
                  <a:pt x="675008" y="36002"/>
                </a:lnTo>
              </a:path>
              <a:path w="675004" h="72390">
                <a:moveTo>
                  <a:pt x="450005" y="72005"/>
                </a:moveTo>
                <a:lnTo>
                  <a:pt x="450005" y="0"/>
                </a:lnTo>
              </a:path>
              <a:path w="675004" h="72390">
                <a:moveTo>
                  <a:pt x="675008" y="72005"/>
                </a:moveTo>
                <a:lnTo>
                  <a:pt x="675008" y="0"/>
                </a:lnTo>
              </a:path>
            </a:pathLst>
          </a:custGeom>
          <a:ln w="25200">
            <a:solidFill>
              <a:srgbClr val="006E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27870" y="774438"/>
            <a:ext cx="812800" cy="323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930"/>
              </a:lnSpc>
              <a:spcBef>
                <a:spcPts val="95"/>
              </a:spcBef>
              <a:tabLst>
                <a:tab pos="343535" algn="l"/>
              </a:tabLst>
            </a:pPr>
            <a:r>
              <a:rPr sz="10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1000" dirty="0">
                <a:latin typeface="Calibri"/>
                <a:cs typeface="Calibri"/>
              </a:rPr>
              <a:t>	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1000" u="sng" spc="5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  <a:p>
            <a:pPr marL="38100">
              <a:lnSpc>
                <a:spcPts val="1410"/>
              </a:lnSpc>
              <a:tabLst>
                <a:tab pos="343535" algn="l"/>
              </a:tabLst>
            </a:pPr>
            <a:r>
              <a:rPr sz="1000" spc="-50" dirty="0">
                <a:latin typeface="Calibri"/>
                <a:cs typeface="Calibri"/>
              </a:rPr>
              <a:t>8</a:t>
            </a:r>
            <a:r>
              <a:rPr sz="1000" dirty="0">
                <a:latin typeface="Calibri"/>
                <a:cs typeface="Calibri"/>
              </a:rPr>
              <a:t>	16</a:t>
            </a:r>
            <a:r>
              <a:rPr sz="1000" spc="409" dirty="0">
                <a:latin typeface="Calibri"/>
                <a:cs typeface="Calibri"/>
              </a:rPr>
              <a:t> </a:t>
            </a:r>
            <a:r>
              <a:rPr sz="2100" i="1" spc="-195" baseline="-21825" dirty="0">
                <a:latin typeface="Verdana"/>
                <a:cs typeface="Verdana"/>
              </a:rPr>
              <a:t>.</a:t>
            </a:r>
            <a:r>
              <a:rPr sz="2100" i="1" spc="-382" baseline="-21825" dirty="0">
                <a:latin typeface="Verdana"/>
                <a:cs typeface="Verdana"/>
              </a:rPr>
              <a:t> </a:t>
            </a:r>
            <a:r>
              <a:rPr sz="2100" i="1" spc="-195" baseline="-21825" dirty="0">
                <a:latin typeface="Verdana"/>
                <a:cs typeface="Verdana"/>
              </a:rPr>
              <a:t>.</a:t>
            </a:r>
            <a:r>
              <a:rPr sz="2100" i="1" spc="-382" baseline="-21825" dirty="0">
                <a:latin typeface="Verdana"/>
                <a:cs typeface="Verdana"/>
              </a:rPr>
              <a:t> </a:t>
            </a:r>
            <a:r>
              <a:rPr sz="2100" i="1" spc="-75" baseline="-21825" dirty="0">
                <a:latin typeface="Verdana"/>
                <a:cs typeface="Verdana"/>
              </a:rPr>
              <a:t>.</a:t>
            </a:r>
            <a:endParaRPr sz="2100" baseline="-21825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2605" y="1252597"/>
            <a:ext cx="3600450" cy="72390"/>
          </a:xfrm>
          <a:custGeom>
            <a:avLst/>
            <a:gdLst/>
            <a:ahLst/>
            <a:cxnLst/>
            <a:rect l="l" t="t" r="r" b="b"/>
            <a:pathLst>
              <a:path w="3600450" h="72390">
                <a:moveTo>
                  <a:pt x="0" y="36002"/>
                </a:moveTo>
                <a:lnTo>
                  <a:pt x="3600044" y="36002"/>
                </a:lnTo>
              </a:path>
              <a:path w="3600450" h="72390">
                <a:moveTo>
                  <a:pt x="0" y="72005"/>
                </a:moveTo>
                <a:lnTo>
                  <a:pt x="0" y="0"/>
                </a:lnTo>
              </a:path>
              <a:path w="3600450" h="72390">
                <a:moveTo>
                  <a:pt x="3600044" y="72005"/>
                </a:moveTo>
                <a:lnTo>
                  <a:pt x="3600044" y="0"/>
                </a:lnTo>
              </a:path>
            </a:pathLst>
          </a:custGeom>
          <a:ln w="25200">
            <a:solidFill>
              <a:srgbClr val="006E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16493" y="1273413"/>
            <a:ext cx="1123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9873" y="1469560"/>
            <a:ext cx="1092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5755" algn="l"/>
                <a:tab pos="638810" algn="l"/>
                <a:tab pos="952500" algn="l"/>
              </a:tabLst>
            </a:pPr>
            <a:r>
              <a:rPr sz="10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1000" dirty="0">
                <a:latin typeface="Calibri"/>
                <a:cs typeface="Calibri"/>
              </a:rPr>
              <a:t>	</a:t>
            </a:r>
            <a:r>
              <a:rPr sz="10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1000" dirty="0">
                <a:latin typeface="Calibri"/>
                <a:cs typeface="Calibri"/>
              </a:rPr>
              <a:t>	</a:t>
            </a:r>
            <a:r>
              <a:rPr sz="10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1000" dirty="0">
                <a:latin typeface="Calibri"/>
                <a:cs typeface="Calibri"/>
              </a:rPr>
              <a:t>	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1000" u="sng" spc="5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4473" y="1485618"/>
            <a:ext cx="17767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0" baseline="-27777" dirty="0">
                <a:latin typeface="Calibri"/>
                <a:cs typeface="Calibri"/>
              </a:rPr>
              <a:t>2</a:t>
            </a:r>
            <a:r>
              <a:rPr sz="1500" spc="292" baseline="-27777" dirty="0">
                <a:latin typeface="Calibri"/>
                <a:cs typeface="Calibri"/>
              </a:rPr>
              <a:t> </a:t>
            </a:r>
            <a:r>
              <a:rPr sz="1400" spc="70" dirty="0">
                <a:latin typeface="Tahoma"/>
                <a:cs typeface="Tahoma"/>
              </a:rPr>
              <a:t>+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500" baseline="-27777" dirty="0">
                <a:latin typeface="Calibri"/>
                <a:cs typeface="Calibri"/>
              </a:rPr>
              <a:t>4</a:t>
            </a:r>
            <a:r>
              <a:rPr sz="1500" spc="307" baseline="-27777" dirty="0">
                <a:latin typeface="Calibri"/>
                <a:cs typeface="Calibri"/>
              </a:rPr>
              <a:t> </a:t>
            </a:r>
            <a:r>
              <a:rPr sz="1400" spc="70" dirty="0">
                <a:latin typeface="Tahoma"/>
                <a:cs typeface="Tahoma"/>
              </a:rPr>
              <a:t>+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500" baseline="-27777" dirty="0">
                <a:latin typeface="Calibri"/>
                <a:cs typeface="Calibri"/>
              </a:rPr>
              <a:t>8</a:t>
            </a:r>
            <a:r>
              <a:rPr sz="1500" spc="307" baseline="-27777" dirty="0">
                <a:latin typeface="Calibri"/>
                <a:cs typeface="Calibri"/>
              </a:rPr>
              <a:t> </a:t>
            </a:r>
            <a:r>
              <a:rPr sz="1400" spc="70" dirty="0">
                <a:latin typeface="Tahoma"/>
                <a:cs typeface="Tahoma"/>
              </a:rPr>
              <a:t>+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500" baseline="-27777" dirty="0">
                <a:latin typeface="Calibri"/>
                <a:cs typeface="Calibri"/>
              </a:rPr>
              <a:t>16</a:t>
            </a:r>
            <a:r>
              <a:rPr sz="1500" spc="307" baseline="-27777" dirty="0">
                <a:latin typeface="Calibri"/>
                <a:cs typeface="Calibri"/>
              </a:rPr>
              <a:t> </a:t>
            </a:r>
            <a:r>
              <a:rPr sz="1400" spc="70" dirty="0">
                <a:latin typeface="Tahoma"/>
                <a:cs typeface="Tahoma"/>
              </a:rPr>
              <a:t>+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i="1" spc="-130" dirty="0">
                <a:latin typeface="Verdana"/>
                <a:cs typeface="Verdana"/>
              </a:rPr>
              <a:t>.</a:t>
            </a:r>
            <a:r>
              <a:rPr sz="1400" i="1" spc="-254" dirty="0">
                <a:latin typeface="Verdana"/>
                <a:cs typeface="Verdana"/>
              </a:rPr>
              <a:t> </a:t>
            </a:r>
            <a:r>
              <a:rPr sz="1400" i="1" spc="-130" dirty="0">
                <a:latin typeface="Verdana"/>
                <a:cs typeface="Verdana"/>
              </a:rPr>
              <a:t>.</a:t>
            </a:r>
            <a:r>
              <a:rPr sz="1400" i="1" spc="-254" dirty="0">
                <a:latin typeface="Verdana"/>
                <a:cs typeface="Verdana"/>
              </a:rPr>
              <a:t> </a:t>
            </a:r>
            <a:r>
              <a:rPr sz="1400" i="1" spc="-130" dirty="0">
                <a:latin typeface="Verdana"/>
                <a:cs typeface="Verdana"/>
              </a:rPr>
              <a:t>.</a:t>
            </a:r>
            <a:r>
              <a:rPr sz="1400" i="1" spc="-95" dirty="0">
                <a:latin typeface="Verdana"/>
                <a:cs typeface="Verdana"/>
              </a:rPr>
              <a:t> </a:t>
            </a:r>
            <a:r>
              <a:rPr sz="1400" spc="20" dirty="0">
                <a:latin typeface="Tahoma"/>
                <a:cs typeface="Tahoma"/>
              </a:rPr>
              <a:t>=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66149" y="1312529"/>
            <a:ext cx="2362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100" spc="-2025" baseline="-11904" dirty="0">
                <a:latin typeface="Arial"/>
                <a:cs typeface="Arial"/>
              </a:rPr>
              <a:t>∑︀</a:t>
            </a:r>
            <a:r>
              <a:rPr sz="1000" spc="370" dirty="0">
                <a:latin typeface="Cambria"/>
                <a:cs typeface="Cambria"/>
              </a:rPr>
              <a:t>∞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70670" y="1705069"/>
            <a:ext cx="2597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25" dirty="0">
                <a:latin typeface="Candara"/>
                <a:cs typeface="Candara"/>
              </a:rPr>
              <a:t>k</a:t>
            </a:r>
            <a:r>
              <a:rPr sz="1000" spc="-25" dirty="0">
                <a:latin typeface="Lucida Sans Unicode"/>
                <a:cs typeface="Lucida Sans Unicode"/>
              </a:rPr>
              <a:t>=</a:t>
            </a:r>
            <a:r>
              <a:rPr sz="1000" spc="-25" dirty="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50286" y="1469560"/>
            <a:ext cx="118745" cy="3124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245"/>
              </a:spcBef>
            </a:pPr>
            <a:r>
              <a:rPr sz="10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1000" spc="500" dirty="0">
                <a:latin typeface="Calibri"/>
                <a:cs typeface="Calibri"/>
              </a:rPr>
              <a:t> </a:t>
            </a:r>
            <a:r>
              <a:rPr sz="1000" spc="-50" dirty="0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13532" y="1606133"/>
            <a:ext cx="7175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" dirty="0">
                <a:latin typeface="Garamond"/>
                <a:cs typeface="Garamond"/>
              </a:rPr>
              <a:t>k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38944" y="1485618"/>
            <a:ext cx="301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70" dirty="0">
                <a:latin typeface="Tahoma"/>
                <a:cs typeface="Tahoma"/>
              </a:rPr>
              <a:t>=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50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2605" y="2332610"/>
            <a:ext cx="3600450" cy="72390"/>
          </a:xfrm>
          <a:custGeom>
            <a:avLst/>
            <a:gdLst/>
            <a:ahLst/>
            <a:cxnLst/>
            <a:rect l="l" t="t" r="r" b="b"/>
            <a:pathLst>
              <a:path w="3600450" h="72389">
                <a:moveTo>
                  <a:pt x="3600044" y="36002"/>
                </a:moveTo>
                <a:lnTo>
                  <a:pt x="0" y="36002"/>
                </a:lnTo>
              </a:path>
              <a:path w="3600450" h="72389">
                <a:moveTo>
                  <a:pt x="3600044" y="72005"/>
                </a:moveTo>
                <a:lnTo>
                  <a:pt x="3600044" y="0"/>
                </a:lnTo>
              </a:path>
              <a:path w="3600450" h="72389">
                <a:moveTo>
                  <a:pt x="0" y="72005"/>
                </a:moveTo>
                <a:lnTo>
                  <a:pt x="0" y="0"/>
                </a:lnTo>
              </a:path>
            </a:pathLst>
          </a:custGeom>
          <a:ln w="25200">
            <a:solidFill>
              <a:srgbClr val="006E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020286" y="2233381"/>
            <a:ext cx="288290" cy="5905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495"/>
              </a:lnSpc>
              <a:spcBef>
                <a:spcPts val="135"/>
              </a:spcBef>
            </a:pPr>
            <a:r>
              <a:rPr sz="1400" spc="-30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400" spc="-25" dirty="0">
                <a:latin typeface="Calibri"/>
                <a:cs typeface="Calibri"/>
              </a:rPr>
              <a:t>1</a:t>
            </a:r>
            <a:r>
              <a:rPr sz="1400" i="1" spc="-25" dirty="0">
                <a:latin typeface="Verdana"/>
                <a:cs typeface="Verdana"/>
              </a:rPr>
              <a:t>/</a:t>
            </a:r>
            <a:r>
              <a:rPr sz="1400" spc="-25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550"/>
              </a:lnSpc>
            </a:pPr>
            <a:r>
              <a:rPr sz="1400" spc="-25" dirty="0">
                <a:latin typeface="Calibri"/>
                <a:cs typeface="Calibri"/>
              </a:rPr>
              <a:t>1</a:t>
            </a:r>
            <a:r>
              <a:rPr sz="1400" i="1" spc="-25" dirty="0">
                <a:latin typeface="Verdana"/>
                <a:cs typeface="Verdana"/>
              </a:rPr>
              <a:t>/</a:t>
            </a:r>
            <a:r>
              <a:rPr sz="1400" spc="-25" dirty="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72627" y="2512613"/>
            <a:ext cx="1800225" cy="72390"/>
          </a:xfrm>
          <a:custGeom>
            <a:avLst/>
            <a:gdLst/>
            <a:ahLst/>
            <a:cxnLst/>
            <a:rect l="l" t="t" r="r" b="b"/>
            <a:pathLst>
              <a:path w="1800225" h="72389">
                <a:moveTo>
                  <a:pt x="1800022" y="36002"/>
                </a:moveTo>
                <a:lnTo>
                  <a:pt x="0" y="36002"/>
                </a:lnTo>
              </a:path>
              <a:path w="1800225" h="72389">
                <a:moveTo>
                  <a:pt x="1800022" y="72005"/>
                </a:moveTo>
                <a:lnTo>
                  <a:pt x="1800022" y="0"/>
                </a:lnTo>
              </a:path>
              <a:path w="1800225" h="72389">
                <a:moveTo>
                  <a:pt x="0" y="72005"/>
                </a:moveTo>
                <a:lnTo>
                  <a:pt x="0" y="0"/>
                </a:lnTo>
              </a:path>
            </a:pathLst>
          </a:custGeom>
          <a:ln w="25200">
            <a:solidFill>
              <a:srgbClr val="006E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72638" y="2692615"/>
            <a:ext cx="900430" cy="72390"/>
          </a:xfrm>
          <a:custGeom>
            <a:avLst/>
            <a:gdLst/>
            <a:ahLst/>
            <a:cxnLst/>
            <a:rect l="l" t="t" r="r" b="b"/>
            <a:pathLst>
              <a:path w="900429" h="72389">
                <a:moveTo>
                  <a:pt x="900011" y="36002"/>
                </a:moveTo>
                <a:lnTo>
                  <a:pt x="0" y="36002"/>
                </a:lnTo>
              </a:path>
              <a:path w="900429" h="72389">
                <a:moveTo>
                  <a:pt x="900011" y="72005"/>
                </a:moveTo>
                <a:lnTo>
                  <a:pt x="900011" y="0"/>
                </a:lnTo>
              </a:path>
              <a:path w="900429" h="72389">
                <a:moveTo>
                  <a:pt x="0" y="72005"/>
                </a:moveTo>
                <a:lnTo>
                  <a:pt x="0" y="0"/>
                </a:lnTo>
              </a:path>
            </a:pathLst>
          </a:custGeom>
          <a:ln w="25200">
            <a:solidFill>
              <a:srgbClr val="006E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22644" y="2872617"/>
            <a:ext cx="450215" cy="72390"/>
          </a:xfrm>
          <a:custGeom>
            <a:avLst/>
            <a:gdLst/>
            <a:ahLst/>
            <a:cxnLst/>
            <a:rect l="l" t="t" r="r" b="b"/>
            <a:pathLst>
              <a:path w="450214" h="72389">
                <a:moveTo>
                  <a:pt x="450005" y="36002"/>
                </a:moveTo>
                <a:lnTo>
                  <a:pt x="0" y="36002"/>
                </a:lnTo>
              </a:path>
              <a:path w="450214" h="72389">
                <a:moveTo>
                  <a:pt x="450005" y="72005"/>
                </a:moveTo>
                <a:lnTo>
                  <a:pt x="450005" y="0"/>
                </a:lnTo>
              </a:path>
              <a:path w="450214" h="72389">
                <a:moveTo>
                  <a:pt x="0" y="72005"/>
                </a:moveTo>
                <a:lnTo>
                  <a:pt x="0" y="0"/>
                </a:lnTo>
              </a:path>
            </a:pathLst>
          </a:custGeom>
          <a:ln w="25200">
            <a:solidFill>
              <a:srgbClr val="006E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020286" y="2759275"/>
            <a:ext cx="2882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latin typeface="Calibri"/>
                <a:cs typeface="Calibri"/>
              </a:rPr>
              <a:t>1</a:t>
            </a:r>
            <a:r>
              <a:rPr sz="1400" i="1" spc="-25" dirty="0">
                <a:latin typeface="Verdana"/>
                <a:cs typeface="Verdana"/>
              </a:rPr>
              <a:t>/</a:t>
            </a:r>
            <a:r>
              <a:rPr sz="1400" spc="-25" dirty="0">
                <a:latin typeface="Calibri"/>
                <a:cs typeface="Calibri"/>
              </a:rPr>
              <a:t>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40022" y="2902582"/>
            <a:ext cx="2349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30" dirty="0">
                <a:latin typeface="Verdana"/>
                <a:cs typeface="Verdana"/>
              </a:rPr>
              <a:t>.</a:t>
            </a:r>
            <a:r>
              <a:rPr sz="1400" i="1" spc="-250" dirty="0">
                <a:latin typeface="Verdana"/>
                <a:cs typeface="Verdana"/>
              </a:rPr>
              <a:t> </a:t>
            </a:r>
            <a:r>
              <a:rPr sz="1400" i="1" spc="-130" dirty="0">
                <a:latin typeface="Verdana"/>
                <a:cs typeface="Verdana"/>
              </a:rPr>
              <a:t>.</a:t>
            </a:r>
            <a:r>
              <a:rPr sz="1400" i="1" spc="-245" dirty="0">
                <a:latin typeface="Verdana"/>
                <a:cs typeface="Verdana"/>
              </a:rPr>
              <a:t> </a:t>
            </a:r>
            <a:r>
              <a:rPr sz="1400" i="1" spc="-65" dirty="0"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85190">
              <a:lnSpc>
                <a:spcPct val="100000"/>
              </a:lnSpc>
              <a:spcBef>
                <a:spcPts val="125"/>
              </a:spcBef>
            </a:pPr>
            <a:r>
              <a:rPr spc="-25" dirty="0"/>
              <a:t>Estimating</a:t>
            </a:r>
            <a:r>
              <a:rPr spc="-30" dirty="0"/>
              <a:t> </a:t>
            </a:r>
            <a:r>
              <a:rPr spc="-40" dirty="0"/>
              <a:t>the</a:t>
            </a:r>
            <a:r>
              <a:rPr spc="-20" dirty="0"/>
              <a:t> </a:t>
            </a:r>
            <a:r>
              <a:rPr spc="-25" dirty="0"/>
              <a:t>Sum</a:t>
            </a:r>
          </a:p>
        </p:txBody>
      </p:sp>
      <p:sp>
        <p:nvSpPr>
          <p:cNvPr id="3" name="object 3"/>
          <p:cNvSpPr/>
          <p:nvPr/>
        </p:nvSpPr>
        <p:spPr>
          <a:xfrm>
            <a:off x="372605" y="1072595"/>
            <a:ext cx="1800225" cy="72390"/>
          </a:xfrm>
          <a:custGeom>
            <a:avLst/>
            <a:gdLst/>
            <a:ahLst/>
            <a:cxnLst/>
            <a:rect l="l" t="t" r="r" b="b"/>
            <a:pathLst>
              <a:path w="1800225" h="72390">
                <a:moveTo>
                  <a:pt x="0" y="36002"/>
                </a:moveTo>
                <a:lnTo>
                  <a:pt x="1800022" y="36002"/>
                </a:lnTo>
              </a:path>
              <a:path w="1800225" h="72390">
                <a:moveTo>
                  <a:pt x="0" y="72005"/>
                </a:moveTo>
                <a:lnTo>
                  <a:pt x="0" y="0"/>
                </a:lnTo>
              </a:path>
              <a:path w="1800225" h="72390">
                <a:moveTo>
                  <a:pt x="1800022" y="72005"/>
                </a:moveTo>
                <a:lnTo>
                  <a:pt x="1800022" y="0"/>
                </a:lnTo>
              </a:path>
            </a:pathLst>
          </a:custGeom>
          <a:ln w="25200">
            <a:solidFill>
              <a:srgbClr val="006E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8280" y="774438"/>
            <a:ext cx="88900" cy="31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30"/>
              </a:lnSpc>
              <a:spcBef>
                <a:spcPts val="95"/>
              </a:spcBef>
            </a:pP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30"/>
              </a:lnSpc>
            </a:pPr>
            <a:r>
              <a:rPr sz="1000" spc="-10" dirty="0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72627" y="1072595"/>
            <a:ext cx="900430" cy="72390"/>
          </a:xfrm>
          <a:custGeom>
            <a:avLst/>
            <a:gdLst/>
            <a:ahLst/>
            <a:cxnLst/>
            <a:rect l="l" t="t" r="r" b="b"/>
            <a:pathLst>
              <a:path w="900430" h="72390">
                <a:moveTo>
                  <a:pt x="0" y="36002"/>
                </a:moveTo>
                <a:lnTo>
                  <a:pt x="900011" y="36002"/>
                </a:lnTo>
              </a:path>
              <a:path w="900430" h="72390">
                <a:moveTo>
                  <a:pt x="0" y="72005"/>
                </a:moveTo>
                <a:lnTo>
                  <a:pt x="0" y="0"/>
                </a:lnTo>
              </a:path>
              <a:path w="900430" h="72390">
                <a:moveTo>
                  <a:pt x="900011" y="72005"/>
                </a:moveTo>
                <a:lnTo>
                  <a:pt x="900011" y="0"/>
                </a:lnTo>
              </a:path>
            </a:pathLst>
          </a:custGeom>
          <a:ln w="25200">
            <a:solidFill>
              <a:srgbClr val="006E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78277" y="774438"/>
            <a:ext cx="88900" cy="31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30"/>
              </a:lnSpc>
              <a:spcBef>
                <a:spcPts val="95"/>
              </a:spcBef>
            </a:pP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30"/>
              </a:lnSpc>
            </a:pPr>
            <a:r>
              <a:rPr sz="1000" spc="-10" dirty="0">
                <a:latin typeface="Calibri"/>
                <a:cs typeface="Calibri"/>
              </a:rPr>
              <a:t>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2638" y="1072595"/>
            <a:ext cx="675005" cy="72390"/>
          </a:xfrm>
          <a:custGeom>
            <a:avLst/>
            <a:gdLst/>
            <a:ahLst/>
            <a:cxnLst/>
            <a:rect l="l" t="t" r="r" b="b"/>
            <a:pathLst>
              <a:path w="675004" h="72390">
                <a:moveTo>
                  <a:pt x="0" y="36002"/>
                </a:moveTo>
                <a:lnTo>
                  <a:pt x="450005" y="36002"/>
                </a:lnTo>
              </a:path>
              <a:path w="675004" h="72390">
                <a:moveTo>
                  <a:pt x="0" y="72005"/>
                </a:moveTo>
                <a:lnTo>
                  <a:pt x="0" y="0"/>
                </a:lnTo>
              </a:path>
              <a:path w="675004" h="72390">
                <a:moveTo>
                  <a:pt x="450005" y="72005"/>
                </a:moveTo>
                <a:lnTo>
                  <a:pt x="450005" y="0"/>
                </a:lnTo>
              </a:path>
              <a:path w="675004" h="72390">
                <a:moveTo>
                  <a:pt x="450005" y="36002"/>
                </a:moveTo>
                <a:lnTo>
                  <a:pt x="675008" y="36002"/>
                </a:lnTo>
              </a:path>
              <a:path w="675004" h="72390">
                <a:moveTo>
                  <a:pt x="450005" y="72005"/>
                </a:moveTo>
                <a:lnTo>
                  <a:pt x="450005" y="0"/>
                </a:lnTo>
              </a:path>
              <a:path w="675004" h="72390">
                <a:moveTo>
                  <a:pt x="675008" y="72005"/>
                </a:moveTo>
                <a:lnTo>
                  <a:pt x="675008" y="0"/>
                </a:lnTo>
              </a:path>
            </a:pathLst>
          </a:custGeom>
          <a:ln w="25200">
            <a:solidFill>
              <a:srgbClr val="006E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27870" y="774438"/>
            <a:ext cx="812800" cy="323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930"/>
              </a:lnSpc>
              <a:spcBef>
                <a:spcPts val="95"/>
              </a:spcBef>
              <a:tabLst>
                <a:tab pos="343535" algn="l"/>
              </a:tabLst>
            </a:pPr>
            <a:r>
              <a:rPr sz="10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1000" dirty="0">
                <a:latin typeface="Calibri"/>
                <a:cs typeface="Calibri"/>
              </a:rPr>
              <a:t>	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1000" u="sng" spc="5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  <a:p>
            <a:pPr marL="38100">
              <a:lnSpc>
                <a:spcPts val="1410"/>
              </a:lnSpc>
              <a:tabLst>
                <a:tab pos="343535" algn="l"/>
              </a:tabLst>
            </a:pPr>
            <a:r>
              <a:rPr sz="1000" spc="-50" dirty="0">
                <a:latin typeface="Calibri"/>
                <a:cs typeface="Calibri"/>
              </a:rPr>
              <a:t>8</a:t>
            </a:r>
            <a:r>
              <a:rPr sz="1000" dirty="0">
                <a:latin typeface="Calibri"/>
                <a:cs typeface="Calibri"/>
              </a:rPr>
              <a:t>	16</a:t>
            </a:r>
            <a:r>
              <a:rPr sz="1000" spc="409" dirty="0">
                <a:latin typeface="Calibri"/>
                <a:cs typeface="Calibri"/>
              </a:rPr>
              <a:t> </a:t>
            </a:r>
            <a:r>
              <a:rPr sz="2100" i="1" spc="-195" baseline="-21825" dirty="0">
                <a:latin typeface="Verdana"/>
                <a:cs typeface="Verdana"/>
              </a:rPr>
              <a:t>.</a:t>
            </a:r>
            <a:r>
              <a:rPr sz="2100" i="1" spc="-382" baseline="-21825" dirty="0">
                <a:latin typeface="Verdana"/>
                <a:cs typeface="Verdana"/>
              </a:rPr>
              <a:t> </a:t>
            </a:r>
            <a:r>
              <a:rPr sz="2100" i="1" spc="-195" baseline="-21825" dirty="0">
                <a:latin typeface="Verdana"/>
                <a:cs typeface="Verdana"/>
              </a:rPr>
              <a:t>.</a:t>
            </a:r>
            <a:r>
              <a:rPr sz="2100" i="1" spc="-382" baseline="-21825" dirty="0">
                <a:latin typeface="Verdana"/>
                <a:cs typeface="Verdana"/>
              </a:rPr>
              <a:t> </a:t>
            </a:r>
            <a:r>
              <a:rPr sz="2100" i="1" spc="-75" baseline="-21825" dirty="0">
                <a:latin typeface="Verdana"/>
                <a:cs typeface="Verdana"/>
              </a:rPr>
              <a:t>.</a:t>
            </a:r>
            <a:endParaRPr sz="2100" baseline="-21825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2605" y="1252597"/>
            <a:ext cx="3600450" cy="72390"/>
          </a:xfrm>
          <a:custGeom>
            <a:avLst/>
            <a:gdLst/>
            <a:ahLst/>
            <a:cxnLst/>
            <a:rect l="l" t="t" r="r" b="b"/>
            <a:pathLst>
              <a:path w="3600450" h="72390">
                <a:moveTo>
                  <a:pt x="0" y="36002"/>
                </a:moveTo>
                <a:lnTo>
                  <a:pt x="3600044" y="36002"/>
                </a:lnTo>
              </a:path>
              <a:path w="3600450" h="72390">
                <a:moveTo>
                  <a:pt x="0" y="72005"/>
                </a:moveTo>
                <a:lnTo>
                  <a:pt x="0" y="0"/>
                </a:lnTo>
              </a:path>
              <a:path w="3600450" h="72390">
                <a:moveTo>
                  <a:pt x="3600044" y="72005"/>
                </a:moveTo>
                <a:lnTo>
                  <a:pt x="3600044" y="0"/>
                </a:lnTo>
              </a:path>
            </a:pathLst>
          </a:custGeom>
          <a:ln w="25200">
            <a:solidFill>
              <a:srgbClr val="006E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16493" y="1273413"/>
            <a:ext cx="1123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9873" y="1469560"/>
            <a:ext cx="1092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5755" algn="l"/>
                <a:tab pos="638810" algn="l"/>
                <a:tab pos="952500" algn="l"/>
              </a:tabLst>
            </a:pPr>
            <a:r>
              <a:rPr sz="10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1000" dirty="0">
                <a:latin typeface="Calibri"/>
                <a:cs typeface="Calibri"/>
              </a:rPr>
              <a:t>	</a:t>
            </a:r>
            <a:r>
              <a:rPr sz="10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1000" dirty="0">
                <a:latin typeface="Calibri"/>
                <a:cs typeface="Calibri"/>
              </a:rPr>
              <a:t>	</a:t>
            </a:r>
            <a:r>
              <a:rPr sz="10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1000" dirty="0">
                <a:latin typeface="Calibri"/>
                <a:cs typeface="Calibri"/>
              </a:rPr>
              <a:t>	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1000" u="sng" spc="5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4473" y="1485618"/>
            <a:ext cx="17767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0" baseline="-27777" dirty="0">
                <a:latin typeface="Calibri"/>
                <a:cs typeface="Calibri"/>
              </a:rPr>
              <a:t>2</a:t>
            </a:r>
            <a:r>
              <a:rPr sz="1500" spc="292" baseline="-27777" dirty="0">
                <a:latin typeface="Calibri"/>
                <a:cs typeface="Calibri"/>
              </a:rPr>
              <a:t> </a:t>
            </a:r>
            <a:r>
              <a:rPr sz="1400" spc="70" dirty="0">
                <a:latin typeface="Tahoma"/>
                <a:cs typeface="Tahoma"/>
              </a:rPr>
              <a:t>+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500" baseline="-27777" dirty="0">
                <a:latin typeface="Calibri"/>
                <a:cs typeface="Calibri"/>
              </a:rPr>
              <a:t>4</a:t>
            </a:r>
            <a:r>
              <a:rPr sz="1500" spc="307" baseline="-27777" dirty="0">
                <a:latin typeface="Calibri"/>
                <a:cs typeface="Calibri"/>
              </a:rPr>
              <a:t> </a:t>
            </a:r>
            <a:r>
              <a:rPr sz="1400" spc="70" dirty="0">
                <a:latin typeface="Tahoma"/>
                <a:cs typeface="Tahoma"/>
              </a:rPr>
              <a:t>+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500" baseline="-27777" dirty="0">
                <a:latin typeface="Calibri"/>
                <a:cs typeface="Calibri"/>
              </a:rPr>
              <a:t>8</a:t>
            </a:r>
            <a:r>
              <a:rPr sz="1500" spc="307" baseline="-27777" dirty="0">
                <a:latin typeface="Calibri"/>
                <a:cs typeface="Calibri"/>
              </a:rPr>
              <a:t> </a:t>
            </a:r>
            <a:r>
              <a:rPr sz="1400" spc="70" dirty="0">
                <a:latin typeface="Tahoma"/>
                <a:cs typeface="Tahoma"/>
              </a:rPr>
              <a:t>+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500" baseline="-27777" dirty="0">
                <a:latin typeface="Calibri"/>
                <a:cs typeface="Calibri"/>
              </a:rPr>
              <a:t>16</a:t>
            </a:r>
            <a:r>
              <a:rPr sz="1500" spc="307" baseline="-27777" dirty="0">
                <a:latin typeface="Calibri"/>
                <a:cs typeface="Calibri"/>
              </a:rPr>
              <a:t> </a:t>
            </a:r>
            <a:r>
              <a:rPr sz="1400" spc="70" dirty="0">
                <a:latin typeface="Tahoma"/>
                <a:cs typeface="Tahoma"/>
              </a:rPr>
              <a:t>+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i="1" spc="-130" dirty="0">
                <a:latin typeface="Verdana"/>
                <a:cs typeface="Verdana"/>
              </a:rPr>
              <a:t>.</a:t>
            </a:r>
            <a:r>
              <a:rPr sz="1400" i="1" spc="-254" dirty="0">
                <a:latin typeface="Verdana"/>
                <a:cs typeface="Verdana"/>
              </a:rPr>
              <a:t> </a:t>
            </a:r>
            <a:r>
              <a:rPr sz="1400" i="1" spc="-130" dirty="0">
                <a:latin typeface="Verdana"/>
                <a:cs typeface="Verdana"/>
              </a:rPr>
              <a:t>.</a:t>
            </a:r>
            <a:r>
              <a:rPr sz="1400" i="1" spc="-254" dirty="0">
                <a:latin typeface="Verdana"/>
                <a:cs typeface="Verdana"/>
              </a:rPr>
              <a:t> </a:t>
            </a:r>
            <a:r>
              <a:rPr sz="1400" i="1" spc="-130" dirty="0">
                <a:latin typeface="Verdana"/>
                <a:cs typeface="Verdana"/>
              </a:rPr>
              <a:t>.</a:t>
            </a:r>
            <a:r>
              <a:rPr sz="1400" i="1" spc="-95" dirty="0">
                <a:latin typeface="Verdana"/>
                <a:cs typeface="Verdana"/>
              </a:rPr>
              <a:t> </a:t>
            </a:r>
            <a:r>
              <a:rPr sz="1400" spc="20" dirty="0">
                <a:latin typeface="Tahoma"/>
                <a:cs typeface="Tahoma"/>
              </a:rPr>
              <a:t>=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66149" y="1312529"/>
            <a:ext cx="2362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100" spc="-2025" baseline="-11904" dirty="0">
                <a:latin typeface="Arial"/>
                <a:cs typeface="Arial"/>
              </a:rPr>
              <a:t>∑︀</a:t>
            </a:r>
            <a:r>
              <a:rPr sz="1000" spc="370" dirty="0">
                <a:latin typeface="Cambria"/>
                <a:cs typeface="Cambria"/>
              </a:rPr>
              <a:t>∞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70670" y="1705069"/>
            <a:ext cx="2597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25" dirty="0">
                <a:latin typeface="Candara"/>
                <a:cs typeface="Candara"/>
              </a:rPr>
              <a:t>k</a:t>
            </a:r>
            <a:r>
              <a:rPr sz="1000" spc="-25" dirty="0">
                <a:latin typeface="Lucida Sans Unicode"/>
                <a:cs typeface="Lucida Sans Unicode"/>
              </a:rPr>
              <a:t>=</a:t>
            </a:r>
            <a:r>
              <a:rPr sz="1000" spc="-25" dirty="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50286" y="1469560"/>
            <a:ext cx="118745" cy="3124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245"/>
              </a:spcBef>
            </a:pPr>
            <a:r>
              <a:rPr sz="10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1000" spc="500" dirty="0">
                <a:latin typeface="Calibri"/>
                <a:cs typeface="Calibri"/>
              </a:rPr>
              <a:t> </a:t>
            </a:r>
            <a:r>
              <a:rPr sz="1000" spc="-50" dirty="0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13532" y="1606133"/>
            <a:ext cx="7175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" dirty="0">
                <a:latin typeface="Garamond"/>
                <a:cs typeface="Garamond"/>
              </a:rPr>
              <a:t>k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38944" y="1485618"/>
            <a:ext cx="301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70" dirty="0">
                <a:latin typeface="Tahoma"/>
                <a:cs typeface="Tahoma"/>
              </a:rPr>
              <a:t>=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50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2605" y="2332610"/>
            <a:ext cx="3600450" cy="432434"/>
          </a:xfrm>
          <a:custGeom>
            <a:avLst/>
            <a:gdLst/>
            <a:ahLst/>
            <a:cxnLst/>
            <a:rect l="l" t="t" r="r" b="b"/>
            <a:pathLst>
              <a:path w="3600450" h="432435">
                <a:moveTo>
                  <a:pt x="3600044" y="36002"/>
                </a:moveTo>
                <a:lnTo>
                  <a:pt x="0" y="36002"/>
                </a:lnTo>
              </a:path>
              <a:path w="3600450" h="432435">
                <a:moveTo>
                  <a:pt x="3600044" y="72005"/>
                </a:moveTo>
                <a:lnTo>
                  <a:pt x="3600044" y="0"/>
                </a:lnTo>
              </a:path>
              <a:path w="3600450" h="432435">
                <a:moveTo>
                  <a:pt x="0" y="72005"/>
                </a:moveTo>
                <a:lnTo>
                  <a:pt x="0" y="0"/>
                </a:lnTo>
              </a:path>
              <a:path w="3600450" h="432435">
                <a:moveTo>
                  <a:pt x="3600044" y="216004"/>
                </a:moveTo>
                <a:lnTo>
                  <a:pt x="1800022" y="216004"/>
                </a:lnTo>
              </a:path>
              <a:path w="3600450" h="432435">
                <a:moveTo>
                  <a:pt x="3600044" y="252007"/>
                </a:moveTo>
                <a:lnTo>
                  <a:pt x="3600044" y="180002"/>
                </a:lnTo>
              </a:path>
              <a:path w="3600450" h="432435">
                <a:moveTo>
                  <a:pt x="1800022" y="252007"/>
                </a:moveTo>
                <a:lnTo>
                  <a:pt x="1800022" y="180002"/>
                </a:lnTo>
              </a:path>
              <a:path w="3600450" h="432435">
                <a:moveTo>
                  <a:pt x="3600044" y="396006"/>
                </a:moveTo>
                <a:lnTo>
                  <a:pt x="2700033" y="396006"/>
                </a:lnTo>
              </a:path>
              <a:path w="3600450" h="432435">
                <a:moveTo>
                  <a:pt x="3600044" y="432009"/>
                </a:moveTo>
                <a:lnTo>
                  <a:pt x="3600044" y="360004"/>
                </a:lnTo>
              </a:path>
              <a:path w="3600450" h="432435">
                <a:moveTo>
                  <a:pt x="2700033" y="432009"/>
                </a:moveTo>
                <a:lnTo>
                  <a:pt x="2700033" y="360004"/>
                </a:lnTo>
              </a:path>
            </a:pathLst>
          </a:custGeom>
          <a:ln w="25200">
            <a:solidFill>
              <a:srgbClr val="006E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020286" y="2233381"/>
            <a:ext cx="288290" cy="5905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495"/>
              </a:lnSpc>
              <a:spcBef>
                <a:spcPts val="135"/>
              </a:spcBef>
            </a:pPr>
            <a:r>
              <a:rPr sz="1400" spc="-30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400" spc="-25" dirty="0">
                <a:latin typeface="Calibri"/>
                <a:cs typeface="Calibri"/>
              </a:rPr>
              <a:t>1</a:t>
            </a:r>
            <a:r>
              <a:rPr sz="1400" i="1" spc="-25" dirty="0">
                <a:latin typeface="Verdana"/>
                <a:cs typeface="Verdana"/>
              </a:rPr>
              <a:t>/</a:t>
            </a:r>
            <a:r>
              <a:rPr sz="1400" spc="-25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550"/>
              </a:lnSpc>
            </a:pPr>
            <a:r>
              <a:rPr sz="1400" spc="-25" dirty="0">
                <a:latin typeface="Calibri"/>
                <a:cs typeface="Calibri"/>
              </a:rPr>
              <a:t>1</a:t>
            </a:r>
            <a:r>
              <a:rPr sz="1400" i="1" spc="-25" dirty="0">
                <a:latin typeface="Verdana"/>
                <a:cs typeface="Verdana"/>
              </a:rPr>
              <a:t>/</a:t>
            </a:r>
            <a:r>
              <a:rPr sz="1400" spc="-25" dirty="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22644" y="2872617"/>
            <a:ext cx="450215" cy="72390"/>
          </a:xfrm>
          <a:custGeom>
            <a:avLst/>
            <a:gdLst/>
            <a:ahLst/>
            <a:cxnLst/>
            <a:rect l="l" t="t" r="r" b="b"/>
            <a:pathLst>
              <a:path w="450214" h="72389">
                <a:moveTo>
                  <a:pt x="450005" y="36002"/>
                </a:moveTo>
                <a:lnTo>
                  <a:pt x="0" y="36002"/>
                </a:lnTo>
              </a:path>
              <a:path w="450214" h="72389">
                <a:moveTo>
                  <a:pt x="450005" y="72005"/>
                </a:moveTo>
                <a:lnTo>
                  <a:pt x="450005" y="0"/>
                </a:lnTo>
              </a:path>
              <a:path w="450214" h="72389">
                <a:moveTo>
                  <a:pt x="0" y="72005"/>
                </a:moveTo>
                <a:lnTo>
                  <a:pt x="0" y="0"/>
                </a:lnTo>
              </a:path>
            </a:pathLst>
          </a:custGeom>
          <a:ln w="25200">
            <a:solidFill>
              <a:srgbClr val="006E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020286" y="2759275"/>
            <a:ext cx="2882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latin typeface="Calibri"/>
                <a:cs typeface="Calibri"/>
              </a:rPr>
              <a:t>1</a:t>
            </a:r>
            <a:r>
              <a:rPr sz="1400" i="1" spc="-25" dirty="0">
                <a:latin typeface="Verdana"/>
                <a:cs typeface="Verdana"/>
              </a:rPr>
              <a:t>/</a:t>
            </a:r>
            <a:r>
              <a:rPr sz="1400" spc="-25" dirty="0">
                <a:latin typeface="Calibri"/>
                <a:cs typeface="Calibri"/>
              </a:rPr>
              <a:t>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40022" y="2902582"/>
            <a:ext cx="2349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30" dirty="0">
                <a:latin typeface="Verdana"/>
                <a:cs typeface="Verdana"/>
              </a:rPr>
              <a:t>.</a:t>
            </a:r>
            <a:r>
              <a:rPr sz="1400" i="1" spc="-250" dirty="0">
                <a:latin typeface="Verdana"/>
                <a:cs typeface="Verdana"/>
              </a:rPr>
              <a:t> </a:t>
            </a:r>
            <a:r>
              <a:rPr sz="1400" i="1" spc="-130" dirty="0">
                <a:latin typeface="Verdana"/>
                <a:cs typeface="Verdana"/>
              </a:rPr>
              <a:t>.</a:t>
            </a:r>
            <a:r>
              <a:rPr sz="1400" i="1" spc="-245" dirty="0">
                <a:latin typeface="Verdana"/>
                <a:cs typeface="Verdana"/>
              </a:rPr>
              <a:t> </a:t>
            </a:r>
            <a:r>
              <a:rPr sz="1400" i="1" spc="-65" dirty="0"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72605" y="2278612"/>
            <a:ext cx="3150235" cy="810260"/>
          </a:xfrm>
          <a:custGeom>
            <a:avLst/>
            <a:gdLst/>
            <a:ahLst/>
            <a:cxnLst/>
            <a:rect l="l" t="t" r="r" b="b"/>
            <a:pathLst>
              <a:path w="3150235" h="810260">
                <a:moveTo>
                  <a:pt x="0" y="810010"/>
                </a:moveTo>
                <a:lnTo>
                  <a:pt x="0" y="0"/>
                </a:lnTo>
              </a:path>
              <a:path w="3150235" h="810260">
                <a:moveTo>
                  <a:pt x="1800022" y="810010"/>
                </a:moveTo>
                <a:lnTo>
                  <a:pt x="1800022" y="0"/>
                </a:lnTo>
              </a:path>
              <a:path w="3150235" h="810260">
                <a:moveTo>
                  <a:pt x="2700033" y="810010"/>
                </a:moveTo>
                <a:lnTo>
                  <a:pt x="2700033" y="0"/>
                </a:lnTo>
              </a:path>
              <a:path w="3150235" h="810260">
                <a:moveTo>
                  <a:pt x="3150039" y="810010"/>
                </a:moveTo>
                <a:lnTo>
                  <a:pt x="3150039" y="0"/>
                </a:lnTo>
              </a:path>
            </a:pathLst>
          </a:custGeom>
          <a:ln w="3175">
            <a:solidFill>
              <a:srgbClr val="7F7F7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85190">
              <a:lnSpc>
                <a:spcPct val="100000"/>
              </a:lnSpc>
              <a:spcBef>
                <a:spcPts val="125"/>
              </a:spcBef>
            </a:pPr>
            <a:r>
              <a:rPr spc="-25" dirty="0"/>
              <a:t>Estimating</a:t>
            </a:r>
            <a:r>
              <a:rPr spc="-30" dirty="0"/>
              <a:t> </a:t>
            </a:r>
            <a:r>
              <a:rPr spc="-40" dirty="0"/>
              <a:t>the</a:t>
            </a:r>
            <a:r>
              <a:rPr spc="-20" dirty="0"/>
              <a:t> </a:t>
            </a:r>
            <a:r>
              <a:rPr spc="-25" dirty="0"/>
              <a:t>Sum</a:t>
            </a:r>
          </a:p>
        </p:txBody>
      </p:sp>
      <p:sp>
        <p:nvSpPr>
          <p:cNvPr id="3" name="object 3"/>
          <p:cNvSpPr/>
          <p:nvPr/>
        </p:nvSpPr>
        <p:spPr>
          <a:xfrm>
            <a:off x="372605" y="1072595"/>
            <a:ext cx="1800225" cy="72390"/>
          </a:xfrm>
          <a:custGeom>
            <a:avLst/>
            <a:gdLst/>
            <a:ahLst/>
            <a:cxnLst/>
            <a:rect l="l" t="t" r="r" b="b"/>
            <a:pathLst>
              <a:path w="1800225" h="72390">
                <a:moveTo>
                  <a:pt x="0" y="36002"/>
                </a:moveTo>
                <a:lnTo>
                  <a:pt x="1800022" y="36002"/>
                </a:lnTo>
              </a:path>
              <a:path w="1800225" h="72390">
                <a:moveTo>
                  <a:pt x="0" y="72005"/>
                </a:moveTo>
                <a:lnTo>
                  <a:pt x="0" y="0"/>
                </a:lnTo>
              </a:path>
              <a:path w="1800225" h="72390">
                <a:moveTo>
                  <a:pt x="1800022" y="72005"/>
                </a:moveTo>
                <a:lnTo>
                  <a:pt x="1800022" y="0"/>
                </a:lnTo>
              </a:path>
            </a:pathLst>
          </a:custGeom>
          <a:ln w="25200">
            <a:solidFill>
              <a:srgbClr val="006E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8280" y="774438"/>
            <a:ext cx="88900" cy="31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30"/>
              </a:lnSpc>
              <a:spcBef>
                <a:spcPts val="95"/>
              </a:spcBef>
            </a:pP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30"/>
              </a:lnSpc>
            </a:pPr>
            <a:r>
              <a:rPr sz="1000" spc="-10" dirty="0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72627" y="1072595"/>
            <a:ext cx="900430" cy="72390"/>
          </a:xfrm>
          <a:custGeom>
            <a:avLst/>
            <a:gdLst/>
            <a:ahLst/>
            <a:cxnLst/>
            <a:rect l="l" t="t" r="r" b="b"/>
            <a:pathLst>
              <a:path w="900430" h="72390">
                <a:moveTo>
                  <a:pt x="0" y="36002"/>
                </a:moveTo>
                <a:lnTo>
                  <a:pt x="900011" y="36002"/>
                </a:lnTo>
              </a:path>
              <a:path w="900430" h="72390">
                <a:moveTo>
                  <a:pt x="0" y="72005"/>
                </a:moveTo>
                <a:lnTo>
                  <a:pt x="0" y="0"/>
                </a:lnTo>
              </a:path>
              <a:path w="900430" h="72390">
                <a:moveTo>
                  <a:pt x="900011" y="72005"/>
                </a:moveTo>
                <a:lnTo>
                  <a:pt x="900011" y="0"/>
                </a:lnTo>
              </a:path>
            </a:pathLst>
          </a:custGeom>
          <a:ln w="25200">
            <a:solidFill>
              <a:srgbClr val="006E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78277" y="774438"/>
            <a:ext cx="88900" cy="31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30"/>
              </a:lnSpc>
              <a:spcBef>
                <a:spcPts val="95"/>
              </a:spcBef>
            </a:pP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30"/>
              </a:lnSpc>
            </a:pPr>
            <a:r>
              <a:rPr sz="1000" spc="-10" dirty="0">
                <a:latin typeface="Calibri"/>
                <a:cs typeface="Calibri"/>
              </a:rPr>
              <a:t>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2638" y="1072595"/>
            <a:ext cx="675005" cy="72390"/>
          </a:xfrm>
          <a:custGeom>
            <a:avLst/>
            <a:gdLst/>
            <a:ahLst/>
            <a:cxnLst/>
            <a:rect l="l" t="t" r="r" b="b"/>
            <a:pathLst>
              <a:path w="675004" h="72390">
                <a:moveTo>
                  <a:pt x="0" y="36002"/>
                </a:moveTo>
                <a:lnTo>
                  <a:pt x="450005" y="36002"/>
                </a:lnTo>
              </a:path>
              <a:path w="675004" h="72390">
                <a:moveTo>
                  <a:pt x="0" y="72005"/>
                </a:moveTo>
                <a:lnTo>
                  <a:pt x="0" y="0"/>
                </a:lnTo>
              </a:path>
              <a:path w="675004" h="72390">
                <a:moveTo>
                  <a:pt x="450005" y="72005"/>
                </a:moveTo>
                <a:lnTo>
                  <a:pt x="450005" y="0"/>
                </a:lnTo>
              </a:path>
              <a:path w="675004" h="72390">
                <a:moveTo>
                  <a:pt x="450005" y="36002"/>
                </a:moveTo>
                <a:lnTo>
                  <a:pt x="675008" y="36002"/>
                </a:lnTo>
              </a:path>
              <a:path w="675004" h="72390">
                <a:moveTo>
                  <a:pt x="450005" y="72005"/>
                </a:moveTo>
                <a:lnTo>
                  <a:pt x="450005" y="0"/>
                </a:lnTo>
              </a:path>
              <a:path w="675004" h="72390">
                <a:moveTo>
                  <a:pt x="675008" y="72005"/>
                </a:moveTo>
                <a:lnTo>
                  <a:pt x="675008" y="0"/>
                </a:lnTo>
              </a:path>
            </a:pathLst>
          </a:custGeom>
          <a:ln w="25200">
            <a:solidFill>
              <a:srgbClr val="006E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27870" y="774438"/>
            <a:ext cx="812800" cy="323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930"/>
              </a:lnSpc>
              <a:spcBef>
                <a:spcPts val="95"/>
              </a:spcBef>
              <a:tabLst>
                <a:tab pos="343535" algn="l"/>
              </a:tabLst>
            </a:pPr>
            <a:r>
              <a:rPr sz="10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1000" dirty="0">
                <a:latin typeface="Calibri"/>
                <a:cs typeface="Calibri"/>
              </a:rPr>
              <a:t>	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1000" u="sng" spc="5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  <a:p>
            <a:pPr marL="38100">
              <a:lnSpc>
                <a:spcPts val="1410"/>
              </a:lnSpc>
              <a:tabLst>
                <a:tab pos="343535" algn="l"/>
              </a:tabLst>
            </a:pPr>
            <a:r>
              <a:rPr sz="1000" spc="-50" dirty="0">
                <a:latin typeface="Calibri"/>
                <a:cs typeface="Calibri"/>
              </a:rPr>
              <a:t>8</a:t>
            </a:r>
            <a:r>
              <a:rPr sz="1000" dirty="0">
                <a:latin typeface="Calibri"/>
                <a:cs typeface="Calibri"/>
              </a:rPr>
              <a:t>	16</a:t>
            </a:r>
            <a:r>
              <a:rPr sz="1000" spc="409" dirty="0">
                <a:latin typeface="Calibri"/>
                <a:cs typeface="Calibri"/>
              </a:rPr>
              <a:t> </a:t>
            </a:r>
            <a:r>
              <a:rPr sz="2100" i="1" spc="-195" baseline="-21825" dirty="0">
                <a:latin typeface="Verdana"/>
                <a:cs typeface="Verdana"/>
              </a:rPr>
              <a:t>.</a:t>
            </a:r>
            <a:r>
              <a:rPr sz="2100" i="1" spc="-382" baseline="-21825" dirty="0">
                <a:latin typeface="Verdana"/>
                <a:cs typeface="Verdana"/>
              </a:rPr>
              <a:t> </a:t>
            </a:r>
            <a:r>
              <a:rPr sz="2100" i="1" spc="-195" baseline="-21825" dirty="0">
                <a:latin typeface="Verdana"/>
                <a:cs typeface="Verdana"/>
              </a:rPr>
              <a:t>.</a:t>
            </a:r>
            <a:r>
              <a:rPr sz="2100" i="1" spc="-382" baseline="-21825" dirty="0">
                <a:latin typeface="Verdana"/>
                <a:cs typeface="Verdana"/>
              </a:rPr>
              <a:t> </a:t>
            </a:r>
            <a:r>
              <a:rPr sz="2100" i="1" spc="-75" baseline="-21825" dirty="0">
                <a:latin typeface="Verdana"/>
                <a:cs typeface="Verdana"/>
              </a:rPr>
              <a:t>.</a:t>
            </a:r>
            <a:endParaRPr sz="2100" baseline="-21825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2605" y="1252597"/>
            <a:ext cx="3600450" cy="72390"/>
          </a:xfrm>
          <a:custGeom>
            <a:avLst/>
            <a:gdLst/>
            <a:ahLst/>
            <a:cxnLst/>
            <a:rect l="l" t="t" r="r" b="b"/>
            <a:pathLst>
              <a:path w="3600450" h="72390">
                <a:moveTo>
                  <a:pt x="0" y="36002"/>
                </a:moveTo>
                <a:lnTo>
                  <a:pt x="3600044" y="36002"/>
                </a:lnTo>
              </a:path>
              <a:path w="3600450" h="72390">
                <a:moveTo>
                  <a:pt x="0" y="72005"/>
                </a:moveTo>
                <a:lnTo>
                  <a:pt x="0" y="0"/>
                </a:lnTo>
              </a:path>
              <a:path w="3600450" h="72390">
                <a:moveTo>
                  <a:pt x="3600044" y="72005"/>
                </a:moveTo>
                <a:lnTo>
                  <a:pt x="3600044" y="0"/>
                </a:lnTo>
              </a:path>
            </a:pathLst>
          </a:custGeom>
          <a:ln w="25200">
            <a:solidFill>
              <a:srgbClr val="006E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16493" y="1273413"/>
            <a:ext cx="1123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9873" y="1469560"/>
            <a:ext cx="1092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5755" algn="l"/>
                <a:tab pos="638810" algn="l"/>
                <a:tab pos="952500" algn="l"/>
              </a:tabLst>
            </a:pPr>
            <a:r>
              <a:rPr sz="10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1000" dirty="0">
                <a:latin typeface="Calibri"/>
                <a:cs typeface="Calibri"/>
              </a:rPr>
              <a:t>	</a:t>
            </a:r>
            <a:r>
              <a:rPr sz="10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1000" dirty="0">
                <a:latin typeface="Calibri"/>
                <a:cs typeface="Calibri"/>
              </a:rPr>
              <a:t>	</a:t>
            </a:r>
            <a:r>
              <a:rPr sz="10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1000" dirty="0">
                <a:latin typeface="Calibri"/>
                <a:cs typeface="Calibri"/>
              </a:rPr>
              <a:t>	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1000" u="sng" spc="5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4473" y="1485618"/>
            <a:ext cx="17767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0" baseline="-27777" dirty="0">
                <a:latin typeface="Calibri"/>
                <a:cs typeface="Calibri"/>
              </a:rPr>
              <a:t>2</a:t>
            </a:r>
            <a:r>
              <a:rPr sz="1500" spc="292" baseline="-27777" dirty="0">
                <a:latin typeface="Calibri"/>
                <a:cs typeface="Calibri"/>
              </a:rPr>
              <a:t> </a:t>
            </a:r>
            <a:r>
              <a:rPr sz="1400" spc="70" dirty="0">
                <a:latin typeface="Tahoma"/>
                <a:cs typeface="Tahoma"/>
              </a:rPr>
              <a:t>+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500" baseline="-27777" dirty="0">
                <a:latin typeface="Calibri"/>
                <a:cs typeface="Calibri"/>
              </a:rPr>
              <a:t>4</a:t>
            </a:r>
            <a:r>
              <a:rPr sz="1500" spc="307" baseline="-27777" dirty="0">
                <a:latin typeface="Calibri"/>
                <a:cs typeface="Calibri"/>
              </a:rPr>
              <a:t> </a:t>
            </a:r>
            <a:r>
              <a:rPr sz="1400" spc="70" dirty="0">
                <a:latin typeface="Tahoma"/>
                <a:cs typeface="Tahoma"/>
              </a:rPr>
              <a:t>+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500" baseline="-27777" dirty="0">
                <a:latin typeface="Calibri"/>
                <a:cs typeface="Calibri"/>
              </a:rPr>
              <a:t>8</a:t>
            </a:r>
            <a:r>
              <a:rPr sz="1500" spc="307" baseline="-27777" dirty="0">
                <a:latin typeface="Calibri"/>
                <a:cs typeface="Calibri"/>
              </a:rPr>
              <a:t> </a:t>
            </a:r>
            <a:r>
              <a:rPr sz="1400" spc="70" dirty="0">
                <a:latin typeface="Tahoma"/>
                <a:cs typeface="Tahoma"/>
              </a:rPr>
              <a:t>+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500" baseline="-27777" dirty="0">
                <a:latin typeface="Calibri"/>
                <a:cs typeface="Calibri"/>
              </a:rPr>
              <a:t>16</a:t>
            </a:r>
            <a:r>
              <a:rPr sz="1500" spc="307" baseline="-27777" dirty="0">
                <a:latin typeface="Calibri"/>
                <a:cs typeface="Calibri"/>
              </a:rPr>
              <a:t> </a:t>
            </a:r>
            <a:r>
              <a:rPr sz="1400" spc="70" dirty="0">
                <a:latin typeface="Tahoma"/>
                <a:cs typeface="Tahoma"/>
              </a:rPr>
              <a:t>+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i="1" spc="-130" dirty="0">
                <a:latin typeface="Verdana"/>
                <a:cs typeface="Verdana"/>
              </a:rPr>
              <a:t>.</a:t>
            </a:r>
            <a:r>
              <a:rPr sz="1400" i="1" spc="-254" dirty="0">
                <a:latin typeface="Verdana"/>
                <a:cs typeface="Verdana"/>
              </a:rPr>
              <a:t> </a:t>
            </a:r>
            <a:r>
              <a:rPr sz="1400" i="1" spc="-130" dirty="0">
                <a:latin typeface="Verdana"/>
                <a:cs typeface="Verdana"/>
              </a:rPr>
              <a:t>.</a:t>
            </a:r>
            <a:r>
              <a:rPr sz="1400" i="1" spc="-254" dirty="0">
                <a:latin typeface="Verdana"/>
                <a:cs typeface="Verdana"/>
              </a:rPr>
              <a:t> </a:t>
            </a:r>
            <a:r>
              <a:rPr sz="1400" i="1" spc="-130" dirty="0">
                <a:latin typeface="Verdana"/>
                <a:cs typeface="Verdana"/>
              </a:rPr>
              <a:t>.</a:t>
            </a:r>
            <a:r>
              <a:rPr sz="1400" i="1" spc="-95" dirty="0">
                <a:latin typeface="Verdana"/>
                <a:cs typeface="Verdana"/>
              </a:rPr>
              <a:t> </a:t>
            </a:r>
            <a:r>
              <a:rPr sz="1400" spc="20" dirty="0">
                <a:latin typeface="Tahoma"/>
                <a:cs typeface="Tahoma"/>
              </a:rPr>
              <a:t>=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66149" y="1312529"/>
            <a:ext cx="2362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100" spc="-2025" baseline="-11904" dirty="0">
                <a:latin typeface="Arial"/>
                <a:cs typeface="Arial"/>
              </a:rPr>
              <a:t>∑︀</a:t>
            </a:r>
            <a:r>
              <a:rPr sz="1000" spc="370" dirty="0">
                <a:latin typeface="Cambria"/>
                <a:cs typeface="Cambria"/>
              </a:rPr>
              <a:t>∞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70670" y="1705069"/>
            <a:ext cx="2597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25" dirty="0">
                <a:latin typeface="Candara"/>
                <a:cs typeface="Candara"/>
              </a:rPr>
              <a:t>k</a:t>
            </a:r>
            <a:r>
              <a:rPr sz="1000" spc="-25" dirty="0">
                <a:latin typeface="Lucida Sans Unicode"/>
                <a:cs typeface="Lucida Sans Unicode"/>
              </a:rPr>
              <a:t>=</a:t>
            </a:r>
            <a:r>
              <a:rPr sz="1000" spc="-25" dirty="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50286" y="1469560"/>
            <a:ext cx="118745" cy="3124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245"/>
              </a:spcBef>
            </a:pPr>
            <a:r>
              <a:rPr sz="10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1000" spc="500" dirty="0">
                <a:latin typeface="Calibri"/>
                <a:cs typeface="Calibri"/>
              </a:rPr>
              <a:t> </a:t>
            </a:r>
            <a:r>
              <a:rPr sz="1000" spc="-50" dirty="0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13532" y="1606133"/>
            <a:ext cx="7175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" dirty="0">
                <a:latin typeface="Garamond"/>
                <a:cs typeface="Garamond"/>
              </a:rPr>
              <a:t>k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38944" y="1485618"/>
            <a:ext cx="301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70" dirty="0">
                <a:latin typeface="Tahoma"/>
                <a:cs typeface="Tahoma"/>
              </a:rPr>
              <a:t>=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50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2605" y="2332610"/>
            <a:ext cx="3600450" cy="432434"/>
          </a:xfrm>
          <a:custGeom>
            <a:avLst/>
            <a:gdLst/>
            <a:ahLst/>
            <a:cxnLst/>
            <a:rect l="l" t="t" r="r" b="b"/>
            <a:pathLst>
              <a:path w="3600450" h="432435">
                <a:moveTo>
                  <a:pt x="3600044" y="36002"/>
                </a:moveTo>
                <a:lnTo>
                  <a:pt x="0" y="36002"/>
                </a:lnTo>
              </a:path>
              <a:path w="3600450" h="432435">
                <a:moveTo>
                  <a:pt x="3600044" y="72005"/>
                </a:moveTo>
                <a:lnTo>
                  <a:pt x="3600044" y="0"/>
                </a:lnTo>
              </a:path>
              <a:path w="3600450" h="432435">
                <a:moveTo>
                  <a:pt x="0" y="72005"/>
                </a:moveTo>
                <a:lnTo>
                  <a:pt x="0" y="0"/>
                </a:lnTo>
              </a:path>
              <a:path w="3600450" h="432435">
                <a:moveTo>
                  <a:pt x="3600044" y="216004"/>
                </a:moveTo>
                <a:lnTo>
                  <a:pt x="1800022" y="216004"/>
                </a:lnTo>
              </a:path>
              <a:path w="3600450" h="432435">
                <a:moveTo>
                  <a:pt x="3600044" y="252007"/>
                </a:moveTo>
                <a:lnTo>
                  <a:pt x="3600044" y="180002"/>
                </a:lnTo>
              </a:path>
              <a:path w="3600450" h="432435">
                <a:moveTo>
                  <a:pt x="1800022" y="252007"/>
                </a:moveTo>
                <a:lnTo>
                  <a:pt x="1800022" y="180002"/>
                </a:lnTo>
              </a:path>
              <a:path w="3600450" h="432435">
                <a:moveTo>
                  <a:pt x="3600044" y="396006"/>
                </a:moveTo>
                <a:lnTo>
                  <a:pt x="2700033" y="396006"/>
                </a:lnTo>
              </a:path>
              <a:path w="3600450" h="432435">
                <a:moveTo>
                  <a:pt x="3600044" y="432009"/>
                </a:moveTo>
                <a:lnTo>
                  <a:pt x="3600044" y="360004"/>
                </a:lnTo>
              </a:path>
              <a:path w="3600450" h="432435">
                <a:moveTo>
                  <a:pt x="2700033" y="432009"/>
                </a:moveTo>
                <a:lnTo>
                  <a:pt x="2700033" y="360004"/>
                </a:lnTo>
              </a:path>
            </a:pathLst>
          </a:custGeom>
          <a:ln w="25200">
            <a:solidFill>
              <a:srgbClr val="006E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020286" y="2233381"/>
            <a:ext cx="288290" cy="5905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495"/>
              </a:lnSpc>
              <a:spcBef>
                <a:spcPts val="135"/>
              </a:spcBef>
            </a:pPr>
            <a:r>
              <a:rPr sz="1400" spc="-30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400" spc="-25" dirty="0">
                <a:latin typeface="Calibri"/>
                <a:cs typeface="Calibri"/>
              </a:rPr>
              <a:t>1</a:t>
            </a:r>
            <a:r>
              <a:rPr sz="1400" i="1" spc="-25" dirty="0">
                <a:latin typeface="Verdana"/>
                <a:cs typeface="Verdana"/>
              </a:rPr>
              <a:t>/</a:t>
            </a:r>
            <a:r>
              <a:rPr sz="1400" spc="-25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550"/>
              </a:lnSpc>
            </a:pPr>
            <a:r>
              <a:rPr sz="1400" spc="-25" dirty="0">
                <a:latin typeface="Calibri"/>
                <a:cs typeface="Calibri"/>
              </a:rPr>
              <a:t>1</a:t>
            </a:r>
            <a:r>
              <a:rPr sz="1400" i="1" spc="-25" dirty="0">
                <a:latin typeface="Verdana"/>
                <a:cs typeface="Verdana"/>
              </a:rPr>
              <a:t>/</a:t>
            </a:r>
            <a:r>
              <a:rPr sz="1400" spc="-25" dirty="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22644" y="2872617"/>
            <a:ext cx="450215" cy="72390"/>
          </a:xfrm>
          <a:custGeom>
            <a:avLst/>
            <a:gdLst/>
            <a:ahLst/>
            <a:cxnLst/>
            <a:rect l="l" t="t" r="r" b="b"/>
            <a:pathLst>
              <a:path w="450214" h="72389">
                <a:moveTo>
                  <a:pt x="450005" y="36002"/>
                </a:moveTo>
                <a:lnTo>
                  <a:pt x="0" y="36002"/>
                </a:lnTo>
              </a:path>
              <a:path w="450214" h="72389">
                <a:moveTo>
                  <a:pt x="450005" y="72005"/>
                </a:moveTo>
                <a:lnTo>
                  <a:pt x="450005" y="0"/>
                </a:lnTo>
              </a:path>
              <a:path w="450214" h="72389">
                <a:moveTo>
                  <a:pt x="0" y="72005"/>
                </a:moveTo>
                <a:lnTo>
                  <a:pt x="0" y="0"/>
                </a:lnTo>
              </a:path>
            </a:pathLst>
          </a:custGeom>
          <a:ln w="25200">
            <a:solidFill>
              <a:srgbClr val="006E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020286" y="2759275"/>
            <a:ext cx="2882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latin typeface="Calibri"/>
                <a:cs typeface="Calibri"/>
              </a:rPr>
              <a:t>1</a:t>
            </a:r>
            <a:r>
              <a:rPr sz="1400" i="1" spc="-25" dirty="0">
                <a:latin typeface="Verdana"/>
                <a:cs typeface="Verdana"/>
              </a:rPr>
              <a:t>/</a:t>
            </a:r>
            <a:r>
              <a:rPr sz="1400" spc="-25" dirty="0">
                <a:latin typeface="Calibri"/>
                <a:cs typeface="Calibri"/>
              </a:rPr>
              <a:t>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40022" y="2902582"/>
            <a:ext cx="2349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30" dirty="0">
                <a:latin typeface="Verdana"/>
                <a:cs typeface="Verdana"/>
              </a:rPr>
              <a:t>.</a:t>
            </a:r>
            <a:r>
              <a:rPr sz="1400" i="1" spc="-250" dirty="0">
                <a:latin typeface="Verdana"/>
                <a:cs typeface="Verdana"/>
              </a:rPr>
              <a:t> </a:t>
            </a:r>
            <a:r>
              <a:rPr sz="1400" i="1" spc="-130" dirty="0">
                <a:latin typeface="Verdana"/>
                <a:cs typeface="Verdana"/>
              </a:rPr>
              <a:t>.</a:t>
            </a:r>
            <a:r>
              <a:rPr sz="1400" i="1" spc="-245" dirty="0">
                <a:latin typeface="Verdana"/>
                <a:cs typeface="Verdana"/>
              </a:rPr>
              <a:t> </a:t>
            </a:r>
            <a:r>
              <a:rPr sz="1400" i="1" spc="-65" dirty="0"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72605" y="2278612"/>
            <a:ext cx="3150235" cy="810260"/>
          </a:xfrm>
          <a:custGeom>
            <a:avLst/>
            <a:gdLst/>
            <a:ahLst/>
            <a:cxnLst/>
            <a:rect l="l" t="t" r="r" b="b"/>
            <a:pathLst>
              <a:path w="3150235" h="810260">
                <a:moveTo>
                  <a:pt x="0" y="810010"/>
                </a:moveTo>
                <a:lnTo>
                  <a:pt x="0" y="0"/>
                </a:lnTo>
              </a:path>
              <a:path w="3150235" h="810260">
                <a:moveTo>
                  <a:pt x="1800022" y="810010"/>
                </a:moveTo>
                <a:lnTo>
                  <a:pt x="1800022" y="0"/>
                </a:lnTo>
              </a:path>
              <a:path w="3150235" h="810260">
                <a:moveTo>
                  <a:pt x="2700033" y="810010"/>
                </a:moveTo>
                <a:lnTo>
                  <a:pt x="2700033" y="0"/>
                </a:lnTo>
              </a:path>
              <a:path w="3150235" h="810260">
                <a:moveTo>
                  <a:pt x="3150039" y="810010"/>
                </a:moveTo>
                <a:lnTo>
                  <a:pt x="3150039" y="0"/>
                </a:lnTo>
              </a:path>
            </a:pathLst>
          </a:custGeom>
          <a:ln w="3175">
            <a:solidFill>
              <a:srgbClr val="7F7F7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19873" y="3053555"/>
            <a:ext cx="1092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5755" algn="l"/>
                <a:tab pos="638810" algn="l"/>
                <a:tab pos="952500" algn="l"/>
              </a:tabLst>
            </a:pPr>
            <a:r>
              <a:rPr sz="10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1000" dirty="0">
                <a:latin typeface="Calibri"/>
                <a:cs typeface="Calibri"/>
              </a:rPr>
              <a:t>	</a:t>
            </a:r>
            <a:r>
              <a:rPr sz="10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</a:t>
            </a:r>
            <a:r>
              <a:rPr sz="1000" dirty="0">
                <a:latin typeface="Calibri"/>
                <a:cs typeface="Calibri"/>
              </a:rPr>
              <a:t>	</a:t>
            </a:r>
            <a:r>
              <a:rPr sz="10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3</a:t>
            </a:r>
            <a:r>
              <a:rPr sz="1000" dirty="0">
                <a:latin typeface="Calibri"/>
                <a:cs typeface="Calibri"/>
              </a:rPr>
              <a:t>	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4</a:t>
            </a:r>
            <a:r>
              <a:rPr sz="1000" u="sng" spc="5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94473" y="3069613"/>
            <a:ext cx="17767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0" baseline="-27777" dirty="0">
                <a:latin typeface="Calibri"/>
                <a:cs typeface="Calibri"/>
              </a:rPr>
              <a:t>2</a:t>
            </a:r>
            <a:r>
              <a:rPr sz="1500" spc="292" baseline="-27777" dirty="0">
                <a:latin typeface="Calibri"/>
                <a:cs typeface="Calibri"/>
              </a:rPr>
              <a:t> </a:t>
            </a:r>
            <a:r>
              <a:rPr sz="1400" spc="70" dirty="0">
                <a:latin typeface="Tahoma"/>
                <a:cs typeface="Tahoma"/>
              </a:rPr>
              <a:t>+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500" baseline="-27777" dirty="0">
                <a:latin typeface="Calibri"/>
                <a:cs typeface="Calibri"/>
              </a:rPr>
              <a:t>4</a:t>
            </a:r>
            <a:r>
              <a:rPr sz="1500" spc="307" baseline="-27777" dirty="0">
                <a:latin typeface="Calibri"/>
                <a:cs typeface="Calibri"/>
              </a:rPr>
              <a:t> </a:t>
            </a:r>
            <a:r>
              <a:rPr sz="1400" spc="70" dirty="0">
                <a:latin typeface="Tahoma"/>
                <a:cs typeface="Tahoma"/>
              </a:rPr>
              <a:t>+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500" baseline="-27777" dirty="0">
                <a:latin typeface="Calibri"/>
                <a:cs typeface="Calibri"/>
              </a:rPr>
              <a:t>8</a:t>
            </a:r>
            <a:r>
              <a:rPr sz="1500" spc="307" baseline="-27777" dirty="0">
                <a:latin typeface="Calibri"/>
                <a:cs typeface="Calibri"/>
              </a:rPr>
              <a:t> </a:t>
            </a:r>
            <a:r>
              <a:rPr sz="1400" spc="70" dirty="0">
                <a:latin typeface="Tahoma"/>
                <a:cs typeface="Tahoma"/>
              </a:rPr>
              <a:t>+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500" baseline="-27777" dirty="0">
                <a:latin typeface="Calibri"/>
                <a:cs typeface="Calibri"/>
              </a:rPr>
              <a:t>16</a:t>
            </a:r>
            <a:r>
              <a:rPr sz="1500" spc="307" baseline="-27777" dirty="0">
                <a:latin typeface="Calibri"/>
                <a:cs typeface="Calibri"/>
              </a:rPr>
              <a:t> </a:t>
            </a:r>
            <a:r>
              <a:rPr sz="1400" spc="70" dirty="0">
                <a:latin typeface="Tahoma"/>
                <a:cs typeface="Tahoma"/>
              </a:rPr>
              <a:t>+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i="1" spc="-130" dirty="0">
                <a:latin typeface="Verdana"/>
                <a:cs typeface="Verdana"/>
              </a:rPr>
              <a:t>.</a:t>
            </a:r>
            <a:r>
              <a:rPr sz="1400" i="1" spc="-254" dirty="0">
                <a:latin typeface="Verdana"/>
                <a:cs typeface="Verdana"/>
              </a:rPr>
              <a:t> </a:t>
            </a:r>
            <a:r>
              <a:rPr sz="1400" i="1" spc="-130" dirty="0">
                <a:latin typeface="Verdana"/>
                <a:cs typeface="Verdana"/>
              </a:rPr>
              <a:t>.</a:t>
            </a:r>
            <a:r>
              <a:rPr sz="1400" i="1" spc="-254" dirty="0">
                <a:latin typeface="Verdana"/>
                <a:cs typeface="Verdana"/>
              </a:rPr>
              <a:t> </a:t>
            </a:r>
            <a:r>
              <a:rPr sz="1400" i="1" spc="-130" dirty="0">
                <a:latin typeface="Verdana"/>
                <a:cs typeface="Verdana"/>
              </a:rPr>
              <a:t>.</a:t>
            </a:r>
            <a:r>
              <a:rPr sz="1400" i="1" spc="-95" dirty="0">
                <a:latin typeface="Verdana"/>
                <a:cs typeface="Verdana"/>
              </a:rPr>
              <a:t> </a:t>
            </a:r>
            <a:r>
              <a:rPr sz="1400" spc="20" dirty="0">
                <a:latin typeface="Tahoma"/>
                <a:cs typeface="Tahoma"/>
              </a:rPr>
              <a:t>=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66149" y="2896524"/>
            <a:ext cx="2362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100" spc="-2025" baseline="-11904" dirty="0">
                <a:latin typeface="Arial"/>
                <a:cs typeface="Arial"/>
              </a:rPr>
              <a:t>∑︀</a:t>
            </a:r>
            <a:r>
              <a:rPr sz="1000" spc="370" dirty="0">
                <a:latin typeface="Cambria"/>
                <a:cs typeface="Cambria"/>
              </a:rPr>
              <a:t>∞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70670" y="3289076"/>
            <a:ext cx="2597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25" dirty="0">
                <a:latin typeface="Candara"/>
                <a:cs typeface="Candara"/>
              </a:rPr>
              <a:t>k</a:t>
            </a:r>
            <a:r>
              <a:rPr sz="1000" spc="-25" dirty="0">
                <a:latin typeface="Lucida Sans Unicode"/>
                <a:cs typeface="Lucida Sans Unicode"/>
              </a:rPr>
              <a:t>=</a:t>
            </a:r>
            <a:r>
              <a:rPr sz="1000" spc="-25" dirty="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50286" y="3053555"/>
            <a:ext cx="148590" cy="31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30"/>
              </a:lnSpc>
              <a:spcBef>
                <a:spcPts val="95"/>
              </a:spcBef>
            </a:pPr>
            <a:r>
              <a:rPr sz="100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i="1" u="sng" spc="-50" dirty="0">
                <a:uFill>
                  <a:solidFill>
                    <a:srgbClr val="000000"/>
                  </a:solidFill>
                </a:uFill>
                <a:latin typeface="Candara"/>
                <a:cs typeface="Candara"/>
              </a:rPr>
              <a:t>k</a:t>
            </a:r>
            <a:r>
              <a:rPr sz="1000" i="1" u="sng" spc="500" dirty="0">
                <a:uFill>
                  <a:solidFill>
                    <a:srgbClr val="000000"/>
                  </a:solidFill>
                </a:uFill>
                <a:latin typeface="Candara"/>
                <a:cs typeface="Candara"/>
              </a:rPr>
              <a:t> </a:t>
            </a:r>
            <a:endParaRPr sz="1000">
              <a:latin typeface="Candara"/>
              <a:cs typeface="Candara"/>
            </a:endParaRPr>
          </a:p>
          <a:p>
            <a:pPr marL="12700">
              <a:lnSpc>
                <a:spcPts val="1130"/>
              </a:lnSpc>
            </a:pPr>
            <a:r>
              <a:rPr sz="1000" spc="-10" dirty="0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13532" y="3190128"/>
            <a:ext cx="7175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" dirty="0">
                <a:latin typeface="Garamond"/>
                <a:cs typeface="Garamond"/>
              </a:rPr>
              <a:t>k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38944" y="3069613"/>
            <a:ext cx="301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70" dirty="0">
                <a:latin typeface="Tahoma"/>
                <a:cs typeface="Tahoma"/>
              </a:rPr>
              <a:t>=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50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522681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AD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504907"/>
            <a:ext cx="144970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/>
              <a:t>Partial</a:t>
            </a:r>
            <a:r>
              <a:rPr sz="2050" spc="-20" dirty="0"/>
              <a:t> </a:t>
            </a:r>
            <a:r>
              <a:rPr sz="2050" spc="-55" dirty="0"/>
              <a:t>sorting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289420" y="908608"/>
            <a:ext cx="4029710" cy="1424940"/>
          </a:xfrm>
          <a:custGeom>
            <a:avLst/>
            <a:gdLst/>
            <a:ahLst/>
            <a:cxnLst/>
            <a:rect l="l" t="t" r="r" b="b"/>
            <a:pathLst>
              <a:path w="4029710" h="1424939">
                <a:moveTo>
                  <a:pt x="4029151" y="0"/>
                </a:moveTo>
                <a:lnTo>
                  <a:pt x="0" y="0"/>
                </a:lnTo>
                <a:lnTo>
                  <a:pt x="0" y="1424393"/>
                </a:lnTo>
                <a:lnTo>
                  <a:pt x="4029151" y="1424393"/>
                </a:lnTo>
                <a:lnTo>
                  <a:pt x="4029151" y="0"/>
                </a:lnTo>
                <a:close/>
              </a:path>
            </a:pathLst>
          </a:custGeom>
          <a:solidFill>
            <a:srgbClr val="E2E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0750" y="1056838"/>
            <a:ext cx="53086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25" dirty="0">
                <a:solidFill>
                  <a:srgbClr val="006EB8"/>
                </a:solidFill>
                <a:latin typeface="Calibri"/>
                <a:cs typeface="Calibri"/>
              </a:rPr>
              <a:t>Input: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7574" y="1040841"/>
            <a:ext cx="260096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An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array</a:t>
            </a:r>
            <a:r>
              <a:rPr sz="1700" spc="105" dirty="0">
                <a:latin typeface="Calibri"/>
                <a:cs typeface="Calibri"/>
              </a:rPr>
              <a:t> </a:t>
            </a:r>
            <a:r>
              <a:rPr sz="1700" i="1" spc="-30" dirty="0">
                <a:latin typeface="Calibri"/>
                <a:cs typeface="Calibri"/>
              </a:rPr>
              <a:t>A</a:t>
            </a:r>
            <a:r>
              <a:rPr sz="1700" spc="-30" dirty="0">
                <a:latin typeface="Lucida Sans Unicode"/>
                <a:cs typeface="Lucida Sans Unicode"/>
              </a:rPr>
              <a:t>[</a:t>
            </a:r>
            <a:r>
              <a:rPr sz="1700" spc="-30" dirty="0">
                <a:latin typeface="Calibri"/>
                <a:cs typeface="Calibri"/>
              </a:rPr>
              <a:t>1</a:t>
            </a:r>
            <a:r>
              <a:rPr sz="1700" spc="-100" dirty="0">
                <a:latin typeface="Calibri"/>
                <a:cs typeface="Calibri"/>
              </a:rPr>
              <a:t> </a:t>
            </a:r>
            <a:r>
              <a:rPr sz="1700" i="1" spc="-160" dirty="0">
                <a:latin typeface="Verdana"/>
                <a:cs typeface="Verdana"/>
              </a:rPr>
              <a:t>.</a:t>
            </a:r>
            <a:r>
              <a:rPr sz="1700" i="1" spc="-310" dirty="0">
                <a:latin typeface="Verdana"/>
                <a:cs typeface="Verdana"/>
              </a:rPr>
              <a:t> </a:t>
            </a:r>
            <a:r>
              <a:rPr sz="1700" i="1" spc="-160" dirty="0">
                <a:latin typeface="Verdana"/>
                <a:cs typeface="Verdana"/>
              </a:rPr>
              <a:t>.</a:t>
            </a:r>
            <a:r>
              <a:rPr sz="1700" i="1" spc="-315" dirty="0">
                <a:latin typeface="Verdana"/>
                <a:cs typeface="Verdana"/>
              </a:rPr>
              <a:t> </a:t>
            </a:r>
            <a:r>
              <a:rPr sz="1700" i="1" spc="-160" dirty="0">
                <a:latin typeface="Verdana"/>
                <a:cs typeface="Verdana"/>
              </a:rPr>
              <a:t>.</a:t>
            </a:r>
            <a:r>
              <a:rPr sz="1700" i="1" spc="-310" dirty="0">
                <a:latin typeface="Verdana"/>
                <a:cs typeface="Verdana"/>
              </a:rPr>
              <a:t> </a:t>
            </a:r>
            <a:r>
              <a:rPr sz="1700" i="1" dirty="0">
                <a:latin typeface="Calibri"/>
                <a:cs typeface="Calibri"/>
              </a:rPr>
              <a:t>n</a:t>
            </a:r>
            <a:r>
              <a:rPr sz="1700" dirty="0">
                <a:latin typeface="Lucida Sans Unicode"/>
                <a:cs typeface="Lucida Sans Unicode"/>
              </a:rPr>
              <a:t>]</a:t>
            </a:r>
            <a:r>
              <a:rPr sz="1700" dirty="0">
                <a:latin typeface="Calibri"/>
                <a:cs typeface="Calibri"/>
              </a:rPr>
              <a:t>,</a:t>
            </a:r>
            <a:r>
              <a:rPr sz="1700" spc="1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</a:t>
            </a:r>
            <a:r>
              <a:rPr sz="1700" spc="10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integer </a:t>
            </a:r>
            <a:r>
              <a:rPr sz="1700" dirty="0">
                <a:latin typeface="Calibri"/>
                <a:cs typeface="Calibri"/>
              </a:rPr>
              <a:t>1</a:t>
            </a:r>
            <a:r>
              <a:rPr sz="1700" spc="75" dirty="0">
                <a:latin typeface="Calibri"/>
                <a:cs typeface="Calibri"/>
              </a:rPr>
              <a:t> </a:t>
            </a:r>
            <a:r>
              <a:rPr sz="1700" spc="395" dirty="0">
                <a:latin typeface="Cambria"/>
                <a:cs typeface="Cambria"/>
              </a:rPr>
              <a:t>≤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i="1" dirty="0">
                <a:latin typeface="Calibri"/>
                <a:cs typeface="Calibri"/>
              </a:rPr>
              <a:t>k</a:t>
            </a:r>
            <a:r>
              <a:rPr sz="1700" i="1" spc="215" dirty="0">
                <a:latin typeface="Calibri"/>
                <a:cs typeface="Calibri"/>
              </a:rPr>
              <a:t> </a:t>
            </a:r>
            <a:r>
              <a:rPr sz="1700" spc="395" dirty="0">
                <a:latin typeface="Cambria"/>
                <a:cs typeface="Cambria"/>
              </a:rPr>
              <a:t>≤</a:t>
            </a:r>
            <a:r>
              <a:rPr sz="1700" spc="90" dirty="0">
                <a:latin typeface="Cambria"/>
                <a:cs typeface="Cambria"/>
              </a:rPr>
              <a:t> </a:t>
            </a:r>
            <a:r>
              <a:rPr sz="1700" i="1" spc="-25" dirty="0">
                <a:latin typeface="Calibri"/>
                <a:cs typeface="Calibri"/>
              </a:rPr>
              <a:t>n</a:t>
            </a:r>
            <a:r>
              <a:rPr sz="1700" spc="-25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1635519"/>
            <a:ext cx="351917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2485" marR="5080" indent="-820419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Output:</a:t>
            </a:r>
            <a:r>
              <a:rPr sz="1700" spc="60" dirty="0">
                <a:solidFill>
                  <a:srgbClr val="006EB8"/>
                </a:solidFill>
                <a:latin typeface="Calibri"/>
                <a:cs typeface="Calibri"/>
              </a:rPr>
              <a:t> 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10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last</a:t>
            </a:r>
            <a:r>
              <a:rPr sz="1700" spc="95" dirty="0">
                <a:latin typeface="Calibri"/>
                <a:cs typeface="Calibri"/>
              </a:rPr>
              <a:t> </a:t>
            </a:r>
            <a:r>
              <a:rPr sz="1700" i="1" dirty="0">
                <a:latin typeface="Calibri"/>
                <a:cs typeface="Calibri"/>
              </a:rPr>
              <a:t>k</a:t>
            </a:r>
            <a:r>
              <a:rPr sz="1700" i="1" spc="220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elements</a:t>
            </a:r>
            <a:r>
              <a:rPr sz="1700" spc="9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9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9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sorted version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i="1" spc="25" dirty="0">
                <a:latin typeface="Calibri"/>
                <a:cs typeface="Calibri"/>
              </a:rPr>
              <a:t>A</a:t>
            </a:r>
            <a:r>
              <a:rPr sz="1700" spc="25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522681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AD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504907"/>
            <a:ext cx="144970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/>
              <a:t>Partial</a:t>
            </a:r>
            <a:r>
              <a:rPr sz="2050" spc="-20" dirty="0"/>
              <a:t> </a:t>
            </a:r>
            <a:r>
              <a:rPr sz="2050" spc="-55" dirty="0"/>
              <a:t>sorting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289420" y="908608"/>
            <a:ext cx="4029710" cy="1424940"/>
          </a:xfrm>
          <a:custGeom>
            <a:avLst/>
            <a:gdLst/>
            <a:ahLst/>
            <a:cxnLst/>
            <a:rect l="l" t="t" r="r" b="b"/>
            <a:pathLst>
              <a:path w="4029710" h="1424939">
                <a:moveTo>
                  <a:pt x="4029151" y="0"/>
                </a:moveTo>
                <a:lnTo>
                  <a:pt x="0" y="0"/>
                </a:lnTo>
                <a:lnTo>
                  <a:pt x="0" y="1424393"/>
                </a:lnTo>
                <a:lnTo>
                  <a:pt x="4029151" y="1424393"/>
                </a:lnTo>
                <a:lnTo>
                  <a:pt x="4029151" y="0"/>
                </a:lnTo>
                <a:close/>
              </a:path>
            </a:pathLst>
          </a:custGeom>
          <a:solidFill>
            <a:srgbClr val="E2E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0750" y="1056838"/>
            <a:ext cx="53086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25" dirty="0">
                <a:solidFill>
                  <a:srgbClr val="006EB8"/>
                </a:solidFill>
                <a:latin typeface="Calibri"/>
                <a:cs typeface="Calibri"/>
              </a:rPr>
              <a:t>Input: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7574" y="1040841"/>
            <a:ext cx="260096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An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array</a:t>
            </a:r>
            <a:r>
              <a:rPr sz="1700" spc="105" dirty="0">
                <a:latin typeface="Calibri"/>
                <a:cs typeface="Calibri"/>
              </a:rPr>
              <a:t> </a:t>
            </a:r>
            <a:r>
              <a:rPr sz="1700" i="1" spc="-30" dirty="0">
                <a:latin typeface="Calibri"/>
                <a:cs typeface="Calibri"/>
              </a:rPr>
              <a:t>A</a:t>
            </a:r>
            <a:r>
              <a:rPr sz="1700" spc="-30" dirty="0">
                <a:latin typeface="Lucida Sans Unicode"/>
                <a:cs typeface="Lucida Sans Unicode"/>
              </a:rPr>
              <a:t>[</a:t>
            </a:r>
            <a:r>
              <a:rPr sz="1700" spc="-30" dirty="0">
                <a:latin typeface="Calibri"/>
                <a:cs typeface="Calibri"/>
              </a:rPr>
              <a:t>1</a:t>
            </a:r>
            <a:r>
              <a:rPr sz="1700" spc="-100" dirty="0">
                <a:latin typeface="Calibri"/>
                <a:cs typeface="Calibri"/>
              </a:rPr>
              <a:t> </a:t>
            </a:r>
            <a:r>
              <a:rPr sz="1700" i="1" spc="-160" dirty="0">
                <a:latin typeface="Verdana"/>
                <a:cs typeface="Verdana"/>
              </a:rPr>
              <a:t>.</a:t>
            </a:r>
            <a:r>
              <a:rPr sz="1700" i="1" spc="-310" dirty="0">
                <a:latin typeface="Verdana"/>
                <a:cs typeface="Verdana"/>
              </a:rPr>
              <a:t> </a:t>
            </a:r>
            <a:r>
              <a:rPr sz="1700" i="1" spc="-160" dirty="0">
                <a:latin typeface="Verdana"/>
                <a:cs typeface="Verdana"/>
              </a:rPr>
              <a:t>.</a:t>
            </a:r>
            <a:r>
              <a:rPr sz="1700" i="1" spc="-315" dirty="0">
                <a:latin typeface="Verdana"/>
                <a:cs typeface="Verdana"/>
              </a:rPr>
              <a:t> </a:t>
            </a:r>
            <a:r>
              <a:rPr sz="1700" i="1" spc="-160" dirty="0">
                <a:latin typeface="Verdana"/>
                <a:cs typeface="Verdana"/>
              </a:rPr>
              <a:t>.</a:t>
            </a:r>
            <a:r>
              <a:rPr sz="1700" i="1" spc="-310" dirty="0">
                <a:latin typeface="Verdana"/>
                <a:cs typeface="Verdana"/>
              </a:rPr>
              <a:t> </a:t>
            </a:r>
            <a:r>
              <a:rPr sz="1700" i="1" dirty="0">
                <a:latin typeface="Calibri"/>
                <a:cs typeface="Calibri"/>
              </a:rPr>
              <a:t>n</a:t>
            </a:r>
            <a:r>
              <a:rPr sz="1700" dirty="0">
                <a:latin typeface="Lucida Sans Unicode"/>
                <a:cs typeface="Lucida Sans Unicode"/>
              </a:rPr>
              <a:t>]</a:t>
            </a:r>
            <a:r>
              <a:rPr sz="1700" dirty="0">
                <a:latin typeface="Calibri"/>
                <a:cs typeface="Calibri"/>
              </a:rPr>
              <a:t>,</a:t>
            </a:r>
            <a:r>
              <a:rPr sz="1700" spc="1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</a:t>
            </a:r>
            <a:r>
              <a:rPr sz="1700" spc="10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integer </a:t>
            </a:r>
            <a:r>
              <a:rPr sz="1700" dirty="0">
                <a:latin typeface="Calibri"/>
                <a:cs typeface="Calibri"/>
              </a:rPr>
              <a:t>1</a:t>
            </a:r>
            <a:r>
              <a:rPr sz="1700" spc="75" dirty="0">
                <a:latin typeface="Calibri"/>
                <a:cs typeface="Calibri"/>
              </a:rPr>
              <a:t> </a:t>
            </a:r>
            <a:r>
              <a:rPr sz="1700" spc="395" dirty="0">
                <a:latin typeface="Cambria"/>
                <a:cs typeface="Cambria"/>
              </a:rPr>
              <a:t>≤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i="1" dirty="0">
                <a:latin typeface="Calibri"/>
                <a:cs typeface="Calibri"/>
              </a:rPr>
              <a:t>k</a:t>
            </a:r>
            <a:r>
              <a:rPr sz="1700" i="1" spc="215" dirty="0">
                <a:latin typeface="Calibri"/>
                <a:cs typeface="Calibri"/>
              </a:rPr>
              <a:t> </a:t>
            </a:r>
            <a:r>
              <a:rPr sz="1700" spc="395" dirty="0">
                <a:latin typeface="Cambria"/>
                <a:cs typeface="Cambria"/>
              </a:rPr>
              <a:t>≤</a:t>
            </a:r>
            <a:r>
              <a:rPr sz="1700" spc="90" dirty="0">
                <a:latin typeface="Cambria"/>
                <a:cs typeface="Cambria"/>
              </a:rPr>
              <a:t> </a:t>
            </a:r>
            <a:r>
              <a:rPr sz="1700" i="1" spc="-25" dirty="0">
                <a:latin typeface="Calibri"/>
                <a:cs typeface="Calibri"/>
              </a:rPr>
              <a:t>n</a:t>
            </a:r>
            <a:r>
              <a:rPr sz="1700" spc="-25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1635519"/>
            <a:ext cx="351917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2485" marR="5080" indent="-820419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Output:</a:t>
            </a:r>
            <a:r>
              <a:rPr sz="1700" spc="60" dirty="0">
                <a:solidFill>
                  <a:srgbClr val="006EB8"/>
                </a:solidFill>
                <a:latin typeface="Calibri"/>
                <a:cs typeface="Calibri"/>
              </a:rPr>
              <a:t> 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10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last</a:t>
            </a:r>
            <a:r>
              <a:rPr sz="1700" spc="95" dirty="0">
                <a:latin typeface="Calibri"/>
                <a:cs typeface="Calibri"/>
              </a:rPr>
              <a:t> </a:t>
            </a:r>
            <a:r>
              <a:rPr sz="1700" i="1" dirty="0">
                <a:latin typeface="Calibri"/>
                <a:cs typeface="Calibri"/>
              </a:rPr>
              <a:t>k</a:t>
            </a:r>
            <a:r>
              <a:rPr sz="1700" i="1" spc="220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elements</a:t>
            </a:r>
            <a:r>
              <a:rPr sz="1700" spc="9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9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9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sorted version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i="1" spc="25" dirty="0">
                <a:latin typeface="Calibri"/>
                <a:cs typeface="Calibri"/>
              </a:rPr>
              <a:t>A</a:t>
            </a:r>
            <a:r>
              <a:rPr sz="1700" spc="25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85934" y="2560177"/>
            <a:ext cx="3130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latin typeface="Calibri"/>
                <a:cs typeface="Calibri"/>
              </a:rPr>
              <a:t>log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i="1" spc="-50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1894" y="2417973"/>
            <a:ext cx="33661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Calibri"/>
                <a:cs typeface="Calibri"/>
              </a:rPr>
              <a:t>Can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</a:t>
            </a:r>
            <a:r>
              <a:rPr sz="1700" spc="110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solved</a:t>
            </a:r>
            <a:r>
              <a:rPr sz="1700" spc="114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110" dirty="0">
                <a:latin typeface="Calibri"/>
                <a:cs typeface="Calibri"/>
              </a:rPr>
              <a:t> </a:t>
            </a:r>
            <a:r>
              <a:rPr sz="1700" i="1" spc="85" dirty="0">
                <a:latin typeface="Calibri"/>
                <a:cs typeface="Calibri"/>
              </a:rPr>
              <a:t>O</a:t>
            </a:r>
            <a:r>
              <a:rPr sz="1700" spc="85" dirty="0">
                <a:latin typeface="Lucida Sans Unicode"/>
                <a:cs typeface="Lucida Sans Unicode"/>
              </a:rPr>
              <a:t>(</a:t>
            </a:r>
            <a:r>
              <a:rPr sz="1700" i="1" spc="85" dirty="0">
                <a:latin typeface="Calibri"/>
                <a:cs typeface="Calibri"/>
              </a:rPr>
              <a:t>n</a:t>
            </a:r>
            <a:r>
              <a:rPr sz="1700" spc="85" dirty="0">
                <a:latin typeface="Lucida Sans Unicode"/>
                <a:cs typeface="Lucida Sans Unicode"/>
              </a:rPr>
              <a:t>)</a:t>
            </a:r>
            <a:r>
              <a:rPr sz="1700" spc="-40" dirty="0">
                <a:latin typeface="Lucida Sans Unicode"/>
                <a:cs typeface="Lucida Sans Unicode"/>
              </a:rPr>
              <a:t> </a:t>
            </a:r>
            <a:r>
              <a:rPr sz="1700" dirty="0">
                <a:latin typeface="Calibri"/>
                <a:cs typeface="Calibri"/>
              </a:rPr>
              <a:t>if</a:t>
            </a:r>
            <a:r>
              <a:rPr sz="1700" spc="114" dirty="0">
                <a:latin typeface="Calibri"/>
                <a:cs typeface="Calibri"/>
              </a:rPr>
              <a:t> </a:t>
            </a:r>
            <a:r>
              <a:rPr sz="1700" i="1" dirty="0">
                <a:latin typeface="Calibri"/>
                <a:cs typeface="Calibri"/>
              </a:rPr>
              <a:t>k</a:t>
            </a:r>
            <a:r>
              <a:rPr sz="1700" i="1" spc="185" dirty="0">
                <a:latin typeface="Calibri"/>
                <a:cs typeface="Calibri"/>
              </a:rPr>
              <a:t> </a:t>
            </a:r>
            <a:r>
              <a:rPr sz="1700" spc="-100" dirty="0">
                <a:latin typeface="Lucida Sans Unicode"/>
                <a:cs typeface="Lucida Sans Unicode"/>
              </a:rPr>
              <a:t>=</a:t>
            </a:r>
            <a:r>
              <a:rPr sz="1700" spc="-60" dirty="0">
                <a:latin typeface="Lucida Sans Unicode"/>
                <a:cs typeface="Lucida Sans Unicode"/>
              </a:rPr>
              <a:t> </a:t>
            </a:r>
            <a:r>
              <a:rPr sz="1700" i="1" spc="195" dirty="0">
                <a:latin typeface="Calibri"/>
                <a:cs typeface="Calibri"/>
              </a:rPr>
              <a:t>O</a:t>
            </a:r>
            <a:r>
              <a:rPr sz="1700" spc="195" dirty="0">
                <a:latin typeface="Lucida Sans Unicode"/>
                <a:cs typeface="Lucida Sans Unicode"/>
              </a:rPr>
              <a:t>(</a:t>
            </a:r>
            <a:r>
              <a:rPr sz="1800" u="sng" spc="697" baseline="3240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i="1" u="sng" baseline="3240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1800" i="1" u="sng" spc="682" baseline="3240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i="1" spc="-322" baseline="32407" dirty="0">
                <a:latin typeface="Arial"/>
                <a:cs typeface="Arial"/>
              </a:rPr>
              <a:t> </a:t>
            </a:r>
            <a:r>
              <a:rPr sz="1700" spc="-25" dirty="0">
                <a:latin typeface="Lucida Sans Unicode"/>
                <a:cs typeface="Lucida Sans Unicode"/>
              </a:rPr>
              <a:t>)</a:t>
            </a:r>
            <a:r>
              <a:rPr sz="1700" spc="-25" dirty="0">
                <a:latin typeface="Calibri"/>
                <a:cs typeface="Calibri"/>
              </a:rPr>
              <a:t>!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718566"/>
            <a:ext cx="4029710" cy="411480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0921"/>
                </a:moveTo>
                <a:lnTo>
                  <a:pt x="4029151" y="410921"/>
                </a:lnTo>
                <a:lnTo>
                  <a:pt x="4029151" y="0"/>
                </a:lnTo>
                <a:lnTo>
                  <a:pt x="0" y="0"/>
                </a:lnTo>
                <a:lnTo>
                  <a:pt x="0" y="41092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710596"/>
            <a:ext cx="32499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0" dirty="0">
                <a:solidFill>
                  <a:srgbClr val="FF0000"/>
                </a:solidFill>
                <a:latin typeface="MingLiU_HKSCS-ExtB"/>
                <a:cs typeface="MingLiU_HKSCS-ExtB"/>
              </a:rPr>
              <a:t>PartialSorting</a:t>
            </a:r>
            <a:r>
              <a:rPr sz="2050" spc="-10" dirty="0">
                <a:solidFill>
                  <a:srgbClr val="FF0000"/>
                </a:solidFill>
                <a:latin typeface="Lucida Sans Unicode"/>
                <a:cs typeface="Lucida Sans Unicode"/>
              </a:rPr>
              <a:t>(</a:t>
            </a:r>
            <a:r>
              <a:rPr sz="2050" i="1" spc="-1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50" spc="-10" dirty="0">
                <a:solidFill>
                  <a:srgbClr val="FF0000"/>
                </a:solidFill>
                <a:latin typeface="Lucida Sans Unicode"/>
                <a:cs typeface="Lucida Sans Unicode"/>
              </a:rPr>
              <a:t>[</a:t>
            </a:r>
            <a:r>
              <a:rPr sz="2050" spc="-10" dirty="0">
                <a:solidFill>
                  <a:srgbClr val="FF0000"/>
                </a:solidFill>
              </a:rPr>
              <a:t>1</a:t>
            </a:r>
            <a:r>
              <a:rPr sz="2050" spc="-90" dirty="0">
                <a:solidFill>
                  <a:srgbClr val="FF0000"/>
                </a:solidFill>
              </a:rPr>
              <a:t> </a:t>
            </a:r>
            <a:r>
              <a:rPr sz="2050" i="1" spc="-195" dirty="0">
                <a:solidFill>
                  <a:srgbClr val="FF0000"/>
                </a:solidFill>
                <a:latin typeface="Verdana"/>
                <a:cs typeface="Verdana"/>
              </a:rPr>
              <a:t>.</a:t>
            </a:r>
            <a:r>
              <a:rPr sz="2050" i="1" spc="-3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50" i="1" spc="-195" dirty="0">
                <a:solidFill>
                  <a:srgbClr val="FF0000"/>
                </a:solidFill>
                <a:latin typeface="Verdana"/>
                <a:cs typeface="Verdana"/>
              </a:rPr>
              <a:t>.</a:t>
            </a:r>
            <a:r>
              <a:rPr sz="2050" i="1" spc="-3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50" i="1" spc="-195" dirty="0">
                <a:solidFill>
                  <a:srgbClr val="FF0000"/>
                </a:solidFill>
                <a:latin typeface="Verdana"/>
                <a:cs typeface="Verdana"/>
              </a:rPr>
              <a:t>.</a:t>
            </a:r>
            <a:r>
              <a:rPr sz="2050" i="1" spc="-3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50" i="1" spc="-11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50" spc="-110" dirty="0">
                <a:solidFill>
                  <a:srgbClr val="FF0000"/>
                </a:solidFill>
                <a:latin typeface="Lucida Sans Unicode"/>
                <a:cs typeface="Lucida Sans Unicode"/>
              </a:rPr>
              <a:t>]</a:t>
            </a:r>
            <a:r>
              <a:rPr sz="2050" i="1" spc="-110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r>
              <a:rPr sz="2050" i="1" spc="-3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50" i="1" spc="95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050" spc="95" dirty="0">
                <a:solidFill>
                  <a:srgbClr val="FF0000"/>
                </a:solidFill>
                <a:latin typeface="Lucida Sans Unicode"/>
                <a:cs typeface="Lucida Sans Unicode"/>
              </a:rPr>
              <a:t>)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420" y="1129487"/>
            <a:ext cx="4029710" cy="960119"/>
          </a:xfrm>
          <a:custGeom>
            <a:avLst/>
            <a:gdLst/>
            <a:ahLst/>
            <a:cxnLst/>
            <a:rect l="l" t="t" r="r" b="b"/>
            <a:pathLst>
              <a:path w="4029710" h="960119">
                <a:moveTo>
                  <a:pt x="4029151" y="0"/>
                </a:moveTo>
                <a:lnTo>
                  <a:pt x="0" y="0"/>
                </a:lnTo>
                <a:lnTo>
                  <a:pt x="0" y="960119"/>
                </a:lnTo>
                <a:lnTo>
                  <a:pt x="4029151" y="960119"/>
                </a:lnTo>
                <a:lnTo>
                  <a:pt x="4029151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1160514"/>
            <a:ext cx="1961514" cy="86106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spc="-10" dirty="0">
                <a:latin typeface="MingLiU_HKSCS-ExtB"/>
                <a:cs typeface="MingLiU_HKSCS-ExtB"/>
              </a:rPr>
              <a:t>BuildHeap</a:t>
            </a:r>
            <a:r>
              <a:rPr sz="1700" spc="-10" dirty="0">
                <a:latin typeface="Lucida Sans Unicode"/>
                <a:cs typeface="Lucida Sans Unicode"/>
              </a:rPr>
              <a:t>(</a:t>
            </a:r>
            <a:r>
              <a:rPr sz="1700" i="1" spc="-10" dirty="0">
                <a:latin typeface="Calibri"/>
                <a:cs typeface="Calibri"/>
              </a:rPr>
              <a:t>A</a:t>
            </a:r>
            <a:r>
              <a:rPr sz="1700" spc="-10" dirty="0">
                <a:latin typeface="Lucida Sans Unicode"/>
                <a:cs typeface="Lucida Sans Unicode"/>
              </a:rPr>
              <a:t>)</a:t>
            </a:r>
            <a:endParaRPr sz="1700">
              <a:latin typeface="Lucida Sans Unicode"/>
              <a:cs typeface="Lucida Sans Unicode"/>
            </a:endParaRPr>
          </a:p>
          <a:p>
            <a:pPr marL="231775" marR="5080" indent="-219710">
              <a:lnSpc>
                <a:spcPct val="107400"/>
              </a:lnSpc>
              <a:tabLst>
                <a:tab pos="630555" algn="l"/>
              </a:tabLst>
            </a:pPr>
            <a:r>
              <a:rPr sz="1700" dirty="0">
                <a:latin typeface="MingLiU_HKSCS-ExtB"/>
                <a:cs typeface="MingLiU_HKSCS-ExtB"/>
              </a:rPr>
              <a:t>for</a:t>
            </a:r>
            <a:r>
              <a:rPr sz="1700" spc="25" dirty="0">
                <a:latin typeface="MingLiU_HKSCS-ExtB"/>
                <a:cs typeface="MingLiU_HKSCS-ExtB"/>
              </a:rPr>
              <a:t> </a:t>
            </a:r>
            <a:r>
              <a:rPr sz="1700" i="1" spc="-50" dirty="0">
                <a:latin typeface="Calibri"/>
                <a:cs typeface="Calibri"/>
              </a:rPr>
              <a:t>i</a:t>
            </a:r>
            <a:r>
              <a:rPr sz="1700" i="1" dirty="0">
                <a:latin typeface="Calibri"/>
                <a:cs typeface="Calibri"/>
              </a:rPr>
              <a:t>	</a:t>
            </a:r>
            <a:r>
              <a:rPr sz="1700" dirty="0">
                <a:latin typeface="MingLiU_HKSCS-ExtB"/>
                <a:cs typeface="MingLiU_HKSCS-ExtB"/>
              </a:rPr>
              <a:t>from </a:t>
            </a:r>
            <a:r>
              <a:rPr sz="1700" dirty="0">
                <a:latin typeface="Calibri"/>
                <a:cs typeface="Calibri"/>
              </a:rPr>
              <a:t>1</a:t>
            </a:r>
            <a:r>
              <a:rPr sz="1700" spc="465" dirty="0">
                <a:latin typeface="Calibri"/>
                <a:cs typeface="Calibri"/>
              </a:rPr>
              <a:t> </a:t>
            </a:r>
            <a:r>
              <a:rPr sz="1700" dirty="0">
                <a:latin typeface="MingLiU_HKSCS-ExtB"/>
                <a:cs typeface="MingLiU_HKSCS-ExtB"/>
              </a:rPr>
              <a:t>to </a:t>
            </a:r>
            <a:r>
              <a:rPr sz="1700" i="1" spc="50" dirty="0">
                <a:latin typeface="Calibri"/>
                <a:cs typeface="Calibri"/>
              </a:rPr>
              <a:t>k</a:t>
            </a:r>
            <a:r>
              <a:rPr sz="1700" spc="50" dirty="0">
                <a:latin typeface="MingLiU_HKSCS-ExtB"/>
                <a:cs typeface="MingLiU_HKSCS-ExtB"/>
              </a:rPr>
              <a:t>: </a:t>
            </a:r>
            <a:r>
              <a:rPr sz="1700" spc="-10" dirty="0">
                <a:latin typeface="MingLiU_HKSCS-ExtB"/>
                <a:cs typeface="MingLiU_HKSCS-ExtB"/>
              </a:rPr>
              <a:t>ExtractMax</a:t>
            </a:r>
            <a:r>
              <a:rPr sz="1700" spc="-10" dirty="0">
                <a:latin typeface="Lucida Sans Unicode"/>
                <a:cs typeface="Lucida Sans Unicode"/>
              </a:rPr>
              <a:t>()</a:t>
            </a:r>
            <a:endParaRPr sz="1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16075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Insert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303" y="1562812"/>
            <a:ext cx="1419225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attach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new </a:t>
            </a:r>
            <a:r>
              <a:rPr sz="1700" spc="-40" dirty="0">
                <a:latin typeface="Calibri"/>
                <a:cs typeface="Calibri"/>
              </a:rPr>
              <a:t>node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any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leaf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44028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08017" y="1306701"/>
            <a:ext cx="981710" cy="1449705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05" y="0"/>
                </a:moveTo>
                <a:lnTo>
                  <a:pt x="781663" y="200047"/>
                </a:lnTo>
              </a:path>
              <a:path w="981710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49"/>
                </a:lnTo>
                <a:lnTo>
                  <a:pt x="240577" y="892548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8"/>
                </a:lnTo>
                <a:lnTo>
                  <a:pt x="569576" y="849549"/>
                </a:lnTo>
                <a:lnTo>
                  <a:pt x="576006" y="801697"/>
                </a:lnTo>
                <a:close/>
              </a:path>
              <a:path w="981710" h="1449705">
                <a:moveTo>
                  <a:pt x="558089" y="500689"/>
                </a:moveTo>
                <a:lnTo>
                  <a:pt x="485931" y="634700"/>
                </a:lnTo>
              </a:path>
              <a:path w="981710" h="1449705">
                <a:moveTo>
                  <a:pt x="360004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3" y="1114276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50" y="1096131"/>
                </a:lnTo>
                <a:lnTo>
                  <a:pt x="89151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5"/>
                </a:lnTo>
                <a:lnTo>
                  <a:pt x="24575" y="1360554"/>
                </a:lnTo>
                <a:lnTo>
                  <a:pt x="52720" y="1396984"/>
                </a:lnTo>
                <a:lnTo>
                  <a:pt x="89151" y="1425130"/>
                </a:lnTo>
                <a:lnTo>
                  <a:pt x="132150" y="1443276"/>
                </a:lnTo>
                <a:lnTo>
                  <a:pt x="180002" y="1449705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4"/>
                </a:lnTo>
                <a:lnTo>
                  <a:pt x="335428" y="1360554"/>
                </a:lnTo>
                <a:lnTo>
                  <a:pt x="353574" y="1317555"/>
                </a:lnTo>
                <a:lnTo>
                  <a:pt x="360004" y="1269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72525" y="2416271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67273" y="1928397"/>
            <a:ext cx="821055" cy="476884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497" y="351708"/>
                </a:moveTo>
                <a:lnTo>
                  <a:pt x="0" y="476301"/>
                </a:lnTo>
              </a:path>
              <a:path w="821055" h="476885">
                <a:moveTo>
                  <a:pt x="820757" y="180002"/>
                </a:moveTo>
                <a:lnTo>
                  <a:pt x="814327" y="132149"/>
                </a:lnTo>
                <a:lnTo>
                  <a:pt x="796181" y="89151"/>
                </a:lnTo>
                <a:lnTo>
                  <a:pt x="768036" y="52720"/>
                </a:lnTo>
                <a:lnTo>
                  <a:pt x="731606" y="24575"/>
                </a:lnTo>
                <a:lnTo>
                  <a:pt x="688607" y="6429"/>
                </a:lnTo>
                <a:lnTo>
                  <a:pt x="640755" y="0"/>
                </a:lnTo>
                <a:lnTo>
                  <a:pt x="592903" y="6429"/>
                </a:lnTo>
                <a:lnTo>
                  <a:pt x="549904" y="24575"/>
                </a:lnTo>
                <a:lnTo>
                  <a:pt x="513474" y="52720"/>
                </a:lnTo>
                <a:lnTo>
                  <a:pt x="485328" y="89151"/>
                </a:lnTo>
                <a:lnTo>
                  <a:pt x="467182" y="132149"/>
                </a:lnTo>
                <a:lnTo>
                  <a:pt x="460753" y="180002"/>
                </a:lnTo>
                <a:lnTo>
                  <a:pt x="467182" y="227854"/>
                </a:lnTo>
                <a:lnTo>
                  <a:pt x="485328" y="270853"/>
                </a:lnTo>
                <a:lnTo>
                  <a:pt x="513474" y="307283"/>
                </a:lnTo>
                <a:lnTo>
                  <a:pt x="549904" y="335428"/>
                </a:lnTo>
                <a:lnTo>
                  <a:pt x="592903" y="353574"/>
                </a:lnTo>
                <a:lnTo>
                  <a:pt x="640755" y="360004"/>
                </a:lnTo>
                <a:lnTo>
                  <a:pt x="688607" y="353574"/>
                </a:lnTo>
                <a:lnTo>
                  <a:pt x="731606" y="335428"/>
                </a:lnTo>
                <a:lnTo>
                  <a:pt x="768036" y="307283"/>
                </a:lnTo>
                <a:lnTo>
                  <a:pt x="796181" y="270853"/>
                </a:lnTo>
                <a:lnTo>
                  <a:pt x="814327" y="227854"/>
                </a:lnTo>
                <a:lnTo>
                  <a:pt x="820757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88527" y="1948276"/>
            <a:ext cx="683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636735" y="1451183"/>
            <a:ext cx="1044575" cy="1314450"/>
            <a:chOff x="2636735" y="1451183"/>
            <a:chExt cx="1044575" cy="1314450"/>
          </a:xfrm>
        </p:grpSpPr>
        <p:sp>
          <p:nvSpPr>
            <p:cNvPr id="13" name="object 13"/>
            <p:cNvSpPr/>
            <p:nvPr/>
          </p:nvSpPr>
          <p:spPr>
            <a:xfrm>
              <a:off x="2645943" y="1807390"/>
              <a:ext cx="72390" cy="134620"/>
            </a:xfrm>
            <a:custGeom>
              <a:avLst/>
              <a:gdLst/>
              <a:ahLst/>
              <a:cxnLst/>
              <a:rect l="l" t="t" r="r" b="b"/>
              <a:pathLst>
                <a:path w="72389" h="134619">
                  <a:moveTo>
                    <a:pt x="0" y="0"/>
                  </a:moveTo>
                  <a:lnTo>
                    <a:pt x="72158" y="134011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44029" y="239640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180002" y="0"/>
                  </a:moveTo>
                  <a:lnTo>
                    <a:pt x="132150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9"/>
                  </a:lnTo>
                  <a:lnTo>
                    <a:pt x="132150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9"/>
                  </a:lnTo>
                  <a:lnTo>
                    <a:pt x="307283" y="307283"/>
                  </a:lnTo>
                  <a:lnTo>
                    <a:pt x="335429" y="270853"/>
                  </a:lnTo>
                  <a:lnTo>
                    <a:pt x="353574" y="227854"/>
                  </a:lnTo>
                  <a:lnTo>
                    <a:pt x="360004" y="180002"/>
                  </a:lnTo>
                  <a:lnTo>
                    <a:pt x="353574" y="132150"/>
                  </a:lnTo>
                  <a:lnTo>
                    <a:pt x="335429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44029" y="1460391"/>
              <a:ext cx="828040" cy="1296035"/>
            </a:xfrm>
            <a:custGeom>
              <a:avLst/>
              <a:gdLst/>
              <a:ahLst/>
              <a:cxnLst/>
              <a:rect l="l" t="t" r="r" b="b"/>
              <a:pathLst>
                <a:path w="828039" h="1296035">
                  <a:moveTo>
                    <a:pt x="360004" y="1116013"/>
                  </a:moveTo>
                  <a:lnTo>
                    <a:pt x="353574" y="1068161"/>
                  </a:lnTo>
                  <a:lnTo>
                    <a:pt x="335429" y="1025162"/>
                  </a:lnTo>
                  <a:lnTo>
                    <a:pt x="307283" y="988732"/>
                  </a:lnTo>
                  <a:lnTo>
                    <a:pt x="270853" y="960587"/>
                  </a:lnTo>
                  <a:lnTo>
                    <a:pt x="227854" y="942441"/>
                  </a:lnTo>
                  <a:lnTo>
                    <a:pt x="180002" y="936011"/>
                  </a:lnTo>
                  <a:lnTo>
                    <a:pt x="132150" y="942441"/>
                  </a:lnTo>
                  <a:lnTo>
                    <a:pt x="89151" y="960587"/>
                  </a:lnTo>
                  <a:lnTo>
                    <a:pt x="52720" y="988732"/>
                  </a:lnTo>
                  <a:lnTo>
                    <a:pt x="24575" y="1025162"/>
                  </a:lnTo>
                  <a:lnTo>
                    <a:pt x="6429" y="1068161"/>
                  </a:lnTo>
                  <a:lnTo>
                    <a:pt x="0" y="1116013"/>
                  </a:lnTo>
                  <a:lnTo>
                    <a:pt x="6429" y="1163866"/>
                  </a:lnTo>
                  <a:lnTo>
                    <a:pt x="24575" y="1206864"/>
                  </a:lnTo>
                  <a:lnTo>
                    <a:pt x="52720" y="1243295"/>
                  </a:lnTo>
                  <a:lnTo>
                    <a:pt x="89151" y="1271440"/>
                  </a:lnTo>
                  <a:lnTo>
                    <a:pt x="132150" y="1289586"/>
                  </a:lnTo>
                  <a:lnTo>
                    <a:pt x="180002" y="1296016"/>
                  </a:lnTo>
                  <a:lnTo>
                    <a:pt x="227854" y="1289586"/>
                  </a:lnTo>
                  <a:lnTo>
                    <a:pt x="270853" y="1271440"/>
                  </a:lnTo>
                  <a:lnTo>
                    <a:pt x="307283" y="1243295"/>
                  </a:lnTo>
                  <a:lnTo>
                    <a:pt x="335429" y="1206864"/>
                  </a:lnTo>
                  <a:lnTo>
                    <a:pt x="353574" y="1163866"/>
                  </a:lnTo>
                  <a:lnTo>
                    <a:pt x="360004" y="1116013"/>
                  </a:lnTo>
                  <a:close/>
                </a:path>
                <a:path w="828039" h="1296035">
                  <a:moveTo>
                    <a:pt x="43249" y="819714"/>
                  </a:moveTo>
                  <a:lnTo>
                    <a:pt x="100748" y="944306"/>
                  </a:lnTo>
                </a:path>
                <a:path w="828039" h="1296035">
                  <a:moveTo>
                    <a:pt x="828009" y="180002"/>
                  </a:moveTo>
                  <a:lnTo>
                    <a:pt x="821580" y="132150"/>
                  </a:lnTo>
                  <a:lnTo>
                    <a:pt x="803434" y="89151"/>
                  </a:lnTo>
                  <a:lnTo>
                    <a:pt x="775288" y="52720"/>
                  </a:lnTo>
                  <a:lnTo>
                    <a:pt x="738858" y="24575"/>
                  </a:lnTo>
                  <a:lnTo>
                    <a:pt x="695859" y="6429"/>
                  </a:lnTo>
                  <a:lnTo>
                    <a:pt x="648007" y="0"/>
                  </a:lnTo>
                  <a:lnTo>
                    <a:pt x="600155" y="6429"/>
                  </a:lnTo>
                  <a:lnTo>
                    <a:pt x="557156" y="24575"/>
                  </a:lnTo>
                  <a:lnTo>
                    <a:pt x="520726" y="52720"/>
                  </a:lnTo>
                  <a:lnTo>
                    <a:pt x="492580" y="89151"/>
                  </a:lnTo>
                  <a:lnTo>
                    <a:pt x="474435" y="132150"/>
                  </a:lnTo>
                  <a:lnTo>
                    <a:pt x="468005" y="180002"/>
                  </a:lnTo>
                  <a:lnTo>
                    <a:pt x="474435" y="227854"/>
                  </a:lnTo>
                  <a:lnTo>
                    <a:pt x="492580" y="270853"/>
                  </a:lnTo>
                  <a:lnTo>
                    <a:pt x="520726" y="307283"/>
                  </a:lnTo>
                  <a:lnTo>
                    <a:pt x="557156" y="335428"/>
                  </a:lnTo>
                  <a:lnTo>
                    <a:pt x="600155" y="353574"/>
                  </a:lnTo>
                  <a:lnTo>
                    <a:pt x="648007" y="360004"/>
                  </a:lnTo>
                  <a:lnTo>
                    <a:pt x="695859" y="353574"/>
                  </a:lnTo>
                  <a:lnTo>
                    <a:pt x="738858" y="335428"/>
                  </a:lnTo>
                  <a:lnTo>
                    <a:pt x="775288" y="307283"/>
                  </a:lnTo>
                  <a:lnTo>
                    <a:pt x="803434" y="270853"/>
                  </a:lnTo>
                  <a:lnTo>
                    <a:pt x="821580" y="227854"/>
                  </a:lnTo>
                  <a:lnTo>
                    <a:pt x="828009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58344" y="1306695"/>
            <a:ext cx="765810" cy="981710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7" y="801703"/>
                </a:moveTo>
                <a:lnTo>
                  <a:pt x="759268" y="753851"/>
                </a:lnTo>
                <a:lnTo>
                  <a:pt x="741122" y="710852"/>
                </a:lnTo>
                <a:lnTo>
                  <a:pt x="712977" y="674422"/>
                </a:lnTo>
                <a:lnTo>
                  <a:pt x="676546" y="646276"/>
                </a:lnTo>
                <a:lnTo>
                  <a:pt x="633547" y="628131"/>
                </a:lnTo>
                <a:lnTo>
                  <a:pt x="585695" y="621701"/>
                </a:lnTo>
                <a:lnTo>
                  <a:pt x="537843" y="628131"/>
                </a:lnTo>
                <a:lnTo>
                  <a:pt x="494844" y="646276"/>
                </a:lnTo>
                <a:lnTo>
                  <a:pt x="458414" y="674422"/>
                </a:lnTo>
                <a:lnTo>
                  <a:pt x="430268" y="710852"/>
                </a:lnTo>
                <a:lnTo>
                  <a:pt x="412123" y="753851"/>
                </a:lnTo>
                <a:lnTo>
                  <a:pt x="405693" y="801703"/>
                </a:lnTo>
                <a:lnTo>
                  <a:pt x="412123" y="849555"/>
                </a:lnTo>
                <a:lnTo>
                  <a:pt x="430268" y="892554"/>
                </a:lnTo>
                <a:lnTo>
                  <a:pt x="458414" y="928984"/>
                </a:lnTo>
                <a:lnTo>
                  <a:pt x="494844" y="957130"/>
                </a:lnTo>
                <a:lnTo>
                  <a:pt x="537843" y="975276"/>
                </a:lnTo>
                <a:lnTo>
                  <a:pt x="585695" y="981705"/>
                </a:lnTo>
                <a:lnTo>
                  <a:pt x="633547" y="975276"/>
                </a:lnTo>
                <a:lnTo>
                  <a:pt x="676546" y="957130"/>
                </a:lnTo>
                <a:lnTo>
                  <a:pt x="712977" y="928984"/>
                </a:lnTo>
                <a:lnTo>
                  <a:pt x="741122" y="892554"/>
                </a:lnTo>
                <a:lnTo>
                  <a:pt x="759268" y="849555"/>
                </a:lnTo>
                <a:lnTo>
                  <a:pt x="765697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48035" y="1807390"/>
            <a:ext cx="792480" cy="949325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19" y="0"/>
                </a:moveTo>
                <a:lnTo>
                  <a:pt x="306077" y="134011"/>
                </a:lnTo>
              </a:path>
              <a:path w="792479" h="949325">
                <a:moveTo>
                  <a:pt x="360004" y="769014"/>
                </a:moveTo>
                <a:lnTo>
                  <a:pt x="353574" y="721162"/>
                </a:lnTo>
                <a:lnTo>
                  <a:pt x="335429" y="678163"/>
                </a:lnTo>
                <a:lnTo>
                  <a:pt x="307283" y="641733"/>
                </a:lnTo>
                <a:lnTo>
                  <a:pt x="270853" y="613587"/>
                </a:lnTo>
                <a:lnTo>
                  <a:pt x="227854" y="595441"/>
                </a:lnTo>
                <a:lnTo>
                  <a:pt x="180002" y="589012"/>
                </a:lnTo>
                <a:lnTo>
                  <a:pt x="132150" y="595441"/>
                </a:lnTo>
                <a:lnTo>
                  <a:pt x="89151" y="613587"/>
                </a:lnTo>
                <a:lnTo>
                  <a:pt x="52720" y="641733"/>
                </a:lnTo>
                <a:lnTo>
                  <a:pt x="24575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5" y="859865"/>
                </a:lnTo>
                <a:lnTo>
                  <a:pt x="52720" y="896295"/>
                </a:lnTo>
                <a:lnTo>
                  <a:pt x="89151" y="924441"/>
                </a:lnTo>
                <a:lnTo>
                  <a:pt x="132150" y="942586"/>
                </a:lnTo>
                <a:lnTo>
                  <a:pt x="180002" y="949016"/>
                </a:lnTo>
                <a:lnTo>
                  <a:pt x="227854" y="942586"/>
                </a:lnTo>
                <a:lnTo>
                  <a:pt x="270853" y="924441"/>
                </a:lnTo>
                <a:lnTo>
                  <a:pt x="307283" y="896295"/>
                </a:lnTo>
                <a:lnTo>
                  <a:pt x="335429" y="859865"/>
                </a:lnTo>
                <a:lnTo>
                  <a:pt x="353574" y="816866"/>
                </a:lnTo>
                <a:lnTo>
                  <a:pt x="360004" y="769014"/>
                </a:lnTo>
                <a:close/>
              </a:path>
              <a:path w="792479" h="949325">
                <a:moveTo>
                  <a:pt x="316753" y="472715"/>
                </a:moveTo>
                <a:lnTo>
                  <a:pt x="259255" y="597307"/>
                </a:lnTo>
              </a:path>
              <a:path w="792479" h="949325">
                <a:moveTo>
                  <a:pt x="792009" y="769014"/>
                </a:moveTo>
                <a:lnTo>
                  <a:pt x="785580" y="721162"/>
                </a:lnTo>
                <a:lnTo>
                  <a:pt x="767434" y="678163"/>
                </a:lnTo>
                <a:lnTo>
                  <a:pt x="739288" y="641733"/>
                </a:lnTo>
                <a:lnTo>
                  <a:pt x="702858" y="613587"/>
                </a:lnTo>
                <a:lnTo>
                  <a:pt x="659859" y="595441"/>
                </a:lnTo>
                <a:lnTo>
                  <a:pt x="612007" y="589012"/>
                </a:lnTo>
                <a:lnTo>
                  <a:pt x="564155" y="595441"/>
                </a:lnTo>
                <a:lnTo>
                  <a:pt x="521156" y="613587"/>
                </a:lnTo>
                <a:lnTo>
                  <a:pt x="484726" y="641733"/>
                </a:lnTo>
                <a:lnTo>
                  <a:pt x="456580" y="678163"/>
                </a:lnTo>
                <a:lnTo>
                  <a:pt x="438435" y="721162"/>
                </a:lnTo>
                <a:lnTo>
                  <a:pt x="432005" y="769014"/>
                </a:lnTo>
                <a:lnTo>
                  <a:pt x="438435" y="816866"/>
                </a:lnTo>
                <a:lnTo>
                  <a:pt x="456580" y="859865"/>
                </a:lnTo>
                <a:lnTo>
                  <a:pt x="484726" y="896295"/>
                </a:lnTo>
                <a:lnTo>
                  <a:pt x="521156" y="924441"/>
                </a:lnTo>
                <a:lnTo>
                  <a:pt x="564155" y="942586"/>
                </a:lnTo>
                <a:lnTo>
                  <a:pt x="612007" y="949016"/>
                </a:lnTo>
                <a:lnTo>
                  <a:pt x="659859" y="942586"/>
                </a:lnTo>
                <a:lnTo>
                  <a:pt x="702858" y="924441"/>
                </a:lnTo>
                <a:lnTo>
                  <a:pt x="739288" y="896295"/>
                </a:lnTo>
                <a:lnTo>
                  <a:pt x="767434" y="859865"/>
                </a:lnTo>
                <a:lnTo>
                  <a:pt x="785580" y="816866"/>
                </a:lnTo>
                <a:lnTo>
                  <a:pt x="792009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908528" y="2416271"/>
            <a:ext cx="11156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16255" algn="l"/>
                <a:tab pos="999490" algn="l"/>
              </a:tabLst>
            </a:pPr>
            <a:r>
              <a:rPr sz="1700" spc="-25" dirty="0">
                <a:latin typeface="Calibri"/>
                <a:cs typeface="Calibri"/>
              </a:rPr>
              <a:t>32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12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718566"/>
            <a:ext cx="4029710" cy="411480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0921"/>
                </a:moveTo>
                <a:lnTo>
                  <a:pt x="4029151" y="410921"/>
                </a:lnTo>
                <a:lnTo>
                  <a:pt x="4029151" y="0"/>
                </a:lnTo>
                <a:lnTo>
                  <a:pt x="0" y="0"/>
                </a:lnTo>
                <a:lnTo>
                  <a:pt x="0" y="41092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710596"/>
            <a:ext cx="32499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0" dirty="0">
                <a:solidFill>
                  <a:srgbClr val="FF0000"/>
                </a:solidFill>
                <a:latin typeface="MingLiU_HKSCS-ExtB"/>
                <a:cs typeface="MingLiU_HKSCS-ExtB"/>
              </a:rPr>
              <a:t>PartialSorting</a:t>
            </a:r>
            <a:r>
              <a:rPr sz="2050" spc="-10" dirty="0">
                <a:solidFill>
                  <a:srgbClr val="FF0000"/>
                </a:solidFill>
                <a:latin typeface="Lucida Sans Unicode"/>
                <a:cs typeface="Lucida Sans Unicode"/>
              </a:rPr>
              <a:t>(</a:t>
            </a:r>
            <a:r>
              <a:rPr sz="2050" i="1" spc="-1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50" spc="-10" dirty="0">
                <a:solidFill>
                  <a:srgbClr val="FF0000"/>
                </a:solidFill>
                <a:latin typeface="Lucida Sans Unicode"/>
                <a:cs typeface="Lucida Sans Unicode"/>
              </a:rPr>
              <a:t>[</a:t>
            </a:r>
            <a:r>
              <a:rPr sz="2050" spc="-10" dirty="0">
                <a:solidFill>
                  <a:srgbClr val="FF0000"/>
                </a:solidFill>
              </a:rPr>
              <a:t>1</a:t>
            </a:r>
            <a:r>
              <a:rPr sz="2050" spc="-90" dirty="0">
                <a:solidFill>
                  <a:srgbClr val="FF0000"/>
                </a:solidFill>
              </a:rPr>
              <a:t> </a:t>
            </a:r>
            <a:r>
              <a:rPr sz="2050" i="1" spc="-195" dirty="0">
                <a:solidFill>
                  <a:srgbClr val="FF0000"/>
                </a:solidFill>
                <a:latin typeface="Verdana"/>
                <a:cs typeface="Verdana"/>
              </a:rPr>
              <a:t>.</a:t>
            </a:r>
            <a:r>
              <a:rPr sz="2050" i="1" spc="-3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50" i="1" spc="-195" dirty="0">
                <a:solidFill>
                  <a:srgbClr val="FF0000"/>
                </a:solidFill>
                <a:latin typeface="Verdana"/>
                <a:cs typeface="Verdana"/>
              </a:rPr>
              <a:t>.</a:t>
            </a:r>
            <a:r>
              <a:rPr sz="2050" i="1" spc="-3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50" i="1" spc="-195" dirty="0">
                <a:solidFill>
                  <a:srgbClr val="FF0000"/>
                </a:solidFill>
                <a:latin typeface="Verdana"/>
                <a:cs typeface="Verdana"/>
              </a:rPr>
              <a:t>.</a:t>
            </a:r>
            <a:r>
              <a:rPr sz="2050" i="1" spc="-3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50" i="1" spc="-11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50" spc="-110" dirty="0">
                <a:solidFill>
                  <a:srgbClr val="FF0000"/>
                </a:solidFill>
                <a:latin typeface="Lucida Sans Unicode"/>
                <a:cs typeface="Lucida Sans Unicode"/>
              </a:rPr>
              <a:t>]</a:t>
            </a:r>
            <a:r>
              <a:rPr sz="2050" i="1" spc="-110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r>
              <a:rPr sz="2050" i="1" spc="-3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50" i="1" spc="95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050" spc="95" dirty="0">
                <a:solidFill>
                  <a:srgbClr val="FF0000"/>
                </a:solidFill>
                <a:latin typeface="Lucida Sans Unicode"/>
                <a:cs typeface="Lucida Sans Unicode"/>
              </a:rPr>
              <a:t>)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420" y="1129487"/>
            <a:ext cx="4029710" cy="960119"/>
          </a:xfrm>
          <a:custGeom>
            <a:avLst/>
            <a:gdLst/>
            <a:ahLst/>
            <a:cxnLst/>
            <a:rect l="l" t="t" r="r" b="b"/>
            <a:pathLst>
              <a:path w="4029710" h="960119">
                <a:moveTo>
                  <a:pt x="4029151" y="0"/>
                </a:moveTo>
                <a:lnTo>
                  <a:pt x="0" y="0"/>
                </a:lnTo>
                <a:lnTo>
                  <a:pt x="0" y="960119"/>
                </a:lnTo>
                <a:lnTo>
                  <a:pt x="4029151" y="960119"/>
                </a:lnTo>
                <a:lnTo>
                  <a:pt x="4029151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1160514"/>
            <a:ext cx="2580640" cy="130238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spc="-10" dirty="0">
                <a:latin typeface="MingLiU_HKSCS-ExtB"/>
                <a:cs typeface="MingLiU_HKSCS-ExtB"/>
              </a:rPr>
              <a:t>BuildHeap</a:t>
            </a:r>
            <a:r>
              <a:rPr sz="1700" spc="-10" dirty="0">
                <a:latin typeface="Lucida Sans Unicode"/>
                <a:cs typeface="Lucida Sans Unicode"/>
              </a:rPr>
              <a:t>(</a:t>
            </a:r>
            <a:r>
              <a:rPr sz="1700" i="1" spc="-10" dirty="0">
                <a:latin typeface="Calibri"/>
                <a:cs typeface="Calibri"/>
              </a:rPr>
              <a:t>A</a:t>
            </a:r>
            <a:r>
              <a:rPr sz="1700" spc="-10" dirty="0">
                <a:latin typeface="Lucida Sans Unicode"/>
                <a:cs typeface="Lucida Sans Unicode"/>
              </a:rPr>
              <a:t>)</a:t>
            </a:r>
            <a:endParaRPr sz="1700">
              <a:latin typeface="Lucida Sans Unicode"/>
              <a:cs typeface="Lucida Sans Unicode"/>
            </a:endParaRPr>
          </a:p>
          <a:p>
            <a:pPr marL="231775" marR="624205" indent="-219710">
              <a:lnSpc>
                <a:spcPct val="107400"/>
              </a:lnSpc>
              <a:tabLst>
                <a:tab pos="630555" algn="l"/>
              </a:tabLst>
            </a:pPr>
            <a:r>
              <a:rPr sz="1700" dirty="0">
                <a:latin typeface="MingLiU_HKSCS-ExtB"/>
                <a:cs typeface="MingLiU_HKSCS-ExtB"/>
              </a:rPr>
              <a:t>for</a:t>
            </a:r>
            <a:r>
              <a:rPr sz="1700" spc="25" dirty="0">
                <a:latin typeface="MingLiU_HKSCS-ExtB"/>
                <a:cs typeface="MingLiU_HKSCS-ExtB"/>
              </a:rPr>
              <a:t> </a:t>
            </a:r>
            <a:r>
              <a:rPr sz="1700" i="1" spc="-50" dirty="0">
                <a:latin typeface="Calibri"/>
                <a:cs typeface="Calibri"/>
              </a:rPr>
              <a:t>i</a:t>
            </a:r>
            <a:r>
              <a:rPr sz="1700" i="1" dirty="0">
                <a:latin typeface="Calibri"/>
                <a:cs typeface="Calibri"/>
              </a:rPr>
              <a:t>	</a:t>
            </a:r>
            <a:r>
              <a:rPr sz="1700" dirty="0">
                <a:latin typeface="MingLiU_HKSCS-ExtB"/>
                <a:cs typeface="MingLiU_HKSCS-ExtB"/>
              </a:rPr>
              <a:t>from </a:t>
            </a:r>
            <a:r>
              <a:rPr sz="1700" dirty="0">
                <a:latin typeface="Calibri"/>
                <a:cs typeface="Calibri"/>
              </a:rPr>
              <a:t>1</a:t>
            </a:r>
            <a:r>
              <a:rPr sz="1700" spc="465" dirty="0">
                <a:latin typeface="Calibri"/>
                <a:cs typeface="Calibri"/>
              </a:rPr>
              <a:t> </a:t>
            </a:r>
            <a:r>
              <a:rPr sz="1700" dirty="0">
                <a:latin typeface="MingLiU_HKSCS-ExtB"/>
                <a:cs typeface="MingLiU_HKSCS-ExtB"/>
              </a:rPr>
              <a:t>to </a:t>
            </a:r>
            <a:r>
              <a:rPr sz="1700" i="1" spc="50" dirty="0">
                <a:latin typeface="Calibri"/>
                <a:cs typeface="Calibri"/>
              </a:rPr>
              <a:t>k</a:t>
            </a:r>
            <a:r>
              <a:rPr sz="1700" spc="50" dirty="0">
                <a:latin typeface="MingLiU_HKSCS-ExtB"/>
                <a:cs typeface="MingLiU_HKSCS-ExtB"/>
              </a:rPr>
              <a:t>: </a:t>
            </a:r>
            <a:r>
              <a:rPr sz="1700" spc="-10" dirty="0">
                <a:latin typeface="MingLiU_HKSCS-ExtB"/>
                <a:cs typeface="MingLiU_HKSCS-ExtB"/>
              </a:rPr>
              <a:t>ExtractMax</a:t>
            </a:r>
            <a:r>
              <a:rPr sz="1700" spc="-10" dirty="0">
                <a:latin typeface="Lucida Sans Unicode"/>
                <a:cs typeface="Lucida Sans Unicode"/>
              </a:rPr>
              <a:t>()</a:t>
            </a:r>
            <a:endParaRPr sz="1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1700" dirty="0">
                <a:latin typeface="Calibri"/>
                <a:cs typeface="Calibri"/>
              </a:rPr>
              <a:t>Running </a:t>
            </a:r>
            <a:r>
              <a:rPr sz="1700" spc="-10" dirty="0">
                <a:latin typeface="Calibri"/>
                <a:cs typeface="Calibri"/>
              </a:rPr>
              <a:t>time:</a:t>
            </a:r>
            <a:r>
              <a:rPr sz="1700" spc="240" dirty="0">
                <a:latin typeface="Calibri"/>
                <a:cs typeface="Calibri"/>
              </a:rPr>
              <a:t> </a:t>
            </a:r>
            <a:r>
              <a:rPr sz="1700" i="1" spc="75" dirty="0">
                <a:latin typeface="Calibri"/>
                <a:cs typeface="Calibri"/>
              </a:rPr>
              <a:t>O</a:t>
            </a:r>
            <a:r>
              <a:rPr sz="1700" spc="75" dirty="0">
                <a:latin typeface="Lucida Sans Unicode"/>
                <a:cs typeface="Lucida Sans Unicode"/>
              </a:rPr>
              <a:t>(</a:t>
            </a:r>
            <a:r>
              <a:rPr sz="1700" i="1" spc="75" dirty="0">
                <a:latin typeface="Calibri"/>
                <a:cs typeface="Calibri"/>
              </a:rPr>
              <a:t>n</a:t>
            </a:r>
            <a:r>
              <a:rPr sz="1700" i="1" spc="-15" dirty="0">
                <a:latin typeface="Calibri"/>
                <a:cs typeface="Calibri"/>
              </a:rPr>
              <a:t> </a:t>
            </a:r>
            <a:r>
              <a:rPr sz="1700" spc="-100" dirty="0">
                <a:latin typeface="Lucida Sans Unicode"/>
                <a:cs typeface="Lucida Sans Unicode"/>
              </a:rPr>
              <a:t>+</a:t>
            </a:r>
            <a:r>
              <a:rPr sz="1700" spc="-155" dirty="0">
                <a:latin typeface="Lucida Sans Unicode"/>
                <a:cs typeface="Lucida Sans Unicode"/>
              </a:rPr>
              <a:t> </a:t>
            </a:r>
            <a:r>
              <a:rPr sz="1700" i="1" dirty="0">
                <a:latin typeface="Calibri"/>
                <a:cs typeface="Calibri"/>
              </a:rPr>
              <a:t>k</a:t>
            </a:r>
            <a:r>
              <a:rPr sz="1700" i="1" spc="-1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log</a:t>
            </a:r>
            <a:r>
              <a:rPr sz="1700" spc="-75" dirty="0">
                <a:latin typeface="Calibri"/>
                <a:cs typeface="Calibri"/>
              </a:rPr>
              <a:t> </a:t>
            </a:r>
            <a:r>
              <a:rPr sz="1700" i="1" spc="-25" dirty="0">
                <a:latin typeface="Calibri"/>
                <a:cs typeface="Calibri"/>
              </a:rPr>
              <a:t>n</a:t>
            </a:r>
            <a:r>
              <a:rPr sz="1700" spc="-25" dirty="0">
                <a:latin typeface="Lucida Sans Unicode"/>
                <a:cs typeface="Lucida Sans Unicode"/>
              </a:rPr>
              <a:t>)</a:t>
            </a:r>
            <a:endParaRPr sz="1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295934"/>
            <a:ext cx="3605529" cy="861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Heap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sort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time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and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space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efficient </a:t>
            </a:r>
            <a:r>
              <a:rPr sz="1700" spc="-65" dirty="0">
                <a:latin typeface="Calibri"/>
                <a:cs typeface="Calibri"/>
              </a:rPr>
              <a:t>comparison-</a:t>
            </a:r>
            <a:r>
              <a:rPr sz="1700" spc="-30" dirty="0">
                <a:latin typeface="Calibri"/>
                <a:cs typeface="Calibri"/>
              </a:rPr>
              <a:t>based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algorithm:</a:t>
            </a:r>
            <a:r>
              <a:rPr sz="1700" spc="1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has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running </a:t>
            </a:r>
            <a:r>
              <a:rPr sz="1700" spc="-20" dirty="0">
                <a:latin typeface="Calibri"/>
                <a:cs typeface="Calibri"/>
              </a:rPr>
              <a:t>time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i="1" spc="75" dirty="0">
                <a:latin typeface="Calibri"/>
                <a:cs typeface="Calibri"/>
              </a:rPr>
              <a:t>O</a:t>
            </a:r>
            <a:r>
              <a:rPr sz="1700" spc="75" dirty="0">
                <a:latin typeface="Lucida Sans Unicode"/>
                <a:cs typeface="Lucida Sans Unicode"/>
              </a:rPr>
              <a:t>(</a:t>
            </a:r>
            <a:r>
              <a:rPr sz="1700" i="1" spc="75" dirty="0">
                <a:latin typeface="Calibri"/>
                <a:cs typeface="Calibri"/>
              </a:rPr>
              <a:t>n</a:t>
            </a:r>
            <a:r>
              <a:rPr sz="1700" i="1" spc="-9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log</a:t>
            </a:r>
            <a:r>
              <a:rPr sz="1700" spc="-75" dirty="0">
                <a:latin typeface="Calibri"/>
                <a:cs typeface="Calibri"/>
              </a:rPr>
              <a:t> </a:t>
            </a:r>
            <a:r>
              <a:rPr sz="1700" i="1" dirty="0">
                <a:latin typeface="Calibri"/>
                <a:cs typeface="Calibri"/>
              </a:rPr>
              <a:t>n</a:t>
            </a:r>
            <a:r>
              <a:rPr sz="1700" dirty="0">
                <a:latin typeface="Lucida Sans Unicode"/>
                <a:cs typeface="Lucida Sans Unicode"/>
              </a:rPr>
              <a:t>)</a:t>
            </a:r>
            <a:r>
              <a:rPr sz="1700" dirty="0">
                <a:latin typeface="Calibri"/>
                <a:cs typeface="Calibri"/>
              </a:rPr>
              <a:t>,</a:t>
            </a:r>
            <a:r>
              <a:rPr sz="1700" spc="7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uses</a:t>
            </a:r>
            <a:r>
              <a:rPr sz="1700" spc="7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no</a:t>
            </a:r>
            <a:r>
              <a:rPr sz="1700" spc="7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additional</a:t>
            </a:r>
            <a:r>
              <a:rPr sz="1700" spc="7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space.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3145" y="71245"/>
            <a:ext cx="90233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5" dirty="0"/>
              <a:t>Outline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783" y="748794"/>
            <a:ext cx="189504" cy="1895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783" y="1175260"/>
            <a:ext cx="189504" cy="1895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783" y="1601726"/>
            <a:ext cx="189504" cy="1895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783" y="2028204"/>
            <a:ext cx="189504" cy="18950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783" y="2454670"/>
            <a:ext cx="189504" cy="1895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5783" y="2881136"/>
            <a:ext cx="189504" cy="18950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33679" indent="-221615">
              <a:lnSpc>
                <a:spcPct val="100000"/>
              </a:lnSpc>
              <a:spcBef>
                <a:spcPts val="120"/>
              </a:spcBef>
              <a:buClr>
                <a:srgbClr val="FFFFFF"/>
              </a:buClr>
              <a:buSzPct val="82352"/>
              <a:buAutoNum type="arabicPlain"/>
              <a:tabLst>
                <a:tab pos="233679" algn="l"/>
                <a:tab pos="234315" algn="l"/>
              </a:tabLst>
            </a:pPr>
            <a:r>
              <a:rPr dirty="0">
                <a:hlinkClick r:id="rId5" action="ppaction://hlinksldjump"/>
              </a:rPr>
              <a:t>Binary</a:t>
            </a:r>
            <a:r>
              <a:rPr spc="45" dirty="0">
                <a:hlinkClick r:id="rId5" action="ppaction://hlinksldjump"/>
              </a:rPr>
              <a:t> </a:t>
            </a:r>
            <a:r>
              <a:rPr spc="-20" dirty="0">
                <a:hlinkClick r:id="rId5" action="ppaction://hlinksldjump"/>
              </a:rPr>
              <a:t>Trees</a:t>
            </a:r>
          </a:p>
          <a:p>
            <a:pPr marL="233679" indent="-221615">
              <a:lnSpc>
                <a:spcPct val="100000"/>
              </a:lnSpc>
              <a:spcBef>
                <a:spcPts val="1320"/>
              </a:spcBef>
              <a:buClr>
                <a:srgbClr val="FFFFFF"/>
              </a:buClr>
              <a:buSzPct val="82352"/>
              <a:buAutoNum type="arabicPlain"/>
              <a:tabLst>
                <a:tab pos="233679" algn="l"/>
                <a:tab pos="234315" algn="l"/>
              </a:tabLst>
            </a:pPr>
            <a:r>
              <a:rPr dirty="0">
                <a:hlinkClick r:id="rId6" action="ppaction://hlinksldjump"/>
              </a:rPr>
              <a:t>Basic</a:t>
            </a:r>
            <a:r>
              <a:rPr spc="165" dirty="0">
                <a:hlinkClick r:id="rId6" action="ppaction://hlinksldjump"/>
              </a:rPr>
              <a:t> </a:t>
            </a:r>
            <a:r>
              <a:rPr spc="-10" dirty="0">
                <a:hlinkClick r:id="rId6" action="ppaction://hlinksldjump"/>
              </a:rPr>
              <a:t>Operations</a:t>
            </a:r>
          </a:p>
          <a:p>
            <a:pPr marL="233679" indent="-221615">
              <a:lnSpc>
                <a:spcPct val="100000"/>
              </a:lnSpc>
              <a:spcBef>
                <a:spcPts val="1315"/>
              </a:spcBef>
              <a:buClr>
                <a:srgbClr val="FFFFFF"/>
              </a:buClr>
              <a:buSzPct val="82352"/>
              <a:buAutoNum type="arabicPlain"/>
              <a:tabLst>
                <a:tab pos="233679" algn="l"/>
                <a:tab pos="234315" algn="l"/>
              </a:tabLst>
            </a:pPr>
            <a:r>
              <a:rPr spc="-40" dirty="0">
                <a:hlinkClick r:id="rId7" action="ppaction://hlinksldjump"/>
              </a:rPr>
              <a:t>Complete</a:t>
            </a:r>
            <a:r>
              <a:rPr spc="40" dirty="0">
                <a:hlinkClick r:id="rId7" action="ppaction://hlinksldjump"/>
              </a:rPr>
              <a:t> </a:t>
            </a:r>
            <a:r>
              <a:rPr dirty="0">
                <a:hlinkClick r:id="rId7" action="ppaction://hlinksldjump"/>
              </a:rPr>
              <a:t>Binary</a:t>
            </a:r>
            <a:r>
              <a:rPr spc="40" dirty="0">
                <a:hlinkClick r:id="rId7" action="ppaction://hlinksldjump"/>
              </a:rPr>
              <a:t> </a:t>
            </a:r>
            <a:r>
              <a:rPr spc="-10" dirty="0">
                <a:hlinkClick r:id="rId7" action="ppaction://hlinksldjump"/>
              </a:rPr>
              <a:t>Trees</a:t>
            </a:r>
          </a:p>
          <a:p>
            <a:pPr marL="233679" indent="-221615">
              <a:lnSpc>
                <a:spcPct val="100000"/>
              </a:lnSpc>
              <a:spcBef>
                <a:spcPts val="1320"/>
              </a:spcBef>
              <a:buClr>
                <a:srgbClr val="FFFFFF"/>
              </a:buClr>
              <a:buSzPct val="82352"/>
              <a:buAutoNum type="arabicPlain"/>
              <a:tabLst>
                <a:tab pos="233679" algn="l"/>
                <a:tab pos="234315" algn="l"/>
              </a:tabLst>
            </a:pPr>
            <a:r>
              <a:rPr spc="-10" dirty="0">
                <a:hlinkClick r:id="rId8" action="ppaction://hlinksldjump"/>
              </a:rPr>
              <a:t>Pseudocode</a:t>
            </a:r>
          </a:p>
          <a:p>
            <a:pPr marL="233679" indent="-221615">
              <a:lnSpc>
                <a:spcPct val="100000"/>
              </a:lnSpc>
              <a:spcBef>
                <a:spcPts val="1315"/>
              </a:spcBef>
              <a:buClr>
                <a:srgbClr val="FFFFFF"/>
              </a:buClr>
              <a:buSzPct val="82352"/>
              <a:buAutoNum type="arabicPlain"/>
              <a:tabLst>
                <a:tab pos="233679" algn="l"/>
                <a:tab pos="234315" algn="l"/>
              </a:tabLst>
            </a:pPr>
            <a:r>
              <a:rPr dirty="0">
                <a:hlinkClick r:id="rId9" action="ppaction://hlinksldjump"/>
              </a:rPr>
              <a:t>Heap</a:t>
            </a:r>
            <a:r>
              <a:rPr spc="-10" dirty="0">
                <a:hlinkClick r:id="rId9" action="ppaction://hlinksldjump"/>
              </a:rPr>
              <a:t> </a:t>
            </a:r>
            <a:r>
              <a:rPr spc="-20" dirty="0">
                <a:hlinkClick r:id="rId9" action="ppaction://hlinksldjump"/>
              </a:rPr>
              <a:t>Sort</a:t>
            </a:r>
          </a:p>
          <a:p>
            <a:pPr marL="233679" indent="-221615">
              <a:lnSpc>
                <a:spcPct val="100000"/>
              </a:lnSpc>
              <a:spcBef>
                <a:spcPts val="1320"/>
              </a:spcBef>
              <a:buClr>
                <a:srgbClr val="FFFFFF"/>
              </a:buClr>
              <a:buSzPct val="82352"/>
              <a:buAutoNum type="arabicPlain"/>
              <a:tabLst>
                <a:tab pos="233679" algn="l"/>
                <a:tab pos="234315" algn="l"/>
              </a:tabLst>
            </a:pPr>
            <a:r>
              <a:rPr dirty="0">
                <a:solidFill>
                  <a:srgbClr val="FF0000"/>
                </a:solidFill>
                <a:hlinkClick r:id="rId10" action="ppaction://hlinksldjump"/>
              </a:rPr>
              <a:t>Final</a:t>
            </a:r>
            <a:r>
              <a:rPr spc="130" dirty="0">
                <a:solidFill>
                  <a:srgbClr val="FF0000"/>
                </a:solidFill>
                <a:hlinkClick r:id="rId10" action="ppaction://hlinksldjump"/>
              </a:rPr>
              <a:t> </a:t>
            </a:r>
            <a:r>
              <a:rPr spc="-10" dirty="0">
                <a:solidFill>
                  <a:srgbClr val="FF0000"/>
                </a:solidFill>
                <a:hlinkClick r:id="rId10" action="ppaction://hlinksldjump"/>
              </a:rPr>
              <a:t>Remarks</a:t>
            </a:r>
          </a:p>
        </p:txBody>
      </p:sp>
    </p:spTree>
  </p:cSld>
  <p:clrMapOvr>
    <a:masterClrMapping/>
  </p:clrMapOvr>
  <p:transition>
    <p:cut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7312" y="71245"/>
            <a:ext cx="1793239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5" dirty="0"/>
              <a:t>0-</a:t>
            </a:r>
            <a:r>
              <a:rPr spc="-85" dirty="0"/>
              <a:t>based</a:t>
            </a:r>
            <a:r>
              <a:rPr spc="-25" dirty="0"/>
              <a:t> </a:t>
            </a:r>
            <a:r>
              <a:rPr spc="-55" dirty="0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420" y="604393"/>
            <a:ext cx="4029710" cy="41148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635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50"/>
              </a:spcBef>
            </a:pPr>
            <a:r>
              <a:rPr sz="2050" dirty="0">
                <a:solidFill>
                  <a:srgbClr val="FF0000"/>
                </a:solidFill>
                <a:latin typeface="MingLiU_HKSCS-ExtB"/>
                <a:cs typeface="MingLiU_HKSCS-ExtB"/>
              </a:rPr>
              <a:t>Parent</a:t>
            </a:r>
            <a:r>
              <a:rPr sz="2050" dirty="0">
                <a:solidFill>
                  <a:srgbClr val="FF0000"/>
                </a:solidFill>
                <a:latin typeface="Lucida Sans Unicode"/>
                <a:cs typeface="Lucida Sans Unicode"/>
              </a:rPr>
              <a:t>(</a:t>
            </a:r>
            <a:r>
              <a:rPr sz="2050" i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50" i="1" spc="-2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50" spc="35" dirty="0">
                <a:solidFill>
                  <a:srgbClr val="FF0000"/>
                </a:solidFill>
                <a:latin typeface="Lucida Sans Unicode"/>
                <a:cs typeface="Lucida Sans Unicode"/>
              </a:rPr>
              <a:t>)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420" y="1015314"/>
            <a:ext cx="4029710" cy="424815"/>
          </a:xfrm>
          <a:custGeom>
            <a:avLst/>
            <a:gdLst/>
            <a:ahLst/>
            <a:cxnLst/>
            <a:rect l="l" t="t" r="r" b="b"/>
            <a:pathLst>
              <a:path w="4029710" h="424815">
                <a:moveTo>
                  <a:pt x="4029151" y="0"/>
                </a:moveTo>
                <a:lnTo>
                  <a:pt x="0" y="0"/>
                </a:lnTo>
                <a:lnTo>
                  <a:pt x="0" y="424319"/>
                </a:lnTo>
                <a:lnTo>
                  <a:pt x="4029151" y="424319"/>
                </a:lnTo>
                <a:lnTo>
                  <a:pt x="4029151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24279" y="1204528"/>
            <a:ext cx="869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4594" y="1062324"/>
            <a:ext cx="129857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MingLiU_HKSCS-ExtB"/>
                <a:cs typeface="MingLiU_HKSCS-ExtB"/>
              </a:rPr>
              <a:t>return</a:t>
            </a:r>
            <a:r>
              <a:rPr sz="1700" spc="35" dirty="0">
                <a:latin typeface="MingLiU_HKSCS-ExtB"/>
                <a:cs typeface="MingLiU_HKSCS-ExtB"/>
              </a:rPr>
              <a:t> </a:t>
            </a:r>
            <a:r>
              <a:rPr sz="1700" spc="145" dirty="0">
                <a:latin typeface="Cambria"/>
                <a:cs typeface="Cambria"/>
              </a:rPr>
              <a:t>⌊</a:t>
            </a:r>
            <a:r>
              <a:rPr sz="1800" i="1" u="sng" spc="217" baseline="3240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1800" i="1" u="sng" spc="-315" baseline="3240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spc="172" baseline="32407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−</a:t>
            </a:r>
            <a:r>
              <a:rPr sz="1800" u="sng" spc="172" baseline="32407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1800" spc="-225" baseline="32407" dirty="0">
                <a:latin typeface="Calibri"/>
                <a:cs typeface="Calibri"/>
              </a:rPr>
              <a:t> </a:t>
            </a:r>
            <a:r>
              <a:rPr sz="1700" spc="114" dirty="0">
                <a:latin typeface="Cambria"/>
                <a:cs typeface="Cambria"/>
              </a:rPr>
              <a:t>⌋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420" y="1566164"/>
            <a:ext cx="4029710" cy="41148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635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50"/>
              </a:spcBef>
            </a:pPr>
            <a:r>
              <a:rPr sz="2050" dirty="0">
                <a:solidFill>
                  <a:srgbClr val="FF0000"/>
                </a:solidFill>
                <a:latin typeface="MingLiU_HKSCS-ExtB"/>
                <a:cs typeface="MingLiU_HKSCS-ExtB"/>
              </a:rPr>
              <a:t>LeftChild</a:t>
            </a:r>
            <a:r>
              <a:rPr sz="2050" dirty="0">
                <a:solidFill>
                  <a:srgbClr val="FF0000"/>
                </a:solidFill>
                <a:latin typeface="Lucida Sans Unicode"/>
                <a:cs typeface="Lucida Sans Unicode"/>
              </a:rPr>
              <a:t>(</a:t>
            </a:r>
            <a:r>
              <a:rPr sz="2050" i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50" i="1" spc="-2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50" spc="35" dirty="0">
                <a:solidFill>
                  <a:srgbClr val="FF0000"/>
                </a:solidFill>
                <a:latin typeface="Lucida Sans Unicode"/>
                <a:cs typeface="Lucida Sans Unicode"/>
              </a:rPr>
              <a:t>)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9420" y="1977072"/>
            <a:ext cx="4029710" cy="363220"/>
          </a:xfrm>
          <a:prstGeom prst="rect">
            <a:avLst/>
          </a:prstGeom>
          <a:solidFill>
            <a:srgbClr val="FFE5E5"/>
          </a:solidFill>
        </p:spPr>
        <p:txBody>
          <a:bodyPr vert="horz" wrap="square" lIns="0" tIns="6223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490"/>
              </a:spcBef>
            </a:pPr>
            <a:r>
              <a:rPr sz="1700" dirty="0">
                <a:latin typeface="MingLiU_HKSCS-ExtB"/>
                <a:cs typeface="MingLiU_HKSCS-ExtB"/>
              </a:rPr>
              <a:t>return</a:t>
            </a:r>
            <a:r>
              <a:rPr sz="1700" spc="-20" dirty="0">
                <a:latin typeface="MingLiU_HKSCS-ExtB"/>
                <a:cs typeface="MingLiU_HKSCS-ExtB"/>
              </a:rPr>
              <a:t> </a:t>
            </a:r>
            <a:r>
              <a:rPr sz="1700" dirty="0">
                <a:latin typeface="Calibri"/>
                <a:cs typeface="Calibri"/>
              </a:rPr>
              <a:t>2</a:t>
            </a:r>
            <a:r>
              <a:rPr sz="1700" i="1" dirty="0">
                <a:latin typeface="Calibri"/>
                <a:cs typeface="Calibri"/>
              </a:rPr>
              <a:t>i</a:t>
            </a:r>
            <a:r>
              <a:rPr sz="1700" i="1" spc="150" dirty="0">
                <a:latin typeface="Calibri"/>
                <a:cs typeface="Calibri"/>
              </a:rPr>
              <a:t> </a:t>
            </a:r>
            <a:r>
              <a:rPr sz="1700" spc="-100" dirty="0">
                <a:latin typeface="Lucida Sans Unicode"/>
                <a:cs typeface="Lucida Sans Unicode"/>
              </a:rPr>
              <a:t>+</a:t>
            </a:r>
            <a:r>
              <a:rPr sz="1700" spc="-155" dirty="0">
                <a:latin typeface="Lucida Sans Unicode"/>
                <a:cs typeface="Lucida Sans Unicode"/>
              </a:rPr>
              <a:t> </a:t>
            </a:r>
            <a:r>
              <a:rPr sz="1700" spc="-50" dirty="0">
                <a:latin typeface="Calibri"/>
                <a:cs typeface="Calibri"/>
              </a:rPr>
              <a:t>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9420" y="2466416"/>
            <a:ext cx="4029710" cy="41148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635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50"/>
              </a:spcBef>
            </a:pPr>
            <a:r>
              <a:rPr sz="2050" dirty="0">
                <a:solidFill>
                  <a:srgbClr val="FF0000"/>
                </a:solidFill>
                <a:latin typeface="MingLiU_HKSCS-ExtB"/>
                <a:cs typeface="MingLiU_HKSCS-ExtB"/>
              </a:rPr>
              <a:t>RightChild</a:t>
            </a:r>
            <a:r>
              <a:rPr sz="2050" dirty="0">
                <a:solidFill>
                  <a:srgbClr val="FF0000"/>
                </a:solidFill>
                <a:latin typeface="Lucida Sans Unicode"/>
                <a:cs typeface="Lucida Sans Unicode"/>
              </a:rPr>
              <a:t>(</a:t>
            </a:r>
            <a:r>
              <a:rPr sz="2050" i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50" i="1" spc="-2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50" spc="35" dirty="0">
                <a:solidFill>
                  <a:srgbClr val="FF0000"/>
                </a:solidFill>
                <a:latin typeface="Lucida Sans Unicode"/>
                <a:cs typeface="Lucida Sans Unicode"/>
              </a:rPr>
              <a:t>)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9420" y="2877337"/>
            <a:ext cx="4029710" cy="363220"/>
          </a:xfrm>
          <a:prstGeom prst="rect">
            <a:avLst/>
          </a:prstGeom>
          <a:solidFill>
            <a:srgbClr val="FFE5E5"/>
          </a:solidFill>
        </p:spPr>
        <p:txBody>
          <a:bodyPr vert="horz" wrap="square" lIns="0" tIns="6223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490"/>
              </a:spcBef>
            </a:pPr>
            <a:r>
              <a:rPr sz="1700" dirty="0">
                <a:latin typeface="MingLiU_HKSCS-ExtB"/>
                <a:cs typeface="MingLiU_HKSCS-ExtB"/>
              </a:rPr>
              <a:t>return</a:t>
            </a:r>
            <a:r>
              <a:rPr sz="1700" spc="-20" dirty="0">
                <a:latin typeface="MingLiU_HKSCS-ExtB"/>
                <a:cs typeface="MingLiU_HKSCS-ExtB"/>
              </a:rPr>
              <a:t> </a:t>
            </a:r>
            <a:r>
              <a:rPr sz="1700" dirty="0">
                <a:latin typeface="Calibri"/>
                <a:cs typeface="Calibri"/>
              </a:rPr>
              <a:t>2</a:t>
            </a:r>
            <a:r>
              <a:rPr sz="1700" i="1" dirty="0">
                <a:latin typeface="Calibri"/>
                <a:cs typeface="Calibri"/>
              </a:rPr>
              <a:t>i</a:t>
            </a:r>
            <a:r>
              <a:rPr sz="1700" i="1" spc="150" dirty="0">
                <a:latin typeface="Calibri"/>
                <a:cs typeface="Calibri"/>
              </a:rPr>
              <a:t> </a:t>
            </a:r>
            <a:r>
              <a:rPr sz="1700" spc="-100" dirty="0">
                <a:latin typeface="Lucida Sans Unicode"/>
                <a:cs typeface="Lucida Sans Unicode"/>
              </a:rPr>
              <a:t>+</a:t>
            </a:r>
            <a:r>
              <a:rPr sz="1700" spc="-155" dirty="0">
                <a:latin typeface="Lucida Sans Unicode"/>
                <a:cs typeface="Lucida Sans Unicode"/>
              </a:rPr>
              <a:t> </a:t>
            </a:r>
            <a:r>
              <a:rPr sz="1700" spc="-50" dirty="0">
                <a:latin typeface="Calibri"/>
                <a:cs typeface="Calibri"/>
              </a:rPr>
              <a:t>2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9111" y="71245"/>
            <a:ext cx="2069464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Binary</a:t>
            </a:r>
            <a:r>
              <a:rPr spc="-5" dirty="0"/>
              <a:t> </a:t>
            </a:r>
            <a:r>
              <a:rPr spc="-95" dirty="0"/>
              <a:t>Min-</a:t>
            </a:r>
            <a:r>
              <a:rPr spc="-55" dirty="0"/>
              <a:t>Heap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420" y="922782"/>
            <a:ext cx="4029710" cy="1518920"/>
            <a:chOff x="289420" y="922782"/>
            <a:chExt cx="4029710" cy="1518920"/>
          </a:xfrm>
        </p:grpSpPr>
        <p:sp>
          <p:nvSpPr>
            <p:cNvPr id="4" name="object 4"/>
            <p:cNvSpPr/>
            <p:nvPr/>
          </p:nvSpPr>
          <p:spPr>
            <a:xfrm>
              <a:off x="289420" y="922782"/>
              <a:ext cx="4029710" cy="335280"/>
            </a:xfrm>
            <a:custGeom>
              <a:avLst/>
              <a:gdLst/>
              <a:ahLst/>
              <a:cxnLst/>
              <a:rect l="l" t="t" r="r" b="b"/>
              <a:pathLst>
                <a:path w="4029710" h="335280">
                  <a:moveTo>
                    <a:pt x="0" y="334899"/>
                  </a:moveTo>
                  <a:lnTo>
                    <a:pt x="4029151" y="334899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334899"/>
                  </a:lnTo>
                  <a:close/>
                </a:path>
              </a:pathLst>
            </a:custGeom>
            <a:solidFill>
              <a:srgbClr val="ABE1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420" y="1257681"/>
              <a:ext cx="4029710" cy="1184275"/>
            </a:xfrm>
            <a:custGeom>
              <a:avLst/>
              <a:gdLst/>
              <a:ahLst/>
              <a:cxnLst/>
              <a:rect l="l" t="t" r="r" b="b"/>
              <a:pathLst>
                <a:path w="4029710" h="1184275">
                  <a:moveTo>
                    <a:pt x="4029151" y="0"/>
                  </a:moveTo>
                  <a:lnTo>
                    <a:pt x="0" y="0"/>
                  </a:lnTo>
                  <a:lnTo>
                    <a:pt x="0" y="1183995"/>
                  </a:lnTo>
                  <a:lnTo>
                    <a:pt x="4029151" y="1183995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D4E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7294" y="803257"/>
            <a:ext cx="3789679" cy="201168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050" spc="-10" dirty="0">
                <a:solidFill>
                  <a:srgbClr val="00A4DB"/>
                </a:solidFill>
                <a:latin typeface="Calibri"/>
                <a:cs typeface="Calibri"/>
              </a:rPr>
              <a:t>Definition</a:t>
            </a:r>
            <a:endParaRPr sz="2050">
              <a:latin typeface="Calibri"/>
              <a:cs typeface="Calibri"/>
            </a:endParaRPr>
          </a:p>
          <a:p>
            <a:pPr marL="12700" marR="5080">
              <a:lnSpc>
                <a:spcPct val="107400"/>
              </a:lnSpc>
              <a:spcBef>
                <a:spcPts val="540"/>
              </a:spcBef>
            </a:pPr>
            <a:r>
              <a:rPr sz="1700" dirty="0">
                <a:latin typeface="Calibri"/>
                <a:cs typeface="Calibri"/>
              </a:rPr>
              <a:t>Binary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60" dirty="0">
                <a:solidFill>
                  <a:srgbClr val="006EB8"/>
                </a:solidFill>
                <a:latin typeface="Calibri"/>
                <a:cs typeface="Calibri"/>
              </a:rPr>
              <a:t>min</a:t>
            </a:r>
            <a:r>
              <a:rPr sz="1700" spc="-60" dirty="0">
                <a:latin typeface="Calibri"/>
                <a:cs typeface="Calibri"/>
              </a:rPr>
              <a:t>-</a:t>
            </a:r>
            <a:r>
              <a:rPr sz="1700" spc="-20" dirty="0">
                <a:latin typeface="Calibri"/>
                <a:cs typeface="Calibri"/>
              </a:rPr>
              <a:t>heap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binary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tree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(each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node </a:t>
            </a:r>
            <a:r>
              <a:rPr sz="1700" dirty="0">
                <a:latin typeface="Calibri"/>
                <a:cs typeface="Calibri"/>
              </a:rPr>
              <a:t>has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zero, </a:t>
            </a:r>
            <a:r>
              <a:rPr sz="1700" spc="-30" dirty="0">
                <a:latin typeface="Calibri"/>
                <a:cs typeface="Calibri"/>
              </a:rPr>
              <a:t>one,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or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two</a:t>
            </a:r>
            <a:r>
              <a:rPr sz="1700" spc="-10" dirty="0">
                <a:latin typeface="Calibri"/>
                <a:cs typeface="Calibri"/>
              </a:rPr>
              <a:t> children)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65" dirty="0">
                <a:latin typeface="Calibri"/>
                <a:cs typeface="Calibri"/>
              </a:rPr>
              <a:t>where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the value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each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node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at</a:t>
            </a:r>
            <a:r>
              <a:rPr sz="1700" spc="15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06EB8"/>
                </a:solidFill>
                <a:latin typeface="Calibri"/>
                <a:cs typeface="Calibri"/>
              </a:rPr>
              <a:t>most</a:t>
            </a:r>
            <a:r>
              <a:rPr sz="1700" spc="25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values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of </a:t>
            </a:r>
            <a:r>
              <a:rPr sz="1700" dirty="0">
                <a:latin typeface="Calibri"/>
                <a:cs typeface="Calibri"/>
              </a:rPr>
              <a:t>its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children.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700" dirty="0">
                <a:latin typeface="Calibri"/>
                <a:cs typeface="Calibri"/>
              </a:rPr>
              <a:t>Can</a:t>
            </a:r>
            <a:r>
              <a:rPr sz="1700" spc="8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</a:t>
            </a:r>
            <a:r>
              <a:rPr sz="1700" spc="80" dirty="0">
                <a:latin typeface="Calibri"/>
                <a:cs typeface="Calibri"/>
              </a:rPr>
              <a:t> </a:t>
            </a:r>
            <a:r>
              <a:rPr sz="1700" spc="-65" dirty="0">
                <a:latin typeface="Calibri"/>
                <a:cs typeface="Calibri"/>
              </a:rPr>
              <a:t>implemented</a:t>
            </a:r>
            <a:r>
              <a:rPr sz="1700" spc="8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similarly.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8385" y="-55770"/>
            <a:ext cx="3146425" cy="1437640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878840">
              <a:lnSpc>
                <a:spcPct val="100000"/>
              </a:lnSpc>
              <a:spcBef>
                <a:spcPts val="1125"/>
              </a:spcBef>
            </a:pPr>
            <a:r>
              <a:rPr i="1" spc="-70" dirty="0">
                <a:latin typeface="Calibri"/>
                <a:cs typeface="Calibri"/>
              </a:rPr>
              <a:t>d</a:t>
            </a:r>
            <a:r>
              <a:rPr i="1" spc="-305" dirty="0">
                <a:latin typeface="Calibri"/>
                <a:cs typeface="Calibri"/>
              </a:rPr>
              <a:t> </a:t>
            </a:r>
            <a:r>
              <a:rPr spc="-50" dirty="0"/>
              <a:t>-</a:t>
            </a:r>
            <a:r>
              <a:rPr spc="-10" dirty="0"/>
              <a:t>ary</a:t>
            </a:r>
            <a:r>
              <a:rPr spc="-40" dirty="0"/>
              <a:t> </a:t>
            </a:r>
            <a:r>
              <a:rPr spc="-20" dirty="0"/>
              <a:t>Heap</a:t>
            </a:r>
          </a:p>
          <a:p>
            <a:pPr marL="12700" marR="5080">
              <a:lnSpc>
                <a:spcPct val="107400"/>
              </a:lnSpc>
              <a:spcBef>
                <a:spcPts val="575"/>
              </a:spcBef>
            </a:pPr>
            <a:r>
              <a:rPr sz="1700" dirty="0">
                <a:solidFill>
                  <a:srgbClr val="000000"/>
                </a:solidFill>
              </a:rPr>
              <a:t>In</a:t>
            </a:r>
            <a:r>
              <a:rPr sz="1700" spc="10" dirty="0">
                <a:solidFill>
                  <a:srgbClr val="000000"/>
                </a:solidFill>
              </a:rPr>
              <a:t> </a:t>
            </a:r>
            <a:r>
              <a:rPr sz="1700" dirty="0">
                <a:solidFill>
                  <a:srgbClr val="000000"/>
                </a:solidFill>
              </a:rPr>
              <a:t>a</a:t>
            </a:r>
            <a:r>
              <a:rPr sz="1700" spc="50" dirty="0">
                <a:solidFill>
                  <a:srgbClr val="000000"/>
                </a:solidFill>
              </a:rPr>
              <a:t> </a:t>
            </a:r>
            <a:r>
              <a:rPr sz="1700" i="1" spc="-50"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sz="1700" i="1" spc="-2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000000"/>
                </a:solidFill>
              </a:rPr>
              <a:t>-</a:t>
            </a:r>
            <a:r>
              <a:rPr sz="1700" dirty="0">
                <a:solidFill>
                  <a:srgbClr val="000000"/>
                </a:solidFill>
              </a:rPr>
              <a:t>ary</a:t>
            </a:r>
            <a:r>
              <a:rPr sz="1700" spc="45" dirty="0">
                <a:solidFill>
                  <a:srgbClr val="000000"/>
                </a:solidFill>
              </a:rPr>
              <a:t> </a:t>
            </a:r>
            <a:r>
              <a:rPr sz="1700" spc="-40" dirty="0">
                <a:solidFill>
                  <a:srgbClr val="000000"/>
                </a:solidFill>
              </a:rPr>
              <a:t>heap</a:t>
            </a:r>
            <a:r>
              <a:rPr sz="1700" spc="50" dirty="0">
                <a:solidFill>
                  <a:srgbClr val="000000"/>
                </a:solidFill>
              </a:rPr>
              <a:t> </a:t>
            </a:r>
            <a:r>
              <a:rPr sz="1700" spc="-45" dirty="0">
                <a:solidFill>
                  <a:srgbClr val="000000"/>
                </a:solidFill>
              </a:rPr>
              <a:t>nodes</a:t>
            </a:r>
            <a:r>
              <a:rPr sz="1700" spc="50" dirty="0">
                <a:solidFill>
                  <a:srgbClr val="000000"/>
                </a:solidFill>
              </a:rPr>
              <a:t> </a:t>
            </a:r>
            <a:r>
              <a:rPr sz="1700" dirty="0">
                <a:solidFill>
                  <a:srgbClr val="000000"/>
                </a:solidFill>
              </a:rPr>
              <a:t>on</a:t>
            </a:r>
            <a:r>
              <a:rPr sz="1700" spc="50" dirty="0">
                <a:solidFill>
                  <a:srgbClr val="000000"/>
                </a:solidFill>
              </a:rPr>
              <a:t> </a:t>
            </a:r>
            <a:r>
              <a:rPr sz="1700" dirty="0">
                <a:solidFill>
                  <a:srgbClr val="000000"/>
                </a:solidFill>
              </a:rPr>
              <a:t>all</a:t>
            </a:r>
            <a:r>
              <a:rPr sz="1700" spc="45" dirty="0">
                <a:solidFill>
                  <a:srgbClr val="000000"/>
                </a:solidFill>
              </a:rPr>
              <a:t> </a:t>
            </a:r>
            <a:r>
              <a:rPr sz="1700" spc="-10" dirty="0">
                <a:solidFill>
                  <a:srgbClr val="000000"/>
                </a:solidFill>
              </a:rPr>
              <a:t>levels </a:t>
            </a:r>
            <a:r>
              <a:rPr sz="1700" spc="-35" dirty="0">
                <a:solidFill>
                  <a:srgbClr val="000000"/>
                </a:solidFill>
              </a:rPr>
              <a:t>except</a:t>
            </a:r>
            <a:r>
              <a:rPr sz="1700" dirty="0">
                <a:solidFill>
                  <a:srgbClr val="000000"/>
                </a:solidFill>
              </a:rPr>
              <a:t> </a:t>
            </a:r>
            <a:r>
              <a:rPr sz="1700" spc="-10" dirty="0">
                <a:solidFill>
                  <a:srgbClr val="000000"/>
                </a:solidFill>
              </a:rPr>
              <a:t>for</a:t>
            </a:r>
            <a:r>
              <a:rPr sz="1700" dirty="0">
                <a:solidFill>
                  <a:srgbClr val="000000"/>
                </a:solidFill>
              </a:rPr>
              <a:t> </a:t>
            </a:r>
            <a:r>
              <a:rPr sz="1700" spc="-20" dirty="0">
                <a:solidFill>
                  <a:srgbClr val="000000"/>
                </a:solidFill>
              </a:rPr>
              <a:t>possibly</a:t>
            </a:r>
            <a:r>
              <a:rPr sz="1700" dirty="0">
                <a:solidFill>
                  <a:srgbClr val="000000"/>
                </a:solidFill>
              </a:rPr>
              <a:t> </a:t>
            </a:r>
            <a:r>
              <a:rPr sz="1700" spc="-10" dirty="0">
                <a:solidFill>
                  <a:srgbClr val="000000"/>
                </a:solidFill>
              </a:rPr>
              <a:t>the</a:t>
            </a:r>
            <a:r>
              <a:rPr sz="1700" dirty="0">
                <a:solidFill>
                  <a:srgbClr val="000000"/>
                </a:solidFill>
              </a:rPr>
              <a:t> last</a:t>
            </a:r>
            <a:r>
              <a:rPr sz="1700" spc="5" dirty="0">
                <a:solidFill>
                  <a:srgbClr val="000000"/>
                </a:solidFill>
              </a:rPr>
              <a:t> </a:t>
            </a:r>
            <a:r>
              <a:rPr sz="1700" spc="-40" dirty="0">
                <a:solidFill>
                  <a:srgbClr val="000000"/>
                </a:solidFill>
              </a:rPr>
              <a:t>one</a:t>
            </a:r>
            <a:r>
              <a:rPr sz="1700" dirty="0">
                <a:solidFill>
                  <a:srgbClr val="000000"/>
                </a:solidFill>
              </a:rPr>
              <a:t> </a:t>
            </a:r>
            <a:r>
              <a:rPr sz="1700" spc="-35" dirty="0">
                <a:solidFill>
                  <a:srgbClr val="000000"/>
                </a:solidFill>
              </a:rPr>
              <a:t>have </a:t>
            </a:r>
            <a:r>
              <a:rPr sz="1700" spc="-10" dirty="0">
                <a:solidFill>
                  <a:srgbClr val="000000"/>
                </a:solidFill>
              </a:rPr>
              <a:t>exactly</a:t>
            </a:r>
            <a:r>
              <a:rPr sz="1700" spc="60" dirty="0">
                <a:solidFill>
                  <a:srgbClr val="000000"/>
                </a:solidFill>
              </a:rPr>
              <a:t> </a:t>
            </a:r>
            <a:r>
              <a:rPr sz="1700" i="1"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sz="1700" i="1" spc="2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00000"/>
                </a:solidFill>
              </a:rPr>
              <a:t>children.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6712" y="67445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4792" y="71245"/>
            <a:ext cx="137858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i="1" spc="-70" dirty="0">
                <a:latin typeface="Calibri"/>
                <a:cs typeface="Calibri"/>
              </a:rPr>
              <a:t>d</a:t>
            </a:r>
            <a:r>
              <a:rPr i="1" spc="-305" dirty="0">
                <a:latin typeface="Calibri"/>
                <a:cs typeface="Calibri"/>
              </a:rPr>
              <a:t> </a:t>
            </a:r>
            <a:r>
              <a:rPr spc="-50" dirty="0"/>
              <a:t>-</a:t>
            </a:r>
            <a:r>
              <a:rPr spc="-10" dirty="0"/>
              <a:t>ary</a:t>
            </a:r>
            <a:r>
              <a:rPr spc="-40" dirty="0"/>
              <a:t> </a:t>
            </a:r>
            <a:r>
              <a:rPr spc="-75" dirty="0"/>
              <a:t>Heap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67445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5685" y="521234"/>
            <a:ext cx="3171825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177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In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i="1" spc="-50" dirty="0">
                <a:latin typeface="Calibri"/>
                <a:cs typeface="Calibri"/>
              </a:rPr>
              <a:t>d</a:t>
            </a:r>
            <a:r>
              <a:rPr sz="1700" i="1" spc="-21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-</a:t>
            </a:r>
            <a:r>
              <a:rPr sz="1700" dirty="0">
                <a:latin typeface="Calibri"/>
                <a:cs typeface="Calibri"/>
              </a:rPr>
              <a:t>ary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heap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nodes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on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all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levels </a:t>
            </a:r>
            <a:r>
              <a:rPr sz="1700" spc="-35" dirty="0">
                <a:latin typeface="Calibri"/>
                <a:cs typeface="Calibri"/>
              </a:rPr>
              <a:t>except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for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possibly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dirty="0">
                <a:latin typeface="Calibri"/>
                <a:cs typeface="Calibri"/>
              </a:rPr>
              <a:t> last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one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have </a:t>
            </a:r>
            <a:r>
              <a:rPr sz="1700" spc="-10" dirty="0">
                <a:latin typeface="Calibri"/>
                <a:cs typeface="Calibri"/>
              </a:rPr>
              <a:t>exactly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i="1" dirty="0">
                <a:latin typeface="Calibri"/>
                <a:cs typeface="Calibri"/>
              </a:rPr>
              <a:t>d</a:t>
            </a:r>
            <a:r>
              <a:rPr sz="1700" i="1" spc="2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children.</a:t>
            </a:r>
            <a:endParaRPr sz="1700">
              <a:latin typeface="Calibri"/>
              <a:cs typeface="Calibri"/>
            </a:endParaRPr>
          </a:p>
          <a:p>
            <a:pPr marL="25400" marR="199390">
              <a:lnSpc>
                <a:spcPct val="107400"/>
              </a:lnSpc>
              <a:spcBef>
                <a:spcPts val="80"/>
              </a:spcBef>
            </a:pPr>
            <a:r>
              <a:rPr sz="1700" dirty="0">
                <a:latin typeface="Calibri"/>
                <a:cs typeface="Calibri"/>
              </a:rPr>
              <a:t>The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height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such</a:t>
            </a:r>
            <a:r>
              <a:rPr sz="1700" spc="7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tree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about </a:t>
            </a:r>
            <a:r>
              <a:rPr sz="1700" spc="-10" dirty="0">
                <a:latin typeface="Calibri"/>
                <a:cs typeface="Calibri"/>
              </a:rPr>
              <a:t>log</a:t>
            </a:r>
            <a:r>
              <a:rPr sz="1800" i="1" spc="-15" baseline="-18518" dirty="0">
                <a:latin typeface="Arial"/>
                <a:cs typeface="Arial"/>
              </a:rPr>
              <a:t>d </a:t>
            </a:r>
            <a:r>
              <a:rPr sz="1700" i="1" spc="-25" dirty="0">
                <a:latin typeface="Calibri"/>
                <a:cs typeface="Calibri"/>
              </a:rPr>
              <a:t>n</a:t>
            </a:r>
            <a:r>
              <a:rPr sz="1700" spc="-25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6712" y="151949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4792" y="71245"/>
            <a:ext cx="137858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i="1" spc="-70" dirty="0">
                <a:latin typeface="Calibri"/>
                <a:cs typeface="Calibri"/>
              </a:rPr>
              <a:t>d</a:t>
            </a:r>
            <a:r>
              <a:rPr i="1" spc="-305" dirty="0">
                <a:latin typeface="Calibri"/>
                <a:cs typeface="Calibri"/>
              </a:rPr>
              <a:t> </a:t>
            </a:r>
            <a:r>
              <a:rPr spc="-50" dirty="0"/>
              <a:t>-</a:t>
            </a:r>
            <a:r>
              <a:rPr spc="-10" dirty="0"/>
              <a:t>ary</a:t>
            </a:r>
            <a:r>
              <a:rPr spc="-40" dirty="0"/>
              <a:t> </a:t>
            </a:r>
            <a:r>
              <a:rPr spc="-75" dirty="0"/>
              <a:t>Heap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67445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5685" y="521234"/>
            <a:ext cx="3171825" cy="1993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177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In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i="1" spc="-50" dirty="0">
                <a:latin typeface="Calibri"/>
                <a:cs typeface="Calibri"/>
              </a:rPr>
              <a:t>d</a:t>
            </a:r>
            <a:r>
              <a:rPr sz="1700" i="1" spc="-21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-</a:t>
            </a:r>
            <a:r>
              <a:rPr sz="1700" dirty="0">
                <a:latin typeface="Calibri"/>
                <a:cs typeface="Calibri"/>
              </a:rPr>
              <a:t>ary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heap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nodes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on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all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levels </a:t>
            </a:r>
            <a:r>
              <a:rPr sz="1700" spc="-35" dirty="0">
                <a:latin typeface="Calibri"/>
                <a:cs typeface="Calibri"/>
              </a:rPr>
              <a:t>except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for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possibly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dirty="0">
                <a:latin typeface="Calibri"/>
                <a:cs typeface="Calibri"/>
              </a:rPr>
              <a:t> last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one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have </a:t>
            </a:r>
            <a:r>
              <a:rPr sz="1700" spc="-10" dirty="0">
                <a:latin typeface="Calibri"/>
                <a:cs typeface="Calibri"/>
              </a:rPr>
              <a:t>exactly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i="1" dirty="0">
                <a:latin typeface="Calibri"/>
                <a:cs typeface="Calibri"/>
              </a:rPr>
              <a:t>d</a:t>
            </a:r>
            <a:r>
              <a:rPr sz="1700" i="1" spc="2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children.</a:t>
            </a:r>
            <a:endParaRPr sz="1700">
              <a:latin typeface="Calibri"/>
              <a:cs typeface="Calibri"/>
            </a:endParaRPr>
          </a:p>
          <a:p>
            <a:pPr marL="25400" marR="199390">
              <a:lnSpc>
                <a:spcPct val="107400"/>
              </a:lnSpc>
              <a:spcBef>
                <a:spcPts val="80"/>
              </a:spcBef>
            </a:pPr>
            <a:r>
              <a:rPr sz="1700" dirty="0">
                <a:latin typeface="Calibri"/>
                <a:cs typeface="Calibri"/>
              </a:rPr>
              <a:t>The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height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such</a:t>
            </a:r>
            <a:r>
              <a:rPr sz="1700" spc="7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tree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about </a:t>
            </a:r>
            <a:r>
              <a:rPr sz="1700" spc="-10" dirty="0">
                <a:latin typeface="Calibri"/>
                <a:cs typeface="Calibri"/>
              </a:rPr>
              <a:t>log</a:t>
            </a:r>
            <a:r>
              <a:rPr sz="1800" i="1" spc="-15" baseline="-18518" dirty="0">
                <a:latin typeface="Arial"/>
                <a:cs typeface="Arial"/>
              </a:rPr>
              <a:t>d </a:t>
            </a:r>
            <a:r>
              <a:rPr sz="1700" i="1" spc="-25" dirty="0">
                <a:latin typeface="Calibri"/>
                <a:cs typeface="Calibri"/>
              </a:rPr>
              <a:t>n</a:t>
            </a:r>
            <a:r>
              <a:rPr sz="1700" spc="-25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229"/>
              </a:spcBef>
            </a:pPr>
            <a:r>
              <a:rPr sz="1700" dirty="0">
                <a:latin typeface="Calibri"/>
                <a:cs typeface="Calibri"/>
              </a:rPr>
              <a:t>The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running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time</a:t>
            </a:r>
            <a:r>
              <a:rPr sz="1700" spc="9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dirty="0">
                <a:latin typeface="MingLiU_HKSCS-ExtB"/>
                <a:cs typeface="MingLiU_HKSCS-ExtB"/>
              </a:rPr>
              <a:t>SiftUp</a:t>
            </a:r>
            <a:r>
              <a:rPr sz="1700" spc="-315" dirty="0">
                <a:latin typeface="MingLiU_HKSCS-ExtB"/>
                <a:cs typeface="MingLiU_HKSCS-ExtB"/>
              </a:rPr>
              <a:t> </a:t>
            </a:r>
            <a:r>
              <a:rPr sz="1700" spc="-25" dirty="0">
                <a:latin typeface="Calibri"/>
                <a:cs typeface="Calibri"/>
              </a:rPr>
              <a:t>is</a:t>
            </a:r>
            <a:endParaRPr sz="17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150"/>
              </a:spcBef>
            </a:pPr>
            <a:r>
              <a:rPr sz="1700" i="1" dirty="0">
                <a:latin typeface="Calibri"/>
                <a:cs typeface="Calibri"/>
              </a:rPr>
              <a:t>O</a:t>
            </a:r>
            <a:r>
              <a:rPr sz="1700" dirty="0">
                <a:latin typeface="Lucida Sans Unicode"/>
                <a:cs typeface="Lucida Sans Unicode"/>
              </a:rPr>
              <a:t>(</a:t>
            </a:r>
            <a:r>
              <a:rPr sz="1700" dirty="0">
                <a:latin typeface="Calibri"/>
                <a:cs typeface="Calibri"/>
              </a:rPr>
              <a:t>log</a:t>
            </a:r>
            <a:r>
              <a:rPr sz="1800" i="1" baseline="-18518" dirty="0">
                <a:latin typeface="Arial"/>
                <a:cs typeface="Arial"/>
              </a:rPr>
              <a:t>d</a:t>
            </a:r>
            <a:r>
              <a:rPr sz="1800" i="1" spc="345" baseline="-18518" dirty="0">
                <a:latin typeface="Arial"/>
                <a:cs typeface="Arial"/>
              </a:rPr>
              <a:t> </a:t>
            </a:r>
            <a:r>
              <a:rPr sz="1700" i="1" spc="-25" dirty="0">
                <a:latin typeface="Calibri"/>
                <a:cs typeface="Calibri"/>
              </a:rPr>
              <a:t>n</a:t>
            </a:r>
            <a:r>
              <a:rPr sz="1700" spc="-25" dirty="0">
                <a:latin typeface="Lucida Sans Unicode"/>
                <a:cs typeface="Lucida Sans Unicode"/>
              </a:rPr>
              <a:t>)</a:t>
            </a:r>
            <a:r>
              <a:rPr sz="1700" spc="-25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6712" y="151949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712" y="208616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4792" y="71245"/>
            <a:ext cx="137858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i="1" spc="-70" dirty="0">
                <a:latin typeface="Calibri"/>
                <a:cs typeface="Calibri"/>
              </a:rPr>
              <a:t>d</a:t>
            </a:r>
            <a:r>
              <a:rPr i="1" spc="-305" dirty="0">
                <a:latin typeface="Calibri"/>
                <a:cs typeface="Calibri"/>
              </a:rPr>
              <a:t> </a:t>
            </a:r>
            <a:r>
              <a:rPr spc="-50" dirty="0"/>
              <a:t>-</a:t>
            </a:r>
            <a:r>
              <a:rPr spc="-10" dirty="0"/>
              <a:t>ary</a:t>
            </a:r>
            <a:r>
              <a:rPr spc="-40" dirty="0"/>
              <a:t> </a:t>
            </a:r>
            <a:r>
              <a:rPr spc="-75" dirty="0"/>
              <a:t>Heap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67445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5685" y="521234"/>
            <a:ext cx="3381375" cy="283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227329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In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i="1" spc="-50" dirty="0">
                <a:latin typeface="Calibri"/>
                <a:cs typeface="Calibri"/>
              </a:rPr>
              <a:t>d</a:t>
            </a:r>
            <a:r>
              <a:rPr sz="1700" i="1" spc="-21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-</a:t>
            </a:r>
            <a:r>
              <a:rPr sz="1700" dirty="0">
                <a:latin typeface="Calibri"/>
                <a:cs typeface="Calibri"/>
              </a:rPr>
              <a:t>ary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heap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nodes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on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all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levels </a:t>
            </a:r>
            <a:r>
              <a:rPr sz="1700" spc="-35" dirty="0">
                <a:latin typeface="Calibri"/>
                <a:cs typeface="Calibri"/>
              </a:rPr>
              <a:t>except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for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possibly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dirty="0">
                <a:latin typeface="Calibri"/>
                <a:cs typeface="Calibri"/>
              </a:rPr>
              <a:t> last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one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have </a:t>
            </a:r>
            <a:r>
              <a:rPr sz="1700" spc="-10" dirty="0">
                <a:latin typeface="Calibri"/>
                <a:cs typeface="Calibri"/>
              </a:rPr>
              <a:t>exactly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i="1" dirty="0">
                <a:latin typeface="Calibri"/>
                <a:cs typeface="Calibri"/>
              </a:rPr>
              <a:t>d</a:t>
            </a:r>
            <a:r>
              <a:rPr sz="1700" i="1" spc="2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children.</a:t>
            </a:r>
            <a:endParaRPr sz="1700">
              <a:latin typeface="Calibri"/>
              <a:cs typeface="Calibri"/>
            </a:endParaRPr>
          </a:p>
          <a:p>
            <a:pPr marL="25400" marR="408940">
              <a:lnSpc>
                <a:spcPct val="107400"/>
              </a:lnSpc>
              <a:spcBef>
                <a:spcPts val="80"/>
              </a:spcBef>
            </a:pPr>
            <a:r>
              <a:rPr sz="1700" dirty="0">
                <a:latin typeface="Calibri"/>
                <a:cs typeface="Calibri"/>
              </a:rPr>
              <a:t>The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height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such</a:t>
            </a:r>
            <a:r>
              <a:rPr sz="1700" spc="7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tree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about </a:t>
            </a:r>
            <a:r>
              <a:rPr sz="1700" spc="-10" dirty="0">
                <a:latin typeface="Calibri"/>
                <a:cs typeface="Calibri"/>
              </a:rPr>
              <a:t>log</a:t>
            </a:r>
            <a:r>
              <a:rPr sz="1800" i="1" spc="-15" baseline="-18518" dirty="0">
                <a:latin typeface="Arial"/>
                <a:cs typeface="Arial"/>
              </a:rPr>
              <a:t>d </a:t>
            </a:r>
            <a:r>
              <a:rPr sz="1700" i="1" spc="-25" dirty="0">
                <a:latin typeface="Calibri"/>
                <a:cs typeface="Calibri"/>
              </a:rPr>
              <a:t>n</a:t>
            </a:r>
            <a:r>
              <a:rPr sz="1700" spc="-25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229"/>
              </a:spcBef>
            </a:pPr>
            <a:r>
              <a:rPr sz="1700" dirty="0">
                <a:latin typeface="Calibri"/>
                <a:cs typeface="Calibri"/>
              </a:rPr>
              <a:t>The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running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time</a:t>
            </a:r>
            <a:r>
              <a:rPr sz="1700" spc="9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dirty="0">
                <a:latin typeface="MingLiU_HKSCS-ExtB"/>
                <a:cs typeface="MingLiU_HKSCS-ExtB"/>
              </a:rPr>
              <a:t>SiftUp</a:t>
            </a:r>
            <a:r>
              <a:rPr sz="1700" spc="-315" dirty="0">
                <a:latin typeface="MingLiU_HKSCS-ExtB"/>
                <a:cs typeface="MingLiU_HKSCS-ExtB"/>
              </a:rPr>
              <a:t> </a:t>
            </a:r>
            <a:r>
              <a:rPr sz="1700" spc="-25" dirty="0">
                <a:latin typeface="Calibri"/>
                <a:cs typeface="Calibri"/>
              </a:rPr>
              <a:t>is</a:t>
            </a:r>
            <a:endParaRPr sz="17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150"/>
              </a:spcBef>
            </a:pPr>
            <a:r>
              <a:rPr sz="1700" i="1" dirty="0">
                <a:latin typeface="Calibri"/>
                <a:cs typeface="Calibri"/>
              </a:rPr>
              <a:t>O</a:t>
            </a:r>
            <a:r>
              <a:rPr sz="1700" dirty="0">
                <a:latin typeface="Lucida Sans Unicode"/>
                <a:cs typeface="Lucida Sans Unicode"/>
              </a:rPr>
              <a:t>(</a:t>
            </a:r>
            <a:r>
              <a:rPr sz="1700" dirty="0">
                <a:latin typeface="Calibri"/>
                <a:cs typeface="Calibri"/>
              </a:rPr>
              <a:t>log</a:t>
            </a:r>
            <a:r>
              <a:rPr sz="1800" i="1" baseline="-18518" dirty="0">
                <a:latin typeface="Arial"/>
                <a:cs typeface="Arial"/>
              </a:rPr>
              <a:t>d</a:t>
            </a:r>
            <a:r>
              <a:rPr sz="1800" i="1" spc="345" baseline="-18518" dirty="0">
                <a:latin typeface="Arial"/>
                <a:cs typeface="Arial"/>
              </a:rPr>
              <a:t> </a:t>
            </a:r>
            <a:r>
              <a:rPr sz="1700" i="1" spc="-25" dirty="0">
                <a:latin typeface="Calibri"/>
                <a:cs typeface="Calibri"/>
              </a:rPr>
              <a:t>n</a:t>
            </a:r>
            <a:r>
              <a:rPr sz="1700" spc="-25" dirty="0">
                <a:latin typeface="Lucida Sans Unicode"/>
                <a:cs typeface="Lucida Sans Unicode"/>
              </a:rPr>
              <a:t>)</a:t>
            </a:r>
            <a:r>
              <a:rPr sz="1700" spc="-25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229"/>
              </a:spcBef>
            </a:pPr>
            <a:r>
              <a:rPr sz="1700" dirty="0">
                <a:latin typeface="Calibri"/>
                <a:cs typeface="Calibri"/>
              </a:rPr>
              <a:t>The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running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time</a:t>
            </a:r>
            <a:r>
              <a:rPr sz="1700" spc="9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dirty="0">
                <a:latin typeface="MingLiU_HKSCS-ExtB"/>
                <a:cs typeface="MingLiU_HKSCS-ExtB"/>
              </a:rPr>
              <a:t>SiftDown</a:t>
            </a:r>
            <a:r>
              <a:rPr sz="1700" spc="-315" dirty="0">
                <a:latin typeface="MingLiU_HKSCS-ExtB"/>
                <a:cs typeface="MingLiU_HKSCS-ExtB"/>
              </a:rPr>
              <a:t> </a:t>
            </a:r>
            <a:r>
              <a:rPr sz="1700" spc="-25" dirty="0">
                <a:latin typeface="Calibri"/>
                <a:cs typeface="Calibri"/>
              </a:rPr>
              <a:t>is</a:t>
            </a:r>
            <a:endParaRPr sz="1700">
              <a:latin typeface="Calibri"/>
              <a:cs typeface="Calibri"/>
            </a:endParaRPr>
          </a:p>
          <a:p>
            <a:pPr marL="25400" marR="17780">
              <a:lnSpc>
                <a:spcPct val="107400"/>
              </a:lnSpc>
            </a:pPr>
            <a:r>
              <a:rPr sz="1700" i="1" spc="75" dirty="0">
                <a:latin typeface="Calibri"/>
                <a:cs typeface="Calibri"/>
              </a:rPr>
              <a:t>O</a:t>
            </a:r>
            <a:r>
              <a:rPr sz="1700" spc="75" dirty="0">
                <a:latin typeface="Lucida Sans Unicode"/>
                <a:cs typeface="Lucida Sans Unicode"/>
              </a:rPr>
              <a:t>(</a:t>
            </a:r>
            <a:r>
              <a:rPr sz="1700" i="1" spc="75" dirty="0">
                <a:latin typeface="Calibri"/>
                <a:cs typeface="Calibri"/>
              </a:rPr>
              <a:t>d</a:t>
            </a:r>
            <a:r>
              <a:rPr sz="1700" i="1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log</a:t>
            </a:r>
            <a:r>
              <a:rPr sz="1800" i="1" spc="-15" baseline="-18518" dirty="0">
                <a:latin typeface="Arial"/>
                <a:cs typeface="Arial"/>
              </a:rPr>
              <a:t>d</a:t>
            </a:r>
            <a:r>
              <a:rPr sz="1800" i="1" spc="37" baseline="-18518" dirty="0">
                <a:latin typeface="Arial"/>
                <a:cs typeface="Arial"/>
              </a:rPr>
              <a:t> </a:t>
            </a:r>
            <a:r>
              <a:rPr sz="1700" i="1" dirty="0">
                <a:latin typeface="Calibri"/>
                <a:cs typeface="Calibri"/>
              </a:rPr>
              <a:t>n</a:t>
            </a:r>
            <a:r>
              <a:rPr sz="1700" dirty="0">
                <a:latin typeface="Lucida Sans Unicode"/>
                <a:cs typeface="Lucida Sans Unicode"/>
              </a:rPr>
              <a:t>)</a:t>
            </a:r>
            <a:r>
              <a:rPr sz="1700" dirty="0">
                <a:latin typeface="Calibri"/>
                <a:cs typeface="Calibri"/>
              </a:rPr>
              <a:t>:</a:t>
            </a:r>
            <a:r>
              <a:rPr sz="1700" spc="18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on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each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level,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we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find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the largest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value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among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i="1" dirty="0">
                <a:latin typeface="Calibri"/>
                <a:cs typeface="Calibri"/>
              </a:rPr>
              <a:t>d</a:t>
            </a:r>
            <a:r>
              <a:rPr sz="1700" i="1" spc="17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children.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6712" y="151949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712" y="208616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6712" y="265283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5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76060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8385" y="607365"/>
            <a:ext cx="3317875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Priority </a:t>
            </a:r>
            <a:r>
              <a:rPr sz="1700" spc="-60" dirty="0">
                <a:latin typeface="Calibri"/>
                <a:cs typeface="Calibri"/>
              </a:rPr>
              <a:t>queue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supports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two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main </a:t>
            </a:r>
            <a:r>
              <a:rPr sz="1700" spc="-40" dirty="0">
                <a:latin typeface="Calibri"/>
                <a:cs typeface="Calibri"/>
              </a:rPr>
              <a:t>operations:</a:t>
            </a:r>
            <a:r>
              <a:rPr sz="1700" spc="125" dirty="0">
                <a:latin typeface="Calibri"/>
                <a:cs typeface="Calibri"/>
              </a:rPr>
              <a:t> </a:t>
            </a:r>
            <a:r>
              <a:rPr sz="1700" dirty="0">
                <a:latin typeface="MingLiU_HKSCS-ExtB"/>
                <a:cs typeface="MingLiU_HKSCS-ExtB"/>
              </a:rPr>
              <a:t>Insert</a:t>
            </a:r>
            <a:r>
              <a:rPr sz="1700" spc="-315" dirty="0">
                <a:latin typeface="MingLiU_HKSCS-ExtB"/>
                <a:cs typeface="MingLiU_HKSCS-ExtB"/>
              </a:rPr>
              <a:t> </a:t>
            </a:r>
            <a:r>
              <a:rPr sz="1700" spc="-10" dirty="0">
                <a:latin typeface="Calibri"/>
                <a:cs typeface="Calibri"/>
              </a:rPr>
              <a:t>and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spc="-10" dirty="0">
                <a:latin typeface="MingLiU_HKSCS-ExtB"/>
                <a:cs typeface="MingLiU_HKSCS-ExtB"/>
              </a:rPr>
              <a:t>ExtractMax</a:t>
            </a:r>
            <a:r>
              <a:rPr sz="1700" spc="-10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16075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Insert</a:t>
            </a:r>
          </a:p>
        </p:txBody>
      </p:sp>
      <p:sp>
        <p:nvSpPr>
          <p:cNvPr id="3" name="object 3"/>
          <p:cNvSpPr/>
          <p:nvPr/>
        </p:nvSpPr>
        <p:spPr>
          <a:xfrm>
            <a:off x="2844028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8017" y="1306701"/>
            <a:ext cx="981710" cy="1449705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05" y="0"/>
                </a:moveTo>
                <a:lnTo>
                  <a:pt x="781663" y="200047"/>
                </a:lnTo>
              </a:path>
              <a:path w="981710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49"/>
                </a:lnTo>
                <a:lnTo>
                  <a:pt x="240577" y="892548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8"/>
                </a:lnTo>
                <a:lnTo>
                  <a:pt x="569576" y="849549"/>
                </a:lnTo>
                <a:lnTo>
                  <a:pt x="576006" y="801697"/>
                </a:lnTo>
                <a:close/>
              </a:path>
              <a:path w="981710" h="1449705">
                <a:moveTo>
                  <a:pt x="558089" y="500689"/>
                </a:moveTo>
                <a:lnTo>
                  <a:pt x="485931" y="634700"/>
                </a:lnTo>
              </a:path>
              <a:path w="981710" h="1449705">
                <a:moveTo>
                  <a:pt x="360004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3" y="1114276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50" y="1096131"/>
                </a:lnTo>
                <a:lnTo>
                  <a:pt x="89151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5"/>
                </a:lnTo>
                <a:lnTo>
                  <a:pt x="24575" y="1360554"/>
                </a:lnTo>
                <a:lnTo>
                  <a:pt x="52720" y="1396984"/>
                </a:lnTo>
                <a:lnTo>
                  <a:pt x="89151" y="1425130"/>
                </a:lnTo>
                <a:lnTo>
                  <a:pt x="132150" y="1443276"/>
                </a:lnTo>
                <a:lnTo>
                  <a:pt x="180002" y="1449705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4"/>
                </a:lnTo>
                <a:lnTo>
                  <a:pt x="335428" y="1360554"/>
                </a:lnTo>
                <a:lnTo>
                  <a:pt x="353574" y="1317555"/>
                </a:lnTo>
                <a:lnTo>
                  <a:pt x="360004" y="1269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72525" y="2416271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7273" y="1928397"/>
            <a:ext cx="821055" cy="476884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497" y="351708"/>
                </a:moveTo>
                <a:lnTo>
                  <a:pt x="0" y="476301"/>
                </a:lnTo>
              </a:path>
              <a:path w="821055" h="476885">
                <a:moveTo>
                  <a:pt x="820757" y="180002"/>
                </a:moveTo>
                <a:lnTo>
                  <a:pt x="814327" y="132149"/>
                </a:lnTo>
                <a:lnTo>
                  <a:pt x="796181" y="89151"/>
                </a:lnTo>
                <a:lnTo>
                  <a:pt x="768036" y="52720"/>
                </a:lnTo>
                <a:lnTo>
                  <a:pt x="731606" y="24575"/>
                </a:lnTo>
                <a:lnTo>
                  <a:pt x="688607" y="6429"/>
                </a:lnTo>
                <a:lnTo>
                  <a:pt x="640755" y="0"/>
                </a:lnTo>
                <a:lnTo>
                  <a:pt x="592903" y="6429"/>
                </a:lnTo>
                <a:lnTo>
                  <a:pt x="549904" y="24575"/>
                </a:lnTo>
                <a:lnTo>
                  <a:pt x="513474" y="52720"/>
                </a:lnTo>
                <a:lnTo>
                  <a:pt x="485328" y="89151"/>
                </a:lnTo>
                <a:lnTo>
                  <a:pt x="467182" y="132149"/>
                </a:lnTo>
                <a:lnTo>
                  <a:pt x="460753" y="180002"/>
                </a:lnTo>
                <a:lnTo>
                  <a:pt x="467182" y="227854"/>
                </a:lnTo>
                <a:lnTo>
                  <a:pt x="485328" y="270853"/>
                </a:lnTo>
                <a:lnTo>
                  <a:pt x="513474" y="307283"/>
                </a:lnTo>
                <a:lnTo>
                  <a:pt x="549904" y="335428"/>
                </a:lnTo>
                <a:lnTo>
                  <a:pt x="592903" y="353574"/>
                </a:lnTo>
                <a:lnTo>
                  <a:pt x="640755" y="360004"/>
                </a:lnTo>
                <a:lnTo>
                  <a:pt x="688607" y="353574"/>
                </a:lnTo>
                <a:lnTo>
                  <a:pt x="731606" y="335428"/>
                </a:lnTo>
                <a:lnTo>
                  <a:pt x="768036" y="307283"/>
                </a:lnTo>
                <a:lnTo>
                  <a:pt x="796181" y="270853"/>
                </a:lnTo>
                <a:lnTo>
                  <a:pt x="814327" y="227854"/>
                </a:lnTo>
                <a:lnTo>
                  <a:pt x="820757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88527" y="1948276"/>
            <a:ext cx="683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36735" y="1451183"/>
            <a:ext cx="1044575" cy="1314450"/>
            <a:chOff x="2636735" y="1451183"/>
            <a:chExt cx="1044575" cy="1314450"/>
          </a:xfrm>
        </p:grpSpPr>
        <p:sp>
          <p:nvSpPr>
            <p:cNvPr id="12" name="object 12"/>
            <p:cNvSpPr/>
            <p:nvPr/>
          </p:nvSpPr>
          <p:spPr>
            <a:xfrm>
              <a:off x="2645943" y="1807390"/>
              <a:ext cx="72390" cy="134620"/>
            </a:xfrm>
            <a:custGeom>
              <a:avLst/>
              <a:gdLst/>
              <a:ahLst/>
              <a:cxnLst/>
              <a:rect l="l" t="t" r="r" b="b"/>
              <a:pathLst>
                <a:path w="72389" h="134619">
                  <a:moveTo>
                    <a:pt x="0" y="0"/>
                  </a:moveTo>
                  <a:lnTo>
                    <a:pt x="72158" y="134011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44029" y="239640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180002" y="0"/>
                  </a:moveTo>
                  <a:lnTo>
                    <a:pt x="132150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9"/>
                  </a:lnTo>
                  <a:lnTo>
                    <a:pt x="132150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9"/>
                  </a:lnTo>
                  <a:lnTo>
                    <a:pt x="307283" y="307283"/>
                  </a:lnTo>
                  <a:lnTo>
                    <a:pt x="335429" y="270853"/>
                  </a:lnTo>
                  <a:lnTo>
                    <a:pt x="353574" y="227854"/>
                  </a:lnTo>
                  <a:lnTo>
                    <a:pt x="360004" y="180002"/>
                  </a:lnTo>
                  <a:lnTo>
                    <a:pt x="353574" y="132150"/>
                  </a:lnTo>
                  <a:lnTo>
                    <a:pt x="335429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44029" y="1460391"/>
              <a:ext cx="828040" cy="1296035"/>
            </a:xfrm>
            <a:custGeom>
              <a:avLst/>
              <a:gdLst/>
              <a:ahLst/>
              <a:cxnLst/>
              <a:rect l="l" t="t" r="r" b="b"/>
              <a:pathLst>
                <a:path w="828039" h="1296035">
                  <a:moveTo>
                    <a:pt x="360004" y="1116013"/>
                  </a:moveTo>
                  <a:lnTo>
                    <a:pt x="353574" y="1068161"/>
                  </a:lnTo>
                  <a:lnTo>
                    <a:pt x="335429" y="1025162"/>
                  </a:lnTo>
                  <a:lnTo>
                    <a:pt x="307283" y="988732"/>
                  </a:lnTo>
                  <a:lnTo>
                    <a:pt x="270853" y="960587"/>
                  </a:lnTo>
                  <a:lnTo>
                    <a:pt x="227854" y="942441"/>
                  </a:lnTo>
                  <a:lnTo>
                    <a:pt x="180002" y="936011"/>
                  </a:lnTo>
                  <a:lnTo>
                    <a:pt x="132150" y="942441"/>
                  </a:lnTo>
                  <a:lnTo>
                    <a:pt x="89151" y="960587"/>
                  </a:lnTo>
                  <a:lnTo>
                    <a:pt x="52720" y="988732"/>
                  </a:lnTo>
                  <a:lnTo>
                    <a:pt x="24575" y="1025162"/>
                  </a:lnTo>
                  <a:lnTo>
                    <a:pt x="6429" y="1068161"/>
                  </a:lnTo>
                  <a:lnTo>
                    <a:pt x="0" y="1116013"/>
                  </a:lnTo>
                  <a:lnTo>
                    <a:pt x="6429" y="1163866"/>
                  </a:lnTo>
                  <a:lnTo>
                    <a:pt x="24575" y="1206864"/>
                  </a:lnTo>
                  <a:lnTo>
                    <a:pt x="52720" y="1243295"/>
                  </a:lnTo>
                  <a:lnTo>
                    <a:pt x="89151" y="1271440"/>
                  </a:lnTo>
                  <a:lnTo>
                    <a:pt x="132150" y="1289586"/>
                  </a:lnTo>
                  <a:lnTo>
                    <a:pt x="180002" y="1296016"/>
                  </a:lnTo>
                  <a:lnTo>
                    <a:pt x="227854" y="1289586"/>
                  </a:lnTo>
                  <a:lnTo>
                    <a:pt x="270853" y="1271440"/>
                  </a:lnTo>
                  <a:lnTo>
                    <a:pt x="307283" y="1243295"/>
                  </a:lnTo>
                  <a:lnTo>
                    <a:pt x="335429" y="1206864"/>
                  </a:lnTo>
                  <a:lnTo>
                    <a:pt x="353574" y="1163866"/>
                  </a:lnTo>
                  <a:lnTo>
                    <a:pt x="360004" y="1116013"/>
                  </a:lnTo>
                  <a:close/>
                </a:path>
                <a:path w="828039" h="1296035">
                  <a:moveTo>
                    <a:pt x="43249" y="819714"/>
                  </a:moveTo>
                  <a:lnTo>
                    <a:pt x="100748" y="944306"/>
                  </a:lnTo>
                </a:path>
                <a:path w="828039" h="1296035">
                  <a:moveTo>
                    <a:pt x="828009" y="180002"/>
                  </a:moveTo>
                  <a:lnTo>
                    <a:pt x="821580" y="132150"/>
                  </a:lnTo>
                  <a:lnTo>
                    <a:pt x="803434" y="89151"/>
                  </a:lnTo>
                  <a:lnTo>
                    <a:pt x="775288" y="52720"/>
                  </a:lnTo>
                  <a:lnTo>
                    <a:pt x="738858" y="24575"/>
                  </a:lnTo>
                  <a:lnTo>
                    <a:pt x="695859" y="6429"/>
                  </a:lnTo>
                  <a:lnTo>
                    <a:pt x="648007" y="0"/>
                  </a:lnTo>
                  <a:lnTo>
                    <a:pt x="600155" y="6429"/>
                  </a:lnTo>
                  <a:lnTo>
                    <a:pt x="557156" y="24575"/>
                  </a:lnTo>
                  <a:lnTo>
                    <a:pt x="520726" y="52720"/>
                  </a:lnTo>
                  <a:lnTo>
                    <a:pt x="492580" y="89151"/>
                  </a:lnTo>
                  <a:lnTo>
                    <a:pt x="474435" y="132150"/>
                  </a:lnTo>
                  <a:lnTo>
                    <a:pt x="468005" y="180002"/>
                  </a:lnTo>
                  <a:lnTo>
                    <a:pt x="474435" y="227854"/>
                  </a:lnTo>
                  <a:lnTo>
                    <a:pt x="492580" y="270853"/>
                  </a:lnTo>
                  <a:lnTo>
                    <a:pt x="520726" y="307283"/>
                  </a:lnTo>
                  <a:lnTo>
                    <a:pt x="557156" y="335428"/>
                  </a:lnTo>
                  <a:lnTo>
                    <a:pt x="600155" y="353574"/>
                  </a:lnTo>
                  <a:lnTo>
                    <a:pt x="648007" y="360004"/>
                  </a:lnTo>
                  <a:lnTo>
                    <a:pt x="695859" y="353574"/>
                  </a:lnTo>
                  <a:lnTo>
                    <a:pt x="738858" y="335428"/>
                  </a:lnTo>
                  <a:lnTo>
                    <a:pt x="775288" y="307283"/>
                  </a:lnTo>
                  <a:lnTo>
                    <a:pt x="803434" y="270853"/>
                  </a:lnTo>
                  <a:lnTo>
                    <a:pt x="821580" y="227854"/>
                  </a:lnTo>
                  <a:lnTo>
                    <a:pt x="828009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58344" y="1306695"/>
            <a:ext cx="765810" cy="981710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7" y="801703"/>
                </a:moveTo>
                <a:lnTo>
                  <a:pt x="759268" y="753851"/>
                </a:lnTo>
                <a:lnTo>
                  <a:pt x="741122" y="710852"/>
                </a:lnTo>
                <a:lnTo>
                  <a:pt x="712977" y="674422"/>
                </a:lnTo>
                <a:lnTo>
                  <a:pt x="676546" y="646276"/>
                </a:lnTo>
                <a:lnTo>
                  <a:pt x="633547" y="628131"/>
                </a:lnTo>
                <a:lnTo>
                  <a:pt x="585695" y="621701"/>
                </a:lnTo>
                <a:lnTo>
                  <a:pt x="537843" y="628131"/>
                </a:lnTo>
                <a:lnTo>
                  <a:pt x="494844" y="646276"/>
                </a:lnTo>
                <a:lnTo>
                  <a:pt x="458414" y="674422"/>
                </a:lnTo>
                <a:lnTo>
                  <a:pt x="430268" y="710852"/>
                </a:lnTo>
                <a:lnTo>
                  <a:pt x="412123" y="753851"/>
                </a:lnTo>
                <a:lnTo>
                  <a:pt x="405693" y="801703"/>
                </a:lnTo>
                <a:lnTo>
                  <a:pt x="412123" y="849555"/>
                </a:lnTo>
                <a:lnTo>
                  <a:pt x="430268" y="892554"/>
                </a:lnTo>
                <a:lnTo>
                  <a:pt x="458414" y="928984"/>
                </a:lnTo>
                <a:lnTo>
                  <a:pt x="494844" y="957130"/>
                </a:lnTo>
                <a:lnTo>
                  <a:pt x="537843" y="975276"/>
                </a:lnTo>
                <a:lnTo>
                  <a:pt x="585695" y="981705"/>
                </a:lnTo>
                <a:lnTo>
                  <a:pt x="633547" y="975276"/>
                </a:lnTo>
                <a:lnTo>
                  <a:pt x="676546" y="957130"/>
                </a:lnTo>
                <a:lnTo>
                  <a:pt x="712977" y="928984"/>
                </a:lnTo>
                <a:lnTo>
                  <a:pt x="741122" y="892554"/>
                </a:lnTo>
                <a:lnTo>
                  <a:pt x="759268" y="849555"/>
                </a:lnTo>
                <a:lnTo>
                  <a:pt x="765697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48035" y="1807390"/>
            <a:ext cx="792480" cy="949325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19" y="0"/>
                </a:moveTo>
                <a:lnTo>
                  <a:pt x="306077" y="134011"/>
                </a:lnTo>
              </a:path>
              <a:path w="792479" h="949325">
                <a:moveTo>
                  <a:pt x="360004" y="769014"/>
                </a:moveTo>
                <a:lnTo>
                  <a:pt x="353574" y="721162"/>
                </a:lnTo>
                <a:lnTo>
                  <a:pt x="335429" y="678163"/>
                </a:lnTo>
                <a:lnTo>
                  <a:pt x="307283" y="641733"/>
                </a:lnTo>
                <a:lnTo>
                  <a:pt x="270853" y="613587"/>
                </a:lnTo>
                <a:lnTo>
                  <a:pt x="227854" y="595441"/>
                </a:lnTo>
                <a:lnTo>
                  <a:pt x="180002" y="589012"/>
                </a:lnTo>
                <a:lnTo>
                  <a:pt x="132150" y="595441"/>
                </a:lnTo>
                <a:lnTo>
                  <a:pt x="89151" y="613587"/>
                </a:lnTo>
                <a:lnTo>
                  <a:pt x="52720" y="641733"/>
                </a:lnTo>
                <a:lnTo>
                  <a:pt x="24575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5" y="859865"/>
                </a:lnTo>
                <a:lnTo>
                  <a:pt x="52720" y="896295"/>
                </a:lnTo>
                <a:lnTo>
                  <a:pt x="89151" y="924441"/>
                </a:lnTo>
                <a:lnTo>
                  <a:pt x="132150" y="942586"/>
                </a:lnTo>
                <a:lnTo>
                  <a:pt x="180002" y="949016"/>
                </a:lnTo>
                <a:lnTo>
                  <a:pt x="227854" y="942586"/>
                </a:lnTo>
                <a:lnTo>
                  <a:pt x="270853" y="924441"/>
                </a:lnTo>
                <a:lnTo>
                  <a:pt x="307283" y="896295"/>
                </a:lnTo>
                <a:lnTo>
                  <a:pt x="335429" y="859865"/>
                </a:lnTo>
                <a:lnTo>
                  <a:pt x="353574" y="816866"/>
                </a:lnTo>
                <a:lnTo>
                  <a:pt x="360004" y="769014"/>
                </a:lnTo>
                <a:close/>
              </a:path>
              <a:path w="792479" h="949325">
                <a:moveTo>
                  <a:pt x="316753" y="472715"/>
                </a:moveTo>
                <a:lnTo>
                  <a:pt x="259255" y="597307"/>
                </a:lnTo>
              </a:path>
              <a:path w="792479" h="949325">
                <a:moveTo>
                  <a:pt x="792009" y="769014"/>
                </a:moveTo>
                <a:lnTo>
                  <a:pt x="785580" y="721162"/>
                </a:lnTo>
                <a:lnTo>
                  <a:pt x="767434" y="678163"/>
                </a:lnTo>
                <a:lnTo>
                  <a:pt x="739288" y="641733"/>
                </a:lnTo>
                <a:lnTo>
                  <a:pt x="702858" y="613587"/>
                </a:lnTo>
                <a:lnTo>
                  <a:pt x="659859" y="595441"/>
                </a:lnTo>
                <a:lnTo>
                  <a:pt x="612007" y="589012"/>
                </a:lnTo>
                <a:lnTo>
                  <a:pt x="564155" y="595441"/>
                </a:lnTo>
                <a:lnTo>
                  <a:pt x="521156" y="613587"/>
                </a:lnTo>
                <a:lnTo>
                  <a:pt x="484726" y="641733"/>
                </a:lnTo>
                <a:lnTo>
                  <a:pt x="456580" y="678163"/>
                </a:lnTo>
                <a:lnTo>
                  <a:pt x="438435" y="721162"/>
                </a:lnTo>
                <a:lnTo>
                  <a:pt x="432005" y="769014"/>
                </a:lnTo>
                <a:lnTo>
                  <a:pt x="438435" y="816866"/>
                </a:lnTo>
                <a:lnTo>
                  <a:pt x="456580" y="859865"/>
                </a:lnTo>
                <a:lnTo>
                  <a:pt x="484726" y="896295"/>
                </a:lnTo>
                <a:lnTo>
                  <a:pt x="521156" y="924441"/>
                </a:lnTo>
                <a:lnTo>
                  <a:pt x="564155" y="942586"/>
                </a:lnTo>
                <a:lnTo>
                  <a:pt x="612007" y="949016"/>
                </a:lnTo>
                <a:lnTo>
                  <a:pt x="659859" y="942586"/>
                </a:lnTo>
                <a:lnTo>
                  <a:pt x="702858" y="924441"/>
                </a:lnTo>
                <a:lnTo>
                  <a:pt x="739288" y="896295"/>
                </a:lnTo>
                <a:lnTo>
                  <a:pt x="767434" y="859865"/>
                </a:lnTo>
                <a:lnTo>
                  <a:pt x="785580" y="816866"/>
                </a:lnTo>
                <a:lnTo>
                  <a:pt x="792009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908528" y="2416271"/>
            <a:ext cx="11156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16255" algn="l"/>
                <a:tab pos="999490" algn="l"/>
              </a:tabLst>
            </a:pPr>
            <a:r>
              <a:rPr sz="1700" spc="-25" dirty="0">
                <a:latin typeface="Calibri"/>
                <a:cs typeface="Calibri"/>
              </a:rPr>
              <a:t>32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12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00303" y="1423658"/>
            <a:ext cx="1378585" cy="861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this </a:t>
            </a:r>
            <a:r>
              <a:rPr sz="1700" spc="-10" dirty="0">
                <a:latin typeface="Calibri"/>
                <a:cs typeface="Calibri"/>
              </a:rPr>
              <a:t>may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violate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heap</a:t>
            </a:r>
            <a:r>
              <a:rPr sz="1700" spc="-10" dirty="0">
                <a:latin typeface="Calibri"/>
                <a:cs typeface="Calibri"/>
              </a:rPr>
              <a:t> prop- </a:t>
            </a:r>
            <a:r>
              <a:rPr sz="1700" spc="-20" dirty="0">
                <a:latin typeface="Calibri"/>
                <a:cs typeface="Calibri"/>
              </a:rPr>
              <a:t>erty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9206" y="71245"/>
            <a:ext cx="114998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5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76060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8385" y="607365"/>
            <a:ext cx="3317875" cy="145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Priority </a:t>
            </a:r>
            <a:r>
              <a:rPr sz="1700" spc="-60" dirty="0">
                <a:latin typeface="Calibri"/>
                <a:cs typeface="Calibri"/>
              </a:rPr>
              <a:t>queue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supports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two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main </a:t>
            </a:r>
            <a:r>
              <a:rPr sz="1700" spc="-40" dirty="0">
                <a:latin typeface="Calibri"/>
                <a:cs typeface="Calibri"/>
              </a:rPr>
              <a:t>operations:</a:t>
            </a:r>
            <a:r>
              <a:rPr sz="1700" spc="125" dirty="0">
                <a:latin typeface="Calibri"/>
                <a:cs typeface="Calibri"/>
              </a:rPr>
              <a:t> </a:t>
            </a:r>
            <a:r>
              <a:rPr sz="1700" dirty="0">
                <a:latin typeface="MingLiU_HKSCS-ExtB"/>
                <a:cs typeface="MingLiU_HKSCS-ExtB"/>
              </a:rPr>
              <a:t>Insert</a:t>
            </a:r>
            <a:r>
              <a:rPr sz="1700" spc="-315" dirty="0">
                <a:latin typeface="MingLiU_HKSCS-ExtB"/>
                <a:cs typeface="MingLiU_HKSCS-ExtB"/>
              </a:rPr>
              <a:t> </a:t>
            </a:r>
            <a:r>
              <a:rPr sz="1700" spc="-10" dirty="0">
                <a:latin typeface="Calibri"/>
                <a:cs typeface="Calibri"/>
              </a:rPr>
              <a:t>and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spc="-10" dirty="0">
                <a:latin typeface="MingLiU_HKSCS-ExtB"/>
                <a:cs typeface="MingLiU_HKSCS-ExtB"/>
              </a:rPr>
              <a:t>ExtractMax</a:t>
            </a:r>
            <a:r>
              <a:rPr sz="1700" spc="-10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  <a:p>
            <a:pPr marL="12700" marR="140335">
              <a:lnSpc>
                <a:spcPct val="107400"/>
              </a:lnSpc>
              <a:spcBef>
                <a:spcPts val="300"/>
              </a:spcBef>
            </a:pPr>
            <a:r>
              <a:rPr sz="1700" dirty="0">
                <a:latin typeface="Calibri"/>
                <a:cs typeface="Calibri"/>
              </a:rPr>
              <a:t>In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array/list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implementation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one </a:t>
            </a:r>
            <a:r>
              <a:rPr sz="1700" spc="-40" dirty="0">
                <a:latin typeface="Calibri"/>
                <a:cs typeface="Calibri"/>
              </a:rPr>
              <a:t>operation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very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fast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85" dirty="0">
                <a:latin typeface="Calibri"/>
                <a:cs typeface="Calibri"/>
              </a:rPr>
              <a:t>(</a:t>
            </a:r>
            <a:r>
              <a:rPr sz="1700" i="1" spc="85" dirty="0">
                <a:latin typeface="Calibri"/>
                <a:cs typeface="Calibri"/>
              </a:rPr>
              <a:t>O</a:t>
            </a:r>
            <a:r>
              <a:rPr sz="1700" spc="85" dirty="0">
                <a:latin typeface="Lucida Sans Unicode"/>
                <a:cs typeface="Lucida Sans Unicode"/>
              </a:rPr>
              <a:t>(</a:t>
            </a:r>
            <a:r>
              <a:rPr sz="1700" spc="85" dirty="0">
                <a:latin typeface="Calibri"/>
                <a:cs typeface="Calibri"/>
              </a:rPr>
              <a:t>1</a:t>
            </a:r>
            <a:r>
              <a:rPr sz="1700" spc="85" dirty="0">
                <a:latin typeface="Lucida Sans Unicode"/>
                <a:cs typeface="Lucida Sans Unicode"/>
              </a:rPr>
              <a:t>)</a:t>
            </a:r>
            <a:r>
              <a:rPr sz="1700" spc="85" dirty="0">
                <a:latin typeface="Calibri"/>
                <a:cs typeface="Calibri"/>
              </a:rPr>
              <a:t>)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but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the </a:t>
            </a:r>
            <a:r>
              <a:rPr sz="1700" spc="-30" dirty="0">
                <a:latin typeface="Calibri"/>
                <a:cs typeface="Calibri"/>
              </a:rPr>
              <a:t>other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one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very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slow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70" dirty="0">
                <a:latin typeface="Calibri"/>
                <a:cs typeface="Calibri"/>
              </a:rPr>
              <a:t>(</a:t>
            </a:r>
            <a:r>
              <a:rPr sz="1700" i="1" spc="70" dirty="0">
                <a:latin typeface="Calibri"/>
                <a:cs typeface="Calibri"/>
              </a:rPr>
              <a:t>O</a:t>
            </a:r>
            <a:r>
              <a:rPr sz="1700" spc="70" dirty="0">
                <a:latin typeface="Lucida Sans Unicode"/>
                <a:cs typeface="Lucida Sans Unicode"/>
              </a:rPr>
              <a:t>(</a:t>
            </a:r>
            <a:r>
              <a:rPr sz="1700" i="1" spc="70" dirty="0">
                <a:latin typeface="Calibri"/>
                <a:cs typeface="Calibri"/>
              </a:rPr>
              <a:t>n</a:t>
            </a:r>
            <a:r>
              <a:rPr sz="1700" spc="70" dirty="0">
                <a:latin typeface="Lucida Sans Unicode"/>
                <a:cs typeface="Lucida Sans Unicode"/>
              </a:rPr>
              <a:t>)</a:t>
            </a:r>
            <a:r>
              <a:rPr sz="1700" spc="70" dirty="0">
                <a:latin typeface="Calibri"/>
                <a:cs typeface="Calibri"/>
              </a:rPr>
              <a:t>).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6712" y="135526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9206" y="71245"/>
            <a:ext cx="114998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5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76060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8385" y="607365"/>
            <a:ext cx="3317875" cy="2328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Priority </a:t>
            </a:r>
            <a:r>
              <a:rPr sz="1700" spc="-60" dirty="0">
                <a:latin typeface="Calibri"/>
                <a:cs typeface="Calibri"/>
              </a:rPr>
              <a:t>queue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supports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two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main </a:t>
            </a:r>
            <a:r>
              <a:rPr sz="1700" spc="-40" dirty="0">
                <a:latin typeface="Calibri"/>
                <a:cs typeface="Calibri"/>
              </a:rPr>
              <a:t>operations:</a:t>
            </a:r>
            <a:r>
              <a:rPr sz="1700" spc="125" dirty="0">
                <a:latin typeface="Calibri"/>
                <a:cs typeface="Calibri"/>
              </a:rPr>
              <a:t> </a:t>
            </a:r>
            <a:r>
              <a:rPr sz="1700" dirty="0">
                <a:latin typeface="MingLiU_HKSCS-ExtB"/>
                <a:cs typeface="MingLiU_HKSCS-ExtB"/>
              </a:rPr>
              <a:t>Insert</a:t>
            </a:r>
            <a:r>
              <a:rPr sz="1700" spc="-315" dirty="0">
                <a:latin typeface="MingLiU_HKSCS-ExtB"/>
                <a:cs typeface="MingLiU_HKSCS-ExtB"/>
              </a:rPr>
              <a:t> </a:t>
            </a:r>
            <a:r>
              <a:rPr sz="1700" spc="-10" dirty="0">
                <a:latin typeface="Calibri"/>
                <a:cs typeface="Calibri"/>
              </a:rPr>
              <a:t>and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spc="-10" dirty="0">
                <a:latin typeface="MingLiU_HKSCS-ExtB"/>
                <a:cs typeface="MingLiU_HKSCS-ExtB"/>
              </a:rPr>
              <a:t>ExtractMax</a:t>
            </a:r>
            <a:r>
              <a:rPr sz="1700" spc="-10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  <a:p>
            <a:pPr marL="12700" marR="140335">
              <a:lnSpc>
                <a:spcPct val="107400"/>
              </a:lnSpc>
              <a:spcBef>
                <a:spcPts val="300"/>
              </a:spcBef>
            </a:pPr>
            <a:r>
              <a:rPr sz="1700" dirty="0">
                <a:latin typeface="Calibri"/>
                <a:cs typeface="Calibri"/>
              </a:rPr>
              <a:t>In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array/list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implementation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one </a:t>
            </a:r>
            <a:r>
              <a:rPr sz="1700" spc="-40" dirty="0">
                <a:latin typeface="Calibri"/>
                <a:cs typeface="Calibri"/>
              </a:rPr>
              <a:t>operation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very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fast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85" dirty="0">
                <a:latin typeface="Calibri"/>
                <a:cs typeface="Calibri"/>
              </a:rPr>
              <a:t>(</a:t>
            </a:r>
            <a:r>
              <a:rPr sz="1700" i="1" spc="85" dirty="0">
                <a:latin typeface="Calibri"/>
                <a:cs typeface="Calibri"/>
              </a:rPr>
              <a:t>O</a:t>
            </a:r>
            <a:r>
              <a:rPr sz="1700" spc="85" dirty="0">
                <a:latin typeface="Lucida Sans Unicode"/>
                <a:cs typeface="Lucida Sans Unicode"/>
              </a:rPr>
              <a:t>(</a:t>
            </a:r>
            <a:r>
              <a:rPr sz="1700" spc="85" dirty="0">
                <a:latin typeface="Calibri"/>
                <a:cs typeface="Calibri"/>
              </a:rPr>
              <a:t>1</a:t>
            </a:r>
            <a:r>
              <a:rPr sz="1700" spc="85" dirty="0">
                <a:latin typeface="Lucida Sans Unicode"/>
                <a:cs typeface="Lucida Sans Unicode"/>
              </a:rPr>
              <a:t>)</a:t>
            </a:r>
            <a:r>
              <a:rPr sz="1700" spc="85" dirty="0">
                <a:latin typeface="Calibri"/>
                <a:cs typeface="Calibri"/>
              </a:rPr>
              <a:t>)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but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the </a:t>
            </a:r>
            <a:r>
              <a:rPr sz="1700" spc="-30" dirty="0">
                <a:latin typeface="Calibri"/>
                <a:cs typeface="Calibri"/>
              </a:rPr>
              <a:t>other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one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very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slow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70" dirty="0">
                <a:latin typeface="Calibri"/>
                <a:cs typeface="Calibri"/>
              </a:rPr>
              <a:t>(</a:t>
            </a:r>
            <a:r>
              <a:rPr sz="1700" i="1" spc="70" dirty="0">
                <a:latin typeface="Calibri"/>
                <a:cs typeface="Calibri"/>
              </a:rPr>
              <a:t>O</a:t>
            </a:r>
            <a:r>
              <a:rPr sz="1700" spc="70" dirty="0">
                <a:latin typeface="Lucida Sans Unicode"/>
                <a:cs typeface="Lucida Sans Unicode"/>
              </a:rPr>
              <a:t>(</a:t>
            </a:r>
            <a:r>
              <a:rPr sz="1700" i="1" spc="70" dirty="0">
                <a:latin typeface="Calibri"/>
                <a:cs typeface="Calibri"/>
              </a:rPr>
              <a:t>n</a:t>
            </a:r>
            <a:r>
              <a:rPr sz="1700" spc="70" dirty="0">
                <a:latin typeface="Lucida Sans Unicode"/>
                <a:cs typeface="Lucida Sans Unicode"/>
              </a:rPr>
              <a:t>)</a:t>
            </a:r>
            <a:r>
              <a:rPr sz="1700" spc="70" dirty="0">
                <a:latin typeface="Calibri"/>
                <a:cs typeface="Calibri"/>
              </a:rPr>
              <a:t>).</a:t>
            </a:r>
            <a:endParaRPr sz="1700">
              <a:latin typeface="Calibri"/>
              <a:cs typeface="Calibri"/>
            </a:endParaRPr>
          </a:p>
          <a:p>
            <a:pPr marL="12700" marR="131445" algn="just">
              <a:lnSpc>
                <a:spcPct val="107400"/>
              </a:lnSpc>
              <a:spcBef>
                <a:spcPts val="300"/>
              </a:spcBef>
            </a:pPr>
            <a:r>
              <a:rPr sz="1700" dirty="0">
                <a:latin typeface="Calibri"/>
                <a:cs typeface="Calibri"/>
              </a:rPr>
              <a:t>Binary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heap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gives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implementation </a:t>
            </a:r>
            <a:r>
              <a:rPr sz="1700" spc="-65" dirty="0">
                <a:latin typeface="Calibri"/>
                <a:cs typeface="Calibri"/>
              </a:rPr>
              <a:t>where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both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operations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take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i="1" dirty="0">
                <a:latin typeface="Calibri"/>
                <a:cs typeface="Calibri"/>
              </a:rPr>
              <a:t>O</a:t>
            </a:r>
            <a:r>
              <a:rPr sz="1700" dirty="0">
                <a:latin typeface="Lucida Sans Unicode"/>
                <a:cs typeface="Lucida Sans Unicode"/>
              </a:rPr>
              <a:t>(</a:t>
            </a:r>
            <a:r>
              <a:rPr sz="1700" dirty="0">
                <a:latin typeface="Calibri"/>
                <a:cs typeface="Calibri"/>
              </a:rPr>
              <a:t>log</a:t>
            </a:r>
            <a:r>
              <a:rPr sz="1700" spc="-95" dirty="0">
                <a:latin typeface="Calibri"/>
                <a:cs typeface="Calibri"/>
              </a:rPr>
              <a:t> </a:t>
            </a:r>
            <a:r>
              <a:rPr sz="1700" i="1" spc="-25" dirty="0">
                <a:latin typeface="Calibri"/>
                <a:cs typeface="Calibri"/>
              </a:rPr>
              <a:t>n</a:t>
            </a:r>
            <a:r>
              <a:rPr sz="1700" spc="-25" dirty="0">
                <a:latin typeface="Lucida Sans Unicode"/>
                <a:cs typeface="Lucida Sans Unicode"/>
              </a:rPr>
              <a:t>) </a:t>
            </a:r>
            <a:r>
              <a:rPr sz="1700" spc="-10" dirty="0">
                <a:latin typeface="Calibri"/>
                <a:cs typeface="Calibri"/>
              </a:rPr>
              <a:t>time.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6712" y="135526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712" y="222830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9206" y="71245"/>
            <a:ext cx="114998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5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76060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8385" y="607365"/>
            <a:ext cx="3317875" cy="264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Priority </a:t>
            </a:r>
            <a:r>
              <a:rPr sz="1700" spc="-60" dirty="0">
                <a:latin typeface="Calibri"/>
                <a:cs typeface="Calibri"/>
              </a:rPr>
              <a:t>queue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supports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two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main </a:t>
            </a:r>
            <a:r>
              <a:rPr sz="1700" spc="-40" dirty="0">
                <a:latin typeface="Calibri"/>
                <a:cs typeface="Calibri"/>
              </a:rPr>
              <a:t>operations:</a:t>
            </a:r>
            <a:r>
              <a:rPr sz="1700" spc="125" dirty="0">
                <a:latin typeface="Calibri"/>
                <a:cs typeface="Calibri"/>
              </a:rPr>
              <a:t> </a:t>
            </a:r>
            <a:r>
              <a:rPr sz="1700" dirty="0">
                <a:latin typeface="MingLiU_HKSCS-ExtB"/>
                <a:cs typeface="MingLiU_HKSCS-ExtB"/>
              </a:rPr>
              <a:t>Insert</a:t>
            </a:r>
            <a:r>
              <a:rPr sz="1700" spc="-315" dirty="0">
                <a:latin typeface="MingLiU_HKSCS-ExtB"/>
                <a:cs typeface="MingLiU_HKSCS-ExtB"/>
              </a:rPr>
              <a:t> </a:t>
            </a:r>
            <a:r>
              <a:rPr sz="1700" spc="-10" dirty="0">
                <a:latin typeface="Calibri"/>
                <a:cs typeface="Calibri"/>
              </a:rPr>
              <a:t>and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spc="-10" dirty="0">
                <a:latin typeface="MingLiU_HKSCS-ExtB"/>
                <a:cs typeface="MingLiU_HKSCS-ExtB"/>
              </a:rPr>
              <a:t>ExtractMax</a:t>
            </a:r>
            <a:r>
              <a:rPr sz="1700" spc="-10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  <a:p>
            <a:pPr marL="12700" marR="140335">
              <a:lnSpc>
                <a:spcPct val="107400"/>
              </a:lnSpc>
              <a:spcBef>
                <a:spcPts val="300"/>
              </a:spcBef>
            </a:pPr>
            <a:r>
              <a:rPr sz="1700" dirty="0">
                <a:latin typeface="Calibri"/>
                <a:cs typeface="Calibri"/>
              </a:rPr>
              <a:t>In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array/list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implementation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one </a:t>
            </a:r>
            <a:r>
              <a:rPr sz="1700" spc="-40" dirty="0">
                <a:latin typeface="Calibri"/>
                <a:cs typeface="Calibri"/>
              </a:rPr>
              <a:t>operation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very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fast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85" dirty="0">
                <a:latin typeface="Calibri"/>
                <a:cs typeface="Calibri"/>
              </a:rPr>
              <a:t>(</a:t>
            </a:r>
            <a:r>
              <a:rPr sz="1700" i="1" spc="85" dirty="0">
                <a:latin typeface="Calibri"/>
                <a:cs typeface="Calibri"/>
              </a:rPr>
              <a:t>O</a:t>
            </a:r>
            <a:r>
              <a:rPr sz="1700" spc="85" dirty="0">
                <a:latin typeface="Lucida Sans Unicode"/>
                <a:cs typeface="Lucida Sans Unicode"/>
              </a:rPr>
              <a:t>(</a:t>
            </a:r>
            <a:r>
              <a:rPr sz="1700" spc="85" dirty="0">
                <a:latin typeface="Calibri"/>
                <a:cs typeface="Calibri"/>
              </a:rPr>
              <a:t>1</a:t>
            </a:r>
            <a:r>
              <a:rPr sz="1700" spc="85" dirty="0">
                <a:latin typeface="Lucida Sans Unicode"/>
                <a:cs typeface="Lucida Sans Unicode"/>
              </a:rPr>
              <a:t>)</a:t>
            </a:r>
            <a:r>
              <a:rPr sz="1700" spc="85" dirty="0">
                <a:latin typeface="Calibri"/>
                <a:cs typeface="Calibri"/>
              </a:rPr>
              <a:t>)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but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the </a:t>
            </a:r>
            <a:r>
              <a:rPr sz="1700" spc="-30" dirty="0">
                <a:latin typeface="Calibri"/>
                <a:cs typeface="Calibri"/>
              </a:rPr>
              <a:t>other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one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very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slow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70" dirty="0">
                <a:latin typeface="Calibri"/>
                <a:cs typeface="Calibri"/>
              </a:rPr>
              <a:t>(</a:t>
            </a:r>
            <a:r>
              <a:rPr sz="1700" i="1" spc="70" dirty="0">
                <a:latin typeface="Calibri"/>
                <a:cs typeface="Calibri"/>
              </a:rPr>
              <a:t>O</a:t>
            </a:r>
            <a:r>
              <a:rPr sz="1700" spc="70" dirty="0">
                <a:latin typeface="Lucida Sans Unicode"/>
                <a:cs typeface="Lucida Sans Unicode"/>
              </a:rPr>
              <a:t>(</a:t>
            </a:r>
            <a:r>
              <a:rPr sz="1700" i="1" spc="70" dirty="0">
                <a:latin typeface="Calibri"/>
                <a:cs typeface="Calibri"/>
              </a:rPr>
              <a:t>n</a:t>
            </a:r>
            <a:r>
              <a:rPr sz="1700" spc="70" dirty="0">
                <a:latin typeface="Lucida Sans Unicode"/>
                <a:cs typeface="Lucida Sans Unicode"/>
              </a:rPr>
              <a:t>)</a:t>
            </a:r>
            <a:r>
              <a:rPr sz="1700" spc="70" dirty="0">
                <a:latin typeface="Calibri"/>
                <a:cs typeface="Calibri"/>
              </a:rPr>
              <a:t>).</a:t>
            </a:r>
            <a:endParaRPr sz="1700">
              <a:latin typeface="Calibri"/>
              <a:cs typeface="Calibri"/>
            </a:endParaRPr>
          </a:p>
          <a:p>
            <a:pPr marL="12700" marR="131445" algn="just">
              <a:lnSpc>
                <a:spcPct val="107400"/>
              </a:lnSpc>
              <a:spcBef>
                <a:spcPts val="300"/>
              </a:spcBef>
            </a:pPr>
            <a:r>
              <a:rPr sz="1700" dirty="0">
                <a:latin typeface="Calibri"/>
                <a:cs typeface="Calibri"/>
              </a:rPr>
              <a:t>Binary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heap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gives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implementation </a:t>
            </a:r>
            <a:r>
              <a:rPr sz="1700" spc="-65" dirty="0">
                <a:latin typeface="Calibri"/>
                <a:cs typeface="Calibri"/>
              </a:rPr>
              <a:t>where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both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operations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take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i="1" dirty="0">
                <a:latin typeface="Calibri"/>
                <a:cs typeface="Calibri"/>
              </a:rPr>
              <a:t>O</a:t>
            </a:r>
            <a:r>
              <a:rPr sz="1700" dirty="0">
                <a:latin typeface="Lucida Sans Unicode"/>
                <a:cs typeface="Lucida Sans Unicode"/>
              </a:rPr>
              <a:t>(</a:t>
            </a:r>
            <a:r>
              <a:rPr sz="1700" dirty="0">
                <a:latin typeface="Calibri"/>
                <a:cs typeface="Calibri"/>
              </a:rPr>
              <a:t>log</a:t>
            </a:r>
            <a:r>
              <a:rPr sz="1700" spc="-95" dirty="0">
                <a:latin typeface="Calibri"/>
                <a:cs typeface="Calibri"/>
              </a:rPr>
              <a:t> </a:t>
            </a:r>
            <a:r>
              <a:rPr sz="1700" i="1" spc="-25" dirty="0">
                <a:latin typeface="Calibri"/>
                <a:cs typeface="Calibri"/>
              </a:rPr>
              <a:t>n</a:t>
            </a:r>
            <a:r>
              <a:rPr sz="1700" spc="-25" dirty="0">
                <a:latin typeface="Lucida Sans Unicode"/>
                <a:cs typeface="Lucida Sans Unicode"/>
              </a:rPr>
              <a:t>) </a:t>
            </a:r>
            <a:r>
              <a:rPr sz="1700" spc="-10" dirty="0">
                <a:latin typeface="Calibri"/>
                <a:cs typeface="Calibri"/>
              </a:rPr>
              <a:t>time.</a:t>
            </a:r>
            <a:endParaRPr sz="17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450"/>
              </a:spcBef>
            </a:pPr>
            <a:r>
              <a:rPr sz="1700" dirty="0">
                <a:latin typeface="Calibri"/>
                <a:cs typeface="Calibri"/>
              </a:rPr>
              <a:t>Can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made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also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space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efficient.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6712" y="135526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712" y="222830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6712" y="310132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16075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Insert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303" y="1423658"/>
            <a:ext cx="1378585" cy="861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this </a:t>
            </a:r>
            <a:r>
              <a:rPr sz="1700" spc="-10" dirty="0">
                <a:latin typeface="Calibri"/>
                <a:cs typeface="Calibri"/>
              </a:rPr>
              <a:t>may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violate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heap</a:t>
            </a:r>
            <a:r>
              <a:rPr sz="1700" spc="-10" dirty="0">
                <a:latin typeface="Calibri"/>
                <a:cs typeface="Calibri"/>
              </a:rPr>
              <a:t> prop- </a:t>
            </a:r>
            <a:r>
              <a:rPr sz="1700" spc="-20" dirty="0">
                <a:latin typeface="Calibri"/>
                <a:cs typeface="Calibri"/>
              </a:rPr>
              <a:t>erty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44028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08017" y="1306701"/>
            <a:ext cx="981710" cy="1449705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05" y="0"/>
                </a:moveTo>
                <a:lnTo>
                  <a:pt x="781663" y="200047"/>
                </a:lnTo>
              </a:path>
              <a:path w="981710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49"/>
                </a:lnTo>
                <a:lnTo>
                  <a:pt x="240577" y="892548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8"/>
                </a:lnTo>
                <a:lnTo>
                  <a:pt x="569576" y="849549"/>
                </a:lnTo>
                <a:lnTo>
                  <a:pt x="576006" y="801697"/>
                </a:lnTo>
                <a:close/>
              </a:path>
              <a:path w="981710" h="1449705">
                <a:moveTo>
                  <a:pt x="558089" y="500689"/>
                </a:moveTo>
                <a:lnTo>
                  <a:pt x="485931" y="634700"/>
                </a:lnTo>
              </a:path>
              <a:path w="981710" h="1449705">
                <a:moveTo>
                  <a:pt x="360004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3" y="1114276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50" y="1096131"/>
                </a:lnTo>
                <a:lnTo>
                  <a:pt x="89151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5"/>
                </a:lnTo>
                <a:lnTo>
                  <a:pt x="24575" y="1360554"/>
                </a:lnTo>
                <a:lnTo>
                  <a:pt x="52720" y="1396984"/>
                </a:lnTo>
                <a:lnTo>
                  <a:pt x="89151" y="1425130"/>
                </a:lnTo>
                <a:lnTo>
                  <a:pt x="132150" y="1443276"/>
                </a:lnTo>
                <a:lnTo>
                  <a:pt x="180002" y="1449705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4"/>
                </a:lnTo>
                <a:lnTo>
                  <a:pt x="335428" y="1360554"/>
                </a:lnTo>
                <a:lnTo>
                  <a:pt x="353574" y="1317555"/>
                </a:lnTo>
                <a:lnTo>
                  <a:pt x="360004" y="1269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72525" y="2416271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67273" y="1928397"/>
            <a:ext cx="821055" cy="476884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497" y="351708"/>
                </a:moveTo>
                <a:lnTo>
                  <a:pt x="0" y="476301"/>
                </a:lnTo>
              </a:path>
              <a:path w="821055" h="476885">
                <a:moveTo>
                  <a:pt x="820757" y="180002"/>
                </a:moveTo>
                <a:lnTo>
                  <a:pt x="814327" y="132149"/>
                </a:lnTo>
                <a:lnTo>
                  <a:pt x="796181" y="89151"/>
                </a:lnTo>
                <a:lnTo>
                  <a:pt x="768036" y="52720"/>
                </a:lnTo>
                <a:lnTo>
                  <a:pt x="731606" y="24575"/>
                </a:lnTo>
                <a:lnTo>
                  <a:pt x="688607" y="6429"/>
                </a:lnTo>
                <a:lnTo>
                  <a:pt x="640755" y="0"/>
                </a:lnTo>
                <a:lnTo>
                  <a:pt x="592903" y="6429"/>
                </a:lnTo>
                <a:lnTo>
                  <a:pt x="549904" y="24575"/>
                </a:lnTo>
                <a:lnTo>
                  <a:pt x="513474" y="52720"/>
                </a:lnTo>
                <a:lnTo>
                  <a:pt x="485328" y="89151"/>
                </a:lnTo>
                <a:lnTo>
                  <a:pt x="467182" y="132149"/>
                </a:lnTo>
                <a:lnTo>
                  <a:pt x="460753" y="180002"/>
                </a:lnTo>
                <a:lnTo>
                  <a:pt x="467182" y="227854"/>
                </a:lnTo>
                <a:lnTo>
                  <a:pt x="485328" y="270853"/>
                </a:lnTo>
                <a:lnTo>
                  <a:pt x="513474" y="307283"/>
                </a:lnTo>
                <a:lnTo>
                  <a:pt x="549904" y="335428"/>
                </a:lnTo>
                <a:lnTo>
                  <a:pt x="592903" y="353574"/>
                </a:lnTo>
                <a:lnTo>
                  <a:pt x="640755" y="360004"/>
                </a:lnTo>
                <a:lnTo>
                  <a:pt x="688607" y="353574"/>
                </a:lnTo>
                <a:lnTo>
                  <a:pt x="731606" y="335428"/>
                </a:lnTo>
                <a:lnTo>
                  <a:pt x="768036" y="307283"/>
                </a:lnTo>
                <a:lnTo>
                  <a:pt x="796181" y="270853"/>
                </a:lnTo>
                <a:lnTo>
                  <a:pt x="814327" y="227854"/>
                </a:lnTo>
                <a:lnTo>
                  <a:pt x="820757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88527" y="1948276"/>
            <a:ext cx="683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636735" y="1451183"/>
            <a:ext cx="1044575" cy="1314450"/>
            <a:chOff x="2636735" y="1451183"/>
            <a:chExt cx="1044575" cy="1314450"/>
          </a:xfrm>
        </p:grpSpPr>
        <p:sp>
          <p:nvSpPr>
            <p:cNvPr id="13" name="object 13"/>
            <p:cNvSpPr/>
            <p:nvPr/>
          </p:nvSpPr>
          <p:spPr>
            <a:xfrm>
              <a:off x="2645943" y="1807390"/>
              <a:ext cx="558165" cy="949325"/>
            </a:xfrm>
            <a:custGeom>
              <a:avLst/>
              <a:gdLst/>
              <a:ahLst/>
              <a:cxnLst/>
              <a:rect l="l" t="t" r="r" b="b"/>
              <a:pathLst>
                <a:path w="558164" h="949325">
                  <a:moveTo>
                    <a:pt x="0" y="0"/>
                  </a:moveTo>
                  <a:lnTo>
                    <a:pt x="72158" y="134011"/>
                  </a:lnTo>
                </a:path>
                <a:path w="558164" h="949325">
                  <a:moveTo>
                    <a:pt x="558090" y="769014"/>
                  </a:moveTo>
                  <a:lnTo>
                    <a:pt x="551660" y="721162"/>
                  </a:lnTo>
                  <a:lnTo>
                    <a:pt x="533515" y="678163"/>
                  </a:lnTo>
                  <a:lnTo>
                    <a:pt x="505369" y="641733"/>
                  </a:lnTo>
                  <a:lnTo>
                    <a:pt x="468939" y="613587"/>
                  </a:lnTo>
                  <a:lnTo>
                    <a:pt x="425940" y="595441"/>
                  </a:lnTo>
                  <a:lnTo>
                    <a:pt x="378088" y="589012"/>
                  </a:lnTo>
                  <a:lnTo>
                    <a:pt x="330236" y="595441"/>
                  </a:lnTo>
                  <a:lnTo>
                    <a:pt x="287237" y="613587"/>
                  </a:lnTo>
                  <a:lnTo>
                    <a:pt x="250806" y="641733"/>
                  </a:lnTo>
                  <a:lnTo>
                    <a:pt x="222661" y="678163"/>
                  </a:lnTo>
                  <a:lnTo>
                    <a:pt x="204515" y="721162"/>
                  </a:lnTo>
                  <a:lnTo>
                    <a:pt x="198085" y="769014"/>
                  </a:lnTo>
                  <a:lnTo>
                    <a:pt x="204515" y="816866"/>
                  </a:lnTo>
                  <a:lnTo>
                    <a:pt x="222661" y="859865"/>
                  </a:lnTo>
                  <a:lnTo>
                    <a:pt x="250806" y="896295"/>
                  </a:lnTo>
                  <a:lnTo>
                    <a:pt x="287237" y="924441"/>
                  </a:lnTo>
                  <a:lnTo>
                    <a:pt x="330236" y="942586"/>
                  </a:lnTo>
                  <a:lnTo>
                    <a:pt x="378088" y="949016"/>
                  </a:lnTo>
                  <a:lnTo>
                    <a:pt x="425940" y="942586"/>
                  </a:lnTo>
                  <a:lnTo>
                    <a:pt x="468939" y="924441"/>
                  </a:lnTo>
                  <a:lnTo>
                    <a:pt x="505369" y="896295"/>
                  </a:lnTo>
                  <a:lnTo>
                    <a:pt x="533515" y="859865"/>
                  </a:lnTo>
                  <a:lnTo>
                    <a:pt x="551660" y="816866"/>
                  </a:lnTo>
                  <a:lnTo>
                    <a:pt x="558090" y="769014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87279" y="2280105"/>
              <a:ext cx="57785" cy="125095"/>
            </a:xfrm>
            <a:custGeom>
              <a:avLst/>
              <a:gdLst/>
              <a:ahLst/>
              <a:cxnLst/>
              <a:rect l="l" t="t" r="r" b="b"/>
              <a:pathLst>
                <a:path w="57785" h="125094">
                  <a:moveTo>
                    <a:pt x="0" y="0"/>
                  </a:moveTo>
                  <a:lnTo>
                    <a:pt x="57498" y="124592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12034" y="1460391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360004" y="180002"/>
                  </a:moveTo>
                  <a:lnTo>
                    <a:pt x="353574" y="132150"/>
                  </a:lnTo>
                  <a:lnTo>
                    <a:pt x="335429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50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50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9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58344" y="1306695"/>
            <a:ext cx="765810" cy="981710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7" y="801703"/>
                </a:moveTo>
                <a:lnTo>
                  <a:pt x="759268" y="753851"/>
                </a:lnTo>
                <a:lnTo>
                  <a:pt x="741122" y="710852"/>
                </a:lnTo>
                <a:lnTo>
                  <a:pt x="712977" y="674422"/>
                </a:lnTo>
                <a:lnTo>
                  <a:pt x="676546" y="646276"/>
                </a:lnTo>
                <a:lnTo>
                  <a:pt x="633547" y="628131"/>
                </a:lnTo>
                <a:lnTo>
                  <a:pt x="585695" y="621701"/>
                </a:lnTo>
                <a:lnTo>
                  <a:pt x="537843" y="628131"/>
                </a:lnTo>
                <a:lnTo>
                  <a:pt x="494844" y="646276"/>
                </a:lnTo>
                <a:lnTo>
                  <a:pt x="458414" y="674422"/>
                </a:lnTo>
                <a:lnTo>
                  <a:pt x="430268" y="710852"/>
                </a:lnTo>
                <a:lnTo>
                  <a:pt x="412123" y="753851"/>
                </a:lnTo>
                <a:lnTo>
                  <a:pt x="405693" y="801703"/>
                </a:lnTo>
                <a:lnTo>
                  <a:pt x="412123" y="849555"/>
                </a:lnTo>
                <a:lnTo>
                  <a:pt x="430268" y="892554"/>
                </a:lnTo>
                <a:lnTo>
                  <a:pt x="458414" y="928984"/>
                </a:lnTo>
                <a:lnTo>
                  <a:pt x="494844" y="957130"/>
                </a:lnTo>
                <a:lnTo>
                  <a:pt x="537843" y="975276"/>
                </a:lnTo>
                <a:lnTo>
                  <a:pt x="585695" y="981705"/>
                </a:lnTo>
                <a:lnTo>
                  <a:pt x="633547" y="975276"/>
                </a:lnTo>
                <a:lnTo>
                  <a:pt x="676546" y="957130"/>
                </a:lnTo>
                <a:lnTo>
                  <a:pt x="712977" y="928984"/>
                </a:lnTo>
                <a:lnTo>
                  <a:pt x="741122" y="892554"/>
                </a:lnTo>
                <a:lnTo>
                  <a:pt x="759268" y="849555"/>
                </a:lnTo>
                <a:lnTo>
                  <a:pt x="765697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48035" y="1807390"/>
            <a:ext cx="792480" cy="949325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19" y="0"/>
                </a:moveTo>
                <a:lnTo>
                  <a:pt x="306077" y="134011"/>
                </a:lnTo>
              </a:path>
              <a:path w="792479" h="949325">
                <a:moveTo>
                  <a:pt x="360004" y="769014"/>
                </a:moveTo>
                <a:lnTo>
                  <a:pt x="353574" y="721162"/>
                </a:lnTo>
                <a:lnTo>
                  <a:pt x="335429" y="678163"/>
                </a:lnTo>
                <a:lnTo>
                  <a:pt x="307283" y="641733"/>
                </a:lnTo>
                <a:lnTo>
                  <a:pt x="270853" y="613587"/>
                </a:lnTo>
                <a:lnTo>
                  <a:pt x="227854" y="595441"/>
                </a:lnTo>
                <a:lnTo>
                  <a:pt x="180002" y="589012"/>
                </a:lnTo>
                <a:lnTo>
                  <a:pt x="132150" y="595441"/>
                </a:lnTo>
                <a:lnTo>
                  <a:pt x="89151" y="613587"/>
                </a:lnTo>
                <a:lnTo>
                  <a:pt x="52720" y="641733"/>
                </a:lnTo>
                <a:lnTo>
                  <a:pt x="24575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5" y="859865"/>
                </a:lnTo>
                <a:lnTo>
                  <a:pt x="52720" y="896295"/>
                </a:lnTo>
                <a:lnTo>
                  <a:pt x="89151" y="924441"/>
                </a:lnTo>
                <a:lnTo>
                  <a:pt x="132150" y="942586"/>
                </a:lnTo>
                <a:lnTo>
                  <a:pt x="180002" y="949016"/>
                </a:lnTo>
                <a:lnTo>
                  <a:pt x="227854" y="942586"/>
                </a:lnTo>
                <a:lnTo>
                  <a:pt x="270853" y="924441"/>
                </a:lnTo>
                <a:lnTo>
                  <a:pt x="307283" y="896295"/>
                </a:lnTo>
                <a:lnTo>
                  <a:pt x="335429" y="859865"/>
                </a:lnTo>
                <a:lnTo>
                  <a:pt x="353574" y="816866"/>
                </a:lnTo>
                <a:lnTo>
                  <a:pt x="360004" y="769014"/>
                </a:lnTo>
                <a:close/>
              </a:path>
              <a:path w="792479" h="949325">
                <a:moveTo>
                  <a:pt x="316753" y="472715"/>
                </a:moveTo>
                <a:lnTo>
                  <a:pt x="259255" y="597307"/>
                </a:lnTo>
              </a:path>
              <a:path w="792479" h="949325">
                <a:moveTo>
                  <a:pt x="792009" y="769014"/>
                </a:moveTo>
                <a:lnTo>
                  <a:pt x="785580" y="721162"/>
                </a:lnTo>
                <a:lnTo>
                  <a:pt x="767434" y="678163"/>
                </a:lnTo>
                <a:lnTo>
                  <a:pt x="739288" y="641733"/>
                </a:lnTo>
                <a:lnTo>
                  <a:pt x="702858" y="613587"/>
                </a:lnTo>
                <a:lnTo>
                  <a:pt x="659859" y="595441"/>
                </a:lnTo>
                <a:lnTo>
                  <a:pt x="612007" y="589012"/>
                </a:lnTo>
                <a:lnTo>
                  <a:pt x="564155" y="595441"/>
                </a:lnTo>
                <a:lnTo>
                  <a:pt x="521156" y="613587"/>
                </a:lnTo>
                <a:lnTo>
                  <a:pt x="484726" y="641733"/>
                </a:lnTo>
                <a:lnTo>
                  <a:pt x="456580" y="678163"/>
                </a:lnTo>
                <a:lnTo>
                  <a:pt x="438435" y="721162"/>
                </a:lnTo>
                <a:lnTo>
                  <a:pt x="432005" y="769014"/>
                </a:lnTo>
                <a:lnTo>
                  <a:pt x="438435" y="816866"/>
                </a:lnTo>
                <a:lnTo>
                  <a:pt x="456580" y="859865"/>
                </a:lnTo>
                <a:lnTo>
                  <a:pt x="484726" y="896295"/>
                </a:lnTo>
                <a:lnTo>
                  <a:pt x="521156" y="924441"/>
                </a:lnTo>
                <a:lnTo>
                  <a:pt x="564155" y="942586"/>
                </a:lnTo>
                <a:lnTo>
                  <a:pt x="612007" y="949016"/>
                </a:lnTo>
                <a:lnTo>
                  <a:pt x="659859" y="942586"/>
                </a:lnTo>
                <a:lnTo>
                  <a:pt x="702858" y="924441"/>
                </a:lnTo>
                <a:lnTo>
                  <a:pt x="739288" y="896295"/>
                </a:lnTo>
                <a:lnTo>
                  <a:pt x="767434" y="859865"/>
                </a:lnTo>
                <a:lnTo>
                  <a:pt x="785580" y="816866"/>
                </a:lnTo>
                <a:lnTo>
                  <a:pt x="792009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908528" y="2416271"/>
            <a:ext cx="11156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16255" algn="l"/>
                <a:tab pos="999490" algn="l"/>
              </a:tabLst>
            </a:pPr>
            <a:r>
              <a:rPr sz="1700" spc="-25" dirty="0">
                <a:latin typeface="Calibri"/>
                <a:cs typeface="Calibri"/>
              </a:rPr>
              <a:t>32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12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16075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Insert</a:t>
            </a:r>
          </a:p>
        </p:txBody>
      </p:sp>
      <p:sp>
        <p:nvSpPr>
          <p:cNvPr id="3" name="object 3"/>
          <p:cNvSpPr/>
          <p:nvPr/>
        </p:nvSpPr>
        <p:spPr>
          <a:xfrm>
            <a:off x="2844028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8017" y="1306701"/>
            <a:ext cx="981710" cy="1449705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05" y="0"/>
                </a:moveTo>
                <a:lnTo>
                  <a:pt x="781663" y="200047"/>
                </a:lnTo>
              </a:path>
              <a:path w="981710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49"/>
                </a:lnTo>
                <a:lnTo>
                  <a:pt x="240577" y="892548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8"/>
                </a:lnTo>
                <a:lnTo>
                  <a:pt x="569576" y="849549"/>
                </a:lnTo>
                <a:lnTo>
                  <a:pt x="576006" y="801697"/>
                </a:lnTo>
                <a:close/>
              </a:path>
              <a:path w="981710" h="1449705">
                <a:moveTo>
                  <a:pt x="558089" y="500689"/>
                </a:moveTo>
                <a:lnTo>
                  <a:pt x="485931" y="634700"/>
                </a:lnTo>
              </a:path>
              <a:path w="981710" h="1449705">
                <a:moveTo>
                  <a:pt x="360004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3" y="1114276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50" y="1096131"/>
                </a:lnTo>
                <a:lnTo>
                  <a:pt x="89151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5"/>
                </a:lnTo>
                <a:lnTo>
                  <a:pt x="24575" y="1360554"/>
                </a:lnTo>
                <a:lnTo>
                  <a:pt x="52720" y="1396984"/>
                </a:lnTo>
                <a:lnTo>
                  <a:pt x="89151" y="1425130"/>
                </a:lnTo>
                <a:lnTo>
                  <a:pt x="132150" y="1443276"/>
                </a:lnTo>
                <a:lnTo>
                  <a:pt x="180002" y="1449705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4"/>
                </a:lnTo>
                <a:lnTo>
                  <a:pt x="335428" y="1360554"/>
                </a:lnTo>
                <a:lnTo>
                  <a:pt x="353574" y="1317555"/>
                </a:lnTo>
                <a:lnTo>
                  <a:pt x="360004" y="1269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72525" y="2416271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7273" y="1928397"/>
            <a:ext cx="821055" cy="476884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497" y="351708"/>
                </a:moveTo>
                <a:lnTo>
                  <a:pt x="0" y="476301"/>
                </a:lnTo>
              </a:path>
              <a:path w="821055" h="476885">
                <a:moveTo>
                  <a:pt x="820757" y="180002"/>
                </a:moveTo>
                <a:lnTo>
                  <a:pt x="814327" y="132149"/>
                </a:lnTo>
                <a:lnTo>
                  <a:pt x="796181" y="89151"/>
                </a:lnTo>
                <a:lnTo>
                  <a:pt x="768036" y="52720"/>
                </a:lnTo>
                <a:lnTo>
                  <a:pt x="731606" y="24575"/>
                </a:lnTo>
                <a:lnTo>
                  <a:pt x="688607" y="6429"/>
                </a:lnTo>
                <a:lnTo>
                  <a:pt x="640755" y="0"/>
                </a:lnTo>
                <a:lnTo>
                  <a:pt x="592903" y="6429"/>
                </a:lnTo>
                <a:lnTo>
                  <a:pt x="549904" y="24575"/>
                </a:lnTo>
                <a:lnTo>
                  <a:pt x="513474" y="52720"/>
                </a:lnTo>
                <a:lnTo>
                  <a:pt x="485328" y="89151"/>
                </a:lnTo>
                <a:lnTo>
                  <a:pt x="467182" y="132149"/>
                </a:lnTo>
                <a:lnTo>
                  <a:pt x="460753" y="180002"/>
                </a:lnTo>
                <a:lnTo>
                  <a:pt x="467182" y="227854"/>
                </a:lnTo>
                <a:lnTo>
                  <a:pt x="485328" y="270853"/>
                </a:lnTo>
                <a:lnTo>
                  <a:pt x="513474" y="307283"/>
                </a:lnTo>
                <a:lnTo>
                  <a:pt x="549904" y="335428"/>
                </a:lnTo>
                <a:lnTo>
                  <a:pt x="592903" y="353574"/>
                </a:lnTo>
                <a:lnTo>
                  <a:pt x="640755" y="360004"/>
                </a:lnTo>
                <a:lnTo>
                  <a:pt x="688607" y="353574"/>
                </a:lnTo>
                <a:lnTo>
                  <a:pt x="731606" y="335428"/>
                </a:lnTo>
                <a:lnTo>
                  <a:pt x="768036" y="307283"/>
                </a:lnTo>
                <a:lnTo>
                  <a:pt x="796181" y="270853"/>
                </a:lnTo>
                <a:lnTo>
                  <a:pt x="814327" y="227854"/>
                </a:lnTo>
                <a:lnTo>
                  <a:pt x="820757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88527" y="1948276"/>
            <a:ext cx="683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36735" y="1451183"/>
            <a:ext cx="1044575" cy="1314450"/>
            <a:chOff x="2636735" y="1451183"/>
            <a:chExt cx="1044575" cy="1314450"/>
          </a:xfrm>
        </p:grpSpPr>
        <p:sp>
          <p:nvSpPr>
            <p:cNvPr id="12" name="object 12"/>
            <p:cNvSpPr/>
            <p:nvPr/>
          </p:nvSpPr>
          <p:spPr>
            <a:xfrm>
              <a:off x="2645943" y="1807390"/>
              <a:ext cx="558165" cy="949325"/>
            </a:xfrm>
            <a:custGeom>
              <a:avLst/>
              <a:gdLst/>
              <a:ahLst/>
              <a:cxnLst/>
              <a:rect l="l" t="t" r="r" b="b"/>
              <a:pathLst>
                <a:path w="558164" h="949325">
                  <a:moveTo>
                    <a:pt x="0" y="0"/>
                  </a:moveTo>
                  <a:lnTo>
                    <a:pt x="72158" y="134011"/>
                  </a:lnTo>
                </a:path>
                <a:path w="558164" h="949325">
                  <a:moveTo>
                    <a:pt x="558090" y="769014"/>
                  </a:moveTo>
                  <a:lnTo>
                    <a:pt x="551660" y="721162"/>
                  </a:lnTo>
                  <a:lnTo>
                    <a:pt x="533515" y="678163"/>
                  </a:lnTo>
                  <a:lnTo>
                    <a:pt x="505369" y="641733"/>
                  </a:lnTo>
                  <a:lnTo>
                    <a:pt x="468939" y="613587"/>
                  </a:lnTo>
                  <a:lnTo>
                    <a:pt x="425940" y="595441"/>
                  </a:lnTo>
                  <a:lnTo>
                    <a:pt x="378088" y="589012"/>
                  </a:lnTo>
                  <a:lnTo>
                    <a:pt x="330236" y="595441"/>
                  </a:lnTo>
                  <a:lnTo>
                    <a:pt x="287237" y="613587"/>
                  </a:lnTo>
                  <a:lnTo>
                    <a:pt x="250806" y="641733"/>
                  </a:lnTo>
                  <a:lnTo>
                    <a:pt x="222661" y="678163"/>
                  </a:lnTo>
                  <a:lnTo>
                    <a:pt x="204515" y="721162"/>
                  </a:lnTo>
                  <a:lnTo>
                    <a:pt x="198085" y="769014"/>
                  </a:lnTo>
                  <a:lnTo>
                    <a:pt x="204515" y="816866"/>
                  </a:lnTo>
                  <a:lnTo>
                    <a:pt x="222661" y="859865"/>
                  </a:lnTo>
                  <a:lnTo>
                    <a:pt x="250806" y="896295"/>
                  </a:lnTo>
                  <a:lnTo>
                    <a:pt x="287237" y="924441"/>
                  </a:lnTo>
                  <a:lnTo>
                    <a:pt x="330236" y="942586"/>
                  </a:lnTo>
                  <a:lnTo>
                    <a:pt x="378088" y="949016"/>
                  </a:lnTo>
                  <a:lnTo>
                    <a:pt x="425940" y="942586"/>
                  </a:lnTo>
                  <a:lnTo>
                    <a:pt x="468939" y="924441"/>
                  </a:lnTo>
                  <a:lnTo>
                    <a:pt x="505369" y="896295"/>
                  </a:lnTo>
                  <a:lnTo>
                    <a:pt x="533515" y="859865"/>
                  </a:lnTo>
                  <a:lnTo>
                    <a:pt x="551660" y="816866"/>
                  </a:lnTo>
                  <a:lnTo>
                    <a:pt x="558090" y="769014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87279" y="2280105"/>
              <a:ext cx="57785" cy="125095"/>
            </a:xfrm>
            <a:custGeom>
              <a:avLst/>
              <a:gdLst/>
              <a:ahLst/>
              <a:cxnLst/>
              <a:rect l="l" t="t" r="r" b="b"/>
              <a:pathLst>
                <a:path w="57785" h="125094">
                  <a:moveTo>
                    <a:pt x="0" y="0"/>
                  </a:moveTo>
                  <a:lnTo>
                    <a:pt x="57498" y="124592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12034" y="1460391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360004" y="180002"/>
                  </a:moveTo>
                  <a:lnTo>
                    <a:pt x="353574" y="132150"/>
                  </a:lnTo>
                  <a:lnTo>
                    <a:pt x="335429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50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50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9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58344" y="1306695"/>
            <a:ext cx="765810" cy="981710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7" y="801703"/>
                </a:moveTo>
                <a:lnTo>
                  <a:pt x="759268" y="753851"/>
                </a:lnTo>
                <a:lnTo>
                  <a:pt x="741122" y="710852"/>
                </a:lnTo>
                <a:lnTo>
                  <a:pt x="712977" y="674422"/>
                </a:lnTo>
                <a:lnTo>
                  <a:pt x="676546" y="646276"/>
                </a:lnTo>
                <a:lnTo>
                  <a:pt x="633547" y="628131"/>
                </a:lnTo>
                <a:lnTo>
                  <a:pt x="585695" y="621701"/>
                </a:lnTo>
                <a:lnTo>
                  <a:pt x="537843" y="628131"/>
                </a:lnTo>
                <a:lnTo>
                  <a:pt x="494844" y="646276"/>
                </a:lnTo>
                <a:lnTo>
                  <a:pt x="458414" y="674422"/>
                </a:lnTo>
                <a:lnTo>
                  <a:pt x="430268" y="710852"/>
                </a:lnTo>
                <a:lnTo>
                  <a:pt x="412123" y="753851"/>
                </a:lnTo>
                <a:lnTo>
                  <a:pt x="405693" y="801703"/>
                </a:lnTo>
                <a:lnTo>
                  <a:pt x="412123" y="849555"/>
                </a:lnTo>
                <a:lnTo>
                  <a:pt x="430268" y="892554"/>
                </a:lnTo>
                <a:lnTo>
                  <a:pt x="458414" y="928984"/>
                </a:lnTo>
                <a:lnTo>
                  <a:pt x="494844" y="957130"/>
                </a:lnTo>
                <a:lnTo>
                  <a:pt x="537843" y="975276"/>
                </a:lnTo>
                <a:lnTo>
                  <a:pt x="585695" y="981705"/>
                </a:lnTo>
                <a:lnTo>
                  <a:pt x="633547" y="975276"/>
                </a:lnTo>
                <a:lnTo>
                  <a:pt x="676546" y="957130"/>
                </a:lnTo>
                <a:lnTo>
                  <a:pt x="712977" y="928984"/>
                </a:lnTo>
                <a:lnTo>
                  <a:pt x="741122" y="892554"/>
                </a:lnTo>
                <a:lnTo>
                  <a:pt x="759268" y="849555"/>
                </a:lnTo>
                <a:lnTo>
                  <a:pt x="765697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48035" y="1807390"/>
            <a:ext cx="792480" cy="949325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19" y="0"/>
                </a:moveTo>
                <a:lnTo>
                  <a:pt x="306077" y="134011"/>
                </a:lnTo>
              </a:path>
              <a:path w="792479" h="949325">
                <a:moveTo>
                  <a:pt x="360004" y="769014"/>
                </a:moveTo>
                <a:lnTo>
                  <a:pt x="353574" y="721162"/>
                </a:lnTo>
                <a:lnTo>
                  <a:pt x="335429" y="678163"/>
                </a:lnTo>
                <a:lnTo>
                  <a:pt x="307283" y="641733"/>
                </a:lnTo>
                <a:lnTo>
                  <a:pt x="270853" y="613587"/>
                </a:lnTo>
                <a:lnTo>
                  <a:pt x="227854" y="595441"/>
                </a:lnTo>
                <a:lnTo>
                  <a:pt x="180002" y="589012"/>
                </a:lnTo>
                <a:lnTo>
                  <a:pt x="132150" y="595441"/>
                </a:lnTo>
                <a:lnTo>
                  <a:pt x="89151" y="613587"/>
                </a:lnTo>
                <a:lnTo>
                  <a:pt x="52720" y="641733"/>
                </a:lnTo>
                <a:lnTo>
                  <a:pt x="24575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5" y="859865"/>
                </a:lnTo>
                <a:lnTo>
                  <a:pt x="52720" y="896295"/>
                </a:lnTo>
                <a:lnTo>
                  <a:pt x="89151" y="924441"/>
                </a:lnTo>
                <a:lnTo>
                  <a:pt x="132150" y="942586"/>
                </a:lnTo>
                <a:lnTo>
                  <a:pt x="180002" y="949016"/>
                </a:lnTo>
                <a:lnTo>
                  <a:pt x="227854" y="942586"/>
                </a:lnTo>
                <a:lnTo>
                  <a:pt x="270853" y="924441"/>
                </a:lnTo>
                <a:lnTo>
                  <a:pt x="307283" y="896295"/>
                </a:lnTo>
                <a:lnTo>
                  <a:pt x="335429" y="859865"/>
                </a:lnTo>
                <a:lnTo>
                  <a:pt x="353574" y="816866"/>
                </a:lnTo>
                <a:lnTo>
                  <a:pt x="360004" y="769014"/>
                </a:lnTo>
                <a:close/>
              </a:path>
              <a:path w="792479" h="949325">
                <a:moveTo>
                  <a:pt x="316753" y="472715"/>
                </a:moveTo>
                <a:lnTo>
                  <a:pt x="259255" y="597307"/>
                </a:lnTo>
              </a:path>
              <a:path w="792479" h="949325">
                <a:moveTo>
                  <a:pt x="792009" y="769014"/>
                </a:moveTo>
                <a:lnTo>
                  <a:pt x="785580" y="721162"/>
                </a:lnTo>
                <a:lnTo>
                  <a:pt x="767434" y="678163"/>
                </a:lnTo>
                <a:lnTo>
                  <a:pt x="739288" y="641733"/>
                </a:lnTo>
                <a:lnTo>
                  <a:pt x="702858" y="613587"/>
                </a:lnTo>
                <a:lnTo>
                  <a:pt x="659859" y="595441"/>
                </a:lnTo>
                <a:lnTo>
                  <a:pt x="612007" y="589012"/>
                </a:lnTo>
                <a:lnTo>
                  <a:pt x="564155" y="595441"/>
                </a:lnTo>
                <a:lnTo>
                  <a:pt x="521156" y="613587"/>
                </a:lnTo>
                <a:lnTo>
                  <a:pt x="484726" y="641733"/>
                </a:lnTo>
                <a:lnTo>
                  <a:pt x="456580" y="678163"/>
                </a:lnTo>
                <a:lnTo>
                  <a:pt x="438435" y="721162"/>
                </a:lnTo>
                <a:lnTo>
                  <a:pt x="432005" y="769014"/>
                </a:lnTo>
                <a:lnTo>
                  <a:pt x="438435" y="816866"/>
                </a:lnTo>
                <a:lnTo>
                  <a:pt x="456580" y="859865"/>
                </a:lnTo>
                <a:lnTo>
                  <a:pt x="484726" y="896295"/>
                </a:lnTo>
                <a:lnTo>
                  <a:pt x="521156" y="924441"/>
                </a:lnTo>
                <a:lnTo>
                  <a:pt x="564155" y="942586"/>
                </a:lnTo>
                <a:lnTo>
                  <a:pt x="612007" y="949016"/>
                </a:lnTo>
                <a:lnTo>
                  <a:pt x="659859" y="942586"/>
                </a:lnTo>
                <a:lnTo>
                  <a:pt x="702858" y="924441"/>
                </a:lnTo>
                <a:lnTo>
                  <a:pt x="739288" y="896295"/>
                </a:lnTo>
                <a:lnTo>
                  <a:pt x="767434" y="859865"/>
                </a:lnTo>
                <a:lnTo>
                  <a:pt x="785580" y="816866"/>
                </a:lnTo>
                <a:lnTo>
                  <a:pt x="792009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908528" y="2416271"/>
            <a:ext cx="11156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16255" algn="l"/>
                <a:tab pos="999490" algn="l"/>
              </a:tabLst>
            </a:pPr>
            <a:r>
              <a:rPr sz="1700" spc="-25" dirty="0">
                <a:latin typeface="Calibri"/>
                <a:cs typeface="Calibri"/>
              </a:rPr>
              <a:t>32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12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00303" y="1423658"/>
            <a:ext cx="1464945" cy="861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to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fix</a:t>
            </a:r>
            <a:r>
              <a:rPr sz="1700" spc="7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this,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we </a:t>
            </a:r>
            <a:r>
              <a:rPr sz="1700" dirty="0">
                <a:latin typeface="Calibri"/>
                <a:cs typeface="Calibri"/>
              </a:rPr>
              <a:t>let</a:t>
            </a:r>
            <a:r>
              <a:rPr sz="1700" spc="-10" dirty="0">
                <a:latin typeface="Calibri"/>
                <a:cs typeface="Calibri"/>
              </a:rPr>
              <a:t> the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new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70" dirty="0">
                <a:latin typeface="Calibri"/>
                <a:cs typeface="Calibri"/>
              </a:rPr>
              <a:t>node </a:t>
            </a:r>
            <a:r>
              <a:rPr sz="1700" dirty="0">
                <a:latin typeface="Calibri"/>
                <a:cs typeface="Calibri"/>
              </a:rPr>
              <a:t>sift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up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16075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SiftUp</a:t>
            </a:r>
          </a:p>
        </p:txBody>
      </p:sp>
      <p:sp>
        <p:nvSpPr>
          <p:cNvPr id="3" name="object 3"/>
          <p:cNvSpPr/>
          <p:nvPr/>
        </p:nvSpPr>
        <p:spPr>
          <a:xfrm>
            <a:off x="2844028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8017" y="1306701"/>
            <a:ext cx="1080135" cy="1449705"/>
          </a:xfrm>
          <a:custGeom>
            <a:avLst/>
            <a:gdLst/>
            <a:ahLst/>
            <a:cxnLst/>
            <a:rect l="l" t="t" r="r" b="b"/>
            <a:pathLst>
              <a:path w="1080135" h="1449705">
                <a:moveTo>
                  <a:pt x="981705" y="0"/>
                </a:moveTo>
                <a:lnTo>
                  <a:pt x="781663" y="200047"/>
                </a:lnTo>
              </a:path>
              <a:path w="1080135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49"/>
                </a:lnTo>
                <a:lnTo>
                  <a:pt x="240577" y="892548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8"/>
                </a:lnTo>
                <a:lnTo>
                  <a:pt x="569576" y="849549"/>
                </a:lnTo>
                <a:lnTo>
                  <a:pt x="576006" y="801697"/>
                </a:lnTo>
                <a:close/>
              </a:path>
              <a:path w="1080135" h="1449705">
                <a:moveTo>
                  <a:pt x="558089" y="500689"/>
                </a:moveTo>
                <a:lnTo>
                  <a:pt x="485931" y="634700"/>
                </a:lnTo>
              </a:path>
              <a:path w="1080135" h="1449705">
                <a:moveTo>
                  <a:pt x="360004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3" y="1114276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50" y="1096131"/>
                </a:lnTo>
                <a:lnTo>
                  <a:pt x="89151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5"/>
                </a:lnTo>
                <a:lnTo>
                  <a:pt x="24575" y="1360554"/>
                </a:lnTo>
                <a:lnTo>
                  <a:pt x="52720" y="1396984"/>
                </a:lnTo>
                <a:lnTo>
                  <a:pt x="89151" y="1425130"/>
                </a:lnTo>
                <a:lnTo>
                  <a:pt x="132150" y="1443276"/>
                </a:lnTo>
                <a:lnTo>
                  <a:pt x="180002" y="1449705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4"/>
                </a:lnTo>
                <a:lnTo>
                  <a:pt x="335428" y="1360554"/>
                </a:lnTo>
                <a:lnTo>
                  <a:pt x="353574" y="1317555"/>
                </a:lnTo>
                <a:lnTo>
                  <a:pt x="360004" y="1269703"/>
                </a:lnTo>
                <a:close/>
              </a:path>
              <a:path w="1080135" h="1449705">
                <a:moveTo>
                  <a:pt x="316753" y="973404"/>
                </a:moveTo>
                <a:lnTo>
                  <a:pt x="259255" y="1097996"/>
                </a:lnTo>
              </a:path>
              <a:path w="1080135" h="1449705">
                <a:moveTo>
                  <a:pt x="1080012" y="801697"/>
                </a:moveTo>
                <a:lnTo>
                  <a:pt x="1073583" y="753845"/>
                </a:lnTo>
                <a:lnTo>
                  <a:pt x="1055437" y="710846"/>
                </a:lnTo>
                <a:lnTo>
                  <a:pt x="1027292" y="674416"/>
                </a:lnTo>
                <a:lnTo>
                  <a:pt x="990862" y="646271"/>
                </a:lnTo>
                <a:lnTo>
                  <a:pt x="947863" y="628125"/>
                </a:lnTo>
                <a:lnTo>
                  <a:pt x="900011" y="621695"/>
                </a:lnTo>
                <a:lnTo>
                  <a:pt x="852158" y="628125"/>
                </a:lnTo>
                <a:lnTo>
                  <a:pt x="809159" y="646271"/>
                </a:lnTo>
                <a:lnTo>
                  <a:pt x="772729" y="674416"/>
                </a:lnTo>
                <a:lnTo>
                  <a:pt x="744584" y="710846"/>
                </a:lnTo>
                <a:lnTo>
                  <a:pt x="726438" y="753845"/>
                </a:lnTo>
                <a:lnTo>
                  <a:pt x="720008" y="801697"/>
                </a:lnTo>
                <a:lnTo>
                  <a:pt x="726438" y="849549"/>
                </a:lnTo>
                <a:lnTo>
                  <a:pt x="744584" y="892548"/>
                </a:lnTo>
                <a:lnTo>
                  <a:pt x="772729" y="928979"/>
                </a:lnTo>
                <a:lnTo>
                  <a:pt x="809159" y="957124"/>
                </a:lnTo>
                <a:lnTo>
                  <a:pt x="852158" y="975270"/>
                </a:lnTo>
                <a:lnTo>
                  <a:pt x="900011" y="981699"/>
                </a:lnTo>
                <a:lnTo>
                  <a:pt x="947863" y="975270"/>
                </a:lnTo>
                <a:lnTo>
                  <a:pt x="990862" y="957124"/>
                </a:lnTo>
                <a:lnTo>
                  <a:pt x="1027292" y="928979"/>
                </a:lnTo>
                <a:lnTo>
                  <a:pt x="1055437" y="892548"/>
                </a:lnTo>
                <a:lnTo>
                  <a:pt x="1073583" y="849549"/>
                </a:lnTo>
                <a:lnTo>
                  <a:pt x="1080012" y="8016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88527" y="1948276"/>
            <a:ext cx="683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636735" y="1451183"/>
            <a:ext cx="1044575" cy="1314450"/>
            <a:chOff x="2636735" y="1451183"/>
            <a:chExt cx="1044575" cy="1314450"/>
          </a:xfrm>
        </p:grpSpPr>
        <p:sp>
          <p:nvSpPr>
            <p:cNvPr id="10" name="object 10"/>
            <p:cNvSpPr/>
            <p:nvPr/>
          </p:nvSpPr>
          <p:spPr>
            <a:xfrm>
              <a:off x="2645943" y="1807390"/>
              <a:ext cx="558165" cy="949325"/>
            </a:xfrm>
            <a:custGeom>
              <a:avLst/>
              <a:gdLst/>
              <a:ahLst/>
              <a:cxnLst/>
              <a:rect l="l" t="t" r="r" b="b"/>
              <a:pathLst>
                <a:path w="558164" h="949325">
                  <a:moveTo>
                    <a:pt x="0" y="0"/>
                  </a:moveTo>
                  <a:lnTo>
                    <a:pt x="72158" y="134011"/>
                  </a:lnTo>
                </a:path>
                <a:path w="558164" h="949325">
                  <a:moveTo>
                    <a:pt x="558090" y="769014"/>
                  </a:moveTo>
                  <a:lnTo>
                    <a:pt x="551660" y="721162"/>
                  </a:lnTo>
                  <a:lnTo>
                    <a:pt x="533515" y="678163"/>
                  </a:lnTo>
                  <a:lnTo>
                    <a:pt x="505369" y="641733"/>
                  </a:lnTo>
                  <a:lnTo>
                    <a:pt x="468939" y="613587"/>
                  </a:lnTo>
                  <a:lnTo>
                    <a:pt x="425940" y="595441"/>
                  </a:lnTo>
                  <a:lnTo>
                    <a:pt x="378088" y="589012"/>
                  </a:lnTo>
                  <a:lnTo>
                    <a:pt x="330236" y="595441"/>
                  </a:lnTo>
                  <a:lnTo>
                    <a:pt x="287237" y="613587"/>
                  </a:lnTo>
                  <a:lnTo>
                    <a:pt x="250806" y="641733"/>
                  </a:lnTo>
                  <a:lnTo>
                    <a:pt x="222661" y="678163"/>
                  </a:lnTo>
                  <a:lnTo>
                    <a:pt x="204515" y="721162"/>
                  </a:lnTo>
                  <a:lnTo>
                    <a:pt x="198085" y="769014"/>
                  </a:lnTo>
                  <a:lnTo>
                    <a:pt x="204515" y="816866"/>
                  </a:lnTo>
                  <a:lnTo>
                    <a:pt x="222661" y="859865"/>
                  </a:lnTo>
                  <a:lnTo>
                    <a:pt x="250806" y="896295"/>
                  </a:lnTo>
                  <a:lnTo>
                    <a:pt x="287237" y="924441"/>
                  </a:lnTo>
                  <a:lnTo>
                    <a:pt x="330236" y="942586"/>
                  </a:lnTo>
                  <a:lnTo>
                    <a:pt x="378088" y="949016"/>
                  </a:lnTo>
                  <a:lnTo>
                    <a:pt x="425940" y="942586"/>
                  </a:lnTo>
                  <a:lnTo>
                    <a:pt x="468939" y="924441"/>
                  </a:lnTo>
                  <a:lnTo>
                    <a:pt x="505369" y="896295"/>
                  </a:lnTo>
                  <a:lnTo>
                    <a:pt x="533515" y="859865"/>
                  </a:lnTo>
                  <a:lnTo>
                    <a:pt x="551660" y="816866"/>
                  </a:lnTo>
                  <a:lnTo>
                    <a:pt x="558090" y="769014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87279" y="2280105"/>
              <a:ext cx="57785" cy="125095"/>
            </a:xfrm>
            <a:custGeom>
              <a:avLst/>
              <a:gdLst/>
              <a:ahLst/>
              <a:cxnLst/>
              <a:rect l="l" t="t" r="r" b="b"/>
              <a:pathLst>
                <a:path w="57785" h="125094">
                  <a:moveTo>
                    <a:pt x="0" y="0"/>
                  </a:moveTo>
                  <a:lnTo>
                    <a:pt x="57498" y="124592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12034" y="1460391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360004" y="180002"/>
                  </a:moveTo>
                  <a:lnTo>
                    <a:pt x="353574" y="132150"/>
                  </a:lnTo>
                  <a:lnTo>
                    <a:pt x="335429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50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50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9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58344" y="1306695"/>
            <a:ext cx="765810" cy="981710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7" y="801703"/>
                </a:moveTo>
                <a:lnTo>
                  <a:pt x="759268" y="753851"/>
                </a:lnTo>
                <a:lnTo>
                  <a:pt x="741122" y="710852"/>
                </a:lnTo>
                <a:lnTo>
                  <a:pt x="712977" y="674422"/>
                </a:lnTo>
                <a:lnTo>
                  <a:pt x="676546" y="646276"/>
                </a:lnTo>
                <a:lnTo>
                  <a:pt x="633547" y="628131"/>
                </a:lnTo>
                <a:lnTo>
                  <a:pt x="585695" y="621701"/>
                </a:lnTo>
                <a:lnTo>
                  <a:pt x="537843" y="628131"/>
                </a:lnTo>
                <a:lnTo>
                  <a:pt x="494844" y="646276"/>
                </a:lnTo>
                <a:lnTo>
                  <a:pt x="458414" y="674422"/>
                </a:lnTo>
                <a:lnTo>
                  <a:pt x="430268" y="710852"/>
                </a:lnTo>
                <a:lnTo>
                  <a:pt x="412123" y="753851"/>
                </a:lnTo>
                <a:lnTo>
                  <a:pt x="405693" y="801703"/>
                </a:lnTo>
                <a:lnTo>
                  <a:pt x="412123" y="849555"/>
                </a:lnTo>
                <a:lnTo>
                  <a:pt x="430268" y="892554"/>
                </a:lnTo>
                <a:lnTo>
                  <a:pt x="458414" y="928984"/>
                </a:lnTo>
                <a:lnTo>
                  <a:pt x="494844" y="957130"/>
                </a:lnTo>
                <a:lnTo>
                  <a:pt x="537843" y="975276"/>
                </a:lnTo>
                <a:lnTo>
                  <a:pt x="585695" y="981705"/>
                </a:lnTo>
                <a:lnTo>
                  <a:pt x="633547" y="975276"/>
                </a:lnTo>
                <a:lnTo>
                  <a:pt x="676546" y="957130"/>
                </a:lnTo>
                <a:lnTo>
                  <a:pt x="712977" y="928984"/>
                </a:lnTo>
                <a:lnTo>
                  <a:pt x="741122" y="892554"/>
                </a:lnTo>
                <a:lnTo>
                  <a:pt x="759268" y="849555"/>
                </a:lnTo>
                <a:lnTo>
                  <a:pt x="765697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48035" y="1807390"/>
            <a:ext cx="792480" cy="949325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19" y="0"/>
                </a:moveTo>
                <a:lnTo>
                  <a:pt x="306077" y="134011"/>
                </a:lnTo>
              </a:path>
              <a:path w="792479" h="949325">
                <a:moveTo>
                  <a:pt x="360004" y="769014"/>
                </a:moveTo>
                <a:lnTo>
                  <a:pt x="353574" y="721162"/>
                </a:lnTo>
                <a:lnTo>
                  <a:pt x="335429" y="678163"/>
                </a:lnTo>
                <a:lnTo>
                  <a:pt x="307283" y="641733"/>
                </a:lnTo>
                <a:lnTo>
                  <a:pt x="270853" y="613587"/>
                </a:lnTo>
                <a:lnTo>
                  <a:pt x="227854" y="595441"/>
                </a:lnTo>
                <a:lnTo>
                  <a:pt x="180002" y="589012"/>
                </a:lnTo>
                <a:lnTo>
                  <a:pt x="132150" y="595441"/>
                </a:lnTo>
                <a:lnTo>
                  <a:pt x="89151" y="613587"/>
                </a:lnTo>
                <a:lnTo>
                  <a:pt x="52720" y="641733"/>
                </a:lnTo>
                <a:lnTo>
                  <a:pt x="24575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5" y="859865"/>
                </a:lnTo>
                <a:lnTo>
                  <a:pt x="52720" y="896295"/>
                </a:lnTo>
                <a:lnTo>
                  <a:pt x="89151" y="924441"/>
                </a:lnTo>
                <a:lnTo>
                  <a:pt x="132150" y="942586"/>
                </a:lnTo>
                <a:lnTo>
                  <a:pt x="180002" y="949016"/>
                </a:lnTo>
                <a:lnTo>
                  <a:pt x="227854" y="942586"/>
                </a:lnTo>
                <a:lnTo>
                  <a:pt x="270853" y="924441"/>
                </a:lnTo>
                <a:lnTo>
                  <a:pt x="307283" y="896295"/>
                </a:lnTo>
                <a:lnTo>
                  <a:pt x="335429" y="859865"/>
                </a:lnTo>
                <a:lnTo>
                  <a:pt x="353574" y="816866"/>
                </a:lnTo>
                <a:lnTo>
                  <a:pt x="360004" y="769014"/>
                </a:lnTo>
                <a:close/>
              </a:path>
              <a:path w="792479" h="949325">
                <a:moveTo>
                  <a:pt x="316753" y="472715"/>
                </a:moveTo>
                <a:lnTo>
                  <a:pt x="259255" y="597307"/>
                </a:lnTo>
              </a:path>
              <a:path w="792479" h="949325">
                <a:moveTo>
                  <a:pt x="792009" y="769014"/>
                </a:moveTo>
                <a:lnTo>
                  <a:pt x="785580" y="721162"/>
                </a:lnTo>
                <a:lnTo>
                  <a:pt x="767434" y="678163"/>
                </a:lnTo>
                <a:lnTo>
                  <a:pt x="739288" y="641733"/>
                </a:lnTo>
                <a:lnTo>
                  <a:pt x="702858" y="613587"/>
                </a:lnTo>
                <a:lnTo>
                  <a:pt x="659859" y="595441"/>
                </a:lnTo>
                <a:lnTo>
                  <a:pt x="612007" y="589012"/>
                </a:lnTo>
                <a:lnTo>
                  <a:pt x="564155" y="595441"/>
                </a:lnTo>
                <a:lnTo>
                  <a:pt x="521156" y="613587"/>
                </a:lnTo>
                <a:lnTo>
                  <a:pt x="484726" y="641733"/>
                </a:lnTo>
                <a:lnTo>
                  <a:pt x="456580" y="678163"/>
                </a:lnTo>
                <a:lnTo>
                  <a:pt x="438435" y="721162"/>
                </a:lnTo>
                <a:lnTo>
                  <a:pt x="432005" y="769014"/>
                </a:lnTo>
                <a:lnTo>
                  <a:pt x="438435" y="816866"/>
                </a:lnTo>
                <a:lnTo>
                  <a:pt x="456580" y="859865"/>
                </a:lnTo>
                <a:lnTo>
                  <a:pt x="484726" y="896295"/>
                </a:lnTo>
                <a:lnTo>
                  <a:pt x="521156" y="924441"/>
                </a:lnTo>
                <a:lnTo>
                  <a:pt x="564155" y="942586"/>
                </a:lnTo>
                <a:lnTo>
                  <a:pt x="612007" y="949016"/>
                </a:lnTo>
                <a:lnTo>
                  <a:pt x="659859" y="942586"/>
                </a:lnTo>
                <a:lnTo>
                  <a:pt x="702858" y="924441"/>
                </a:lnTo>
                <a:lnTo>
                  <a:pt x="739288" y="896295"/>
                </a:lnTo>
                <a:lnTo>
                  <a:pt x="767434" y="859865"/>
                </a:lnTo>
                <a:lnTo>
                  <a:pt x="785580" y="816866"/>
                </a:lnTo>
                <a:lnTo>
                  <a:pt x="792009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908528" y="2416271"/>
            <a:ext cx="11156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16255" algn="l"/>
                <a:tab pos="999490" algn="l"/>
              </a:tabLst>
            </a:pPr>
            <a:r>
              <a:rPr sz="1700" spc="-25" dirty="0">
                <a:latin typeface="Calibri"/>
                <a:cs typeface="Calibri"/>
              </a:rPr>
              <a:t>32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12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00303" y="1006107"/>
            <a:ext cx="1703705" cy="16979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09575">
              <a:lnSpc>
                <a:spcPct val="107400"/>
              </a:lnSpc>
              <a:spcBef>
                <a:spcPts val="95"/>
              </a:spcBef>
            </a:pPr>
            <a:r>
              <a:rPr sz="1700" spc="-10" dirty="0">
                <a:latin typeface="Calibri"/>
                <a:cs typeface="Calibri"/>
              </a:rPr>
              <a:t>for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this,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we </a:t>
            </a:r>
            <a:r>
              <a:rPr sz="1700" spc="-40" dirty="0">
                <a:latin typeface="Calibri"/>
                <a:cs typeface="Calibri"/>
              </a:rPr>
              <a:t>swap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 </a:t>
            </a:r>
            <a:r>
              <a:rPr sz="1700" spc="-60" dirty="0">
                <a:latin typeface="Calibri"/>
                <a:cs typeface="Calibri"/>
              </a:rPr>
              <a:t>prob- </a:t>
            </a:r>
            <a:r>
              <a:rPr sz="1700" spc="-20" dirty="0">
                <a:latin typeface="Calibri"/>
                <a:cs typeface="Calibri"/>
              </a:rPr>
              <a:t>lematic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node </a:t>
            </a:r>
            <a:r>
              <a:rPr sz="1700" dirty="0">
                <a:latin typeface="Calibri"/>
                <a:cs typeface="Calibri"/>
              </a:rPr>
              <a:t>with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its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parent </a:t>
            </a:r>
            <a:r>
              <a:rPr sz="1700" dirty="0">
                <a:latin typeface="Calibri"/>
                <a:cs typeface="Calibri"/>
              </a:rPr>
              <a:t>until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prop-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  <a:tabLst>
                <a:tab pos="1484630" algn="l"/>
              </a:tabLst>
            </a:pPr>
            <a:r>
              <a:rPr sz="1700" spc="-20" dirty="0">
                <a:latin typeface="Calibri"/>
                <a:cs typeface="Calibri"/>
              </a:rPr>
              <a:t>erty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satisfied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16075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SiftUp</a:t>
            </a:r>
          </a:p>
        </p:txBody>
      </p:sp>
      <p:sp>
        <p:nvSpPr>
          <p:cNvPr id="3" name="object 3"/>
          <p:cNvSpPr/>
          <p:nvPr/>
        </p:nvSpPr>
        <p:spPr>
          <a:xfrm>
            <a:off x="2844028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8017" y="1306701"/>
            <a:ext cx="981710" cy="1449705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05" y="0"/>
                </a:moveTo>
                <a:lnTo>
                  <a:pt x="781663" y="200047"/>
                </a:lnTo>
              </a:path>
              <a:path w="981710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49"/>
                </a:lnTo>
                <a:lnTo>
                  <a:pt x="240577" y="892548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8"/>
                </a:lnTo>
                <a:lnTo>
                  <a:pt x="569576" y="849549"/>
                </a:lnTo>
                <a:lnTo>
                  <a:pt x="576006" y="801697"/>
                </a:lnTo>
                <a:close/>
              </a:path>
              <a:path w="981710" h="1449705">
                <a:moveTo>
                  <a:pt x="558089" y="500689"/>
                </a:moveTo>
                <a:lnTo>
                  <a:pt x="485931" y="634700"/>
                </a:lnTo>
              </a:path>
              <a:path w="981710" h="1449705">
                <a:moveTo>
                  <a:pt x="360004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3" y="1114276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50" y="1096131"/>
                </a:lnTo>
                <a:lnTo>
                  <a:pt x="89151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5"/>
                </a:lnTo>
                <a:lnTo>
                  <a:pt x="24575" y="1360554"/>
                </a:lnTo>
                <a:lnTo>
                  <a:pt x="52720" y="1396984"/>
                </a:lnTo>
                <a:lnTo>
                  <a:pt x="89151" y="1425130"/>
                </a:lnTo>
                <a:lnTo>
                  <a:pt x="132150" y="1443276"/>
                </a:lnTo>
                <a:lnTo>
                  <a:pt x="180002" y="1449705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4"/>
                </a:lnTo>
                <a:lnTo>
                  <a:pt x="335428" y="1360554"/>
                </a:lnTo>
                <a:lnTo>
                  <a:pt x="353574" y="1317555"/>
                </a:lnTo>
                <a:lnTo>
                  <a:pt x="360004" y="1269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72525" y="2416271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7273" y="1928397"/>
            <a:ext cx="821055" cy="476884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497" y="351708"/>
                </a:moveTo>
                <a:lnTo>
                  <a:pt x="0" y="476301"/>
                </a:lnTo>
              </a:path>
              <a:path w="821055" h="476885">
                <a:moveTo>
                  <a:pt x="820757" y="180002"/>
                </a:moveTo>
                <a:lnTo>
                  <a:pt x="814327" y="132149"/>
                </a:lnTo>
                <a:lnTo>
                  <a:pt x="796181" y="89151"/>
                </a:lnTo>
                <a:lnTo>
                  <a:pt x="768036" y="52720"/>
                </a:lnTo>
                <a:lnTo>
                  <a:pt x="731606" y="24575"/>
                </a:lnTo>
                <a:lnTo>
                  <a:pt x="688607" y="6429"/>
                </a:lnTo>
                <a:lnTo>
                  <a:pt x="640755" y="0"/>
                </a:lnTo>
                <a:lnTo>
                  <a:pt x="592903" y="6429"/>
                </a:lnTo>
                <a:lnTo>
                  <a:pt x="549904" y="24575"/>
                </a:lnTo>
                <a:lnTo>
                  <a:pt x="513474" y="52720"/>
                </a:lnTo>
                <a:lnTo>
                  <a:pt x="485328" y="89151"/>
                </a:lnTo>
                <a:lnTo>
                  <a:pt x="467182" y="132149"/>
                </a:lnTo>
                <a:lnTo>
                  <a:pt x="460753" y="180002"/>
                </a:lnTo>
                <a:lnTo>
                  <a:pt x="467182" y="227854"/>
                </a:lnTo>
                <a:lnTo>
                  <a:pt x="485328" y="270853"/>
                </a:lnTo>
                <a:lnTo>
                  <a:pt x="513474" y="307283"/>
                </a:lnTo>
                <a:lnTo>
                  <a:pt x="549904" y="335428"/>
                </a:lnTo>
                <a:lnTo>
                  <a:pt x="592903" y="353574"/>
                </a:lnTo>
                <a:lnTo>
                  <a:pt x="640755" y="360004"/>
                </a:lnTo>
                <a:lnTo>
                  <a:pt x="688607" y="353574"/>
                </a:lnTo>
                <a:lnTo>
                  <a:pt x="731606" y="335428"/>
                </a:lnTo>
                <a:lnTo>
                  <a:pt x="768036" y="307283"/>
                </a:lnTo>
                <a:lnTo>
                  <a:pt x="796181" y="270853"/>
                </a:lnTo>
                <a:lnTo>
                  <a:pt x="814327" y="227854"/>
                </a:lnTo>
                <a:lnTo>
                  <a:pt x="820757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88527" y="1948276"/>
            <a:ext cx="7353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16255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32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5943" y="1460391"/>
            <a:ext cx="1026160" cy="1296035"/>
          </a:xfrm>
          <a:custGeom>
            <a:avLst/>
            <a:gdLst/>
            <a:ahLst/>
            <a:cxnLst/>
            <a:rect l="l" t="t" r="r" b="b"/>
            <a:pathLst>
              <a:path w="1026160" h="1296035">
                <a:moveTo>
                  <a:pt x="0" y="346999"/>
                </a:moveTo>
                <a:lnTo>
                  <a:pt x="72158" y="481010"/>
                </a:lnTo>
              </a:path>
              <a:path w="1026160" h="1296035">
                <a:moveTo>
                  <a:pt x="558090" y="1116013"/>
                </a:moveTo>
                <a:lnTo>
                  <a:pt x="551660" y="1068161"/>
                </a:lnTo>
                <a:lnTo>
                  <a:pt x="533515" y="1025162"/>
                </a:lnTo>
                <a:lnTo>
                  <a:pt x="505369" y="988732"/>
                </a:lnTo>
                <a:lnTo>
                  <a:pt x="468939" y="960587"/>
                </a:lnTo>
                <a:lnTo>
                  <a:pt x="425940" y="942441"/>
                </a:lnTo>
                <a:lnTo>
                  <a:pt x="378088" y="936011"/>
                </a:lnTo>
                <a:lnTo>
                  <a:pt x="330236" y="942441"/>
                </a:lnTo>
                <a:lnTo>
                  <a:pt x="287237" y="960587"/>
                </a:lnTo>
                <a:lnTo>
                  <a:pt x="250806" y="988732"/>
                </a:lnTo>
                <a:lnTo>
                  <a:pt x="222661" y="1025162"/>
                </a:lnTo>
                <a:lnTo>
                  <a:pt x="204515" y="1068161"/>
                </a:lnTo>
                <a:lnTo>
                  <a:pt x="198085" y="1116013"/>
                </a:lnTo>
                <a:lnTo>
                  <a:pt x="204515" y="1163866"/>
                </a:lnTo>
                <a:lnTo>
                  <a:pt x="222661" y="1206864"/>
                </a:lnTo>
                <a:lnTo>
                  <a:pt x="250806" y="1243295"/>
                </a:lnTo>
                <a:lnTo>
                  <a:pt x="287237" y="1271440"/>
                </a:lnTo>
                <a:lnTo>
                  <a:pt x="330236" y="1289586"/>
                </a:lnTo>
                <a:lnTo>
                  <a:pt x="378088" y="1296016"/>
                </a:lnTo>
                <a:lnTo>
                  <a:pt x="425940" y="1289586"/>
                </a:lnTo>
                <a:lnTo>
                  <a:pt x="468939" y="1271440"/>
                </a:lnTo>
                <a:lnTo>
                  <a:pt x="505369" y="1243295"/>
                </a:lnTo>
                <a:lnTo>
                  <a:pt x="533515" y="1206864"/>
                </a:lnTo>
                <a:lnTo>
                  <a:pt x="551660" y="1163866"/>
                </a:lnTo>
                <a:lnTo>
                  <a:pt x="558090" y="1116013"/>
                </a:lnTo>
                <a:close/>
              </a:path>
              <a:path w="1026160" h="1296035">
                <a:moveTo>
                  <a:pt x="241335" y="819714"/>
                </a:moveTo>
                <a:lnTo>
                  <a:pt x="298834" y="944306"/>
                </a:lnTo>
              </a:path>
              <a:path w="1026160" h="1296035">
                <a:moveTo>
                  <a:pt x="1026095" y="180002"/>
                </a:moveTo>
                <a:lnTo>
                  <a:pt x="1019666" y="132150"/>
                </a:lnTo>
                <a:lnTo>
                  <a:pt x="1001520" y="89151"/>
                </a:lnTo>
                <a:lnTo>
                  <a:pt x="973374" y="52720"/>
                </a:lnTo>
                <a:lnTo>
                  <a:pt x="936944" y="24575"/>
                </a:lnTo>
                <a:lnTo>
                  <a:pt x="893945" y="6429"/>
                </a:lnTo>
                <a:lnTo>
                  <a:pt x="846093" y="0"/>
                </a:lnTo>
                <a:lnTo>
                  <a:pt x="798241" y="6429"/>
                </a:lnTo>
                <a:lnTo>
                  <a:pt x="755242" y="24575"/>
                </a:lnTo>
                <a:lnTo>
                  <a:pt x="718812" y="52720"/>
                </a:lnTo>
                <a:lnTo>
                  <a:pt x="690666" y="89151"/>
                </a:lnTo>
                <a:lnTo>
                  <a:pt x="672521" y="132150"/>
                </a:lnTo>
                <a:lnTo>
                  <a:pt x="666091" y="180002"/>
                </a:lnTo>
                <a:lnTo>
                  <a:pt x="672521" y="227854"/>
                </a:lnTo>
                <a:lnTo>
                  <a:pt x="690666" y="270853"/>
                </a:lnTo>
                <a:lnTo>
                  <a:pt x="718812" y="307283"/>
                </a:lnTo>
                <a:lnTo>
                  <a:pt x="755242" y="335428"/>
                </a:lnTo>
                <a:lnTo>
                  <a:pt x="798241" y="353574"/>
                </a:lnTo>
                <a:lnTo>
                  <a:pt x="846093" y="360004"/>
                </a:lnTo>
                <a:lnTo>
                  <a:pt x="893945" y="353574"/>
                </a:lnTo>
                <a:lnTo>
                  <a:pt x="936944" y="335428"/>
                </a:lnTo>
                <a:lnTo>
                  <a:pt x="973374" y="307283"/>
                </a:lnTo>
                <a:lnTo>
                  <a:pt x="1001520" y="270853"/>
                </a:lnTo>
                <a:lnTo>
                  <a:pt x="1019666" y="227854"/>
                </a:lnTo>
                <a:lnTo>
                  <a:pt x="102609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58344" y="1306695"/>
            <a:ext cx="765810" cy="981710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7" y="801703"/>
                </a:moveTo>
                <a:lnTo>
                  <a:pt x="759268" y="753851"/>
                </a:lnTo>
                <a:lnTo>
                  <a:pt x="741122" y="710852"/>
                </a:lnTo>
                <a:lnTo>
                  <a:pt x="712977" y="674422"/>
                </a:lnTo>
                <a:lnTo>
                  <a:pt x="676546" y="646276"/>
                </a:lnTo>
                <a:lnTo>
                  <a:pt x="633547" y="628131"/>
                </a:lnTo>
                <a:lnTo>
                  <a:pt x="585695" y="621701"/>
                </a:lnTo>
                <a:lnTo>
                  <a:pt x="537843" y="628131"/>
                </a:lnTo>
                <a:lnTo>
                  <a:pt x="494844" y="646276"/>
                </a:lnTo>
                <a:lnTo>
                  <a:pt x="458414" y="674422"/>
                </a:lnTo>
                <a:lnTo>
                  <a:pt x="430268" y="710852"/>
                </a:lnTo>
                <a:lnTo>
                  <a:pt x="412123" y="753851"/>
                </a:lnTo>
                <a:lnTo>
                  <a:pt x="405693" y="801703"/>
                </a:lnTo>
                <a:lnTo>
                  <a:pt x="412123" y="849555"/>
                </a:lnTo>
                <a:lnTo>
                  <a:pt x="430268" y="892554"/>
                </a:lnTo>
                <a:lnTo>
                  <a:pt x="458414" y="928984"/>
                </a:lnTo>
                <a:lnTo>
                  <a:pt x="494844" y="957130"/>
                </a:lnTo>
                <a:lnTo>
                  <a:pt x="537843" y="975276"/>
                </a:lnTo>
                <a:lnTo>
                  <a:pt x="585695" y="981705"/>
                </a:lnTo>
                <a:lnTo>
                  <a:pt x="633547" y="975276"/>
                </a:lnTo>
                <a:lnTo>
                  <a:pt x="676546" y="957130"/>
                </a:lnTo>
                <a:lnTo>
                  <a:pt x="712977" y="928984"/>
                </a:lnTo>
                <a:lnTo>
                  <a:pt x="741122" y="892554"/>
                </a:lnTo>
                <a:lnTo>
                  <a:pt x="759268" y="849555"/>
                </a:lnTo>
                <a:lnTo>
                  <a:pt x="765697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48035" y="1807390"/>
            <a:ext cx="792480" cy="949325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19" y="0"/>
                </a:moveTo>
                <a:lnTo>
                  <a:pt x="306077" y="134011"/>
                </a:lnTo>
              </a:path>
              <a:path w="792479" h="949325">
                <a:moveTo>
                  <a:pt x="360004" y="769014"/>
                </a:moveTo>
                <a:lnTo>
                  <a:pt x="353574" y="721162"/>
                </a:lnTo>
                <a:lnTo>
                  <a:pt x="335429" y="678163"/>
                </a:lnTo>
                <a:lnTo>
                  <a:pt x="307283" y="641733"/>
                </a:lnTo>
                <a:lnTo>
                  <a:pt x="270853" y="613587"/>
                </a:lnTo>
                <a:lnTo>
                  <a:pt x="227854" y="595441"/>
                </a:lnTo>
                <a:lnTo>
                  <a:pt x="180002" y="589012"/>
                </a:lnTo>
                <a:lnTo>
                  <a:pt x="132150" y="595441"/>
                </a:lnTo>
                <a:lnTo>
                  <a:pt x="89151" y="613587"/>
                </a:lnTo>
                <a:lnTo>
                  <a:pt x="52720" y="641733"/>
                </a:lnTo>
                <a:lnTo>
                  <a:pt x="24575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5" y="859865"/>
                </a:lnTo>
                <a:lnTo>
                  <a:pt x="52720" y="896295"/>
                </a:lnTo>
                <a:lnTo>
                  <a:pt x="89151" y="924441"/>
                </a:lnTo>
                <a:lnTo>
                  <a:pt x="132150" y="942586"/>
                </a:lnTo>
                <a:lnTo>
                  <a:pt x="180002" y="949016"/>
                </a:lnTo>
                <a:lnTo>
                  <a:pt x="227854" y="942586"/>
                </a:lnTo>
                <a:lnTo>
                  <a:pt x="270853" y="924441"/>
                </a:lnTo>
                <a:lnTo>
                  <a:pt x="307283" y="896295"/>
                </a:lnTo>
                <a:lnTo>
                  <a:pt x="335429" y="859865"/>
                </a:lnTo>
                <a:lnTo>
                  <a:pt x="353574" y="816866"/>
                </a:lnTo>
                <a:lnTo>
                  <a:pt x="360004" y="769014"/>
                </a:lnTo>
                <a:close/>
              </a:path>
              <a:path w="792479" h="949325">
                <a:moveTo>
                  <a:pt x="316753" y="472715"/>
                </a:moveTo>
                <a:lnTo>
                  <a:pt x="259255" y="597307"/>
                </a:lnTo>
              </a:path>
              <a:path w="792479" h="949325">
                <a:moveTo>
                  <a:pt x="792009" y="769014"/>
                </a:moveTo>
                <a:lnTo>
                  <a:pt x="785580" y="721162"/>
                </a:lnTo>
                <a:lnTo>
                  <a:pt x="767434" y="678163"/>
                </a:lnTo>
                <a:lnTo>
                  <a:pt x="739288" y="641733"/>
                </a:lnTo>
                <a:lnTo>
                  <a:pt x="702858" y="613587"/>
                </a:lnTo>
                <a:lnTo>
                  <a:pt x="659859" y="595441"/>
                </a:lnTo>
                <a:lnTo>
                  <a:pt x="612007" y="589012"/>
                </a:lnTo>
                <a:lnTo>
                  <a:pt x="564155" y="595441"/>
                </a:lnTo>
                <a:lnTo>
                  <a:pt x="521156" y="613587"/>
                </a:lnTo>
                <a:lnTo>
                  <a:pt x="484726" y="641733"/>
                </a:lnTo>
                <a:lnTo>
                  <a:pt x="456580" y="678163"/>
                </a:lnTo>
                <a:lnTo>
                  <a:pt x="438435" y="721162"/>
                </a:lnTo>
                <a:lnTo>
                  <a:pt x="432005" y="769014"/>
                </a:lnTo>
                <a:lnTo>
                  <a:pt x="438435" y="816866"/>
                </a:lnTo>
                <a:lnTo>
                  <a:pt x="456580" y="859865"/>
                </a:lnTo>
                <a:lnTo>
                  <a:pt x="484726" y="896295"/>
                </a:lnTo>
                <a:lnTo>
                  <a:pt x="521156" y="924441"/>
                </a:lnTo>
                <a:lnTo>
                  <a:pt x="564155" y="942586"/>
                </a:lnTo>
                <a:lnTo>
                  <a:pt x="612007" y="949016"/>
                </a:lnTo>
                <a:lnTo>
                  <a:pt x="659859" y="942586"/>
                </a:lnTo>
                <a:lnTo>
                  <a:pt x="702858" y="924441"/>
                </a:lnTo>
                <a:lnTo>
                  <a:pt x="739288" y="896295"/>
                </a:lnTo>
                <a:lnTo>
                  <a:pt x="767434" y="859865"/>
                </a:lnTo>
                <a:lnTo>
                  <a:pt x="785580" y="816866"/>
                </a:lnTo>
                <a:lnTo>
                  <a:pt x="792009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959912" y="2416271"/>
            <a:ext cx="106426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64820" algn="l"/>
                <a:tab pos="948055" algn="l"/>
              </a:tabLst>
            </a:pPr>
            <a:r>
              <a:rPr sz="1700" spc="-50" dirty="0">
                <a:latin typeface="Calibri"/>
                <a:cs typeface="Calibri"/>
              </a:rPr>
              <a:t>7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12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3145" y="71245"/>
            <a:ext cx="90233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5" dirty="0"/>
              <a:t>Outline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783" y="748794"/>
            <a:ext cx="189504" cy="1895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783" y="1175260"/>
            <a:ext cx="189504" cy="1895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5783" y="1601726"/>
            <a:ext cx="189504" cy="1895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783" y="2028204"/>
            <a:ext cx="189504" cy="18950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783" y="2454670"/>
            <a:ext cx="189504" cy="1895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783" y="2881136"/>
            <a:ext cx="189504" cy="18950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33679" indent="-221615">
              <a:lnSpc>
                <a:spcPct val="100000"/>
              </a:lnSpc>
              <a:spcBef>
                <a:spcPts val="120"/>
              </a:spcBef>
              <a:buClr>
                <a:srgbClr val="FFFFFF"/>
              </a:buClr>
              <a:buSzPct val="82352"/>
              <a:buAutoNum type="arabicPlain"/>
              <a:tabLst>
                <a:tab pos="233679" algn="l"/>
                <a:tab pos="234315" algn="l"/>
              </a:tabLst>
            </a:pPr>
            <a:r>
              <a:rPr dirty="0">
                <a:solidFill>
                  <a:srgbClr val="FF0000"/>
                </a:solidFill>
                <a:hlinkClick r:id="rId5" action="ppaction://hlinksldjump"/>
              </a:rPr>
              <a:t>Binary</a:t>
            </a:r>
            <a:r>
              <a:rPr spc="45" dirty="0">
                <a:solidFill>
                  <a:srgbClr val="FF0000"/>
                </a:solidFill>
                <a:hlinkClick r:id="rId5" action="ppaction://hlinksldjump"/>
              </a:rPr>
              <a:t> </a:t>
            </a:r>
            <a:r>
              <a:rPr spc="-20" dirty="0">
                <a:solidFill>
                  <a:srgbClr val="FF0000"/>
                </a:solidFill>
                <a:hlinkClick r:id="rId5" action="ppaction://hlinksldjump"/>
              </a:rPr>
              <a:t>Trees</a:t>
            </a:r>
          </a:p>
          <a:p>
            <a:pPr marL="233679" indent="-221615">
              <a:lnSpc>
                <a:spcPct val="100000"/>
              </a:lnSpc>
              <a:spcBef>
                <a:spcPts val="1320"/>
              </a:spcBef>
              <a:buClr>
                <a:srgbClr val="FFFFFF"/>
              </a:buClr>
              <a:buSzPct val="82352"/>
              <a:buAutoNum type="arabicPlain"/>
              <a:tabLst>
                <a:tab pos="233679" algn="l"/>
                <a:tab pos="234315" algn="l"/>
              </a:tabLst>
            </a:pPr>
            <a:r>
              <a:rPr dirty="0">
                <a:hlinkClick r:id="rId6" action="ppaction://hlinksldjump"/>
              </a:rPr>
              <a:t>Basic</a:t>
            </a:r>
            <a:r>
              <a:rPr spc="165" dirty="0">
                <a:hlinkClick r:id="rId6" action="ppaction://hlinksldjump"/>
              </a:rPr>
              <a:t> </a:t>
            </a:r>
            <a:r>
              <a:rPr spc="-10" dirty="0">
                <a:hlinkClick r:id="rId6" action="ppaction://hlinksldjump"/>
              </a:rPr>
              <a:t>Operations</a:t>
            </a:r>
          </a:p>
          <a:p>
            <a:pPr marL="233679" indent="-221615">
              <a:lnSpc>
                <a:spcPct val="100000"/>
              </a:lnSpc>
              <a:spcBef>
                <a:spcPts val="1315"/>
              </a:spcBef>
              <a:buClr>
                <a:srgbClr val="FFFFFF"/>
              </a:buClr>
              <a:buSzPct val="82352"/>
              <a:buAutoNum type="arabicPlain"/>
              <a:tabLst>
                <a:tab pos="233679" algn="l"/>
                <a:tab pos="234315" algn="l"/>
              </a:tabLst>
            </a:pPr>
            <a:r>
              <a:rPr spc="-40" dirty="0">
                <a:hlinkClick r:id="rId7" action="ppaction://hlinksldjump"/>
              </a:rPr>
              <a:t>Complete</a:t>
            </a:r>
            <a:r>
              <a:rPr spc="40" dirty="0">
                <a:hlinkClick r:id="rId7" action="ppaction://hlinksldjump"/>
              </a:rPr>
              <a:t> </a:t>
            </a:r>
            <a:r>
              <a:rPr dirty="0">
                <a:hlinkClick r:id="rId7" action="ppaction://hlinksldjump"/>
              </a:rPr>
              <a:t>Binary</a:t>
            </a:r>
            <a:r>
              <a:rPr spc="40" dirty="0">
                <a:hlinkClick r:id="rId7" action="ppaction://hlinksldjump"/>
              </a:rPr>
              <a:t> </a:t>
            </a:r>
            <a:r>
              <a:rPr spc="-10" dirty="0">
                <a:hlinkClick r:id="rId7" action="ppaction://hlinksldjump"/>
              </a:rPr>
              <a:t>Trees</a:t>
            </a:r>
          </a:p>
          <a:p>
            <a:pPr marL="233679" indent="-221615">
              <a:lnSpc>
                <a:spcPct val="100000"/>
              </a:lnSpc>
              <a:spcBef>
                <a:spcPts val="1320"/>
              </a:spcBef>
              <a:buClr>
                <a:srgbClr val="FFFFFF"/>
              </a:buClr>
              <a:buSzPct val="82352"/>
              <a:buAutoNum type="arabicPlain"/>
              <a:tabLst>
                <a:tab pos="233679" algn="l"/>
                <a:tab pos="234315" algn="l"/>
              </a:tabLst>
            </a:pPr>
            <a:r>
              <a:rPr spc="-10" dirty="0">
                <a:hlinkClick r:id="rId8" action="ppaction://hlinksldjump"/>
              </a:rPr>
              <a:t>Pseudocode</a:t>
            </a:r>
          </a:p>
          <a:p>
            <a:pPr marL="233679" indent="-221615">
              <a:lnSpc>
                <a:spcPct val="100000"/>
              </a:lnSpc>
              <a:spcBef>
                <a:spcPts val="1315"/>
              </a:spcBef>
              <a:buClr>
                <a:srgbClr val="FFFFFF"/>
              </a:buClr>
              <a:buSzPct val="82352"/>
              <a:buAutoNum type="arabicPlain"/>
              <a:tabLst>
                <a:tab pos="233679" algn="l"/>
                <a:tab pos="234315" algn="l"/>
              </a:tabLst>
            </a:pPr>
            <a:r>
              <a:rPr dirty="0">
                <a:hlinkClick r:id="rId9" action="ppaction://hlinksldjump"/>
              </a:rPr>
              <a:t>Heap</a:t>
            </a:r>
            <a:r>
              <a:rPr spc="-10" dirty="0">
                <a:hlinkClick r:id="rId9" action="ppaction://hlinksldjump"/>
              </a:rPr>
              <a:t> </a:t>
            </a:r>
            <a:r>
              <a:rPr spc="-20" dirty="0">
                <a:hlinkClick r:id="rId9" action="ppaction://hlinksldjump"/>
              </a:rPr>
              <a:t>Sort</a:t>
            </a:r>
          </a:p>
          <a:p>
            <a:pPr marL="233679" indent="-221615">
              <a:lnSpc>
                <a:spcPct val="100000"/>
              </a:lnSpc>
              <a:spcBef>
                <a:spcPts val="1320"/>
              </a:spcBef>
              <a:buClr>
                <a:srgbClr val="FFFFFF"/>
              </a:buClr>
              <a:buSzPct val="82352"/>
              <a:buAutoNum type="arabicPlain"/>
              <a:tabLst>
                <a:tab pos="233679" algn="l"/>
                <a:tab pos="234315" algn="l"/>
              </a:tabLst>
            </a:pPr>
            <a:r>
              <a:rPr dirty="0">
                <a:hlinkClick r:id="rId10" action="ppaction://hlinksldjump"/>
              </a:rPr>
              <a:t>Final</a:t>
            </a:r>
            <a:r>
              <a:rPr spc="130" dirty="0">
                <a:hlinkClick r:id="rId10" action="ppaction://hlinksldjump"/>
              </a:rPr>
              <a:t> </a:t>
            </a:r>
            <a:r>
              <a:rPr spc="-10" dirty="0">
                <a:hlinkClick r:id="rId10" action="ppaction://hlinksldjump"/>
              </a:rPr>
              <a:t>Remarks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16075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SiftUp</a:t>
            </a:r>
          </a:p>
        </p:txBody>
      </p:sp>
      <p:sp>
        <p:nvSpPr>
          <p:cNvPr id="3" name="object 3"/>
          <p:cNvSpPr/>
          <p:nvPr/>
        </p:nvSpPr>
        <p:spPr>
          <a:xfrm>
            <a:off x="2844028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8017" y="1306701"/>
            <a:ext cx="981710" cy="1449705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05" y="0"/>
                </a:moveTo>
                <a:lnTo>
                  <a:pt x="781663" y="200047"/>
                </a:lnTo>
              </a:path>
              <a:path w="981710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49"/>
                </a:lnTo>
                <a:lnTo>
                  <a:pt x="240577" y="892548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8"/>
                </a:lnTo>
                <a:lnTo>
                  <a:pt x="569576" y="849549"/>
                </a:lnTo>
                <a:lnTo>
                  <a:pt x="576006" y="801697"/>
                </a:lnTo>
                <a:close/>
              </a:path>
              <a:path w="981710" h="1449705">
                <a:moveTo>
                  <a:pt x="558089" y="500689"/>
                </a:moveTo>
                <a:lnTo>
                  <a:pt x="485931" y="634700"/>
                </a:lnTo>
              </a:path>
              <a:path w="981710" h="1449705">
                <a:moveTo>
                  <a:pt x="360004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3" y="1114276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50" y="1096131"/>
                </a:lnTo>
                <a:lnTo>
                  <a:pt x="89151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5"/>
                </a:lnTo>
                <a:lnTo>
                  <a:pt x="24575" y="1360554"/>
                </a:lnTo>
                <a:lnTo>
                  <a:pt x="52720" y="1396984"/>
                </a:lnTo>
                <a:lnTo>
                  <a:pt x="89151" y="1425130"/>
                </a:lnTo>
                <a:lnTo>
                  <a:pt x="132150" y="1443276"/>
                </a:lnTo>
                <a:lnTo>
                  <a:pt x="180002" y="1449705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4"/>
                </a:lnTo>
                <a:lnTo>
                  <a:pt x="335428" y="1360554"/>
                </a:lnTo>
                <a:lnTo>
                  <a:pt x="353574" y="1317555"/>
                </a:lnTo>
                <a:lnTo>
                  <a:pt x="360004" y="1269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72525" y="2416271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7273" y="1928397"/>
            <a:ext cx="821055" cy="476884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497" y="351708"/>
                </a:moveTo>
                <a:lnTo>
                  <a:pt x="0" y="476301"/>
                </a:lnTo>
              </a:path>
              <a:path w="821055" h="476885">
                <a:moveTo>
                  <a:pt x="820757" y="180002"/>
                </a:moveTo>
                <a:lnTo>
                  <a:pt x="814327" y="132149"/>
                </a:lnTo>
                <a:lnTo>
                  <a:pt x="796181" y="89151"/>
                </a:lnTo>
                <a:lnTo>
                  <a:pt x="768036" y="52720"/>
                </a:lnTo>
                <a:lnTo>
                  <a:pt x="731606" y="24575"/>
                </a:lnTo>
                <a:lnTo>
                  <a:pt x="688607" y="6429"/>
                </a:lnTo>
                <a:lnTo>
                  <a:pt x="640755" y="0"/>
                </a:lnTo>
                <a:lnTo>
                  <a:pt x="592903" y="6429"/>
                </a:lnTo>
                <a:lnTo>
                  <a:pt x="549904" y="24575"/>
                </a:lnTo>
                <a:lnTo>
                  <a:pt x="513474" y="52720"/>
                </a:lnTo>
                <a:lnTo>
                  <a:pt x="485328" y="89151"/>
                </a:lnTo>
                <a:lnTo>
                  <a:pt x="467182" y="132149"/>
                </a:lnTo>
                <a:lnTo>
                  <a:pt x="460753" y="180002"/>
                </a:lnTo>
                <a:lnTo>
                  <a:pt x="467182" y="227854"/>
                </a:lnTo>
                <a:lnTo>
                  <a:pt x="485328" y="270853"/>
                </a:lnTo>
                <a:lnTo>
                  <a:pt x="513474" y="307283"/>
                </a:lnTo>
                <a:lnTo>
                  <a:pt x="549904" y="335428"/>
                </a:lnTo>
                <a:lnTo>
                  <a:pt x="592903" y="353574"/>
                </a:lnTo>
                <a:lnTo>
                  <a:pt x="640755" y="360004"/>
                </a:lnTo>
                <a:lnTo>
                  <a:pt x="688607" y="353574"/>
                </a:lnTo>
                <a:lnTo>
                  <a:pt x="731606" y="335428"/>
                </a:lnTo>
                <a:lnTo>
                  <a:pt x="768036" y="307283"/>
                </a:lnTo>
                <a:lnTo>
                  <a:pt x="796181" y="270853"/>
                </a:lnTo>
                <a:lnTo>
                  <a:pt x="814327" y="227854"/>
                </a:lnTo>
                <a:lnTo>
                  <a:pt x="820757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88527" y="1948276"/>
            <a:ext cx="7353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16255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32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32290" y="1451183"/>
            <a:ext cx="1049020" cy="1314450"/>
            <a:chOff x="2632290" y="1451183"/>
            <a:chExt cx="1049020" cy="1314450"/>
          </a:xfrm>
        </p:grpSpPr>
        <p:sp>
          <p:nvSpPr>
            <p:cNvPr id="12" name="object 12"/>
            <p:cNvSpPr/>
            <p:nvPr/>
          </p:nvSpPr>
          <p:spPr>
            <a:xfrm>
              <a:off x="2645943" y="1807390"/>
              <a:ext cx="72390" cy="134620"/>
            </a:xfrm>
            <a:custGeom>
              <a:avLst/>
              <a:gdLst/>
              <a:ahLst/>
              <a:cxnLst/>
              <a:rect l="l" t="t" r="r" b="b"/>
              <a:pathLst>
                <a:path w="72389" h="134619">
                  <a:moveTo>
                    <a:pt x="0" y="0"/>
                  </a:moveTo>
                  <a:lnTo>
                    <a:pt x="72158" y="134011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44029" y="1460391"/>
              <a:ext cx="828040" cy="1296035"/>
            </a:xfrm>
            <a:custGeom>
              <a:avLst/>
              <a:gdLst/>
              <a:ahLst/>
              <a:cxnLst/>
              <a:rect l="l" t="t" r="r" b="b"/>
              <a:pathLst>
                <a:path w="828039" h="1296035">
                  <a:moveTo>
                    <a:pt x="360004" y="1116013"/>
                  </a:moveTo>
                  <a:lnTo>
                    <a:pt x="353574" y="1068161"/>
                  </a:lnTo>
                  <a:lnTo>
                    <a:pt x="335429" y="1025162"/>
                  </a:lnTo>
                  <a:lnTo>
                    <a:pt x="307283" y="988732"/>
                  </a:lnTo>
                  <a:lnTo>
                    <a:pt x="270853" y="960587"/>
                  </a:lnTo>
                  <a:lnTo>
                    <a:pt x="227854" y="942441"/>
                  </a:lnTo>
                  <a:lnTo>
                    <a:pt x="180002" y="936011"/>
                  </a:lnTo>
                  <a:lnTo>
                    <a:pt x="132150" y="942441"/>
                  </a:lnTo>
                  <a:lnTo>
                    <a:pt x="89151" y="960587"/>
                  </a:lnTo>
                  <a:lnTo>
                    <a:pt x="52720" y="988732"/>
                  </a:lnTo>
                  <a:lnTo>
                    <a:pt x="24575" y="1025162"/>
                  </a:lnTo>
                  <a:lnTo>
                    <a:pt x="6429" y="1068161"/>
                  </a:lnTo>
                  <a:lnTo>
                    <a:pt x="0" y="1116013"/>
                  </a:lnTo>
                  <a:lnTo>
                    <a:pt x="6429" y="1163866"/>
                  </a:lnTo>
                  <a:lnTo>
                    <a:pt x="24575" y="1206864"/>
                  </a:lnTo>
                  <a:lnTo>
                    <a:pt x="52720" y="1243295"/>
                  </a:lnTo>
                  <a:lnTo>
                    <a:pt x="89151" y="1271440"/>
                  </a:lnTo>
                  <a:lnTo>
                    <a:pt x="132150" y="1289586"/>
                  </a:lnTo>
                  <a:lnTo>
                    <a:pt x="180002" y="1296016"/>
                  </a:lnTo>
                  <a:lnTo>
                    <a:pt x="227854" y="1289586"/>
                  </a:lnTo>
                  <a:lnTo>
                    <a:pt x="270853" y="1271440"/>
                  </a:lnTo>
                  <a:lnTo>
                    <a:pt x="307283" y="1243295"/>
                  </a:lnTo>
                  <a:lnTo>
                    <a:pt x="335429" y="1206864"/>
                  </a:lnTo>
                  <a:lnTo>
                    <a:pt x="353574" y="1163866"/>
                  </a:lnTo>
                  <a:lnTo>
                    <a:pt x="360004" y="1116013"/>
                  </a:lnTo>
                  <a:close/>
                </a:path>
                <a:path w="828039" h="1296035">
                  <a:moveTo>
                    <a:pt x="43249" y="819714"/>
                  </a:moveTo>
                  <a:lnTo>
                    <a:pt x="100748" y="944306"/>
                  </a:lnTo>
                </a:path>
                <a:path w="828039" h="1296035">
                  <a:moveTo>
                    <a:pt x="828009" y="180002"/>
                  </a:moveTo>
                  <a:lnTo>
                    <a:pt x="821580" y="132150"/>
                  </a:lnTo>
                  <a:lnTo>
                    <a:pt x="803434" y="89151"/>
                  </a:lnTo>
                  <a:lnTo>
                    <a:pt x="775288" y="52720"/>
                  </a:lnTo>
                  <a:lnTo>
                    <a:pt x="738858" y="24575"/>
                  </a:lnTo>
                  <a:lnTo>
                    <a:pt x="695859" y="6429"/>
                  </a:lnTo>
                  <a:lnTo>
                    <a:pt x="648007" y="0"/>
                  </a:lnTo>
                  <a:lnTo>
                    <a:pt x="600155" y="6429"/>
                  </a:lnTo>
                  <a:lnTo>
                    <a:pt x="557156" y="24575"/>
                  </a:lnTo>
                  <a:lnTo>
                    <a:pt x="520726" y="52720"/>
                  </a:lnTo>
                  <a:lnTo>
                    <a:pt x="492580" y="89151"/>
                  </a:lnTo>
                  <a:lnTo>
                    <a:pt x="474435" y="132150"/>
                  </a:lnTo>
                  <a:lnTo>
                    <a:pt x="468005" y="180002"/>
                  </a:lnTo>
                  <a:lnTo>
                    <a:pt x="474435" y="227854"/>
                  </a:lnTo>
                  <a:lnTo>
                    <a:pt x="492580" y="270853"/>
                  </a:lnTo>
                  <a:lnTo>
                    <a:pt x="520726" y="307283"/>
                  </a:lnTo>
                  <a:lnTo>
                    <a:pt x="557156" y="335428"/>
                  </a:lnTo>
                  <a:lnTo>
                    <a:pt x="600155" y="353574"/>
                  </a:lnTo>
                  <a:lnTo>
                    <a:pt x="648007" y="360004"/>
                  </a:lnTo>
                  <a:lnTo>
                    <a:pt x="695859" y="353574"/>
                  </a:lnTo>
                  <a:lnTo>
                    <a:pt x="738858" y="335428"/>
                  </a:lnTo>
                  <a:lnTo>
                    <a:pt x="775288" y="307283"/>
                  </a:lnTo>
                  <a:lnTo>
                    <a:pt x="803434" y="270853"/>
                  </a:lnTo>
                  <a:lnTo>
                    <a:pt x="821580" y="227854"/>
                  </a:lnTo>
                  <a:lnTo>
                    <a:pt x="828009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58344" y="1306695"/>
            <a:ext cx="765810" cy="981710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7" y="801703"/>
                </a:moveTo>
                <a:lnTo>
                  <a:pt x="759268" y="753851"/>
                </a:lnTo>
                <a:lnTo>
                  <a:pt x="741122" y="710852"/>
                </a:lnTo>
                <a:lnTo>
                  <a:pt x="712977" y="674422"/>
                </a:lnTo>
                <a:lnTo>
                  <a:pt x="676546" y="646276"/>
                </a:lnTo>
                <a:lnTo>
                  <a:pt x="633547" y="628131"/>
                </a:lnTo>
                <a:lnTo>
                  <a:pt x="585695" y="621701"/>
                </a:lnTo>
                <a:lnTo>
                  <a:pt x="537843" y="628131"/>
                </a:lnTo>
                <a:lnTo>
                  <a:pt x="494844" y="646276"/>
                </a:lnTo>
                <a:lnTo>
                  <a:pt x="458414" y="674422"/>
                </a:lnTo>
                <a:lnTo>
                  <a:pt x="430268" y="710852"/>
                </a:lnTo>
                <a:lnTo>
                  <a:pt x="412123" y="753851"/>
                </a:lnTo>
                <a:lnTo>
                  <a:pt x="405693" y="801703"/>
                </a:lnTo>
                <a:lnTo>
                  <a:pt x="412123" y="849555"/>
                </a:lnTo>
                <a:lnTo>
                  <a:pt x="430268" y="892554"/>
                </a:lnTo>
                <a:lnTo>
                  <a:pt x="458414" y="928984"/>
                </a:lnTo>
                <a:lnTo>
                  <a:pt x="494844" y="957130"/>
                </a:lnTo>
                <a:lnTo>
                  <a:pt x="537843" y="975276"/>
                </a:lnTo>
                <a:lnTo>
                  <a:pt x="585695" y="981705"/>
                </a:lnTo>
                <a:lnTo>
                  <a:pt x="633547" y="975276"/>
                </a:lnTo>
                <a:lnTo>
                  <a:pt x="676546" y="957130"/>
                </a:lnTo>
                <a:lnTo>
                  <a:pt x="712977" y="928984"/>
                </a:lnTo>
                <a:lnTo>
                  <a:pt x="741122" y="892554"/>
                </a:lnTo>
                <a:lnTo>
                  <a:pt x="759268" y="849555"/>
                </a:lnTo>
                <a:lnTo>
                  <a:pt x="765697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48035" y="1807390"/>
            <a:ext cx="792480" cy="949325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19" y="0"/>
                </a:moveTo>
                <a:lnTo>
                  <a:pt x="306077" y="134011"/>
                </a:lnTo>
              </a:path>
              <a:path w="792479" h="949325">
                <a:moveTo>
                  <a:pt x="360004" y="769014"/>
                </a:moveTo>
                <a:lnTo>
                  <a:pt x="353574" y="721162"/>
                </a:lnTo>
                <a:lnTo>
                  <a:pt x="335429" y="678163"/>
                </a:lnTo>
                <a:lnTo>
                  <a:pt x="307283" y="641733"/>
                </a:lnTo>
                <a:lnTo>
                  <a:pt x="270853" y="613587"/>
                </a:lnTo>
                <a:lnTo>
                  <a:pt x="227854" y="595441"/>
                </a:lnTo>
                <a:lnTo>
                  <a:pt x="180002" y="589012"/>
                </a:lnTo>
                <a:lnTo>
                  <a:pt x="132150" y="595441"/>
                </a:lnTo>
                <a:lnTo>
                  <a:pt x="89151" y="613587"/>
                </a:lnTo>
                <a:lnTo>
                  <a:pt x="52720" y="641733"/>
                </a:lnTo>
                <a:lnTo>
                  <a:pt x="24575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5" y="859865"/>
                </a:lnTo>
                <a:lnTo>
                  <a:pt x="52720" y="896295"/>
                </a:lnTo>
                <a:lnTo>
                  <a:pt x="89151" y="924441"/>
                </a:lnTo>
                <a:lnTo>
                  <a:pt x="132150" y="942586"/>
                </a:lnTo>
                <a:lnTo>
                  <a:pt x="180002" y="949016"/>
                </a:lnTo>
                <a:lnTo>
                  <a:pt x="227854" y="942586"/>
                </a:lnTo>
                <a:lnTo>
                  <a:pt x="270853" y="924441"/>
                </a:lnTo>
                <a:lnTo>
                  <a:pt x="307283" y="896295"/>
                </a:lnTo>
                <a:lnTo>
                  <a:pt x="335429" y="859865"/>
                </a:lnTo>
                <a:lnTo>
                  <a:pt x="353574" y="816866"/>
                </a:lnTo>
                <a:lnTo>
                  <a:pt x="360004" y="769014"/>
                </a:lnTo>
                <a:close/>
              </a:path>
              <a:path w="792479" h="949325">
                <a:moveTo>
                  <a:pt x="316753" y="472715"/>
                </a:moveTo>
                <a:lnTo>
                  <a:pt x="259255" y="597307"/>
                </a:lnTo>
              </a:path>
              <a:path w="792479" h="949325">
                <a:moveTo>
                  <a:pt x="792009" y="769014"/>
                </a:moveTo>
                <a:lnTo>
                  <a:pt x="785580" y="721162"/>
                </a:lnTo>
                <a:lnTo>
                  <a:pt x="767434" y="678163"/>
                </a:lnTo>
                <a:lnTo>
                  <a:pt x="739288" y="641733"/>
                </a:lnTo>
                <a:lnTo>
                  <a:pt x="702858" y="613587"/>
                </a:lnTo>
                <a:lnTo>
                  <a:pt x="659859" y="595441"/>
                </a:lnTo>
                <a:lnTo>
                  <a:pt x="612007" y="589012"/>
                </a:lnTo>
                <a:lnTo>
                  <a:pt x="564155" y="595441"/>
                </a:lnTo>
                <a:lnTo>
                  <a:pt x="521156" y="613587"/>
                </a:lnTo>
                <a:lnTo>
                  <a:pt x="484726" y="641733"/>
                </a:lnTo>
                <a:lnTo>
                  <a:pt x="456580" y="678163"/>
                </a:lnTo>
                <a:lnTo>
                  <a:pt x="438435" y="721162"/>
                </a:lnTo>
                <a:lnTo>
                  <a:pt x="432005" y="769014"/>
                </a:lnTo>
                <a:lnTo>
                  <a:pt x="438435" y="816866"/>
                </a:lnTo>
                <a:lnTo>
                  <a:pt x="456580" y="859865"/>
                </a:lnTo>
                <a:lnTo>
                  <a:pt x="484726" y="896295"/>
                </a:lnTo>
                <a:lnTo>
                  <a:pt x="521156" y="924441"/>
                </a:lnTo>
                <a:lnTo>
                  <a:pt x="564155" y="942586"/>
                </a:lnTo>
                <a:lnTo>
                  <a:pt x="612007" y="949016"/>
                </a:lnTo>
                <a:lnTo>
                  <a:pt x="659859" y="942586"/>
                </a:lnTo>
                <a:lnTo>
                  <a:pt x="702858" y="924441"/>
                </a:lnTo>
                <a:lnTo>
                  <a:pt x="739288" y="896295"/>
                </a:lnTo>
                <a:lnTo>
                  <a:pt x="767434" y="859865"/>
                </a:lnTo>
                <a:lnTo>
                  <a:pt x="785580" y="816866"/>
                </a:lnTo>
                <a:lnTo>
                  <a:pt x="792009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59912" y="2416271"/>
            <a:ext cx="106426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64820" algn="l"/>
                <a:tab pos="948055" algn="l"/>
              </a:tabLst>
            </a:pPr>
            <a:r>
              <a:rPr sz="1700" spc="-50" dirty="0">
                <a:latin typeface="Calibri"/>
                <a:cs typeface="Calibri"/>
              </a:rPr>
              <a:t>7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12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16075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SiftUp</a:t>
            </a:r>
          </a:p>
        </p:txBody>
      </p:sp>
      <p:sp>
        <p:nvSpPr>
          <p:cNvPr id="3" name="object 3"/>
          <p:cNvSpPr/>
          <p:nvPr/>
        </p:nvSpPr>
        <p:spPr>
          <a:xfrm>
            <a:off x="2844028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32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8017" y="1306701"/>
            <a:ext cx="981710" cy="1449705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05" y="0"/>
                </a:moveTo>
                <a:lnTo>
                  <a:pt x="781663" y="200047"/>
                </a:lnTo>
              </a:path>
              <a:path w="981710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49"/>
                </a:lnTo>
                <a:lnTo>
                  <a:pt x="240577" y="892548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8"/>
                </a:lnTo>
                <a:lnTo>
                  <a:pt x="569576" y="849549"/>
                </a:lnTo>
                <a:lnTo>
                  <a:pt x="576006" y="801697"/>
                </a:lnTo>
                <a:close/>
              </a:path>
              <a:path w="981710" h="1449705">
                <a:moveTo>
                  <a:pt x="558089" y="500689"/>
                </a:moveTo>
                <a:lnTo>
                  <a:pt x="485931" y="634700"/>
                </a:lnTo>
              </a:path>
              <a:path w="981710" h="1449705">
                <a:moveTo>
                  <a:pt x="360004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3" y="1114276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50" y="1096131"/>
                </a:lnTo>
                <a:lnTo>
                  <a:pt x="89151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5"/>
                </a:lnTo>
                <a:lnTo>
                  <a:pt x="24575" y="1360554"/>
                </a:lnTo>
                <a:lnTo>
                  <a:pt x="52720" y="1396984"/>
                </a:lnTo>
                <a:lnTo>
                  <a:pt x="89151" y="1425130"/>
                </a:lnTo>
                <a:lnTo>
                  <a:pt x="132150" y="1443276"/>
                </a:lnTo>
                <a:lnTo>
                  <a:pt x="180002" y="1449705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4"/>
                </a:lnTo>
                <a:lnTo>
                  <a:pt x="335428" y="1360554"/>
                </a:lnTo>
                <a:lnTo>
                  <a:pt x="353574" y="1317555"/>
                </a:lnTo>
                <a:lnTo>
                  <a:pt x="360004" y="1269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72525" y="2416271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7273" y="1928397"/>
            <a:ext cx="821055" cy="476884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497" y="351708"/>
                </a:moveTo>
                <a:lnTo>
                  <a:pt x="0" y="476301"/>
                </a:lnTo>
              </a:path>
              <a:path w="821055" h="476885">
                <a:moveTo>
                  <a:pt x="820757" y="180002"/>
                </a:moveTo>
                <a:lnTo>
                  <a:pt x="814327" y="132149"/>
                </a:lnTo>
                <a:lnTo>
                  <a:pt x="796181" y="89151"/>
                </a:lnTo>
                <a:lnTo>
                  <a:pt x="768036" y="52720"/>
                </a:lnTo>
                <a:lnTo>
                  <a:pt x="731606" y="24575"/>
                </a:lnTo>
                <a:lnTo>
                  <a:pt x="688607" y="6429"/>
                </a:lnTo>
                <a:lnTo>
                  <a:pt x="640755" y="0"/>
                </a:lnTo>
                <a:lnTo>
                  <a:pt x="592903" y="6429"/>
                </a:lnTo>
                <a:lnTo>
                  <a:pt x="549904" y="24575"/>
                </a:lnTo>
                <a:lnTo>
                  <a:pt x="513474" y="52720"/>
                </a:lnTo>
                <a:lnTo>
                  <a:pt x="485328" y="89151"/>
                </a:lnTo>
                <a:lnTo>
                  <a:pt x="467182" y="132149"/>
                </a:lnTo>
                <a:lnTo>
                  <a:pt x="460753" y="180002"/>
                </a:lnTo>
                <a:lnTo>
                  <a:pt x="467182" y="227854"/>
                </a:lnTo>
                <a:lnTo>
                  <a:pt x="485328" y="270853"/>
                </a:lnTo>
                <a:lnTo>
                  <a:pt x="513474" y="307283"/>
                </a:lnTo>
                <a:lnTo>
                  <a:pt x="549904" y="335428"/>
                </a:lnTo>
                <a:lnTo>
                  <a:pt x="592903" y="353574"/>
                </a:lnTo>
                <a:lnTo>
                  <a:pt x="640755" y="360004"/>
                </a:lnTo>
                <a:lnTo>
                  <a:pt x="688607" y="353574"/>
                </a:lnTo>
                <a:lnTo>
                  <a:pt x="731606" y="335428"/>
                </a:lnTo>
                <a:lnTo>
                  <a:pt x="768036" y="307283"/>
                </a:lnTo>
                <a:lnTo>
                  <a:pt x="796181" y="270853"/>
                </a:lnTo>
                <a:lnTo>
                  <a:pt x="814327" y="227854"/>
                </a:lnTo>
                <a:lnTo>
                  <a:pt x="820757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88527" y="1948276"/>
            <a:ext cx="7353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16255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5943" y="1460391"/>
            <a:ext cx="1026160" cy="1296035"/>
          </a:xfrm>
          <a:custGeom>
            <a:avLst/>
            <a:gdLst/>
            <a:ahLst/>
            <a:cxnLst/>
            <a:rect l="l" t="t" r="r" b="b"/>
            <a:pathLst>
              <a:path w="1026160" h="1296035">
                <a:moveTo>
                  <a:pt x="0" y="346999"/>
                </a:moveTo>
                <a:lnTo>
                  <a:pt x="72158" y="481010"/>
                </a:lnTo>
              </a:path>
              <a:path w="1026160" h="1296035">
                <a:moveTo>
                  <a:pt x="558090" y="1116013"/>
                </a:moveTo>
                <a:lnTo>
                  <a:pt x="551660" y="1068161"/>
                </a:lnTo>
                <a:lnTo>
                  <a:pt x="533515" y="1025162"/>
                </a:lnTo>
                <a:lnTo>
                  <a:pt x="505369" y="988732"/>
                </a:lnTo>
                <a:lnTo>
                  <a:pt x="468939" y="960587"/>
                </a:lnTo>
                <a:lnTo>
                  <a:pt x="425940" y="942441"/>
                </a:lnTo>
                <a:lnTo>
                  <a:pt x="378088" y="936011"/>
                </a:lnTo>
                <a:lnTo>
                  <a:pt x="330236" y="942441"/>
                </a:lnTo>
                <a:lnTo>
                  <a:pt x="287237" y="960587"/>
                </a:lnTo>
                <a:lnTo>
                  <a:pt x="250806" y="988732"/>
                </a:lnTo>
                <a:lnTo>
                  <a:pt x="222661" y="1025162"/>
                </a:lnTo>
                <a:lnTo>
                  <a:pt x="204515" y="1068161"/>
                </a:lnTo>
                <a:lnTo>
                  <a:pt x="198085" y="1116013"/>
                </a:lnTo>
                <a:lnTo>
                  <a:pt x="204515" y="1163866"/>
                </a:lnTo>
                <a:lnTo>
                  <a:pt x="222661" y="1206864"/>
                </a:lnTo>
                <a:lnTo>
                  <a:pt x="250806" y="1243295"/>
                </a:lnTo>
                <a:lnTo>
                  <a:pt x="287237" y="1271440"/>
                </a:lnTo>
                <a:lnTo>
                  <a:pt x="330236" y="1289586"/>
                </a:lnTo>
                <a:lnTo>
                  <a:pt x="378088" y="1296016"/>
                </a:lnTo>
                <a:lnTo>
                  <a:pt x="425940" y="1289586"/>
                </a:lnTo>
                <a:lnTo>
                  <a:pt x="468939" y="1271440"/>
                </a:lnTo>
                <a:lnTo>
                  <a:pt x="505369" y="1243295"/>
                </a:lnTo>
                <a:lnTo>
                  <a:pt x="533515" y="1206864"/>
                </a:lnTo>
                <a:lnTo>
                  <a:pt x="551660" y="1163866"/>
                </a:lnTo>
                <a:lnTo>
                  <a:pt x="558090" y="1116013"/>
                </a:lnTo>
                <a:close/>
              </a:path>
              <a:path w="1026160" h="1296035">
                <a:moveTo>
                  <a:pt x="241335" y="819714"/>
                </a:moveTo>
                <a:lnTo>
                  <a:pt x="298834" y="944306"/>
                </a:lnTo>
              </a:path>
              <a:path w="1026160" h="1296035">
                <a:moveTo>
                  <a:pt x="1026095" y="180002"/>
                </a:moveTo>
                <a:lnTo>
                  <a:pt x="1019666" y="132150"/>
                </a:lnTo>
                <a:lnTo>
                  <a:pt x="1001520" y="89151"/>
                </a:lnTo>
                <a:lnTo>
                  <a:pt x="973374" y="52720"/>
                </a:lnTo>
                <a:lnTo>
                  <a:pt x="936944" y="24575"/>
                </a:lnTo>
                <a:lnTo>
                  <a:pt x="893945" y="6429"/>
                </a:lnTo>
                <a:lnTo>
                  <a:pt x="846093" y="0"/>
                </a:lnTo>
                <a:lnTo>
                  <a:pt x="798241" y="6429"/>
                </a:lnTo>
                <a:lnTo>
                  <a:pt x="755242" y="24575"/>
                </a:lnTo>
                <a:lnTo>
                  <a:pt x="718812" y="52720"/>
                </a:lnTo>
                <a:lnTo>
                  <a:pt x="690666" y="89151"/>
                </a:lnTo>
                <a:lnTo>
                  <a:pt x="672521" y="132150"/>
                </a:lnTo>
                <a:lnTo>
                  <a:pt x="666091" y="180002"/>
                </a:lnTo>
                <a:lnTo>
                  <a:pt x="672521" y="227854"/>
                </a:lnTo>
                <a:lnTo>
                  <a:pt x="690666" y="270853"/>
                </a:lnTo>
                <a:lnTo>
                  <a:pt x="718812" y="307283"/>
                </a:lnTo>
                <a:lnTo>
                  <a:pt x="755242" y="335428"/>
                </a:lnTo>
                <a:lnTo>
                  <a:pt x="798241" y="353574"/>
                </a:lnTo>
                <a:lnTo>
                  <a:pt x="846093" y="360004"/>
                </a:lnTo>
                <a:lnTo>
                  <a:pt x="893945" y="353574"/>
                </a:lnTo>
                <a:lnTo>
                  <a:pt x="936944" y="335428"/>
                </a:lnTo>
                <a:lnTo>
                  <a:pt x="973374" y="307283"/>
                </a:lnTo>
                <a:lnTo>
                  <a:pt x="1001520" y="270853"/>
                </a:lnTo>
                <a:lnTo>
                  <a:pt x="1019666" y="227854"/>
                </a:lnTo>
                <a:lnTo>
                  <a:pt x="102609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58344" y="1306695"/>
            <a:ext cx="765810" cy="981710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7" y="801703"/>
                </a:moveTo>
                <a:lnTo>
                  <a:pt x="759268" y="753851"/>
                </a:lnTo>
                <a:lnTo>
                  <a:pt x="741122" y="710852"/>
                </a:lnTo>
                <a:lnTo>
                  <a:pt x="712977" y="674422"/>
                </a:lnTo>
                <a:lnTo>
                  <a:pt x="676546" y="646276"/>
                </a:lnTo>
                <a:lnTo>
                  <a:pt x="633547" y="628131"/>
                </a:lnTo>
                <a:lnTo>
                  <a:pt x="585695" y="621701"/>
                </a:lnTo>
                <a:lnTo>
                  <a:pt x="537843" y="628131"/>
                </a:lnTo>
                <a:lnTo>
                  <a:pt x="494844" y="646276"/>
                </a:lnTo>
                <a:lnTo>
                  <a:pt x="458414" y="674422"/>
                </a:lnTo>
                <a:lnTo>
                  <a:pt x="430268" y="710852"/>
                </a:lnTo>
                <a:lnTo>
                  <a:pt x="412123" y="753851"/>
                </a:lnTo>
                <a:lnTo>
                  <a:pt x="405693" y="801703"/>
                </a:lnTo>
                <a:lnTo>
                  <a:pt x="412123" y="849555"/>
                </a:lnTo>
                <a:lnTo>
                  <a:pt x="430268" y="892554"/>
                </a:lnTo>
                <a:lnTo>
                  <a:pt x="458414" y="928984"/>
                </a:lnTo>
                <a:lnTo>
                  <a:pt x="494844" y="957130"/>
                </a:lnTo>
                <a:lnTo>
                  <a:pt x="537843" y="975276"/>
                </a:lnTo>
                <a:lnTo>
                  <a:pt x="585695" y="981705"/>
                </a:lnTo>
                <a:lnTo>
                  <a:pt x="633547" y="975276"/>
                </a:lnTo>
                <a:lnTo>
                  <a:pt x="676546" y="957130"/>
                </a:lnTo>
                <a:lnTo>
                  <a:pt x="712977" y="928984"/>
                </a:lnTo>
                <a:lnTo>
                  <a:pt x="741122" y="892554"/>
                </a:lnTo>
                <a:lnTo>
                  <a:pt x="759268" y="849555"/>
                </a:lnTo>
                <a:lnTo>
                  <a:pt x="765697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48035" y="1807390"/>
            <a:ext cx="792480" cy="949325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19" y="0"/>
                </a:moveTo>
                <a:lnTo>
                  <a:pt x="306077" y="134011"/>
                </a:lnTo>
              </a:path>
              <a:path w="792479" h="949325">
                <a:moveTo>
                  <a:pt x="360004" y="769014"/>
                </a:moveTo>
                <a:lnTo>
                  <a:pt x="353574" y="721162"/>
                </a:lnTo>
                <a:lnTo>
                  <a:pt x="335429" y="678163"/>
                </a:lnTo>
                <a:lnTo>
                  <a:pt x="307283" y="641733"/>
                </a:lnTo>
                <a:lnTo>
                  <a:pt x="270853" y="613587"/>
                </a:lnTo>
                <a:lnTo>
                  <a:pt x="227854" y="595441"/>
                </a:lnTo>
                <a:lnTo>
                  <a:pt x="180002" y="589012"/>
                </a:lnTo>
                <a:lnTo>
                  <a:pt x="132150" y="595441"/>
                </a:lnTo>
                <a:lnTo>
                  <a:pt x="89151" y="613587"/>
                </a:lnTo>
                <a:lnTo>
                  <a:pt x="52720" y="641733"/>
                </a:lnTo>
                <a:lnTo>
                  <a:pt x="24575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5" y="859865"/>
                </a:lnTo>
                <a:lnTo>
                  <a:pt x="52720" y="896295"/>
                </a:lnTo>
                <a:lnTo>
                  <a:pt x="89151" y="924441"/>
                </a:lnTo>
                <a:lnTo>
                  <a:pt x="132150" y="942586"/>
                </a:lnTo>
                <a:lnTo>
                  <a:pt x="180002" y="949016"/>
                </a:lnTo>
                <a:lnTo>
                  <a:pt x="227854" y="942586"/>
                </a:lnTo>
                <a:lnTo>
                  <a:pt x="270853" y="924441"/>
                </a:lnTo>
                <a:lnTo>
                  <a:pt x="307283" y="896295"/>
                </a:lnTo>
                <a:lnTo>
                  <a:pt x="335429" y="859865"/>
                </a:lnTo>
                <a:lnTo>
                  <a:pt x="353574" y="816866"/>
                </a:lnTo>
                <a:lnTo>
                  <a:pt x="360004" y="769014"/>
                </a:lnTo>
                <a:close/>
              </a:path>
              <a:path w="792479" h="949325">
                <a:moveTo>
                  <a:pt x="316753" y="472715"/>
                </a:moveTo>
                <a:lnTo>
                  <a:pt x="259255" y="597307"/>
                </a:lnTo>
              </a:path>
              <a:path w="792479" h="949325">
                <a:moveTo>
                  <a:pt x="792009" y="769014"/>
                </a:moveTo>
                <a:lnTo>
                  <a:pt x="785580" y="721162"/>
                </a:lnTo>
                <a:lnTo>
                  <a:pt x="767434" y="678163"/>
                </a:lnTo>
                <a:lnTo>
                  <a:pt x="739288" y="641733"/>
                </a:lnTo>
                <a:lnTo>
                  <a:pt x="702858" y="613587"/>
                </a:lnTo>
                <a:lnTo>
                  <a:pt x="659859" y="595441"/>
                </a:lnTo>
                <a:lnTo>
                  <a:pt x="612007" y="589012"/>
                </a:lnTo>
                <a:lnTo>
                  <a:pt x="564155" y="595441"/>
                </a:lnTo>
                <a:lnTo>
                  <a:pt x="521156" y="613587"/>
                </a:lnTo>
                <a:lnTo>
                  <a:pt x="484726" y="641733"/>
                </a:lnTo>
                <a:lnTo>
                  <a:pt x="456580" y="678163"/>
                </a:lnTo>
                <a:lnTo>
                  <a:pt x="438435" y="721162"/>
                </a:lnTo>
                <a:lnTo>
                  <a:pt x="432005" y="769014"/>
                </a:lnTo>
                <a:lnTo>
                  <a:pt x="438435" y="816866"/>
                </a:lnTo>
                <a:lnTo>
                  <a:pt x="456580" y="859865"/>
                </a:lnTo>
                <a:lnTo>
                  <a:pt x="484726" y="896295"/>
                </a:lnTo>
                <a:lnTo>
                  <a:pt x="521156" y="924441"/>
                </a:lnTo>
                <a:lnTo>
                  <a:pt x="564155" y="942586"/>
                </a:lnTo>
                <a:lnTo>
                  <a:pt x="612007" y="949016"/>
                </a:lnTo>
                <a:lnTo>
                  <a:pt x="659859" y="942586"/>
                </a:lnTo>
                <a:lnTo>
                  <a:pt x="702858" y="924441"/>
                </a:lnTo>
                <a:lnTo>
                  <a:pt x="739288" y="896295"/>
                </a:lnTo>
                <a:lnTo>
                  <a:pt x="767434" y="859865"/>
                </a:lnTo>
                <a:lnTo>
                  <a:pt x="785580" y="816866"/>
                </a:lnTo>
                <a:lnTo>
                  <a:pt x="792009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959912" y="2416271"/>
            <a:ext cx="106426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64820" algn="l"/>
                <a:tab pos="948055" algn="l"/>
              </a:tabLst>
            </a:pPr>
            <a:r>
              <a:rPr sz="1700" spc="-50" dirty="0">
                <a:latin typeface="Calibri"/>
                <a:cs typeface="Calibri"/>
              </a:rPr>
              <a:t>7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12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16075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SiftUp</a:t>
            </a:r>
          </a:p>
        </p:txBody>
      </p:sp>
      <p:sp>
        <p:nvSpPr>
          <p:cNvPr id="3" name="object 3"/>
          <p:cNvSpPr/>
          <p:nvPr/>
        </p:nvSpPr>
        <p:spPr>
          <a:xfrm>
            <a:off x="2844028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32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8017" y="1306701"/>
            <a:ext cx="981710" cy="1449705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05" y="0"/>
                </a:moveTo>
                <a:lnTo>
                  <a:pt x="781663" y="200047"/>
                </a:lnTo>
              </a:path>
              <a:path w="981710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49"/>
                </a:lnTo>
                <a:lnTo>
                  <a:pt x="240577" y="892548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8"/>
                </a:lnTo>
                <a:lnTo>
                  <a:pt x="569576" y="849549"/>
                </a:lnTo>
                <a:lnTo>
                  <a:pt x="576006" y="801697"/>
                </a:lnTo>
                <a:close/>
              </a:path>
              <a:path w="981710" h="1449705">
                <a:moveTo>
                  <a:pt x="558089" y="500689"/>
                </a:moveTo>
                <a:lnTo>
                  <a:pt x="485931" y="634700"/>
                </a:lnTo>
              </a:path>
              <a:path w="981710" h="1449705">
                <a:moveTo>
                  <a:pt x="360004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3" y="1114276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50" y="1096131"/>
                </a:lnTo>
                <a:lnTo>
                  <a:pt x="89151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5"/>
                </a:lnTo>
                <a:lnTo>
                  <a:pt x="24575" y="1360554"/>
                </a:lnTo>
                <a:lnTo>
                  <a:pt x="52720" y="1396984"/>
                </a:lnTo>
                <a:lnTo>
                  <a:pt x="89151" y="1425130"/>
                </a:lnTo>
                <a:lnTo>
                  <a:pt x="132150" y="1443276"/>
                </a:lnTo>
                <a:lnTo>
                  <a:pt x="180002" y="1449705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4"/>
                </a:lnTo>
                <a:lnTo>
                  <a:pt x="335428" y="1360554"/>
                </a:lnTo>
                <a:lnTo>
                  <a:pt x="353574" y="1317555"/>
                </a:lnTo>
                <a:lnTo>
                  <a:pt x="360004" y="1269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72525" y="2416271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7273" y="1928397"/>
            <a:ext cx="821055" cy="476884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497" y="351708"/>
                </a:moveTo>
                <a:lnTo>
                  <a:pt x="0" y="476301"/>
                </a:lnTo>
              </a:path>
              <a:path w="821055" h="476885">
                <a:moveTo>
                  <a:pt x="820757" y="180002"/>
                </a:moveTo>
                <a:lnTo>
                  <a:pt x="814327" y="132149"/>
                </a:lnTo>
                <a:lnTo>
                  <a:pt x="796181" y="89151"/>
                </a:lnTo>
                <a:lnTo>
                  <a:pt x="768036" y="52720"/>
                </a:lnTo>
                <a:lnTo>
                  <a:pt x="731606" y="24575"/>
                </a:lnTo>
                <a:lnTo>
                  <a:pt x="688607" y="6429"/>
                </a:lnTo>
                <a:lnTo>
                  <a:pt x="640755" y="0"/>
                </a:lnTo>
                <a:lnTo>
                  <a:pt x="592903" y="6429"/>
                </a:lnTo>
                <a:lnTo>
                  <a:pt x="549904" y="24575"/>
                </a:lnTo>
                <a:lnTo>
                  <a:pt x="513474" y="52720"/>
                </a:lnTo>
                <a:lnTo>
                  <a:pt x="485328" y="89151"/>
                </a:lnTo>
                <a:lnTo>
                  <a:pt x="467182" y="132149"/>
                </a:lnTo>
                <a:lnTo>
                  <a:pt x="460753" y="180002"/>
                </a:lnTo>
                <a:lnTo>
                  <a:pt x="467182" y="227854"/>
                </a:lnTo>
                <a:lnTo>
                  <a:pt x="485328" y="270853"/>
                </a:lnTo>
                <a:lnTo>
                  <a:pt x="513474" y="307283"/>
                </a:lnTo>
                <a:lnTo>
                  <a:pt x="549904" y="335428"/>
                </a:lnTo>
                <a:lnTo>
                  <a:pt x="592903" y="353574"/>
                </a:lnTo>
                <a:lnTo>
                  <a:pt x="640755" y="360004"/>
                </a:lnTo>
                <a:lnTo>
                  <a:pt x="688607" y="353574"/>
                </a:lnTo>
                <a:lnTo>
                  <a:pt x="731606" y="335428"/>
                </a:lnTo>
                <a:lnTo>
                  <a:pt x="768036" y="307283"/>
                </a:lnTo>
                <a:lnTo>
                  <a:pt x="796181" y="270853"/>
                </a:lnTo>
                <a:lnTo>
                  <a:pt x="814327" y="227854"/>
                </a:lnTo>
                <a:lnTo>
                  <a:pt x="820757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88527" y="1948276"/>
            <a:ext cx="7353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16255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5943" y="1460391"/>
            <a:ext cx="1026160" cy="1296035"/>
          </a:xfrm>
          <a:custGeom>
            <a:avLst/>
            <a:gdLst/>
            <a:ahLst/>
            <a:cxnLst/>
            <a:rect l="l" t="t" r="r" b="b"/>
            <a:pathLst>
              <a:path w="1026160" h="1296035">
                <a:moveTo>
                  <a:pt x="0" y="346999"/>
                </a:moveTo>
                <a:lnTo>
                  <a:pt x="72158" y="481010"/>
                </a:lnTo>
              </a:path>
              <a:path w="1026160" h="1296035">
                <a:moveTo>
                  <a:pt x="558090" y="1116013"/>
                </a:moveTo>
                <a:lnTo>
                  <a:pt x="551660" y="1068161"/>
                </a:lnTo>
                <a:lnTo>
                  <a:pt x="533515" y="1025162"/>
                </a:lnTo>
                <a:lnTo>
                  <a:pt x="505369" y="988732"/>
                </a:lnTo>
                <a:lnTo>
                  <a:pt x="468939" y="960587"/>
                </a:lnTo>
                <a:lnTo>
                  <a:pt x="425940" y="942441"/>
                </a:lnTo>
                <a:lnTo>
                  <a:pt x="378088" y="936011"/>
                </a:lnTo>
                <a:lnTo>
                  <a:pt x="330236" y="942441"/>
                </a:lnTo>
                <a:lnTo>
                  <a:pt x="287237" y="960587"/>
                </a:lnTo>
                <a:lnTo>
                  <a:pt x="250806" y="988732"/>
                </a:lnTo>
                <a:lnTo>
                  <a:pt x="222661" y="1025162"/>
                </a:lnTo>
                <a:lnTo>
                  <a:pt x="204515" y="1068161"/>
                </a:lnTo>
                <a:lnTo>
                  <a:pt x="198085" y="1116013"/>
                </a:lnTo>
                <a:lnTo>
                  <a:pt x="204515" y="1163866"/>
                </a:lnTo>
                <a:lnTo>
                  <a:pt x="222661" y="1206864"/>
                </a:lnTo>
                <a:lnTo>
                  <a:pt x="250806" y="1243295"/>
                </a:lnTo>
                <a:lnTo>
                  <a:pt x="287237" y="1271440"/>
                </a:lnTo>
                <a:lnTo>
                  <a:pt x="330236" y="1289586"/>
                </a:lnTo>
                <a:lnTo>
                  <a:pt x="378088" y="1296016"/>
                </a:lnTo>
                <a:lnTo>
                  <a:pt x="425940" y="1289586"/>
                </a:lnTo>
                <a:lnTo>
                  <a:pt x="468939" y="1271440"/>
                </a:lnTo>
                <a:lnTo>
                  <a:pt x="505369" y="1243295"/>
                </a:lnTo>
                <a:lnTo>
                  <a:pt x="533515" y="1206864"/>
                </a:lnTo>
                <a:lnTo>
                  <a:pt x="551660" y="1163866"/>
                </a:lnTo>
                <a:lnTo>
                  <a:pt x="558090" y="1116013"/>
                </a:lnTo>
                <a:close/>
              </a:path>
              <a:path w="1026160" h="1296035">
                <a:moveTo>
                  <a:pt x="241335" y="819714"/>
                </a:moveTo>
                <a:lnTo>
                  <a:pt x="298834" y="944306"/>
                </a:lnTo>
              </a:path>
              <a:path w="1026160" h="1296035">
                <a:moveTo>
                  <a:pt x="1026095" y="180002"/>
                </a:moveTo>
                <a:lnTo>
                  <a:pt x="1019666" y="132150"/>
                </a:lnTo>
                <a:lnTo>
                  <a:pt x="1001520" y="89151"/>
                </a:lnTo>
                <a:lnTo>
                  <a:pt x="973374" y="52720"/>
                </a:lnTo>
                <a:lnTo>
                  <a:pt x="936944" y="24575"/>
                </a:lnTo>
                <a:lnTo>
                  <a:pt x="893945" y="6429"/>
                </a:lnTo>
                <a:lnTo>
                  <a:pt x="846093" y="0"/>
                </a:lnTo>
                <a:lnTo>
                  <a:pt x="798241" y="6429"/>
                </a:lnTo>
                <a:lnTo>
                  <a:pt x="755242" y="24575"/>
                </a:lnTo>
                <a:lnTo>
                  <a:pt x="718812" y="52720"/>
                </a:lnTo>
                <a:lnTo>
                  <a:pt x="690666" y="89151"/>
                </a:lnTo>
                <a:lnTo>
                  <a:pt x="672521" y="132150"/>
                </a:lnTo>
                <a:lnTo>
                  <a:pt x="666091" y="180002"/>
                </a:lnTo>
                <a:lnTo>
                  <a:pt x="672521" y="227854"/>
                </a:lnTo>
                <a:lnTo>
                  <a:pt x="690666" y="270853"/>
                </a:lnTo>
                <a:lnTo>
                  <a:pt x="718812" y="307283"/>
                </a:lnTo>
                <a:lnTo>
                  <a:pt x="755242" y="335428"/>
                </a:lnTo>
                <a:lnTo>
                  <a:pt x="798241" y="353574"/>
                </a:lnTo>
                <a:lnTo>
                  <a:pt x="846093" y="360004"/>
                </a:lnTo>
                <a:lnTo>
                  <a:pt x="893945" y="353574"/>
                </a:lnTo>
                <a:lnTo>
                  <a:pt x="936944" y="335428"/>
                </a:lnTo>
                <a:lnTo>
                  <a:pt x="973374" y="307283"/>
                </a:lnTo>
                <a:lnTo>
                  <a:pt x="1001520" y="270853"/>
                </a:lnTo>
                <a:lnTo>
                  <a:pt x="1019666" y="227854"/>
                </a:lnTo>
                <a:lnTo>
                  <a:pt x="102609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58344" y="1306695"/>
            <a:ext cx="765810" cy="981710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7" y="801703"/>
                </a:moveTo>
                <a:lnTo>
                  <a:pt x="759268" y="753851"/>
                </a:lnTo>
                <a:lnTo>
                  <a:pt x="741122" y="710852"/>
                </a:lnTo>
                <a:lnTo>
                  <a:pt x="712977" y="674422"/>
                </a:lnTo>
                <a:lnTo>
                  <a:pt x="676546" y="646276"/>
                </a:lnTo>
                <a:lnTo>
                  <a:pt x="633547" y="628131"/>
                </a:lnTo>
                <a:lnTo>
                  <a:pt x="585695" y="621701"/>
                </a:lnTo>
                <a:lnTo>
                  <a:pt x="537843" y="628131"/>
                </a:lnTo>
                <a:lnTo>
                  <a:pt x="494844" y="646276"/>
                </a:lnTo>
                <a:lnTo>
                  <a:pt x="458414" y="674422"/>
                </a:lnTo>
                <a:lnTo>
                  <a:pt x="430268" y="710852"/>
                </a:lnTo>
                <a:lnTo>
                  <a:pt x="412123" y="753851"/>
                </a:lnTo>
                <a:lnTo>
                  <a:pt x="405693" y="801703"/>
                </a:lnTo>
                <a:lnTo>
                  <a:pt x="412123" y="849555"/>
                </a:lnTo>
                <a:lnTo>
                  <a:pt x="430268" y="892554"/>
                </a:lnTo>
                <a:lnTo>
                  <a:pt x="458414" y="928984"/>
                </a:lnTo>
                <a:lnTo>
                  <a:pt x="494844" y="957130"/>
                </a:lnTo>
                <a:lnTo>
                  <a:pt x="537843" y="975276"/>
                </a:lnTo>
                <a:lnTo>
                  <a:pt x="585695" y="981705"/>
                </a:lnTo>
                <a:lnTo>
                  <a:pt x="633547" y="975276"/>
                </a:lnTo>
                <a:lnTo>
                  <a:pt x="676546" y="957130"/>
                </a:lnTo>
                <a:lnTo>
                  <a:pt x="712977" y="928984"/>
                </a:lnTo>
                <a:lnTo>
                  <a:pt x="741122" y="892554"/>
                </a:lnTo>
                <a:lnTo>
                  <a:pt x="759268" y="849555"/>
                </a:lnTo>
                <a:lnTo>
                  <a:pt x="765697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48035" y="1807390"/>
            <a:ext cx="792480" cy="949325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19" y="0"/>
                </a:moveTo>
                <a:lnTo>
                  <a:pt x="306077" y="134011"/>
                </a:lnTo>
              </a:path>
              <a:path w="792479" h="949325">
                <a:moveTo>
                  <a:pt x="360004" y="769014"/>
                </a:moveTo>
                <a:lnTo>
                  <a:pt x="353574" y="721162"/>
                </a:lnTo>
                <a:lnTo>
                  <a:pt x="335429" y="678163"/>
                </a:lnTo>
                <a:lnTo>
                  <a:pt x="307283" y="641733"/>
                </a:lnTo>
                <a:lnTo>
                  <a:pt x="270853" y="613587"/>
                </a:lnTo>
                <a:lnTo>
                  <a:pt x="227854" y="595441"/>
                </a:lnTo>
                <a:lnTo>
                  <a:pt x="180002" y="589012"/>
                </a:lnTo>
                <a:lnTo>
                  <a:pt x="132150" y="595441"/>
                </a:lnTo>
                <a:lnTo>
                  <a:pt x="89151" y="613587"/>
                </a:lnTo>
                <a:lnTo>
                  <a:pt x="52720" y="641733"/>
                </a:lnTo>
                <a:lnTo>
                  <a:pt x="24575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5" y="859865"/>
                </a:lnTo>
                <a:lnTo>
                  <a:pt x="52720" y="896295"/>
                </a:lnTo>
                <a:lnTo>
                  <a:pt x="89151" y="924441"/>
                </a:lnTo>
                <a:lnTo>
                  <a:pt x="132150" y="942586"/>
                </a:lnTo>
                <a:lnTo>
                  <a:pt x="180002" y="949016"/>
                </a:lnTo>
                <a:lnTo>
                  <a:pt x="227854" y="942586"/>
                </a:lnTo>
                <a:lnTo>
                  <a:pt x="270853" y="924441"/>
                </a:lnTo>
                <a:lnTo>
                  <a:pt x="307283" y="896295"/>
                </a:lnTo>
                <a:lnTo>
                  <a:pt x="335429" y="859865"/>
                </a:lnTo>
                <a:lnTo>
                  <a:pt x="353574" y="816866"/>
                </a:lnTo>
                <a:lnTo>
                  <a:pt x="360004" y="769014"/>
                </a:lnTo>
                <a:close/>
              </a:path>
              <a:path w="792479" h="949325">
                <a:moveTo>
                  <a:pt x="316753" y="472715"/>
                </a:moveTo>
                <a:lnTo>
                  <a:pt x="259255" y="597307"/>
                </a:lnTo>
              </a:path>
              <a:path w="792479" h="949325">
                <a:moveTo>
                  <a:pt x="792009" y="769014"/>
                </a:moveTo>
                <a:lnTo>
                  <a:pt x="785580" y="721162"/>
                </a:lnTo>
                <a:lnTo>
                  <a:pt x="767434" y="678163"/>
                </a:lnTo>
                <a:lnTo>
                  <a:pt x="739288" y="641733"/>
                </a:lnTo>
                <a:lnTo>
                  <a:pt x="702858" y="613587"/>
                </a:lnTo>
                <a:lnTo>
                  <a:pt x="659859" y="595441"/>
                </a:lnTo>
                <a:lnTo>
                  <a:pt x="612007" y="589012"/>
                </a:lnTo>
                <a:lnTo>
                  <a:pt x="564155" y="595441"/>
                </a:lnTo>
                <a:lnTo>
                  <a:pt x="521156" y="613587"/>
                </a:lnTo>
                <a:lnTo>
                  <a:pt x="484726" y="641733"/>
                </a:lnTo>
                <a:lnTo>
                  <a:pt x="456580" y="678163"/>
                </a:lnTo>
                <a:lnTo>
                  <a:pt x="438435" y="721162"/>
                </a:lnTo>
                <a:lnTo>
                  <a:pt x="432005" y="769014"/>
                </a:lnTo>
                <a:lnTo>
                  <a:pt x="438435" y="816866"/>
                </a:lnTo>
                <a:lnTo>
                  <a:pt x="456580" y="859865"/>
                </a:lnTo>
                <a:lnTo>
                  <a:pt x="484726" y="896295"/>
                </a:lnTo>
                <a:lnTo>
                  <a:pt x="521156" y="924441"/>
                </a:lnTo>
                <a:lnTo>
                  <a:pt x="564155" y="942586"/>
                </a:lnTo>
                <a:lnTo>
                  <a:pt x="612007" y="949016"/>
                </a:lnTo>
                <a:lnTo>
                  <a:pt x="659859" y="942586"/>
                </a:lnTo>
                <a:lnTo>
                  <a:pt x="702858" y="924441"/>
                </a:lnTo>
                <a:lnTo>
                  <a:pt x="739288" y="896295"/>
                </a:lnTo>
                <a:lnTo>
                  <a:pt x="767434" y="859865"/>
                </a:lnTo>
                <a:lnTo>
                  <a:pt x="785580" y="816866"/>
                </a:lnTo>
                <a:lnTo>
                  <a:pt x="792009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959912" y="2416271"/>
            <a:ext cx="106426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64820" algn="l"/>
                <a:tab pos="948055" algn="l"/>
              </a:tabLst>
            </a:pPr>
            <a:r>
              <a:rPr sz="1700" spc="-50" dirty="0">
                <a:latin typeface="Calibri"/>
                <a:cs typeface="Calibri"/>
              </a:rPr>
              <a:t>7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12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00303" y="1284479"/>
            <a:ext cx="1449705" cy="1139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10" dirty="0">
                <a:solidFill>
                  <a:srgbClr val="006EB8"/>
                </a:solidFill>
                <a:latin typeface="Calibri"/>
                <a:cs typeface="Calibri"/>
              </a:rPr>
              <a:t>invariant</a:t>
            </a:r>
            <a:r>
              <a:rPr sz="1700" spc="-10" dirty="0">
                <a:latin typeface="Calibri"/>
                <a:cs typeface="Calibri"/>
              </a:rPr>
              <a:t>:</a:t>
            </a:r>
            <a:r>
              <a:rPr sz="1700" spc="17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heap </a:t>
            </a:r>
            <a:r>
              <a:rPr sz="1700" spc="-45" dirty="0">
                <a:latin typeface="Calibri"/>
                <a:cs typeface="Calibri"/>
              </a:rPr>
              <a:t>property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vio- </a:t>
            </a:r>
            <a:r>
              <a:rPr sz="1700" spc="-25" dirty="0">
                <a:latin typeface="Calibri"/>
                <a:cs typeface="Calibri"/>
              </a:rPr>
              <a:t>lated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on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at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most </a:t>
            </a:r>
            <a:r>
              <a:rPr sz="1700" spc="-40" dirty="0">
                <a:latin typeface="Calibri"/>
                <a:cs typeface="Calibri"/>
              </a:rPr>
              <a:t>one</a:t>
            </a:r>
            <a:r>
              <a:rPr sz="1700" spc="-20" dirty="0">
                <a:latin typeface="Calibri"/>
                <a:cs typeface="Calibri"/>
              </a:rPr>
              <a:t> edge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16075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SiftUp</a:t>
            </a:r>
          </a:p>
        </p:txBody>
      </p:sp>
      <p:sp>
        <p:nvSpPr>
          <p:cNvPr id="3" name="object 3"/>
          <p:cNvSpPr/>
          <p:nvPr/>
        </p:nvSpPr>
        <p:spPr>
          <a:xfrm>
            <a:off x="2844028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32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8017" y="1306701"/>
            <a:ext cx="981710" cy="1449705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05" y="0"/>
                </a:moveTo>
                <a:lnTo>
                  <a:pt x="781663" y="200047"/>
                </a:lnTo>
              </a:path>
              <a:path w="981710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49"/>
                </a:lnTo>
                <a:lnTo>
                  <a:pt x="240577" y="892548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8"/>
                </a:lnTo>
                <a:lnTo>
                  <a:pt x="569576" y="849549"/>
                </a:lnTo>
                <a:lnTo>
                  <a:pt x="576006" y="801697"/>
                </a:lnTo>
                <a:close/>
              </a:path>
              <a:path w="981710" h="1449705">
                <a:moveTo>
                  <a:pt x="558089" y="500689"/>
                </a:moveTo>
                <a:lnTo>
                  <a:pt x="485931" y="634700"/>
                </a:lnTo>
              </a:path>
              <a:path w="981710" h="1449705">
                <a:moveTo>
                  <a:pt x="360004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3" y="1114276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50" y="1096131"/>
                </a:lnTo>
                <a:lnTo>
                  <a:pt x="89151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5"/>
                </a:lnTo>
                <a:lnTo>
                  <a:pt x="24575" y="1360554"/>
                </a:lnTo>
                <a:lnTo>
                  <a:pt x="52720" y="1396984"/>
                </a:lnTo>
                <a:lnTo>
                  <a:pt x="89151" y="1425130"/>
                </a:lnTo>
                <a:lnTo>
                  <a:pt x="132150" y="1443276"/>
                </a:lnTo>
                <a:lnTo>
                  <a:pt x="180002" y="1449705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4"/>
                </a:lnTo>
                <a:lnTo>
                  <a:pt x="335428" y="1360554"/>
                </a:lnTo>
                <a:lnTo>
                  <a:pt x="353574" y="1317555"/>
                </a:lnTo>
                <a:lnTo>
                  <a:pt x="360004" y="1269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72525" y="2416271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7273" y="1928397"/>
            <a:ext cx="821055" cy="476884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497" y="351708"/>
                </a:moveTo>
                <a:lnTo>
                  <a:pt x="0" y="476301"/>
                </a:lnTo>
              </a:path>
              <a:path w="821055" h="476885">
                <a:moveTo>
                  <a:pt x="820757" y="180002"/>
                </a:moveTo>
                <a:lnTo>
                  <a:pt x="814327" y="132149"/>
                </a:lnTo>
                <a:lnTo>
                  <a:pt x="796181" y="89151"/>
                </a:lnTo>
                <a:lnTo>
                  <a:pt x="768036" y="52720"/>
                </a:lnTo>
                <a:lnTo>
                  <a:pt x="731606" y="24575"/>
                </a:lnTo>
                <a:lnTo>
                  <a:pt x="688607" y="6429"/>
                </a:lnTo>
                <a:lnTo>
                  <a:pt x="640755" y="0"/>
                </a:lnTo>
                <a:lnTo>
                  <a:pt x="592903" y="6429"/>
                </a:lnTo>
                <a:lnTo>
                  <a:pt x="549904" y="24575"/>
                </a:lnTo>
                <a:lnTo>
                  <a:pt x="513474" y="52720"/>
                </a:lnTo>
                <a:lnTo>
                  <a:pt x="485328" y="89151"/>
                </a:lnTo>
                <a:lnTo>
                  <a:pt x="467182" y="132149"/>
                </a:lnTo>
                <a:lnTo>
                  <a:pt x="460753" y="180002"/>
                </a:lnTo>
                <a:lnTo>
                  <a:pt x="467182" y="227854"/>
                </a:lnTo>
                <a:lnTo>
                  <a:pt x="485328" y="270853"/>
                </a:lnTo>
                <a:lnTo>
                  <a:pt x="513474" y="307283"/>
                </a:lnTo>
                <a:lnTo>
                  <a:pt x="549904" y="335428"/>
                </a:lnTo>
                <a:lnTo>
                  <a:pt x="592903" y="353574"/>
                </a:lnTo>
                <a:lnTo>
                  <a:pt x="640755" y="360004"/>
                </a:lnTo>
                <a:lnTo>
                  <a:pt x="688607" y="353574"/>
                </a:lnTo>
                <a:lnTo>
                  <a:pt x="731606" y="335428"/>
                </a:lnTo>
                <a:lnTo>
                  <a:pt x="768036" y="307283"/>
                </a:lnTo>
                <a:lnTo>
                  <a:pt x="796181" y="270853"/>
                </a:lnTo>
                <a:lnTo>
                  <a:pt x="814327" y="227854"/>
                </a:lnTo>
                <a:lnTo>
                  <a:pt x="820757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88527" y="1948276"/>
            <a:ext cx="7353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16255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5943" y="1460391"/>
            <a:ext cx="1026160" cy="1296035"/>
          </a:xfrm>
          <a:custGeom>
            <a:avLst/>
            <a:gdLst/>
            <a:ahLst/>
            <a:cxnLst/>
            <a:rect l="l" t="t" r="r" b="b"/>
            <a:pathLst>
              <a:path w="1026160" h="1296035">
                <a:moveTo>
                  <a:pt x="0" y="346999"/>
                </a:moveTo>
                <a:lnTo>
                  <a:pt x="72158" y="481010"/>
                </a:lnTo>
              </a:path>
              <a:path w="1026160" h="1296035">
                <a:moveTo>
                  <a:pt x="558090" y="1116013"/>
                </a:moveTo>
                <a:lnTo>
                  <a:pt x="551660" y="1068161"/>
                </a:lnTo>
                <a:lnTo>
                  <a:pt x="533515" y="1025162"/>
                </a:lnTo>
                <a:lnTo>
                  <a:pt x="505369" y="988732"/>
                </a:lnTo>
                <a:lnTo>
                  <a:pt x="468939" y="960587"/>
                </a:lnTo>
                <a:lnTo>
                  <a:pt x="425940" y="942441"/>
                </a:lnTo>
                <a:lnTo>
                  <a:pt x="378088" y="936011"/>
                </a:lnTo>
                <a:lnTo>
                  <a:pt x="330236" y="942441"/>
                </a:lnTo>
                <a:lnTo>
                  <a:pt x="287237" y="960587"/>
                </a:lnTo>
                <a:lnTo>
                  <a:pt x="250806" y="988732"/>
                </a:lnTo>
                <a:lnTo>
                  <a:pt x="222661" y="1025162"/>
                </a:lnTo>
                <a:lnTo>
                  <a:pt x="204515" y="1068161"/>
                </a:lnTo>
                <a:lnTo>
                  <a:pt x="198085" y="1116013"/>
                </a:lnTo>
                <a:lnTo>
                  <a:pt x="204515" y="1163866"/>
                </a:lnTo>
                <a:lnTo>
                  <a:pt x="222661" y="1206864"/>
                </a:lnTo>
                <a:lnTo>
                  <a:pt x="250806" y="1243295"/>
                </a:lnTo>
                <a:lnTo>
                  <a:pt x="287237" y="1271440"/>
                </a:lnTo>
                <a:lnTo>
                  <a:pt x="330236" y="1289586"/>
                </a:lnTo>
                <a:lnTo>
                  <a:pt x="378088" y="1296016"/>
                </a:lnTo>
                <a:lnTo>
                  <a:pt x="425940" y="1289586"/>
                </a:lnTo>
                <a:lnTo>
                  <a:pt x="468939" y="1271440"/>
                </a:lnTo>
                <a:lnTo>
                  <a:pt x="505369" y="1243295"/>
                </a:lnTo>
                <a:lnTo>
                  <a:pt x="533515" y="1206864"/>
                </a:lnTo>
                <a:lnTo>
                  <a:pt x="551660" y="1163866"/>
                </a:lnTo>
                <a:lnTo>
                  <a:pt x="558090" y="1116013"/>
                </a:lnTo>
                <a:close/>
              </a:path>
              <a:path w="1026160" h="1296035">
                <a:moveTo>
                  <a:pt x="241335" y="819714"/>
                </a:moveTo>
                <a:lnTo>
                  <a:pt x="298834" y="944306"/>
                </a:lnTo>
              </a:path>
              <a:path w="1026160" h="1296035">
                <a:moveTo>
                  <a:pt x="1026095" y="180002"/>
                </a:moveTo>
                <a:lnTo>
                  <a:pt x="1019666" y="132150"/>
                </a:lnTo>
                <a:lnTo>
                  <a:pt x="1001520" y="89151"/>
                </a:lnTo>
                <a:lnTo>
                  <a:pt x="973374" y="52720"/>
                </a:lnTo>
                <a:lnTo>
                  <a:pt x="936944" y="24575"/>
                </a:lnTo>
                <a:lnTo>
                  <a:pt x="893945" y="6429"/>
                </a:lnTo>
                <a:lnTo>
                  <a:pt x="846093" y="0"/>
                </a:lnTo>
                <a:lnTo>
                  <a:pt x="798241" y="6429"/>
                </a:lnTo>
                <a:lnTo>
                  <a:pt x="755242" y="24575"/>
                </a:lnTo>
                <a:lnTo>
                  <a:pt x="718812" y="52720"/>
                </a:lnTo>
                <a:lnTo>
                  <a:pt x="690666" y="89151"/>
                </a:lnTo>
                <a:lnTo>
                  <a:pt x="672521" y="132150"/>
                </a:lnTo>
                <a:lnTo>
                  <a:pt x="666091" y="180002"/>
                </a:lnTo>
                <a:lnTo>
                  <a:pt x="672521" y="227854"/>
                </a:lnTo>
                <a:lnTo>
                  <a:pt x="690666" y="270853"/>
                </a:lnTo>
                <a:lnTo>
                  <a:pt x="718812" y="307283"/>
                </a:lnTo>
                <a:lnTo>
                  <a:pt x="755242" y="335428"/>
                </a:lnTo>
                <a:lnTo>
                  <a:pt x="798241" y="353574"/>
                </a:lnTo>
                <a:lnTo>
                  <a:pt x="846093" y="360004"/>
                </a:lnTo>
                <a:lnTo>
                  <a:pt x="893945" y="353574"/>
                </a:lnTo>
                <a:lnTo>
                  <a:pt x="936944" y="335428"/>
                </a:lnTo>
                <a:lnTo>
                  <a:pt x="973374" y="307283"/>
                </a:lnTo>
                <a:lnTo>
                  <a:pt x="1001520" y="270853"/>
                </a:lnTo>
                <a:lnTo>
                  <a:pt x="1019666" y="227854"/>
                </a:lnTo>
                <a:lnTo>
                  <a:pt x="102609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58344" y="1306695"/>
            <a:ext cx="765810" cy="981710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7" y="801703"/>
                </a:moveTo>
                <a:lnTo>
                  <a:pt x="759268" y="753851"/>
                </a:lnTo>
                <a:lnTo>
                  <a:pt x="741122" y="710852"/>
                </a:lnTo>
                <a:lnTo>
                  <a:pt x="712977" y="674422"/>
                </a:lnTo>
                <a:lnTo>
                  <a:pt x="676546" y="646276"/>
                </a:lnTo>
                <a:lnTo>
                  <a:pt x="633547" y="628131"/>
                </a:lnTo>
                <a:lnTo>
                  <a:pt x="585695" y="621701"/>
                </a:lnTo>
                <a:lnTo>
                  <a:pt x="537843" y="628131"/>
                </a:lnTo>
                <a:lnTo>
                  <a:pt x="494844" y="646276"/>
                </a:lnTo>
                <a:lnTo>
                  <a:pt x="458414" y="674422"/>
                </a:lnTo>
                <a:lnTo>
                  <a:pt x="430268" y="710852"/>
                </a:lnTo>
                <a:lnTo>
                  <a:pt x="412123" y="753851"/>
                </a:lnTo>
                <a:lnTo>
                  <a:pt x="405693" y="801703"/>
                </a:lnTo>
                <a:lnTo>
                  <a:pt x="412123" y="849555"/>
                </a:lnTo>
                <a:lnTo>
                  <a:pt x="430268" y="892554"/>
                </a:lnTo>
                <a:lnTo>
                  <a:pt x="458414" y="928984"/>
                </a:lnTo>
                <a:lnTo>
                  <a:pt x="494844" y="957130"/>
                </a:lnTo>
                <a:lnTo>
                  <a:pt x="537843" y="975276"/>
                </a:lnTo>
                <a:lnTo>
                  <a:pt x="585695" y="981705"/>
                </a:lnTo>
                <a:lnTo>
                  <a:pt x="633547" y="975276"/>
                </a:lnTo>
                <a:lnTo>
                  <a:pt x="676546" y="957130"/>
                </a:lnTo>
                <a:lnTo>
                  <a:pt x="712977" y="928984"/>
                </a:lnTo>
                <a:lnTo>
                  <a:pt x="741122" y="892554"/>
                </a:lnTo>
                <a:lnTo>
                  <a:pt x="759268" y="849555"/>
                </a:lnTo>
                <a:lnTo>
                  <a:pt x="765697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48035" y="1807390"/>
            <a:ext cx="792480" cy="949325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19" y="0"/>
                </a:moveTo>
                <a:lnTo>
                  <a:pt x="306077" y="134011"/>
                </a:lnTo>
              </a:path>
              <a:path w="792479" h="949325">
                <a:moveTo>
                  <a:pt x="360004" y="769014"/>
                </a:moveTo>
                <a:lnTo>
                  <a:pt x="353574" y="721162"/>
                </a:lnTo>
                <a:lnTo>
                  <a:pt x="335429" y="678163"/>
                </a:lnTo>
                <a:lnTo>
                  <a:pt x="307283" y="641733"/>
                </a:lnTo>
                <a:lnTo>
                  <a:pt x="270853" y="613587"/>
                </a:lnTo>
                <a:lnTo>
                  <a:pt x="227854" y="595441"/>
                </a:lnTo>
                <a:lnTo>
                  <a:pt x="180002" y="589012"/>
                </a:lnTo>
                <a:lnTo>
                  <a:pt x="132150" y="595441"/>
                </a:lnTo>
                <a:lnTo>
                  <a:pt x="89151" y="613587"/>
                </a:lnTo>
                <a:lnTo>
                  <a:pt x="52720" y="641733"/>
                </a:lnTo>
                <a:lnTo>
                  <a:pt x="24575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5" y="859865"/>
                </a:lnTo>
                <a:lnTo>
                  <a:pt x="52720" y="896295"/>
                </a:lnTo>
                <a:lnTo>
                  <a:pt x="89151" y="924441"/>
                </a:lnTo>
                <a:lnTo>
                  <a:pt x="132150" y="942586"/>
                </a:lnTo>
                <a:lnTo>
                  <a:pt x="180002" y="949016"/>
                </a:lnTo>
                <a:lnTo>
                  <a:pt x="227854" y="942586"/>
                </a:lnTo>
                <a:lnTo>
                  <a:pt x="270853" y="924441"/>
                </a:lnTo>
                <a:lnTo>
                  <a:pt x="307283" y="896295"/>
                </a:lnTo>
                <a:lnTo>
                  <a:pt x="335429" y="859865"/>
                </a:lnTo>
                <a:lnTo>
                  <a:pt x="353574" y="816866"/>
                </a:lnTo>
                <a:lnTo>
                  <a:pt x="360004" y="769014"/>
                </a:lnTo>
                <a:close/>
              </a:path>
              <a:path w="792479" h="949325">
                <a:moveTo>
                  <a:pt x="316753" y="472715"/>
                </a:moveTo>
                <a:lnTo>
                  <a:pt x="259255" y="597307"/>
                </a:lnTo>
              </a:path>
              <a:path w="792479" h="949325">
                <a:moveTo>
                  <a:pt x="792009" y="769014"/>
                </a:moveTo>
                <a:lnTo>
                  <a:pt x="785580" y="721162"/>
                </a:lnTo>
                <a:lnTo>
                  <a:pt x="767434" y="678163"/>
                </a:lnTo>
                <a:lnTo>
                  <a:pt x="739288" y="641733"/>
                </a:lnTo>
                <a:lnTo>
                  <a:pt x="702858" y="613587"/>
                </a:lnTo>
                <a:lnTo>
                  <a:pt x="659859" y="595441"/>
                </a:lnTo>
                <a:lnTo>
                  <a:pt x="612007" y="589012"/>
                </a:lnTo>
                <a:lnTo>
                  <a:pt x="564155" y="595441"/>
                </a:lnTo>
                <a:lnTo>
                  <a:pt x="521156" y="613587"/>
                </a:lnTo>
                <a:lnTo>
                  <a:pt x="484726" y="641733"/>
                </a:lnTo>
                <a:lnTo>
                  <a:pt x="456580" y="678163"/>
                </a:lnTo>
                <a:lnTo>
                  <a:pt x="438435" y="721162"/>
                </a:lnTo>
                <a:lnTo>
                  <a:pt x="432005" y="769014"/>
                </a:lnTo>
                <a:lnTo>
                  <a:pt x="438435" y="816866"/>
                </a:lnTo>
                <a:lnTo>
                  <a:pt x="456580" y="859865"/>
                </a:lnTo>
                <a:lnTo>
                  <a:pt x="484726" y="896295"/>
                </a:lnTo>
                <a:lnTo>
                  <a:pt x="521156" y="924441"/>
                </a:lnTo>
                <a:lnTo>
                  <a:pt x="564155" y="942586"/>
                </a:lnTo>
                <a:lnTo>
                  <a:pt x="612007" y="949016"/>
                </a:lnTo>
                <a:lnTo>
                  <a:pt x="659859" y="942586"/>
                </a:lnTo>
                <a:lnTo>
                  <a:pt x="702858" y="924441"/>
                </a:lnTo>
                <a:lnTo>
                  <a:pt x="739288" y="896295"/>
                </a:lnTo>
                <a:lnTo>
                  <a:pt x="767434" y="859865"/>
                </a:lnTo>
                <a:lnTo>
                  <a:pt x="785580" y="816866"/>
                </a:lnTo>
                <a:lnTo>
                  <a:pt x="792009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959912" y="2416271"/>
            <a:ext cx="106426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64820" algn="l"/>
                <a:tab pos="948055" algn="l"/>
              </a:tabLst>
            </a:pPr>
            <a:r>
              <a:rPr sz="1700" spc="-50" dirty="0">
                <a:latin typeface="Calibri"/>
                <a:cs typeface="Calibri"/>
              </a:rPr>
              <a:t>7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12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00303" y="1284479"/>
            <a:ext cx="1286510" cy="1139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this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edge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gets </a:t>
            </a:r>
            <a:r>
              <a:rPr sz="1700" spc="-35" dirty="0">
                <a:latin typeface="Calibri"/>
                <a:cs typeface="Calibri"/>
              </a:rPr>
              <a:t>closer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the </a:t>
            </a:r>
            <a:r>
              <a:rPr sz="1700" dirty="0">
                <a:latin typeface="Calibri"/>
                <a:cs typeface="Calibri"/>
              </a:rPr>
              <a:t>root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while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sift- </a:t>
            </a:r>
            <a:r>
              <a:rPr sz="1700" dirty="0">
                <a:latin typeface="Calibri"/>
                <a:cs typeface="Calibri"/>
              </a:rPr>
              <a:t>ing</a:t>
            </a:r>
            <a:r>
              <a:rPr sz="1700" spc="7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up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16075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SiftUp</a:t>
            </a:r>
          </a:p>
        </p:txBody>
      </p:sp>
      <p:sp>
        <p:nvSpPr>
          <p:cNvPr id="3" name="object 3"/>
          <p:cNvSpPr/>
          <p:nvPr/>
        </p:nvSpPr>
        <p:spPr>
          <a:xfrm>
            <a:off x="2844028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32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8017" y="1306701"/>
            <a:ext cx="1080135" cy="1449705"/>
          </a:xfrm>
          <a:custGeom>
            <a:avLst/>
            <a:gdLst/>
            <a:ahLst/>
            <a:cxnLst/>
            <a:rect l="l" t="t" r="r" b="b"/>
            <a:pathLst>
              <a:path w="1080135" h="1449705">
                <a:moveTo>
                  <a:pt x="981705" y="0"/>
                </a:moveTo>
                <a:lnTo>
                  <a:pt x="781663" y="200047"/>
                </a:lnTo>
              </a:path>
              <a:path w="1080135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49"/>
                </a:lnTo>
                <a:lnTo>
                  <a:pt x="240577" y="892548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8"/>
                </a:lnTo>
                <a:lnTo>
                  <a:pt x="569576" y="849549"/>
                </a:lnTo>
                <a:lnTo>
                  <a:pt x="576006" y="801697"/>
                </a:lnTo>
                <a:close/>
              </a:path>
              <a:path w="1080135" h="1449705">
                <a:moveTo>
                  <a:pt x="558089" y="500689"/>
                </a:moveTo>
                <a:lnTo>
                  <a:pt x="485931" y="634700"/>
                </a:lnTo>
              </a:path>
              <a:path w="1080135" h="1449705">
                <a:moveTo>
                  <a:pt x="360004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3" y="1114276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50" y="1096131"/>
                </a:lnTo>
                <a:lnTo>
                  <a:pt x="89151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5"/>
                </a:lnTo>
                <a:lnTo>
                  <a:pt x="24575" y="1360554"/>
                </a:lnTo>
                <a:lnTo>
                  <a:pt x="52720" y="1396984"/>
                </a:lnTo>
                <a:lnTo>
                  <a:pt x="89151" y="1425130"/>
                </a:lnTo>
                <a:lnTo>
                  <a:pt x="132150" y="1443276"/>
                </a:lnTo>
                <a:lnTo>
                  <a:pt x="180002" y="1449705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4"/>
                </a:lnTo>
                <a:lnTo>
                  <a:pt x="335428" y="1360554"/>
                </a:lnTo>
                <a:lnTo>
                  <a:pt x="353574" y="1317555"/>
                </a:lnTo>
                <a:lnTo>
                  <a:pt x="360004" y="1269703"/>
                </a:lnTo>
                <a:close/>
              </a:path>
              <a:path w="1080135" h="1449705">
                <a:moveTo>
                  <a:pt x="316753" y="973404"/>
                </a:moveTo>
                <a:lnTo>
                  <a:pt x="259255" y="1097996"/>
                </a:lnTo>
              </a:path>
              <a:path w="1080135" h="1449705">
                <a:moveTo>
                  <a:pt x="1080012" y="801697"/>
                </a:moveTo>
                <a:lnTo>
                  <a:pt x="1073583" y="753845"/>
                </a:lnTo>
                <a:lnTo>
                  <a:pt x="1055437" y="710846"/>
                </a:lnTo>
                <a:lnTo>
                  <a:pt x="1027292" y="674416"/>
                </a:lnTo>
                <a:lnTo>
                  <a:pt x="990862" y="646271"/>
                </a:lnTo>
                <a:lnTo>
                  <a:pt x="947863" y="628125"/>
                </a:lnTo>
                <a:lnTo>
                  <a:pt x="900011" y="621695"/>
                </a:lnTo>
                <a:lnTo>
                  <a:pt x="852158" y="628125"/>
                </a:lnTo>
                <a:lnTo>
                  <a:pt x="809159" y="646271"/>
                </a:lnTo>
                <a:lnTo>
                  <a:pt x="772729" y="674416"/>
                </a:lnTo>
                <a:lnTo>
                  <a:pt x="744584" y="710846"/>
                </a:lnTo>
                <a:lnTo>
                  <a:pt x="726438" y="753845"/>
                </a:lnTo>
                <a:lnTo>
                  <a:pt x="720008" y="801697"/>
                </a:lnTo>
                <a:lnTo>
                  <a:pt x="726438" y="849549"/>
                </a:lnTo>
                <a:lnTo>
                  <a:pt x="744584" y="892548"/>
                </a:lnTo>
                <a:lnTo>
                  <a:pt x="772729" y="928979"/>
                </a:lnTo>
                <a:lnTo>
                  <a:pt x="809159" y="957124"/>
                </a:lnTo>
                <a:lnTo>
                  <a:pt x="852158" y="975270"/>
                </a:lnTo>
                <a:lnTo>
                  <a:pt x="900011" y="981699"/>
                </a:lnTo>
                <a:lnTo>
                  <a:pt x="947863" y="975270"/>
                </a:lnTo>
                <a:lnTo>
                  <a:pt x="990862" y="957124"/>
                </a:lnTo>
                <a:lnTo>
                  <a:pt x="1027292" y="928979"/>
                </a:lnTo>
                <a:lnTo>
                  <a:pt x="1055437" y="892548"/>
                </a:lnTo>
                <a:lnTo>
                  <a:pt x="1073583" y="849549"/>
                </a:lnTo>
                <a:lnTo>
                  <a:pt x="1080012" y="8016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88527" y="1948276"/>
            <a:ext cx="7353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16255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45943" y="1460391"/>
            <a:ext cx="1026160" cy="1296035"/>
          </a:xfrm>
          <a:custGeom>
            <a:avLst/>
            <a:gdLst/>
            <a:ahLst/>
            <a:cxnLst/>
            <a:rect l="l" t="t" r="r" b="b"/>
            <a:pathLst>
              <a:path w="1026160" h="1296035">
                <a:moveTo>
                  <a:pt x="0" y="346999"/>
                </a:moveTo>
                <a:lnTo>
                  <a:pt x="72158" y="481010"/>
                </a:lnTo>
              </a:path>
              <a:path w="1026160" h="1296035">
                <a:moveTo>
                  <a:pt x="558090" y="1116013"/>
                </a:moveTo>
                <a:lnTo>
                  <a:pt x="551660" y="1068161"/>
                </a:lnTo>
                <a:lnTo>
                  <a:pt x="533515" y="1025162"/>
                </a:lnTo>
                <a:lnTo>
                  <a:pt x="505369" y="988732"/>
                </a:lnTo>
                <a:lnTo>
                  <a:pt x="468939" y="960587"/>
                </a:lnTo>
                <a:lnTo>
                  <a:pt x="425940" y="942441"/>
                </a:lnTo>
                <a:lnTo>
                  <a:pt x="378088" y="936011"/>
                </a:lnTo>
                <a:lnTo>
                  <a:pt x="330236" y="942441"/>
                </a:lnTo>
                <a:lnTo>
                  <a:pt x="287237" y="960587"/>
                </a:lnTo>
                <a:lnTo>
                  <a:pt x="250806" y="988732"/>
                </a:lnTo>
                <a:lnTo>
                  <a:pt x="222661" y="1025162"/>
                </a:lnTo>
                <a:lnTo>
                  <a:pt x="204515" y="1068161"/>
                </a:lnTo>
                <a:lnTo>
                  <a:pt x="198085" y="1116013"/>
                </a:lnTo>
                <a:lnTo>
                  <a:pt x="204515" y="1163866"/>
                </a:lnTo>
                <a:lnTo>
                  <a:pt x="222661" y="1206864"/>
                </a:lnTo>
                <a:lnTo>
                  <a:pt x="250806" y="1243295"/>
                </a:lnTo>
                <a:lnTo>
                  <a:pt x="287237" y="1271440"/>
                </a:lnTo>
                <a:lnTo>
                  <a:pt x="330236" y="1289586"/>
                </a:lnTo>
                <a:lnTo>
                  <a:pt x="378088" y="1296016"/>
                </a:lnTo>
                <a:lnTo>
                  <a:pt x="425940" y="1289586"/>
                </a:lnTo>
                <a:lnTo>
                  <a:pt x="468939" y="1271440"/>
                </a:lnTo>
                <a:lnTo>
                  <a:pt x="505369" y="1243295"/>
                </a:lnTo>
                <a:lnTo>
                  <a:pt x="533515" y="1206864"/>
                </a:lnTo>
                <a:lnTo>
                  <a:pt x="551660" y="1163866"/>
                </a:lnTo>
                <a:lnTo>
                  <a:pt x="558090" y="1116013"/>
                </a:lnTo>
                <a:close/>
              </a:path>
              <a:path w="1026160" h="1296035">
                <a:moveTo>
                  <a:pt x="241335" y="819714"/>
                </a:moveTo>
                <a:lnTo>
                  <a:pt x="298834" y="944306"/>
                </a:lnTo>
              </a:path>
              <a:path w="1026160" h="1296035">
                <a:moveTo>
                  <a:pt x="1026095" y="180002"/>
                </a:moveTo>
                <a:lnTo>
                  <a:pt x="1019666" y="132150"/>
                </a:lnTo>
                <a:lnTo>
                  <a:pt x="1001520" y="89151"/>
                </a:lnTo>
                <a:lnTo>
                  <a:pt x="973374" y="52720"/>
                </a:lnTo>
                <a:lnTo>
                  <a:pt x="936944" y="24575"/>
                </a:lnTo>
                <a:lnTo>
                  <a:pt x="893945" y="6429"/>
                </a:lnTo>
                <a:lnTo>
                  <a:pt x="846093" y="0"/>
                </a:lnTo>
                <a:lnTo>
                  <a:pt x="798241" y="6429"/>
                </a:lnTo>
                <a:lnTo>
                  <a:pt x="755242" y="24575"/>
                </a:lnTo>
                <a:lnTo>
                  <a:pt x="718812" y="52720"/>
                </a:lnTo>
                <a:lnTo>
                  <a:pt x="690666" y="89151"/>
                </a:lnTo>
                <a:lnTo>
                  <a:pt x="672521" y="132150"/>
                </a:lnTo>
                <a:lnTo>
                  <a:pt x="666091" y="180002"/>
                </a:lnTo>
                <a:lnTo>
                  <a:pt x="672521" y="227854"/>
                </a:lnTo>
                <a:lnTo>
                  <a:pt x="690666" y="270853"/>
                </a:lnTo>
                <a:lnTo>
                  <a:pt x="718812" y="307283"/>
                </a:lnTo>
                <a:lnTo>
                  <a:pt x="755242" y="335428"/>
                </a:lnTo>
                <a:lnTo>
                  <a:pt x="798241" y="353574"/>
                </a:lnTo>
                <a:lnTo>
                  <a:pt x="846093" y="360004"/>
                </a:lnTo>
                <a:lnTo>
                  <a:pt x="893945" y="353574"/>
                </a:lnTo>
                <a:lnTo>
                  <a:pt x="936944" y="335428"/>
                </a:lnTo>
                <a:lnTo>
                  <a:pt x="973374" y="307283"/>
                </a:lnTo>
                <a:lnTo>
                  <a:pt x="1001520" y="270853"/>
                </a:lnTo>
                <a:lnTo>
                  <a:pt x="1019666" y="227854"/>
                </a:lnTo>
                <a:lnTo>
                  <a:pt x="102609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58344" y="1306695"/>
            <a:ext cx="765810" cy="981710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7" y="801703"/>
                </a:moveTo>
                <a:lnTo>
                  <a:pt x="759268" y="753851"/>
                </a:lnTo>
                <a:lnTo>
                  <a:pt x="741122" y="710852"/>
                </a:lnTo>
                <a:lnTo>
                  <a:pt x="712977" y="674422"/>
                </a:lnTo>
                <a:lnTo>
                  <a:pt x="676546" y="646276"/>
                </a:lnTo>
                <a:lnTo>
                  <a:pt x="633547" y="628131"/>
                </a:lnTo>
                <a:lnTo>
                  <a:pt x="585695" y="621701"/>
                </a:lnTo>
                <a:lnTo>
                  <a:pt x="537843" y="628131"/>
                </a:lnTo>
                <a:lnTo>
                  <a:pt x="494844" y="646276"/>
                </a:lnTo>
                <a:lnTo>
                  <a:pt x="458414" y="674422"/>
                </a:lnTo>
                <a:lnTo>
                  <a:pt x="430268" y="710852"/>
                </a:lnTo>
                <a:lnTo>
                  <a:pt x="412123" y="753851"/>
                </a:lnTo>
                <a:lnTo>
                  <a:pt x="405693" y="801703"/>
                </a:lnTo>
                <a:lnTo>
                  <a:pt x="412123" y="849555"/>
                </a:lnTo>
                <a:lnTo>
                  <a:pt x="430268" y="892554"/>
                </a:lnTo>
                <a:lnTo>
                  <a:pt x="458414" y="928984"/>
                </a:lnTo>
                <a:lnTo>
                  <a:pt x="494844" y="957130"/>
                </a:lnTo>
                <a:lnTo>
                  <a:pt x="537843" y="975276"/>
                </a:lnTo>
                <a:lnTo>
                  <a:pt x="585695" y="981705"/>
                </a:lnTo>
                <a:lnTo>
                  <a:pt x="633547" y="975276"/>
                </a:lnTo>
                <a:lnTo>
                  <a:pt x="676546" y="957130"/>
                </a:lnTo>
                <a:lnTo>
                  <a:pt x="712977" y="928984"/>
                </a:lnTo>
                <a:lnTo>
                  <a:pt x="741122" y="892554"/>
                </a:lnTo>
                <a:lnTo>
                  <a:pt x="759268" y="849555"/>
                </a:lnTo>
                <a:lnTo>
                  <a:pt x="765697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48035" y="1807390"/>
            <a:ext cx="792480" cy="949325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19" y="0"/>
                </a:moveTo>
                <a:lnTo>
                  <a:pt x="306077" y="134011"/>
                </a:lnTo>
              </a:path>
              <a:path w="792479" h="949325">
                <a:moveTo>
                  <a:pt x="360004" y="769014"/>
                </a:moveTo>
                <a:lnTo>
                  <a:pt x="353574" y="721162"/>
                </a:lnTo>
                <a:lnTo>
                  <a:pt x="335429" y="678163"/>
                </a:lnTo>
                <a:lnTo>
                  <a:pt x="307283" y="641733"/>
                </a:lnTo>
                <a:lnTo>
                  <a:pt x="270853" y="613587"/>
                </a:lnTo>
                <a:lnTo>
                  <a:pt x="227854" y="595441"/>
                </a:lnTo>
                <a:lnTo>
                  <a:pt x="180002" y="589012"/>
                </a:lnTo>
                <a:lnTo>
                  <a:pt x="132150" y="595441"/>
                </a:lnTo>
                <a:lnTo>
                  <a:pt x="89151" y="613587"/>
                </a:lnTo>
                <a:lnTo>
                  <a:pt x="52720" y="641733"/>
                </a:lnTo>
                <a:lnTo>
                  <a:pt x="24575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5" y="859865"/>
                </a:lnTo>
                <a:lnTo>
                  <a:pt x="52720" y="896295"/>
                </a:lnTo>
                <a:lnTo>
                  <a:pt x="89151" y="924441"/>
                </a:lnTo>
                <a:lnTo>
                  <a:pt x="132150" y="942586"/>
                </a:lnTo>
                <a:lnTo>
                  <a:pt x="180002" y="949016"/>
                </a:lnTo>
                <a:lnTo>
                  <a:pt x="227854" y="942586"/>
                </a:lnTo>
                <a:lnTo>
                  <a:pt x="270853" y="924441"/>
                </a:lnTo>
                <a:lnTo>
                  <a:pt x="307283" y="896295"/>
                </a:lnTo>
                <a:lnTo>
                  <a:pt x="335429" y="859865"/>
                </a:lnTo>
                <a:lnTo>
                  <a:pt x="353574" y="816866"/>
                </a:lnTo>
                <a:lnTo>
                  <a:pt x="360004" y="769014"/>
                </a:lnTo>
                <a:close/>
              </a:path>
              <a:path w="792479" h="949325">
                <a:moveTo>
                  <a:pt x="316753" y="472715"/>
                </a:moveTo>
                <a:lnTo>
                  <a:pt x="259255" y="597307"/>
                </a:lnTo>
              </a:path>
              <a:path w="792479" h="949325">
                <a:moveTo>
                  <a:pt x="792009" y="769014"/>
                </a:moveTo>
                <a:lnTo>
                  <a:pt x="785580" y="721162"/>
                </a:lnTo>
                <a:lnTo>
                  <a:pt x="767434" y="678163"/>
                </a:lnTo>
                <a:lnTo>
                  <a:pt x="739288" y="641733"/>
                </a:lnTo>
                <a:lnTo>
                  <a:pt x="702858" y="613587"/>
                </a:lnTo>
                <a:lnTo>
                  <a:pt x="659859" y="595441"/>
                </a:lnTo>
                <a:lnTo>
                  <a:pt x="612007" y="589012"/>
                </a:lnTo>
                <a:lnTo>
                  <a:pt x="564155" y="595441"/>
                </a:lnTo>
                <a:lnTo>
                  <a:pt x="521156" y="613587"/>
                </a:lnTo>
                <a:lnTo>
                  <a:pt x="484726" y="641733"/>
                </a:lnTo>
                <a:lnTo>
                  <a:pt x="456580" y="678163"/>
                </a:lnTo>
                <a:lnTo>
                  <a:pt x="438435" y="721162"/>
                </a:lnTo>
                <a:lnTo>
                  <a:pt x="432005" y="769014"/>
                </a:lnTo>
                <a:lnTo>
                  <a:pt x="438435" y="816866"/>
                </a:lnTo>
                <a:lnTo>
                  <a:pt x="456580" y="859865"/>
                </a:lnTo>
                <a:lnTo>
                  <a:pt x="484726" y="896295"/>
                </a:lnTo>
                <a:lnTo>
                  <a:pt x="521156" y="924441"/>
                </a:lnTo>
                <a:lnTo>
                  <a:pt x="564155" y="942586"/>
                </a:lnTo>
                <a:lnTo>
                  <a:pt x="612007" y="949016"/>
                </a:lnTo>
                <a:lnTo>
                  <a:pt x="659859" y="942586"/>
                </a:lnTo>
                <a:lnTo>
                  <a:pt x="702858" y="924441"/>
                </a:lnTo>
                <a:lnTo>
                  <a:pt x="739288" y="896295"/>
                </a:lnTo>
                <a:lnTo>
                  <a:pt x="767434" y="859865"/>
                </a:lnTo>
                <a:lnTo>
                  <a:pt x="785580" y="816866"/>
                </a:lnTo>
                <a:lnTo>
                  <a:pt x="792009" y="769014"/>
                </a:lnTo>
                <a:close/>
              </a:path>
              <a:path w="792479" h="949325">
                <a:moveTo>
                  <a:pt x="475255" y="472715"/>
                </a:moveTo>
                <a:lnTo>
                  <a:pt x="532753" y="597307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45857" y="2299183"/>
            <a:ext cx="2978785" cy="78486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939165">
              <a:lnSpc>
                <a:spcPct val="100000"/>
              </a:lnSpc>
              <a:spcBef>
                <a:spcPts val="1040"/>
              </a:spcBef>
              <a:tabLst>
                <a:tab pos="1926589" algn="l"/>
                <a:tab pos="2378710" algn="l"/>
                <a:tab pos="2862580" algn="l"/>
              </a:tabLst>
            </a:pPr>
            <a:r>
              <a:rPr sz="1700" spc="-25" dirty="0">
                <a:latin typeface="Calibri"/>
                <a:cs typeface="Calibri"/>
              </a:rPr>
              <a:t>11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12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700" spc="-25" dirty="0">
                <a:latin typeface="Calibri"/>
                <a:cs typeface="Calibri"/>
              </a:rPr>
              <a:t>running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time:</a:t>
            </a:r>
            <a:r>
              <a:rPr sz="1700" spc="180" dirty="0">
                <a:latin typeface="Calibri"/>
                <a:cs typeface="Calibri"/>
              </a:rPr>
              <a:t> </a:t>
            </a:r>
            <a:r>
              <a:rPr sz="1700" i="1" dirty="0">
                <a:latin typeface="Calibri"/>
                <a:cs typeface="Calibri"/>
              </a:rPr>
              <a:t>O</a:t>
            </a:r>
            <a:r>
              <a:rPr sz="1700" dirty="0">
                <a:latin typeface="Lucida Sans Unicode"/>
                <a:cs typeface="Lucida Sans Unicode"/>
              </a:rPr>
              <a:t>(</a:t>
            </a:r>
            <a:r>
              <a:rPr sz="1700" dirty="0">
                <a:latin typeface="Calibri"/>
                <a:cs typeface="Calibri"/>
              </a:rPr>
              <a:t>tree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height</a:t>
            </a:r>
            <a:r>
              <a:rPr sz="1700" spc="-10" dirty="0">
                <a:latin typeface="Lucida Sans Unicode"/>
                <a:cs typeface="Lucida Sans Unicode"/>
              </a:rPr>
              <a:t>)</a:t>
            </a:r>
            <a:endParaRPr sz="1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05560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ExtractMax</a:t>
            </a:r>
          </a:p>
        </p:txBody>
      </p:sp>
      <p:sp>
        <p:nvSpPr>
          <p:cNvPr id="3" name="object 3"/>
          <p:cNvSpPr/>
          <p:nvPr/>
        </p:nvSpPr>
        <p:spPr>
          <a:xfrm>
            <a:off x="2844028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8017" y="1306701"/>
            <a:ext cx="981710" cy="1449705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05" y="0"/>
                </a:moveTo>
                <a:lnTo>
                  <a:pt x="781663" y="200047"/>
                </a:lnTo>
              </a:path>
              <a:path w="981710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49"/>
                </a:lnTo>
                <a:lnTo>
                  <a:pt x="240577" y="892548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8"/>
                </a:lnTo>
                <a:lnTo>
                  <a:pt x="569576" y="849549"/>
                </a:lnTo>
                <a:lnTo>
                  <a:pt x="576006" y="801697"/>
                </a:lnTo>
                <a:close/>
              </a:path>
              <a:path w="981710" h="1449705">
                <a:moveTo>
                  <a:pt x="558089" y="500689"/>
                </a:moveTo>
                <a:lnTo>
                  <a:pt x="485931" y="634700"/>
                </a:lnTo>
              </a:path>
              <a:path w="981710" h="1449705">
                <a:moveTo>
                  <a:pt x="360004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3" y="1114276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50" y="1096131"/>
                </a:lnTo>
                <a:lnTo>
                  <a:pt x="89151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5"/>
                </a:lnTo>
                <a:lnTo>
                  <a:pt x="24575" y="1360554"/>
                </a:lnTo>
                <a:lnTo>
                  <a:pt x="52720" y="1396984"/>
                </a:lnTo>
                <a:lnTo>
                  <a:pt x="89151" y="1425130"/>
                </a:lnTo>
                <a:lnTo>
                  <a:pt x="132150" y="1443276"/>
                </a:lnTo>
                <a:lnTo>
                  <a:pt x="180002" y="1449705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4"/>
                </a:lnTo>
                <a:lnTo>
                  <a:pt x="335428" y="1360554"/>
                </a:lnTo>
                <a:lnTo>
                  <a:pt x="353574" y="1317555"/>
                </a:lnTo>
                <a:lnTo>
                  <a:pt x="360004" y="1269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72525" y="2416271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7273" y="1928397"/>
            <a:ext cx="821055" cy="476884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497" y="351708"/>
                </a:moveTo>
                <a:lnTo>
                  <a:pt x="0" y="476301"/>
                </a:lnTo>
              </a:path>
              <a:path w="821055" h="476885">
                <a:moveTo>
                  <a:pt x="820757" y="180002"/>
                </a:moveTo>
                <a:lnTo>
                  <a:pt x="814327" y="132149"/>
                </a:lnTo>
                <a:lnTo>
                  <a:pt x="796181" y="89151"/>
                </a:lnTo>
                <a:lnTo>
                  <a:pt x="768036" y="52720"/>
                </a:lnTo>
                <a:lnTo>
                  <a:pt x="731606" y="24575"/>
                </a:lnTo>
                <a:lnTo>
                  <a:pt x="688607" y="6429"/>
                </a:lnTo>
                <a:lnTo>
                  <a:pt x="640755" y="0"/>
                </a:lnTo>
                <a:lnTo>
                  <a:pt x="592903" y="6429"/>
                </a:lnTo>
                <a:lnTo>
                  <a:pt x="549904" y="24575"/>
                </a:lnTo>
                <a:lnTo>
                  <a:pt x="513474" y="52720"/>
                </a:lnTo>
                <a:lnTo>
                  <a:pt x="485328" y="89151"/>
                </a:lnTo>
                <a:lnTo>
                  <a:pt x="467182" y="132149"/>
                </a:lnTo>
                <a:lnTo>
                  <a:pt x="460753" y="180002"/>
                </a:lnTo>
                <a:lnTo>
                  <a:pt x="467182" y="227854"/>
                </a:lnTo>
                <a:lnTo>
                  <a:pt x="485328" y="270853"/>
                </a:lnTo>
                <a:lnTo>
                  <a:pt x="513474" y="307283"/>
                </a:lnTo>
                <a:lnTo>
                  <a:pt x="549904" y="335428"/>
                </a:lnTo>
                <a:lnTo>
                  <a:pt x="592903" y="353574"/>
                </a:lnTo>
                <a:lnTo>
                  <a:pt x="640755" y="360004"/>
                </a:lnTo>
                <a:lnTo>
                  <a:pt x="688607" y="353574"/>
                </a:lnTo>
                <a:lnTo>
                  <a:pt x="731606" y="335428"/>
                </a:lnTo>
                <a:lnTo>
                  <a:pt x="768036" y="307283"/>
                </a:lnTo>
                <a:lnTo>
                  <a:pt x="796181" y="270853"/>
                </a:lnTo>
                <a:lnTo>
                  <a:pt x="814327" y="227854"/>
                </a:lnTo>
                <a:lnTo>
                  <a:pt x="820757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88527" y="1948276"/>
            <a:ext cx="683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5943" y="1460391"/>
            <a:ext cx="1026160" cy="481330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6999"/>
                </a:moveTo>
                <a:lnTo>
                  <a:pt x="72158" y="481010"/>
                </a:lnTo>
              </a:path>
              <a:path w="1026160" h="481330">
                <a:moveTo>
                  <a:pt x="1026095" y="180002"/>
                </a:moveTo>
                <a:lnTo>
                  <a:pt x="1019666" y="132150"/>
                </a:lnTo>
                <a:lnTo>
                  <a:pt x="1001520" y="89151"/>
                </a:lnTo>
                <a:lnTo>
                  <a:pt x="973374" y="52720"/>
                </a:lnTo>
                <a:lnTo>
                  <a:pt x="936944" y="24575"/>
                </a:lnTo>
                <a:lnTo>
                  <a:pt x="893945" y="6429"/>
                </a:lnTo>
                <a:lnTo>
                  <a:pt x="846093" y="0"/>
                </a:lnTo>
                <a:lnTo>
                  <a:pt x="798241" y="6429"/>
                </a:lnTo>
                <a:lnTo>
                  <a:pt x="755242" y="24575"/>
                </a:lnTo>
                <a:lnTo>
                  <a:pt x="718812" y="52720"/>
                </a:lnTo>
                <a:lnTo>
                  <a:pt x="690666" y="89151"/>
                </a:lnTo>
                <a:lnTo>
                  <a:pt x="672521" y="132150"/>
                </a:lnTo>
                <a:lnTo>
                  <a:pt x="666091" y="180002"/>
                </a:lnTo>
                <a:lnTo>
                  <a:pt x="672521" y="227854"/>
                </a:lnTo>
                <a:lnTo>
                  <a:pt x="690666" y="270853"/>
                </a:lnTo>
                <a:lnTo>
                  <a:pt x="718812" y="307283"/>
                </a:lnTo>
                <a:lnTo>
                  <a:pt x="755242" y="335428"/>
                </a:lnTo>
                <a:lnTo>
                  <a:pt x="798241" y="353574"/>
                </a:lnTo>
                <a:lnTo>
                  <a:pt x="846093" y="360004"/>
                </a:lnTo>
                <a:lnTo>
                  <a:pt x="893945" y="353574"/>
                </a:lnTo>
                <a:lnTo>
                  <a:pt x="936944" y="335428"/>
                </a:lnTo>
                <a:lnTo>
                  <a:pt x="973374" y="307283"/>
                </a:lnTo>
                <a:lnTo>
                  <a:pt x="1001520" y="270853"/>
                </a:lnTo>
                <a:lnTo>
                  <a:pt x="1019666" y="227854"/>
                </a:lnTo>
                <a:lnTo>
                  <a:pt x="102609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58344" y="1306695"/>
            <a:ext cx="765810" cy="981710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7" y="801703"/>
                </a:moveTo>
                <a:lnTo>
                  <a:pt x="759268" y="753851"/>
                </a:lnTo>
                <a:lnTo>
                  <a:pt x="741122" y="710852"/>
                </a:lnTo>
                <a:lnTo>
                  <a:pt x="712977" y="674422"/>
                </a:lnTo>
                <a:lnTo>
                  <a:pt x="676546" y="646276"/>
                </a:lnTo>
                <a:lnTo>
                  <a:pt x="633547" y="628131"/>
                </a:lnTo>
                <a:lnTo>
                  <a:pt x="585695" y="621701"/>
                </a:lnTo>
                <a:lnTo>
                  <a:pt x="537843" y="628131"/>
                </a:lnTo>
                <a:lnTo>
                  <a:pt x="494844" y="646276"/>
                </a:lnTo>
                <a:lnTo>
                  <a:pt x="458414" y="674422"/>
                </a:lnTo>
                <a:lnTo>
                  <a:pt x="430268" y="710852"/>
                </a:lnTo>
                <a:lnTo>
                  <a:pt x="412123" y="753851"/>
                </a:lnTo>
                <a:lnTo>
                  <a:pt x="405693" y="801703"/>
                </a:lnTo>
                <a:lnTo>
                  <a:pt x="412123" y="849555"/>
                </a:lnTo>
                <a:lnTo>
                  <a:pt x="430268" y="892554"/>
                </a:lnTo>
                <a:lnTo>
                  <a:pt x="458414" y="928984"/>
                </a:lnTo>
                <a:lnTo>
                  <a:pt x="494844" y="957130"/>
                </a:lnTo>
                <a:lnTo>
                  <a:pt x="537843" y="975276"/>
                </a:lnTo>
                <a:lnTo>
                  <a:pt x="585695" y="981705"/>
                </a:lnTo>
                <a:lnTo>
                  <a:pt x="633547" y="975276"/>
                </a:lnTo>
                <a:lnTo>
                  <a:pt x="676546" y="957130"/>
                </a:lnTo>
                <a:lnTo>
                  <a:pt x="712977" y="928984"/>
                </a:lnTo>
                <a:lnTo>
                  <a:pt x="741122" y="892554"/>
                </a:lnTo>
                <a:lnTo>
                  <a:pt x="759268" y="849555"/>
                </a:lnTo>
                <a:lnTo>
                  <a:pt x="765697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48035" y="1807390"/>
            <a:ext cx="792480" cy="949325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19" y="0"/>
                </a:moveTo>
                <a:lnTo>
                  <a:pt x="306077" y="134011"/>
                </a:lnTo>
              </a:path>
              <a:path w="792479" h="949325">
                <a:moveTo>
                  <a:pt x="360004" y="769014"/>
                </a:moveTo>
                <a:lnTo>
                  <a:pt x="353574" y="721162"/>
                </a:lnTo>
                <a:lnTo>
                  <a:pt x="335429" y="678163"/>
                </a:lnTo>
                <a:lnTo>
                  <a:pt x="307283" y="641733"/>
                </a:lnTo>
                <a:lnTo>
                  <a:pt x="270853" y="613587"/>
                </a:lnTo>
                <a:lnTo>
                  <a:pt x="227854" y="595441"/>
                </a:lnTo>
                <a:lnTo>
                  <a:pt x="180002" y="589012"/>
                </a:lnTo>
                <a:lnTo>
                  <a:pt x="132150" y="595441"/>
                </a:lnTo>
                <a:lnTo>
                  <a:pt x="89151" y="613587"/>
                </a:lnTo>
                <a:lnTo>
                  <a:pt x="52720" y="641733"/>
                </a:lnTo>
                <a:lnTo>
                  <a:pt x="24575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5" y="859865"/>
                </a:lnTo>
                <a:lnTo>
                  <a:pt x="52720" y="896295"/>
                </a:lnTo>
                <a:lnTo>
                  <a:pt x="89151" y="924441"/>
                </a:lnTo>
                <a:lnTo>
                  <a:pt x="132150" y="942586"/>
                </a:lnTo>
                <a:lnTo>
                  <a:pt x="180002" y="949016"/>
                </a:lnTo>
                <a:lnTo>
                  <a:pt x="227854" y="942586"/>
                </a:lnTo>
                <a:lnTo>
                  <a:pt x="270853" y="924441"/>
                </a:lnTo>
                <a:lnTo>
                  <a:pt x="307283" y="896295"/>
                </a:lnTo>
                <a:lnTo>
                  <a:pt x="335429" y="859865"/>
                </a:lnTo>
                <a:lnTo>
                  <a:pt x="353574" y="816866"/>
                </a:lnTo>
                <a:lnTo>
                  <a:pt x="360004" y="769014"/>
                </a:lnTo>
                <a:close/>
              </a:path>
              <a:path w="792479" h="949325">
                <a:moveTo>
                  <a:pt x="316753" y="472715"/>
                </a:moveTo>
                <a:lnTo>
                  <a:pt x="259255" y="597307"/>
                </a:lnTo>
              </a:path>
              <a:path w="792479" h="949325">
                <a:moveTo>
                  <a:pt x="792009" y="769014"/>
                </a:moveTo>
                <a:lnTo>
                  <a:pt x="785580" y="721162"/>
                </a:lnTo>
                <a:lnTo>
                  <a:pt x="767434" y="678163"/>
                </a:lnTo>
                <a:lnTo>
                  <a:pt x="739288" y="641733"/>
                </a:lnTo>
                <a:lnTo>
                  <a:pt x="702858" y="613587"/>
                </a:lnTo>
                <a:lnTo>
                  <a:pt x="659859" y="595441"/>
                </a:lnTo>
                <a:lnTo>
                  <a:pt x="612007" y="589012"/>
                </a:lnTo>
                <a:lnTo>
                  <a:pt x="564155" y="595441"/>
                </a:lnTo>
                <a:lnTo>
                  <a:pt x="521156" y="613587"/>
                </a:lnTo>
                <a:lnTo>
                  <a:pt x="484726" y="641733"/>
                </a:lnTo>
                <a:lnTo>
                  <a:pt x="456580" y="678163"/>
                </a:lnTo>
                <a:lnTo>
                  <a:pt x="438435" y="721162"/>
                </a:lnTo>
                <a:lnTo>
                  <a:pt x="432005" y="769014"/>
                </a:lnTo>
                <a:lnTo>
                  <a:pt x="438435" y="816866"/>
                </a:lnTo>
                <a:lnTo>
                  <a:pt x="456580" y="859865"/>
                </a:lnTo>
                <a:lnTo>
                  <a:pt x="484726" y="896295"/>
                </a:lnTo>
                <a:lnTo>
                  <a:pt x="521156" y="924441"/>
                </a:lnTo>
                <a:lnTo>
                  <a:pt x="564155" y="942586"/>
                </a:lnTo>
                <a:lnTo>
                  <a:pt x="612007" y="949016"/>
                </a:lnTo>
                <a:lnTo>
                  <a:pt x="659859" y="942586"/>
                </a:lnTo>
                <a:lnTo>
                  <a:pt x="702858" y="924441"/>
                </a:lnTo>
                <a:lnTo>
                  <a:pt x="739288" y="896295"/>
                </a:lnTo>
                <a:lnTo>
                  <a:pt x="767434" y="859865"/>
                </a:lnTo>
                <a:lnTo>
                  <a:pt x="785580" y="816866"/>
                </a:lnTo>
                <a:lnTo>
                  <a:pt x="792009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12528" y="2416271"/>
            <a:ext cx="612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5934" algn="l"/>
              </a:tabLst>
            </a:pPr>
            <a:r>
              <a:rPr sz="1700" spc="-25" dirty="0">
                <a:latin typeface="Calibri"/>
                <a:cs typeface="Calibri"/>
              </a:rPr>
              <a:t>12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05560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ExtractMax</a:t>
            </a:r>
          </a:p>
        </p:txBody>
      </p:sp>
      <p:sp>
        <p:nvSpPr>
          <p:cNvPr id="3" name="object 3"/>
          <p:cNvSpPr/>
          <p:nvPr/>
        </p:nvSpPr>
        <p:spPr>
          <a:xfrm>
            <a:off x="2844028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8017" y="1306701"/>
            <a:ext cx="981710" cy="1449705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05" y="0"/>
                </a:moveTo>
                <a:lnTo>
                  <a:pt x="781663" y="200047"/>
                </a:lnTo>
              </a:path>
              <a:path w="981710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49"/>
                </a:lnTo>
                <a:lnTo>
                  <a:pt x="240577" y="892548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8"/>
                </a:lnTo>
                <a:lnTo>
                  <a:pt x="569576" y="849549"/>
                </a:lnTo>
                <a:lnTo>
                  <a:pt x="576006" y="801697"/>
                </a:lnTo>
                <a:close/>
              </a:path>
              <a:path w="981710" h="1449705">
                <a:moveTo>
                  <a:pt x="558089" y="500689"/>
                </a:moveTo>
                <a:lnTo>
                  <a:pt x="485931" y="634700"/>
                </a:lnTo>
              </a:path>
              <a:path w="981710" h="1449705">
                <a:moveTo>
                  <a:pt x="360004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3" y="1114276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50" y="1096131"/>
                </a:lnTo>
                <a:lnTo>
                  <a:pt x="89151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5"/>
                </a:lnTo>
                <a:lnTo>
                  <a:pt x="24575" y="1360554"/>
                </a:lnTo>
                <a:lnTo>
                  <a:pt x="52720" y="1396984"/>
                </a:lnTo>
                <a:lnTo>
                  <a:pt x="89151" y="1425130"/>
                </a:lnTo>
                <a:lnTo>
                  <a:pt x="132150" y="1443276"/>
                </a:lnTo>
                <a:lnTo>
                  <a:pt x="180002" y="1449705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4"/>
                </a:lnTo>
                <a:lnTo>
                  <a:pt x="335428" y="1360554"/>
                </a:lnTo>
                <a:lnTo>
                  <a:pt x="353574" y="1317555"/>
                </a:lnTo>
                <a:lnTo>
                  <a:pt x="360004" y="1269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72525" y="2416271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7273" y="1928397"/>
            <a:ext cx="821055" cy="476884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497" y="351708"/>
                </a:moveTo>
                <a:lnTo>
                  <a:pt x="0" y="476301"/>
                </a:lnTo>
              </a:path>
              <a:path w="821055" h="476885">
                <a:moveTo>
                  <a:pt x="820757" y="180002"/>
                </a:moveTo>
                <a:lnTo>
                  <a:pt x="814327" y="132149"/>
                </a:lnTo>
                <a:lnTo>
                  <a:pt x="796181" y="89151"/>
                </a:lnTo>
                <a:lnTo>
                  <a:pt x="768036" y="52720"/>
                </a:lnTo>
                <a:lnTo>
                  <a:pt x="731606" y="24575"/>
                </a:lnTo>
                <a:lnTo>
                  <a:pt x="688607" y="6429"/>
                </a:lnTo>
                <a:lnTo>
                  <a:pt x="640755" y="0"/>
                </a:lnTo>
                <a:lnTo>
                  <a:pt x="592903" y="6429"/>
                </a:lnTo>
                <a:lnTo>
                  <a:pt x="549904" y="24575"/>
                </a:lnTo>
                <a:lnTo>
                  <a:pt x="513474" y="52720"/>
                </a:lnTo>
                <a:lnTo>
                  <a:pt x="485328" y="89151"/>
                </a:lnTo>
                <a:lnTo>
                  <a:pt x="467182" y="132149"/>
                </a:lnTo>
                <a:lnTo>
                  <a:pt x="460753" y="180002"/>
                </a:lnTo>
                <a:lnTo>
                  <a:pt x="467182" y="227854"/>
                </a:lnTo>
                <a:lnTo>
                  <a:pt x="485328" y="270853"/>
                </a:lnTo>
                <a:lnTo>
                  <a:pt x="513474" y="307283"/>
                </a:lnTo>
                <a:lnTo>
                  <a:pt x="549904" y="335428"/>
                </a:lnTo>
                <a:lnTo>
                  <a:pt x="592903" y="353574"/>
                </a:lnTo>
                <a:lnTo>
                  <a:pt x="640755" y="360004"/>
                </a:lnTo>
                <a:lnTo>
                  <a:pt x="688607" y="353574"/>
                </a:lnTo>
                <a:lnTo>
                  <a:pt x="731606" y="335428"/>
                </a:lnTo>
                <a:lnTo>
                  <a:pt x="768036" y="307283"/>
                </a:lnTo>
                <a:lnTo>
                  <a:pt x="796181" y="270853"/>
                </a:lnTo>
                <a:lnTo>
                  <a:pt x="814327" y="227854"/>
                </a:lnTo>
                <a:lnTo>
                  <a:pt x="820757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88527" y="1948276"/>
            <a:ext cx="683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5943" y="1460391"/>
            <a:ext cx="1026160" cy="481330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6999"/>
                </a:moveTo>
                <a:lnTo>
                  <a:pt x="72158" y="481010"/>
                </a:lnTo>
              </a:path>
              <a:path w="1026160" h="481330">
                <a:moveTo>
                  <a:pt x="1026095" y="180002"/>
                </a:moveTo>
                <a:lnTo>
                  <a:pt x="1019666" y="132150"/>
                </a:lnTo>
                <a:lnTo>
                  <a:pt x="1001520" y="89151"/>
                </a:lnTo>
                <a:lnTo>
                  <a:pt x="973374" y="52720"/>
                </a:lnTo>
                <a:lnTo>
                  <a:pt x="936944" y="24575"/>
                </a:lnTo>
                <a:lnTo>
                  <a:pt x="893945" y="6429"/>
                </a:lnTo>
                <a:lnTo>
                  <a:pt x="846093" y="0"/>
                </a:lnTo>
                <a:lnTo>
                  <a:pt x="798241" y="6429"/>
                </a:lnTo>
                <a:lnTo>
                  <a:pt x="755242" y="24575"/>
                </a:lnTo>
                <a:lnTo>
                  <a:pt x="718812" y="52720"/>
                </a:lnTo>
                <a:lnTo>
                  <a:pt x="690666" y="89151"/>
                </a:lnTo>
                <a:lnTo>
                  <a:pt x="672521" y="132150"/>
                </a:lnTo>
                <a:lnTo>
                  <a:pt x="666091" y="180002"/>
                </a:lnTo>
                <a:lnTo>
                  <a:pt x="672521" y="227854"/>
                </a:lnTo>
                <a:lnTo>
                  <a:pt x="690666" y="270853"/>
                </a:lnTo>
                <a:lnTo>
                  <a:pt x="718812" y="307283"/>
                </a:lnTo>
                <a:lnTo>
                  <a:pt x="755242" y="335428"/>
                </a:lnTo>
                <a:lnTo>
                  <a:pt x="798241" y="353574"/>
                </a:lnTo>
                <a:lnTo>
                  <a:pt x="846093" y="360004"/>
                </a:lnTo>
                <a:lnTo>
                  <a:pt x="893945" y="353574"/>
                </a:lnTo>
                <a:lnTo>
                  <a:pt x="936944" y="335428"/>
                </a:lnTo>
                <a:lnTo>
                  <a:pt x="973374" y="307283"/>
                </a:lnTo>
                <a:lnTo>
                  <a:pt x="1001520" y="270853"/>
                </a:lnTo>
                <a:lnTo>
                  <a:pt x="1019666" y="227854"/>
                </a:lnTo>
                <a:lnTo>
                  <a:pt x="102609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58344" y="1306695"/>
            <a:ext cx="765810" cy="981710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7" y="801703"/>
                </a:moveTo>
                <a:lnTo>
                  <a:pt x="759268" y="753851"/>
                </a:lnTo>
                <a:lnTo>
                  <a:pt x="741122" y="710852"/>
                </a:lnTo>
                <a:lnTo>
                  <a:pt x="712977" y="674422"/>
                </a:lnTo>
                <a:lnTo>
                  <a:pt x="676546" y="646276"/>
                </a:lnTo>
                <a:lnTo>
                  <a:pt x="633547" y="628131"/>
                </a:lnTo>
                <a:lnTo>
                  <a:pt x="585695" y="621701"/>
                </a:lnTo>
                <a:lnTo>
                  <a:pt x="537843" y="628131"/>
                </a:lnTo>
                <a:lnTo>
                  <a:pt x="494844" y="646276"/>
                </a:lnTo>
                <a:lnTo>
                  <a:pt x="458414" y="674422"/>
                </a:lnTo>
                <a:lnTo>
                  <a:pt x="430268" y="710852"/>
                </a:lnTo>
                <a:lnTo>
                  <a:pt x="412123" y="753851"/>
                </a:lnTo>
                <a:lnTo>
                  <a:pt x="405693" y="801703"/>
                </a:lnTo>
                <a:lnTo>
                  <a:pt x="412123" y="849555"/>
                </a:lnTo>
                <a:lnTo>
                  <a:pt x="430268" y="892554"/>
                </a:lnTo>
                <a:lnTo>
                  <a:pt x="458414" y="928984"/>
                </a:lnTo>
                <a:lnTo>
                  <a:pt x="494844" y="957130"/>
                </a:lnTo>
                <a:lnTo>
                  <a:pt x="537843" y="975276"/>
                </a:lnTo>
                <a:lnTo>
                  <a:pt x="585695" y="981705"/>
                </a:lnTo>
                <a:lnTo>
                  <a:pt x="633547" y="975276"/>
                </a:lnTo>
                <a:lnTo>
                  <a:pt x="676546" y="957130"/>
                </a:lnTo>
                <a:lnTo>
                  <a:pt x="712977" y="928984"/>
                </a:lnTo>
                <a:lnTo>
                  <a:pt x="741122" y="892554"/>
                </a:lnTo>
                <a:lnTo>
                  <a:pt x="759268" y="849555"/>
                </a:lnTo>
                <a:lnTo>
                  <a:pt x="765697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48035" y="1807390"/>
            <a:ext cx="792480" cy="949325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19" y="0"/>
                </a:moveTo>
                <a:lnTo>
                  <a:pt x="306077" y="134011"/>
                </a:lnTo>
              </a:path>
              <a:path w="792479" h="949325">
                <a:moveTo>
                  <a:pt x="360004" y="769014"/>
                </a:moveTo>
                <a:lnTo>
                  <a:pt x="353574" y="721162"/>
                </a:lnTo>
                <a:lnTo>
                  <a:pt x="335429" y="678163"/>
                </a:lnTo>
                <a:lnTo>
                  <a:pt x="307283" y="641733"/>
                </a:lnTo>
                <a:lnTo>
                  <a:pt x="270853" y="613587"/>
                </a:lnTo>
                <a:lnTo>
                  <a:pt x="227854" y="595441"/>
                </a:lnTo>
                <a:lnTo>
                  <a:pt x="180002" y="589012"/>
                </a:lnTo>
                <a:lnTo>
                  <a:pt x="132150" y="595441"/>
                </a:lnTo>
                <a:lnTo>
                  <a:pt x="89151" y="613587"/>
                </a:lnTo>
                <a:lnTo>
                  <a:pt x="52720" y="641733"/>
                </a:lnTo>
                <a:lnTo>
                  <a:pt x="24575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5" y="859865"/>
                </a:lnTo>
                <a:lnTo>
                  <a:pt x="52720" y="896295"/>
                </a:lnTo>
                <a:lnTo>
                  <a:pt x="89151" y="924441"/>
                </a:lnTo>
                <a:lnTo>
                  <a:pt x="132150" y="942586"/>
                </a:lnTo>
                <a:lnTo>
                  <a:pt x="180002" y="949016"/>
                </a:lnTo>
                <a:lnTo>
                  <a:pt x="227854" y="942586"/>
                </a:lnTo>
                <a:lnTo>
                  <a:pt x="270853" y="924441"/>
                </a:lnTo>
                <a:lnTo>
                  <a:pt x="307283" y="896295"/>
                </a:lnTo>
                <a:lnTo>
                  <a:pt x="335429" y="859865"/>
                </a:lnTo>
                <a:lnTo>
                  <a:pt x="353574" y="816866"/>
                </a:lnTo>
                <a:lnTo>
                  <a:pt x="360004" y="769014"/>
                </a:lnTo>
                <a:close/>
              </a:path>
              <a:path w="792479" h="949325">
                <a:moveTo>
                  <a:pt x="316753" y="472715"/>
                </a:moveTo>
                <a:lnTo>
                  <a:pt x="259255" y="597307"/>
                </a:lnTo>
              </a:path>
              <a:path w="792479" h="949325">
                <a:moveTo>
                  <a:pt x="792009" y="769014"/>
                </a:moveTo>
                <a:lnTo>
                  <a:pt x="785580" y="721162"/>
                </a:lnTo>
                <a:lnTo>
                  <a:pt x="767434" y="678163"/>
                </a:lnTo>
                <a:lnTo>
                  <a:pt x="739288" y="641733"/>
                </a:lnTo>
                <a:lnTo>
                  <a:pt x="702858" y="613587"/>
                </a:lnTo>
                <a:lnTo>
                  <a:pt x="659859" y="595441"/>
                </a:lnTo>
                <a:lnTo>
                  <a:pt x="612007" y="589012"/>
                </a:lnTo>
                <a:lnTo>
                  <a:pt x="564155" y="595441"/>
                </a:lnTo>
                <a:lnTo>
                  <a:pt x="521156" y="613587"/>
                </a:lnTo>
                <a:lnTo>
                  <a:pt x="484726" y="641733"/>
                </a:lnTo>
                <a:lnTo>
                  <a:pt x="456580" y="678163"/>
                </a:lnTo>
                <a:lnTo>
                  <a:pt x="438435" y="721162"/>
                </a:lnTo>
                <a:lnTo>
                  <a:pt x="432005" y="769014"/>
                </a:lnTo>
                <a:lnTo>
                  <a:pt x="438435" y="816866"/>
                </a:lnTo>
                <a:lnTo>
                  <a:pt x="456580" y="859865"/>
                </a:lnTo>
                <a:lnTo>
                  <a:pt x="484726" y="896295"/>
                </a:lnTo>
                <a:lnTo>
                  <a:pt x="521156" y="924441"/>
                </a:lnTo>
                <a:lnTo>
                  <a:pt x="564155" y="942586"/>
                </a:lnTo>
                <a:lnTo>
                  <a:pt x="612007" y="949016"/>
                </a:lnTo>
                <a:lnTo>
                  <a:pt x="659859" y="942586"/>
                </a:lnTo>
                <a:lnTo>
                  <a:pt x="702858" y="924441"/>
                </a:lnTo>
                <a:lnTo>
                  <a:pt x="739288" y="896295"/>
                </a:lnTo>
                <a:lnTo>
                  <a:pt x="767434" y="859865"/>
                </a:lnTo>
                <a:lnTo>
                  <a:pt x="785580" y="816866"/>
                </a:lnTo>
                <a:lnTo>
                  <a:pt x="792009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12528" y="2416271"/>
            <a:ext cx="612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5934" algn="l"/>
              </a:tabLst>
            </a:pPr>
            <a:r>
              <a:rPr sz="1700" spc="-25" dirty="0">
                <a:latin typeface="Calibri"/>
                <a:cs typeface="Calibri"/>
              </a:rPr>
              <a:t>12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00303" y="1562812"/>
            <a:ext cx="1387475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40" dirty="0">
                <a:latin typeface="Calibri"/>
                <a:cs typeface="Calibri"/>
              </a:rPr>
              <a:t>replace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root </a:t>
            </a:r>
            <a:r>
              <a:rPr sz="1700" dirty="0">
                <a:latin typeface="Calibri"/>
                <a:cs typeface="Calibri"/>
              </a:rPr>
              <a:t>with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any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leaf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05560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ExtractMax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303" y="1562812"/>
            <a:ext cx="1387475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40" dirty="0">
                <a:latin typeface="Calibri"/>
                <a:cs typeface="Calibri"/>
              </a:rPr>
              <a:t>replace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root </a:t>
            </a:r>
            <a:r>
              <a:rPr sz="1700" dirty="0">
                <a:latin typeface="Calibri"/>
                <a:cs typeface="Calibri"/>
              </a:rPr>
              <a:t>with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any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leaf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34821" y="983177"/>
            <a:ext cx="378460" cy="378460"/>
            <a:chOff x="2834821" y="983177"/>
            <a:chExt cx="378460" cy="378460"/>
          </a:xfrm>
        </p:grpSpPr>
        <p:sp>
          <p:nvSpPr>
            <p:cNvPr id="5" name="object 5"/>
            <p:cNvSpPr/>
            <p:nvPr/>
          </p:nvSpPr>
          <p:spPr>
            <a:xfrm>
              <a:off x="2844028" y="99238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180002" y="0"/>
                  </a:moveTo>
                  <a:lnTo>
                    <a:pt x="132150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9"/>
                  </a:lnTo>
                  <a:lnTo>
                    <a:pt x="132150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9"/>
                  </a:lnTo>
                  <a:lnTo>
                    <a:pt x="307283" y="307283"/>
                  </a:lnTo>
                  <a:lnTo>
                    <a:pt x="335429" y="270853"/>
                  </a:lnTo>
                  <a:lnTo>
                    <a:pt x="353574" y="227854"/>
                  </a:lnTo>
                  <a:lnTo>
                    <a:pt x="360004" y="180002"/>
                  </a:lnTo>
                  <a:lnTo>
                    <a:pt x="353574" y="132150"/>
                  </a:lnTo>
                  <a:lnTo>
                    <a:pt x="335429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44028" y="99238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360004" y="180002"/>
                  </a:moveTo>
                  <a:lnTo>
                    <a:pt x="353574" y="132150"/>
                  </a:lnTo>
                  <a:lnTo>
                    <a:pt x="335429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50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9"/>
                  </a:lnTo>
                  <a:lnTo>
                    <a:pt x="132150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9"/>
                  </a:lnTo>
                  <a:lnTo>
                    <a:pt x="307283" y="307283"/>
                  </a:lnTo>
                  <a:lnTo>
                    <a:pt x="335429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08017" y="1306701"/>
            <a:ext cx="981710" cy="1449705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05" y="0"/>
                </a:moveTo>
                <a:lnTo>
                  <a:pt x="781663" y="200047"/>
                </a:lnTo>
              </a:path>
              <a:path w="981710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49"/>
                </a:lnTo>
                <a:lnTo>
                  <a:pt x="240577" y="892548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8"/>
                </a:lnTo>
                <a:lnTo>
                  <a:pt x="569576" y="849549"/>
                </a:lnTo>
                <a:lnTo>
                  <a:pt x="576006" y="801697"/>
                </a:lnTo>
                <a:close/>
              </a:path>
              <a:path w="981710" h="1449705">
                <a:moveTo>
                  <a:pt x="558089" y="500689"/>
                </a:moveTo>
                <a:lnTo>
                  <a:pt x="485931" y="634700"/>
                </a:lnTo>
              </a:path>
              <a:path w="981710" h="1449705">
                <a:moveTo>
                  <a:pt x="360004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3" y="1114276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50" y="1096131"/>
                </a:lnTo>
                <a:lnTo>
                  <a:pt x="89151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5"/>
                </a:lnTo>
                <a:lnTo>
                  <a:pt x="24575" y="1360554"/>
                </a:lnTo>
                <a:lnTo>
                  <a:pt x="52720" y="1396984"/>
                </a:lnTo>
                <a:lnTo>
                  <a:pt x="89151" y="1425130"/>
                </a:lnTo>
                <a:lnTo>
                  <a:pt x="132150" y="1443276"/>
                </a:lnTo>
                <a:lnTo>
                  <a:pt x="180002" y="1449705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4"/>
                </a:lnTo>
                <a:lnTo>
                  <a:pt x="335428" y="1360554"/>
                </a:lnTo>
                <a:lnTo>
                  <a:pt x="353574" y="1317555"/>
                </a:lnTo>
                <a:lnTo>
                  <a:pt x="360004" y="1269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72525" y="2416271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67273" y="1928397"/>
            <a:ext cx="821055" cy="476884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497" y="351708"/>
                </a:moveTo>
                <a:lnTo>
                  <a:pt x="0" y="476301"/>
                </a:lnTo>
              </a:path>
              <a:path w="821055" h="476885">
                <a:moveTo>
                  <a:pt x="820757" y="180002"/>
                </a:moveTo>
                <a:lnTo>
                  <a:pt x="814327" y="132149"/>
                </a:lnTo>
                <a:lnTo>
                  <a:pt x="796181" y="89151"/>
                </a:lnTo>
                <a:lnTo>
                  <a:pt x="768036" y="52720"/>
                </a:lnTo>
                <a:lnTo>
                  <a:pt x="731606" y="24575"/>
                </a:lnTo>
                <a:lnTo>
                  <a:pt x="688607" y="6429"/>
                </a:lnTo>
                <a:lnTo>
                  <a:pt x="640755" y="0"/>
                </a:lnTo>
                <a:lnTo>
                  <a:pt x="592903" y="6429"/>
                </a:lnTo>
                <a:lnTo>
                  <a:pt x="549904" y="24575"/>
                </a:lnTo>
                <a:lnTo>
                  <a:pt x="513474" y="52720"/>
                </a:lnTo>
                <a:lnTo>
                  <a:pt x="485328" y="89151"/>
                </a:lnTo>
                <a:lnTo>
                  <a:pt x="467182" y="132149"/>
                </a:lnTo>
                <a:lnTo>
                  <a:pt x="460753" y="180002"/>
                </a:lnTo>
                <a:lnTo>
                  <a:pt x="467182" y="227854"/>
                </a:lnTo>
                <a:lnTo>
                  <a:pt x="485328" y="270853"/>
                </a:lnTo>
                <a:lnTo>
                  <a:pt x="513474" y="307283"/>
                </a:lnTo>
                <a:lnTo>
                  <a:pt x="549904" y="335428"/>
                </a:lnTo>
                <a:lnTo>
                  <a:pt x="592903" y="353574"/>
                </a:lnTo>
                <a:lnTo>
                  <a:pt x="640755" y="360004"/>
                </a:lnTo>
                <a:lnTo>
                  <a:pt x="688607" y="353574"/>
                </a:lnTo>
                <a:lnTo>
                  <a:pt x="731606" y="335428"/>
                </a:lnTo>
                <a:lnTo>
                  <a:pt x="768036" y="307283"/>
                </a:lnTo>
                <a:lnTo>
                  <a:pt x="796181" y="270853"/>
                </a:lnTo>
                <a:lnTo>
                  <a:pt x="814327" y="227854"/>
                </a:lnTo>
                <a:lnTo>
                  <a:pt x="820757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88527" y="1948276"/>
            <a:ext cx="683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45943" y="1460391"/>
            <a:ext cx="1026160" cy="481330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6999"/>
                </a:moveTo>
                <a:lnTo>
                  <a:pt x="72158" y="481010"/>
                </a:lnTo>
              </a:path>
              <a:path w="1026160" h="481330">
                <a:moveTo>
                  <a:pt x="1026095" y="180002"/>
                </a:moveTo>
                <a:lnTo>
                  <a:pt x="1019666" y="132150"/>
                </a:lnTo>
                <a:lnTo>
                  <a:pt x="1001520" y="89151"/>
                </a:lnTo>
                <a:lnTo>
                  <a:pt x="973374" y="52720"/>
                </a:lnTo>
                <a:lnTo>
                  <a:pt x="936944" y="24575"/>
                </a:lnTo>
                <a:lnTo>
                  <a:pt x="893945" y="6429"/>
                </a:lnTo>
                <a:lnTo>
                  <a:pt x="846093" y="0"/>
                </a:lnTo>
                <a:lnTo>
                  <a:pt x="798241" y="6429"/>
                </a:lnTo>
                <a:lnTo>
                  <a:pt x="755242" y="24575"/>
                </a:lnTo>
                <a:lnTo>
                  <a:pt x="718812" y="52720"/>
                </a:lnTo>
                <a:lnTo>
                  <a:pt x="690666" y="89151"/>
                </a:lnTo>
                <a:lnTo>
                  <a:pt x="672521" y="132150"/>
                </a:lnTo>
                <a:lnTo>
                  <a:pt x="666091" y="180002"/>
                </a:lnTo>
                <a:lnTo>
                  <a:pt x="672521" y="227854"/>
                </a:lnTo>
                <a:lnTo>
                  <a:pt x="690666" y="270853"/>
                </a:lnTo>
                <a:lnTo>
                  <a:pt x="718812" y="307283"/>
                </a:lnTo>
                <a:lnTo>
                  <a:pt x="755242" y="335428"/>
                </a:lnTo>
                <a:lnTo>
                  <a:pt x="798241" y="353574"/>
                </a:lnTo>
                <a:lnTo>
                  <a:pt x="846093" y="360004"/>
                </a:lnTo>
                <a:lnTo>
                  <a:pt x="893945" y="353574"/>
                </a:lnTo>
                <a:lnTo>
                  <a:pt x="936944" y="335428"/>
                </a:lnTo>
                <a:lnTo>
                  <a:pt x="973374" y="307283"/>
                </a:lnTo>
                <a:lnTo>
                  <a:pt x="1001520" y="270853"/>
                </a:lnTo>
                <a:lnTo>
                  <a:pt x="1019666" y="227854"/>
                </a:lnTo>
                <a:lnTo>
                  <a:pt x="102609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58344" y="1306695"/>
            <a:ext cx="765810" cy="981710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7" y="801703"/>
                </a:moveTo>
                <a:lnTo>
                  <a:pt x="759268" y="753851"/>
                </a:lnTo>
                <a:lnTo>
                  <a:pt x="741122" y="710852"/>
                </a:lnTo>
                <a:lnTo>
                  <a:pt x="712977" y="674422"/>
                </a:lnTo>
                <a:lnTo>
                  <a:pt x="676546" y="646276"/>
                </a:lnTo>
                <a:lnTo>
                  <a:pt x="633547" y="628131"/>
                </a:lnTo>
                <a:lnTo>
                  <a:pt x="585695" y="621701"/>
                </a:lnTo>
                <a:lnTo>
                  <a:pt x="537843" y="628131"/>
                </a:lnTo>
                <a:lnTo>
                  <a:pt x="494844" y="646276"/>
                </a:lnTo>
                <a:lnTo>
                  <a:pt x="458414" y="674422"/>
                </a:lnTo>
                <a:lnTo>
                  <a:pt x="430268" y="710852"/>
                </a:lnTo>
                <a:lnTo>
                  <a:pt x="412123" y="753851"/>
                </a:lnTo>
                <a:lnTo>
                  <a:pt x="405693" y="801703"/>
                </a:lnTo>
                <a:lnTo>
                  <a:pt x="412123" y="849555"/>
                </a:lnTo>
                <a:lnTo>
                  <a:pt x="430268" y="892554"/>
                </a:lnTo>
                <a:lnTo>
                  <a:pt x="458414" y="928984"/>
                </a:lnTo>
                <a:lnTo>
                  <a:pt x="494844" y="957130"/>
                </a:lnTo>
                <a:lnTo>
                  <a:pt x="537843" y="975276"/>
                </a:lnTo>
                <a:lnTo>
                  <a:pt x="585695" y="981705"/>
                </a:lnTo>
                <a:lnTo>
                  <a:pt x="633547" y="975276"/>
                </a:lnTo>
                <a:lnTo>
                  <a:pt x="676546" y="957130"/>
                </a:lnTo>
                <a:lnTo>
                  <a:pt x="712977" y="928984"/>
                </a:lnTo>
                <a:lnTo>
                  <a:pt x="741122" y="892554"/>
                </a:lnTo>
                <a:lnTo>
                  <a:pt x="759268" y="849555"/>
                </a:lnTo>
                <a:lnTo>
                  <a:pt x="765697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338828" y="1798183"/>
            <a:ext cx="810895" cy="967740"/>
            <a:chOff x="3338828" y="1798183"/>
            <a:chExt cx="810895" cy="967740"/>
          </a:xfrm>
        </p:grpSpPr>
        <p:sp>
          <p:nvSpPr>
            <p:cNvPr id="19" name="object 19"/>
            <p:cNvSpPr/>
            <p:nvPr/>
          </p:nvSpPr>
          <p:spPr>
            <a:xfrm>
              <a:off x="3581955" y="1807390"/>
              <a:ext cx="72390" cy="134620"/>
            </a:xfrm>
            <a:custGeom>
              <a:avLst/>
              <a:gdLst/>
              <a:ahLst/>
              <a:cxnLst/>
              <a:rect l="l" t="t" r="r" b="b"/>
              <a:pathLst>
                <a:path w="72389" h="134619">
                  <a:moveTo>
                    <a:pt x="0" y="0"/>
                  </a:moveTo>
                  <a:lnTo>
                    <a:pt x="72158" y="134011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8035" y="239640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80002" y="0"/>
                  </a:moveTo>
                  <a:lnTo>
                    <a:pt x="132150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9"/>
                  </a:lnTo>
                  <a:lnTo>
                    <a:pt x="132150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9"/>
                  </a:lnTo>
                  <a:lnTo>
                    <a:pt x="307283" y="307283"/>
                  </a:lnTo>
                  <a:lnTo>
                    <a:pt x="335429" y="270853"/>
                  </a:lnTo>
                  <a:lnTo>
                    <a:pt x="353574" y="227854"/>
                  </a:lnTo>
                  <a:lnTo>
                    <a:pt x="360004" y="180002"/>
                  </a:lnTo>
                  <a:lnTo>
                    <a:pt x="353574" y="132150"/>
                  </a:lnTo>
                  <a:lnTo>
                    <a:pt x="335429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48035" y="2280106"/>
              <a:ext cx="792480" cy="476884"/>
            </a:xfrm>
            <a:custGeom>
              <a:avLst/>
              <a:gdLst/>
              <a:ahLst/>
              <a:cxnLst/>
              <a:rect l="l" t="t" r="r" b="b"/>
              <a:pathLst>
                <a:path w="792479" h="476885">
                  <a:moveTo>
                    <a:pt x="360004" y="296299"/>
                  </a:moveTo>
                  <a:lnTo>
                    <a:pt x="353574" y="248446"/>
                  </a:lnTo>
                  <a:lnTo>
                    <a:pt x="335429" y="205447"/>
                  </a:lnTo>
                  <a:lnTo>
                    <a:pt x="307283" y="169017"/>
                  </a:lnTo>
                  <a:lnTo>
                    <a:pt x="270853" y="140872"/>
                  </a:lnTo>
                  <a:lnTo>
                    <a:pt x="227854" y="122726"/>
                  </a:lnTo>
                  <a:lnTo>
                    <a:pt x="180002" y="116296"/>
                  </a:lnTo>
                  <a:lnTo>
                    <a:pt x="132150" y="122726"/>
                  </a:lnTo>
                  <a:lnTo>
                    <a:pt x="89151" y="140872"/>
                  </a:lnTo>
                  <a:lnTo>
                    <a:pt x="52720" y="169017"/>
                  </a:lnTo>
                  <a:lnTo>
                    <a:pt x="24575" y="205447"/>
                  </a:lnTo>
                  <a:lnTo>
                    <a:pt x="6429" y="248446"/>
                  </a:lnTo>
                  <a:lnTo>
                    <a:pt x="0" y="296299"/>
                  </a:lnTo>
                  <a:lnTo>
                    <a:pt x="6429" y="344151"/>
                  </a:lnTo>
                  <a:lnTo>
                    <a:pt x="24575" y="387150"/>
                  </a:lnTo>
                  <a:lnTo>
                    <a:pt x="52720" y="423580"/>
                  </a:lnTo>
                  <a:lnTo>
                    <a:pt x="89151" y="451725"/>
                  </a:lnTo>
                  <a:lnTo>
                    <a:pt x="132150" y="469871"/>
                  </a:lnTo>
                  <a:lnTo>
                    <a:pt x="180002" y="476301"/>
                  </a:lnTo>
                  <a:lnTo>
                    <a:pt x="227854" y="469871"/>
                  </a:lnTo>
                  <a:lnTo>
                    <a:pt x="270853" y="451725"/>
                  </a:lnTo>
                  <a:lnTo>
                    <a:pt x="307283" y="423580"/>
                  </a:lnTo>
                  <a:lnTo>
                    <a:pt x="335429" y="387150"/>
                  </a:lnTo>
                  <a:lnTo>
                    <a:pt x="353574" y="344151"/>
                  </a:lnTo>
                  <a:lnTo>
                    <a:pt x="360004" y="296299"/>
                  </a:lnTo>
                  <a:close/>
                </a:path>
                <a:path w="792479" h="476885">
                  <a:moveTo>
                    <a:pt x="316753" y="0"/>
                  </a:moveTo>
                  <a:lnTo>
                    <a:pt x="259255" y="124592"/>
                  </a:lnTo>
                </a:path>
                <a:path w="792479" h="476885">
                  <a:moveTo>
                    <a:pt x="792009" y="296299"/>
                  </a:moveTo>
                  <a:lnTo>
                    <a:pt x="785580" y="248446"/>
                  </a:lnTo>
                  <a:lnTo>
                    <a:pt x="767434" y="205447"/>
                  </a:lnTo>
                  <a:lnTo>
                    <a:pt x="739288" y="169017"/>
                  </a:lnTo>
                  <a:lnTo>
                    <a:pt x="702858" y="140872"/>
                  </a:lnTo>
                  <a:lnTo>
                    <a:pt x="659859" y="122726"/>
                  </a:lnTo>
                  <a:lnTo>
                    <a:pt x="612007" y="116296"/>
                  </a:lnTo>
                  <a:lnTo>
                    <a:pt x="564155" y="122726"/>
                  </a:lnTo>
                  <a:lnTo>
                    <a:pt x="521156" y="140872"/>
                  </a:lnTo>
                  <a:lnTo>
                    <a:pt x="484726" y="169017"/>
                  </a:lnTo>
                  <a:lnTo>
                    <a:pt x="456580" y="205447"/>
                  </a:lnTo>
                  <a:lnTo>
                    <a:pt x="438435" y="248446"/>
                  </a:lnTo>
                  <a:lnTo>
                    <a:pt x="432005" y="296299"/>
                  </a:lnTo>
                  <a:lnTo>
                    <a:pt x="438435" y="344151"/>
                  </a:lnTo>
                  <a:lnTo>
                    <a:pt x="456580" y="387150"/>
                  </a:lnTo>
                  <a:lnTo>
                    <a:pt x="484726" y="423580"/>
                  </a:lnTo>
                  <a:lnTo>
                    <a:pt x="521156" y="451725"/>
                  </a:lnTo>
                  <a:lnTo>
                    <a:pt x="564155" y="469871"/>
                  </a:lnTo>
                  <a:lnTo>
                    <a:pt x="612007" y="476301"/>
                  </a:lnTo>
                  <a:lnTo>
                    <a:pt x="659859" y="469871"/>
                  </a:lnTo>
                  <a:lnTo>
                    <a:pt x="702858" y="451725"/>
                  </a:lnTo>
                  <a:lnTo>
                    <a:pt x="739288" y="423580"/>
                  </a:lnTo>
                  <a:lnTo>
                    <a:pt x="767434" y="387150"/>
                  </a:lnTo>
                  <a:lnTo>
                    <a:pt x="785580" y="344151"/>
                  </a:lnTo>
                  <a:lnTo>
                    <a:pt x="792009" y="296299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412528" y="2416271"/>
            <a:ext cx="612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5934" algn="l"/>
              </a:tabLst>
            </a:pPr>
            <a:r>
              <a:rPr sz="1700" spc="-25" dirty="0">
                <a:latin typeface="Calibri"/>
                <a:cs typeface="Calibri"/>
              </a:rPr>
              <a:t>12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05560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ExtractMax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303" y="1562812"/>
            <a:ext cx="1387475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40" dirty="0">
                <a:latin typeface="Calibri"/>
                <a:cs typeface="Calibri"/>
              </a:rPr>
              <a:t>replace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root </a:t>
            </a:r>
            <a:r>
              <a:rPr sz="1700" dirty="0">
                <a:latin typeface="Calibri"/>
                <a:cs typeface="Calibri"/>
              </a:rPr>
              <a:t>with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any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leaf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44028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08017" y="1306701"/>
            <a:ext cx="981710" cy="1449705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05" y="0"/>
                </a:moveTo>
                <a:lnTo>
                  <a:pt x="781663" y="200047"/>
                </a:lnTo>
              </a:path>
              <a:path w="981710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49"/>
                </a:lnTo>
                <a:lnTo>
                  <a:pt x="240577" y="892548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8"/>
                </a:lnTo>
                <a:lnTo>
                  <a:pt x="569576" y="849549"/>
                </a:lnTo>
                <a:lnTo>
                  <a:pt x="576006" y="801697"/>
                </a:lnTo>
                <a:close/>
              </a:path>
              <a:path w="981710" h="1449705">
                <a:moveTo>
                  <a:pt x="558089" y="500689"/>
                </a:moveTo>
                <a:lnTo>
                  <a:pt x="485931" y="634700"/>
                </a:lnTo>
              </a:path>
              <a:path w="981710" h="1449705">
                <a:moveTo>
                  <a:pt x="360004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3" y="1114276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50" y="1096131"/>
                </a:lnTo>
                <a:lnTo>
                  <a:pt x="89151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5"/>
                </a:lnTo>
                <a:lnTo>
                  <a:pt x="24575" y="1360554"/>
                </a:lnTo>
                <a:lnTo>
                  <a:pt x="52720" y="1396984"/>
                </a:lnTo>
                <a:lnTo>
                  <a:pt x="89151" y="1425130"/>
                </a:lnTo>
                <a:lnTo>
                  <a:pt x="132150" y="1443276"/>
                </a:lnTo>
                <a:lnTo>
                  <a:pt x="180002" y="1449705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4"/>
                </a:lnTo>
                <a:lnTo>
                  <a:pt x="335428" y="1360554"/>
                </a:lnTo>
                <a:lnTo>
                  <a:pt x="353574" y="1317555"/>
                </a:lnTo>
                <a:lnTo>
                  <a:pt x="360004" y="1269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72525" y="2416271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67273" y="1928397"/>
            <a:ext cx="821055" cy="476884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497" y="351708"/>
                </a:moveTo>
                <a:lnTo>
                  <a:pt x="0" y="476301"/>
                </a:lnTo>
              </a:path>
              <a:path w="821055" h="476885">
                <a:moveTo>
                  <a:pt x="820757" y="180002"/>
                </a:moveTo>
                <a:lnTo>
                  <a:pt x="814327" y="132149"/>
                </a:lnTo>
                <a:lnTo>
                  <a:pt x="796181" y="89151"/>
                </a:lnTo>
                <a:lnTo>
                  <a:pt x="768036" y="52720"/>
                </a:lnTo>
                <a:lnTo>
                  <a:pt x="731606" y="24575"/>
                </a:lnTo>
                <a:lnTo>
                  <a:pt x="688607" y="6429"/>
                </a:lnTo>
                <a:lnTo>
                  <a:pt x="640755" y="0"/>
                </a:lnTo>
                <a:lnTo>
                  <a:pt x="592903" y="6429"/>
                </a:lnTo>
                <a:lnTo>
                  <a:pt x="549904" y="24575"/>
                </a:lnTo>
                <a:lnTo>
                  <a:pt x="513474" y="52720"/>
                </a:lnTo>
                <a:lnTo>
                  <a:pt x="485328" y="89151"/>
                </a:lnTo>
                <a:lnTo>
                  <a:pt x="467182" y="132149"/>
                </a:lnTo>
                <a:lnTo>
                  <a:pt x="460753" y="180002"/>
                </a:lnTo>
                <a:lnTo>
                  <a:pt x="467182" y="227854"/>
                </a:lnTo>
                <a:lnTo>
                  <a:pt x="485328" y="270853"/>
                </a:lnTo>
                <a:lnTo>
                  <a:pt x="513474" y="307283"/>
                </a:lnTo>
                <a:lnTo>
                  <a:pt x="549904" y="335428"/>
                </a:lnTo>
                <a:lnTo>
                  <a:pt x="592903" y="353574"/>
                </a:lnTo>
                <a:lnTo>
                  <a:pt x="640755" y="360004"/>
                </a:lnTo>
                <a:lnTo>
                  <a:pt x="688607" y="353574"/>
                </a:lnTo>
                <a:lnTo>
                  <a:pt x="731606" y="335428"/>
                </a:lnTo>
                <a:lnTo>
                  <a:pt x="768036" y="307283"/>
                </a:lnTo>
                <a:lnTo>
                  <a:pt x="796181" y="270853"/>
                </a:lnTo>
                <a:lnTo>
                  <a:pt x="814327" y="227854"/>
                </a:lnTo>
                <a:lnTo>
                  <a:pt x="820757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88527" y="1948276"/>
            <a:ext cx="683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45943" y="1460391"/>
            <a:ext cx="1026160" cy="481330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6999"/>
                </a:moveTo>
                <a:lnTo>
                  <a:pt x="72158" y="481010"/>
                </a:lnTo>
              </a:path>
              <a:path w="1026160" h="481330">
                <a:moveTo>
                  <a:pt x="1026095" y="180002"/>
                </a:moveTo>
                <a:lnTo>
                  <a:pt x="1019666" y="132150"/>
                </a:lnTo>
                <a:lnTo>
                  <a:pt x="1001520" y="89151"/>
                </a:lnTo>
                <a:lnTo>
                  <a:pt x="973374" y="52720"/>
                </a:lnTo>
                <a:lnTo>
                  <a:pt x="936944" y="24575"/>
                </a:lnTo>
                <a:lnTo>
                  <a:pt x="893945" y="6429"/>
                </a:lnTo>
                <a:lnTo>
                  <a:pt x="846093" y="0"/>
                </a:lnTo>
                <a:lnTo>
                  <a:pt x="798241" y="6429"/>
                </a:lnTo>
                <a:lnTo>
                  <a:pt x="755242" y="24575"/>
                </a:lnTo>
                <a:lnTo>
                  <a:pt x="718812" y="52720"/>
                </a:lnTo>
                <a:lnTo>
                  <a:pt x="690666" y="89151"/>
                </a:lnTo>
                <a:lnTo>
                  <a:pt x="672521" y="132150"/>
                </a:lnTo>
                <a:lnTo>
                  <a:pt x="666091" y="180002"/>
                </a:lnTo>
                <a:lnTo>
                  <a:pt x="672521" y="227854"/>
                </a:lnTo>
                <a:lnTo>
                  <a:pt x="690666" y="270853"/>
                </a:lnTo>
                <a:lnTo>
                  <a:pt x="718812" y="307283"/>
                </a:lnTo>
                <a:lnTo>
                  <a:pt x="755242" y="335428"/>
                </a:lnTo>
                <a:lnTo>
                  <a:pt x="798241" y="353574"/>
                </a:lnTo>
                <a:lnTo>
                  <a:pt x="846093" y="360004"/>
                </a:lnTo>
                <a:lnTo>
                  <a:pt x="893945" y="353574"/>
                </a:lnTo>
                <a:lnTo>
                  <a:pt x="936944" y="335428"/>
                </a:lnTo>
                <a:lnTo>
                  <a:pt x="973374" y="307283"/>
                </a:lnTo>
                <a:lnTo>
                  <a:pt x="1001520" y="270853"/>
                </a:lnTo>
                <a:lnTo>
                  <a:pt x="1019666" y="227854"/>
                </a:lnTo>
                <a:lnTo>
                  <a:pt x="102609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58344" y="1306695"/>
            <a:ext cx="765810" cy="981710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7" y="801703"/>
                </a:moveTo>
                <a:lnTo>
                  <a:pt x="759268" y="753851"/>
                </a:lnTo>
                <a:lnTo>
                  <a:pt x="741122" y="710852"/>
                </a:lnTo>
                <a:lnTo>
                  <a:pt x="712977" y="674422"/>
                </a:lnTo>
                <a:lnTo>
                  <a:pt x="676546" y="646276"/>
                </a:lnTo>
                <a:lnTo>
                  <a:pt x="633547" y="628131"/>
                </a:lnTo>
                <a:lnTo>
                  <a:pt x="585695" y="621701"/>
                </a:lnTo>
                <a:lnTo>
                  <a:pt x="537843" y="628131"/>
                </a:lnTo>
                <a:lnTo>
                  <a:pt x="494844" y="646276"/>
                </a:lnTo>
                <a:lnTo>
                  <a:pt x="458414" y="674422"/>
                </a:lnTo>
                <a:lnTo>
                  <a:pt x="430268" y="710852"/>
                </a:lnTo>
                <a:lnTo>
                  <a:pt x="412123" y="753851"/>
                </a:lnTo>
                <a:lnTo>
                  <a:pt x="405693" y="801703"/>
                </a:lnTo>
                <a:lnTo>
                  <a:pt x="412123" y="849555"/>
                </a:lnTo>
                <a:lnTo>
                  <a:pt x="430268" y="892554"/>
                </a:lnTo>
                <a:lnTo>
                  <a:pt x="458414" y="928984"/>
                </a:lnTo>
                <a:lnTo>
                  <a:pt x="494844" y="957130"/>
                </a:lnTo>
                <a:lnTo>
                  <a:pt x="537843" y="975276"/>
                </a:lnTo>
                <a:lnTo>
                  <a:pt x="585695" y="981705"/>
                </a:lnTo>
                <a:lnTo>
                  <a:pt x="633547" y="975276"/>
                </a:lnTo>
                <a:lnTo>
                  <a:pt x="676546" y="957130"/>
                </a:lnTo>
                <a:lnTo>
                  <a:pt x="712977" y="928984"/>
                </a:lnTo>
                <a:lnTo>
                  <a:pt x="741122" y="892554"/>
                </a:lnTo>
                <a:lnTo>
                  <a:pt x="759268" y="849555"/>
                </a:lnTo>
                <a:lnTo>
                  <a:pt x="765697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81955" y="1807390"/>
            <a:ext cx="558165" cy="949325"/>
          </a:xfrm>
          <a:custGeom>
            <a:avLst/>
            <a:gdLst/>
            <a:ahLst/>
            <a:cxnLst/>
            <a:rect l="l" t="t" r="r" b="b"/>
            <a:pathLst>
              <a:path w="558164" h="949325">
                <a:moveTo>
                  <a:pt x="0" y="0"/>
                </a:moveTo>
                <a:lnTo>
                  <a:pt x="72158" y="134011"/>
                </a:lnTo>
              </a:path>
              <a:path w="558164" h="949325">
                <a:moveTo>
                  <a:pt x="558090" y="769014"/>
                </a:moveTo>
                <a:lnTo>
                  <a:pt x="551660" y="721162"/>
                </a:lnTo>
                <a:lnTo>
                  <a:pt x="533515" y="678163"/>
                </a:lnTo>
                <a:lnTo>
                  <a:pt x="505369" y="641733"/>
                </a:lnTo>
                <a:lnTo>
                  <a:pt x="468939" y="613587"/>
                </a:lnTo>
                <a:lnTo>
                  <a:pt x="425940" y="595441"/>
                </a:lnTo>
                <a:lnTo>
                  <a:pt x="378088" y="589012"/>
                </a:lnTo>
                <a:lnTo>
                  <a:pt x="330236" y="595441"/>
                </a:lnTo>
                <a:lnTo>
                  <a:pt x="287237" y="613587"/>
                </a:lnTo>
                <a:lnTo>
                  <a:pt x="250806" y="641733"/>
                </a:lnTo>
                <a:lnTo>
                  <a:pt x="222661" y="678163"/>
                </a:lnTo>
                <a:lnTo>
                  <a:pt x="204515" y="721162"/>
                </a:lnTo>
                <a:lnTo>
                  <a:pt x="198085" y="769014"/>
                </a:lnTo>
                <a:lnTo>
                  <a:pt x="204515" y="816866"/>
                </a:lnTo>
                <a:lnTo>
                  <a:pt x="222661" y="859865"/>
                </a:lnTo>
                <a:lnTo>
                  <a:pt x="250806" y="896295"/>
                </a:lnTo>
                <a:lnTo>
                  <a:pt x="287237" y="924441"/>
                </a:lnTo>
                <a:lnTo>
                  <a:pt x="330236" y="942586"/>
                </a:lnTo>
                <a:lnTo>
                  <a:pt x="378088" y="949016"/>
                </a:lnTo>
                <a:lnTo>
                  <a:pt x="425940" y="942586"/>
                </a:lnTo>
                <a:lnTo>
                  <a:pt x="468939" y="924441"/>
                </a:lnTo>
                <a:lnTo>
                  <a:pt x="505369" y="896295"/>
                </a:lnTo>
                <a:lnTo>
                  <a:pt x="533515" y="859865"/>
                </a:lnTo>
                <a:lnTo>
                  <a:pt x="551660" y="816866"/>
                </a:lnTo>
                <a:lnTo>
                  <a:pt x="55809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95915" y="2416271"/>
            <a:ext cx="1282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55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05560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ExtractMax</a:t>
            </a:r>
          </a:p>
        </p:txBody>
      </p:sp>
      <p:sp>
        <p:nvSpPr>
          <p:cNvPr id="3" name="object 3"/>
          <p:cNvSpPr/>
          <p:nvPr/>
        </p:nvSpPr>
        <p:spPr>
          <a:xfrm>
            <a:off x="2844028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8017" y="1306701"/>
            <a:ext cx="981710" cy="1449705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05" y="0"/>
                </a:moveTo>
                <a:lnTo>
                  <a:pt x="781663" y="200047"/>
                </a:lnTo>
              </a:path>
              <a:path w="981710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49"/>
                </a:lnTo>
                <a:lnTo>
                  <a:pt x="240577" y="892548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8"/>
                </a:lnTo>
                <a:lnTo>
                  <a:pt x="569576" y="849549"/>
                </a:lnTo>
                <a:lnTo>
                  <a:pt x="576006" y="801697"/>
                </a:lnTo>
                <a:close/>
              </a:path>
              <a:path w="981710" h="1449705">
                <a:moveTo>
                  <a:pt x="558089" y="500689"/>
                </a:moveTo>
                <a:lnTo>
                  <a:pt x="485931" y="634700"/>
                </a:lnTo>
              </a:path>
              <a:path w="981710" h="1449705">
                <a:moveTo>
                  <a:pt x="360004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3" y="1114276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50" y="1096131"/>
                </a:lnTo>
                <a:lnTo>
                  <a:pt x="89151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5"/>
                </a:lnTo>
                <a:lnTo>
                  <a:pt x="24575" y="1360554"/>
                </a:lnTo>
                <a:lnTo>
                  <a:pt x="52720" y="1396984"/>
                </a:lnTo>
                <a:lnTo>
                  <a:pt x="89151" y="1425130"/>
                </a:lnTo>
                <a:lnTo>
                  <a:pt x="132150" y="1443276"/>
                </a:lnTo>
                <a:lnTo>
                  <a:pt x="180002" y="1449705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4"/>
                </a:lnTo>
                <a:lnTo>
                  <a:pt x="335428" y="1360554"/>
                </a:lnTo>
                <a:lnTo>
                  <a:pt x="353574" y="1317555"/>
                </a:lnTo>
                <a:lnTo>
                  <a:pt x="360004" y="1269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72525" y="2416271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7273" y="1928397"/>
            <a:ext cx="821055" cy="476884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497" y="351708"/>
                </a:moveTo>
                <a:lnTo>
                  <a:pt x="0" y="476301"/>
                </a:lnTo>
              </a:path>
              <a:path w="821055" h="476885">
                <a:moveTo>
                  <a:pt x="820757" y="180002"/>
                </a:moveTo>
                <a:lnTo>
                  <a:pt x="814327" y="132149"/>
                </a:lnTo>
                <a:lnTo>
                  <a:pt x="796181" y="89151"/>
                </a:lnTo>
                <a:lnTo>
                  <a:pt x="768036" y="52720"/>
                </a:lnTo>
                <a:lnTo>
                  <a:pt x="731606" y="24575"/>
                </a:lnTo>
                <a:lnTo>
                  <a:pt x="688607" y="6429"/>
                </a:lnTo>
                <a:lnTo>
                  <a:pt x="640755" y="0"/>
                </a:lnTo>
                <a:lnTo>
                  <a:pt x="592903" y="6429"/>
                </a:lnTo>
                <a:lnTo>
                  <a:pt x="549904" y="24575"/>
                </a:lnTo>
                <a:lnTo>
                  <a:pt x="513474" y="52720"/>
                </a:lnTo>
                <a:lnTo>
                  <a:pt x="485328" y="89151"/>
                </a:lnTo>
                <a:lnTo>
                  <a:pt x="467182" y="132149"/>
                </a:lnTo>
                <a:lnTo>
                  <a:pt x="460753" y="180002"/>
                </a:lnTo>
                <a:lnTo>
                  <a:pt x="467182" y="227854"/>
                </a:lnTo>
                <a:lnTo>
                  <a:pt x="485328" y="270853"/>
                </a:lnTo>
                <a:lnTo>
                  <a:pt x="513474" y="307283"/>
                </a:lnTo>
                <a:lnTo>
                  <a:pt x="549904" y="335428"/>
                </a:lnTo>
                <a:lnTo>
                  <a:pt x="592903" y="353574"/>
                </a:lnTo>
                <a:lnTo>
                  <a:pt x="640755" y="360004"/>
                </a:lnTo>
                <a:lnTo>
                  <a:pt x="688607" y="353574"/>
                </a:lnTo>
                <a:lnTo>
                  <a:pt x="731606" y="335428"/>
                </a:lnTo>
                <a:lnTo>
                  <a:pt x="768036" y="307283"/>
                </a:lnTo>
                <a:lnTo>
                  <a:pt x="796181" y="270853"/>
                </a:lnTo>
                <a:lnTo>
                  <a:pt x="814327" y="227854"/>
                </a:lnTo>
                <a:lnTo>
                  <a:pt x="820757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88527" y="1948276"/>
            <a:ext cx="683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5943" y="1460391"/>
            <a:ext cx="1026160" cy="481330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6999"/>
                </a:moveTo>
                <a:lnTo>
                  <a:pt x="72158" y="481010"/>
                </a:lnTo>
              </a:path>
              <a:path w="1026160" h="481330">
                <a:moveTo>
                  <a:pt x="1026095" y="180002"/>
                </a:moveTo>
                <a:lnTo>
                  <a:pt x="1019666" y="132150"/>
                </a:lnTo>
                <a:lnTo>
                  <a:pt x="1001520" y="89151"/>
                </a:lnTo>
                <a:lnTo>
                  <a:pt x="973374" y="52720"/>
                </a:lnTo>
                <a:lnTo>
                  <a:pt x="936944" y="24575"/>
                </a:lnTo>
                <a:lnTo>
                  <a:pt x="893945" y="6429"/>
                </a:lnTo>
                <a:lnTo>
                  <a:pt x="846093" y="0"/>
                </a:lnTo>
                <a:lnTo>
                  <a:pt x="798241" y="6429"/>
                </a:lnTo>
                <a:lnTo>
                  <a:pt x="755242" y="24575"/>
                </a:lnTo>
                <a:lnTo>
                  <a:pt x="718812" y="52720"/>
                </a:lnTo>
                <a:lnTo>
                  <a:pt x="690666" y="89151"/>
                </a:lnTo>
                <a:lnTo>
                  <a:pt x="672521" y="132150"/>
                </a:lnTo>
                <a:lnTo>
                  <a:pt x="666091" y="180002"/>
                </a:lnTo>
                <a:lnTo>
                  <a:pt x="672521" y="227854"/>
                </a:lnTo>
                <a:lnTo>
                  <a:pt x="690666" y="270853"/>
                </a:lnTo>
                <a:lnTo>
                  <a:pt x="718812" y="307283"/>
                </a:lnTo>
                <a:lnTo>
                  <a:pt x="755242" y="335428"/>
                </a:lnTo>
                <a:lnTo>
                  <a:pt x="798241" y="353574"/>
                </a:lnTo>
                <a:lnTo>
                  <a:pt x="846093" y="360004"/>
                </a:lnTo>
                <a:lnTo>
                  <a:pt x="893945" y="353574"/>
                </a:lnTo>
                <a:lnTo>
                  <a:pt x="936944" y="335428"/>
                </a:lnTo>
                <a:lnTo>
                  <a:pt x="973374" y="307283"/>
                </a:lnTo>
                <a:lnTo>
                  <a:pt x="1001520" y="270853"/>
                </a:lnTo>
                <a:lnTo>
                  <a:pt x="1019666" y="227854"/>
                </a:lnTo>
                <a:lnTo>
                  <a:pt x="102609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58344" y="1306695"/>
            <a:ext cx="765810" cy="981710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7" y="801703"/>
                </a:moveTo>
                <a:lnTo>
                  <a:pt x="759268" y="753851"/>
                </a:lnTo>
                <a:lnTo>
                  <a:pt x="741122" y="710852"/>
                </a:lnTo>
                <a:lnTo>
                  <a:pt x="712977" y="674422"/>
                </a:lnTo>
                <a:lnTo>
                  <a:pt x="676546" y="646276"/>
                </a:lnTo>
                <a:lnTo>
                  <a:pt x="633547" y="628131"/>
                </a:lnTo>
                <a:lnTo>
                  <a:pt x="585695" y="621701"/>
                </a:lnTo>
                <a:lnTo>
                  <a:pt x="537843" y="628131"/>
                </a:lnTo>
                <a:lnTo>
                  <a:pt x="494844" y="646276"/>
                </a:lnTo>
                <a:lnTo>
                  <a:pt x="458414" y="674422"/>
                </a:lnTo>
                <a:lnTo>
                  <a:pt x="430268" y="710852"/>
                </a:lnTo>
                <a:lnTo>
                  <a:pt x="412123" y="753851"/>
                </a:lnTo>
                <a:lnTo>
                  <a:pt x="405693" y="801703"/>
                </a:lnTo>
                <a:lnTo>
                  <a:pt x="412123" y="849555"/>
                </a:lnTo>
                <a:lnTo>
                  <a:pt x="430268" y="892554"/>
                </a:lnTo>
                <a:lnTo>
                  <a:pt x="458414" y="928984"/>
                </a:lnTo>
                <a:lnTo>
                  <a:pt x="494844" y="957130"/>
                </a:lnTo>
                <a:lnTo>
                  <a:pt x="537843" y="975276"/>
                </a:lnTo>
                <a:lnTo>
                  <a:pt x="585695" y="981705"/>
                </a:lnTo>
                <a:lnTo>
                  <a:pt x="633547" y="975276"/>
                </a:lnTo>
                <a:lnTo>
                  <a:pt x="676546" y="957130"/>
                </a:lnTo>
                <a:lnTo>
                  <a:pt x="712977" y="928984"/>
                </a:lnTo>
                <a:lnTo>
                  <a:pt x="741122" y="892554"/>
                </a:lnTo>
                <a:lnTo>
                  <a:pt x="759268" y="849555"/>
                </a:lnTo>
                <a:lnTo>
                  <a:pt x="765697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81955" y="1807390"/>
            <a:ext cx="558165" cy="949325"/>
          </a:xfrm>
          <a:custGeom>
            <a:avLst/>
            <a:gdLst/>
            <a:ahLst/>
            <a:cxnLst/>
            <a:rect l="l" t="t" r="r" b="b"/>
            <a:pathLst>
              <a:path w="558164" h="949325">
                <a:moveTo>
                  <a:pt x="0" y="0"/>
                </a:moveTo>
                <a:lnTo>
                  <a:pt x="72158" y="134011"/>
                </a:lnTo>
              </a:path>
              <a:path w="558164" h="949325">
                <a:moveTo>
                  <a:pt x="558090" y="769014"/>
                </a:moveTo>
                <a:lnTo>
                  <a:pt x="551660" y="721162"/>
                </a:lnTo>
                <a:lnTo>
                  <a:pt x="533515" y="678163"/>
                </a:lnTo>
                <a:lnTo>
                  <a:pt x="505369" y="641733"/>
                </a:lnTo>
                <a:lnTo>
                  <a:pt x="468939" y="613587"/>
                </a:lnTo>
                <a:lnTo>
                  <a:pt x="425940" y="595441"/>
                </a:lnTo>
                <a:lnTo>
                  <a:pt x="378088" y="589012"/>
                </a:lnTo>
                <a:lnTo>
                  <a:pt x="330236" y="595441"/>
                </a:lnTo>
                <a:lnTo>
                  <a:pt x="287237" y="613587"/>
                </a:lnTo>
                <a:lnTo>
                  <a:pt x="250806" y="641733"/>
                </a:lnTo>
                <a:lnTo>
                  <a:pt x="222661" y="678163"/>
                </a:lnTo>
                <a:lnTo>
                  <a:pt x="204515" y="721162"/>
                </a:lnTo>
                <a:lnTo>
                  <a:pt x="198085" y="769014"/>
                </a:lnTo>
                <a:lnTo>
                  <a:pt x="204515" y="816866"/>
                </a:lnTo>
                <a:lnTo>
                  <a:pt x="222661" y="859865"/>
                </a:lnTo>
                <a:lnTo>
                  <a:pt x="250806" y="896295"/>
                </a:lnTo>
                <a:lnTo>
                  <a:pt x="287237" y="924441"/>
                </a:lnTo>
                <a:lnTo>
                  <a:pt x="330236" y="942586"/>
                </a:lnTo>
                <a:lnTo>
                  <a:pt x="378088" y="949016"/>
                </a:lnTo>
                <a:lnTo>
                  <a:pt x="425940" y="942586"/>
                </a:lnTo>
                <a:lnTo>
                  <a:pt x="468939" y="924441"/>
                </a:lnTo>
                <a:lnTo>
                  <a:pt x="505369" y="896295"/>
                </a:lnTo>
                <a:lnTo>
                  <a:pt x="533515" y="859865"/>
                </a:lnTo>
                <a:lnTo>
                  <a:pt x="551660" y="816866"/>
                </a:lnTo>
                <a:lnTo>
                  <a:pt x="55809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95915" y="2416271"/>
            <a:ext cx="1282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55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00303" y="1423658"/>
            <a:ext cx="1393825" cy="861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again,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this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may </a:t>
            </a:r>
            <a:r>
              <a:rPr sz="1700" spc="-20" dirty="0">
                <a:latin typeface="Calibri"/>
                <a:cs typeface="Calibri"/>
              </a:rPr>
              <a:t>violate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75" dirty="0">
                <a:latin typeface="Calibri"/>
                <a:cs typeface="Calibri"/>
              </a:rPr>
              <a:t>heap </a:t>
            </a:r>
            <a:r>
              <a:rPr sz="1700" spc="-10" dirty="0">
                <a:latin typeface="Calibri"/>
                <a:cs typeface="Calibri"/>
              </a:rPr>
              <a:t>property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340067"/>
            <a:ext cx="4029710" cy="335280"/>
          </a:xfrm>
          <a:custGeom>
            <a:avLst/>
            <a:gdLst/>
            <a:ahLst/>
            <a:cxnLst/>
            <a:rect l="l" t="t" r="r" b="b"/>
            <a:pathLst>
              <a:path w="4029710" h="335280">
                <a:moveTo>
                  <a:pt x="0" y="334899"/>
                </a:moveTo>
                <a:lnTo>
                  <a:pt x="4029151" y="334899"/>
                </a:lnTo>
                <a:lnTo>
                  <a:pt x="4029151" y="0"/>
                </a:lnTo>
                <a:lnTo>
                  <a:pt x="0" y="0"/>
                </a:lnTo>
                <a:lnTo>
                  <a:pt x="0" y="334899"/>
                </a:lnTo>
                <a:close/>
              </a:path>
            </a:pathLst>
          </a:custGeom>
          <a:solidFill>
            <a:srgbClr val="ABE1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322306"/>
            <a:ext cx="101346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50" dirty="0">
                <a:solidFill>
                  <a:srgbClr val="00A4DB"/>
                </a:solidFill>
              </a:rPr>
              <a:t>Definition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289420" y="674966"/>
            <a:ext cx="4029710" cy="1184275"/>
          </a:xfrm>
          <a:custGeom>
            <a:avLst/>
            <a:gdLst/>
            <a:ahLst/>
            <a:cxnLst/>
            <a:rect l="l" t="t" r="r" b="b"/>
            <a:pathLst>
              <a:path w="4029710" h="1184275">
                <a:moveTo>
                  <a:pt x="4029151" y="0"/>
                </a:moveTo>
                <a:lnTo>
                  <a:pt x="0" y="0"/>
                </a:lnTo>
                <a:lnTo>
                  <a:pt x="0" y="1183995"/>
                </a:lnTo>
                <a:lnTo>
                  <a:pt x="4029151" y="1183995"/>
                </a:lnTo>
                <a:lnTo>
                  <a:pt x="4029151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705981"/>
            <a:ext cx="3827779" cy="1139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Binary</a:t>
            </a:r>
            <a:r>
              <a:rPr sz="1700" spc="35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1700" spc="-65" dirty="0">
                <a:solidFill>
                  <a:srgbClr val="006EB8"/>
                </a:solidFill>
                <a:latin typeface="Calibri"/>
                <a:cs typeface="Calibri"/>
              </a:rPr>
              <a:t>max-</a:t>
            </a:r>
            <a:r>
              <a:rPr sz="1700" spc="-10" dirty="0">
                <a:solidFill>
                  <a:srgbClr val="006EB8"/>
                </a:solidFill>
                <a:latin typeface="Calibri"/>
                <a:cs typeface="Calibri"/>
              </a:rPr>
              <a:t>heap</a:t>
            </a:r>
            <a:r>
              <a:rPr sz="1700" spc="40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binary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tree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(each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node </a:t>
            </a:r>
            <a:r>
              <a:rPr sz="1700" dirty="0">
                <a:latin typeface="Calibri"/>
                <a:cs typeface="Calibri"/>
              </a:rPr>
              <a:t>has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zero, </a:t>
            </a:r>
            <a:r>
              <a:rPr sz="1700" spc="-30" dirty="0">
                <a:latin typeface="Calibri"/>
                <a:cs typeface="Calibri"/>
              </a:rPr>
              <a:t>one,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or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two</a:t>
            </a:r>
            <a:r>
              <a:rPr sz="1700" spc="-10" dirty="0">
                <a:latin typeface="Calibri"/>
                <a:cs typeface="Calibri"/>
              </a:rPr>
              <a:t> children)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65" dirty="0">
                <a:latin typeface="Calibri"/>
                <a:cs typeface="Calibri"/>
              </a:rPr>
              <a:t>where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the value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each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node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at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least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values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of </a:t>
            </a:r>
            <a:r>
              <a:rPr sz="1700" dirty="0">
                <a:latin typeface="Calibri"/>
                <a:cs typeface="Calibri"/>
              </a:rPr>
              <a:t>its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children.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05560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ExtractMax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303" y="1423658"/>
            <a:ext cx="1393825" cy="861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again,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this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may </a:t>
            </a:r>
            <a:r>
              <a:rPr sz="1700" spc="-20" dirty="0">
                <a:latin typeface="Calibri"/>
                <a:cs typeface="Calibri"/>
              </a:rPr>
              <a:t>violate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75" dirty="0">
                <a:latin typeface="Calibri"/>
                <a:cs typeface="Calibri"/>
              </a:rPr>
              <a:t>heap </a:t>
            </a:r>
            <a:r>
              <a:rPr sz="1700" spc="-10" dirty="0">
                <a:latin typeface="Calibri"/>
                <a:cs typeface="Calibri"/>
              </a:rPr>
              <a:t>property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44028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98810" y="1293048"/>
            <a:ext cx="1004569" cy="1472565"/>
            <a:chOff x="1898810" y="1293048"/>
            <a:chExt cx="1004569" cy="1472565"/>
          </a:xfrm>
        </p:grpSpPr>
        <p:sp>
          <p:nvSpPr>
            <p:cNvPr id="9" name="object 9"/>
            <p:cNvSpPr/>
            <p:nvPr/>
          </p:nvSpPr>
          <p:spPr>
            <a:xfrm>
              <a:off x="2689681" y="1306701"/>
              <a:ext cx="200660" cy="200660"/>
            </a:xfrm>
            <a:custGeom>
              <a:avLst/>
              <a:gdLst/>
              <a:ahLst/>
              <a:cxnLst/>
              <a:rect l="l" t="t" r="r" b="b"/>
              <a:pathLst>
                <a:path w="200660" h="200659">
                  <a:moveTo>
                    <a:pt x="200041" y="0"/>
                  </a:moveTo>
                  <a:lnTo>
                    <a:pt x="0" y="200047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08017" y="1807390"/>
              <a:ext cx="576580" cy="949325"/>
            </a:xfrm>
            <a:custGeom>
              <a:avLst/>
              <a:gdLst/>
              <a:ahLst/>
              <a:cxnLst/>
              <a:rect l="l" t="t" r="r" b="b"/>
              <a:pathLst>
                <a:path w="576580" h="949325">
                  <a:moveTo>
                    <a:pt x="576006" y="301008"/>
                  </a:moveTo>
                  <a:lnTo>
                    <a:pt x="569576" y="253156"/>
                  </a:lnTo>
                  <a:lnTo>
                    <a:pt x="551431" y="210157"/>
                  </a:lnTo>
                  <a:lnTo>
                    <a:pt x="523285" y="173727"/>
                  </a:lnTo>
                  <a:lnTo>
                    <a:pt x="486855" y="145581"/>
                  </a:lnTo>
                  <a:lnTo>
                    <a:pt x="443856" y="127436"/>
                  </a:lnTo>
                  <a:lnTo>
                    <a:pt x="396004" y="121006"/>
                  </a:lnTo>
                  <a:lnTo>
                    <a:pt x="348152" y="127436"/>
                  </a:lnTo>
                  <a:lnTo>
                    <a:pt x="305153" y="145581"/>
                  </a:lnTo>
                  <a:lnTo>
                    <a:pt x="268723" y="173727"/>
                  </a:lnTo>
                  <a:lnTo>
                    <a:pt x="240577" y="210157"/>
                  </a:lnTo>
                  <a:lnTo>
                    <a:pt x="222432" y="253156"/>
                  </a:lnTo>
                  <a:lnTo>
                    <a:pt x="216002" y="301008"/>
                  </a:lnTo>
                  <a:lnTo>
                    <a:pt x="222432" y="348860"/>
                  </a:lnTo>
                  <a:lnTo>
                    <a:pt x="240577" y="391859"/>
                  </a:lnTo>
                  <a:lnTo>
                    <a:pt x="268723" y="428289"/>
                  </a:lnTo>
                  <a:lnTo>
                    <a:pt x="305153" y="456435"/>
                  </a:lnTo>
                  <a:lnTo>
                    <a:pt x="348152" y="474580"/>
                  </a:lnTo>
                  <a:lnTo>
                    <a:pt x="396004" y="481010"/>
                  </a:lnTo>
                  <a:lnTo>
                    <a:pt x="443856" y="474580"/>
                  </a:lnTo>
                  <a:lnTo>
                    <a:pt x="486855" y="456435"/>
                  </a:lnTo>
                  <a:lnTo>
                    <a:pt x="523285" y="428289"/>
                  </a:lnTo>
                  <a:lnTo>
                    <a:pt x="551431" y="391859"/>
                  </a:lnTo>
                  <a:lnTo>
                    <a:pt x="569576" y="348860"/>
                  </a:lnTo>
                  <a:lnTo>
                    <a:pt x="576006" y="301008"/>
                  </a:lnTo>
                  <a:close/>
                </a:path>
                <a:path w="576580" h="949325">
                  <a:moveTo>
                    <a:pt x="558089" y="0"/>
                  </a:moveTo>
                  <a:lnTo>
                    <a:pt x="485931" y="134011"/>
                  </a:lnTo>
                </a:path>
                <a:path w="576580" h="949325">
                  <a:moveTo>
                    <a:pt x="360004" y="769014"/>
                  </a:moveTo>
                  <a:lnTo>
                    <a:pt x="353574" y="721162"/>
                  </a:lnTo>
                  <a:lnTo>
                    <a:pt x="335428" y="678163"/>
                  </a:lnTo>
                  <a:lnTo>
                    <a:pt x="307283" y="641733"/>
                  </a:lnTo>
                  <a:lnTo>
                    <a:pt x="270853" y="613587"/>
                  </a:lnTo>
                  <a:lnTo>
                    <a:pt x="227854" y="595441"/>
                  </a:lnTo>
                  <a:lnTo>
                    <a:pt x="180002" y="589012"/>
                  </a:lnTo>
                  <a:lnTo>
                    <a:pt x="132150" y="595441"/>
                  </a:lnTo>
                  <a:lnTo>
                    <a:pt x="89151" y="613587"/>
                  </a:lnTo>
                  <a:lnTo>
                    <a:pt x="52720" y="641733"/>
                  </a:lnTo>
                  <a:lnTo>
                    <a:pt x="24575" y="678163"/>
                  </a:lnTo>
                  <a:lnTo>
                    <a:pt x="6429" y="721162"/>
                  </a:lnTo>
                  <a:lnTo>
                    <a:pt x="0" y="769014"/>
                  </a:lnTo>
                  <a:lnTo>
                    <a:pt x="6429" y="816866"/>
                  </a:lnTo>
                  <a:lnTo>
                    <a:pt x="24575" y="859865"/>
                  </a:lnTo>
                  <a:lnTo>
                    <a:pt x="52720" y="896295"/>
                  </a:lnTo>
                  <a:lnTo>
                    <a:pt x="89151" y="924441"/>
                  </a:lnTo>
                  <a:lnTo>
                    <a:pt x="132150" y="942586"/>
                  </a:lnTo>
                  <a:lnTo>
                    <a:pt x="180002" y="949016"/>
                  </a:lnTo>
                  <a:lnTo>
                    <a:pt x="227854" y="942586"/>
                  </a:lnTo>
                  <a:lnTo>
                    <a:pt x="270853" y="924441"/>
                  </a:lnTo>
                  <a:lnTo>
                    <a:pt x="307283" y="896295"/>
                  </a:lnTo>
                  <a:lnTo>
                    <a:pt x="335428" y="859865"/>
                  </a:lnTo>
                  <a:lnTo>
                    <a:pt x="353574" y="816866"/>
                  </a:lnTo>
                  <a:lnTo>
                    <a:pt x="360004" y="769014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972525" y="2416271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67273" y="1928397"/>
            <a:ext cx="821055" cy="476884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497" y="351708"/>
                </a:moveTo>
                <a:lnTo>
                  <a:pt x="0" y="476301"/>
                </a:lnTo>
              </a:path>
              <a:path w="821055" h="476885">
                <a:moveTo>
                  <a:pt x="820757" y="180002"/>
                </a:moveTo>
                <a:lnTo>
                  <a:pt x="814327" y="132149"/>
                </a:lnTo>
                <a:lnTo>
                  <a:pt x="796181" y="89151"/>
                </a:lnTo>
                <a:lnTo>
                  <a:pt x="768036" y="52720"/>
                </a:lnTo>
                <a:lnTo>
                  <a:pt x="731606" y="24575"/>
                </a:lnTo>
                <a:lnTo>
                  <a:pt x="688607" y="6429"/>
                </a:lnTo>
                <a:lnTo>
                  <a:pt x="640755" y="0"/>
                </a:lnTo>
                <a:lnTo>
                  <a:pt x="592903" y="6429"/>
                </a:lnTo>
                <a:lnTo>
                  <a:pt x="549904" y="24575"/>
                </a:lnTo>
                <a:lnTo>
                  <a:pt x="513474" y="52720"/>
                </a:lnTo>
                <a:lnTo>
                  <a:pt x="485328" y="89151"/>
                </a:lnTo>
                <a:lnTo>
                  <a:pt x="467182" y="132149"/>
                </a:lnTo>
                <a:lnTo>
                  <a:pt x="460753" y="180002"/>
                </a:lnTo>
                <a:lnTo>
                  <a:pt x="467182" y="227854"/>
                </a:lnTo>
                <a:lnTo>
                  <a:pt x="485328" y="270853"/>
                </a:lnTo>
                <a:lnTo>
                  <a:pt x="513474" y="307283"/>
                </a:lnTo>
                <a:lnTo>
                  <a:pt x="549904" y="335428"/>
                </a:lnTo>
                <a:lnTo>
                  <a:pt x="592903" y="353574"/>
                </a:lnTo>
                <a:lnTo>
                  <a:pt x="640755" y="360004"/>
                </a:lnTo>
                <a:lnTo>
                  <a:pt x="688607" y="353574"/>
                </a:lnTo>
                <a:lnTo>
                  <a:pt x="731606" y="335428"/>
                </a:lnTo>
                <a:lnTo>
                  <a:pt x="768036" y="307283"/>
                </a:lnTo>
                <a:lnTo>
                  <a:pt x="796181" y="270853"/>
                </a:lnTo>
                <a:lnTo>
                  <a:pt x="814327" y="227854"/>
                </a:lnTo>
                <a:lnTo>
                  <a:pt x="820757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88527" y="1948276"/>
            <a:ext cx="683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45943" y="1460391"/>
            <a:ext cx="1026160" cy="481330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6999"/>
                </a:moveTo>
                <a:lnTo>
                  <a:pt x="72158" y="481010"/>
                </a:lnTo>
              </a:path>
              <a:path w="1026160" h="481330">
                <a:moveTo>
                  <a:pt x="1026095" y="180002"/>
                </a:moveTo>
                <a:lnTo>
                  <a:pt x="1019666" y="132150"/>
                </a:lnTo>
                <a:lnTo>
                  <a:pt x="1001520" y="89151"/>
                </a:lnTo>
                <a:lnTo>
                  <a:pt x="973374" y="52720"/>
                </a:lnTo>
                <a:lnTo>
                  <a:pt x="936944" y="24575"/>
                </a:lnTo>
                <a:lnTo>
                  <a:pt x="893945" y="6429"/>
                </a:lnTo>
                <a:lnTo>
                  <a:pt x="846093" y="0"/>
                </a:lnTo>
                <a:lnTo>
                  <a:pt x="798241" y="6429"/>
                </a:lnTo>
                <a:lnTo>
                  <a:pt x="755242" y="24575"/>
                </a:lnTo>
                <a:lnTo>
                  <a:pt x="718812" y="52720"/>
                </a:lnTo>
                <a:lnTo>
                  <a:pt x="690666" y="89151"/>
                </a:lnTo>
                <a:lnTo>
                  <a:pt x="672521" y="132150"/>
                </a:lnTo>
                <a:lnTo>
                  <a:pt x="666091" y="180002"/>
                </a:lnTo>
                <a:lnTo>
                  <a:pt x="672521" y="227854"/>
                </a:lnTo>
                <a:lnTo>
                  <a:pt x="690666" y="270853"/>
                </a:lnTo>
                <a:lnTo>
                  <a:pt x="718812" y="307283"/>
                </a:lnTo>
                <a:lnTo>
                  <a:pt x="755242" y="335428"/>
                </a:lnTo>
                <a:lnTo>
                  <a:pt x="798241" y="353574"/>
                </a:lnTo>
                <a:lnTo>
                  <a:pt x="846093" y="360004"/>
                </a:lnTo>
                <a:lnTo>
                  <a:pt x="893945" y="353574"/>
                </a:lnTo>
                <a:lnTo>
                  <a:pt x="936944" y="335428"/>
                </a:lnTo>
                <a:lnTo>
                  <a:pt x="973374" y="307283"/>
                </a:lnTo>
                <a:lnTo>
                  <a:pt x="1001520" y="270853"/>
                </a:lnTo>
                <a:lnTo>
                  <a:pt x="1019666" y="227854"/>
                </a:lnTo>
                <a:lnTo>
                  <a:pt x="102609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144692" y="1293042"/>
            <a:ext cx="788670" cy="1004569"/>
            <a:chOff x="3144692" y="1293042"/>
            <a:chExt cx="788670" cy="1004569"/>
          </a:xfrm>
        </p:grpSpPr>
        <p:sp>
          <p:nvSpPr>
            <p:cNvPr id="17" name="object 17"/>
            <p:cNvSpPr/>
            <p:nvPr/>
          </p:nvSpPr>
          <p:spPr>
            <a:xfrm>
              <a:off x="3158344" y="1306695"/>
              <a:ext cx="200660" cy="200660"/>
            </a:xfrm>
            <a:custGeom>
              <a:avLst/>
              <a:gdLst/>
              <a:ahLst/>
              <a:cxnLst/>
              <a:rect l="l" t="t" r="r" b="b"/>
              <a:pathLst>
                <a:path w="200660" h="200659">
                  <a:moveTo>
                    <a:pt x="0" y="0"/>
                  </a:moveTo>
                  <a:lnTo>
                    <a:pt x="200047" y="200041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64038" y="192839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360004" y="180002"/>
                  </a:moveTo>
                  <a:lnTo>
                    <a:pt x="353574" y="132149"/>
                  </a:lnTo>
                  <a:lnTo>
                    <a:pt x="335429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50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50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9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81955" y="1807390"/>
            <a:ext cx="558165" cy="949325"/>
          </a:xfrm>
          <a:custGeom>
            <a:avLst/>
            <a:gdLst/>
            <a:ahLst/>
            <a:cxnLst/>
            <a:rect l="l" t="t" r="r" b="b"/>
            <a:pathLst>
              <a:path w="558164" h="949325">
                <a:moveTo>
                  <a:pt x="0" y="0"/>
                </a:moveTo>
                <a:lnTo>
                  <a:pt x="72158" y="134011"/>
                </a:lnTo>
              </a:path>
              <a:path w="558164" h="949325">
                <a:moveTo>
                  <a:pt x="558090" y="769014"/>
                </a:moveTo>
                <a:lnTo>
                  <a:pt x="551660" y="721162"/>
                </a:lnTo>
                <a:lnTo>
                  <a:pt x="533515" y="678163"/>
                </a:lnTo>
                <a:lnTo>
                  <a:pt x="505369" y="641733"/>
                </a:lnTo>
                <a:lnTo>
                  <a:pt x="468939" y="613587"/>
                </a:lnTo>
                <a:lnTo>
                  <a:pt x="425940" y="595441"/>
                </a:lnTo>
                <a:lnTo>
                  <a:pt x="378088" y="589012"/>
                </a:lnTo>
                <a:lnTo>
                  <a:pt x="330236" y="595441"/>
                </a:lnTo>
                <a:lnTo>
                  <a:pt x="287237" y="613587"/>
                </a:lnTo>
                <a:lnTo>
                  <a:pt x="250806" y="641733"/>
                </a:lnTo>
                <a:lnTo>
                  <a:pt x="222661" y="678163"/>
                </a:lnTo>
                <a:lnTo>
                  <a:pt x="204515" y="721162"/>
                </a:lnTo>
                <a:lnTo>
                  <a:pt x="198085" y="769014"/>
                </a:lnTo>
                <a:lnTo>
                  <a:pt x="204515" y="816866"/>
                </a:lnTo>
                <a:lnTo>
                  <a:pt x="222661" y="859865"/>
                </a:lnTo>
                <a:lnTo>
                  <a:pt x="250806" y="896295"/>
                </a:lnTo>
                <a:lnTo>
                  <a:pt x="287237" y="924441"/>
                </a:lnTo>
                <a:lnTo>
                  <a:pt x="330236" y="942586"/>
                </a:lnTo>
                <a:lnTo>
                  <a:pt x="378088" y="949016"/>
                </a:lnTo>
                <a:lnTo>
                  <a:pt x="425940" y="942586"/>
                </a:lnTo>
                <a:lnTo>
                  <a:pt x="468939" y="924441"/>
                </a:lnTo>
                <a:lnTo>
                  <a:pt x="505369" y="896295"/>
                </a:lnTo>
                <a:lnTo>
                  <a:pt x="533515" y="859865"/>
                </a:lnTo>
                <a:lnTo>
                  <a:pt x="551660" y="816866"/>
                </a:lnTo>
                <a:lnTo>
                  <a:pt x="55809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895915" y="2416271"/>
            <a:ext cx="1282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55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05560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ExtractMax</a:t>
            </a:r>
          </a:p>
        </p:txBody>
      </p:sp>
      <p:sp>
        <p:nvSpPr>
          <p:cNvPr id="3" name="object 3"/>
          <p:cNvSpPr/>
          <p:nvPr/>
        </p:nvSpPr>
        <p:spPr>
          <a:xfrm>
            <a:off x="2844028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98810" y="1293048"/>
            <a:ext cx="1004569" cy="1472565"/>
            <a:chOff x="1898810" y="1293048"/>
            <a:chExt cx="1004569" cy="1472565"/>
          </a:xfrm>
        </p:grpSpPr>
        <p:sp>
          <p:nvSpPr>
            <p:cNvPr id="8" name="object 8"/>
            <p:cNvSpPr/>
            <p:nvPr/>
          </p:nvSpPr>
          <p:spPr>
            <a:xfrm>
              <a:off x="2689681" y="1306701"/>
              <a:ext cx="200660" cy="200660"/>
            </a:xfrm>
            <a:custGeom>
              <a:avLst/>
              <a:gdLst/>
              <a:ahLst/>
              <a:cxnLst/>
              <a:rect l="l" t="t" r="r" b="b"/>
              <a:pathLst>
                <a:path w="200660" h="200659">
                  <a:moveTo>
                    <a:pt x="200041" y="0"/>
                  </a:moveTo>
                  <a:lnTo>
                    <a:pt x="0" y="200047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08017" y="1807390"/>
              <a:ext cx="576580" cy="949325"/>
            </a:xfrm>
            <a:custGeom>
              <a:avLst/>
              <a:gdLst/>
              <a:ahLst/>
              <a:cxnLst/>
              <a:rect l="l" t="t" r="r" b="b"/>
              <a:pathLst>
                <a:path w="576580" h="949325">
                  <a:moveTo>
                    <a:pt x="576006" y="301008"/>
                  </a:moveTo>
                  <a:lnTo>
                    <a:pt x="569576" y="253156"/>
                  </a:lnTo>
                  <a:lnTo>
                    <a:pt x="551431" y="210157"/>
                  </a:lnTo>
                  <a:lnTo>
                    <a:pt x="523285" y="173727"/>
                  </a:lnTo>
                  <a:lnTo>
                    <a:pt x="486855" y="145581"/>
                  </a:lnTo>
                  <a:lnTo>
                    <a:pt x="443856" y="127436"/>
                  </a:lnTo>
                  <a:lnTo>
                    <a:pt x="396004" y="121006"/>
                  </a:lnTo>
                  <a:lnTo>
                    <a:pt x="348152" y="127436"/>
                  </a:lnTo>
                  <a:lnTo>
                    <a:pt x="305153" y="145581"/>
                  </a:lnTo>
                  <a:lnTo>
                    <a:pt x="268723" y="173727"/>
                  </a:lnTo>
                  <a:lnTo>
                    <a:pt x="240577" y="210157"/>
                  </a:lnTo>
                  <a:lnTo>
                    <a:pt x="222432" y="253156"/>
                  </a:lnTo>
                  <a:lnTo>
                    <a:pt x="216002" y="301008"/>
                  </a:lnTo>
                  <a:lnTo>
                    <a:pt x="222432" y="348860"/>
                  </a:lnTo>
                  <a:lnTo>
                    <a:pt x="240577" y="391859"/>
                  </a:lnTo>
                  <a:lnTo>
                    <a:pt x="268723" y="428289"/>
                  </a:lnTo>
                  <a:lnTo>
                    <a:pt x="305153" y="456435"/>
                  </a:lnTo>
                  <a:lnTo>
                    <a:pt x="348152" y="474580"/>
                  </a:lnTo>
                  <a:lnTo>
                    <a:pt x="396004" y="481010"/>
                  </a:lnTo>
                  <a:lnTo>
                    <a:pt x="443856" y="474580"/>
                  </a:lnTo>
                  <a:lnTo>
                    <a:pt x="486855" y="456435"/>
                  </a:lnTo>
                  <a:lnTo>
                    <a:pt x="523285" y="428289"/>
                  </a:lnTo>
                  <a:lnTo>
                    <a:pt x="551431" y="391859"/>
                  </a:lnTo>
                  <a:lnTo>
                    <a:pt x="569576" y="348860"/>
                  </a:lnTo>
                  <a:lnTo>
                    <a:pt x="576006" y="301008"/>
                  </a:lnTo>
                  <a:close/>
                </a:path>
                <a:path w="576580" h="949325">
                  <a:moveTo>
                    <a:pt x="558089" y="0"/>
                  </a:moveTo>
                  <a:lnTo>
                    <a:pt x="485931" y="134011"/>
                  </a:lnTo>
                </a:path>
                <a:path w="576580" h="949325">
                  <a:moveTo>
                    <a:pt x="360004" y="769014"/>
                  </a:moveTo>
                  <a:lnTo>
                    <a:pt x="353574" y="721162"/>
                  </a:lnTo>
                  <a:lnTo>
                    <a:pt x="335428" y="678163"/>
                  </a:lnTo>
                  <a:lnTo>
                    <a:pt x="307283" y="641733"/>
                  </a:lnTo>
                  <a:lnTo>
                    <a:pt x="270853" y="613587"/>
                  </a:lnTo>
                  <a:lnTo>
                    <a:pt x="227854" y="595441"/>
                  </a:lnTo>
                  <a:lnTo>
                    <a:pt x="180002" y="589012"/>
                  </a:lnTo>
                  <a:lnTo>
                    <a:pt x="132150" y="595441"/>
                  </a:lnTo>
                  <a:lnTo>
                    <a:pt x="89151" y="613587"/>
                  </a:lnTo>
                  <a:lnTo>
                    <a:pt x="52720" y="641733"/>
                  </a:lnTo>
                  <a:lnTo>
                    <a:pt x="24575" y="678163"/>
                  </a:lnTo>
                  <a:lnTo>
                    <a:pt x="6429" y="721162"/>
                  </a:lnTo>
                  <a:lnTo>
                    <a:pt x="0" y="769014"/>
                  </a:lnTo>
                  <a:lnTo>
                    <a:pt x="6429" y="816866"/>
                  </a:lnTo>
                  <a:lnTo>
                    <a:pt x="24575" y="859865"/>
                  </a:lnTo>
                  <a:lnTo>
                    <a:pt x="52720" y="896295"/>
                  </a:lnTo>
                  <a:lnTo>
                    <a:pt x="89151" y="924441"/>
                  </a:lnTo>
                  <a:lnTo>
                    <a:pt x="132150" y="942586"/>
                  </a:lnTo>
                  <a:lnTo>
                    <a:pt x="180002" y="949016"/>
                  </a:lnTo>
                  <a:lnTo>
                    <a:pt x="227854" y="942586"/>
                  </a:lnTo>
                  <a:lnTo>
                    <a:pt x="270853" y="924441"/>
                  </a:lnTo>
                  <a:lnTo>
                    <a:pt x="307283" y="896295"/>
                  </a:lnTo>
                  <a:lnTo>
                    <a:pt x="335428" y="859865"/>
                  </a:lnTo>
                  <a:lnTo>
                    <a:pt x="353574" y="816866"/>
                  </a:lnTo>
                  <a:lnTo>
                    <a:pt x="360004" y="769014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72525" y="2416271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67273" y="1928397"/>
            <a:ext cx="821055" cy="476884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497" y="351708"/>
                </a:moveTo>
                <a:lnTo>
                  <a:pt x="0" y="476301"/>
                </a:lnTo>
              </a:path>
              <a:path w="821055" h="476885">
                <a:moveTo>
                  <a:pt x="820757" y="180002"/>
                </a:moveTo>
                <a:lnTo>
                  <a:pt x="814327" y="132149"/>
                </a:lnTo>
                <a:lnTo>
                  <a:pt x="796181" y="89151"/>
                </a:lnTo>
                <a:lnTo>
                  <a:pt x="768036" y="52720"/>
                </a:lnTo>
                <a:lnTo>
                  <a:pt x="731606" y="24575"/>
                </a:lnTo>
                <a:lnTo>
                  <a:pt x="688607" y="6429"/>
                </a:lnTo>
                <a:lnTo>
                  <a:pt x="640755" y="0"/>
                </a:lnTo>
                <a:lnTo>
                  <a:pt x="592903" y="6429"/>
                </a:lnTo>
                <a:lnTo>
                  <a:pt x="549904" y="24575"/>
                </a:lnTo>
                <a:lnTo>
                  <a:pt x="513474" y="52720"/>
                </a:lnTo>
                <a:lnTo>
                  <a:pt x="485328" y="89151"/>
                </a:lnTo>
                <a:lnTo>
                  <a:pt x="467182" y="132149"/>
                </a:lnTo>
                <a:lnTo>
                  <a:pt x="460753" y="180002"/>
                </a:lnTo>
                <a:lnTo>
                  <a:pt x="467182" y="227854"/>
                </a:lnTo>
                <a:lnTo>
                  <a:pt x="485328" y="270853"/>
                </a:lnTo>
                <a:lnTo>
                  <a:pt x="513474" y="307283"/>
                </a:lnTo>
                <a:lnTo>
                  <a:pt x="549904" y="335428"/>
                </a:lnTo>
                <a:lnTo>
                  <a:pt x="592903" y="353574"/>
                </a:lnTo>
                <a:lnTo>
                  <a:pt x="640755" y="360004"/>
                </a:lnTo>
                <a:lnTo>
                  <a:pt x="688607" y="353574"/>
                </a:lnTo>
                <a:lnTo>
                  <a:pt x="731606" y="335428"/>
                </a:lnTo>
                <a:lnTo>
                  <a:pt x="768036" y="307283"/>
                </a:lnTo>
                <a:lnTo>
                  <a:pt x="796181" y="270853"/>
                </a:lnTo>
                <a:lnTo>
                  <a:pt x="814327" y="227854"/>
                </a:lnTo>
                <a:lnTo>
                  <a:pt x="820757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88527" y="1948276"/>
            <a:ext cx="683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45943" y="1460391"/>
            <a:ext cx="1026160" cy="481330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6999"/>
                </a:moveTo>
                <a:lnTo>
                  <a:pt x="72158" y="481010"/>
                </a:lnTo>
              </a:path>
              <a:path w="1026160" h="481330">
                <a:moveTo>
                  <a:pt x="1026095" y="180002"/>
                </a:moveTo>
                <a:lnTo>
                  <a:pt x="1019666" y="132150"/>
                </a:lnTo>
                <a:lnTo>
                  <a:pt x="1001520" y="89151"/>
                </a:lnTo>
                <a:lnTo>
                  <a:pt x="973374" y="52720"/>
                </a:lnTo>
                <a:lnTo>
                  <a:pt x="936944" y="24575"/>
                </a:lnTo>
                <a:lnTo>
                  <a:pt x="893945" y="6429"/>
                </a:lnTo>
                <a:lnTo>
                  <a:pt x="846093" y="0"/>
                </a:lnTo>
                <a:lnTo>
                  <a:pt x="798241" y="6429"/>
                </a:lnTo>
                <a:lnTo>
                  <a:pt x="755242" y="24575"/>
                </a:lnTo>
                <a:lnTo>
                  <a:pt x="718812" y="52720"/>
                </a:lnTo>
                <a:lnTo>
                  <a:pt x="690666" y="89151"/>
                </a:lnTo>
                <a:lnTo>
                  <a:pt x="672521" y="132150"/>
                </a:lnTo>
                <a:lnTo>
                  <a:pt x="666091" y="180002"/>
                </a:lnTo>
                <a:lnTo>
                  <a:pt x="672521" y="227854"/>
                </a:lnTo>
                <a:lnTo>
                  <a:pt x="690666" y="270853"/>
                </a:lnTo>
                <a:lnTo>
                  <a:pt x="718812" y="307283"/>
                </a:lnTo>
                <a:lnTo>
                  <a:pt x="755242" y="335428"/>
                </a:lnTo>
                <a:lnTo>
                  <a:pt x="798241" y="353574"/>
                </a:lnTo>
                <a:lnTo>
                  <a:pt x="846093" y="360004"/>
                </a:lnTo>
                <a:lnTo>
                  <a:pt x="893945" y="353574"/>
                </a:lnTo>
                <a:lnTo>
                  <a:pt x="936944" y="335428"/>
                </a:lnTo>
                <a:lnTo>
                  <a:pt x="973374" y="307283"/>
                </a:lnTo>
                <a:lnTo>
                  <a:pt x="1001520" y="270853"/>
                </a:lnTo>
                <a:lnTo>
                  <a:pt x="1019666" y="227854"/>
                </a:lnTo>
                <a:lnTo>
                  <a:pt x="102609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144692" y="1293042"/>
            <a:ext cx="788670" cy="1004569"/>
            <a:chOff x="3144692" y="1293042"/>
            <a:chExt cx="788670" cy="1004569"/>
          </a:xfrm>
        </p:grpSpPr>
        <p:sp>
          <p:nvSpPr>
            <p:cNvPr id="16" name="object 16"/>
            <p:cNvSpPr/>
            <p:nvPr/>
          </p:nvSpPr>
          <p:spPr>
            <a:xfrm>
              <a:off x="3158344" y="1306695"/>
              <a:ext cx="200660" cy="200660"/>
            </a:xfrm>
            <a:custGeom>
              <a:avLst/>
              <a:gdLst/>
              <a:ahLst/>
              <a:cxnLst/>
              <a:rect l="l" t="t" r="r" b="b"/>
              <a:pathLst>
                <a:path w="200660" h="200659">
                  <a:moveTo>
                    <a:pt x="0" y="0"/>
                  </a:moveTo>
                  <a:lnTo>
                    <a:pt x="200047" y="200041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64038" y="192839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360004" y="180002"/>
                  </a:moveTo>
                  <a:lnTo>
                    <a:pt x="353574" y="132149"/>
                  </a:lnTo>
                  <a:lnTo>
                    <a:pt x="335429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50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50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9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81955" y="1807390"/>
            <a:ext cx="558165" cy="949325"/>
          </a:xfrm>
          <a:custGeom>
            <a:avLst/>
            <a:gdLst/>
            <a:ahLst/>
            <a:cxnLst/>
            <a:rect l="l" t="t" r="r" b="b"/>
            <a:pathLst>
              <a:path w="558164" h="949325">
                <a:moveTo>
                  <a:pt x="0" y="0"/>
                </a:moveTo>
                <a:lnTo>
                  <a:pt x="72158" y="134011"/>
                </a:lnTo>
              </a:path>
              <a:path w="558164" h="949325">
                <a:moveTo>
                  <a:pt x="558090" y="769014"/>
                </a:moveTo>
                <a:lnTo>
                  <a:pt x="551660" y="721162"/>
                </a:lnTo>
                <a:lnTo>
                  <a:pt x="533515" y="678163"/>
                </a:lnTo>
                <a:lnTo>
                  <a:pt x="505369" y="641733"/>
                </a:lnTo>
                <a:lnTo>
                  <a:pt x="468939" y="613587"/>
                </a:lnTo>
                <a:lnTo>
                  <a:pt x="425940" y="595441"/>
                </a:lnTo>
                <a:lnTo>
                  <a:pt x="378088" y="589012"/>
                </a:lnTo>
                <a:lnTo>
                  <a:pt x="330236" y="595441"/>
                </a:lnTo>
                <a:lnTo>
                  <a:pt x="287237" y="613587"/>
                </a:lnTo>
                <a:lnTo>
                  <a:pt x="250806" y="641733"/>
                </a:lnTo>
                <a:lnTo>
                  <a:pt x="222661" y="678163"/>
                </a:lnTo>
                <a:lnTo>
                  <a:pt x="204515" y="721162"/>
                </a:lnTo>
                <a:lnTo>
                  <a:pt x="198085" y="769014"/>
                </a:lnTo>
                <a:lnTo>
                  <a:pt x="204515" y="816866"/>
                </a:lnTo>
                <a:lnTo>
                  <a:pt x="222661" y="859865"/>
                </a:lnTo>
                <a:lnTo>
                  <a:pt x="250806" y="896295"/>
                </a:lnTo>
                <a:lnTo>
                  <a:pt x="287237" y="924441"/>
                </a:lnTo>
                <a:lnTo>
                  <a:pt x="330236" y="942586"/>
                </a:lnTo>
                <a:lnTo>
                  <a:pt x="378088" y="949016"/>
                </a:lnTo>
                <a:lnTo>
                  <a:pt x="425940" y="942586"/>
                </a:lnTo>
                <a:lnTo>
                  <a:pt x="468939" y="924441"/>
                </a:lnTo>
                <a:lnTo>
                  <a:pt x="505369" y="896295"/>
                </a:lnTo>
                <a:lnTo>
                  <a:pt x="533515" y="859865"/>
                </a:lnTo>
                <a:lnTo>
                  <a:pt x="551660" y="816866"/>
                </a:lnTo>
                <a:lnTo>
                  <a:pt x="55809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895915" y="2416271"/>
            <a:ext cx="1282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55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00303" y="1444892"/>
            <a:ext cx="1360805" cy="861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to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fix</a:t>
            </a:r>
            <a:r>
              <a:rPr sz="1700" spc="8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it,</a:t>
            </a:r>
            <a:r>
              <a:rPr sz="1700" spc="75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we</a:t>
            </a:r>
            <a:r>
              <a:rPr sz="1700" spc="7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let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problematic </a:t>
            </a:r>
            <a:r>
              <a:rPr sz="1700" spc="-40" dirty="0">
                <a:latin typeface="Calibri"/>
                <a:cs typeface="Calibri"/>
              </a:rPr>
              <a:t>node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sift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down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60500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SiftDown</a:t>
            </a:r>
          </a:p>
        </p:txBody>
      </p:sp>
      <p:sp>
        <p:nvSpPr>
          <p:cNvPr id="3" name="object 3"/>
          <p:cNvSpPr/>
          <p:nvPr/>
        </p:nvSpPr>
        <p:spPr>
          <a:xfrm>
            <a:off x="2844028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98810" y="1293048"/>
            <a:ext cx="1098550" cy="1472565"/>
            <a:chOff x="1898810" y="1293048"/>
            <a:chExt cx="1098550" cy="1472565"/>
          </a:xfrm>
        </p:grpSpPr>
        <p:sp>
          <p:nvSpPr>
            <p:cNvPr id="8" name="object 8"/>
            <p:cNvSpPr/>
            <p:nvPr/>
          </p:nvSpPr>
          <p:spPr>
            <a:xfrm>
              <a:off x="2689681" y="1306701"/>
              <a:ext cx="200660" cy="200660"/>
            </a:xfrm>
            <a:custGeom>
              <a:avLst/>
              <a:gdLst/>
              <a:ahLst/>
              <a:cxnLst/>
              <a:rect l="l" t="t" r="r" b="b"/>
              <a:pathLst>
                <a:path w="200660" h="200659">
                  <a:moveTo>
                    <a:pt x="200041" y="0"/>
                  </a:moveTo>
                  <a:lnTo>
                    <a:pt x="0" y="200047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08017" y="1807390"/>
              <a:ext cx="1080135" cy="949325"/>
            </a:xfrm>
            <a:custGeom>
              <a:avLst/>
              <a:gdLst/>
              <a:ahLst/>
              <a:cxnLst/>
              <a:rect l="l" t="t" r="r" b="b"/>
              <a:pathLst>
                <a:path w="1080135" h="949325">
                  <a:moveTo>
                    <a:pt x="576006" y="301008"/>
                  </a:moveTo>
                  <a:lnTo>
                    <a:pt x="569576" y="253156"/>
                  </a:lnTo>
                  <a:lnTo>
                    <a:pt x="551431" y="210157"/>
                  </a:lnTo>
                  <a:lnTo>
                    <a:pt x="523285" y="173727"/>
                  </a:lnTo>
                  <a:lnTo>
                    <a:pt x="486855" y="145581"/>
                  </a:lnTo>
                  <a:lnTo>
                    <a:pt x="443856" y="127436"/>
                  </a:lnTo>
                  <a:lnTo>
                    <a:pt x="396004" y="121006"/>
                  </a:lnTo>
                  <a:lnTo>
                    <a:pt x="348152" y="127436"/>
                  </a:lnTo>
                  <a:lnTo>
                    <a:pt x="305153" y="145581"/>
                  </a:lnTo>
                  <a:lnTo>
                    <a:pt x="268723" y="173727"/>
                  </a:lnTo>
                  <a:lnTo>
                    <a:pt x="240577" y="210157"/>
                  </a:lnTo>
                  <a:lnTo>
                    <a:pt x="222432" y="253156"/>
                  </a:lnTo>
                  <a:lnTo>
                    <a:pt x="216002" y="301008"/>
                  </a:lnTo>
                  <a:lnTo>
                    <a:pt x="222432" y="348860"/>
                  </a:lnTo>
                  <a:lnTo>
                    <a:pt x="240577" y="391859"/>
                  </a:lnTo>
                  <a:lnTo>
                    <a:pt x="268723" y="428289"/>
                  </a:lnTo>
                  <a:lnTo>
                    <a:pt x="305153" y="456435"/>
                  </a:lnTo>
                  <a:lnTo>
                    <a:pt x="348152" y="474580"/>
                  </a:lnTo>
                  <a:lnTo>
                    <a:pt x="396004" y="481010"/>
                  </a:lnTo>
                  <a:lnTo>
                    <a:pt x="443856" y="474580"/>
                  </a:lnTo>
                  <a:lnTo>
                    <a:pt x="486855" y="456435"/>
                  </a:lnTo>
                  <a:lnTo>
                    <a:pt x="523285" y="428289"/>
                  </a:lnTo>
                  <a:lnTo>
                    <a:pt x="551431" y="391859"/>
                  </a:lnTo>
                  <a:lnTo>
                    <a:pt x="569576" y="348860"/>
                  </a:lnTo>
                  <a:lnTo>
                    <a:pt x="576006" y="301008"/>
                  </a:lnTo>
                  <a:close/>
                </a:path>
                <a:path w="1080135" h="949325">
                  <a:moveTo>
                    <a:pt x="558089" y="0"/>
                  </a:moveTo>
                  <a:lnTo>
                    <a:pt x="485931" y="134011"/>
                  </a:lnTo>
                </a:path>
                <a:path w="1080135" h="949325">
                  <a:moveTo>
                    <a:pt x="360004" y="769014"/>
                  </a:moveTo>
                  <a:lnTo>
                    <a:pt x="353574" y="721162"/>
                  </a:lnTo>
                  <a:lnTo>
                    <a:pt x="335428" y="678163"/>
                  </a:lnTo>
                  <a:lnTo>
                    <a:pt x="307283" y="641733"/>
                  </a:lnTo>
                  <a:lnTo>
                    <a:pt x="270853" y="613587"/>
                  </a:lnTo>
                  <a:lnTo>
                    <a:pt x="227854" y="595441"/>
                  </a:lnTo>
                  <a:lnTo>
                    <a:pt x="180002" y="589012"/>
                  </a:lnTo>
                  <a:lnTo>
                    <a:pt x="132150" y="595441"/>
                  </a:lnTo>
                  <a:lnTo>
                    <a:pt x="89151" y="613587"/>
                  </a:lnTo>
                  <a:lnTo>
                    <a:pt x="52720" y="641733"/>
                  </a:lnTo>
                  <a:lnTo>
                    <a:pt x="24575" y="678163"/>
                  </a:lnTo>
                  <a:lnTo>
                    <a:pt x="6429" y="721162"/>
                  </a:lnTo>
                  <a:lnTo>
                    <a:pt x="0" y="769014"/>
                  </a:lnTo>
                  <a:lnTo>
                    <a:pt x="6429" y="816866"/>
                  </a:lnTo>
                  <a:lnTo>
                    <a:pt x="24575" y="859865"/>
                  </a:lnTo>
                  <a:lnTo>
                    <a:pt x="52720" y="896295"/>
                  </a:lnTo>
                  <a:lnTo>
                    <a:pt x="89151" y="924441"/>
                  </a:lnTo>
                  <a:lnTo>
                    <a:pt x="132150" y="942586"/>
                  </a:lnTo>
                  <a:lnTo>
                    <a:pt x="180002" y="949016"/>
                  </a:lnTo>
                  <a:lnTo>
                    <a:pt x="227854" y="942586"/>
                  </a:lnTo>
                  <a:lnTo>
                    <a:pt x="270853" y="924441"/>
                  </a:lnTo>
                  <a:lnTo>
                    <a:pt x="307283" y="896295"/>
                  </a:lnTo>
                  <a:lnTo>
                    <a:pt x="335428" y="859865"/>
                  </a:lnTo>
                  <a:lnTo>
                    <a:pt x="353574" y="816866"/>
                  </a:lnTo>
                  <a:lnTo>
                    <a:pt x="360004" y="769014"/>
                  </a:lnTo>
                  <a:close/>
                </a:path>
                <a:path w="1080135" h="949325">
                  <a:moveTo>
                    <a:pt x="316753" y="472715"/>
                  </a:moveTo>
                  <a:lnTo>
                    <a:pt x="259255" y="597307"/>
                  </a:lnTo>
                </a:path>
                <a:path w="1080135" h="949325">
                  <a:moveTo>
                    <a:pt x="1080012" y="301008"/>
                  </a:moveTo>
                  <a:lnTo>
                    <a:pt x="1073583" y="253156"/>
                  </a:lnTo>
                  <a:lnTo>
                    <a:pt x="1055437" y="210157"/>
                  </a:lnTo>
                  <a:lnTo>
                    <a:pt x="1027292" y="173727"/>
                  </a:lnTo>
                  <a:lnTo>
                    <a:pt x="990862" y="145581"/>
                  </a:lnTo>
                  <a:lnTo>
                    <a:pt x="947863" y="127436"/>
                  </a:lnTo>
                  <a:lnTo>
                    <a:pt x="900011" y="121006"/>
                  </a:lnTo>
                  <a:lnTo>
                    <a:pt x="852158" y="127436"/>
                  </a:lnTo>
                  <a:lnTo>
                    <a:pt x="809159" y="145581"/>
                  </a:lnTo>
                  <a:lnTo>
                    <a:pt x="772729" y="173727"/>
                  </a:lnTo>
                  <a:lnTo>
                    <a:pt x="744584" y="210157"/>
                  </a:lnTo>
                  <a:lnTo>
                    <a:pt x="726438" y="253156"/>
                  </a:lnTo>
                  <a:lnTo>
                    <a:pt x="720008" y="301008"/>
                  </a:lnTo>
                  <a:lnTo>
                    <a:pt x="726438" y="348860"/>
                  </a:lnTo>
                  <a:lnTo>
                    <a:pt x="744584" y="391859"/>
                  </a:lnTo>
                  <a:lnTo>
                    <a:pt x="772729" y="428289"/>
                  </a:lnTo>
                  <a:lnTo>
                    <a:pt x="809159" y="456435"/>
                  </a:lnTo>
                  <a:lnTo>
                    <a:pt x="852158" y="474580"/>
                  </a:lnTo>
                  <a:lnTo>
                    <a:pt x="900011" y="481010"/>
                  </a:lnTo>
                  <a:lnTo>
                    <a:pt x="947863" y="474580"/>
                  </a:lnTo>
                  <a:lnTo>
                    <a:pt x="990862" y="456435"/>
                  </a:lnTo>
                  <a:lnTo>
                    <a:pt x="1027292" y="428289"/>
                  </a:lnTo>
                  <a:lnTo>
                    <a:pt x="1055437" y="391859"/>
                  </a:lnTo>
                  <a:lnTo>
                    <a:pt x="1073583" y="348860"/>
                  </a:lnTo>
                  <a:lnTo>
                    <a:pt x="1080012" y="301008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188527" y="1948276"/>
            <a:ext cx="683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5943" y="1460391"/>
            <a:ext cx="1026160" cy="481330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6999"/>
                </a:moveTo>
                <a:lnTo>
                  <a:pt x="72158" y="481010"/>
                </a:lnTo>
              </a:path>
              <a:path w="1026160" h="481330">
                <a:moveTo>
                  <a:pt x="1026095" y="180002"/>
                </a:moveTo>
                <a:lnTo>
                  <a:pt x="1019666" y="132150"/>
                </a:lnTo>
                <a:lnTo>
                  <a:pt x="1001520" y="89151"/>
                </a:lnTo>
                <a:lnTo>
                  <a:pt x="973374" y="52720"/>
                </a:lnTo>
                <a:lnTo>
                  <a:pt x="936944" y="24575"/>
                </a:lnTo>
                <a:lnTo>
                  <a:pt x="893945" y="6429"/>
                </a:lnTo>
                <a:lnTo>
                  <a:pt x="846093" y="0"/>
                </a:lnTo>
                <a:lnTo>
                  <a:pt x="798241" y="6429"/>
                </a:lnTo>
                <a:lnTo>
                  <a:pt x="755242" y="24575"/>
                </a:lnTo>
                <a:lnTo>
                  <a:pt x="718812" y="52720"/>
                </a:lnTo>
                <a:lnTo>
                  <a:pt x="690666" y="89151"/>
                </a:lnTo>
                <a:lnTo>
                  <a:pt x="672521" y="132150"/>
                </a:lnTo>
                <a:lnTo>
                  <a:pt x="666091" y="180002"/>
                </a:lnTo>
                <a:lnTo>
                  <a:pt x="672521" y="227854"/>
                </a:lnTo>
                <a:lnTo>
                  <a:pt x="690666" y="270853"/>
                </a:lnTo>
                <a:lnTo>
                  <a:pt x="718812" y="307283"/>
                </a:lnTo>
                <a:lnTo>
                  <a:pt x="755242" y="335428"/>
                </a:lnTo>
                <a:lnTo>
                  <a:pt x="798241" y="353574"/>
                </a:lnTo>
                <a:lnTo>
                  <a:pt x="846093" y="360004"/>
                </a:lnTo>
                <a:lnTo>
                  <a:pt x="893945" y="353574"/>
                </a:lnTo>
                <a:lnTo>
                  <a:pt x="936944" y="335428"/>
                </a:lnTo>
                <a:lnTo>
                  <a:pt x="973374" y="307283"/>
                </a:lnTo>
                <a:lnTo>
                  <a:pt x="1001520" y="270853"/>
                </a:lnTo>
                <a:lnTo>
                  <a:pt x="1019666" y="227854"/>
                </a:lnTo>
                <a:lnTo>
                  <a:pt x="102609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144692" y="1293042"/>
            <a:ext cx="788670" cy="1004569"/>
            <a:chOff x="3144692" y="1293042"/>
            <a:chExt cx="788670" cy="1004569"/>
          </a:xfrm>
        </p:grpSpPr>
        <p:sp>
          <p:nvSpPr>
            <p:cNvPr id="14" name="object 14"/>
            <p:cNvSpPr/>
            <p:nvPr/>
          </p:nvSpPr>
          <p:spPr>
            <a:xfrm>
              <a:off x="3158344" y="1306695"/>
              <a:ext cx="200660" cy="200660"/>
            </a:xfrm>
            <a:custGeom>
              <a:avLst/>
              <a:gdLst/>
              <a:ahLst/>
              <a:cxnLst/>
              <a:rect l="l" t="t" r="r" b="b"/>
              <a:pathLst>
                <a:path w="200660" h="200659">
                  <a:moveTo>
                    <a:pt x="0" y="0"/>
                  </a:moveTo>
                  <a:lnTo>
                    <a:pt x="200047" y="200041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64038" y="192839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360004" y="180002"/>
                  </a:moveTo>
                  <a:lnTo>
                    <a:pt x="353574" y="132149"/>
                  </a:lnTo>
                  <a:lnTo>
                    <a:pt x="335429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50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50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9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81955" y="1807390"/>
            <a:ext cx="558165" cy="949325"/>
          </a:xfrm>
          <a:custGeom>
            <a:avLst/>
            <a:gdLst/>
            <a:ahLst/>
            <a:cxnLst/>
            <a:rect l="l" t="t" r="r" b="b"/>
            <a:pathLst>
              <a:path w="558164" h="949325">
                <a:moveTo>
                  <a:pt x="0" y="0"/>
                </a:moveTo>
                <a:lnTo>
                  <a:pt x="72158" y="134011"/>
                </a:lnTo>
              </a:path>
              <a:path w="558164" h="949325">
                <a:moveTo>
                  <a:pt x="558090" y="769014"/>
                </a:moveTo>
                <a:lnTo>
                  <a:pt x="551660" y="721162"/>
                </a:lnTo>
                <a:lnTo>
                  <a:pt x="533515" y="678163"/>
                </a:lnTo>
                <a:lnTo>
                  <a:pt x="505369" y="641733"/>
                </a:lnTo>
                <a:lnTo>
                  <a:pt x="468939" y="613587"/>
                </a:lnTo>
                <a:lnTo>
                  <a:pt x="425940" y="595441"/>
                </a:lnTo>
                <a:lnTo>
                  <a:pt x="378088" y="589012"/>
                </a:lnTo>
                <a:lnTo>
                  <a:pt x="330236" y="595441"/>
                </a:lnTo>
                <a:lnTo>
                  <a:pt x="287237" y="613587"/>
                </a:lnTo>
                <a:lnTo>
                  <a:pt x="250806" y="641733"/>
                </a:lnTo>
                <a:lnTo>
                  <a:pt x="222661" y="678163"/>
                </a:lnTo>
                <a:lnTo>
                  <a:pt x="204515" y="721162"/>
                </a:lnTo>
                <a:lnTo>
                  <a:pt x="198085" y="769014"/>
                </a:lnTo>
                <a:lnTo>
                  <a:pt x="204515" y="816866"/>
                </a:lnTo>
                <a:lnTo>
                  <a:pt x="222661" y="859865"/>
                </a:lnTo>
                <a:lnTo>
                  <a:pt x="250806" y="896295"/>
                </a:lnTo>
                <a:lnTo>
                  <a:pt x="287237" y="924441"/>
                </a:lnTo>
                <a:lnTo>
                  <a:pt x="330236" y="942586"/>
                </a:lnTo>
                <a:lnTo>
                  <a:pt x="378088" y="949016"/>
                </a:lnTo>
                <a:lnTo>
                  <a:pt x="425940" y="942586"/>
                </a:lnTo>
                <a:lnTo>
                  <a:pt x="468939" y="924441"/>
                </a:lnTo>
                <a:lnTo>
                  <a:pt x="505369" y="896295"/>
                </a:lnTo>
                <a:lnTo>
                  <a:pt x="533515" y="859865"/>
                </a:lnTo>
                <a:lnTo>
                  <a:pt x="551660" y="816866"/>
                </a:lnTo>
                <a:lnTo>
                  <a:pt x="55809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895915" y="2416271"/>
            <a:ext cx="1282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55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00303" y="888188"/>
            <a:ext cx="1408430" cy="141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10" dirty="0">
                <a:latin typeface="Calibri"/>
                <a:cs typeface="Calibri"/>
              </a:rPr>
              <a:t>for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this,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we </a:t>
            </a:r>
            <a:r>
              <a:rPr sz="1700" spc="-40" dirty="0">
                <a:latin typeface="Calibri"/>
                <a:cs typeface="Calibri"/>
              </a:rPr>
              <a:t>swap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 </a:t>
            </a:r>
            <a:r>
              <a:rPr sz="1700" spc="-20" dirty="0">
                <a:latin typeface="Calibri"/>
                <a:cs typeface="Calibri"/>
              </a:rPr>
              <a:t>prob- lematic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node </a:t>
            </a:r>
            <a:r>
              <a:rPr sz="1700" dirty="0">
                <a:latin typeface="Calibri"/>
                <a:cs typeface="Calibri"/>
              </a:rPr>
              <a:t>with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larger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child </a:t>
            </a:r>
            <a:r>
              <a:rPr sz="1700" dirty="0">
                <a:latin typeface="Calibri"/>
                <a:cs typeface="Calibri"/>
              </a:rPr>
              <a:t>until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heap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4903" y="2295964"/>
            <a:ext cx="17545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700" spc="-45" dirty="0">
                <a:latin typeface="Calibri"/>
                <a:cs typeface="Calibri"/>
              </a:rPr>
              <a:t>property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satis-</a:t>
            </a:r>
            <a:r>
              <a:rPr sz="1700" spc="-70" dirty="0">
                <a:latin typeface="Calibri"/>
                <a:cs typeface="Calibri"/>
              </a:rPr>
              <a:t> </a:t>
            </a:r>
            <a:r>
              <a:rPr sz="2550" spc="-37" baseline="-31045" dirty="0">
                <a:latin typeface="Calibri"/>
                <a:cs typeface="Calibri"/>
              </a:rPr>
              <a:t>11</a:t>
            </a:r>
            <a:endParaRPr sz="2550" baseline="-31045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0303" y="2574323"/>
            <a:ext cx="3327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50" dirty="0">
                <a:latin typeface="Calibri"/>
                <a:cs typeface="Calibri"/>
              </a:rPr>
              <a:t>fied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60500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SiftDown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34821" y="983177"/>
            <a:ext cx="378460" cy="378460"/>
            <a:chOff x="2834821" y="983177"/>
            <a:chExt cx="378460" cy="378460"/>
          </a:xfrm>
        </p:grpSpPr>
        <p:sp>
          <p:nvSpPr>
            <p:cNvPr id="4" name="object 4"/>
            <p:cNvSpPr/>
            <p:nvPr/>
          </p:nvSpPr>
          <p:spPr>
            <a:xfrm>
              <a:off x="2844028" y="99238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180002" y="0"/>
                  </a:moveTo>
                  <a:lnTo>
                    <a:pt x="132150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9"/>
                  </a:lnTo>
                  <a:lnTo>
                    <a:pt x="132150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9"/>
                  </a:lnTo>
                  <a:lnTo>
                    <a:pt x="307283" y="307283"/>
                  </a:lnTo>
                  <a:lnTo>
                    <a:pt x="335429" y="270853"/>
                  </a:lnTo>
                  <a:lnTo>
                    <a:pt x="353574" y="227854"/>
                  </a:lnTo>
                  <a:lnTo>
                    <a:pt x="360004" y="180002"/>
                  </a:lnTo>
                  <a:lnTo>
                    <a:pt x="353574" y="132150"/>
                  </a:lnTo>
                  <a:lnTo>
                    <a:pt x="335429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44028" y="99238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360004" y="180002"/>
                  </a:moveTo>
                  <a:lnTo>
                    <a:pt x="353574" y="132150"/>
                  </a:lnTo>
                  <a:lnTo>
                    <a:pt x="335429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50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9"/>
                  </a:lnTo>
                  <a:lnTo>
                    <a:pt x="132150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9"/>
                  </a:lnTo>
                  <a:lnTo>
                    <a:pt x="307283" y="307283"/>
                  </a:lnTo>
                  <a:lnTo>
                    <a:pt x="335429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12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66815" y="1451183"/>
            <a:ext cx="378460" cy="378460"/>
            <a:chOff x="2366815" y="1451183"/>
            <a:chExt cx="378460" cy="378460"/>
          </a:xfrm>
        </p:grpSpPr>
        <p:sp>
          <p:nvSpPr>
            <p:cNvPr id="8" name="object 8"/>
            <p:cNvSpPr/>
            <p:nvPr/>
          </p:nvSpPr>
          <p:spPr>
            <a:xfrm>
              <a:off x="2376023" y="1460391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180001" y="0"/>
                  </a:move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49" y="353574"/>
                  </a:lnTo>
                  <a:lnTo>
                    <a:pt x="180001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8" y="270853"/>
                  </a:lnTo>
                  <a:lnTo>
                    <a:pt x="353574" y="227854"/>
                  </a:lnTo>
                  <a:lnTo>
                    <a:pt x="360004" y="180002"/>
                  </a:lnTo>
                  <a:lnTo>
                    <a:pt x="353574" y="132150"/>
                  </a:lnTo>
                  <a:lnTo>
                    <a:pt x="335428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1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76023" y="1460391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360004" y="180002"/>
                  </a:moveTo>
                  <a:lnTo>
                    <a:pt x="353574" y="132150"/>
                  </a:lnTo>
                  <a:lnTo>
                    <a:pt x="335428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1" y="0"/>
                  </a:ln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49" y="353574"/>
                  </a:lnTo>
                  <a:lnTo>
                    <a:pt x="180001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8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898810" y="1293048"/>
            <a:ext cx="1004569" cy="1472565"/>
            <a:chOff x="1898810" y="1293048"/>
            <a:chExt cx="1004569" cy="1472565"/>
          </a:xfrm>
        </p:grpSpPr>
        <p:sp>
          <p:nvSpPr>
            <p:cNvPr id="12" name="object 12"/>
            <p:cNvSpPr/>
            <p:nvPr/>
          </p:nvSpPr>
          <p:spPr>
            <a:xfrm>
              <a:off x="2689681" y="1306701"/>
              <a:ext cx="200660" cy="200660"/>
            </a:xfrm>
            <a:custGeom>
              <a:avLst/>
              <a:gdLst/>
              <a:ahLst/>
              <a:cxnLst/>
              <a:rect l="l" t="t" r="r" b="b"/>
              <a:pathLst>
                <a:path w="200660" h="200659">
                  <a:moveTo>
                    <a:pt x="200041" y="0"/>
                  </a:moveTo>
                  <a:lnTo>
                    <a:pt x="0" y="200047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08017" y="1807390"/>
              <a:ext cx="576580" cy="949325"/>
            </a:xfrm>
            <a:custGeom>
              <a:avLst/>
              <a:gdLst/>
              <a:ahLst/>
              <a:cxnLst/>
              <a:rect l="l" t="t" r="r" b="b"/>
              <a:pathLst>
                <a:path w="576580" h="949325">
                  <a:moveTo>
                    <a:pt x="576006" y="301008"/>
                  </a:moveTo>
                  <a:lnTo>
                    <a:pt x="569576" y="253156"/>
                  </a:lnTo>
                  <a:lnTo>
                    <a:pt x="551431" y="210157"/>
                  </a:lnTo>
                  <a:lnTo>
                    <a:pt x="523285" y="173727"/>
                  </a:lnTo>
                  <a:lnTo>
                    <a:pt x="486855" y="145581"/>
                  </a:lnTo>
                  <a:lnTo>
                    <a:pt x="443856" y="127436"/>
                  </a:lnTo>
                  <a:lnTo>
                    <a:pt x="396004" y="121006"/>
                  </a:lnTo>
                  <a:lnTo>
                    <a:pt x="348152" y="127436"/>
                  </a:lnTo>
                  <a:lnTo>
                    <a:pt x="305153" y="145581"/>
                  </a:lnTo>
                  <a:lnTo>
                    <a:pt x="268723" y="173727"/>
                  </a:lnTo>
                  <a:lnTo>
                    <a:pt x="240577" y="210157"/>
                  </a:lnTo>
                  <a:lnTo>
                    <a:pt x="222432" y="253156"/>
                  </a:lnTo>
                  <a:lnTo>
                    <a:pt x="216002" y="301008"/>
                  </a:lnTo>
                  <a:lnTo>
                    <a:pt x="222432" y="348860"/>
                  </a:lnTo>
                  <a:lnTo>
                    <a:pt x="240577" y="391859"/>
                  </a:lnTo>
                  <a:lnTo>
                    <a:pt x="268723" y="428289"/>
                  </a:lnTo>
                  <a:lnTo>
                    <a:pt x="305153" y="456435"/>
                  </a:lnTo>
                  <a:lnTo>
                    <a:pt x="348152" y="474580"/>
                  </a:lnTo>
                  <a:lnTo>
                    <a:pt x="396004" y="481010"/>
                  </a:lnTo>
                  <a:lnTo>
                    <a:pt x="443856" y="474580"/>
                  </a:lnTo>
                  <a:lnTo>
                    <a:pt x="486855" y="456435"/>
                  </a:lnTo>
                  <a:lnTo>
                    <a:pt x="523285" y="428289"/>
                  </a:lnTo>
                  <a:lnTo>
                    <a:pt x="551431" y="391859"/>
                  </a:lnTo>
                  <a:lnTo>
                    <a:pt x="569576" y="348860"/>
                  </a:lnTo>
                  <a:lnTo>
                    <a:pt x="576006" y="301008"/>
                  </a:lnTo>
                  <a:close/>
                </a:path>
                <a:path w="576580" h="949325">
                  <a:moveTo>
                    <a:pt x="558089" y="0"/>
                  </a:moveTo>
                  <a:lnTo>
                    <a:pt x="485931" y="134011"/>
                  </a:lnTo>
                </a:path>
                <a:path w="576580" h="949325">
                  <a:moveTo>
                    <a:pt x="360004" y="769014"/>
                  </a:moveTo>
                  <a:lnTo>
                    <a:pt x="353574" y="721162"/>
                  </a:lnTo>
                  <a:lnTo>
                    <a:pt x="335428" y="678163"/>
                  </a:lnTo>
                  <a:lnTo>
                    <a:pt x="307283" y="641733"/>
                  </a:lnTo>
                  <a:lnTo>
                    <a:pt x="270853" y="613587"/>
                  </a:lnTo>
                  <a:lnTo>
                    <a:pt x="227854" y="595441"/>
                  </a:lnTo>
                  <a:lnTo>
                    <a:pt x="180002" y="589012"/>
                  </a:lnTo>
                  <a:lnTo>
                    <a:pt x="132150" y="595441"/>
                  </a:lnTo>
                  <a:lnTo>
                    <a:pt x="89151" y="613587"/>
                  </a:lnTo>
                  <a:lnTo>
                    <a:pt x="52720" y="641733"/>
                  </a:lnTo>
                  <a:lnTo>
                    <a:pt x="24575" y="678163"/>
                  </a:lnTo>
                  <a:lnTo>
                    <a:pt x="6429" y="721162"/>
                  </a:lnTo>
                  <a:lnTo>
                    <a:pt x="0" y="769014"/>
                  </a:lnTo>
                  <a:lnTo>
                    <a:pt x="6429" y="816866"/>
                  </a:lnTo>
                  <a:lnTo>
                    <a:pt x="24575" y="859865"/>
                  </a:lnTo>
                  <a:lnTo>
                    <a:pt x="52720" y="896295"/>
                  </a:lnTo>
                  <a:lnTo>
                    <a:pt x="89151" y="924441"/>
                  </a:lnTo>
                  <a:lnTo>
                    <a:pt x="132150" y="942586"/>
                  </a:lnTo>
                  <a:lnTo>
                    <a:pt x="180002" y="949016"/>
                  </a:lnTo>
                  <a:lnTo>
                    <a:pt x="227854" y="942586"/>
                  </a:lnTo>
                  <a:lnTo>
                    <a:pt x="270853" y="924441"/>
                  </a:lnTo>
                  <a:lnTo>
                    <a:pt x="307283" y="896295"/>
                  </a:lnTo>
                  <a:lnTo>
                    <a:pt x="335428" y="859865"/>
                  </a:lnTo>
                  <a:lnTo>
                    <a:pt x="353574" y="816866"/>
                  </a:lnTo>
                  <a:lnTo>
                    <a:pt x="360004" y="769014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72525" y="2416271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67273" y="1928397"/>
            <a:ext cx="821055" cy="476884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497" y="351708"/>
                </a:moveTo>
                <a:lnTo>
                  <a:pt x="0" y="476301"/>
                </a:lnTo>
              </a:path>
              <a:path w="821055" h="476885">
                <a:moveTo>
                  <a:pt x="820757" y="180002"/>
                </a:moveTo>
                <a:lnTo>
                  <a:pt x="814327" y="132149"/>
                </a:lnTo>
                <a:lnTo>
                  <a:pt x="796181" y="89151"/>
                </a:lnTo>
                <a:lnTo>
                  <a:pt x="768036" y="52720"/>
                </a:lnTo>
                <a:lnTo>
                  <a:pt x="731606" y="24575"/>
                </a:lnTo>
                <a:lnTo>
                  <a:pt x="688607" y="6429"/>
                </a:lnTo>
                <a:lnTo>
                  <a:pt x="640755" y="0"/>
                </a:lnTo>
                <a:lnTo>
                  <a:pt x="592903" y="6429"/>
                </a:lnTo>
                <a:lnTo>
                  <a:pt x="549904" y="24575"/>
                </a:lnTo>
                <a:lnTo>
                  <a:pt x="513474" y="52720"/>
                </a:lnTo>
                <a:lnTo>
                  <a:pt x="485328" y="89151"/>
                </a:lnTo>
                <a:lnTo>
                  <a:pt x="467182" y="132149"/>
                </a:lnTo>
                <a:lnTo>
                  <a:pt x="460753" y="180002"/>
                </a:lnTo>
                <a:lnTo>
                  <a:pt x="467182" y="227854"/>
                </a:lnTo>
                <a:lnTo>
                  <a:pt x="485328" y="270853"/>
                </a:lnTo>
                <a:lnTo>
                  <a:pt x="513474" y="307283"/>
                </a:lnTo>
                <a:lnTo>
                  <a:pt x="549904" y="335428"/>
                </a:lnTo>
                <a:lnTo>
                  <a:pt x="592903" y="353574"/>
                </a:lnTo>
                <a:lnTo>
                  <a:pt x="640755" y="360004"/>
                </a:lnTo>
                <a:lnTo>
                  <a:pt x="688607" y="353574"/>
                </a:lnTo>
                <a:lnTo>
                  <a:pt x="731606" y="335428"/>
                </a:lnTo>
                <a:lnTo>
                  <a:pt x="768036" y="307283"/>
                </a:lnTo>
                <a:lnTo>
                  <a:pt x="796181" y="270853"/>
                </a:lnTo>
                <a:lnTo>
                  <a:pt x="814327" y="227854"/>
                </a:lnTo>
                <a:lnTo>
                  <a:pt x="820757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88527" y="1948276"/>
            <a:ext cx="683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45943" y="1460391"/>
            <a:ext cx="1026160" cy="481330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6999"/>
                </a:moveTo>
                <a:lnTo>
                  <a:pt x="72158" y="481010"/>
                </a:lnTo>
              </a:path>
              <a:path w="1026160" h="481330">
                <a:moveTo>
                  <a:pt x="1026095" y="180002"/>
                </a:moveTo>
                <a:lnTo>
                  <a:pt x="1019666" y="132150"/>
                </a:lnTo>
                <a:lnTo>
                  <a:pt x="1001520" y="89151"/>
                </a:lnTo>
                <a:lnTo>
                  <a:pt x="973374" y="52720"/>
                </a:lnTo>
                <a:lnTo>
                  <a:pt x="936944" y="24575"/>
                </a:lnTo>
                <a:lnTo>
                  <a:pt x="893945" y="6429"/>
                </a:lnTo>
                <a:lnTo>
                  <a:pt x="846093" y="0"/>
                </a:lnTo>
                <a:lnTo>
                  <a:pt x="798241" y="6429"/>
                </a:lnTo>
                <a:lnTo>
                  <a:pt x="755242" y="24575"/>
                </a:lnTo>
                <a:lnTo>
                  <a:pt x="718812" y="52720"/>
                </a:lnTo>
                <a:lnTo>
                  <a:pt x="690666" y="89151"/>
                </a:lnTo>
                <a:lnTo>
                  <a:pt x="672521" y="132150"/>
                </a:lnTo>
                <a:lnTo>
                  <a:pt x="666091" y="180002"/>
                </a:lnTo>
                <a:lnTo>
                  <a:pt x="672521" y="227854"/>
                </a:lnTo>
                <a:lnTo>
                  <a:pt x="690666" y="270853"/>
                </a:lnTo>
                <a:lnTo>
                  <a:pt x="718812" y="307283"/>
                </a:lnTo>
                <a:lnTo>
                  <a:pt x="755242" y="335428"/>
                </a:lnTo>
                <a:lnTo>
                  <a:pt x="798241" y="353574"/>
                </a:lnTo>
                <a:lnTo>
                  <a:pt x="846093" y="360004"/>
                </a:lnTo>
                <a:lnTo>
                  <a:pt x="893945" y="353574"/>
                </a:lnTo>
                <a:lnTo>
                  <a:pt x="936944" y="335428"/>
                </a:lnTo>
                <a:lnTo>
                  <a:pt x="973374" y="307283"/>
                </a:lnTo>
                <a:lnTo>
                  <a:pt x="1001520" y="270853"/>
                </a:lnTo>
                <a:lnTo>
                  <a:pt x="1019666" y="227854"/>
                </a:lnTo>
                <a:lnTo>
                  <a:pt x="102609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144692" y="1293042"/>
            <a:ext cx="788670" cy="1004569"/>
            <a:chOff x="3144692" y="1293042"/>
            <a:chExt cx="788670" cy="1004569"/>
          </a:xfrm>
        </p:grpSpPr>
        <p:sp>
          <p:nvSpPr>
            <p:cNvPr id="20" name="object 20"/>
            <p:cNvSpPr/>
            <p:nvPr/>
          </p:nvSpPr>
          <p:spPr>
            <a:xfrm>
              <a:off x="3158344" y="1306695"/>
              <a:ext cx="200660" cy="200660"/>
            </a:xfrm>
            <a:custGeom>
              <a:avLst/>
              <a:gdLst/>
              <a:ahLst/>
              <a:cxnLst/>
              <a:rect l="l" t="t" r="r" b="b"/>
              <a:pathLst>
                <a:path w="200660" h="200659">
                  <a:moveTo>
                    <a:pt x="0" y="0"/>
                  </a:moveTo>
                  <a:lnTo>
                    <a:pt x="200047" y="200041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64038" y="192839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360004" y="180002"/>
                  </a:moveTo>
                  <a:lnTo>
                    <a:pt x="353574" y="132149"/>
                  </a:lnTo>
                  <a:lnTo>
                    <a:pt x="335429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50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50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9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81955" y="1807390"/>
            <a:ext cx="558165" cy="949325"/>
          </a:xfrm>
          <a:custGeom>
            <a:avLst/>
            <a:gdLst/>
            <a:ahLst/>
            <a:cxnLst/>
            <a:rect l="l" t="t" r="r" b="b"/>
            <a:pathLst>
              <a:path w="558164" h="949325">
                <a:moveTo>
                  <a:pt x="0" y="0"/>
                </a:moveTo>
                <a:lnTo>
                  <a:pt x="72158" y="134011"/>
                </a:lnTo>
              </a:path>
              <a:path w="558164" h="949325">
                <a:moveTo>
                  <a:pt x="558090" y="769014"/>
                </a:moveTo>
                <a:lnTo>
                  <a:pt x="551660" y="721162"/>
                </a:lnTo>
                <a:lnTo>
                  <a:pt x="533515" y="678163"/>
                </a:lnTo>
                <a:lnTo>
                  <a:pt x="505369" y="641733"/>
                </a:lnTo>
                <a:lnTo>
                  <a:pt x="468939" y="613587"/>
                </a:lnTo>
                <a:lnTo>
                  <a:pt x="425940" y="595441"/>
                </a:lnTo>
                <a:lnTo>
                  <a:pt x="378088" y="589012"/>
                </a:lnTo>
                <a:lnTo>
                  <a:pt x="330236" y="595441"/>
                </a:lnTo>
                <a:lnTo>
                  <a:pt x="287237" y="613587"/>
                </a:lnTo>
                <a:lnTo>
                  <a:pt x="250806" y="641733"/>
                </a:lnTo>
                <a:lnTo>
                  <a:pt x="222661" y="678163"/>
                </a:lnTo>
                <a:lnTo>
                  <a:pt x="204515" y="721162"/>
                </a:lnTo>
                <a:lnTo>
                  <a:pt x="198085" y="769014"/>
                </a:lnTo>
                <a:lnTo>
                  <a:pt x="204515" y="816866"/>
                </a:lnTo>
                <a:lnTo>
                  <a:pt x="222661" y="859865"/>
                </a:lnTo>
                <a:lnTo>
                  <a:pt x="250806" y="896295"/>
                </a:lnTo>
                <a:lnTo>
                  <a:pt x="287237" y="924441"/>
                </a:lnTo>
                <a:lnTo>
                  <a:pt x="330236" y="942586"/>
                </a:lnTo>
                <a:lnTo>
                  <a:pt x="378088" y="949016"/>
                </a:lnTo>
                <a:lnTo>
                  <a:pt x="425940" y="942586"/>
                </a:lnTo>
                <a:lnTo>
                  <a:pt x="468939" y="924441"/>
                </a:lnTo>
                <a:lnTo>
                  <a:pt x="505369" y="896295"/>
                </a:lnTo>
                <a:lnTo>
                  <a:pt x="533515" y="859865"/>
                </a:lnTo>
                <a:lnTo>
                  <a:pt x="551660" y="816866"/>
                </a:lnTo>
                <a:lnTo>
                  <a:pt x="55809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895915" y="2416271"/>
            <a:ext cx="1282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55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60500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SiftDown</a:t>
            </a:r>
          </a:p>
        </p:txBody>
      </p:sp>
      <p:sp>
        <p:nvSpPr>
          <p:cNvPr id="3" name="object 3"/>
          <p:cNvSpPr/>
          <p:nvPr/>
        </p:nvSpPr>
        <p:spPr>
          <a:xfrm>
            <a:off x="2844028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8017" y="1306701"/>
            <a:ext cx="981710" cy="1449705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05" y="0"/>
                </a:moveTo>
                <a:lnTo>
                  <a:pt x="781663" y="200047"/>
                </a:lnTo>
              </a:path>
              <a:path w="981710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49"/>
                </a:lnTo>
                <a:lnTo>
                  <a:pt x="240577" y="892548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8"/>
                </a:lnTo>
                <a:lnTo>
                  <a:pt x="569576" y="849549"/>
                </a:lnTo>
                <a:lnTo>
                  <a:pt x="576006" y="801697"/>
                </a:lnTo>
                <a:close/>
              </a:path>
              <a:path w="981710" h="1449705">
                <a:moveTo>
                  <a:pt x="558089" y="500689"/>
                </a:moveTo>
                <a:lnTo>
                  <a:pt x="485931" y="634700"/>
                </a:lnTo>
              </a:path>
              <a:path w="981710" h="1449705">
                <a:moveTo>
                  <a:pt x="360004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3" y="1114276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50" y="1096131"/>
                </a:lnTo>
                <a:lnTo>
                  <a:pt x="89151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5"/>
                </a:lnTo>
                <a:lnTo>
                  <a:pt x="24575" y="1360554"/>
                </a:lnTo>
                <a:lnTo>
                  <a:pt x="52720" y="1396984"/>
                </a:lnTo>
                <a:lnTo>
                  <a:pt x="89151" y="1425130"/>
                </a:lnTo>
                <a:lnTo>
                  <a:pt x="132150" y="1443276"/>
                </a:lnTo>
                <a:lnTo>
                  <a:pt x="180002" y="1449705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4"/>
                </a:lnTo>
                <a:lnTo>
                  <a:pt x="335428" y="1360554"/>
                </a:lnTo>
                <a:lnTo>
                  <a:pt x="353574" y="1317555"/>
                </a:lnTo>
                <a:lnTo>
                  <a:pt x="360004" y="1269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72525" y="2416271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7273" y="1928397"/>
            <a:ext cx="821055" cy="476884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497" y="351708"/>
                </a:moveTo>
                <a:lnTo>
                  <a:pt x="0" y="476301"/>
                </a:lnTo>
              </a:path>
              <a:path w="821055" h="476885">
                <a:moveTo>
                  <a:pt x="820757" y="180002"/>
                </a:moveTo>
                <a:lnTo>
                  <a:pt x="814327" y="132149"/>
                </a:lnTo>
                <a:lnTo>
                  <a:pt x="796181" y="89151"/>
                </a:lnTo>
                <a:lnTo>
                  <a:pt x="768036" y="52720"/>
                </a:lnTo>
                <a:lnTo>
                  <a:pt x="731606" y="24575"/>
                </a:lnTo>
                <a:lnTo>
                  <a:pt x="688607" y="6429"/>
                </a:lnTo>
                <a:lnTo>
                  <a:pt x="640755" y="0"/>
                </a:lnTo>
                <a:lnTo>
                  <a:pt x="592903" y="6429"/>
                </a:lnTo>
                <a:lnTo>
                  <a:pt x="549904" y="24575"/>
                </a:lnTo>
                <a:lnTo>
                  <a:pt x="513474" y="52720"/>
                </a:lnTo>
                <a:lnTo>
                  <a:pt x="485328" y="89151"/>
                </a:lnTo>
                <a:lnTo>
                  <a:pt x="467182" y="132149"/>
                </a:lnTo>
                <a:lnTo>
                  <a:pt x="460753" y="180002"/>
                </a:lnTo>
                <a:lnTo>
                  <a:pt x="467182" y="227854"/>
                </a:lnTo>
                <a:lnTo>
                  <a:pt x="485328" y="270853"/>
                </a:lnTo>
                <a:lnTo>
                  <a:pt x="513474" y="307283"/>
                </a:lnTo>
                <a:lnTo>
                  <a:pt x="549904" y="335428"/>
                </a:lnTo>
                <a:lnTo>
                  <a:pt x="592903" y="353574"/>
                </a:lnTo>
                <a:lnTo>
                  <a:pt x="640755" y="360004"/>
                </a:lnTo>
                <a:lnTo>
                  <a:pt x="688607" y="353574"/>
                </a:lnTo>
                <a:lnTo>
                  <a:pt x="731606" y="335428"/>
                </a:lnTo>
                <a:lnTo>
                  <a:pt x="768036" y="307283"/>
                </a:lnTo>
                <a:lnTo>
                  <a:pt x="796181" y="270853"/>
                </a:lnTo>
                <a:lnTo>
                  <a:pt x="814327" y="227854"/>
                </a:lnTo>
                <a:lnTo>
                  <a:pt x="820757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88527" y="1948276"/>
            <a:ext cx="683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5943" y="1460391"/>
            <a:ext cx="1026160" cy="481330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6999"/>
                </a:moveTo>
                <a:lnTo>
                  <a:pt x="72158" y="481010"/>
                </a:lnTo>
              </a:path>
              <a:path w="1026160" h="481330">
                <a:moveTo>
                  <a:pt x="1026095" y="180002"/>
                </a:moveTo>
                <a:lnTo>
                  <a:pt x="1019666" y="132150"/>
                </a:lnTo>
                <a:lnTo>
                  <a:pt x="1001520" y="89151"/>
                </a:lnTo>
                <a:lnTo>
                  <a:pt x="973374" y="52720"/>
                </a:lnTo>
                <a:lnTo>
                  <a:pt x="936944" y="24575"/>
                </a:lnTo>
                <a:lnTo>
                  <a:pt x="893945" y="6429"/>
                </a:lnTo>
                <a:lnTo>
                  <a:pt x="846093" y="0"/>
                </a:lnTo>
                <a:lnTo>
                  <a:pt x="798241" y="6429"/>
                </a:lnTo>
                <a:lnTo>
                  <a:pt x="755242" y="24575"/>
                </a:lnTo>
                <a:lnTo>
                  <a:pt x="718812" y="52720"/>
                </a:lnTo>
                <a:lnTo>
                  <a:pt x="690666" y="89151"/>
                </a:lnTo>
                <a:lnTo>
                  <a:pt x="672521" y="132150"/>
                </a:lnTo>
                <a:lnTo>
                  <a:pt x="666091" y="180002"/>
                </a:lnTo>
                <a:lnTo>
                  <a:pt x="672521" y="227854"/>
                </a:lnTo>
                <a:lnTo>
                  <a:pt x="690666" y="270853"/>
                </a:lnTo>
                <a:lnTo>
                  <a:pt x="718812" y="307283"/>
                </a:lnTo>
                <a:lnTo>
                  <a:pt x="755242" y="335428"/>
                </a:lnTo>
                <a:lnTo>
                  <a:pt x="798241" y="353574"/>
                </a:lnTo>
                <a:lnTo>
                  <a:pt x="846093" y="360004"/>
                </a:lnTo>
                <a:lnTo>
                  <a:pt x="893945" y="353574"/>
                </a:lnTo>
                <a:lnTo>
                  <a:pt x="936944" y="335428"/>
                </a:lnTo>
                <a:lnTo>
                  <a:pt x="973374" y="307283"/>
                </a:lnTo>
                <a:lnTo>
                  <a:pt x="1001520" y="270853"/>
                </a:lnTo>
                <a:lnTo>
                  <a:pt x="1019666" y="227854"/>
                </a:lnTo>
                <a:lnTo>
                  <a:pt x="102609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58344" y="1306695"/>
            <a:ext cx="765810" cy="981710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7" y="801703"/>
                </a:moveTo>
                <a:lnTo>
                  <a:pt x="759268" y="753851"/>
                </a:lnTo>
                <a:lnTo>
                  <a:pt x="741122" y="710852"/>
                </a:lnTo>
                <a:lnTo>
                  <a:pt x="712977" y="674422"/>
                </a:lnTo>
                <a:lnTo>
                  <a:pt x="676546" y="646276"/>
                </a:lnTo>
                <a:lnTo>
                  <a:pt x="633547" y="628131"/>
                </a:lnTo>
                <a:lnTo>
                  <a:pt x="585695" y="621701"/>
                </a:lnTo>
                <a:lnTo>
                  <a:pt x="537843" y="628131"/>
                </a:lnTo>
                <a:lnTo>
                  <a:pt x="494844" y="646276"/>
                </a:lnTo>
                <a:lnTo>
                  <a:pt x="458414" y="674422"/>
                </a:lnTo>
                <a:lnTo>
                  <a:pt x="430268" y="710852"/>
                </a:lnTo>
                <a:lnTo>
                  <a:pt x="412123" y="753851"/>
                </a:lnTo>
                <a:lnTo>
                  <a:pt x="405693" y="801703"/>
                </a:lnTo>
                <a:lnTo>
                  <a:pt x="412123" y="849555"/>
                </a:lnTo>
                <a:lnTo>
                  <a:pt x="430268" y="892554"/>
                </a:lnTo>
                <a:lnTo>
                  <a:pt x="458414" y="928984"/>
                </a:lnTo>
                <a:lnTo>
                  <a:pt x="494844" y="957130"/>
                </a:lnTo>
                <a:lnTo>
                  <a:pt x="537843" y="975276"/>
                </a:lnTo>
                <a:lnTo>
                  <a:pt x="585695" y="981705"/>
                </a:lnTo>
                <a:lnTo>
                  <a:pt x="633547" y="975276"/>
                </a:lnTo>
                <a:lnTo>
                  <a:pt x="676546" y="957130"/>
                </a:lnTo>
                <a:lnTo>
                  <a:pt x="712977" y="928984"/>
                </a:lnTo>
                <a:lnTo>
                  <a:pt x="741122" y="892554"/>
                </a:lnTo>
                <a:lnTo>
                  <a:pt x="759268" y="849555"/>
                </a:lnTo>
                <a:lnTo>
                  <a:pt x="765697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81955" y="1807390"/>
            <a:ext cx="558165" cy="949325"/>
          </a:xfrm>
          <a:custGeom>
            <a:avLst/>
            <a:gdLst/>
            <a:ahLst/>
            <a:cxnLst/>
            <a:rect l="l" t="t" r="r" b="b"/>
            <a:pathLst>
              <a:path w="558164" h="949325">
                <a:moveTo>
                  <a:pt x="0" y="0"/>
                </a:moveTo>
                <a:lnTo>
                  <a:pt x="72158" y="134011"/>
                </a:lnTo>
              </a:path>
              <a:path w="558164" h="949325">
                <a:moveTo>
                  <a:pt x="558090" y="769014"/>
                </a:moveTo>
                <a:lnTo>
                  <a:pt x="551660" y="721162"/>
                </a:lnTo>
                <a:lnTo>
                  <a:pt x="533515" y="678163"/>
                </a:lnTo>
                <a:lnTo>
                  <a:pt x="505369" y="641733"/>
                </a:lnTo>
                <a:lnTo>
                  <a:pt x="468939" y="613587"/>
                </a:lnTo>
                <a:lnTo>
                  <a:pt x="425940" y="595441"/>
                </a:lnTo>
                <a:lnTo>
                  <a:pt x="378088" y="589012"/>
                </a:lnTo>
                <a:lnTo>
                  <a:pt x="330236" y="595441"/>
                </a:lnTo>
                <a:lnTo>
                  <a:pt x="287237" y="613587"/>
                </a:lnTo>
                <a:lnTo>
                  <a:pt x="250806" y="641733"/>
                </a:lnTo>
                <a:lnTo>
                  <a:pt x="222661" y="678163"/>
                </a:lnTo>
                <a:lnTo>
                  <a:pt x="204515" y="721162"/>
                </a:lnTo>
                <a:lnTo>
                  <a:pt x="198085" y="769014"/>
                </a:lnTo>
                <a:lnTo>
                  <a:pt x="204515" y="816866"/>
                </a:lnTo>
                <a:lnTo>
                  <a:pt x="222661" y="859865"/>
                </a:lnTo>
                <a:lnTo>
                  <a:pt x="250806" y="896295"/>
                </a:lnTo>
                <a:lnTo>
                  <a:pt x="287237" y="924441"/>
                </a:lnTo>
                <a:lnTo>
                  <a:pt x="330236" y="942586"/>
                </a:lnTo>
                <a:lnTo>
                  <a:pt x="378088" y="949016"/>
                </a:lnTo>
                <a:lnTo>
                  <a:pt x="425940" y="942586"/>
                </a:lnTo>
                <a:lnTo>
                  <a:pt x="468939" y="924441"/>
                </a:lnTo>
                <a:lnTo>
                  <a:pt x="505369" y="896295"/>
                </a:lnTo>
                <a:lnTo>
                  <a:pt x="533515" y="859865"/>
                </a:lnTo>
                <a:lnTo>
                  <a:pt x="551660" y="816866"/>
                </a:lnTo>
                <a:lnTo>
                  <a:pt x="55809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95915" y="2416271"/>
            <a:ext cx="1282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55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60500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SiftDown</a:t>
            </a:r>
          </a:p>
        </p:txBody>
      </p:sp>
      <p:sp>
        <p:nvSpPr>
          <p:cNvPr id="3" name="object 3"/>
          <p:cNvSpPr/>
          <p:nvPr/>
        </p:nvSpPr>
        <p:spPr>
          <a:xfrm>
            <a:off x="2844028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12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98810" y="1297493"/>
            <a:ext cx="1000125" cy="1468120"/>
            <a:chOff x="1898810" y="1297493"/>
            <a:chExt cx="1000125" cy="1468120"/>
          </a:xfrm>
        </p:grpSpPr>
        <p:sp>
          <p:nvSpPr>
            <p:cNvPr id="8" name="object 8"/>
            <p:cNvSpPr/>
            <p:nvPr/>
          </p:nvSpPr>
          <p:spPr>
            <a:xfrm>
              <a:off x="2124019" y="1306701"/>
              <a:ext cx="765810" cy="981710"/>
            </a:xfrm>
            <a:custGeom>
              <a:avLst/>
              <a:gdLst/>
              <a:ahLst/>
              <a:cxnLst/>
              <a:rect l="l" t="t" r="r" b="b"/>
              <a:pathLst>
                <a:path w="765810" h="981710">
                  <a:moveTo>
                    <a:pt x="765702" y="0"/>
                  </a:moveTo>
                  <a:lnTo>
                    <a:pt x="565661" y="200047"/>
                  </a:lnTo>
                </a:path>
                <a:path w="765810" h="981710">
                  <a:moveTo>
                    <a:pt x="360004" y="801697"/>
                  </a:moveTo>
                  <a:lnTo>
                    <a:pt x="353574" y="753845"/>
                  </a:lnTo>
                  <a:lnTo>
                    <a:pt x="335429" y="710846"/>
                  </a:lnTo>
                  <a:lnTo>
                    <a:pt x="307283" y="674416"/>
                  </a:lnTo>
                  <a:lnTo>
                    <a:pt x="270853" y="646271"/>
                  </a:lnTo>
                  <a:lnTo>
                    <a:pt x="227854" y="628125"/>
                  </a:lnTo>
                  <a:lnTo>
                    <a:pt x="180002" y="621695"/>
                  </a:lnTo>
                  <a:lnTo>
                    <a:pt x="132150" y="628125"/>
                  </a:lnTo>
                  <a:lnTo>
                    <a:pt x="89151" y="646271"/>
                  </a:lnTo>
                  <a:lnTo>
                    <a:pt x="52720" y="674416"/>
                  </a:lnTo>
                  <a:lnTo>
                    <a:pt x="24575" y="710846"/>
                  </a:lnTo>
                  <a:lnTo>
                    <a:pt x="6429" y="753845"/>
                  </a:lnTo>
                  <a:lnTo>
                    <a:pt x="0" y="801697"/>
                  </a:lnTo>
                  <a:lnTo>
                    <a:pt x="6429" y="849549"/>
                  </a:lnTo>
                  <a:lnTo>
                    <a:pt x="24575" y="892548"/>
                  </a:lnTo>
                  <a:lnTo>
                    <a:pt x="52720" y="928979"/>
                  </a:lnTo>
                  <a:lnTo>
                    <a:pt x="89151" y="957124"/>
                  </a:lnTo>
                  <a:lnTo>
                    <a:pt x="132150" y="975270"/>
                  </a:lnTo>
                  <a:lnTo>
                    <a:pt x="180002" y="981699"/>
                  </a:lnTo>
                  <a:lnTo>
                    <a:pt x="227854" y="975270"/>
                  </a:lnTo>
                  <a:lnTo>
                    <a:pt x="270853" y="957124"/>
                  </a:lnTo>
                  <a:lnTo>
                    <a:pt x="307283" y="928979"/>
                  </a:lnTo>
                  <a:lnTo>
                    <a:pt x="335429" y="892548"/>
                  </a:lnTo>
                  <a:lnTo>
                    <a:pt x="353574" y="849549"/>
                  </a:lnTo>
                  <a:lnTo>
                    <a:pt x="360004" y="801697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93949" y="1807390"/>
              <a:ext cx="72390" cy="134620"/>
            </a:xfrm>
            <a:custGeom>
              <a:avLst/>
              <a:gdLst/>
              <a:ahLst/>
              <a:cxnLst/>
              <a:rect l="l" t="t" r="r" b="b"/>
              <a:pathLst>
                <a:path w="72389" h="134619">
                  <a:moveTo>
                    <a:pt x="72157" y="0"/>
                  </a:moveTo>
                  <a:lnTo>
                    <a:pt x="0" y="134011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08017" y="239640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360004" y="180002"/>
                  </a:moveTo>
                  <a:lnTo>
                    <a:pt x="353574" y="132150"/>
                  </a:lnTo>
                  <a:lnTo>
                    <a:pt x="335428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50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9"/>
                  </a:lnTo>
                  <a:lnTo>
                    <a:pt x="132150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9"/>
                  </a:lnTo>
                  <a:lnTo>
                    <a:pt x="307283" y="307283"/>
                  </a:lnTo>
                  <a:lnTo>
                    <a:pt x="335428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972525" y="2416271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67273" y="1928397"/>
            <a:ext cx="821055" cy="476884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497" y="351708"/>
                </a:moveTo>
                <a:lnTo>
                  <a:pt x="0" y="476301"/>
                </a:lnTo>
              </a:path>
              <a:path w="821055" h="476885">
                <a:moveTo>
                  <a:pt x="820757" y="180002"/>
                </a:moveTo>
                <a:lnTo>
                  <a:pt x="814327" y="132149"/>
                </a:lnTo>
                <a:lnTo>
                  <a:pt x="796181" y="89151"/>
                </a:lnTo>
                <a:lnTo>
                  <a:pt x="768036" y="52720"/>
                </a:lnTo>
                <a:lnTo>
                  <a:pt x="731606" y="24575"/>
                </a:lnTo>
                <a:lnTo>
                  <a:pt x="688607" y="6429"/>
                </a:lnTo>
                <a:lnTo>
                  <a:pt x="640755" y="0"/>
                </a:lnTo>
                <a:lnTo>
                  <a:pt x="592903" y="6429"/>
                </a:lnTo>
                <a:lnTo>
                  <a:pt x="549904" y="24575"/>
                </a:lnTo>
                <a:lnTo>
                  <a:pt x="513474" y="52720"/>
                </a:lnTo>
                <a:lnTo>
                  <a:pt x="485328" y="89151"/>
                </a:lnTo>
                <a:lnTo>
                  <a:pt x="467182" y="132149"/>
                </a:lnTo>
                <a:lnTo>
                  <a:pt x="460753" y="180002"/>
                </a:lnTo>
                <a:lnTo>
                  <a:pt x="467182" y="227854"/>
                </a:lnTo>
                <a:lnTo>
                  <a:pt x="485328" y="270853"/>
                </a:lnTo>
                <a:lnTo>
                  <a:pt x="513474" y="307283"/>
                </a:lnTo>
                <a:lnTo>
                  <a:pt x="549904" y="335428"/>
                </a:lnTo>
                <a:lnTo>
                  <a:pt x="592903" y="353574"/>
                </a:lnTo>
                <a:lnTo>
                  <a:pt x="640755" y="360004"/>
                </a:lnTo>
                <a:lnTo>
                  <a:pt x="688607" y="353574"/>
                </a:lnTo>
                <a:lnTo>
                  <a:pt x="731606" y="335428"/>
                </a:lnTo>
                <a:lnTo>
                  <a:pt x="768036" y="307283"/>
                </a:lnTo>
                <a:lnTo>
                  <a:pt x="796181" y="270853"/>
                </a:lnTo>
                <a:lnTo>
                  <a:pt x="814327" y="227854"/>
                </a:lnTo>
                <a:lnTo>
                  <a:pt x="820757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88527" y="1948276"/>
            <a:ext cx="683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45943" y="1460391"/>
            <a:ext cx="1026160" cy="481330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6999"/>
                </a:moveTo>
                <a:lnTo>
                  <a:pt x="72158" y="481010"/>
                </a:lnTo>
              </a:path>
              <a:path w="1026160" h="481330">
                <a:moveTo>
                  <a:pt x="1026095" y="180002"/>
                </a:moveTo>
                <a:lnTo>
                  <a:pt x="1019666" y="132150"/>
                </a:lnTo>
                <a:lnTo>
                  <a:pt x="1001520" y="89151"/>
                </a:lnTo>
                <a:lnTo>
                  <a:pt x="973374" y="52720"/>
                </a:lnTo>
                <a:lnTo>
                  <a:pt x="936944" y="24575"/>
                </a:lnTo>
                <a:lnTo>
                  <a:pt x="893945" y="6429"/>
                </a:lnTo>
                <a:lnTo>
                  <a:pt x="846093" y="0"/>
                </a:lnTo>
                <a:lnTo>
                  <a:pt x="798241" y="6429"/>
                </a:lnTo>
                <a:lnTo>
                  <a:pt x="755242" y="24575"/>
                </a:lnTo>
                <a:lnTo>
                  <a:pt x="718812" y="52720"/>
                </a:lnTo>
                <a:lnTo>
                  <a:pt x="690666" y="89151"/>
                </a:lnTo>
                <a:lnTo>
                  <a:pt x="672521" y="132150"/>
                </a:lnTo>
                <a:lnTo>
                  <a:pt x="666091" y="180002"/>
                </a:lnTo>
                <a:lnTo>
                  <a:pt x="672521" y="227854"/>
                </a:lnTo>
                <a:lnTo>
                  <a:pt x="690666" y="270853"/>
                </a:lnTo>
                <a:lnTo>
                  <a:pt x="718812" y="307283"/>
                </a:lnTo>
                <a:lnTo>
                  <a:pt x="755242" y="335428"/>
                </a:lnTo>
                <a:lnTo>
                  <a:pt x="798241" y="353574"/>
                </a:lnTo>
                <a:lnTo>
                  <a:pt x="846093" y="360004"/>
                </a:lnTo>
                <a:lnTo>
                  <a:pt x="893945" y="353574"/>
                </a:lnTo>
                <a:lnTo>
                  <a:pt x="936944" y="335428"/>
                </a:lnTo>
                <a:lnTo>
                  <a:pt x="973374" y="307283"/>
                </a:lnTo>
                <a:lnTo>
                  <a:pt x="1001520" y="270853"/>
                </a:lnTo>
                <a:lnTo>
                  <a:pt x="1019666" y="227854"/>
                </a:lnTo>
                <a:lnTo>
                  <a:pt x="102609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58344" y="1306695"/>
            <a:ext cx="765810" cy="981710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7" y="801703"/>
                </a:moveTo>
                <a:lnTo>
                  <a:pt x="759268" y="753851"/>
                </a:lnTo>
                <a:lnTo>
                  <a:pt x="741122" y="710852"/>
                </a:lnTo>
                <a:lnTo>
                  <a:pt x="712977" y="674422"/>
                </a:lnTo>
                <a:lnTo>
                  <a:pt x="676546" y="646276"/>
                </a:lnTo>
                <a:lnTo>
                  <a:pt x="633547" y="628131"/>
                </a:lnTo>
                <a:lnTo>
                  <a:pt x="585695" y="621701"/>
                </a:lnTo>
                <a:lnTo>
                  <a:pt x="537843" y="628131"/>
                </a:lnTo>
                <a:lnTo>
                  <a:pt x="494844" y="646276"/>
                </a:lnTo>
                <a:lnTo>
                  <a:pt x="458414" y="674422"/>
                </a:lnTo>
                <a:lnTo>
                  <a:pt x="430268" y="710852"/>
                </a:lnTo>
                <a:lnTo>
                  <a:pt x="412123" y="753851"/>
                </a:lnTo>
                <a:lnTo>
                  <a:pt x="405693" y="801703"/>
                </a:lnTo>
                <a:lnTo>
                  <a:pt x="412123" y="849555"/>
                </a:lnTo>
                <a:lnTo>
                  <a:pt x="430268" y="892554"/>
                </a:lnTo>
                <a:lnTo>
                  <a:pt x="458414" y="928984"/>
                </a:lnTo>
                <a:lnTo>
                  <a:pt x="494844" y="957130"/>
                </a:lnTo>
                <a:lnTo>
                  <a:pt x="537843" y="975276"/>
                </a:lnTo>
                <a:lnTo>
                  <a:pt x="585695" y="981705"/>
                </a:lnTo>
                <a:lnTo>
                  <a:pt x="633547" y="975276"/>
                </a:lnTo>
                <a:lnTo>
                  <a:pt x="676546" y="957130"/>
                </a:lnTo>
                <a:lnTo>
                  <a:pt x="712977" y="928984"/>
                </a:lnTo>
                <a:lnTo>
                  <a:pt x="741122" y="892554"/>
                </a:lnTo>
                <a:lnTo>
                  <a:pt x="759268" y="849555"/>
                </a:lnTo>
                <a:lnTo>
                  <a:pt x="765697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81955" y="1807390"/>
            <a:ext cx="558165" cy="949325"/>
          </a:xfrm>
          <a:custGeom>
            <a:avLst/>
            <a:gdLst/>
            <a:ahLst/>
            <a:cxnLst/>
            <a:rect l="l" t="t" r="r" b="b"/>
            <a:pathLst>
              <a:path w="558164" h="949325">
                <a:moveTo>
                  <a:pt x="0" y="0"/>
                </a:moveTo>
                <a:lnTo>
                  <a:pt x="72158" y="134011"/>
                </a:lnTo>
              </a:path>
              <a:path w="558164" h="949325">
                <a:moveTo>
                  <a:pt x="558090" y="769014"/>
                </a:moveTo>
                <a:lnTo>
                  <a:pt x="551660" y="721162"/>
                </a:lnTo>
                <a:lnTo>
                  <a:pt x="533515" y="678163"/>
                </a:lnTo>
                <a:lnTo>
                  <a:pt x="505369" y="641733"/>
                </a:lnTo>
                <a:lnTo>
                  <a:pt x="468939" y="613587"/>
                </a:lnTo>
                <a:lnTo>
                  <a:pt x="425940" y="595441"/>
                </a:lnTo>
                <a:lnTo>
                  <a:pt x="378088" y="589012"/>
                </a:lnTo>
                <a:lnTo>
                  <a:pt x="330236" y="595441"/>
                </a:lnTo>
                <a:lnTo>
                  <a:pt x="287237" y="613587"/>
                </a:lnTo>
                <a:lnTo>
                  <a:pt x="250806" y="641733"/>
                </a:lnTo>
                <a:lnTo>
                  <a:pt x="222661" y="678163"/>
                </a:lnTo>
                <a:lnTo>
                  <a:pt x="204515" y="721162"/>
                </a:lnTo>
                <a:lnTo>
                  <a:pt x="198085" y="769014"/>
                </a:lnTo>
                <a:lnTo>
                  <a:pt x="204515" y="816866"/>
                </a:lnTo>
                <a:lnTo>
                  <a:pt x="222661" y="859865"/>
                </a:lnTo>
                <a:lnTo>
                  <a:pt x="250806" y="896295"/>
                </a:lnTo>
                <a:lnTo>
                  <a:pt x="287237" y="924441"/>
                </a:lnTo>
                <a:lnTo>
                  <a:pt x="330236" y="942586"/>
                </a:lnTo>
                <a:lnTo>
                  <a:pt x="378088" y="949016"/>
                </a:lnTo>
                <a:lnTo>
                  <a:pt x="425940" y="942586"/>
                </a:lnTo>
                <a:lnTo>
                  <a:pt x="468939" y="924441"/>
                </a:lnTo>
                <a:lnTo>
                  <a:pt x="505369" y="896295"/>
                </a:lnTo>
                <a:lnTo>
                  <a:pt x="533515" y="859865"/>
                </a:lnTo>
                <a:lnTo>
                  <a:pt x="551660" y="816866"/>
                </a:lnTo>
                <a:lnTo>
                  <a:pt x="55809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95915" y="2416271"/>
            <a:ext cx="1282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55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60500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SiftDown</a:t>
            </a:r>
          </a:p>
        </p:txBody>
      </p:sp>
      <p:sp>
        <p:nvSpPr>
          <p:cNvPr id="3" name="object 3"/>
          <p:cNvSpPr/>
          <p:nvPr/>
        </p:nvSpPr>
        <p:spPr>
          <a:xfrm>
            <a:off x="2844028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14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8017" y="1306701"/>
            <a:ext cx="981710" cy="1449705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05" y="0"/>
                </a:moveTo>
                <a:lnTo>
                  <a:pt x="781663" y="200047"/>
                </a:lnTo>
              </a:path>
              <a:path w="981710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49"/>
                </a:lnTo>
                <a:lnTo>
                  <a:pt x="240577" y="892548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8"/>
                </a:lnTo>
                <a:lnTo>
                  <a:pt x="569576" y="849549"/>
                </a:lnTo>
                <a:lnTo>
                  <a:pt x="576006" y="801697"/>
                </a:lnTo>
                <a:close/>
              </a:path>
              <a:path w="981710" h="1449705">
                <a:moveTo>
                  <a:pt x="558089" y="500689"/>
                </a:moveTo>
                <a:lnTo>
                  <a:pt x="485931" y="634700"/>
                </a:lnTo>
              </a:path>
              <a:path w="981710" h="1449705">
                <a:moveTo>
                  <a:pt x="360004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3" y="1114276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50" y="1096131"/>
                </a:lnTo>
                <a:lnTo>
                  <a:pt x="89151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5"/>
                </a:lnTo>
                <a:lnTo>
                  <a:pt x="24575" y="1360554"/>
                </a:lnTo>
                <a:lnTo>
                  <a:pt x="52720" y="1396984"/>
                </a:lnTo>
                <a:lnTo>
                  <a:pt x="89151" y="1425130"/>
                </a:lnTo>
                <a:lnTo>
                  <a:pt x="132150" y="1443276"/>
                </a:lnTo>
                <a:lnTo>
                  <a:pt x="180002" y="1449705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4"/>
                </a:lnTo>
                <a:lnTo>
                  <a:pt x="335428" y="1360554"/>
                </a:lnTo>
                <a:lnTo>
                  <a:pt x="353574" y="1317555"/>
                </a:lnTo>
                <a:lnTo>
                  <a:pt x="360004" y="1269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72525" y="2416271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7273" y="1928397"/>
            <a:ext cx="821055" cy="476884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497" y="351708"/>
                </a:moveTo>
                <a:lnTo>
                  <a:pt x="0" y="476301"/>
                </a:lnTo>
              </a:path>
              <a:path w="821055" h="476885">
                <a:moveTo>
                  <a:pt x="820757" y="180002"/>
                </a:moveTo>
                <a:lnTo>
                  <a:pt x="814327" y="132149"/>
                </a:lnTo>
                <a:lnTo>
                  <a:pt x="796181" y="89151"/>
                </a:lnTo>
                <a:lnTo>
                  <a:pt x="768036" y="52720"/>
                </a:lnTo>
                <a:lnTo>
                  <a:pt x="731606" y="24575"/>
                </a:lnTo>
                <a:lnTo>
                  <a:pt x="688607" y="6429"/>
                </a:lnTo>
                <a:lnTo>
                  <a:pt x="640755" y="0"/>
                </a:lnTo>
                <a:lnTo>
                  <a:pt x="592903" y="6429"/>
                </a:lnTo>
                <a:lnTo>
                  <a:pt x="549904" y="24575"/>
                </a:lnTo>
                <a:lnTo>
                  <a:pt x="513474" y="52720"/>
                </a:lnTo>
                <a:lnTo>
                  <a:pt x="485328" y="89151"/>
                </a:lnTo>
                <a:lnTo>
                  <a:pt x="467182" y="132149"/>
                </a:lnTo>
                <a:lnTo>
                  <a:pt x="460753" y="180002"/>
                </a:lnTo>
                <a:lnTo>
                  <a:pt x="467182" y="227854"/>
                </a:lnTo>
                <a:lnTo>
                  <a:pt x="485328" y="270853"/>
                </a:lnTo>
                <a:lnTo>
                  <a:pt x="513474" y="307283"/>
                </a:lnTo>
                <a:lnTo>
                  <a:pt x="549904" y="335428"/>
                </a:lnTo>
                <a:lnTo>
                  <a:pt x="592903" y="353574"/>
                </a:lnTo>
                <a:lnTo>
                  <a:pt x="640755" y="360004"/>
                </a:lnTo>
                <a:lnTo>
                  <a:pt x="688607" y="353574"/>
                </a:lnTo>
                <a:lnTo>
                  <a:pt x="731606" y="335428"/>
                </a:lnTo>
                <a:lnTo>
                  <a:pt x="768036" y="307283"/>
                </a:lnTo>
                <a:lnTo>
                  <a:pt x="796181" y="270853"/>
                </a:lnTo>
                <a:lnTo>
                  <a:pt x="814327" y="227854"/>
                </a:lnTo>
                <a:lnTo>
                  <a:pt x="820757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88527" y="1948276"/>
            <a:ext cx="683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1700" spc="-25" dirty="0">
                <a:latin typeface="Calibri"/>
                <a:cs typeface="Calibri"/>
              </a:rPr>
              <a:t>12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5943" y="1460391"/>
            <a:ext cx="1026160" cy="481330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6999"/>
                </a:moveTo>
                <a:lnTo>
                  <a:pt x="72158" y="481010"/>
                </a:lnTo>
              </a:path>
              <a:path w="1026160" h="481330">
                <a:moveTo>
                  <a:pt x="1026095" y="180002"/>
                </a:moveTo>
                <a:lnTo>
                  <a:pt x="1019666" y="132150"/>
                </a:lnTo>
                <a:lnTo>
                  <a:pt x="1001520" y="89151"/>
                </a:lnTo>
                <a:lnTo>
                  <a:pt x="973374" y="52720"/>
                </a:lnTo>
                <a:lnTo>
                  <a:pt x="936944" y="24575"/>
                </a:lnTo>
                <a:lnTo>
                  <a:pt x="893945" y="6429"/>
                </a:lnTo>
                <a:lnTo>
                  <a:pt x="846093" y="0"/>
                </a:lnTo>
                <a:lnTo>
                  <a:pt x="798241" y="6429"/>
                </a:lnTo>
                <a:lnTo>
                  <a:pt x="755242" y="24575"/>
                </a:lnTo>
                <a:lnTo>
                  <a:pt x="718812" y="52720"/>
                </a:lnTo>
                <a:lnTo>
                  <a:pt x="690666" y="89151"/>
                </a:lnTo>
                <a:lnTo>
                  <a:pt x="672521" y="132150"/>
                </a:lnTo>
                <a:lnTo>
                  <a:pt x="666091" y="180002"/>
                </a:lnTo>
                <a:lnTo>
                  <a:pt x="672521" y="227854"/>
                </a:lnTo>
                <a:lnTo>
                  <a:pt x="690666" y="270853"/>
                </a:lnTo>
                <a:lnTo>
                  <a:pt x="718812" y="307283"/>
                </a:lnTo>
                <a:lnTo>
                  <a:pt x="755242" y="335428"/>
                </a:lnTo>
                <a:lnTo>
                  <a:pt x="798241" y="353574"/>
                </a:lnTo>
                <a:lnTo>
                  <a:pt x="846093" y="360004"/>
                </a:lnTo>
                <a:lnTo>
                  <a:pt x="893945" y="353574"/>
                </a:lnTo>
                <a:lnTo>
                  <a:pt x="936944" y="335428"/>
                </a:lnTo>
                <a:lnTo>
                  <a:pt x="973374" y="307283"/>
                </a:lnTo>
                <a:lnTo>
                  <a:pt x="1001520" y="270853"/>
                </a:lnTo>
                <a:lnTo>
                  <a:pt x="1019666" y="227854"/>
                </a:lnTo>
                <a:lnTo>
                  <a:pt x="102609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58344" y="1306695"/>
            <a:ext cx="765810" cy="981710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7" y="801703"/>
                </a:moveTo>
                <a:lnTo>
                  <a:pt x="759268" y="753851"/>
                </a:lnTo>
                <a:lnTo>
                  <a:pt x="741122" y="710852"/>
                </a:lnTo>
                <a:lnTo>
                  <a:pt x="712977" y="674422"/>
                </a:lnTo>
                <a:lnTo>
                  <a:pt x="676546" y="646276"/>
                </a:lnTo>
                <a:lnTo>
                  <a:pt x="633547" y="628131"/>
                </a:lnTo>
                <a:lnTo>
                  <a:pt x="585695" y="621701"/>
                </a:lnTo>
                <a:lnTo>
                  <a:pt x="537843" y="628131"/>
                </a:lnTo>
                <a:lnTo>
                  <a:pt x="494844" y="646276"/>
                </a:lnTo>
                <a:lnTo>
                  <a:pt x="458414" y="674422"/>
                </a:lnTo>
                <a:lnTo>
                  <a:pt x="430268" y="710852"/>
                </a:lnTo>
                <a:lnTo>
                  <a:pt x="412123" y="753851"/>
                </a:lnTo>
                <a:lnTo>
                  <a:pt x="405693" y="801703"/>
                </a:lnTo>
                <a:lnTo>
                  <a:pt x="412123" y="849555"/>
                </a:lnTo>
                <a:lnTo>
                  <a:pt x="430268" y="892554"/>
                </a:lnTo>
                <a:lnTo>
                  <a:pt x="458414" y="928984"/>
                </a:lnTo>
                <a:lnTo>
                  <a:pt x="494844" y="957130"/>
                </a:lnTo>
                <a:lnTo>
                  <a:pt x="537843" y="975276"/>
                </a:lnTo>
                <a:lnTo>
                  <a:pt x="585695" y="981705"/>
                </a:lnTo>
                <a:lnTo>
                  <a:pt x="633547" y="975276"/>
                </a:lnTo>
                <a:lnTo>
                  <a:pt x="676546" y="957130"/>
                </a:lnTo>
                <a:lnTo>
                  <a:pt x="712977" y="928984"/>
                </a:lnTo>
                <a:lnTo>
                  <a:pt x="741122" y="892554"/>
                </a:lnTo>
                <a:lnTo>
                  <a:pt x="759268" y="849555"/>
                </a:lnTo>
                <a:lnTo>
                  <a:pt x="765697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81955" y="1807390"/>
            <a:ext cx="558165" cy="949325"/>
          </a:xfrm>
          <a:custGeom>
            <a:avLst/>
            <a:gdLst/>
            <a:ahLst/>
            <a:cxnLst/>
            <a:rect l="l" t="t" r="r" b="b"/>
            <a:pathLst>
              <a:path w="558164" h="949325">
                <a:moveTo>
                  <a:pt x="0" y="0"/>
                </a:moveTo>
                <a:lnTo>
                  <a:pt x="72158" y="134011"/>
                </a:lnTo>
              </a:path>
              <a:path w="558164" h="949325">
                <a:moveTo>
                  <a:pt x="558090" y="769014"/>
                </a:moveTo>
                <a:lnTo>
                  <a:pt x="551660" y="721162"/>
                </a:lnTo>
                <a:lnTo>
                  <a:pt x="533515" y="678163"/>
                </a:lnTo>
                <a:lnTo>
                  <a:pt x="505369" y="641733"/>
                </a:lnTo>
                <a:lnTo>
                  <a:pt x="468939" y="613587"/>
                </a:lnTo>
                <a:lnTo>
                  <a:pt x="425940" y="595441"/>
                </a:lnTo>
                <a:lnTo>
                  <a:pt x="378088" y="589012"/>
                </a:lnTo>
                <a:lnTo>
                  <a:pt x="330236" y="595441"/>
                </a:lnTo>
                <a:lnTo>
                  <a:pt x="287237" y="613587"/>
                </a:lnTo>
                <a:lnTo>
                  <a:pt x="250806" y="641733"/>
                </a:lnTo>
                <a:lnTo>
                  <a:pt x="222661" y="678163"/>
                </a:lnTo>
                <a:lnTo>
                  <a:pt x="204515" y="721162"/>
                </a:lnTo>
                <a:lnTo>
                  <a:pt x="198085" y="769014"/>
                </a:lnTo>
                <a:lnTo>
                  <a:pt x="204515" y="816866"/>
                </a:lnTo>
                <a:lnTo>
                  <a:pt x="222661" y="859865"/>
                </a:lnTo>
                <a:lnTo>
                  <a:pt x="250806" y="896295"/>
                </a:lnTo>
                <a:lnTo>
                  <a:pt x="287237" y="924441"/>
                </a:lnTo>
                <a:lnTo>
                  <a:pt x="330236" y="942586"/>
                </a:lnTo>
                <a:lnTo>
                  <a:pt x="378088" y="949016"/>
                </a:lnTo>
                <a:lnTo>
                  <a:pt x="425940" y="942586"/>
                </a:lnTo>
                <a:lnTo>
                  <a:pt x="468939" y="924441"/>
                </a:lnTo>
                <a:lnTo>
                  <a:pt x="505369" y="896295"/>
                </a:lnTo>
                <a:lnTo>
                  <a:pt x="533515" y="859865"/>
                </a:lnTo>
                <a:lnTo>
                  <a:pt x="551660" y="816866"/>
                </a:lnTo>
                <a:lnTo>
                  <a:pt x="55809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95915" y="2416271"/>
            <a:ext cx="1282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55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60500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SiftDown</a:t>
            </a:r>
          </a:p>
        </p:txBody>
      </p:sp>
      <p:sp>
        <p:nvSpPr>
          <p:cNvPr id="3" name="object 3"/>
          <p:cNvSpPr/>
          <p:nvPr/>
        </p:nvSpPr>
        <p:spPr>
          <a:xfrm>
            <a:off x="2844028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14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8017" y="1306701"/>
            <a:ext cx="981710" cy="1449705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05" y="0"/>
                </a:moveTo>
                <a:lnTo>
                  <a:pt x="781663" y="200047"/>
                </a:lnTo>
              </a:path>
              <a:path w="981710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49"/>
                </a:lnTo>
                <a:lnTo>
                  <a:pt x="240577" y="892548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8"/>
                </a:lnTo>
                <a:lnTo>
                  <a:pt x="569576" y="849549"/>
                </a:lnTo>
                <a:lnTo>
                  <a:pt x="576006" y="801697"/>
                </a:lnTo>
                <a:close/>
              </a:path>
              <a:path w="981710" h="1449705">
                <a:moveTo>
                  <a:pt x="558089" y="500689"/>
                </a:moveTo>
                <a:lnTo>
                  <a:pt x="485931" y="634700"/>
                </a:lnTo>
              </a:path>
              <a:path w="981710" h="1449705">
                <a:moveTo>
                  <a:pt x="360004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3" y="1114276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50" y="1096131"/>
                </a:lnTo>
                <a:lnTo>
                  <a:pt x="89151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5"/>
                </a:lnTo>
                <a:lnTo>
                  <a:pt x="24575" y="1360554"/>
                </a:lnTo>
                <a:lnTo>
                  <a:pt x="52720" y="1396984"/>
                </a:lnTo>
                <a:lnTo>
                  <a:pt x="89151" y="1425130"/>
                </a:lnTo>
                <a:lnTo>
                  <a:pt x="132150" y="1443276"/>
                </a:lnTo>
                <a:lnTo>
                  <a:pt x="180002" y="1449705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4"/>
                </a:lnTo>
                <a:lnTo>
                  <a:pt x="335428" y="1360554"/>
                </a:lnTo>
                <a:lnTo>
                  <a:pt x="353574" y="1317555"/>
                </a:lnTo>
                <a:lnTo>
                  <a:pt x="360004" y="1269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72525" y="2416271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7273" y="1928397"/>
            <a:ext cx="821055" cy="476884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497" y="351708"/>
                </a:moveTo>
                <a:lnTo>
                  <a:pt x="0" y="476301"/>
                </a:lnTo>
              </a:path>
              <a:path w="821055" h="476885">
                <a:moveTo>
                  <a:pt x="820757" y="180002"/>
                </a:moveTo>
                <a:lnTo>
                  <a:pt x="814327" y="132149"/>
                </a:lnTo>
                <a:lnTo>
                  <a:pt x="796181" y="89151"/>
                </a:lnTo>
                <a:lnTo>
                  <a:pt x="768036" y="52720"/>
                </a:lnTo>
                <a:lnTo>
                  <a:pt x="731606" y="24575"/>
                </a:lnTo>
                <a:lnTo>
                  <a:pt x="688607" y="6429"/>
                </a:lnTo>
                <a:lnTo>
                  <a:pt x="640755" y="0"/>
                </a:lnTo>
                <a:lnTo>
                  <a:pt x="592903" y="6429"/>
                </a:lnTo>
                <a:lnTo>
                  <a:pt x="549904" y="24575"/>
                </a:lnTo>
                <a:lnTo>
                  <a:pt x="513474" y="52720"/>
                </a:lnTo>
                <a:lnTo>
                  <a:pt x="485328" y="89151"/>
                </a:lnTo>
                <a:lnTo>
                  <a:pt x="467182" y="132149"/>
                </a:lnTo>
                <a:lnTo>
                  <a:pt x="460753" y="180002"/>
                </a:lnTo>
                <a:lnTo>
                  <a:pt x="467182" y="227854"/>
                </a:lnTo>
                <a:lnTo>
                  <a:pt x="485328" y="270853"/>
                </a:lnTo>
                <a:lnTo>
                  <a:pt x="513474" y="307283"/>
                </a:lnTo>
                <a:lnTo>
                  <a:pt x="549904" y="335428"/>
                </a:lnTo>
                <a:lnTo>
                  <a:pt x="592903" y="353574"/>
                </a:lnTo>
                <a:lnTo>
                  <a:pt x="640755" y="360004"/>
                </a:lnTo>
                <a:lnTo>
                  <a:pt x="688607" y="353574"/>
                </a:lnTo>
                <a:lnTo>
                  <a:pt x="731606" y="335428"/>
                </a:lnTo>
                <a:lnTo>
                  <a:pt x="768036" y="307283"/>
                </a:lnTo>
                <a:lnTo>
                  <a:pt x="796181" y="270853"/>
                </a:lnTo>
                <a:lnTo>
                  <a:pt x="814327" y="227854"/>
                </a:lnTo>
                <a:lnTo>
                  <a:pt x="820757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88527" y="1948276"/>
            <a:ext cx="683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1700" spc="-25" dirty="0">
                <a:latin typeface="Calibri"/>
                <a:cs typeface="Calibri"/>
              </a:rPr>
              <a:t>12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5943" y="1460391"/>
            <a:ext cx="1026160" cy="481330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6999"/>
                </a:moveTo>
                <a:lnTo>
                  <a:pt x="72158" y="481010"/>
                </a:lnTo>
              </a:path>
              <a:path w="1026160" h="481330">
                <a:moveTo>
                  <a:pt x="1026095" y="180002"/>
                </a:moveTo>
                <a:lnTo>
                  <a:pt x="1019666" y="132150"/>
                </a:lnTo>
                <a:lnTo>
                  <a:pt x="1001520" y="89151"/>
                </a:lnTo>
                <a:lnTo>
                  <a:pt x="973374" y="52720"/>
                </a:lnTo>
                <a:lnTo>
                  <a:pt x="936944" y="24575"/>
                </a:lnTo>
                <a:lnTo>
                  <a:pt x="893945" y="6429"/>
                </a:lnTo>
                <a:lnTo>
                  <a:pt x="846093" y="0"/>
                </a:lnTo>
                <a:lnTo>
                  <a:pt x="798241" y="6429"/>
                </a:lnTo>
                <a:lnTo>
                  <a:pt x="755242" y="24575"/>
                </a:lnTo>
                <a:lnTo>
                  <a:pt x="718812" y="52720"/>
                </a:lnTo>
                <a:lnTo>
                  <a:pt x="690666" y="89151"/>
                </a:lnTo>
                <a:lnTo>
                  <a:pt x="672521" y="132150"/>
                </a:lnTo>
                <a:lnTo>
                  <a:pt x="666091" y="180002"/>
                </a:lnTo>
                <a:lnTo>
                  <a:pt x="672521" y="227854"/>
                </a:lnTo>
                <a:lnTo>
                  <a:pt x="690666" y="270853"/>
                </a:lnTo>
                <a:lnTo>
                  <a:pt x="718812" y="307283"/>
                </a:lnTo>
                <a:lnTo>
                  <a:pt x="755242" y="335428"/>
                </a:lnTo>
                <a:lnTo>
                  <a:pt x="798241" y="353574"/>
                </a:lnTo>
                <a:lnTo>
                  <a:pt x="846093" y="360004"/>
                </a:lnTo>
                <a:lnTo>
                  <a:pt x="893945" y="353574"/>
                </a:lnTo>
                <a:lnTo>
                  <a:pt x="936944" y="335428"/>
                </a:lnTo>
                <a:lnTo>
                  <a:pt x="973374" y="307283"/>
                </a:lnTo>
                <a:lnTo>
                  <a:pt x="1001520" y="270853"/>
                </a:lnTo>
                <a:lnTo>
                  <a:pt x="1019666" y="227854"/>
                </a:lnTo>
                <a:lnTo>
                  <a:pt x="102609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58344" y="1306695"/>
            <a:ext cx="765810" cy="981710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7" y="801703"/>
                </a:moveTo>
                <a:lnTo>
                  <a:pt x="759268" y="753851"/>
                </a:lnTo>
                <a:lnTo>
                  <a:pt x="741122" y="710852"/>
                </a:lnTo>
                <a:lnTo>
                  <a:pt x="712977" y="674422"/>
                </a:lnTo>
                <a:lnTo>
                  <a:pt x="676546" y="646276"/>
                </a:lnTo>
                <a:lnTo>
                  <a:pt x="633547" y="628131"/>
                </a:lnTo>
                <a:lnTo>
                  <a:pt x="585695" y="621701"/>
                </a:lnTo>
                <a:lnTo>
                  <a:pt x="537843" y="628131"/>
                </a:lnTo>
                <a:lnTo>
                  <a:pt x="494844" y="646276"/>
                </a:lnTo>
                <a:lnTo>
                  <a:pt x="458414" y="674422"/>
                </a:lnTo>
                <a:lnTo>
                  <a:pt x="430268" y="710852"/>
                </a:lnTo>
                <a:lnTo>
                  <a:pt x="412123" y="753851"/>
                </a:lnTo>
                <a:lnTo>
                  <a:pt x="405693" y="801703"/>
                </a:lnTo>
                <a:lnTo>
                  <a:pt x="412123" y="849555"/>
                </a:lnTo>
                <a:lnTo>
                  <a:pt x="430268" y="892554"/>
                </a:lnTo>
                <a:lnTo>
                  <a:pt x="458414" y="928984"/>
                </a:lnTo>
                <a:lnTo>
                  <a:pt x="494844" y="957130"/>
                </a:lnTo>
                <a:lnTo>
                  <a:pt x="537843" y="975276"/>
                </a:lnTo>
                <a:lnTo>
                  <a:pt x="585695" y="981705"/>
                </a:lnTo>
                <a:lnTo>
                  <a:pt x="633547" y="975276"/>
                </a:lnTo>
                <a:lnTo>
                  <a:pt x="676546" y="957130"/>
                </a:lnTo>
                <a:lnTo>
                  <a:pt x="712977" y="928984"/>
                </a:lnTo>
                <a:lnTo>
                  <a:pt x="741122" y="892554"/>
                </a:lnTo>
                <a:lnTo>
                  <a:pt x="759268" y="849555"/>
                </a:lnTo>
                <a:lnTo>
                  <a:pt x="765697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81955" y="1807390"/>
            <a:ext cx="558165" cy="949325"/>
          </a:xfrm>
          <a:custGeom>
            <a:avLst/>
            <a:gdLst/>
            <a:ahLst/>
            <a:cxnLst/>
            <a:rect l="l" t="t" r="r" b="b"/>
            <a:pathLst>
              <a:path w="558164" h="949325">
                <a:moveTo>
                  <a:pt x="0" y="0"/>
                </a:moveTo>
                <a:lnTo>
                  <a:pt x="72158" y="134011"/>
                </a:lnTo>
              </a:path>
              <a:path w="558164" h="949325">
                <a:moveTo>
                  <a:pt x="558090" y="769014"/>
                </a:moveTo>
                <a:lnTo>
                  <a:pt x="551660" y="721162"/>
                </a:lnTo>
                <a:lnTo>
                  <a:pt x="533515" y="678163"/>
                </a:lnTo>
                <a:lnTo>
                  <a:pt x="505369" y="641733"/>
                </a:lnTo>
                <a:lnTo>
                  <a:pt x="468939" y="613587"/>
                </a:lnTo>
                <a:lnTo>
                  <a:pt x="425940" y="595441"/>
                </a:lnTo>
                <a:lnTo>
                  <a:pt x="378088" y="589012"/>
                </a:lnTo>
                <a:lnTo>
                  <a:pt x="330236" y="595441"/>
                </a:lnTo>
                <a:lnTo>
                  <a:pt x="287237" y="613587"/>
                </a:lnTo>
                <a:lnTo>
                  <a:pt x="250806" y="641733"/>
                </a:lnTo>
                <a:lnTo>
                  <a:pt x="222661" y="678163"/>
                </a:lnTo>
                <a:lnTo>
                  <a:pt x="204515" y="721162"/>
                </a:lnTo>
                <a:lnTo>
                  <a:pt x="198085" y="769014"/>
                </a:lnTo>
                <a:lnTo>
                  <a:pt x="204515" y="816866"/>
                </a:lnTo>
                <a:lnTo>
                  <a:pt x="222661" y="859865"/>
                </a:lnTo>
                <a:lnTo>
                  <a:pt x="250806" y="896295"/>
                </a:lnTo>
                <a:lnTo>
                  <a:pt x="287237" y="924441"/>
                </a:lnTo>
                <a:lnTo>
                  <a:pt x="330236" y="942586"/>
                </a:lnTo>
                <a:lnTo>
                  <a:pt x="378088" y="949016"/>
                </a:lnTo>
                <a:lnTo>
                  <a:pt x="425940" y="942586"/>
                </a:lnTo>
                <a:lnTo>
                  <a:pt x="468939" y="924441"/>
                </a:lnTo>
                <a:lnTo>
                  <a:pt x="505369" y="896295"/>
                </a:lnTo>
                <a:lnTo>
                  <a:pt x="533515" y="859865"/>
                </a:lnTo>
                <a:lnTo>
                  <a:pt x="551660" y="816866"/>
                </a:lnTo>
                <a:lnTo>
                  <a:pt x="55809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95915" y="2416271"/>
            <a:ext cx="1282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55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00303" y="1006107"/>
            <a:ext cx="1371600" cy="1696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60" dirty="0">
                <a:latin typeface="Calibri"/>
                <a:cs typeface="Calibri"/>
              </a:rPr>
              <a:t>we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swap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with </a:t>
            </a:r>
            <a:r>
              <a:rPr sz="1700" spc="-10" dirty="0">
                <a:latin typeface="Calibri"/>
                <a:cs typeface="Calibri"/>
              </a:rPr>
              <a:t>the </a:t>
            </a:r>
            <a:r>
              <a:rPr sz="1700" spc="-30" dirty="0">
                <a:latin typeface="Calibri"/>
                <a:cs typeface="Calibri"/>
              </a:rPr>
              <a:t>larger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child which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automat- </a:t>
            </a:r>
            <a:r>
              <a:rPr sz="1700" dirty="0">
                <a:latin typeface="Calibri"/>
                <a:cs typeface="Calibri"/>
              </a:rPr>
              <a:t>ically </a:t>
            </a:r>
            <a:r>
              <a:rPr sz="1700" spc="-10" dirty="0">
                <a:latin typeface="Calibri"/>
                <a:cs typeface="Calibri"/>
              </a:rPr>
              <a:t>fixes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one </a:t>
            </a:r>
            <a:r>
              <a:rPr sz="1700" dirty="0">
                <a:latin typeface="Calibri"/>
                <a:cs typeface="Calibri"/>
              </a:rPr>
              <a:t>of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two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bad </a:t>
            </a:r>
            <a:r>
              <a:rPr sz="1700" spc="-10" dirty="0">
                <a:latin typeface="Calibri"/>
                <a:cs typeface="Calibri"/>
              </a:rPr>
              <a:t>edges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60500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SiftDown</a:t>
            </a:r>
          </a:p>
        </p:txBody>
      </p:sp>
      <p:sp>
        <p:nvSpPr>
          <p:cNvPr id="3" name="object 3"/>
          <p:cNvSpPr/>
          <p:nvPr/>
        </p:nvSpPr>
        <p:spPr>
          <a:xfrm>
            <a:off x="2844028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14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8017" y="1306701"/>
            <a:ext cx="1764030" cy="1449705"/>
          </a:xfrm>
          <a:custGeom>
            <a:avLst/>
            <a:gdLst/>
            <a:ahLst/>
            <a:cxnLst/>
            <a:rect l="l" t="t" r="r" b="b"/>
            <a:pathLst>
              <a:path w="1764029" h="1449705">
                <a:moveTo>
                  <a:pt x="981705" y="0"/>
                </a:moveTo>
                <a:lnTo>
                  <a:pt x="781663" y="200047"/>
                </a:lnTo>
              </a:path>
              <a:path w="1764029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49"/>
                </a:lnTo>
                <a:lnTo>
                  <a:pt x="240577" y="892548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8"/>
                </a:lnTo>
                <a:lnTo>
                  <a:pt x="569576" y="849549"/>
                </a:lnTo>
                <a:lnTo>
                  <a:pt x="576006" y="801697"/>
                </a:lnTo>
                <a:close/>
              </a:path>
              <a:path w="1764029" h="1449705">
                <a:moveTo>
                  <a:pt x="558089" y="500689"/>
                </a:moveTo>
                <a:lnTo>
                  <a:pt x="485931" y="634700"/>
                </a:lnTo>
              </a:path>
              <a:path w="1764029" h="1449705">
                <a:moveTo>
                  <a:pt x="360004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3" y="1114276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50" y="1096131"/>
                </a:lnTo>
                <a:lnTo>
                  <a:pt x="89151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5"/>
                </a:lnTo>
                <a:lnTo>
                  <a:pt x="24575" y="1360554"/>
                </a:lnTo>
                <a:lnTo>
                  <a:pt x="52720" y="1396984"/>
                </a:lnTo>
                <a:lnTo>
                  <a:pt x="89151" y="1425130"/>
                </a:lnTo>
                <a:lnTo>
                  <a:pt x="132150" y="1443276"/>
                </a:lnTo>
                <a:lnTo>
                  <a:pt x="180002" y="1449705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4"/>
                </a:lnTo>
                <a:lnTo>
                  <a:pt x="335428" y="1360554"/>
                </a:lnTo>
                <a:lnTo>
                  <a:pt x="353574" y="1317555"/>
                </a:lnTo>
                <a:lnTo>
                  <a:pt x="360004" y="1269703"/>
                </a:lnTo>
                <a:close/>
              </a:path>
              <a:path w="1764029" h="1449705">
                <a:moveTo>
                  <a:pt x="316753" y="973404"/>
                </a:moveTo>
                <a:lnTo>
                  <a:pt x="259255" y="1097996"/>
                </a:lnTo>
              </a:path>
              <a:path w="1764029" h="1449705">
                <a:moveTo>
                  <a:pt x="1080012" y="801697"/>
                </a:moveTo>
                <a:lnTo>
                  <a:pt x="1073583" y="753845"/>
                </a:lnTo>
                <a:lnTo>
                  <a:pt x="1055437" y="710846"/>
                </a:lnTo>
                <a:lnTo>
                  <a:pt x="1027292" y="674416"/>
                </a:lnTo>
                <a:lnTo>
                  <a:pt x="990862" y="646271"/>
                </a:lnTo>
                <a:lnTo>
                  <a:pt x="947863" y="628125"/>
                </a:lnTo>
                <a:lnTo>
                  <a:pt x="900011" y="621695"/>
                </a:lnTo>
                <a:lnTo>
                  <a:pt x="852158" y="628125"/>
                </a:lnTo>
                <a:lnTo>
                  <a:pt x="809159" y="646271"/>
                </a:lnTo>
                <a:lnTo>
                  <a:pt x="772729" y="674416"/>
                </a:lnTo>
                <a:lnTo>
                  <a:pt x="744584" y="710846"/>
                </a:lnTo>
                <a:lnTo>
                  <a:pt x="726438" y="753845"/>
                </a:lnTo>
                <a:lnTo>
                  <a:pt x="720008" y="801697"/>
                </a:lnTo>
                <a:lnTo>
                  <a:pt x="726438" y="849549"/>
                </a:lnTo>
                <a:lnTo>
                  <a:pt x="744584" y="892548"/>
                </a:lnTo>
                <a:lnTo>
                  <a:pt x="772729" y="928979"/>
                </a:lnTo>
                <a:lnTo>
                  <a:pt x="809159" y="957124"/>
                </a:lnTo>
                <a:lnTo>
                  <a:pt x="852158" y="975270"/>
                </a:lnTo>
                <a:lnTo>
                  <a:pt x="900011" y="981699"/>
                </a:lnTo>
                <a:lnTo>
                  <a:pt x="947863" y="975270"/>
                </a:lnTo>
                <a:lnTo>
                  <a:pt x="990862" y="957124"/>
                </a:lnTo>
                <a:lnTo>
                  <a:pt x="1027292" y="928979"/>
                </a:lnTo>
                <a:lnTo>
                  <a:pt x="1055437" y="892548"/>
                </a:lnTo>
                <a:lnTo>
                  <a:pt x="1073583" y="849549"/>
                </a:lnTo>
                <a:lnTo>
                  <a:pt x="1080012" y="801697"/>
                </a:lnTo>
                <a:close/>
              </a:path>
              <a:path w="1764029" h="1449705">
                <a:moveTo>
                  <a:pt x="737925" y="500689"/>
                </a:moveTo>
                <a:lnTo>
                  <a:pt x="810083" y="634700"/>
                </a:lnTo>
              </a:path>
              <a:path w="1764029" h="1449705">
                <a:moveTo>
                  <a:pt x="1764021" y="333691"/>
                </a:moveTo>
                <a:lnTo>
                  <a:pt x="1757591" y="285839"/>
                </a:lnTo>
                <a:lnTo>
                  <a:pt x="1739446" y="242840"/>
                </a:lnTo>
                <a:lnTo>
                  <a:pt x="1711300" y="206410"/>
                </a:lnTo>
                <a:lnTo>
                  <a:pt x="1674870" y="178265"/>
                </a:lnTo>
                <a:lnTo>
                  <a:pt x="1631871" y="160119"/>
                </a:lnTo>
                <a:lnTo>
                  <a:pt x="1584019" y="153689"/>
                </a:lnTo>
                <a:lnTo>
                  <a:pt x="1536167" y="160119"/>
                </a:lnTo>
                <a:lnTo>
                  <a:pt x="1493168" y="178265"/>
                </a:lnTo>
                <a:lnTo>
                  <a:pt x="1456738" y="206410"/>
                </a:lnTo>
                <a:lnTo>
                  <a:pt x="1428592" y="242840"/>
                </a:lnTo>
                <a:lnTo>
                  <a:pt x="1410447" y="285839"/>
                </a:lnTo>
                <a:lnTo>
                  <a:pt x="1404017" y="333691"/>
                </a:lnTo>
                <a:lnTo>
                  <a:pt x="1410447" y="381544"/>
                </a:lnTo>
                <a:lnTo>
                  <a:pt x="1428592" y="424543"/>
                </a:lnTo>
                <a:lnTo>
                  <a:pt x="1456738" y="460973"/>
                </a:lnTo>
                <a:lnTo>
                  <a:pt x="1493168" y="489118"/>
                </a:lnTo>
                <a:lnTo>
                  <a:pt x="1536167" y="507264"/>
                </a:lnTo>
                <a:lnTo>
                  <a:pt x="1584019" y="513693"/>
                </a:lnTo>
                <a:lnTo>
                  <a:pt x="1631871" y="507264"/>
                </a:lnTo>
                <a:lnTo>
                  <a:pt x="1674870" y="489118"/>
                </a:lnTo>
                <a:lnTo>
                  <a:pt x="1711300" y="460973"/>
                </a:lnTo>
                <a:lnTo>
                  <a:pt x="1739446" y="424543"/>
                </a:lnTo>
                <a:lnTo>
                  <a:pt x="1757591" y="381544"/>
                </a:lnTo>
                <a:lnTo>
                  <a:pt x="1764021" y="33369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58344" y="1306695"/>
            <a:ext cx="765810" cy="981710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7" y="801703"/>
                </a:moveTo>
                <a:lnTo>
                  <a:pt x="759268" y="753851"/>
                </a:lnTo>
                <a:lnTo>
                  <a:pt x="741122" y="710852"/>
                </a:lnTo>
                <a:lnTo>
                  <a:pt x="712977" y="674422"/>
                </a:lnTo>
                <a:lnTo>
                  <a:pt x="676546" y="646276"/>
                </a:lnTo>
                <a:lnTo>
                  <a:pt x="633547" y="628131"/>
                </a:lnTo>
                <a:lnTo>
                  <a:pt x="585695" y="621701"/>
                </a:lnTo>
                <a:lnTo>
                  <a:pt x="537843" y="628131"/>
                </a:lnTo>
                <a:lnTo>
                  <a:pt x="494844" y="646276"/>
                </a:lnTo>
                <a:lnTo>
                  <a:pt x="458414" y="674422"/>
                </a:lnTo>
                <a:lnTo>
                  <a:pt x="430268" y="710852"/>
                </a:lnTo>
                <a:lnTo>
                  <a:pt x="412123" y="753851"/>
                </a:lnTo>
                <a:lnTo>
                  <a:pt x="405693" y="801703"/>
                </a:lnTo>
                <a:lnTo>
                  <a:pt x="412123" y="849555"/>
                </a:lnTo>
                <a:lnTo>
                  <a:pt x="430268" y="892554"/>
                </a:lnTo>
                <a:lnTo>
                  <a:pt x="458414" y="928984"/>
                </a:lnTo>
                <a:lnTo>
                  <a:pt x="494844" y="957130"/>
                </a:lnTo>
                <a:lnTo>
                  <a:pt x="537843" y="975276"/>
                </a:lnTo>
                <a:lnTo>
                  <a:pt x="585695" y="981705"/>
                </a:lnTo>
                <a:lnTo>
                  <a:pt x="633547" y="975276"/>
                </a:lnTo>
                <a:lnTo>
                  <a:pt x="676546" y="957130"/>
                </a:lnTo>
                <a:lnTo>
                  <a:pt x="712977" y="928984"/>
                </a:lnTo>
                <a:lnTo>
                  <a:pt x="741122" y="892554"/>
                </a:lnTo>
                <a:lnTo>
                  <a:pt x="759268" y="849555"/>
                </a:lnTo>
                <a:lnTo>
                  <a:pt x="765697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81955" y="1807390"/>
            <a:ext cx="558165" cy="949325"/>
          </a:xfrm>
          <a:custGeom>
            <a:avLst/>
            <a:gdLst/>
            <a:ahLst/>
            <a:cxnLst/>
            <a:rect l="l" t="t" r="r" b="b"/>
            <a:pathLst>
              <a:path w="558164" h="949325">
                <a:moveTo>
                  <a:pt x="0" y="0"/>
                </a:moveTo>
                <a:lnTo>
                  <a:pt x="72158" y="134011"/>
                </a:lnTo>
              </a:path>
              <a:path w="558164" h="949325">
                <a:moveTo>
                  <a:pt x="558090" y="769014"/>
                </a:moveTo>
                <a:lnTo>
                  <a:pt x="551660" y="721162"/>
                </a:lnTo>
                <a:lnTo>
                  <a:pt x="533515" y="678163"/>
                </a:lnTo>
                <a:lnTo>
                  <a:pt x="505369" y="641733"/>
                </a:lnTo>
                <a:lnTo>
                  <a:pt x="468939" y="613587"/>
                </a:lnTo>
                <a:lnTo>
                  <a:pt x="425940" y="595441"/>
                </a:lnTo>
                <a:lnTo>
                  <a:pt x="378088" y="589012"/>
                </a:lnTo>
                <a:lnTo>
                  <a:pt x="330236" y="595441"/>
                </a:lnTo>
                <a:lnTo>
                  <a:pt x="287237" y="613587"/>
                </a:lnTo>
                <a:lnTo>
                  <a:pt x="250806" y="641733"/>
                </a:lnTo>
                <a:lnTo>
                  <a:pt x="222661" y="678163"/>
                </a:lnTo>
                <a:lnTo>
                  <a:pt x="204515" y="721162"/>
                </a:lnTo>
                <a:lnTo>
                  <a:pt x="198085" y="769014"/>
                </a:lnTo>
                <a:lnTo>
                  <a:pt x="204515" y="816866"/>
                </a:lnTo>
                <a:lnTo>
                  <a:pt x="222661" y="859865"/>
                </a:lnTo>
                <a:lnTo>
                  <a:pt x="250806" y="896295"/>
                </a:lnTo>
                <a:lnTo>
                  <a:pt x="287237" y="924441"/>
                </a:lnTo>
                <a:lnTo>
                  <a:pt x="330236" y="942586"/>
                </a:lnTo>
                <a:lnTo>
                  <a:pt x="378088" y="949016"/>
                </a:lnTo>
                <a:lnTo>
                  <a:pt x="425940" y="942586"/>
                </a:lnTo>
                <a:lnTo>
                  <a:pt x="468939" y="924441"/>
                </a:lnTo>
                <a:lnTo>
                  <a:pt x="505369" y="896295"/>
                </a:lnTo>
                <a:lnTo>
                  <a:pt x="533515" y="859865"/>
                </a:lnTo>
                <a:lnTo>
                  <a:pt x="551660" y="816866"/>
                </a:lnTo>
                <a:lnTo>
                  <a:pt x="55809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895915" y="2416271"/>
            <a:ext cx="1282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55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45857" y="1948276"/>
            <a:ext cx="2516505" cy="11353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155065">
              <a:lnSpc>
                <a:spcPct val="100000"/>
              </a:lnSpc>
              <a:spcBef>
                <a:spcPts val="120"/>
              </a:spcBef>
              <a:tabLst>
                <a:tab pos="1710689" algn="l"/>
              </a:tabLst>
            </a:pPr>
            <a:r>
              <a:rPr sz="1700" spc="-25" dirty="0">
                <a:latin typeface="Calibri"/>
                <a:cs typeface="Calibri"/>
              </a:rPr>
              <a:t>12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  <a:p>
            <a:pPr marR="424180" algn="ctr">
              <a:lnSpc>
                <a:spcPct val="100000"/>
              </a:lnSpc>
              <a:spcBef>
                <a:spcPts val="1645"/>
              </a:spcBef>
            </a:pPr>
            <a:r>
              <a:rPr sz="1700" spc="-2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sz="1700" spc="-25" dirty="0">
                <a:latin typeface="Calibri"/>
                <a:cs typeface="Calibri"/>
              </a:rPr>
              <a:t>running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time:</a:t>
            </a:r>
            <a:r>
              <a:rPr sz="1700" spc="180" dirty="0">
                <a:latin typeface="Calibri"/>
                <a:cs typeface="Calibri"/>
              </a:rPr>
              <a:t> </a:t>
            </a:r>
            <a:r>
              <a:rPr sz="1700" i="1" dirty="0">
                <a:latin typeface="Calibri"/>
                <a:cs typeface="Calibri"/>
              </a:rPr>
              <a:t>O</a:t>
            </a:r>
            <a:r>
              <a:rPr sz="1700" dirty="0">
                <a:latin typeface="Lucida Sans Unicode"/>
                <a:cs typeface="Lucida Sans Unicode"/>
              </a:rPr>
              <a:t>(</a:t>
            </a:r>
            <a:r>
              <a:rPr sz="1700" dirty="0">
                <a:latin typeface="Calibri"/>
                <a:cs typeface="Calibri"/>
              </a:rPr>
              <a:t>tree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height</a:t>
            </a:r>
            <a:r>
              <a:rPr sz="1700" spc="-10" dirty="0">
                <a:latin typeface="Lucida Sans Unicode"/>
                <a:cs typeface="Lucida Sans Unicode"/>
              </a:rPr>
              <a:t>)</a:t>
            </a:r>
            <a:endParaRPr sz="1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95044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ChangePriority</a:t>
            </a:r>
          </a:p>
        </p:txBody>
      </p:sp>
      <p:sp>
        <p:nvSpPr>
          <p:cNvPr id="3" name="object 3"/>
          <p:cNvSpPr/>
          <p:nvPr/>
        </p:nvSpPr>
        <p:spPr>
          <a:xfrm>
            <a:off x="2844028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8017" y="1306701"/>
            <a:ext cx="981710" cy="1449705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05" y="0"/>
                </a:moveTo>
                <a:lnTo>
                  <a:pt x="781663" y="200047"/>
                </a:lnTo>
              </a:path>
              <a:path w="981710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49"/>
                </a:lnTo>
                <a:lnTo>
                  <a:pt x="240577" y="892548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8"/>
                </a:lnTo>
                <a:lnTo>
                  <a:pt x="569576" y="849549"/>
                </a:lnTo>
                <a:lnTo>
                  <a:pt x="576006" y="801697"/>
                </a:lnTo>
                <a:close/>
              </a:path>
              <a:path w="981710" h="1449705">
                <a:moveTo>
                  <a:pt x="558089" y="500689"/>
                </a:moveTo>
                <a:lnTo>
                  <a:pt x="485931" y="634700"/>
                </a:lnTo>
              </a:path>
              <a:path w="981710" h="1449705">
                <a:moveTo>
                  <a:pt x="360004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3" y="1114276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50" y="1096131"/>
                </a:lnTo>
                <a:lnTo>
                  <a:pt x="89151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5"/>
                </a:lnTo>
                <a:lnTo>
                  <a:pt x="24575" y="1360554"/>
                </a:lnTo>
                <a:lnTo>
                  <a:pt x="52720" y="1396984"/>
                </a:lnTo>
                <a:lnTo>
                  <a:pt x="89151" y="1425130"/>
                </a:lnTo>
                <a:lnTo>
                  <a:pt x="132150" y="1443276"/>
                </a:lnTo>
                <a:lnTo>
                  <a:pt x="180002" y="1449705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4"/>
                </a:lnTo>
                <a:lnTo>
                  <a:pt x="335428" y="1360554"/>
                </a:lnTo>
                <a:lnTo>
                  <a:pt x="353574" y="1317555"/>
                </a:lnTo>
                <a:lnTo>
                  <a:pt x="360004" y="1269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72525" y="2416271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7273" y="1928397"/>
            <a:ext cx="821055" cy="476884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497" y="351708"/>
                </a:moveTo>
                <a:lnTo>
                  <a:pt x="0" y="476301"/>
                </a:lnTo>
              </a:path>
              <a:path w="821055" h="476885">
                <a:moveTo>
                  <a:pt x="820757" y="180002"/>
                </a:moveTo>
                <a:lnTo>
                  <a:pt x="814327" y="132149"/>
                </a:lnTo>
                <a:lnTo>
                  <a:pt x="796181" y="89151"/>
                </a:lnTo>
                <a:lnTo>
                  <a:pt x="768036" y="52720"/>
                </a:lnTo>
                <a:lnTo>
                  <a:pt x="731606" y="24575"/>
                </a:lnTo>
                <a:lnTo>
                  <a:pt x="688607" y="6429"/>
                </a:lnTo>
                <a:lnTo>
                  <a:pt x="640755" y="0"/>
                </a:lnTo>
                <a:lnTo>
                  <a:pt x="592903" y="6429"/>
                </a:lnTo>
                <a:lnTo>
                  <a:pt x="549904" y="24575"/>
                </a:lnTo>
                <a:lnTo>
                  <a:pt x="513474" y="52720"/>
                </a:lnTo>
                <a:lnTo>
                  <a:pt x="485328" y="89151"/>
                </a:lnTo>
                <a:lnTo>
                  <a:pt x="467182" y="132149"/>
                </a:lnTo>
                <a:lnTo>
                  <a:pt x="460753" y="180002"/>
                </a:lnTo>
                <a:lnTo>
                  <a:pt x="467182" y="227854"/>
                </a:lnTo>
                <a:lnTo>
                  <a:pt x="485328" y="270853"/>
                </a:lnTo>
                <a:lnTo>
                  <a:pt x="513474" y="307283"/>
                </a:lnTo>
                <a:lnTo>
                  <a:pt x="549904" y="335428"/>
                </a:lnTo>
                <a:lnTo>
                  <a:pt x="592903" y="353574"/>
                </a:lnTo>
                <a:lnTo>
                  <a:pt x="640755" y="360004"/>
                </a:lnTo>
                <a:lnTo>
                  <a:pt x="688607" y="353574"/>
                </a:lnTo>
                <a:lnTo>
                  <a:pt x="731606" y="335428"/>
                </a:lnTo>
                <a:lnTo>
                  <a:pt x="768036" y="307283"/>
                </a:lnTo>
                <a:lnTo>
                  <a:pt x="796181" y="270853"/>
                </a:lnTo>
                <a:lnTo>
                  <a:pt x="814327" y="227854"/>
                </a:lnTo>
                <a:lnTo>
                  <a:pt x="820757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88527" y="1948276"/>
            <a:ext cx="683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5943" y="1460391"/>
            <a:ext cx="1026160" cy="481330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6999"/>
                </a:moveTo>
                <a:lnTo>
                  <a:pt x="72158" y="481010"/>
                </a:lnTo>
              </a:path>
              <a:path w="1026160" h="481330">
                <a:moveTo>
                  <a:pt x="1026095" y="180002"/>
                </a:moveTo>
                <a:lnTo>
                  <a:pt x="1019666" y="132150"/>
                </a:lnTo>
                <a:lnTo>
                  <a:pt x="1001520" y="89151"/>
                </a:lnTo>
                <a:lnTo>
                  <a:pt x="973374" y="52720"/>
                </a:lnTo>
                <a:lnTo>
                  <a:pt x="936944" y="24575"/>
                </a:lnTo>
                <a:lnTo>
                  <a:pt x="893945" y="6429"/>
                </a:lnTo>
                <a:lnTo>
                  <a:pt x="846093" y="0"/>
                </a:lnTo>
                <a:lnTo>
                  <a:pt x="798241" y="6429"/>
                </a:lnTo>
                <a:lnTo>
                  <a:pt x="755242" y="24575"/>
                </a:lnTo>
                <a:lnTo>
                  <a:pt x="718812" y="52720"/>
                </a:lnTo>
                <a:lnTo>
                  <a:pt x="690666" y="89151"/>
                </a:lnTo>
                <a:lnTo>
                  <a:pt x="672521" y="132150"/>
                </a:lnTo>
                <a:lnTo>
                  <a:pt x="666091" y="180002"/>
                </a:lnTo>
                <a:lnTo>
                  <a:pt x="672521" y="227854"/>
                </a:lnTo>
                <a:lnTo>
                  <a:pt x="690666" y="270853"/>
                </a:lnTo>
                <a:lnTo>
                  <a:pt x="718812" y="307283"/>
                </a:lnTo>
                <a:lnTo>
                  <a:pt x="755242" y="335428"/>
                </a:lnTo>
                <a:lnTo>
                  <a:pt x="798241" y="353574"/>
                </a:lnTo>
                <a:lnTo>
                  <a:pt x="846093" y="360004"/>
                </a:lnTo>
                <a:lnTo>
                  <a:pt x="893945" y="353574"/>
                </a:lnTo>
                <a:lnTo>
                  <a:pt x="936944" y="335428"/>
                </a:lnTo>
                <a:lnTo>
                  <a:pt x="973374" y="307283"/>
                </a:lnTo>
                <a:lnTo>
                  <a:pt x="1001520" y="270853"/>
                </a:lnTo>
                <a:lnTo>
                  <a:pt x="1019666" y="227854"/>
                </a:lnTo>
                <a:lnTo>
                  <a:pt x="102609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58344" y="1306695"/>
            <a:ext cx="765810" cy="981710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7" y="801703"/>
                </a:moveTo>
                <a:lnTo>
                  <a:pt x="759268" y="753851"/>
                </a:lnTo>
                <a:lnTo>
                  <a:pt x="741122" y="710852"/>
                </a:lnTo>
                <a:lnTo>
                  <a:pt x="712977" y="674422"/>
                </a:lnTo>
                <a:lnTo>
                  <a:pt x="676546" y="646276"/>
                </a:lnTo>
                <a:lnTo>
                  <a:pt x="633547" y="628131"/>
                </a:lnTo>
                <a:lnTo>
                  <a:pt x="585695" y="621701"/>
                </a:lnTo>
                <a:lnTo>
                  <a:pt x="537843" y="628131"/>
                </a:lnTo>
                <a:lnTo>
                  <a:pt x="494844" y="646276"/>
                </a:lnTo>
                <a:lnTo>
                  <a:pt x="458414" y="674422"/>
                </a:lnTo>
                <a:lnTo>
                  <a:pt x="430268" y="710852"/>
                </a:lnTo>
                <a:lnTo>
                  <a:pt x="412123" y="753851"/>
                </a:lnTo>
                <a:lnTo>
                  <a:pt x="405693" y="801703"/>
                </a:lnTo>
                <a:lnTo>
                  <a:pt x="412123" y="849555"/>
                </a:lnTo>
                <a:lnTo>
                  <a:pt x="430268" y="892554"/>
                </a:lnTo>
                <a:lnTo>
                  <a:pt x="458414" y="928984"/>
                </a:lnTo>
                <a:lnTo>
                  <a:pt x="494844" y="957130"/>
                </a:lnTo>
                <a:lnTo>
                  <a:pt x="537843" y="975276"/>
                </a:lnTo>
                <a:lnTo>
                  <a:pt x="585695" y="981705"/>
                </a:lnTo>
                <a:lnTo>
                  <a:pt x="633547" y="975276"/>
                </a:lnTo>
                <a:lnTo>
                  <a:pt x="676546" y="957130"/>
                </a:lnTo>
                <a:lnTo>
                  <a:pt x="712977" y="928984"/>
                </a:lnTo>
                <a:lnTo>
                  <a:pt x="741122" y="892554"/>
                </a:lnTo>
                <a:lnTo>
                  <a:pt x="759268" y="849555"/>
                </a:lnTo>
                <a:lnTo>
                  <a:pt x="765697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48035" y="1807390"/>
            <a:ext cx="792480" cy="949325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19" y="0"/>
                </a:moveTo>
                <a:lnTo>
                  <a:pt x="306077" y="134011"/>
                </a:lnTo>
              </a:path>
              <a:path w="792479" h="949325">
                <a:moveTo>
                  <a:pt x="360004" y="769014"/>
                </a:moveTo>
                <a:lnTo>
                  <a:pt x="353574" y="721162"/>
                </a:lnTo>
                <a:lnTo>
                  <a:pt x="335429" y="678163"/>
                </a:lnTo>
                <a:lnTo>
                  <a:pt x="307283" y="641733"/>
                </a:lnTo>
                <a:lnTo>
                  <a:pt x="270853" y="613587"/>
                </a:lnTo>
                <a:lnTo>
                  <a:pt x="227854" y="595441"/>
                </a:lnTo>
                <a:lnTo>
                  <a:pt x="180002" y="589012"/>
                </a:lnTo>
                <a:lnTo>
                  <a:pt x="132150" y="595441"/>
                </a:lnTo>
                <a:lnTo>
                  <a:pt x="89151" y="613587"/>
                </a:lnTo>
                <a:lnTo>
                  <a:pt x="52720" y="641733"/>
                </a:lnTo>
                <a:lnTo>
                  <a:pt x="24575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5" y="859865"/>
                </a:lnTo>
                <a:lnTo>
                  <a:pt x="52720" y="896295"/>
                </a:lnTo>
                <a:lnTo>
                  <a:pt x="89151" y="924441"/>
                </a:lnTo>
                <a:lnTo>
                  <a:pt x="132150" y="942586"/>
                </a:lnTo>
                <a:lnTo>
                  <a:pt x="180002" y="949016"/>
                </a:lnTo>
                <a:lnTo>
                  <a:pt x="227854" y="942586"/>
                </a:lnTo>
                <a:lnTo>
                  <a:pt x="270853" y="924441"/>
                </a:lnTo>
                <a:lnTo>
                  <a:pt x="307283" y="896295"/>
                </a:lnTo>
                <a:lnTo>
                  <a:pt x="335429" y="859865"/>
                </a:lnTo>
                <a:lnTo>
                  <a:pt x="353574" y="816866"/>
                </a:lnTo>
                <a:lnTo>
                  <a:pt x="360004" y="769014"/>
                </a:lnTo>
                <a:close/>
              </a:path>
              <a:path w="792479" h="949325">
                <a:moveTo>
                  <a:pt x="316753" y="472715"/>
                </a:moveTo>
                <a:lnTo>
                  <a:pt x="259255" y="597307"/>
                </a:lnTo>
              </a:path>
              <a:path w="792479" h="949325">
                <a:moveTo>
                  <a:pt x="792009" y="769014"/>
                </a:moveTo>
                <a:lnTo>
                  <a:pt x="785580" y="721162"/>
                </a:lnTo>
                <a:lnTo>
                  <a:pt x="767434" y="678163"/>
                </a:lnTo>
                <a:lnTo>
                  <a:pt x="739288" y="641733"/>
                </a:lnTo>
                <a:lnTo>
                  <a:pt x="702858" y="613587"/>
                </a:lnTo>
                <a:lnTo>
                  <a:pt x="659859" y="595441"/>
                </a:lnTo>
                <a:lnTo>
                  <a:pt x="612007" y="589012"/>
                </a:lnTo>
                <a:lnTo>
                  <a:pt x="564155" y="595441"/>
                </a:lnTo>
                <a:lnTo>
                  <a:pt x="521156" y="613587"/>
                </a:lnTo>
                <a:lnTo>
                  <a:pt x="484726" y="641733"/>
                </a:lnTo>
                <a:lnTo>
                  <a:pt x="456580" y="678163"/>
                </a:lnTo>
                <a:lnTo>
                  <a:pt x="438435" y="721162"/>
                </a:lnTo>
                <a:lnTo>
                  <a:pt x="432005" y="769014"/>
                </a:lnTo>
                <a:lnTo>
                  <a:pt x="438435" y="816866"/>
                </a:lnTo>
                <a:lnTo>
                  <a:pt x="456580" y="859865"/>
                </a:lnTo>
                <a:lnTo>
                  <a:pt x="484726" y="896295"/>
                </a:lnTo>
                <a:lnTo>
                  <a:pt x="521156" y="924441"/>
                </a:lnTo>
                <a:lnTo>
                  <a:pt x="564155" y="942586"/>
                </a:lnTo>
                <a:lnTo>
                  <a:pt x="612007" y="949016"/>
                </a:lnTo>
                <a:lnTo>
                  <a:pt x="659859" y="942586"/>
                </a:lnTo>
                <a:lnTo>
                  <a:pt x="702858" y="924441"/>
                </a:lnTo>
                <a:lnTo>
                  <a:pt x="739288" y="896295"/>
                </a:lnTo>
                <a:lnTo>
                  <a:pt x="767434" y="859865"/>
                </a:lnTo>
                <a:lnTo>
                  <a:pt x="785580" y="816866"/>
                </a:lnTo>
                <a:lnTo>
                  <a:pt x="792009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12528" y="2416271"/>
            <a:ext cx="612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5934" algn="l"/>
              </a:tabLst>
            </a:pPr>
            <a:r>
              <a:rPr sz="1700" spc="-25" dirty="0">
                <a:latin typeface="Calibri"/>
                <a:cs typeface="Calibri"/>
              </a:rPr>
              <a:t>12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340067"/>
            <a:ext cx="4029710" cy="335280"/>
          </a:xfrm>
          <a:custGeom>
            <a:avLst/>
            <a:gdLst/>
            <a:ahLst/>
            <a:cxnLst/>
            <a:rect l="l" t="t" r="r" b="b"/>
            <a:pathLst>
              <a:path w="4029710" h="335280">
                <a:moveTo>
                  <a:pt x="0" y="334899"/>
                </a:moveTo>
                <a:lnTo>
                  <a:pt x="4029151" y="334899"/>
                </a:lnTo>
                <a:lnTo>
                  <a:pt x="4029151" y="0"/>
                </a:lnTo>
                <a:lnTo>
                  <a:pt x="0" y="0"/>
                </a:lnTo>
                <a:lnTo>
                  <a:pt x="0" y="334899"/>
                </a:lnTo>
                <a:close/>
              </a:path>
            </a:pathLst>
          </a:custGeom>
          <a:solidFill>
            <a:srgbClr val="ABE1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322306"/>
            <a:ext cx="101346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50" dirty="0">
                <a:solidFill>
                  <a:srgbClr val="00A4DB"/>
                </a:solidFill>
              </a:rPr>
              <a:t>Definition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289420" y="674966"/>
            <a:ext cx="4029710" cy="1184275"/>
          </a:xfrm>
          <a:custGeom>
            <a:avLst/>
            <a:gdLst/>
            <a:ahLst/>
            <a:cxnLst/>
            <a:rect l="l" t="t" r="r" b="b"/>
            <a:pathLst>
              <a:path w="4029710" h="1184275">
                <a:moveTo>
                  <a:pt x="4029151" y="0"/>
                </a:moveTo>
                <a:lnTo>
                  <a:pt x="0" y="0"/>
                </a:lnTo>
                <a:lnTo>
                  <a:pt x="0" y="1183995"/>
                </a:lnTo>
                <a:lnTo>
                  <a:pt x="4029151" y="1183995"/>
                </a:lnTo>
                <a:lnTo>
                  <a:pt x="4029151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705981"/>
            <a:ext cx="3827779" cy="1139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Binary</a:t>
            </a:r>
            <a:r>
              <a:rPr sz="1700" spc="35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1700" spc="-65" dirty="0">
                <a:solidFill>
                  <a:srgbClr val="006EB8"/>
                </a:solidFill>
                <a:latin typeface="Calibri"/>
                <a:cs typeface="Calibri"/>
              </a:rPr>
              <a:t>max-</a:t>
            </a:r>
            <a:r>
              <a:rPr sz="1700" spc="-10" dirty="0">
                <a:solidFill>
                  <a:srgbClr val="006EB8"/>
                </a:solidFill>
                <a:latin typeface="Calibri"/>
                <a:cs typeface="Calibri"/>
              </a:rPr>
              <a:t>heap</a:t>
            </a:r>
            <a:r>
              <a:rPr sz="1700" spc="40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binary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tree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(each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node </a:t>
            </a:r>
            <a:r>
              <a:rPr sz="1700" dirty="0">
                <a:latin typeface="Calibri"/>
                <a:cs typeface="Calibri"/>
              </a:rPr>
              <a:t>has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zero, </a:t>
            </a:r>
            <a:r>
              <a:rPr sz="1700" spc="-30" dirty="0">
                <a:latin typeface="Calibri"/>
                <a:cs typeface="Calibri"/>
              </a:rPr>
              <a:t>one,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or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two</a:t>
            </a:r>
            <a:r>
              <a:rPr sz="1700" spc="-10" dirty="0">
                <a:latin typeface="Calibri"/>
                <a:cs typeface="Calibri"/>
              </a:rPr>
              <a:t> children)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65" dirty="0">
                <a:latin typeface="Calibri"/>
                <a:cs typeface="Calibri"/>
              </a:rPr>
              <a:t>where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the value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each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node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at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least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values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of </a:t>
            </a:r>
            <a:r>
              <a:rPr sz="1700" dirty="0">
                <a:latin typeface="Calibri"/>
                <a:cs typeface="Calibri"/>
              </a:rPr>
              <a:t>its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children.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420" y="1985479"/>
            <a:ext cx="4029710" cy="335280"/>
          </a:xfrm>
          <a:prstGeom prst="rect">
            <a:avLst/>
          </a:prstGeom>
          <a:solidFill>
            <a:srgbClr val="CAD5ED"/>
          </a:solidFill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2435"/>
              </a:lnSpc>
            </a:pPr>
            <a:r>
              <a:rPr sz="2050" dirty="0">
                <a:solidFill>
                  <a:srgbClr val="006EB8"/>
                </a:solidFill>
                <a:latin typeface="Calibri"/>
                <a:cs typeface="Calibri"/>
              </a:rPr>
              <a:t>In</a:t>
            </a:r>
            <a:r>
              <a:rPr sz="2050" spc="30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6EB8"/>
                </a:solidFill>
                <a:latin typeface="Calibri"/>
                <a:cs typeface="Calibri"/>
              </a:rPr>
              <a:t>other</a:t>
            </a:r>
            <a:r>
              <a:rPr sz="2050" spc="30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2050" spc="-10" dirty="0">
                <a:solidFill>
                  <a:srgbClr val="006EB8"/>
                </a:solidFill>
                <a:latin typeface="Calibri"/>
                <a:cs typeface="Calibri"/>
              </a:rPr>
              <a:t>words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420" y="2320378"/>
            <a:ext cx="4029710" cy="669925"/>
          </a:xfrm>
          <a:prstGeom prst="rect">
            <a:avLst/>
          </a:prstGeom>
          <a:solidFill>
            <a:srgbClr val="E2E8F5"/>
          </a:solidFill>
        </p:spPr>
        <p:txBody>
          <a:bodyPr vert="horz" wrap="square" lIns="0" tIns="43180" rIns="0" bIns="0" rtlCol="0">
            <a:spAutoFit/>
          </a:bodyPr>
          <a:lstStyle/>
          <a:p>
            <a:pPr marL="70485" marR="310515">
              <a:lnSpc>
                <a:spcPct val="107400"/>
              </a:lnSpc>
              <a:spcBef>
                <a:spcPts val="340"/>
              </a:spcBef>
            </a:pPr>
            <a:r>
              <a:rPr sz="1700" dirty="0">
                <a:latin typeface="Calibri"/>
                <a:cs typeface="Calibri"/>
              </a:rPr>
              <a:t>For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each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edge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tree,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value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the </a:t>
            </a:r>
            <a:r>
              <a:rPr sz="1700" spc="-40" dirty="0">
                <a:latin typeface="Calibri"/>
                <a:cs typeface="Calibri"/>
              </a:rPr>
              <a:t>parent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at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least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value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child.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95044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ChangePriority</a:t>
            </a:r>
          </a:p>
        </p:txBody>
      </p:sp>
      <p:sp>
        <p:nvSpPr>
          <p:cNvPr id="3" name="object 3"/>
          <p:cNvSpPr/>
          <p:nvPr/>
        </p:nvSpPr>
        <p:spPr>
          <a:xfrm>
            <a:off x="2844028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8017" y="1306701"/>
            <a:ext cx="981710" cy="1449705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05" y="0"/>
                </a:moveTo>
                <a:lnTo>
                  <a:pt x="781663" y="200047"/>
                </a:lnTo>
              </a:path>
              <a:path w="981710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49"/>
                </a:lnTo>
                <a:lnTo>
                  <a:pt x="240577" y="892548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8"/>
                </a:lnTo>
                <a:lnTo>
                  <a:pt x="569576" y="849549"/>
                </a:lnTo>
                <a:lnTo>
                  <a:pt x="576006" y="801697"/>
                </a:lnTo>
                <a:close/>
              </a:path>
              <a:path w="981710" h="1449705">
                <a:moveTo>
                  <a:pt x="558089" y="500689"/>
                </a:moveTo>
                <a:lnTo>
                  <a:pt x="485931" y="634700"/>
                </a:lnTo>
              </a:path>
              <a:path w="981710" h="1449705">
                <a:moveTo>
                  <a:pt x="360004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3" y="1114276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50" y="1096131"/>
                </a:lnTo>
                <a:lnTo>
                  <a:pt x="89151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5"/>
                </a:lnTo>
                <a:lnTo>
                  <a:pt x="24575" y="1360554"/>
                </a:lnTo>
                <a:lnTo>
                  <a:pt x="52720" y="1396984"/>
                </a:lnTo>
                <a:lnTo>
                  <a:pt x="89151" y="1425130"/>
                </a:lnTo>
                <a:lnTo>
                  <a:pt x="132150" y="1443276"/>
                </a:lnTo>
                <a:lnTo>
                  <a:pt x="180002" y="1449705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4"/>
                </a:lnTo>
                <a:lnTo>
                  <a:pt x="335428" y="1360554"/>
                </a:lnTo>
                <a:lnTo>
                  <a:pt x="353574" y="1317555"/>
                </a:lnTo>
                <a:lnTo>
                  <a:pt x="360004" y="1269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72525" y="2416271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7273" y="1928397"/>
            <a:ext cx="821055" cy="476884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497" y="351708"/>
                </a:moveTo>
                <a:lnTo>
                  <a:pt x="0" y="476301"/>
                </a:lnTo>
              </a:path>
              <a:path w="821055" h="476885">
                <a:moveTo>
                  <a:pt x="820757" y="180002"/>
                </a:moveTo>
                <a:lnTo>
                  <a:pt x="814327" y="132149"/>
                </a:lnTo>
                <a:lnTo>
                  <a:pt x="796181" y="89151"/>
                </a:lnTo>
                <a:lnTo>
                  <a:pt x="768036" y="52720"/>
                </a:lnTo>
                <a:lnTo>
                  <a:pt x="731606" y="24575"/>
                </a:lnTo>
                <a:lnTo>
                  <a:pt x="688607" y="6429"/>
                </a:lnTo>
                <a:lnTo>
                  <a:pt x="640755" y="0"/>
                </a:lnTo>
                <a:lnTo>
                  <a:pt x="592903" y="6429"/>
                </a:lnTo>
                <a:lnTo>
                  <a:pt x="549904" y="24575"/>
                </a:lnTo>
                <a:lnTo>
                  <a:pt x="513474" y="52720"/>
                </a:lnTo>
                <a:lnTo>
                  <a:pt x="485328" y="89151"/>
                </a:lnTo>
                <a:lnTo>
                  <a:pt x="467182" y="132149"/>
                </a:lnTo>
                <a:lnTo>
                  <a:pt x="460753" y="180002"/>
                </a:lnTo>
                <a:lnTo>
                  <a:pt x="467182" y="227854"/>
                </a:lnTo>
                <a:lnTo>
                  <a:pt x="485328" y="270853"/>
                </a:lnTo>
                <a:lnTo>
                  <a:pt x="513474" y="307283"/>
                </a:lnTo>
                <a:lnTo>
                  <a:pt x="549904" y="335428"/>
                </a:lnTo>
                <a:lnTo>
                  <a:pt x="592903" y="353574"/>
                </a:lnTo>
                <a:lnTo>
                  <a:pt x="640755" y="360004"/>
                </a:lnTo>
                <a:lnTo>
                  <a:pt x="688607" y="353574"/>
                </a:lnTo>
                <a:lnTo>
                  <a:pt x="731606" y="335428"/>
                </a:lnTo>
                <a:lnTo>
                  <a:pt x="768036" y="307283"/>
                </a:lnTo>
                <a:lnTo>
                  <a:pt x="796181" y="270853"/>
                </a:lnTo>
                <a:lnTo>
                  <a:pt x="814327" y="227854"/>
                </a:lnTo>
                <a:lnTo>
                  <a:pt x="820757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88527" y="1948276"/>
            <a:ext cx="683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5943" y="1460391"/>
            <a:ext cx="1026160" cy="481330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6999"/>
                </a:moveTo>
                <a:lnTo>
                  <a:pt x="72158" y="481010"/>
                </a:lnTo>
              </a:path>
              <a:path w="1026160" h="481330">
                <a:moveTo>
                  <a:pt x="1026095" y="180002"/>
                </a:moveTo>
                <a:lnTo>
                  <a:pt x="1019666" y="132150"/>
                </a:lnTo>
                <a:lnTo>
                  <a:pt x="1001520" y="89151"/>
                </a:lnTo>
                <a:lnTo>
                  <a:pt x="973374" y="52720"/>
                </a:lnTo>
                <a:lnTo>
                  <a:pt x="936944" y="24575"/>
                </a:lnTo>
                <a:lnTo>
                  <a:pt x="893945" y="6429"/>
                </a:lnTo>
                <a:lnTo>
                  <a:pt x="846093" y="0"/>
                </a:lnTo>
                <a:lnTo>
                  <a:pt x="798241" y="6429"/>
                </a:lnTo>
                <a:lnTo>
                  <a:pt x="755242" y="24575"/>
                </a:lnTo>
                <a:lnTo>
                  <a:pt x="718812" y="52720"/>
                </a:lnTo>
                <a:lnTo>
                  <a:pt x="690666" y="89151"/>
                </a:lnTo>
                <a:lnTo>
                  <a:pt x="672521" y="132150"/>
                </a:lnTo>
                <a:lnTo>
                  <a:pt x="666091" y="180002"/>
                </a:lnTo>
                <a:lnTo>
                  <a:pt x="672521" y="227854"/>
                </a:lnTo>
                <a:lnTo>
                  <a:pt x="690666" y="270853"/>
                </a:lnTo>
                <a:lnTo>
                  <a:pt x="718812" y="307283"/>
                </a:lnTo>
                <a:lnTo>
                  <a:pt x="755242" y="335428"/>
                </a:lnTo>
                <a:lnTo>
                  <a:pt x="798241" y="353574"/>
                </a:lnTo>
                <a:lnTo>
                  <a:pt x="846093" y="360004"/>
                </a:lnTo>
                <a:lnTo>
                  <a:pt x="893945" y="353574"/>
                </a:lnTo>
                <a:lnTo>
                  <a:pt x="936944" y="335428"/>
                </a:lnTo>
                <a:lnTo>
                  <a:pt x="973374" y="307283"/>
                </a:lnTo>
                <a:lnTo>
                  <a:pt x="1001520" y="270853"/>
                </a:lnTo>
                <a:lnTo>
                  <a:pt x="1019666" y="227854"/>
                </a:lnTo>
                <a:lnTo>
                  <a:pt x="102609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58344" y="1306695"/>
            <a:ext cx="765810" cy="981710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7" y="801703"/>
                </a:moveTo>
                <a:lnTo>
                  <a:pt x="759268" y="753851"/>
                </a:lnTo>
                <a:lnTo>
                  <a:pt x="741122" y="710852"/>
                </a:lnTo>
                <a:lnTo>
                  <a:pt x="712977" y="674422"/>
                </a:lnTo>
                <a:lnTo>
                  <a:pt x="676546" y="646276"/>
                </a:lnTo>
                <a:lnTo>
                  <a:pt x="633547" y="628131"/>
                </a:lnTo>
                <a:lnTo>
                  <a:pt x="585695" y="621701"/>
                </a:lnTo>
                <a:lnTo>
                  <a:pt x="537843" y="628131"/>
                </a:lnTo>
                <a:lnTo>
                  <a:pt x="494844" y="646276"/>
                </a:lnTo>
                <a:lnTo>
                  <a:pt x="458414" y="674422"/>
                </a:lnTo>
                <a:lnTo>
                  <a:pt x="430268" y="710852"/>
                </a:lnTo>
                <a:lnTo>
                  <a:pt x="412123" y="753851"/>
                </a:lnTo>
                <a:lnTo>
                  <a:pt x="405693" y="801703"/>
                </a:lnTo>
                <a:lnTo>
                  <a:pt x="412123" y="849555"/>
                </a:lnTo>
                <a:lnTo>
                  <a:pt x="430268" y="892554"/>
                </a:lnTo>
                <a:lnTo>
                  <a:pt x="458414" y="928984"/>
                </a:lnTo>
                <a:lnTo>
                  <a:pt x="494844" y="957130"/>
                </a:lnTo>
                <a:lnTo>
                  <a:pt x="537843" y="975276"/>
                </a:lnTo>
                <a:lnTo>
                  <a:pt x="585695" y="981705"/>
                </a:lnTo>
                <a:lnTo>
                  <a:pt x="633547" y="975276"/>
                </a:lnTo>
                <a:lnTo>
                  <a:pt x="676546" y="957130"/>
                </a:lnTo>
                <a:lnTo>
                  <a:pt x="712977" y="928984"/>
                </a:lnTo>
                <a:lnTo>
                  <a:pt x="741122" y="892554"/>
                </a:lnTo>
                <a:lnTo>
                  <a:pt x="759268" y="849555"/>
                </a:lnTo>
                <a:lnTo>
                  <a:pt x="765697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48035" y="1807390"/>
            <a:ext cx="792480" cy="949325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19" y="0"/>
                </a:moveTo>
                <a:lnTo>
                  <a:pt x="306077" y="134011"/>
                </a:lnTo>
              </a:path>
              <a:path w="792479" h="949325">
                <a:moveTo>
                  <a:pt x="360004" y="769014"/>
                </a:moveTo>
                <a:lnTo>
                  <a:pt x="353574" y="721162"/>
                </a:lnTo>
                <a:lnTo>
                  <a:pt x="335429" y="678163"/>
                </a:lnTo>
                <a:lnTo>
                  <a:pt x="307283" y="641733"/>
                </a:lnTo>
                <a:lnTo>
                  <a:pt x="270853" y="613587"/>
                </a:lnTo>
                <a:lnTo>
                  <a:pt x="227854" y="595441"/>
                </a:lnTo>
                <a:lnTo>
                  <a:pt x="180002" y="589012"/>
                </a:lnTo>
                <a:lnTo>
                  <a:pt x="132150" y="595441"/>
                </a:lnTo>
                <a:lnTo>
                  <a:pt x="89151" y="613587"/>
                </a:lnTo>
                <a:lnTo>
                  <a:pt x="52720" y="641733"/>
                </a:lnTo>
                <a:lnTo>
                  <a:pt x="24575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5" y="859865"/>
                </a:lnTo>
                <a:lnTo>
                  <a:pt x="52720" y="896295"/>
                </a:lnTo>
                <a:lnTo>
                  <a:pt x="89151" y="924441"/>
                </a:lnTo>
                <a:lnTo>
                  <a:pt x="132150" y="942586"/>
                </a:lnTo>
                <a:lnTo>
                  <a:pt x="180002" y="949016"/>
                </a:lnTo>
                <a:lnTo>
                  <a:pt x="227854" y="942586"/>
                </a:lnTo>
                <a:lnTo>
                  <a:pt x="270853" y="924441"/>
                </a:lnTo>
                <a:lnTo>
                  <a:pt x="307283" y="896295"/>
                </a:lnTo>
                <a:lnTo>
                  <a:pt x="335429" y="859865"/>
                </a:lnTo>
                <a:lnTo>
                  <a:pt x="353574" y="816866"/>
                </a:lnTo>
                <a:lnTo>
                  <a:pt x="360004" y="769014"/>
                </a:lnTo>
                <a:close/>
              </a:path>
              <a:path w="792479" h="949325">
                <a:moveTo>
                  <a:pt x="316753" y="472715"/>
                </a:moveTo>
                <a:lnTo>
                  <a:pt x="259255" y="597307"/>
                </a:lnTo>
              </a:path>
              <a:path w="792479" h="949325">
                <a:moveTo>
                  <a:pt x="792009" y="769014"/>
                </a:moveTo>
                <a:lnTo>
                  <a:pt x="785580" y="721162"/>
                </a:lnTo>
                <a:lnTo>
                  <a:pt x="767434" y="678163"/>
                </a:lnTo>
                <a:lnTo>
                  <a:pt x="739288" y="641733"/>
                </a:lnTo>
                <a:lnTo>
                  <a:pt x="702858" y="613587"/>
                </a:lnTo>
                <a:lnTo>
                  <a:pt x="659859" y="595441"/>
                </a:lnTo>
                <a:lnTo>
                  <a:pt x="612007" y="589012"/>
                </a:lnTo>
                <a:lnTo>
                  <a:pt x="564155" y="595441"/>
                </a:lnTo>
                <a:lnTo>
                  <a:pt x="521156" y="613587"/>
                </a:lnTo>
                <a:lnTo>
                  <a:pt x="484726" y="641733"/>
                </a:lnTo>
                <a:lnTo>
                  <a:pt x="456580" y="678163"/>
                </a:lnTo>
                <a:lnTo>
                  <a:pt x="438435" y="721162"/>
                </a:lnTo>
                <a:lnTo>
                  <a:pt x="432005" y="769014"/>
                </a:lnTo>
                <a:lnTo>
                  <a:pt x="438435" y="816866"/>
                </a:lnTo>
                <a:lnTo>
                  <a:pt x="456580" y="859865"/>
                </a:lnTo>
                <a:lnTo>
                  <a:pt x="484726" y="896295"/>
                </a:lnTo>
                <a:lnTo>
                  <a:pt x="521156" y="924441"/>
                </a:lnTo>
                <a:lnTo>
                  <a:pt x="564155" y="942586"/>
                </a:lnTo>
                <a:lnTo>
                  <a:pt x="612007" y="949016"/>
                </a:lnTo>
                <a:lnTo>
                  <a:pt x="659859" y="942586"/>
                </a:lnTo>
                <a:lnTo>
                  <a:pt x="702858" y="924441"/>
                </a:lnTo>
                <a:lnTo>
                  <a:pt x="739288" y="896295"/>
                </a:lnTo>
                <a:lnTo>
                  <a:pt x="767434" y="859865"/>
                </a:lnTo>
                <a:lnTo>
                  <a:pt x="785580" y="816866"/>
                </a:lnTo>
                <a:lnTo>
                  <a:pt x="792009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12528" y="2416271"/>
            <a:ext cx="612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5934" algn="l"/>
              </a:tabLst>
            </a:pPr>
            <a:r>
              <a:rPr sz="1700" spc="-25" dirty="0">
                <a:latin typeface="Calibri"/>
                <a:cs typeface="Calibri"/>
              </a:rPr>
              <a:t>12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00303" y="765004"/>
            <a:ext cx="131699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0" dirty="0">
                <a:latin typeface="Calibri"/>
                <a:cs typeface="Calibri"/>
              </a:rPr>
              <a:t>change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pri-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0303" y="1027367"/>
            <a:ext cx="1461135" cy="19742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20" dirty="0">
                <a:latin typeface="Calibri"/>
                <a:cs typeface="Calibri"/>
              </a:rPr>
              <a:t>ority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and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let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the </a:t>
            </a:r>
            <a:r>
              <a:rPr sz="1700" spc="-35" dirty="0">
                <a:latin typeface="Calibri"/>
                <a:cs typeface="Calibri"/>
              </a:rPr>
              <a:t>changed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80" dirty="0">
                <a:latin typeface="Calibri"/>
                <a:cs typeface="Calibri"/>
              </a:rPr>
              <a:t>element </a:t>
            </a:r>
            <a:r>
              <a:rPr sz="1700" dirty="0">
                <a:latin typeface="Calibri"/>
                <a:cs typeface="Calibri"/>
              </a:rPr>
              <a:t>sift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up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or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down </a:t>
            </a:r>
            <a:r>
              <a:rPr sz="1700" spc="-50" dirty="0">
                <a:latin typeface="Calibri"/>
                <a:cs typeface="Calibri"/>
              </a:rPr>
              <a:t>depending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on </a:t>
            </a:r>
            <a:r>
              <a:rPr sz="1700" spc="-55" dirty="0">
                <a:latin typeface="Calibri"/>
                <a:cs typeface="Calibri"/>
              </a:rPr>
              <a:t>whether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its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pri- ority</a:t>
            </a:r>
            <a:r>
              <a:rPr sz="1700" spc="-10" dirty="0">
                <a:latin typeface="Calibri"/>
                <a:cs typeface="Calibri"/>
              </a:rPr>
              <a:t> decreased </a:t>
            </a:r>
            <a:r>
              <a:rPr sz="1700" dirty="0">
                <a:latin typeface="Calibri"/>
                <a:cs typeface="Calibri"/>
              </a:rPr>
              <a:t>or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increased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95044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ChangePriority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303" y="765004"/>
            <a:ext cx="131699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0" dirty="0">
                <a:latin typeface="Calibri"/>
                <a:cs typeface="Calibri"/>
              </a:rPr>
              <a:t>change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pri-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0303" y="1027367"/>
            <a:ext cx="1461135" cy="19742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20" dirty="0">
                <a:latin typeface="Calibri"/>
                <a:cs typeface="Calibri"/>
              </a:rPr>
              <a:t>ority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and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let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the </a:t>
            </a:r>
            <a:r>
              <a:rPr sz="1700" spc="-35" dirty="0">
                <a:latin typeface="Calibri"/>
                <a:cs typeface="Calibri"/>
              </a:rPr>
              <a:t>changed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80" dirty="0">
                <a:latin typeface="Calibri"/>
                <a:cs typeface="Calibri"/>
              </a:rPr>
              <a:t>element </a:t>
            </a:r>
            <a:r>
              <a:rPr sz="1700" dirty="0">
                <a:latin typeface="Calibri"/>
                <a:cs typeface="Calibri"/>
              </a:rPr>
              <a:t>sift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up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or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down </a:t>
            </a:r>
            <a:r>
              <a:rPr sz="1700" spc="-50" dirty="0">
                <a:latin typeface="Calibri"/>
                <a:cs typeface="Calibri"/>
              </a:rPr>
              <a:t>depending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on </a:t>
            </a:r>
            <a:r>
              <a:rPr sz="1700" spc="-55" dirty="0">
                <a:latin typeface="Calibri"/>
                <a:cs typeface="Calibri"/>
              </a:rPr>
              <a:t>whether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its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pri- ority</a:t>
            </a:r>
            <a:r>
              <a:rPr sz="1700" spc="-10" dirty="0">
                <a:latin typeface="Calibri"/>
                <a:cs typeface="Calibri"/>
              </a:rPr>
              <a:t> decreased </a:t>
            </a:r>
            <a:r>
              <a:rPr sz="1700" dirty="0">
                <a:latin typeface="Calibri"/>
                <a:cs typeface="Calibri"/>
              </a:rPr>
              <a:t>or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increased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44028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08017" y="1306701"/>
            <a:ext cx="981710" cy="1449705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05" y="0"/>
                </a:moveTo>
                <a:lnTo>
                  <a:pt x="781663" y="200047"/>
                </a:lnTo>
              </a:path>
              <a:path w="981710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49"/>
                </a:lnTo>
                <a:lnTo>
                  <a:pt x="240577" y="892548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8"/>
                </a:lnTo>
                <a:lnTo>
                  <a:pt x="569576" y="849549"/>
                </a:lnTo>
                <a:lnTo>
                  <a:pt x="576006" y="801697"/>
                </a:lnTo>
                <a:close/>
              </a:path>
              <a:path w="981710" h="1449705">
                <a:moveTo>
                  <a:pt x="558089" y="500689"/>
                </a:moveTo>
                <a:lnTo>
                  <a:pt x="485931" y="634700"/>
                </a:lnTo>
              </a:path>
              <a:path w="981710" h="1449705">
                <a:moveTo>
                  <a:pt x="360004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3" y="1114276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50" y="1096131"/>
                </a:lnTo>
                <a:lnTo>
                  <a:pt x="89151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5"/>
                </a:lnTo>
                <a:lnTo>
                  <a:pt x="24575" y="1360554"/>
                </a:lnTo>
                <a:lnTo>
                  <a:pt x="52720" y="1396984"/>
                </a:lnTo>
                <a:lnTo>
                  <a:pt x="89151" y="1425130"/>
                </a:lnTo>
                <a:lnTo>
                  <a:pt x="132150" y="1443276"/>
                </a:lnTo>
                <a:lnTo>
                  <a:pt x="180002" y="1449705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4"/>
                </a:lnTo>
                <a:lnTo>
                  <a:pt x="335428" y="1360554"/>
                </a:lnTo>
                <a:lnTo>
                  <a:pt x="353574" y="1317555"/>
                </a:lnTo>
                <a:lnTo>
                  <a:pt x="360004" y="1269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72525" y="2416271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67273" y="1928397"/>
            <a:ext cx="821055" cy="476884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497" y="351708"/>
                </a:moveTo>
                <a:lnTo>
                  <a:pt x="0" y="476301"/>
                </a:lnTo>
              </a:path>
              <a:path w="821055" h="476885">
                <a:moveTo>
                  <a:pt x="820757" y="180002"/>
                </a:moveTo>
                <a:lnTo>
                  <a:pt x="814327" y="132149"/>
                </a:lnTo>
                <a:lnTo>
                  <a:pt x="796181" y="89151"/>
                </a:lnTo>
                <a:lnTo>
                  <a:pt x="768036" y="52720"/>
                </a:lnTo>
                <a:lnTo>
                  <a:pt x="731606" y="24575"/>
                </a:lnTo>
                <a:lnTo>
                  <a:pt x="688607" y="6429"/>
                </a:lnTo>
                <a:lnTo>
                  <a:pt x="640755" y="0"/>
                </a:lnTo>
                <a:lnTo>
                  <a:pt x="592903" y="6429"/>
                </a:lnTo>
                <a:lnTo>
                  <a:pt x="549904" y="24575"/>
                </a:lnTo>
                <a:lnTo>
                  <a:pt x="513474" y="52720"/>
                </a:lnTo>
                <a:lnTo>
                  <a:pt x="485328" y="89151"/>
                </a:lnTo>
                <a:lnTo>
                  <a:pt x="467182" y="132149"/>
                </a:lnTo>
                <a:lnTo>
                  <a:pt x="460753" y="180002"/>
                </a:lnTo>
                <a:lnTo>
                  <a:pt x="467182" y="227854"/>
                </a:lnTo>
                <a:lnTo>
                  <a:pt x="485328" y="270853"/>
                </a:lnTo>
                <a:lnTo>
                  <a:pt x="513474" y="307283"/>
                </a:lnTo>
                <a:lnTo>
                  <a:pt x="549904" y="335428"/>
                </a:lnTo>
                <a:lnTo>
                  <a:pt x="592903" y="353574"/>
                </a:lnTo>
                <a:lnTo>
                  <a:pt x="640755" y="360004"/>
                </a:lnTo>
                <a:lnTo>
                  <a:pt x="688607" y="353574"/>
                </a:lnTo>
                <a:lnTo>
                  <a:pt x="731606" y="335428"/>
                </a:lnTo>
                <a:lnTo>
                  <a:pt x="768036" y="307283"/>
                </a:lnTo>
                <a:lnTo>
                  <a:pt x="796181" y="270853"/>
                </a:lnTo>
                <a:lnTo>
                  <a:pt x="814327" y="227854"/>
                </a:lnTo>
                <a:lnTo>
                  <a:pt x="820757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88527" y="1948276"/>
            <a:ext cx="683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45943" y="1460391"/>
            <a:ext cx="1026160" cy="481330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6999"/>
                </a:moveTo>
                <a:lnTo>
                  <a:pt x="72158" y="481010"/>
                </a:lnTo>
              </a:path>
              <a:path w="1026160" h="481330">
                <a:moveTo>
                  <a:pt x="1026095" y="180002"/>
                </a:moveTo>
                <a:lnTo>
                  <a:pt x="1019666" y="132150"/>
                </a:lnTo>
                <a:lnTo>
                  <a:pt x="1001520" y="89151"/>
                </a:lnTo>
                <a:lnTo>
                  <a:pt x="973374" y="52720"/>
                </a:lnTo>
                <a:lnTo>
                  <a:pt x="936944" y="24575"/>
                </a:lnTo>
                <a:lnTo>
                  <a:pt x="893945" y="6429"/>
                </a:lnTo>
                <a:lnTo>
                  <a:pt x="846093" y="0"/>
                </a:lnTo>
                <a:lnTo>
                  <a:pt x="798241" y="6429"/>
                </a:lnTo>
                <a:lnTo>
                  <a:pt x="755242" y="24575"/>
                </a:lnTo>
                <a:lnTo>
                  <a:pt x="718812" y="52720"/>
                </a:lnTo>
                <a:lnTo>
                  <a:pt x="690666" y="89151"/>
                </a:lnTo>
                <a:lnTo>
                  <a:pt x="672521" y="132150"/>
                </a:lnTo>
                <a:lnTo>
                  <a:pt x="666091" y="180002"/>
                </a:lnTo>
                <a:lnTo>
                  <a:pt x="672521" y="227854"/>
                </a:lnTo>
                <a:lnTo>
                  <a:pt x="690666" y="270853"/>
                </a:lnTo>
                <a:lnTo>
                  <a:pt x="718812" y="307283"/>
                </a:lnTo>
                <a:lnTo>
                  <a:pt x="755242" y="335428"/>
                </a:lnTo>
                <a:lnTo>
                  <a:pt x="798241" y="353574"/>
                </a:lnTo>
                <a:lnTo>
                  <a:pt x="846093" y="360004"/>
                </a:lnTo>
                <a:lnTo>
                  <a:pt x="893945" y="353574"/>
                </a:lnTo>
                <a:lnTo>
                  <a:pt x="936944" y="335428"/>
                </a:lnTo>
                <a:lnTo>
                  <a:pt x="973374" y="307283"/>
                </a:lnTo>
                <a:lnTo>
                  <a:pt x="1001520" y="270853"/>
                </a:lnTo>
                <a:lnTo>
                  <a:pt x="1019666" y="227854"/>
                </a:lnTo>
                <a:lnTo>
                  <a:pt x="102609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58344" y="1306695"/>
            <a:ext cx="765810" cy="981710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7" y="801703"/>
                </a:moveTo>
                <a:lnTo>
                  <a:pt x="759268" y="753851"/>
                </a:lnTo>
                <a:lnTo>
                  <a:pt x="741122" y="710852"/>
                </a:lnTo>
                <a:lnTo>
                  <a:pt x="712977" y="674422"/>
                </a:lnTo>
                <a:lnTo>
                  <a:pt x="676546" y="646276"/>
                </a:lnTo>
                <a:lnTo>
                  <a:pt x="633547" y="628131"/>
                </a:lnTo>
                <a:lnTo>
                  <a:pt x="585695" y="621701"/>
                </a:lnTo>
                <a:lnTo>
                  <a:pt x="537843" y="628131"/>
                </a:lnTo>
                <a:lnTo>
                  <a:pt x="494844" y="646276"/>
                </a:lnTo>
                <a:lnTo>
                  <a:pt x="458414" y="674422"/>
                </a:lnTo>
                <a:lnTo>
                  <a:pt x="430268" y="710852"/>
                </a:lnTo>
                <a:lnTo>
                  <a:pt x="412123" y="753851"/>
                </a:lnTo>
                <a:lnTo>
                  <a:pt x="405693" y="801703"/>
                </a:lnTo>
                <a:lnTo>
                  <a:pt x="412123" y="849555"/>
                </a:lnTo>
                <a:lnTo>
                  <a:pt x="430268" y="892554"/>
                </a:lnTo>
                <a:lnTo>
                  <a:pt x="458414" y="928984"/>
                </a:lnTo>
                <a:lnTo>
                  <a:pt x="494844" y="957130"/>
                </a:lnTo>
                <a:lnTo>
                  <a:pt x="537843" y="975276"/>
                </a:lnTo>
                <a:lnTo>
                  <a:pt x="585695" y="981705"/>
                </a:lnTo>
                <a:lnTo>
                  <a:pt x="633547" y="975276"/>
                </a:lnTo>
                <a:lnTo>
                  <a:pt x="676546" y="957130"/>
                </a:lnTo>
                <a:lnTo>
                  <a:pt x="712977" y="928984"/>
                </a:lnTo>
                <a:lnTo>
                  <a:pt x="741122" y="892554"/>
                </a:lnTo>
                <a:lnTo>
                  <a:pt x="759268" y="849555"/>
                </a:lnTo>
                <a:lnTo>
                  <a:pt x="765697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338828" y="1798183"/>
            <a:ext cx="810895" cy="967740"/>
            <a:chOff x="3338828" y="1798183"/>
            <a:chExt cx="810895" cy="967740"/>
          </a:xfrm>
        </p:grpSpPr>
        <p:sp>
          <p:nvSpPr>
            <p:cNvPr id="18" name="object 18"/>
            <p:cNvSpPr/>
            <p:nvPr/>
          </p:nvSpPr>
          <p:spPr>
            <a:xfrm>
              <a:off x="3581955" y="1807390"/>
              <a:ext cx="72390" cy="134620"/>
            </a:xfrm>
            <a:custGeom>
              <a:avLst/>
              <a:gdLst/>
              <a:ahLst/>
              <a:cxnLst/>
              <a:rect l="l" t="t" r="r" b="b"/>
              <a:pathLst>
                <a:path w="72389" h="134619">
                  <a:moveTo>
                    <a:pt x="0" y="0"/>
                  </a:moveTo>
                  <a:lnTo>
                    <a:pt x="72158" y="134011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48035" y="239640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80002" y="0"/>
                  </a:moveTo>
                  <a:lnTo>
                    <a:pt x="132150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9"/>
                  </a:lnTo>
                  <a:lnTo>
                    <a:pt x="132150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9"/>
                  </a:lnTo>
                  <a:lnTo>
                    <a:pt x="307283" y="307283"/>
                  </a:lnTo>
                  <a:lnTo>
                    <a:pt x="335429" y="270853"/>
                  </a:lnTo>
                  <a:lnTo>
                    <a:pt x="353574" y="227854"/>
                  </a:lnTo>
                  <a:lnTo>
                    <a:pt x="360004" y="180002"/>
                  </a:lnTo>
                  <a:lnTo>
                    <a:pt x="353574" y="132150"/>
                  </a:lnTo>
                  <a:lnTo>
                    <a:pt x="335429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8035" y="2280106"/>
              <a:ext cx="792480" cy="476884"/>
            </a:xfrm>
            <a:custGeom>
              <a:avLst/>
              <a:gdLst/>
              <a:ahLst/>
              <a:cxnLst/>
              <a:rect l="l" t="t" r="r" b="b"/>
              <a:pathLst>
                <a:path w="792479" h="476885">
                  <a:moveTo>
                    <a:pt x="360004" y="296299"/>
                  </a:moveTo>
                  <a:lnTo>
                    <a:pt x="353574" y="248446"/>
                  </a:lnTo>
                  <a:lnTo>
                    <a:pt x="335429" y="205447"/>
                  </a:lnTo>
                  <a:lnTo>
                    <a:pt x="307283" y="169017"/>
                  </a:lnTo>
                  <a:lnTo>
                    <a:pt x="270853" y="140872"/>
                  </a:lnTo>
                  <a:lnTo>
                    <a:pt x="227854" y="122726"/>
                  </a:lnTo>
                  <a:lnTo>
                    <a:pt x="180002" y="116296"/>
                  </a:lnTo>
                  <a:lnTo>
                    <a:pt x="132150" y="122726"/>
                  </a:lnTo>
                  <a:lnTo>
                    <a:pt x="89151" y="140872"/>
                  </a:lnTo>
                  <a:lnTo>
                    <a:pt x="52720" y="169017"/>
                  </a:lnTo>
                  <a:lnTo>
                    <a:pt x="24575" y="205447"/>
                  </a:lnTo>
                  <a:lnTo>
                    <a:pt x="6429" y="248446"/>
                  </a:lnTo>
                  <a:lnTo>
                    <a:pt x="0" y="296299"/>
                  </a:lnTo>
                  <a:lnTo>
                    <a:pt x="6429" y="344151"/>
                  </a:lnTo>
                  <a:lnTo>
                    <a:pt x="24575" y="387150"/>
                  </a:lnTo>
                  <a:lnTo>
                    <a:pt x="52720" y="423580"/>
                  </a:lnTo>
                  <a:lnTo>
                    <a:pt x="89151" y="451725"/>
                  </a:lnTo>
                  <a:lnTo>
                    <a:pt x="132150" y="469871"/>
                  </a:lnTo>
                  <a:lnTo>
                    <a:pt x="180002" y="476301"/>
                  </a:lnTo>
                  <a:lnTo>
                    <a:pt x="227854" y="469871"/>
                  </a:lnTo>
                  <a:lnTo>
                    <a:pt x="270853" y="451725"/>
                  </a:lnTo>
                  <a:lnTo>
                    <a:pt x="307283" y="423580"/>
                  </a:lnTo>
                  <a:lnTo>
                    <a:pt x="335429" y="387150"/>
                  </a:lnTo>
                  <a:lnTo>
                    <a:pt x="353574" y="344151"/>
                  </a:lnTo>
                  <a:lnTo>
                    <a:pt x="360004" y="296299"/>
                  </a:lnTo>
                  <a:close/>
                </a:path>
                <a:path w="792479" h="476885">
                  <a:moveTo>
                    <a:pt x="316753" y="0"/>
                  </a:moveTo>
                  <a:lnTo>
                    <a:pt x="259255" y="124592"/>
                  </a:lnTo>
                </a:path>
                <a:path w="792479" h="476885">
                  <a:moveTo>
                    <a:pt x="792009" y="296299"/>
                  </a:moveTo>
                  <a:lnTo>
                    <a:pt x="785580" y="248446"/>
                  </a:lnTo>
                  <a:lnTo>
                    <a:pt x="767434" y="205447"/>
                  </a:lnTo>
                  <a:lnTo>
                    <a:pt x="739288" y="169017"/>
                  </a:lnTo>
                  <a:lnTo>
                    <a:pt x="702858" y="140872"/>
                  </a:lnTo>
                  <a:lnTo>
                    <a:pt x="659859" y="122726"/>
                  </a:lnTo>
                  <a:lnTo>
                    <a:pt x="612007" y="116296"/>
                  </a:lnTo>
                  <a:lnTo>
                    <a:pt x="564155" y="122726"/>
                  </a:lnTo>
                  <a:lnTo>
                    <a:pt x="521156" y="140872"/>
                  </a:lnTo>
                  <a:lnTo>
                    <a:pt x="484726" y="169017"/>
                  </a:lnTo>
                  <a:lnTo>
                    <a:pt x="456580" y="205447"/>
                  </a:lnTo>
                  <a:lnTo>
                    <a:pt x="438435" y="248446"/>
                  </a:lnTo>
                  <a:lnTo>
                    <a:pt x="432005" y="296299"/>
                  </a:lnTo>
                  <a:lnTo>
                    <a:pt x="438435" y="344151"/>
                  </a:lnTo>
                  <a:lnTo>
                    <a:pt x="456580" y="387150"/>
                  </a:lnTo>
                  <a:lnTo>
                    <a:pt x="484726" y="423580"/>
                  </a:lnTo>
                  <a:lnTo>
                    <a:pt x="521156" y="451725"/>
                  </a:lnTo>
                  <a:lnTo>
                    <a:pt x="564155" y="469871"/>
                  </a:lnTo>
                  <a:lnTo>
                    <a:pt x="612007" y="476301"/>
                  </a:lnTo>
                  <a:lnTo>
                    <a:pt x="659859" y="469871"/>
                  </a:lnTo>
                  <a:lnTo>
                    <a:pt x="702858" y="451725"/>
                  </a:lnTo>
                  <a:lnTo>
                    <a:pt x="739288" y="423580"/>
                  </a:lnTo>
                  <a:lnTo>
                    <a:pt x="767434" y="387150"/>
                  </a:lnTo>
                  <a:lnTo>
                    <a:pt x="785580" y="344151"/>
                  </a:lnTo>
                  <a:lnTo>
                    <a:pt x="792009" y="296299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412528" y="2416271"/>
            <a:ext cx="612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5934" algn="l"/>
              </a:tabLst>
            </a:pPr>
            <a:r>
              <a:rPr sz="1700" spc="-25" dirty="0">
                <a:latin typeface="Calibri"/>
                <a:cs typeface="Calibri"/>
              </a:rPr>
              <a:t>12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95044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ChangePriority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303" y="765004"/>
            <a:ext cx="131699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0" dirty="0">
                <a:latin typeface="Calibri"/>
                <a:cs typeface="Calibri"/>
              </a:rPr>
              <a:t>change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pri-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0303" y="1027367"/>
            <a:ext cx="1461135" cy="19742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20" dirty="0">
                <a:latin typeface="Calibri"/>
                <a:cs typeface="Calibri"/>
              </a:rPr>
              <a:t>ority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and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let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the </a:t>
            </a:r>
            <a:r>
              <a:rPr sz="1700" spc="-35" dirty="0">
                <a:latin typeface="Calibri"/>
                <a:cs typeface="Calibri"/>
              </a:rPr>
              <a:t>changed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80" dirty="0">
                <a:latin typeface="Calibri"/>
                <a:cs typeface="Calibri"/>
              </a:rPr>
              <a:t>element </a:t>
            </a:r>
            <a:r>
              <a:rPr sz="1700" dirty="0">
                <a:latin typeface="Calibri"/>
                <a:cs typeface="Calibri"/>
              </a:rPr>
              <a:t>sift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up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or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down </a:t>
            </a:r>
            <a:r>
              <a:rPr sz="1700" spc="-50" dirty="0">
                <a:latin typeface="Calibri"/>
                <a:cs typeface="Calibri"/>
              </a:rPr>
              <a:t>depending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on </a:t>
            </a:r>
            <a:r>
              <a:rPr sz="1700" spc="-55" dirty="0">
                <a:latin typeface="Calibri"/>
                <a:cs typeface="Calibri"/>
              </a:rPr>
              <a:t>whether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its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pri- ority</a:t>
            </a:r>
            <a:r>
              <a:rPr sz="1700" spc="-10" dirty="0">
                <a:latin typeface="Calibri"/>
                <a:cs typeface="Calibri"/>
              </a:rPr>
              <a:t> decreased </a:t>
            </a:r>
            <a:r>
              <a:rPr sz="1700" dirty="0">
                <a:latin typeface="Calibri"/>
                <a:cs typeface="Calibri"/>
              </a:rPr>
              <a:t>or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increased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44028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08017" y="1306701"/>
            <a:ext cx="981710" cy="1449705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05" y="0"/>
                </a:moveTo>
                <a:lnTo>
                  <a:pt x="781663" y="200047"/>
                </a:lnTo>
              </a:path>
              <a:path w="981710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49"/>
                </a:lnTo>
                <a:lnTo>
                  <a:pt x="240577" y="892548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8"/>
                </a:lnTo>
                <a:lnTo>
                  <a:pt x="569576" y="849549"/>
                </a:lnTo>
                <a:lnTo>
                  <a:pt x="576006" y="801697"/>
                </a:lnTo>
                <a:close/>
              </a:path>
              <a:path w="981710" h="1449705">
                <a:moveTo>
                  <a:pt x="558089" y="500689"/>
                </a:moveTo>
                <a:lnTo>
                  <a:pt x="485931" y="634700"/>
                </a:lnTo>
              </a:path>
              <a:path w="981710" h="1449705">
                <a:moveTo>
                  <a:pt x="360004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3" y="1114276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50" y="1096131"/>
                </a:lnTo>
                <a:lnTo>
                  <a:pt x="89151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5"/>
                </a:lnTo>
                <a:lnTo>
                  <a:pt x="24575" y="1360554"/>
                </a:lnTo>
                <a:lnTo>
                  <a:pt x="52720" y="1396984"/>
                </a:lnTo>
                <a:lnTo>
                  <a:pt x="89151" y="1425130"/>
                </a:lnTo>
                <a:lnTo>
                  <a:pt x="132150" y="1443276"/>
                </a:lnTo>
                <a:lnTo>
                  <a:pt x="180002" y="1449705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4"/>
                </a:lnTo>
                <a:lnTo>
                  <a:pt x="335428" y="1360554"/>
                </a:lnTo>
                <a:lnTo>
                  <a:pt x="353574" y="1317555"/>
                </a:lnTo>
                <a:lnTo>
                  <a:pt x="360004" y="1269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72525" y="2416271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67273" y="1928397"/>
            <a:ext cx="821055" cy="476884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497" y="351708"/>
                </a:moveTo>
                <a:lnTo>
                  <a:pt x="0" y="476301"/>
                </a:lnTo>
              </a:path>
              <a:path w="821055" h="476885">
                <a:moveTo>
                  <a:pt x="820757" y="180002"/>
                </a:moveTo>
                <a:lnTo>
                  <a:pt x="814327" y="132149"/>
                </a:lnTo>
                <a:lnTo>
                  <a:pt x="796181" y="89151"/>
                </a:lnTo>
                <a:lnTo>
                  <a:pt x="768036" y="52720"/>
                </a:lnTo>
                <a:lnTo>
                  <a:pt x="731606" y="24575"/>
                </a:lnTo>
                <a:lnTo>
                  <a:pt x="688607" y="6429"/>
                </a:lnTo>
                <a:lnTo>
                  <a:pt x="640755" y="0"/>
                </a:lnTo>
                <a:lnTo>
                  <a:pt x="592903" y="6429"/>
                </a:lnTo>
                <a:lnTo>
                  <a:pt x="549904" y="24575"/>
                </a:lnTo>
                <a:lnTo>
                  <a:pt x="513474" y="52720"/>
                </a:lnTo>
                <a:lnTo>
                  <a:pt x="485328" y="89151"/>
                </a:lnTo>
                <a:lnTo>
                  <a:pt x="467182" y="132149"/>
                </a:lnTo>
                <a:lnTo>
                  <a:pt x="460753" y="180002"/>
                </a:lnTo>
                <a:lnTo>
                  <a:pt x="467182" y="227854"/>
                </a:lnTo>
                <a:lnTo>
                  <a:pt x="485328" y="270853"/>
                </a:lnTo>
                <a:lnTo>
                  <a:pt x="513474" y="307283"/>
                </a:lnTo>
                <a:lnTo>
                  <a:pt x="549904" y="335428"/>
                </a:lnTo>
                <a:lnTo>
                  <a:pt x="592903" y="353574"/>
                </a:lnTo>
                <a:lnTo>
                  <a:pt x="640755" y="360004"/>
                </a:lnTo>
                <a:lnTo>
                  <a:pt x="688607" y="353574"/>
                </a:lnTo>
                <a:lnTo>
                  <a:pt x="731606" y="335428"/>
                </a:lnTo>
                <a:lnTo>
                  <a:pt x="768036" y="307283"/>
                </a:lnTo>
                <a:lnTo>
                  <a:pt x="796181" y="270853"/>
                </a:lnTo>
                <a:lnTo>
                  <a:pt x="814327" y="227854"/>
                </a:lnTo>
                <a:lnTo>
                  <a:pt x="820757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88527" y="1948276"/>
            <a:ext cx="683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45943" y="1460391"/>
            <a:ext cx="1026160" cy="481330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6999"/>
                </a:moveTo>
                <a:lnTo>
                  <a:pt x="72158" y="481010"/>
                </a:lnTo>
              </a:path>
              <a:path w="1026160" h="481330">
                <a:moveTo>
                  <a:pt x="1026095" y="180002"/>
                </a:moveTo>
                <a:lnTo>
                  <a:pt x="1019666" y="132150"/>
                </a:lnTo>
                <a:lnTo>
                  <a:pt x="1001520" y="89151"/>
                </a:lnTo>
                <a:lnTo>
                  <a:pt x="973374" y="52720"/>
                </a:lnTo>
                <a:lnTo>
                  <a:pt x="936944" y="24575"/>
                </a:lnTo>
                <a:lnTo>
                  <a:pt x="893945" y="6429"/>
                </a:lnTo>
                <a:lnTo>
                  <a:pt x="846093" y="0"/>
                </a:lnTo>
                <a:lnTo>
                  <a:pt x="798241" y="6429"/>
                </a:lnTo>
                <a:lnTo>
                  <a:pt x="755242" y="24575"/>
                </a:lnTo>
                <a:lnTo>
                  <a:pt x="718812" y="52720"/>
                </a:lnTo>
                <a:lnTo>
                  <a:pt x="690666" y="89151"/>
                </a:lnTo>
                <a:lnTo>
                  <a:pt x="672521" y="132150"/>
                </a:lnTo>
                <a:lnTo>
                  <a:pt x="666091" y="180002"/>
                </a:lnTo>
                <a:lnTo>
                  <a:pt x="672521" y="227854"/>
                </a:lnTo>
                <a:lnTo>
                  <a:pt x="690666" y="270853"/>
                </a:lnTo>
                <a:lnTo>
                  <a:pt x="718812" y="307283"/>
                </a:lnTo>
                <a:lnTo>
                  <a:pt x="755242" y="335428"/>
                </a:lnTo>
                <a:lnTo>
                  <a:pt x="798241" y="353574"/>
                </a:lnTo>
                <a:lnTo>
                  <a:pt x="846093" y="360004"/>
                </a:lnTo>
                <a:lnTo>
                  <a:pt x="893945" y="353574"/>
                </a:lnTo>
                <a:lnTo>
                  <a:pt x="936944" y="335428"/>
                </a:lnTo>
                <a:lnTo>
                  <a:pt x="973374" y="307283"/>
                </a:lnTo>
                <a:lnTo>
                  <a:pt x="1001520" y="270853"/>
                </a:lnTo>
                <a:lnTo>
                  <a:pt x="1019666" y="227854"/>
                </a:lnTo>
                <a:lnTo>
                  <a:pt x="102609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58344" y="1306695"/>
            <a:ext cx="765810" cy="981710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7" y="801703"/>
                </a:moveTo>
                <a:lnTo>
                  <a:pt x="759268" y="753851"/>
                </a:lnTo>
                <a:lnTo>
                  <a:pt x="741122" y="710852"/>
                </a:lnTo>
                <a:lnTo>
                  <a:pt x="712977" y="674422"/>
                </a:lnTo>
                <a:lnTo>
                  <a:pt x="676546" y="646276"/>
                </a:lnTo>
                <a:lnTo>
                  <a:pt x="633547" y="628131"/>
                </a:lnTo>
                <a:lnTo>
                  <a:pt x="585695" y="621701"/>
                </a:lnTo>
                <a:lnTo>
                  <a:pt x="537843" y="628131"/>
                </a:lnTo>
                <a:lnTo>
                  <a:pt x="494844" y="646276"/>
                </a:lnTo>
                <a:lnTo>
                  <a:pt x="458414" y="674422"/>
                </a:lnTo>
                <a:lnTo>
                  <a:pt x="430268" y="710852"/>
                </a:lnTo>
                <a:lnTo>
                  <a:pt x="412123" y="753851"/>
                </a:lnTo>
                <a:lnTo>
                  <a:pt x="405693" y="801703"/>
                </a:lnTo>
                <a:lnTo>
                  <a:pt x="412123" y="849555"/>
                </a:lnTo>
                <a:lnTo>
                  <a:pt x="430268" y="892554"/>
                </a:lnTo>
                <a:lnTo>
                  <a:pt x="458414" y="928984"/>
                </a:lnTo>
                <a:lnTo>
                  <a:pt x="494844" y="957130"/>
                </a:lnTo>
                <a:lnTo>
                  <a:pt x="537843" y="975276"/>
                </a:lnTo>
                <a:lnTo>
                  <a:pt x="585695" y="981705"/>
                </a:lnTo>
                <a:lnTo>
                  <a:pt x="633547" y="975276"/>
                </a:lnTo>
                <a:lnTo>
                  <a:pt x="676546" y="957130"/>
                </a:lnTo>
                <a:lnTo>
                  <a:pt x="712977" y="928984"/>
                </a:lnTo>
                <a:lnTo>
                  <a:pt x="741122" y="892554"/>
                </a:lnTo>
                <a:lnTo>
                  <a:pt x="759268" y="849555"/>
                </a:lnTo>
                <a:lnTo>
                  <a:pt x="765697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48035" y="1807390"/>
            <a:ext cx="792480" cy="949325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19" y="0"/>
                </a:moveTo>
                <a:lnTo>
                  <a:pt x="306077" y="134011"/>
                </a:lnTo>
              </a:path>
              <a:path w="792479" h="949325">
                <a:moveTo>
                  <a:pt x="360004" y="769014"/>
                </a:moveTo>
                <a:lnTo>
                  <a:pt x="353574" y="721162"/>
                </a:lnTo>
                <a:lnTo>
                  <a:pt x="335429" y="678163"/>
                </a:lnTo>
                <a:lnTo>
                  <a:pt x="307283" y="641733"/>
                </a:lnTo>
                <a:lnTo>
                  <a:pt x="270853" y="613587"/>
                </a:lnTo>
                <a:lnTo>
                  <a:pt x="227854" y="595441"/>
                </a:lnTo>
                <a:lnTo>
                  <a:pt x="180002" y="589012"/>
                </a:lnTo>
                <a:lnTo>
                  <a:pt x="132150" y="595441"/>
                </a:lnTo>
                <a:lnTo>
                  <a:pt x="89151" y="613587"/>
                </a:lnTo>
                <a:lnTo>
                  <a:pt x="52720" y="641733"/>
                </a:lnTo>
                <a:lnTo>
                  <a:pt x="24575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5" y="859865"/>
                </a:lnTo>
                <a:lnTo>
                  <a:pt x="52720" y="896295"/>
                </a:lnTo>
                <a:lnTo>
                  <a:pt x="89151" y="924441"/>
                </a:lnTo>
                <a:lnTo>
                  <a:pt x="132150" y="942586"/>
                </a:lnTo>
                <a:lnTo>
                  <a:pt x="180002" y="949016"/>
                </a:lnTo>
                <a:lnTo>
                  <a:pt x="227854" y="942586"/>
                </a:lnTo>
                <a:lnTo>
                  <a:pt x="270853" y="924441"/>
                </a:lnTo>
                <a:lnTo>
                  <a:pt x="307283" y="896295"/>
                </a:lnTo>
                <a:lnTo>
                  <a:pt x="335429" y="859865"/>
                </a:lnTo>
                <a:lnTo>
                  <a:pt x="353574" y="816866"/>
                </a:lnTo>
                <a:lnTo>
                  <a:pt x="360004" y="769014"/>
                </a:lnTo>
                <a:close/>
              </a:path>
              <a:path w="792479" h="949325">
                <a:moveTo>
                  <a:pt x="316753" y="472715"/>
                </a:moveTo>
                <a:lnTo>
                  <a:pt x="259255" y="597307"/>
                </a:lnTo>
              </a:path>
              <a:path w="792479" h="949325">
                <a:moveTo>
                  <a:pt x="792009" y="769014"/>
                </a:moveTo>
                <a:lnTo>
                  <a:pt x="785580" y="721162"/>
                </a:lnTo>
                <a:lnTo>
                  <a:pt x="767434" y="678163"/>
                </a:lnTo>
                <a:lnTo>
                  <a:pt x="739288" y="641733"/>
                </a:lnTo>
                <a:lnTo>
                  <a:pt x="702858" y="613587"/>
                </a:lnTo>
                <a:lnTo>
                  <a:pt x="659859" y="595441"/>
                </a:lnTo>
                <a:lnTo>
                  <a:pt x="612007" y="589012"/>
                </a:lnTo>
                <a:lnTo>
                  <a:pt x="564155" y="595441"/>
                </a:lnTo>
                <a:lnTo>
                  <a:pt x="521156" y="613587"/>
                </a:lnTo>
                <a:lnTo>
                  <a:pt x="484726" y="641733"/>
                </a:lnTo>
                <a:lnTo>
                  <a:pt x="456580" y="678163"/>
                </a:lnTo>
                <a:lnTo>
                  <a:pt x="438435" y="721162"/>
                </a:lnTo>
                <a:lnTo>
                  <a:pt x="432005" y="769014"/>
                </a:lnTo>
                <a:lnTo>
                  <a:pt x="438435" y="816866"/>
                </a:lnTo>
                <a:lnTo>
                  <a:pt x="456580" y="859865"/>
                </a:lnTo>
                <a:lnTo>
                  <a:pt x="484726" y="896295"/>
                </a:lnTo>
                <a:lnTo>
                  <a:pt x="521156" y="924441"/>
                </a:lnTo>
                <a:lnTo>
                  <a:pt x="564155" y="942586"/>
                </a:lnTo>
                <a:lnTo>
                  <a:pt x="612007" y="949016"/>
                </a:lnTo>
                <a:lnTo>
                  <a:pt x="659859" y="942586"/>
                </a:lnTo>
                <a:lnTo>
                  <a:pt x="702858" y="924441"/>
                </a:lnTo>
                <a:lnTo>
                  <a:pt x="739288" y="896295"/>
                </a:lnTo>
                <a:lnTo>
                  <a:pt x="767434" y="859865"/>
                </a:lnTo>
                <a:lnTo>
                  <a:pt x="785580" y="816866"/>
                </a:lnTo>
                <a:lnTo>
                  <a:pt x="792009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12528" y="2416271"/>
            <a:ext cx="612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5934" algn="l"/>
              </a:tabLst>
            </a:pPr>
            <a:r>
              <a:rPr sz="1700" spc="-25" dirty="0">
                <a:latin typeface="Calibri"/>
                <a:cs typeface="Calibri"/>
              </a:rPr>
              <a:t>35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95044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ChangePriority</a:t>
            </a:r>
          </a:p>
        </p:txBody>
      </p:sp>
      <p:sp>
        <p:nvSpPr>
          <p:cNvPr id="3" name="object 3"/>
          <p:cNvSpPr/>
          <p:nvPr/>
        </p:nvSpPr>
        <p:spPr>
          <a:xfrm>
            <a:off x="2844028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8017" y="1306701"/>
            <a:ext cx="981710" cy="1449705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05" y="0"/>
                </a:moveTo>
                <a:lnTo>
                  <a:pt x="781663" y="200047"/>
                </a:lnTo>
              </a:path>
              <a:path w="981710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49"/>
                </a:lnTo>
                <a:lnTo>
                  <a:pt x="240577" y="892548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8"/>
                </a:lnTo>
                <a:lnTo>
                  <a:pt x="569576" y="849549"/>
                </a:lnTo>
                <a:lnTo>
                  <a:pt x="576006" y="801697"/>
                </a:lnTo>
                <a:close/>
              </a:path>
              <a:path w="981710" h="1449705">
                <a:moveTo>
                  <a:pt x="558089" y="500689"/>
                </a:moveTo>
                <a:lnTo>
                  <a:pt x="485931" y="634700"/>
                </a:lnTo>
              </a:path>
              <a:path w="981710" h="1449705">
                <a:moveTo>
                  <a:pt x="360004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3" y="1114276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50" y="1096131"/>
                </a:lnTo>
                <a:lnTo>
                  <a:pt x="89151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5"/>
                </a:lnTo>
                <a:lnTo>
                  <a:pt x="24575" y="1360554"/>
                </a:lnTo>
                <a:lnTo>
                  <a:pt x="52720" y="1396984"/>
                </a:lnTo>
                <a:lnTo>
                  <a:pt x="89151" y="1425130"/>
                </a:lnTo>
                <a:lnTo>
                  <a:pt x="132150" y="1443276"/>
                </a:lnTo>
                <a:lnTo>
                  <a:pt x="180002" y="1449705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4"/>
                </a:lnTo>
                <a:lnTo>
                  <a:pt x="335428" y="1360554"/>
                </a:lnTo>
                <a:lnTo>
                  <a:pt x="353574" y="1317555"/>
                </a:lnTo>
                <a:lnTo>
                  <a:pt x="360004" y="1269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72525" y="2416271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7273" y="1928397"/>
            <a:ext cx="821055" cy="476884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497" y="351708"/>
                </a:moveTo>
                <a:lnTo>
                  <a:pt x="0" y="476301"/>
                </a:lnTo>
              </a:path>
              <a:path w="821055" h="476885">
                <a:moveTo>
                  <a:pt x="820757" y="180002"/>
                </a:moveTo>
                <a:lnTo>
                  <a:pt x="814327" y="132149"/>
                </a:lnTo>
                <a:lnTo>
                  <a:pt x="796181" y="89151"/>
                </a:lnTo>
                <a:lnTo>
                  <a:pt x="768036" y="52720"/>
                </a:lnTo>
                <a:lnTo>
                  <a:pt x="731606" y="24575"/>
                </a:lnTo>
                <a:lnTo>
                  <a:pt x="688607" y="6429"/>
                </a:lnTo>
                <a:lnTo>
                  <a:pt x="640755" y="0"/>
                </a:lnTo>
                <a:lnTo>
                  <a:pt x="592903" y="6429"/>
                </a:lnTo>
                <a:lnTo>
                  <a:pt x="549904" y="24575"/>
                </a:lnTo>
                <a:lnTo>
                  <a:pt x="513474" y="52720"/>
                </a:lnTo>
                <a:lnTo>
                  <a:pt x="485328" y="89151"/>
                </a:lnTo>
                <a:lnTo>
                  <a:pt x="467182" y="132149"/>
                </a:lnTo>
                <a:lnTo>
                  <a:pt x="460753" y="180002"/>
                </a:lnTo>
                <a:lnTo>
                  <a:pt x="467182" y="227854"/>
                </a:lnTo>
                <a:lnTo>
                  <a:pt x="485328" y="270853"/>
                </a:lnTo>
                <a:lnTo>
                  <a:pt x="513474" y="307283"/>
                </a:lnTo>
                <a:lnTo>
                  <a:pt x="549904" y="335428"/>
                </a:lnTo>
                <a:lnTo>
                  <a:pt x="592903" y="353574"/>
                </a:lnTo>
                <a:lnTo>
                  <a:pt x="640755" y="360004"/>
                </a:lnTo>
                <a:lnTo>
                  <a:pt x="688607" y="353574"/>
                </a:lnTo>
                <a:lnTo>
                  <a:pt x="731606" y="335428"/>
                </a:lnTo>
                <a:lnTo>
                  <a:pt x="768036" y="307283"/>
                </a:lnTo>
                <a:lnTo>
                  <a:pt x="796181" y="270853"/>
                </a:lnTo>
                <a:lnTo>
                  <a:pt x="814327" y="227854"/>
                </a:lnTo>
                <a:lnTo>
                  <a:pt x="820757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88527" y="1948276"/>
            <a:ext cx="683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5943" y="1460391"/>
            <a:ext cx="1026160" cy="481330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6999"/>
                </a:moveTo>
                <a:lnTo>
                  <a:pt x="72158" y="481010"/>
                </a:lnTo>
              </a:path>
              <a:path w="1026160" h="481330">
                <a:moveTo>
                  <a:pt x="1026095" y="180002"/>
                </a:moveTo>
                <a:lnTo>
                  <a:pt x="1019666" y="132150"/>
                </a:lnTo>
                <a:lnTo>
                  <a:pt x="1001520" y="89151"/>
                </a:lnTo>
                <a:lnTo>
                  <a:pt x="973374" y="52720"/>
                </a:lnTo>
                <a:lnTo>
                  <a:pt x="936944" y="24575"/>
                </a:lnTo>
                <a:lnTo>
                  <a:pt x="893945" y="6429"/>
                </a:lnTo>
                <a:lnTo>
                  <a:pt x="846093" y="0"/>
                </a:lnTo>
                <a:lnTo>
                  <a:pt x="798241" y="6429"/>
                </a:lnTo>
                <a:lnTo>
                  <a:pt x="755242" y="24575"/>
                </a:lnTo>
                <a:lnTo>
                  <a:pt x="718812" y="52720"/>
                </a:lnTo>
                <a:lnTo>
                  <a:pt x="690666" y="89151"/>
                </a:lnTo>
                <a:lnTo>
                  <a:pt x="672521" y="132150"/>
                </a:lnTo>
                <a:lnTo>
                  <a:pt x="666091" y="180002"/>
                </a:lnTo>
                <a:lnTo>
                  <a:pt x="672521" y="227854"/>
                </a:lnTo>
                <a:lnTo>
                  <a:pt x="690666" y="270853"/>
                </a:lnTo>
                <a:lnTo>
                  <a:pt x="718812" y="307283"/>
                </a:lnTo>
                <a:lnTo>
                  <a:pt x="755242" y="335428"/>
                </a:lnTo>
                <a:lnTo>
                  <a:pt x="798241" y="353574"/>
                </a:lnTo>
                <a:lnTo>
                  <a:pt x="846093" y="360004"/>
                </a:lnTo>
                <a:lnTo>
                  <a:pt x="893945" y="353574"/>
                </a:lnTo>
                <a:lnTo>
                  <a:pt x="936944" y="335428"/>
                </a:lnTo>
                <a:lnTo>
                  <a:pt x="973374" y="307283"/>
                </a:lnTo>
                <a:lnTo>
                  <a:pt x="1001520" y="270853"/>
                </a:lnTo>
                <a:lnTo>
                  <a:pt x="1019666" y="227854"/>
                </a:lnTo>
                <a:lnTo>
                  <a:pt x="102609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58344" y="1306695"/>
            <a:ext cx="765810" cy="981710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7" y="801703"/>
                </a:moveTo>
                <a:lnTo>
                  <a:pt x="759268" y="753851"/>
                </a:lnTo>
                <a:lnTo>
                  <a:pt x="741122" y="710852"/>
                </a:lnTo>
                <a:lnTo>
                  <a:pt x="712977" y="674422"/>
                </a:lnTo>
                <a:lnTo>
                  <a:pt x="676546" y="646276"/>
                </a:lnTo>
                <a:lnTo>
                  <a:pt x="633547" y="628131"/>
                </a:lnTo>
                <a:lnTo>
                  <a:pt x="585695" y="621701"/>
                </a:lnTo>
                <a:lnTo>
                  <a:pt x="537843" y="628131"/>
                </a:lnTo>
                <a:lnTo>
                  <a:pt x="494844" y="646276"/>
                </a:lnTo>
                <a:lnTo>
                  <a:pt x="458414" y="674422"/>
                </a:lnTo>
                <a:lnTo>
                  <a:pt x="430268" y="710852"/>
                </a:lnTo>
                <a:lnTo>
                  <a:pt x="412123" y="753851"/>
                </a:lnTo>
                <a:lnTo>
                  <a:pt x="405693" y="801703"/>
                </a:lnTo>
                <a:lnTo>
                  <a:pt x="412123" y="849555"/>
                </a:lnTo>
                <a:lnTo>
                  <a:pt x="430268" y="892554"/>
                </a:lnTo>
                <a:lnTo>
                  <a:pt x="458414" y="928984"/>
                </a:lnTo>
                <a:lnTo>
                  <a:pt x="494844" y="957130"/>
                </a:lnTo>
                <a:lnTo>
                  <a:pt x="537843" y="975276"/>
                </a:lnTo>
                <a:lnTo>
                  <a:pt x="585695" y="981705"/>
                </a:lnTo>
                <a:lnTo>
                  <a:pt x="633547" y="975276"/>
                </a:lnTo>
                <a:lnTo>
                  <a:pt x="676546" y="957130"/>
                </a:lnTo>
                <a:lnTo>
                  <a:pt x="712977" y="928984"/>
                </a:lnTo>
                <a:lnTo>
                  <a:pt x="741122" y="892554"/>
                </a:lnTo>
                <a:lnTo>
                  <a:pt x="759268" y="849555"/>
                </a:lnTo>
                <a:lnTo>
                  <a:pt x="765697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338828" y="1798183"/>
            <a:ext cx="810895" cy="967740"/>
            <a:chOff x="3338828" y="1798183"/>
            <a:chExt cx="810895" cy="967740"/>
          </a:xfrm>
        </p:grpSpPr>
        <p:sp>
          <p:nvSpPr>
            <p:cNvPr id="16" name="object 16"/>
            <p:cNvSpPr/>
            <p:nvPr/>
          </p:nvSpPr>
          <p:spPr>
            <a:xfrm>
              <a:off x="3348035" y="1807390"/>
              <a:ext cx="360045" cy="949325"/>
            </a:xfrm>
            <a:custGeom>
              <a:avLst/>
              <a:gdLst/>
              <a:ahLst/>
              <a:cxnLst/>
              <a:rect l="l" t="t" r="r" b="b"/>
              <a:pathLst>
                <a:path w="360045" h="949325">
                  <a:moveTo>
                    <a:pt x="233919" y="0"/>
                  </a:moveTo>
                  <a:lnTo>
                    <a:pt x="306077" y="134011"/>
                  </a:lnTo>
                </a:path>
                <a:path w="360045" h="949325">
                  <a:moveTo>
                    <a:pt x="360004" y="769014"/>
                  </a:moveTo>
                  <a:lnTo>
                    <a:pt x="353574" y="721162"/>
                  </a:lnTo>
                  <a:lnTo>
                    <a:pt x="335429" y="678163"/>
                  </a:lnTo>
                  <a:lnTo>
                    <a:pt x="307283" y="641733"/>
                  </a:lnTo>
                  <a:lnTo>
                    <a:pt x="270853" y="613587"/>
                  </a:lnTo>
                  <a:lnTo>
                    <a:pt x="227854" y="595441"/>
                  </a:lnTo>
                  <a:lnTo>
                    <a:pt x="180002" y="589012"/>
                  </a:lnTo>
                  <a:lnTo>
                    <a:pt x="132150" y="595441"/>
                  </a:lnTo>
                  <a:lnTo>
                    <a:pt x="89151" y="613587"/>
                  </a:lnTo>
                  <a:lnTo>
                    <a:pt x="52720" y="641733"/>
                  </a:lnTo>
                  <a:lnTo>
                    <a:pt x="24575" y="678163"/>
                  </a:lnTo>
                  <a:lnTo>
                    <a:pt x="6429" y="721162"/>
                  </a:lnTo>
                  <a:lnTo>
                    <a:pt x="0" y="769014"/>
                  </a:lnTo>
                  <a:lnTo>
                    <a:pt x="6429" y="816866"/>
                  </a:lnTo>
                  <a:lnTo>
                    <a:pt x="24575" y="859865"/>
                  </a:lnTo>
                  <a:lnTo>
                    <a:pt x="52720" y="896295"/>
                  </a:lnTo>
                  <a:lnTo>
                    <a:pt x="89151" y="924441"/>
                  </a:lnTo>
                  <a:lnTo>
                    <a:pt x="132150" y="942586"/>
                  </a:lnTo>
                  <a:lnTo>
                    <a:pt x="180002" y="949016"/>
                  </a:lnTo>
                  <a:lnTo>
                    <a:pt x="227854" y="942586"/>
                  </a:lnTo>
                  <a:lnTo>
                    <a:pt x="270853" y="924441"/>
                  </a:lnTo>
                  <a:lnTo>
                    <a:pt x="307283" y="896295"/>
                  </a:lnTo>
                  <a:lnTo>
                    <a:pt x="335429" y="859865"/>
                  </a:lnTo>
                  <a:lnTo>
                    <a:pt x="353574" y="816866"/>
                  </a:lnTo>
                  <a:lnTo>
                    <a:pt x="360004" y="769014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07291" y="2280106"/>
              <a:ext cx="57785" cy="125095"/>
            </a:xfrm>
            <a:custGeom>
              <a:avLst/>
              <a:gdLst/>
              <a:ahLst/>
              <a:cxnLst/>
              <a:rect l="l" t="t" r="r" b="b"/>
              <a:pathLst>
                <a:path w="57785" h="125094">
                  <a:moveTo>
                    <a:pt x="57498" y="0"/>
                  </a:moveTo>
                  <a:lnTo>
                    <a:pt x="0" y="124592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80041" y="239640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360004" y="180002"/>
                  </a:moveTo>
                  <a:lnTo>
                    <a:pt x="353574" y="132150"/>
                  </a:lnTo>
                  <a:lnTo>
                    <a:pt x="335429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50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9"/>
                  </a:lnTo>
                  <a:lnTo>
                    <a:pt x="132150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9"/>
                  </a:lnTo>
                  <a:lnTo>
                    <a:pt x="307283" y="307283"/>
                  </a:lnTo>
                  <a:lnTo>
                    <a:pt x="335429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412528" y="2416271"/>
            <a:ext cx="612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5934" algn="l"/>
              </a:tabLst>
            </a:pPr>
            <a:r>
              <a:rPr sz="1700" spc="-25" dirty="0">
                <a:latin typeface="Calibri"/>
                <a:cs typeface="Calibri"/>
              </a:rPr>
              <a:t>35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95044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ChangePriority</a:t>
            </a:r>
          </a:p>
        </p:txBody>
      </p:sp>
      <p:sp>
        <p:nvSpPr>
          <p:cNvPr id="3" name="object 3"/>
          <p:cNvSpPr/>
          <p:nvPr/>
        </p:nvSpPr>
        <p:spPr>
          <a:xfrm>
            <a:off x="2844028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8017" y="1306701"/>
            <a:ext cx="981710" cy="1449705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05" y="0"/>
                </a:moveTo>
                <a:lnTo>
                  <a:pt x="781663" y="200047"/>
                </a:lnTo>
              </a:path>
              <a:path w="981710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49"/>
                </a:lnTo>
                <a:lnTo>
                  <a:pt x="240577" y="892548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8"/>
                </a:lnTo>
                <a:lnTo>
                  <a:pt x="569576" y="849549"/>
                </a:lnTo>
                <a:lnTo>
                  <a:pt x="576006" y="801697"/>
                </a:lnTo>
                <a:close/>
              </a:path>
              <a:path w="981710" h="1449705">
                <a:moveTo>
                  <a:pt x="558089" y="500689"/>
                </a:moveTo>
                <a:lnTo>
                  <a:pt x="485931" y="634700"/>
                </a:lnTo>
              </a:path>
              <a:path w="981710" h="1449705">
                <a:moveTo>
                  <a:pt x="360004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3" y="1114276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50" y="1096131"/>
                </a:lnTo>
                <a:lnTo>
                  <a:pt x="89151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5"/>
                </a:lnTo>
                <a:lnTo>
                  <a:pt x="24575" y="1360554"/>
                </a:lnTo>
                <a:lnTo>
                  <a:pt x="52720" y="1396984"/>
                </a:lnTo>
                <a:lnTo>
                  <a:pt x="89151" y="1425130"/>
                </a:lnTo>
                <a:lnTo>
                  <a:pt x="132150" y="1443276"/>
                </a:lnTo>
                <a:lnTo>
                  <a:pt x="180002" y="1449705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4"/>
                </a:lnTo>
                <a:lnTo>
                  <a:pt x="335428" y="1360554"/>
                </a:lnTo>
                <a:lnTo>
                  <a:pt x="353574" y="1317555"/>
                </a:lnTo>
                <a:lnTo>
                  <a:pt x="360004" y="1269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72525" y="2416271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7273" y="1928397"/>
            <a:ext cx="821055" cy="476884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497" y="351708"/>
                </a:moveTo>
                <a:lnTo>
                  <a:pt x="0" y="476301"/>
                </a:lnTo>
              </a:path>
              <a:path w="821055" h="476885">
                <a:moveTo>
                  <a:pt x="820757" y="180002"/>
                </a:moveTo>
                <a:lnTo>
                  <a:pt x="814327" y="132149"/>
                </a:lnTo>
                <a:lnTo>
                  <a:pt x="796181" y="89151"/>
                </a:lnTo>
                <a:lnTo>
                  <a:pt x="768036" y="52720"/>
                </a:lnTo>
                <a:lnTo>
                  <a:pt x="731606" y="24575"/>
                </a:lnTo>
                <a:lnTo>
                  <a:pt x="688607" y="6429"/>
                </a:lnTo>
                <a:lnTo>
                  <a:pt x="640755" y="0"/>
                </a:lnTo>
                <a:lnTo>
                  <a:pt x="592903" y="6429"/>
                </a:lnTo>
                <a:lnTo>
                  <a:pt x="549904" y="24575"/>
                </a:lnTo>
                <a:lnTo>
                  <a:pt x="513474" y="52720"/>
                </a:lnTo>
                <a:lnTo>
                  <a:pt x="485328" y="89151"/>
                </a:lnTo>
                <a:lnTo>
                  <a:pt x="467182" y="132149"/>
                </a:lnTo>
                <a:lnTo>
                  <a:pt x="460753" y="180002"/>
                </a:lnTo>
                <a:lnTo>
                  <a:pt x="467182" y="227854"/>
                </a:lnTo>
                <a:lnTo>
                  <a:pt x="485328" y="270853"/>
                </a:lnTo>
                <a:lnTo>
                  <a:pt x="513474" y="307283"/>
                </a:lnTo>
                <a:lnTo>
                  <a:pt x="549904" y="335428"/>
                </a:lnTo>
                <a:lnTo>
                  <a:pt x="592903" y="353574"/>
                </a:lnTo>
                <a:lnTo>
                  <a:pt x="640755" y="360004"/>
                </a:lnTo>
                <a:lnTo>
                  <a:pt x="688607" y="353574"/>
                </a:lnTo>
                <a:lnTo>
                  <a:pt x="731606" y="335428"/>
                </a:lnTo>
                <a:lnTo>
                  <a:pt x="768036" y="307283"/>
                </a:lnTo>
                <a:lnTo>
                  <a:pt x="796181" y="270853"/>
                </a:lnTo>
                <a:lnTo>
                  <a:pt x="814327" y="227854"/>
                </a:lnTo>
                <a:lnTo>
                  <a:pt x="820757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88527" y="1948276"/>
            <a:ext cx="683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5943" y="1460391"/>
            <a:ext cx="1026160" cy="481330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6999"/>
                </a:moveTo>
                <a:lnTo>
                  <a:pt x="72158" y="481010"/>
                </a:lnTo>
              </a:path>
              <a:path w="1026160" h="481330">
                <a:moveTo>
                  <a:pt x="1026095" y="180002"/>
                </a:moveTo>
                <a:lnTo>
                  <a:pt x="1019666" y="132150"/>
                </a:lnTo>
                <a:lnTo>
                  <a:pt x="1001520" y="89151"/>
                </a:lnTo>
                <a:lnTo>
                  <a:pt x="973374" y="52720"/>
                </a:lnTo>
                <a:lnTo>
                  <a:pt x="936944" y="24575"/>
                </a:lnTo>
                <a:lnTo>
                  <a:pt x="893945" y="6429"/>
                </a:lnTo>
                <a:lnTo>
                  <a:pt x="846093" y="0"/>
                </a:lnTo>
                <a:lnTo>
                  <a:pt x="798241" y="6429"/>
                </a:lnTo>
                <a:lnTo>
                  <a:pt x="755242" y="24575"/>
                </a:lnTo>
                <a:lnTo>
                  <a:pt x="718812" y="52720"/>
                </a:lnTo>
                <a:lnTo>
                  <a:pt x="690666" y="89151"/>
                </a:lnTo>
                <a:lnTo>
                  <a:pt x="672521" y="132150"/>
                </a:lnTo>
                <a:lnTo>
                  <a:pt x="666091" y="180002"/>
                </a:lnTo>
                <a:lnTo>
                  <a:pt x="672521" y="227854"/>
                </a:lnTo>
                <a:lnTo>
                  <a:pt x="690666" y="270853"/>
                </a:lnTo>
                <a:lnTo>
                  <a:pt x="718812" y="307283"/>
                </a:lnTo>
                <a:lnTo>
                  <a:pt x="755242" y="335428"/>
                </a:lnTo>
                <a:lnTo>
                  <a:pt x="798241" y="353574"/>
                </a:lnTo>
                <a:lnTo>
                  <a:pt x="846093" y="360004"/>
                </a:lnTo>
                <a:lnTo>
                  <a:pt x="893945" y="353574"/>
                </a:lnTo>
                <a:lnTo>
                  <a:pt x="936944" y="335428"/>
                </a:lnTo>
                <a:lnTo>
                  <a:pt x="973374" y="307283"/>
                </a:lnTo>
                <a:lnTo>
                  <a:pt x="1001520" y="270853"/>
                </a:lnTo>
                <a:lnTo>
                  <a:pt x="1019666" y="227854"/>
                </a:lnTo>
                <a:lnTo>
                  <a:pt x="102609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58344" y="1306695"/>
            <a:ext cx="765810" cy="981710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7" y="801703"/>
                </a:moveTo>
                <a:lnTo>
                  <a:pt x="759268" y="753851"/>
                </a:lnTo>
                <a:lnTo>
                  <a:pt x="741122" y="710852"/>
                </a:lnTo>
                <a:lnTo>
                  <a:pt x="712977" y="674422"/>
                </a:lnTo>
                <a:lnTo>
                  <a:pt x="676546" y="646276"/>
                </a:lnTo>
                <a:lnTo>
                  <a:pt x="633547" y="628131"/>
                </a:lnTo>
                <a:lnTo>
                  <a:pt x="585695" y="621701"/>
                </a:lnTo>
                <a:lnTo>
                  <a:pt x="537843" y="628131"/>
                </a:lnTo>
                <a:lnTo>
                  <a:pt x="494844" y="646276"/>
                </a:lnTo>
                <a:lnTo>
                  <a:pt x="458414" y="674422"/>
                </a:lnTo>
                <a:lnTo>
                  <a:pt x="430268" y="710852"/>
                </a:lnTo>
                <a:lnTo>
                  <a:pt x="412123" y="753851"/>
                </a:lnTo>
                <a:lnTo>
                  <a:pt x="405693" y="801703"/>
                </a:lnTo>
                <a:lnTo>
                  <a:pt x="412123" y="849555"/>
                </a:lnTo>
                <a:lnTo>
                  <a:pt x="430268" y="892554"/>
                </a:lnTo>
                <a:lnTo>
                  <a:pt x="458414" y="928984"/>
                </a:lnTo>
                <a:lnTo>
                  <a:pt x="494844" y="957130"/>
                </a:lnTo>
                <a:lnTo>
                  <a:pt x="537843" y="975276"/>
                </a:lnTo>
                <a:lnTo>
                  <a:pt x="585695" y="981705"/>
                </a:lnTo>
                <a:lnTo>
                  <a:pt x="633547" y="975276"/>
                </a:lnTo>
                <a:lnTo>
                  <a:pt x="676546" y="957130"/>
                </a:lnTo>
                <a:lnTo>
                  <a:pt x="712977" y="928984"/>
                </a:lnTo>
                <a:lnTo>
                  <a:pt x="741122" y="892554"/>
                </a:lnTo>
                <a:lnTo>
                  <a:pt x="759268" y="849555"/>
                </a:lnTo>
                <a:lnTo>
                  <a:pt x="765697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35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48035" y="1807390"/>
            <a:ext cx="792480" cy="949325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19" y="0"/>
                </a:moveTo>
                <a:lnTo>
                  <a:pt x="306077" y="134011"/>
                </a:lnTo>
              </a:path>
              <a:path w="792479" h="949325">
                <a:moveTo>
                  <a:pt x="360004" y="769014"/>
                </a:moveTo>
                <a:lnTo>
                  <a:pt x="353574" y="721162"/>
                </a:lnTo>
                <a:lnTo>
                  <a:pt x="335429" y="678163"/>
                </a:lnTo>
                <a:lnTo>
                  <a:pt x="307283" y="641733"/>
                </a:lnTo>
                <a:lnTo>
                  <a:pt x="270853" y="613587"/>
                </a:lnTo>
                <a:lnTo>
                  <a:pt x="227854" y="595441"/>
                </a:lnTo>
                <a:lnTo>
                  <a:pt x="180002" y="589012"/>
                </a:lnTo>
                <a:lnTo>
                  <a:pt x="132150" y="595441"/>
                </a:lnTo>
                <a:lnTo>
                  <a:pt x="89151" y="613587"/>
                </a:lnTo>
                <a:lnTo>
                  <a:pt x="52720" y="641733"/>
                </a:lnTo>
                <a:lnTo>
                  <a:pt x="24575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5" y="859865"/>
                </a:lnTo>
                <a:lnTo>
                  <a:pt x="52720" y="896295"/>
                </a:lnTo>
                <a:lnTo>
                  <a:pt x="89151" y="924441"/>
                </a:lnTo>
                <a:lnTo>
                  <a:pt x="132150" y="942586"/>
                </a:lnTo>
                <a:lnTo>
                  <a:pt x="180002" y="949016"/>
                </a:lnTo>
                <a:lnTo>
                  <a:pt x="227854" y="942586"/>
                </a:lnTo>
                <a:lnTo>
                  <a:pt x="270853" y="924441"/>
                </a:lnTo>
                <a:lnTo>
                  <a:pt x="307283" y="896295"/>
                </a:lnTo>
                <a:lnTo>
                  <a:pt x="335429" y="859865"/>
                </a:lnTo>
                <a:lnTo>
                  <a:pt x="353574" y="816866"/>
                </a:lnTo>
                <a:lnTo>
                  <a:pt x="360004" y="769014"/>
                </a:lnTo>
                <a:close/>
              </a:path>
              <a:path w="792479" h="949325">
                <a:moveTo>
                  <a:pt x="316753" y="472715"/>
                </a:moveTo>
                <a:lnTo>
                  <a:pt x="259255" y="597307"/>
                </a:lnTo>
              </a:path>
              <a:path w="792479" h="949325">
                <a:moveTo>
                  <a:pt x="792009" y="769014"/>
                </a:moveTo>
                <a:lnTo>
                  <a:pt x="785580" y="721162"/>
                </a:lnTo>
                <a:lnTo>
                  <a:pt x="767434" y="678163"/>
                </a:lnTo>
                <a:lnTo>
                  <a:pt x="739288" y="641733"/>
                </a:lnTo>
                <a:lnTo>
                  <a:pt x="702858" y="613587"/>
                </a:lnTo>
                <a:lnTo>
                  <a:pt x="659859" y="595441"/>
                </a:lnTo>
                <a:lnTo>
                  <a:pt x="612007" y="589012"/>
                </a:lnTo>
                <a:lnTo>
                  <a:pt x="564155" y="595441"/>
                </a:lnTo>
                <a:lnTo>
                  <a:pt x="521156" y="613587"/>
                </a:lnTo>
                <a:lnTo>
                  <a:pt x="484726" y="641733"/>
                </a:lnTo>
                <a:lnTo>
                  <a:pt x="456580" y="678163"/>
                </a:lnTo>
                <a:lnTo>
                  <a:pt x="438435" y="721162"/>
                </a:lnTo>
                <a:lnTo>
                  <a:pt x="432005" y="769014"/>
                </a:lnTo>
                <a:lnTo>
                  <a:pt x="438435" y="816866"/>
                </a:lnTo>
                <a:lnTo>
                  <a:pt x="456580" y="859865"/>
                </a:lnTo>
                <a:lnTo>
                  <a:pt x="484726" y="896295"/>
                </a:lnTo>
                <a:lnTo>
                  <a:pt x="521156" y="924441"/>
                </a:lnTo>
                <a:lnTo>
                  <a:pt x="564155" y="942586"/>
                </a:lnTo>
                <a:lnTo>
                  <a:pt x="612007" y="949016"/>
                </a:lnTo>
                <a:lnTo>
                  <a:pt x="659859" y="942586"/>
                </a:lnTo>
                <a:lnTo>
                  <a:pt x="702858" y="924441"/>
                </a:lnTo>
                <a:lnTo>
                  <a:pt x="739288" y="896295"/>
                </a:lnTo>
                <a:lnTo>
                  <a:pt x="767434" y="859865"/>
                </a:lnTo>
                <a:lnTo>
                  <a:pt x="785580" y="816866"/>
                </a:lnTo>
                <a:lnTo>
                  <a:pt x="792009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12528" y="2416271"/>
            <a:ext cx="612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5934" algn="l"/>
              </a:tabLst>
            </a:pPr>
            <a:r>
              <a:rPr sz="1700" spc="-25" dirty="0">
                <a:latin typeface="Calibri"/>
                <a:cs typeface="Calibri"/>
              </a:rPr>
              <a:t>18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95044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ChangePriority</a:t>
            </a:r>
          </a:p>
        </p:txBody>
      </p:sp>
      <p:sp>
        <p:nvSpPr>
          <p:cNvPr id="3" name="object 3"/>
          <p:cNvSpPr/>
          <p:nvPr/>
        </p:nvSpPr>
        <p:spPr>
          <a:xfrm>
            <a:off x="2844028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8017" y="1306701"/>
            <a:ext cx="981710" cy="1449705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05" y="0"/>
                </a:moveTo>
                <a:lnTo>
                  <a:pt x="781663" y="200047"/>
                </a:lnTo>
              </a:path>
              <a:path w="981710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49"/>
                </a:lnTo>
                <a:lnTo>
                  <a:pt x="240577" y="892548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8"/>
                </a:lnTo>
                <a:lnTo>
                  <a:pt x="569576" y="849549"/>
                </a:lnTo>
                <a:lnTo>
                  <a:pt x="576006" y="801697"/>
                </a:lnTo>
                <a:close/>
              </a:path>
              <a:path w="981710" h="1449705">
                <a:moveTo>
                  <a:pt x="558089" y="500689"/>
                </a:moveTo>
                <a:lnTo>
                  <a:pt x="485931" y="634700"/>
                </a:lnTo>
              </a:path>
              <a:path w="981710" h="1449705">
                <a:moveTo>
                  <a:pt x="360004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3" y="1114276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50" y="1096131"/>
                </a:lnTo>
                <a:lnTo>
                  <a:pt x="89151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5"/>
                </a:lnTo>
                <a:lnTo>
                  <a:pt x="24575" y="1360554"/>
                </a:lnTo>
                <a:lnTo>
                  <a:pt x="52720" y="1396984"/>
                </a:lnTo>
                <a:lnTo>
                  <a:pt x="89151" y="1425130"/>
                </a:lnTo>
                <a:lnTo>
                  <a:pt x="132150" y="1443276"/>
                </a:lnTo>
                <a:lnTo>
                  <a:pt x="180002" y="1449705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4"/>
                </a:lnTo>
                <a:lnTo>
                  <a:pt x="335428" y="1360554"/>
                </a:lnTo>
                <a:lnTo>
                  <a:pt x="353574" y="1317555"/>
                </a:lnTo>
                <a:lnTo>
                  <a:pt x="360004" y="1269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72525" y="2416271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7273" y="1928397"/>
            <a:ext cx="821055" cy="476884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497" y="351708"/>
                </a:moveTo>
                <a:lnTo>
                  <a:pt x="0" y="476301"/>
                </a:lnTo>
              </a:path>
              <a:path w="821055" h="476885">
                <a:moveTo>
                  <a:pt x="820757" y="180002"/>
                </a:moveTo>
                <a:lnTo>
                  <a:pt x="814327" y="132149"/>
                </a:lnTo>
                <a:lnTo>
                  <a:pt x="796181" y="89151"/>
                </a:lnTo>
                <a:lnTo>
                  <a:pt x="768036" y="52720"/>
                </a:lnTo>
                <a:lnTo>
                  <a:pt x="731606" y="24575"/>
                </a:lnTo>
                <a:lnTo>
                  <a:pt x="688607" y="6429"/>
                </a:lnTo>
                <a:lnTo>
                  <a:pt x="640755" y="0"/>
                </a:lnTo>
                <a:lnTo>
                  <a:pt x="592903" y="6429"/>
                </a:lnTo>
                <a:lnTo>
                  <a:pt x="549904" y="24575"/>
                </a:lnTo>
                <a:lnTo>
                  <a:pt x="513474" y="52720"/>
                </a:lnTo>
                <a:lnTo>
                  <a:pt x="485328" y="89151"/>
                </a:lnTo>
                <a:lnTo>
                  <a:pt x="467182" y="132149"/>
                </a:lnTo>
                <a:lnTo>
                  <a:pt x="460753" y="180002"/>
                </a:lnTo>
                <a:lnTo>
                  <a:pt x="467182" y="227854"/>
                </a:lnTo>
                <a:lnTo>
                  <a:pt x="485328" y="270853"/>
                </a:lnTo>
                <a:lnTo>
                  <a:pt x="513474" y="307283"/>
                </a:lnTo>
                <a:lnTo>
                  <a:pt x="549904" y="335428"/>
                </a:lnTo>
                <a:lnTo>
                  <a:pt x="592903" y="353574"/>
                </a:lnTo>
                <a:lnTo>
                  <a:pt x="640755" y="360004"/>
                </a:lnTo>
                <a:lnTo>
                  <a:pt x="688607" y="353574"/>
                </a:lnTo>
                <a:lnTo>
                  <a:pt x="731606" y="335428"/>
                </a:lnTo>
                <a:lnTo>
                  <a:pt x="768036" y="307283"/>
                </a:lnTo>
                <a:lnTo>
                  <a:pt x="796181" y="270853"/>
                </a:lnTo>
                <a:lnTo>
                  <a:pt x="814327" y="227854"/>
                </a:lnTo>
                <a:lnTo>
                  <a:pt x="820757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88527" y="1948276"/>
            <a:ext cx="683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5943" y="1460391"/>
            <a:ext cx="1026160" cy="481330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6999"/>
                </a:moveTo>
                <a:lnTo>
                  <a:pt x="72158" y="481010"/>
                </a:lnTo>
              </a:path>
              <a:path w="1026160" h="481330">
                <a:moveTo>
                  <a:pt x="1026095" y="180002"/>
                </a:moveTo>
                <a:lnTo>
                  <a:pt x="1019666" y="132150"/>
                </a:lnTo>
                <a:lnTo>
                  <a:pt x="1001520" y="89151"/>
                </a:lnTo>
                <a:lnTo>
                  <a:pt x="973374" y="52720"/>
                </a:lnTo>
                <a:lnTo>
                  <a:pt x="936944" y="24575"/>
                </a:lnTo>
                <a:lnTo>
                  <a:pt x="893945" y="6429"/>
                </a:lnTo>
                <a:lnTo>
                  <a:pt x="846093" y="0"/>
                </a:lnTo>
                <a:lnTo>
                  <a:pt x="798241" y="6429"/>
                </a:lnTo>
                <a:lnTo>
                  <a:pt x="755242" y="24575"/>
                </a:lnTo>
                <a:lnTo>
                  <a:pt x="718812" y="52720"/>
                </a:lnTo>
                <a:lnTo>
                  <a:pt x="690666" y="89151"/>
                </a:lnTo>
                <a:lnTo>
                  <a:pt x="672521" y="132150"/>
                </a:lnTo>
                <a:lnTo>
                  <a:pt x="666091" y="180002"/>
                </a:lnTo>
                <a:lnTo>
                  <a:pt x="672521" y="227854"/>
                </a:lnTo>
                <a:lnTo>
                  <a:pt x="690666" y="270853"/>
                </a:lnTo>
                <a:lnTo>
                  <a:pt x="718812" y="307283"/>
                </a:lnTo>
                <a:lnTo>
                  <a:pt x="755242" y="335428"/>
                </a:lnTo>
                <a:lnTo>
                  <a:pt x="798241" y="353574"/>
                </a:lnTo>
                <a:lnTo>
                  <a:pt x="846093" y="360004"/>
                </a:lnTo>
                <a:lnTo>
                  <a:pt x="893945" y="353574"/>
                </a:lnTo>
                <a:lnTo>
                  <a:pt x="936944" y="335428"/>
                </a:lnTo>
                <a:lnTo>
                  <a:pt x="973374" y="307283"/>
                </a:lnTo>
                <a:lnTo>
                  <a:pt x="1001520" y="270853"/>
                </a:lnTo>
                <a:lnTo>
                  <a:pt x="1019666" y="227854"/>
                </a:lnTo>
                <a:lnTo>
                  <a:pt x="102609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58344" y="1306695"/>
            <a:ext cx="765810" cy="981710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7" y="801703"/>
                </a:moveTo>
                <a:lnTo>
                  <a:pt x="759268" y="753851"/>
                </a:lnTo>
                <a:lnTo>
                  <a:pt x="741122" y="710852"/>
                </a:lnTo>
                <a:lnTo>
                  <a:pt x="712977" y="674422"/>
                </a:lnTo>
                <a:lnTo>
                  <a:pt x="676546" y="646276"/>
                </a:lnTo>
                <a:lnTo>
                  <a:pt x="633547" y="628131"/>
                </a:lnTo>
                <a:lnTo>
                  <a:pt x="585695" y="621701"/>
                </a:lnTo>
                <a:lnTo>
                  <a:pt x="537843" y="628131"/>
                </a:lnTo>
                <a:lnTo>
                  <a:pt x="494844" y="646276"/>
                </a:lnTo>
                <a:lnTo>
                  <a:pt x="458414" y="674422"/>
                </a:lnTo>
                <a:lnTo>
                  <a:pt x="430268" y="710852"/>
                </a:lnTo>
                <a:lnTo>
                  <a:pt x="412123" y="753851"/>
                </a:lnTo>
                <a:lnTo>
                  <a:pt x="405693" y="801703"/>
                </a:lnTo>
                <a:lnTo>
                  <a:pt x="412123" y="849555"/>
                </a:lnTo>
                <a:lnTo>
                  <a:pt x="430268" y="892554"/>
                </a:lnTo>
                <a:lnTo>
                  <a:pt x="458414" y="928984"/>
                </a:lnTo>
                <a:lnTo>
                  <a:pt x="494844" y="957130"/>
                </a:lnTo>
                <a:lnTo>
                  <a:pt x="537843" y="975276"/>
                </a:lnTo>
                <a:lnTo>
                  <a:pt x="585695" y="981705"/>
                </a:lnTo>
                <a:lnTo>
                  <a:pt x="633547" y="975276"/>
                </a:lnTo>
                <a:lnTo>
                  <a:pt x="676546" y="957130"/>
                </a:lnTo>
                <a:lnTo>
                  <a:pt x="712977" y="928984"/>
                </a:lnTo>
                <a:lnTo>
                  <a:pt x="741122" y="892554"/>
                </a:lnTo>
                <a:lnTo>
                  <a:pt x="759268" y="849555"/>
                </a:lnTo>
                <a:lnTo>
                  <a:pt x="765697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35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338828" y="1793738"/>
            <a:ext cx="810895" cy="972185"/>
            <a:chOff x="3338828" y="1793738"/>
            <a:chExt cx="810895" cy="972185"/>
          </a:xfrm>
        </p:grpSpPr>
        <p:sp>
          <p:nvSpPr>
            <p:cNvPr id="16" name="object 16"/>
            <p:cNvSpPr/>
            <p:nvPr/>
          </p:nvSpPr>
          <p:spPr>
            <a:xfrm>
              <a:off x="3581955" y="1807390"/>
              <a:ext cx="72390" cy="134620"/>
            </a:xfrm>
            <a:custGeom>
              <a:avLst/>
              <a:gdLst/>
              <a:ahLst/>
              <a:cxnLst/>
              <a:rect l="l" t="t" r="r" b="b"/>
              <a:pathLst>
                <a:path w="72389" h="134619">
                  <a:moveTo>
                    <a:pt x="0" y="0"/>
                  </a:moveTo>
                  <a:lnTo>
                    <a:pt x="72158" y="134011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48035" y="2280106"/>
              <a:ext cx="792480" cy="476884"/>
            </a:xfrm>
            <a:custGeom>
              <a:avLst/>
              <a:gdLst/>
              <a:ahLst/>
              <a:cxnLst/>
              <a:rect l="l" t="t" r="r" b="b"/>
              <a:pathLst>
                <a:path w="792479" h="476885">
                  <a:moveTo>
                    <a:pt x="360004" y="296299"/>
                  </a:moveTo>
                  <a:lnTo>
                    <a:pt x="353574" y="248446"/>
                  </a:lnTo>
                  <a:lnTo>
                    <a:pt x="335429" y="205447"/>
                  </a:lnTo>
                  <a:lnTo>
                    <a:pt x="307283" y="169017"/>
                  </a:lnTo>
                  <a:lnTo>
                    <a:pt x="270853" y="140872"/>
                  </a:lnTo>
                  <a:lnTo>
                    <a:pt x="227854" y="122726"/>
                  </a:lnTo>
                  <a:lnTo>
                    <a:pt x="180002" y="116296"/>
                  </a:lnTo>
                  <a:lnTo>
                    <a:pt x="132150" y="122726"/>
                  </a:lnTo>
                  <a:lnTo>
                    <a:pt x="89151" y="140872"/>
                  </a:lnTo>
                  <a:lnTo>
                    <a:pt x="52720" y="169017"/>
                  </a:lnTo>
                  <a:lnTo>
                    <a:pt x="24575" y="205447"/>
                  </a:lnTo>
                  <a:lnTo>
                    <a:pt x="6429" y="248446"/>
                  </a:lnTo>
                  <a:lnTo>
                    <a:pt x="0" y="296299"/>
                  </a:lnTo>
                  <a:lnTo>
                    <a:pt x="6429" y="344151"/>
                  </a:lnTo>
                  <a:lnTo>
                    <a:pt x="24575" y="387150"/>
                  </a:lnTo>
                  <a:lnTo>
                    <a:pt x="52720" y="423580"/>
                  </a:lnTo>
                  <a:lnTo>
                    <a:pt x="89151" y="451725"/>
                  </a:lnTo>
                  <a:lnTo>
                    <a:pt x="132150" y="469871"/>
                  </a:lnTo>
                  <a:lnTo>
                    <a:pt x="180002" y="476301"/>
                  </a:lnTo>
                  <a:lnTo>
                    <a:pt x="227854" y="469871"/>
                  </a:lnTo>
                  <a:lnTo>
                    <a:pt x="270853" y="451725"/>
                  </a:lnTo>
                  <a:lnTo>
                    <a:pt x="307283" y="423580"/>
                  </a:lnTo>
                  <a:lnTo>
                    <a:pt x="335429" y="387150"/>
                  </a:lnTo>
                  <a:lnTo>
                    <a:pt x="353574" y="344151"/>
                  </a:lnTo>
                  <a:lnTo>
                    <a:pt x="360004" y="296299"/>
                  </a:lnTo>
                  <a:close/>
                </a:path>
                <a:path w="792479" h="476885">
                  <a:moveTo>
                    <a:pt x="316753" y="0"/>
                  </a:moveTo>
                  <a:lnTo>
                    <a:pt x="259255" y="124592"/>
                  </a:lnTo>
                </a:path>
                <a:path w="792479" h="476885">
                  <a:moveTo>
                    <a:pt x="792009" y="296299"/>
                  </a:moveTo>
                  <a:lnTo>
                    <a:pt x="785580" y="248446"/>
                  </a:lnTo>
                  <a:lnTo>
                    <a:pt x="767434" y="205447"/>
                  </a:lnTo>
                  <a:lnTo>
                    <a:pt x="739288" y="169017"/>
                  </a:lnTo>
                  <a:lnTo>
                    <a:pt x="702858" y="140872"/>
                  </a:lnTo>
                  <a:lnTo>
                    <a:pt x="659859" y="122726"/>
                  </a:lnTo>
                  <a:lnTo>
                    <a:pt x="612007" y="116296"/>
                  </a:lnTo>
                  <a:lnTo>
                    <a:pt x="564155" y="122726"/>
                  </a:lnTo>
                  <a:lnTo>
                    <a:pt x="521156" y="140872"/>
                  </a:lnTo>
                  <a:lnTo>
                    <a:pt x="484726" y="169017"/>
                  </a:lnTo>
                  <a:lnTo>
                    <a:pt x="456580" y="205447"/>
                  </a:lnTo>
                  <a:lnTo>
                    <a:pt x="438435" y="248446"/>
                  </a:lnTo>
                  <a:lnTo>
                    <a:pt x="432005" y="296299"/>
                  </a:lnTo>
                  <a:lnTo>
                    <a:pt x="438435" y="344151"/>
                  </a:lnTo>
                  <a:lnTo>
                    <a:pt x="456580" y="387150"/>
                  </a:lnTo>
                  <a:lnTo>
                    <a:pt x="484726" y="423580"/>
                  </a:lnTo>
                  <a:lnTo>
                    <a:pt x="521156" y="451725"/>
                  </a:lnTo>
                  <a:lnTo>
                    <a:pt x="564155" y="469871"/>
                  </a:lnTo>
                  <a:lnTo>
                    <a:pt x="612007" y="476301"/>
                  </a:lnTo>
                  <a:lnTo>
                    <a:pt x="659859" y="469871"/>
                  </a:lnTo>
                  <a:lnTo>
                    <a:pt x="702858" y="451725"/>
                  </a:lnTo>
                  <a:lnTo>
                    <a:pt x="739288" y="423580"/>
                  </a:lnTo>
                  <a:lnTo>
                    <a:pt x="767434" y="387150"/>
                  </a:lnTo>
                  <a:lnTo>
                    <a:pt x="785580" y="344151"/>
                  </a:lnTo>
                  <a:lnTo>
                    <a:pt x="792009" y="296299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412528" y="2416271"/>
            <a:ext cx="612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5934" algn="l"/>
              </a:tabLst>
            </a:pPr>
            <a:r>
              <a:rPr sz="1700" spc="-25" dirty="0">
                <a:latin typeface="Calibri"/>
                <a:cs typeface="Calibri"/>
              </a:rPr>
              <a:t>18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95044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ChangePriority</a:t>
            </a:r>
          </a:p>
        </p:txBody>
      </p:sp>
      <p:sp>
        <p:nvSpPr>
          <p:cNvPr id="3" name="object 3"/>
          <p:cNvSpPr/>
          <p:nvPr/>
        </p:nvSpPr>
        <p:spPr>
          <a:xfrm>
            <a:off x="2844028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8017" y="1306701"/>
            <a:ext cx="981710" cy="1449705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05" y="0"/>
                </a:moveTo>
                <a:lnTo>
                  <a:pt x="781663" y="200047"/>
                </a:lnTo>
              </a:path>
              <a:path w="981710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49"/>
                </a:lnTo>
                <a:lnTo>
                  <a:pt x="240577" y="892548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8"/>
                </a:lnTo>
                <a:lnTo>
                  <a:pt x="569576" y="849549"/>
                </a:lnTo>
                <a:lnTo>
                  <a:pt x="576006" y="801697"/>
                </a:lnTo>
                <a:close/>
              </a:path>
              <a:path w="981710" h="1449705">
                <a:moveTo>
                  <a:pt x="558089" y="500689"/>
                </a:moveTo>
                <a:lnTo>
                  <a:pt x="485931" y="634700"/>
                </a:lnTo>
              </a:path>
              <a:path w="981710" h="1449705">
                <a:moveTo>
                  <a:pt x="360004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3" y="1114276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50" y="1096131"/>
                </a:lnTo>
                <a:lnTo>
                  <a:pt x="89151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5"/>
                </a:lnTo>
                <a:lnTo>
                  <a:pt x="24575" y="1360554"/>
                </a:lnTo>
                <a:lnTo>
                  <a:pt x="52720" y="1396984"/>
                </a:lnTo>
                <a:lnTo>
                  <a:pt x="89151" y="1425130"/>
                </a:lnTo>
                <a:lnTo>
                  <a:pt x="132150" y="1443276"/>
                </a:lnTo>
                <a:lnTo>
                  <a:pt x="180002" y="1449705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4"/>
                </a:lnTo>
                <a:lnTo>
                  <a:pt x="335428" y="1360554"/>
                </a:lnTo>
                <a:lnTo>
                  <a:pt x="353574" y="1317555"/>
                </a:lnTo>
                <a:lnTo>
                  <a:pt x="360004" y="1269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72525" y="2416271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7273" y="1928397"/>
            <a:ext cx="821055" cy="476884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497" y="351708"/>
                </a:moveTo>
                <a:lnTo>
                  <a:pt x="0" y="476301"/>
                </a:lnTo>
              </a:path>
              <a:path w="821055" h="476885">
                <a:moveTo>
                  <a:pt x="820757" y="180002"/>
                </a:moveTo>
                <a:lnTo>
                  <a:pt x="814327" y="132149"/>
                </a:lnTo>
                <a:lnTo>
                  <a:pt x="796181" y="89151"/>
                </a:lnTo>
                <a:lnTo>
                  <a:pt x="768036" y="52720"/>
                </a:lnTo>
                <a:lnTo>
                  <a:pt x="731606" y="24575"/>
                </a:lnTo>
                <a:lnTo>
                  <a:pt x="688607" y="6429"/>
                </a:lnTo>
                <a:lnTo>
                  <a:pt x="640755" y="0"/>
                </a:lnTo>
                <a:lnTo>
                  <a:pt x="592903" y="6429"/>
                </a:lnTo>
                <a:lnTo>
                  <a:pt x="549904" y="24575"/>
                </a:lnTo>
                <a:lnTo>
                  <a:pt x="513474" y="52720"/>
                </a:lnTo>
                <a:lnTo>
                  <a:pt x="485328" y="89151"/>
                </a:lnTo>
                <a:lnTo>
                  <a:pt x="467182" y="132149"/>
                </a:lnTo>
                <a:lnTo>
                  <a:pt x="460753" y="180002"/>
                </a:lnTo>
                <a:lnTo>
                  <a:pt x="467182" y="227854"/>
                </a:lnTo>
                <a:lnTo>
                  <a:pt x="485328" y="270853"/>
                </a:lnTo>
                <a:lnTo>
                  <a:pt x="513474" y="307283"/>
                </a:lnTo>
                <a:lnTo>
                  <a:pt x="549904" y="335428"/>
                </a:lnTo>
                <a:lnTo>
                  <a:pt x="592903" y="353574"/>
                </a:lnTo>
                <a:lnTo>
                  <a:pt x="640755" y="360004"/>
                </a:lnTo>
                <a:lnTo>
                  <a:pt x="688607" y="353574"/>
                </a:lnTo>
                <a:lnTo>
                  <a:pt x="731606" y="335428"/>
                </a:lnTo>
                <a:lnTo>
                  <a:pt x="768036" y="307283"/>
                </a:lnTo>
                <a:lnTo>
                  <a:pt x="796181" y="270853"/>
                </a:lnTo>
                <a:lnTo>
                  <a:pt x="814327" y="227854"/>
                </a:lnTo>
                <a:lnTo>
                  <a:pt x="820757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88527" y="1948276"/>
            <a:ext cx="683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5943" y="1460391"/>
            <a:ext cx="1026160" cy="481330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6999"/>
                </a:moveTo>
                <a:lnTo>
                  <a:pt x="72158" y="481010"/>
                </a:lnTo>
              </a:path>
              <a:path w="1026160" h="481330">
                <a:moveTo>
                  <a:pt x="1026095" y="180002"/>
                </a:moveTo>
                <a:lnTo>
                  <a:pt x="1019666" y="132150"/>
                </a:lnTo>
                <a:lnTo>
                  <a:pt x="1001520" y="89151"/>
                </a:lnTo>
                <a:lnTo>
                  <a:pt x="973374" y="52720"/>
                </a:lnTo>
                <a:lnTo>
                  <a:pt x="936944" y="24575"/>
                </a:lnTo>
                <a:lnTo>
                  <a:pt x="893945" y="6429"/>
                </a:lnTo>
                <a:lnTo>
                  <a:pt x="846093" y="0"/>
                </a:lnTo>
                <a:lnTo>
                  <a:pt x="798241" y="6429"/>
                </a:lnTo>
                <a:lnTo>
                  <a:pt x="755242" y="24575"/>
                </a:lnTo>
                <a:lnTo>
                  <a:pt x="718812" y="52720"/>
                </a:lnTo>
                <a:lnTo>
                  <a:pt x="690666" y="89151"/>
                </a:lnTo>
                <a:lnTo>
                  <a:pt x="672521" y="132150"/>
                </a:lnTo>
                <a:lnTo>
                  <a:pt x="666091" y="180002"/>
                </a:lnTo>
                <a:lnTo>
                  <a:pt x="672521" y="227854"/>
                </a:lnTo>
                <a:lnTo>
                  <a:pt x="690666" y="270853"/>
                </a:lnTo>
                <a:lnTo>
                  <a:pt x="718812" y="307283"/>
                </a:lnTo>
                <a:lnTo>
                  <a:pt x="755242" y="335428"/>
                </a:lnTo>
                <a:lnTo>
                  <a:pt x="798241" y="353574"/>
                </a:lnTo>
                <a:lnTo>
                  <a:pt x="846093" y="360004"/>
                </a:lnTo>
                <a:lnTo>
                  <a:pt x="893945" y="353574"/>
                </a:lnTo>
                <a:lnTo>
                  <a:pt x="936944" y="335428"/>
                </a:lnTo>
                <a:lnTo>
                  <a:pt x="973374" y="307283"/>
                </a:lnTo>
                <a:lnTo>
                  <a:pt x="1001520" y="270853"/>
                </a:lnTo>
                <a:lnTo>
                  <a:pt x="1019666" y="227854"/>
                </a:lnTo>
                <a:lnTo>
                  <a:pt x="102609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35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58344" y="1306695"/>
            <a:ext cx="765810" cy="981710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7" y="801703"/>
                </a:moveTo>
                <a:lnTo>
                  <a:pt x="759268" y="753851"/>
                </a:lnTo>
                <a:lnTo>
                  <a:pt x="741122" y="710852"/>
                </a:lnTo>
                <a:lnTo>
                  <a:pt x="712977" y="674422"/>
                </a:lnTo>
                <a:lnTo>
                  <a:pt x="676546" y="646276"/>
                </a:lnTo>
                <a:lnTo>
                  <a:pt x="633547" y="628131"/>
                </a:lnTo>
                <a:lnTo>
                  <a:pt x="585695" y="621701"/>
                </a:lnTo>
                <a:lnTo>
                  <a:pt x="537843" y="628131"/>
                </a:lnTo>
                <a:lnTo>
                  <a:pt x="494844" y="646276"/>
                </a:lnTo>
                <a:lnTo>
                  <a:pt x="458414" y="674422"/>
                </a:lnTo>
                <a:lnTo>
                  <a:pt x="430268" y="710852"/>
                </a:lnTo>
                <a:lnTo>
                  <a:pt x="412123" y="753851"/>
                </a:lnTo>
                <a:lnTo>
                  <a:pt x="405693" y="801703"/>
                </a:lnTo>
                <a:lnTo>
                  <a:pt x="412123" y="849555"/>
                </a:lnTo>
                <a:lnTo>
                  <a:pt x="430268" y="892554"/>
                </a:lnTo>
                <a:lnTo>
                  <a:pt x="458414" y="928984"/>
                </a:lnTo>
                <a:lnTo>
                  <a:pt x="494844" y="957130"/>
                </a:lnTo>
                <a:lnTo>
                  <a:pt x="537843" y="975276"/>
                </a:lnTo>
                <a:lnTo>
                  <a:pt x="585695" y="981705"/>
                </a:lnTo>
                <a:lnTo>
                  <a:pt x="633547" y="975276"/>
                </a:lnTo>
                <a:lnTo>
                  <a:pt x="676546" y="957130"/>
                </a:lnTo>
                <a:lnTo>
                  <a:pt x="712977" y="928984"/>
                </a:lnTo>
                <a:lnTo>
                  <a:pt x="741122" y="892554"/>
                </a:lnTo>
                <a:lnTo>
                  <a:pt x="759268" y="849555"/>
                </a:lnTo>
                <a:lnTo>
                  <a:pt x="765697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48035" y="1807390"/>
            <a:ext cx="792480" cy="949325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19" y="0"/>
                </a:moveTo>
                <a:lnTo>
                  <a:pt x="306077" y="134011"/>
                </a:lnTo>
              </a:path>
              <a:path w="792479" h="949325">
                <a:moveTo>
                  <a:pt x="360004" y="769014"/>
                </a:moveTo>
                <a:lnTo>
                  <a:pt x="353574" y="721162"/>
                </a:lnTo>
                <a:lnTo>
                  <a:pt x="335429" y="678163"/>
                </a:lnTo>
                <a:lnTo>
                  <a:pt x="307283" y="641733"/>
                </a:lnTo>
                <a:lnTo>
                  <a:pt x="270853" y="613587"/>
                </a:lnTo>
                <a:lnTo>
                  <a:pt x="227854" y="595441"/>
                </a:lnTo>
                <a:lnTo>
                  <a:pt x="180002" y="589012"/>
                </a:lnTo>
                <a:lnTo>
                  <a:pt x="132150" y="595441"/>
                </a:lnTo>
                <a:lnTo>
                  <a:pt x="89151" y="613587"/>
                </a:lnTo>
                <a:lnTo>
                  <a:pt x="52720" y="641733"/>
                </a:lnTo>
                <a:lnTo>
                  <a:pt x="24575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5" y="859865"/>
                </a:lnTo>
                <a:lnTo>
                  <a:pt x="52720" y="896295"/>
                </a:lnTo>
                <a:lnTo>
                  <a:pt x="89151" y="924441"/>
                </a:lnTo>
                <a:lnTo>
                  <a:pt x="132150" y="942586"/>
                </a:lnTo>
                <a:lnTo>
                  <a:pt x="180002" y="949016"/>
                </a:lnTo>
                <a:lnTo>
                  <a:pt x="227854" y="942586"/>
                </a:lnTo>
                <a:lnTo>
                  <a:pt x="270853" y="924441"/>
                </a:lnTo>
                <a:lnTo>
                  <a:pt x="307283" y="896295"/>
                </a:lnTo>
                <a:lnTo>
                  <a:pt x="335429" y="859865"/>
                </a:lnTo>
                <a:lnTo>
                  <a:pt x="353574" y="816866"/>
                </a:lnTo>
                <a:lnTo>
                  <a:pt x="360004" y="769014"/>
                </a:lnTo>
                <a:close/>
              </a:path>
              <a:path w="792479" h="949325">
                <a:moveTo>
                  <a:pt x="316753" y="472715"/>
                </a:moveTo>
                <a:lnTo>
                  <a:pt x="259255" y="597307"/>
                </a:lnTo>
              </a:path>
              <a:path w="792479" h="949325">
                <a:moveTo>
                  <a:pt x="792009" y="769014"/>
                </a:moveTo>
                <a:lnTo>
                  <a:pt x="785580" y="721162"/>
                </a:lnTo>
                <a:lnTo>
                  <a:pt x="767434" y="678163"/>
                </a:lnTo>
                <a:lnTo>
                  <a:pt x="739288" y="641733"/>
                </a:lnTo>
                <a:lnTo>
                  <a:pt x="702858" y="613587"/>
                </a:lnTo>
                <a:lnTo>
                  <a:pt x="659859" y="595441"/>
                </a:lnTo>
                <a:lnTo>
                  <a:pt x="612007" y="589012"/>
                </a:lnTo>
                <a:lnTo>
                  <a:pt x="564155" y="595441"/>
                </a:lnTo>
                <a:lnTo>
                  <a:pt x="521156" y="613587"/>
                </a:lnTo>
                <a:lnTo>
                  <a:pt x="484726" y="641733"/>
                </a:lnTo>
                <a:lnTo>
                  <a:pt x="456580" y="678163"/>
                </a:lnTo>
                <a:lnTo>
                  <a:pt x="438435" y="721162"/>
                </a:lnTo>
                <a:lnTo>
                  <a:pt x="432005" y="769014"/>
                </a:lnTo>
                <a:lnTo>
                  <a:pt x="438435" y="816866"/>
                </a:lnTo>
                <a:lnTo>
                  <a:pt x="456580" y="859865"/>
                </a:lnTo>
                <a:lnTo>
                  <a:pt x="484726" y="896295"/>
                </a:lnTo>
                <a:lnTo>
                  <a:pt x="521156" y="924441"/>
                </a:lnTo>
                <a:lnTo>
                  <a:pt x="564155" y="942586"/>
                </a:lnTo>
                <a:lnTo>
                  <a:pt x="612007" y="949016"/>
                </a:lnTo>
                <a:lnTo>
                  <a:pt x="659859" y="942586"/>
                </a:lnTo>
                <a:lnTo>
                  <a:pt x="702858" y="924441"/>
                </a:lnTo>
                <a:lnTo>
                  <a:pt x="739288" y="896295"/>
                </a:lnTo>
                <a:lnTo>
                  <a:pt x="767434" y="859865"/>
                </a:lnTo>
                <a:lnTo>
                  <a:pt x="785580" y="816866"/>
                </a:lnTo>
                <a:lnTo>
                  <a:pt x="792009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12528" y="2416271"/>
            <a:ext cx="612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5934" algn="l"/>
              </a:tabLst>
            </a:pPr>
            <a:r>
              <a:rPr sz="1700" spc="-25" dirty="0">
                <a:latin typeface="Calibri"/>
                <a:cs typeface="Calibri"/>
              </a:rPr>
              <a:t>18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95044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ChangePriority</a:t>
            </a:r>
          </a:p>
        </p:txBody>
      </p:sp>
      <p:sp>
        <p:nvSpPr>
          <p:cNvPr id="3" name="object 3"/>
          <p:cNvSpPr/>
          <p:nvPr/>
        </p:nvSpPr>
        <p:spPr>
          <a:xfrm>
            <a:off x="2844028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8017" y="1306701"/>
            <a:ext cx="1080135" cy="1449705"/>
          </a:xfrm>
          <a:custGeom>
            <a:avLst/>
            <a:gdLst/>
            <a:ahLst/>
            <a:cxnLst/>
            <a:rect l="l" t="t" r="r" b="b"/>
            <a:pathLst>
              <a:path w="1080135" h="1449705">
                <a:moveTo>
                  <a:pt x="981705" y="0"/>
                </a:moveTo>
                <a:lnTo>
                  <a:pt x="781663" y="200047"/>
                </a:lnTo>
              </a:path>
              <a:path w="1080135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49"/>
                </a:lnTo>
                <a:lnTo>
                  <a:pt x="240577" y="892548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8"/>
                </a:lnTo>
                <a:lnTo>
                  <a:pt x="569576" y="849549"/>
                </a:lnTo>
                <a:lnTo>
                  <a:pt x="576006" y="801697"/>
                </a:lnTo>
                <a:close/>
              </a:path>
              <a:path w="1080135" h="1449705">
                <a:moveTo>
                  <a:pt x="558089" y="500689"/>
                </a:moveTo>
                <a:lnTo>
                  <a:pt x="485931" y="634700"/>
                </a:lnTo>
              </a:path>
              <a:path w="1080135" h="1449705">
                <a:moveTo>
                  <a:pt x="360004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3" y="1114276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50" y="1096131"/>
                </a:lnTo>
                <a:lnTo>
                  <a:pt x="89151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5"/>
                </a:lnTo>
                <a:lnTo>
                  <a:pt x="24575" y="1360554"/>
                </a:lnTo>
                <a:lnTo>
                  <a:pt x="52720" y="1396984"/>
                </a:lnTo>
                <a:lnTo>
                  <a:pt x="89151" y="1425130"/>
                </a:lnTo>
                <a:lnTo>
                  <a:pt x="132150" y="1443276"/>
                </a:lnTo>
                <a:lnTo>
                  <a:pt x="180002" y="1449705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4"/>
                </a:lnTo>
                <a:lnTo>
                  <a:pt x="335428" y="1360554"/>
                </a:lnTo>
                <a:lnTo>
                  <a:pt x="353574" y="1317555"/>
                </a:lnTo>
                <a:lnTo>
                  <a:pt x="360004" y="1269703"/>
                </a:lnTo>
                <a:close/>
              </a:path>
              <a:path w="1080135" h="1449705">
                <a:moveTo>
                  <a:pt x="316753" y="973404"/>
                </a:moveTo>
                <a:lnTo>
                  <a:pt x="259255" y="1097996"/>
                </a:lnTo>
              </a:path>
              <a:path w="1080135" h="1449705">
                <a:moveTo>
                  <a:pt x="1080012" y="801697"/>
                </a:moveTo>
                <a:lnTo>
                  <a:pt x="1073583" y="753845"/>
                </a:lnTo>
                <a:lnTo>
                  <a:pt x="1055437" y="710846"/>
                </a:lnTo>
                <a:lnTo>
                  <a:pt x="1027292" y="674416"/>
                </a:lnTo>
                <a:lnTo>
                  <a:pt x="990862" y="646271"/>
                </a:lnTo>
                <a:lnTo>
                  <a:pt x="947863" y="628125"/>
                </a:lnTo>
                <a:lnTo>
                  <a:pt x="900011" y="621695"/>
                </a:lnTo>
                <a:lnTo>
                  <a:pt x="852158" y="628125"/>
                </a:lnTo>
                <a:lnTo>
                  <a:pt x="809159" y="646271"/>
                </a:lnTo>
                <a:lnTo>
                  <a:pt x="772729" y="674416"/>
                </a:lnTo>
                <a:lnTo>
                  <a:pt x="744584" y="710846"/>
                </a:lnTo>
                <a:lnTo>
                  <a:pt x="726438" y="753845"/>
                </a:lnTo>
                <a:lnTo>
                  <a:pt x="720008" y="801697"/>
                </a:lnTo>
                <a:lnTo>
                  <a:pt x="726438" y="849549"/>
                </a:lnTo>
                <a:lnTo>
                  <a:pt x="744584" y="892548"/>
                </a:lnTo>
                <a:lnTo>
                  <a:pt x="772729" y="928979"/>
                </a:lnTo>
                <a:lnTo>
                  <a:pt x="809159" y="957124"/>
                </a:lnTo>
                <a:lnTo>
                  <a:pt x="852158" y="975270"/>
                </a:lnTo>
                <a:lnTo>
                  <a:pt x="900011" y="981699"/>
                </a:lnTo>
                <a:lnTo>
                  <a:pt x="947863" y="975270"/>
                </a:lnTo>
                <a:lnTo>
                  <a:pt x="990862" y="957124"/>
                </a:lnTo>
                <a:lnTo>
                  <a:pt x="1027292" y="928979"/>
                </a:lnTo>
                <a:lnTo>
                  <a:pt x="1055437" y="892548"/>
                </a:lnTo>
                <a:lnTo>
                  <a:pt x="1073583" y="849549"/>
                </a:lnTo>
                <a:lnTo>
                  <a:pt x="1080012" y="8016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88527" y="1948276"/>
            <a:ext cx="683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45943" y="1460391"/>
            <a:ext cx="1026160" cy="481330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6999"/>
                </a:moveTo>
                <a:lnTo>
                  <a:pt x="72158" y="481010"/>
                </a:lnTo>
              </a:path>
              <a:path w="1026160" h="481330">
                <a:moveTo>
                  <a:pt x="1026095" y="180002"/>
                </a:moveTo>
                <a:lnTo>
                  <a:pt x="1019666" y="132150"/>
                </a:lnTo>
                <a:lnTo>
                  <a:pt x="1001520" y="89151"/>
                </a:lnTo>
                <a:lnTo>
                  <a:pt x="973374" y="52720"/>
                </a:lnTo>
                <a:lnTo>
                  <a:pt x="936944" y="24575"/>
                </a:lnTo>
                <a:lnTo>
                  <a:pt x="893945" y="6429"/>
                </a:lnTo>
                <a:lnTo>
                  <a:pt x="846093" y="0"/>
                </a:lnTo>
                <a:lnTo>
                  <a:pt x="798241" y="6429"/>
                </a:lnTo>
                <a:lnTo>
                  <a:pt x="755242" y="24575"/>
                </a:lnTo>
                <a:lnTo>
                  <a:pt x="718812" y="52720"/>
                </a:lnTo>
                <a:lnTo>
                  <a:pt x="690666" y="89151"/>
                </a:lnTo>
                <a:lnTo>
                  <a:pt x="672521" y="132150"/>
                </a:lnTo>
                <a:lnTo>
                  <a:pt x="666091" y="180002"/>
                </a:lnTo>
                <a:lnTo>
                  <a:pt x="672521" y="227854"/>
                </a:lnTo>
                <a:lnTo>
                  <a:pt x="690666" y="270853"/>
                </a:lnTo>
                <a:lnTo>
                  <a:pt x="718812" y="307283"/>
                </a:lnTo>
                <a:lnTo>
                  <a:pt x="755242" y="335428"/>
                </a:lnTo>
                <a:lnTo>
                  <a:pt x="798241" y="353574"/>
                </a:lnTo>
                <a:lnTo>
                  <a:pt x="846093" y="360004"/>
                </a:lnTo>
                <a:lnTo>
                  <a:pt x="893945" y="353574"/>
                </a:lnTo>
                <a:lnTo>
                  <a:pt x="936944" y="335428"/>
                </a:lnTo>
                <a:lnTo>
                  <a:pt x="973374" y="307283"/>
                </a:lnTo>
                <a:lnTo>
                  <a:pt x="1001520" y="270853"/>
                </a:lnTo>
                <a:lnTo>
                  <a:pt x="1019666" y="227854"/>
                </a:lnTo>
                <a:lnTo>
                  <a:pt x="102609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35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58344" y="1306695"/>
            <a:ext cx="765810" cy="981710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7" y="801703"/>
                </a:moveTo>
                <a:lnTo>
                  <a:pt x="759268" y="753851"/>
                </a:lnTo>
                <a:lnTo>
                  <a:pt x="741122" y="710852"/>
                </a:lnTo>
                <a:lnTo>
                  <a:pt x="712977" y="674422"/>
                </a:lnTo>
                <a:lnTo>
                  <a:pt x="676546" y="646276"/>
                </a:lnTo>
                <a:lnTo>
                  <a:pt x="633547" y="628131"/>
                </a:lnTo>
                <a:lnTo>
                  <a:pt x="585695" y="621701"/>
                </a:lnTo>
                <a:lnTo>
                  <a:pt x="537843" y="628131"/>
                </a:lnTo>
                <a:lnTo>
                  <a:pt x="494844" y="646276"/>
                </a:lnTo>
                <a:lnTo>
                  <a:pt x="458414" y="674422"/>
                </a:lnTo>
                <a:lnTo>
                  <a:pt x="430268" y="710852"/>
                </a:lnTo>
                <a:lnTo>
                  <a:pt x="412123" y="753851"/>
                </a:lnTo>
                <a:lnTo>
                  <a:pt x="405693" y="801703"/>
                </a:lnTo>
                <a:lnTo>
                  <a:pt x="412123" y="849555"/>
                </a:lnTo>
                <a:lnTo>
                  <a:pt x="430268" y="892554"/>
                </a:lnTo>
                <a:lnTo>
                  <a:pt x="458414" y="928984"/>
                </a:lnTo>
                <a:lnTo>
                  <a:pt x="494844" y="957130"/>
                </a:lnTo>
                <a:lnTo>
                  <a:pt x="537843" y="975276"/>
                </a:lnTo>
                <a:lnTo>
                  <a:pt x="585695" y="981705"/>
                </a:lnTo>
                <a:lnTo>
                  <a:pt x="633547" y="975276"/>
                </a:lnTo>
                <a:lnTo>
                  <a:pt x="676546" y="957130"/>
                </a:lnTo>
                <a:lnTo>
                  <a:pt x="712977" y="928984"/>
                </a:lnTo>
                <a:lnTo>
                  <a:pt x="741122" y="892554"/>
                </a:lnTo>
                <a:lnTo>
                  <a:pt x="759268" y="849555"/>
                </a:lnTo>
                <a:lnTo>
                  <a:pt x="765697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48035" y="1807390"/>
            <a:ext cx="792480" cy="949325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19" y="0"/>
                </a:moveTo>
                <a:lnTo>
                  <a:pt x="306077" y="134011"/>
                </a:lnTo>
              </a:path>
              <a:path w="792479" h="949325">
                <a:moveTo>
                  <a:pt x="360004" y="769014"/>
                </a:moveTo>
                <a:lnTo>
                  <a:pt x="353574" y="721162"/>
                </a:lnTo>
                <a:lnTo>
                  <a:pt x="335429" y="678163"/>
                </a:lnTo>
                <a:lnTo>
                  <a:pt x="307283" y="641733"/>
                </a:lnTo>
                <a:lnTo>
                  <a:pt x="270853" y="613587"/>
                </a:lnTo>
                <a:lnTo>
                  <a:pt x="227854" y="595441"/>
                </a:lnTo>
                <a:lnTo>
                  <a:pt x="180002" y="589012"/>
                </a:lnTo>
                <a:lnTo>
                  <a:pt x="132150" y="595441"/>
                </a:lnTo>
                <a:lnTo>
                  <a:pt x="89151" y="613587"/>
                </a:lnTo>
                <a:lnTo>
                  <a:pt x="52720" y="641733"/>
                </a:lnTo>
                <a:lnTo>
                  <a:pt x="24575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5" y="859865"/>
                </a:lnTo>
                <a:lnTo>
                  <a:pt x="52720" y="896295"/>
                </a:lnTo>
                <a:lnTo>
                  <a:pt x="89151" y="924441"/>
                </a:lnTo>
                <a:lnTo>
                  <a:pt x="132150" y="942586"/>
                </a:lnTo>
                <a:lnTo>
                  <a:pt x="180002" y="949016"/>
                </a:lnTo>
                <a:lnTo>
                  <a:pt x="227854" y="942586"/>
                </a:lnTo>
                <a:lnTo>
                  <a:pt x="270853" y="924441"/>
                </a:lnTo>
                <a:lnTo>
                  <a:pt x="307283" y="896295"/>
                </a:lnTo>
                <a:lnTo>
                  <a:pt x="335429" y="859865"/>
                </a:lnTo>
                <a:lnTo>
                  <a:pt x="353574" y="816866"/>
                </a:lnTo>
                <a:lnTo>
                  <a:pt x="360004" y="769014"/>
                </a:lnTo>
                <a:close/>
              </a:path>
              <a:path w="792479" h="949325">
                <a:moveTo>
                  <a:pt x="316753" y="472715"/>
                </a:moveTo>
                <a:lnTo>
                  <a:pt x="259255" y="597307"/>
                </a:lnTo>
              </a:path>
              <a:path w="792479" h="949325">
                <a:moveTo>
                  <a:pt x="792009" y="769014"/>
                </a:moveTo>
                <a:lnTo>
                  <a:pt x="785580" y="721162"/>
                </a:lnTo>
                <a:lnTo>
                  <a:pt x="767434" y="678163"/>
                </a:lnTo>
                <a:lnTo>
                  <a:pt x="739288" y="641733"/>
                </a:lnTo>
                <a:lnTo>
                  <a:pt x="702858" y="613587"/>
                </a:lnTo>
                <a:lnTo>
                  <a:pt x="659859" y="595441"/>
                </a:lnTo>
                <a:lnTo>
                  <a:pt x="612007" y="589012"/>
                </a:lnTo>
                <a:lnTo>
                  <a:pt x="564155" y="595441"/>
                </a:lnTo>
                <a:lnTo>
                  <a:pt x="521156" y="613587"/>
                </a:lnTo>
                <a:lnTo>
                  <a:pt x="484726" y="641733"/>
                </a:lnTo>
                <a:lnTo>
                  <a:pt x="456580" y="678163"/>
                </a:lnTo>
                <a:lnTo>
                  <a:pt x="438435" y="721162"/>
                </a:lnTo>
                <a:lnTo>
                  <a:pt x="432005" y="769014"/>
                </a:lnTo>
                <a:lnTo>
                  <a:pt x="438435" y="816866"/>
                </a:lnTo>
                <a:lnTo>
                  <a:pt x="456580" y="859865"/>
                </a:lnTo>
                <a:lnTo>
                  <a:pt x="484726" y="896295"/>
                </a:lnTo>
                <a:lnTo>
                  <a:pt x="521156" y="924441"/>
                </a:lnTo>
                <a:lnTo>
                  <a:pt x="564155" y="942586"/>
                </a:lnTo>
                <a:lnTo>
                  <a:pt x="612007" y="949016"/>
                </a:lnTo>
                <a:lnTo>
                  <a:pt x="659859" y="942586"/>
                </a:lnTo>
                <a:lnTo>
                  <a:pt x="702858" y="924441"/>
                </a:lnTo>
                <a:lnTo>
                  <a:pt x="739288" y="896295"/>
                </a:lnTo>
                <a:lnTo>
                  <a:pt x="767434" y="859865"/>
                </a:lnTo>
                <a:lnTo>
                  <a:pt x="785580" y="816866"/>
                </a:lnTo>
                <a:lnTo>
                  <a:pt x="792009" y="769014"/>
                </a:lnTo>
                <a:close/>
              </a:path>
              <a:path w="792479" h="949325">
                <a:moveTo>
                  <a:pt x="475255" y="472715"/>
                </a:moveTo>
                <a:lnTo>
                  <a:pt x="532753" y="597307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45857" y="2299183"/>
            <a:ext cx="2978785" cy="78486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939165">
              <a:lnSpc>
                <a:spcPct val="100000"/>
              </a:lnSpc>
              <a:spcBef>
                <a:spcPts val="1040"/>
              </a:spcBef>
              <a:tabLst>
                <a:tab pos="2378710" algn="l"/>
                <a:tab pos="2862580" algn="l"/>
              </a:tabLst>
            </a:pPr>
            <a:r>
              <a:rPr sz="1700" spc="-25" dirty="0">
                <a:latin typeface="Calibri"/>
                <a:cs typeface="Calibri"/>
              </a:rPr>
              <a:t>11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18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700" spc="-25" dirty="0">
                <a:latin typeface="Calibri"/>
                <a:cs typeface="Calibri"/>
              </a:rPr>
              <a:t>running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time:</a:t>
            </a:r>
            <a:r>
              <a:rPr sz="1700" spc="180" dirty="0">
                <a:latin typeface="Calibri"/>
                <a:cs typeface="Calibri"/>
              </a:rPr>
              <a:t> </a:t>
            </a:r>
            <a:r>
              <a:rPr sz="1700" i="1" dirty="0">
                <a:latin typeface="Calibri"/>
                <a:cs typeface="Calibri"/>
              </a:rPr>
              <a:t>O</a:t>
            </a:r>
            <a:r>
              <a:rPr sz="1700" dirty="0">
                <a:latin typeface="Lucida Sans Unicode"/>
                <a:cs typeface="Lucida Sans Unicode"/>
              </a:rPr>
              <a:t>(</a:t>
            </a:r>
            <a:r>
              <a:rPr sz="1700" dirty="0">
                <a:latin typeface="Calibri"/>
                <a:cs typeface="Calibri"/>
              </a:rPr>
              <a:t>tree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height</a:t>
            </a:r>
            <a:r>
              <a:rPr sz="1700" spc="-10" dirty="0">
                <a:latin typeface="Lucida Sans Unicode"/>
                <a:cs typeface="Lucida Sans Unicode"/>
              </a:rPr>
              <a:t>)</a:t>
            </a:r>
            <a:endParaRPr sz="1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16075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Remove</a:t>
            </a:r>
          </a:p>
        </p:txBody>
      </p:sp>
      <p:sp>
        <p:nvSpPr>
          <p:cNvPr id="3" name="object 3"/>
          <p:cNvSpPr/>
          <p:nvPr/>
        </p:nvSpPr>
        <p:spPr>
          <a:xfrm>
            <a:off x="2844028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8017" y="1306701"/>
            <a:ext cx="981710" cy="1449705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05" y="0"/>
                </a:moveTo>
                <a:lnTo>
                  <a:pt x="781663" y="200047"/>
                </a:lnTo>
              </a:path>
              <a:path w="981710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49"/>
                </a:lnTo>
                <a:lnTo>
                  <a:pt x="240577" y="892548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8"/>
                </a:lnTo>
                <a:lnTo>
                  <a:pt x="569576" y="849549"/>
                </a:lnTo>
                <a:lnTo>
                  <a:pt x="576006" y="801697"/>
                </a:lnTo>
                <a:close/>
              </a:path>
              <a:path w="981710" h="1449705">
                <a:moveTo>
                  <a:pt x="558089" y="500689"/>
                </a:moveTo>
                <a:lnTo>
                  <a:pt x="485931" y="634700"/>
                </a:lnTo>
              </a:path>
              <a:path w="981710" h="1449705">
                <a:moveTo>
                  <a:pt x="360004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3" y="1114276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50" y="1096131"/>
                </a:lnTo>
                <a:lnTo>
                  <a:pt x="89151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5"/>
                </a:lnTo>
                <a:lnTo>
                  <a:pt x="24575" y="1360554"/>
                </a:lnTo>
                <a:lnTo>
                  <a:pt x="52720" y="1396984"/>
                </a:lnTo>
                <a:lnTo>
                  <a:pt x="89151" y="1425130"/>
                </a:lnTo>
                <a:lnTo>
                  <a:pt x="132150" y="1443276"/>
                </a:lnTo>
                <a:lnTo>
                  <a:pt x="180002" y="1449705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4"/>
                </a:lnTo>
                <a:lnTo>
                  <a:pt x="335428" y="1360554"/>
                </a:lnTo>
                <a:lnTo>
                  <a:pt x="353574" y="1317555"/>
                </a:lnTo>
                <a:lnTo>
                  <a:pt x="360004" y="1269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72525" y="2416271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7273" y="1928397"/>
            <a:ext cx="821055" cy="476884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497" y="351708"/>
                </a:moveTo>
                <a:lnTo>
                  <a:pt x="0" y="476301"/>
                </a:lnTo>
              </a:path>
              <a:path w="821055" h="476885">
                <a:moveTo>
                  <a:pt x="820757" y="180002"/>
                </a:moveTo>
                <a:lnTo>
                  <a:pt x="814327" y="132149"/>
                </a:lnTo>
                <a:lnTo>
                  <a:pt x="796181" y="89151"/>
                </a:lnTo>
                <a:lnTo>
                  <a:pt x="768036" y="52720"/>
                </a:lnTo>
                <a:lnTo>
                  <a:pt x="731606" y="24575"/>
                </a:lnTo>
                <a:lnTo>
                  <a:pt x="688607" y="6429"/>
                </a:lnTo>
                <a:lnTo>
                  <a:pt x="640755" y="0"/>
                </a:lnTo>
                <a:lnTo>
                  <a:pt x="592903" y="6429"/>
                </a:lnTo>
                <a:lnTo>
                  <a:pt x="549904" y="24575"/>
                </a:lnTo>
                <a:lnTo>
                  <a:pt x="513474" y="52720"/>
                </a:lnTo>
                <a:lnTo>
                  <a:pt x="485328" y="89151"/>
                </a:lnTo>
                <a:lnTo>
                  <a:pt x="467182" y="132149"/>
                </a:lnTo>
                <a:lnTo>
                  <a:pt x="460753" y="180002"/>
                </a:lnTo>
                <a:lnTo>
                  <a:pt x="467182" y="227854"/>
                </a:lnTo>
                <a:lnTo>
                  <a:pt x="485328" y="270853"/>
                </a:lnTo>
                <a:lnTo>
                  <a:pt x="513474" y="307283"/>
                </a:lnTo>
                <a:lnTo>
                  <a:pt x="549904" y="335428"/>
                </a:lnTo>
                <a:lnTo>
                  <a:pt x="592903" y="353574"/>
                </a:lnTo>
                <a:lnTo>
                  <a:pt x="640755" y="360004"/>
                </a:lnTo>
                <a:lnTo>
                  <a:pt x="688607" y="353574"/>
                </a:lnTo>
                <a:lnTo>
                  <a:pt x="731606" y="335428"/>
                </a:lnTo>
                <a:lnTo>
                  <a:pt x="768036" y="307283"/>
                </a:lnTo>
                <a:lnTo>
                  <a:pt x="796181" y="270853"/>
                </a:lnTo>
                <a:lnTo>
                  <a:pt x="814327" y="227854"/>
                </a:lnTo>
                <a:lnTo>
                  <a:pt x="820757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88527" y="1948276"/>
            <a:ext cx="683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5943" y="1460391"/>
            <a:ext cx="1026160" cy="481330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6999"/>
                </a:moveTo>
                <a:lnTo>
                  <a:pt x="72158" y="481010"/>
                </a:lnTo>
              </a:path>
              <a:path w="1026160" h="481330">
                <a:moveTo>
                  <a:pt x="1026095" y="180002"/>
                </a:moveTo>
                <a:lnTo>
                  <a:pt x="1019666" y="132150"/>
                </a:lnTo>
                <a:lnTo>
                  <a:pt x="1001520" y="89151"/>
                </a:lnTo>
                <a:lnTo>
                  <a:pt x="973374" y="52720"/>
                </a:lnTo>
                <a:lnTo>
                  <a:pt x="936944" y="24575"/>
                </a:lnTo>
                <a:lnTo>
                  <a:pt x="893945" y="6429"/>
                </a:lnTo>
                <a:lnTo>
                  <a:pt x="846093" y="0"/>
                </a:lnTo>
                <a:lnTo>
                  <a:pt x="798241" y="6429"/>
                </a:lnTo>
                <a:lnTo>
                  <a:pt x="755242" y="24575"/>
                </a:lnTo>
                <a:lnTo>
                  <a:pt x="718812" y="52720"/>
                </a:lnTo>
                <a:lnTo>
                  <a:pt x="690666" y="89151"/>
                </a:lnTo>
                <a:lnTo>
                  <a:pt x="672521" y="132150"/>
                </a:lnTo>
                <a:lnTo>
                  <a:pt x="666091" y="180002"/>
                </a:lnTo>
                <a:lnTo>
                  <a:pt x="672521" y="227854"/>
                </a:lnTo>
                <a:lnTo>
                  <a:pt x="690666" y="270853"/>
                </a:lnTo>
                <a:lnTo>
                  <a:pt x="718812" y="307283"/>
                </a:lnTo>
                <a:lnTo>
                  <a:pt x="755242" y="335428"/>
                </a:lnTo>
                <a:lnTo>
                  <a:pt x="798241" y="353574"/>
                </a:lnTo>
                <a:lnTo>
                  <a:pt x="846093" y="360004"/>
                </a:lnTo>
                <a:lnTo>
                  <a:pt x="893945" y="353574"/>
                </a:lnTo>
                <a:lnTo>
                  <a:pt x="936944" y="335428"/>
                </a:lnTo>
                <a:lnTo>
                  <a:pt x="973374" y="307283"/>
                </a:lnTo>
                <a:lnTo>
                  <a:pt x="1001520" y="270853"/>
                </a:lnTo>
                <a:lnTo>
                  <a:pt x="1019666" y="227854"/>
                </a:lnTo>
                <a:lnTo>
                  <a:pt x="102609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58344" y="1306695"/>
            <a:ext cx="765810" cy="981710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7" y="801703"/>
                </a:moveTo>
                <a:lnTo>
                  <a:pt x="759268" y="753851"/>
                </a:lnTo>
                <a:lnTo>
                  <a:pt x="741122" y="710852"/>
                </a:lnTo>
                <a:lnTo>
                  <a:pt x="712977" y="674422"/>
                </a:lnTo>
                <a:lnTo>
                  <a:pt x="676546" y="646276"/>
                </a:lnTo>
                <a:lnTo>
                  <a:pt x="633547" y="628131"/>
                </a:lnTo>
                <a:lnTo>
                  <a:pt x="585695" y="621701"/>
                </a:lnTo>
                <a:lnTo>
                  <a:pt x="537843" y="628131"/>
                </a:lnTo>
                <a:lnTo>
                  <a:pt x="494844" y="646276"/>
                </a:lnTo>
                <a:lnTo>
                  <a:pt x="458414" y="674422"/>
                </a:lnTo>
                <a:lnTo>
                  <a:pt x="430268" y="710852"/>
                </a:lnTo>
                <a:lnTo>
                  <a:pt x="412123" y="753851"/>
                </a:lnTo>
                <a:lnTo>
                  <a:pt x="405693" y="801703"/>
                </a:lnTo>
                <a:lnTo>
                  <a:pt x="412123" y="849555"/>
                </a:lnTo>
                <a:lnTo>
                  <a:pt x="430268" y="892554"/>
                </a:lnTo>
                <a:lnTo>
                  <a:pt x="458414" y="928984"/>
                </a:lnTo>
                <a:lnTo>
                  <a:pt x="494844" y="957130"/>
                </a:lnTo>
                <a:lnTo>
                  <a:pt x="537843" y="975276"/>
                </a:lnTo>
                <a:lnTo>
                  <a:pt x="585695" y="981705"/>
                </a:lnTo>
                <a:lnTo>
                  <a:pt x="633547" y="975276"/>
                </a:lnTo>
                <a:lnTo>
                  <a:pt x="676546" y="957130"/>
                </a:lnTo>
                <a:lnTo>
                  <a:pt x="712977" y="928984"/>
                </a:lnTo>
                <a:lnTo>
                  <a:pt x="741122" y="892554"/>
                </a:lnTo>
                <a:lnTo>
                  <a:pt x="759268" y="849555"/>
                </a:lnTo>
                <a:lnTo>
                  <a:pt x="765697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48035" y="1807390"/>
            <a:ext cx="792480" cy="949325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19" y="0"/>
                </a:moveTo>
                <a:lnTo>
                  <a:pt x="306077" y="134011"/>
                </a:lnTo>
              </a:path>
              <a:path w="792479" h="949325">
                <a:moveTo>
                  <a:pt x="360004" y="769014"/>
                </a:moveTo>
                <a:lnTo>
                  <a:pt x="353574" y="721162"/>
                </a:lnTo>
                <a:lnTo>
                  <a:pt x="335429" y="678163"/>
                </a:lnTo>
                <a:lnTo>
                  <a:pt x="307283" y="641733"/>
                </a:lnTo>
                <a:lnTo>
                  <a:pt x="270853" y="613587"/>
                </a:lnTo>
                <a:lnTo>
                  <a:pt x="227854" y="595441"/>
                </a:lnTo>
                <a:lnTo>
                  <a:pt x="180002" y="589012"/>
                </a:lnTo>
                <a:lnTo>
                  <a:pt x="132150" y="595441"/>
                </a:lnTo>
                <a:lnTo>
                  <a:pt x="89151" y="613587"/>
                </a:lnTo>
                <a:lnTo>
                  <a:pt x="52720" y="641733"/>
                </a:lnTo>
                <a:lnTo>
                  <a:pt x="24575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5" y="859865"/>
                </a:lnTo>
                <a:lnTo>
                  <a:pt x="52720" y="896295"/>
                </a:lnTo>
                <a:lnTo>
                  <a:pt x="89151" y="924441"/>
                </a:lnTo>
                <a:lnTo>
                  <a:pt x="132150" y="942586"/>
                </a:lnTo>
                <a:lnTo>
                  <a:pt x="180002" y="949016"/>
                </a:lnTo>
                <a:lnTo>
                  <a:pt x="227854" y="942586"/>
                </a:lnTo>
                <a:lnTo>
                  <a:pt x="270853" y="924441"/>
                </a:lnTo>
                <a:lnTo>
                  <a:pt x="307283" y="896295"/>
                </a:lnTo>
                <a:lnTo>
                  <a:pt x="335429" y="859865"/>
                </a:lnTo>
                <a:lnTo>
                  <a:pt x="353574" y="816866"/>
                </a:lnTo>
                <a:lnTo>
                  <a:pt x="360004" y="769014"/>
                </a:lnTo>
                <a:close/>
              </a:path>
              <a:path w="792479" h="949325">
                <a:moveTo>
                  <a:pt x="316753" y="472715"/>
                </a:moveTo>
                <a:lnTo>
                  <a:pt x="259255" y="597307"/>
                </a:lnTo>
              </a:path>
              <a:path w="792479" h="949325">
                <a:moveTo>
                  <a:pt x="792009" y="769014"/>
                </a:moveTo>
                <a:lnTo>
                  <a:pt x="785580" y="721162"/>
                </a:lnTo>
                <a:lnTo>
                  <a:pt x="767434" y="678163"/>
                </a:lnTo>
                <a:lnTo>
                  <a:pt x="739288" y="641733"/>
                </a:lnTo>
                <a:lnTo>
                  <a:pt x="702858" y="613587"/>
                </a:lnTo>
                <a:lnTo>
                  <a:pt x="659859" y="595441"/>
                </a:lnTo>
                <a:lnTo>
                  <a:pt x="612007" y="589012"/>
                </a:lnTo>
                <a:lnTo>
                  <a:pt x="564155" y="595441"/>
                </a:lnTo>
                <a:lnTo>
                  <a:pt x="521156" y="613587"/>
                </a:lnTo>
                <a:lnTo>
                  <a:pt x="484726" y="641733"/>
                </a:lnTo>
                <a:lnTo>
                  <a:pt x="456580" y="678163"/>
                </a:lnTo>
                <a:lnTo>
                  <a:pt x="438435" y="721162"/>
                </a:lnTo>
                <a:lnTo>
                  <a:pt x="432005" y="769014"/>
                </a:lnTo>
                <a:lnTo>
                  <a:pt x="438435" y="816866"/>
                </a:lnTo>
                <a:lnTo>
                  <a:pt x="456580" y="859865"/>
                </a:lnTo>
                <a:lnTo>
                  <a:pt x="484726" y="896295"/>
                </a:lnTo>
                <a:lnTo>
                  <a:pt x="521156" y="924441"/>
                </a:lnTo>
                <a:lnTo>
                  <a:pt x="564155" y="942586"/>
                </a:lnTo>
                <a:lnTo>
                  <a:pt x="612007" y="949016"/>
                </a:lnTo>
                <a:lnTo>
                  <a:pt x="659859" y="942586"/>
                </a:lnTo>
                <a:lnTo>
                  <a:pt x="702858" y="924441"/>
                </a:lnTo>
                <a:lnTo>
                  <a:pt x="739288" y="896295"/>
                </a:lnTo>
                <a:lnTo>
                  <a:pt x="767434" y="859865"/>
                </a:lnTo>
                <a:lnTo>
                  <a:pt x="785580" y="816866"/>
                </a:lnTo>
                <a:lnTo>
                  <a:pt x="792009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12528" y="2416271"/>
            <a:ext cx="612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5934" algn="l"/>
              </a:tabLst>
            </a:pPr>
            <a:r>
              <a:rPr sz="1700" spc="-25" dirty="0">
                <a:latin typeface="Calibri"/>
                <a:cs typeface="Calibri"/>
              </a:rPr>
              <a:t>12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16075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Remove</a:t>
            </a:r>
          </a:p>
        </p:txBody>
      </p:sp>
      <p:sp>
        <p:nvSpPr>
          <p:cNvPr id="3" name="object 3"/>
          <p:cNvSpPr/>
          <p:nvPr/>
        </p:nvSpPr>
        <p:spPr>
          <a:xfrm>
            <a:off x="2844028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8017" y="1306701"/>
            <a:ext cx="981710" cy="1449705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05" y="0"/>
                </a:moveTo>
                <a:lnTo>
                  <a:pt x="781663" y="200047"/>
                </a:lnTo>
              </a:path>
              <a:path w="981710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49"/>
                </a:lnTo>
                <a:lnTo>
                  <a:pt x="240577" y="892548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8"/>
                </a:lnTo>
                <a:lnTo>
                  <a:pt x="569576" y="849549"/>
                </a:lnTo>
                <a:lnTo>
                  <a:pt x="576006" y="801697"/>
                </a:lnTo>
                <a:close/>
              </a:path>
              <a:path w="981710" h="1449705">
                <a:moveTo>
                  <a:pt x="558089" y="500689"/>
                </a:moveTo>
                <a:lnTo>
                  <a:pt x="485931" y="634700"/>
                </a:lnTo>
              </a:path>
              <a:path w="981710" h="1449705">
                <a:moveTo>
                  <a:pt x="360004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3" y="1114276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50" y="1096131"/>
                </a:lnTo>
                <a:lnTo>
                  <a:pt x="89151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5"/>
                </a:lnTo>
                <a:lnTo>
                  <a:pt x="24575" y="1360554"/>
                </a:lnTo>
                <a:lnTo>
                  <a:pt x="52720" y="1396984"/>
                </a:lnTo>
                <a:lnTo>
                  <a:pt x="89151" y="1425130"/>
                </a:lnTo>
                <a:lnTo>
                  <a:pt x="132150" y="1443276"/>
                </a:lnTo>
                <a:lnTo>
                  <a:pt x="180002" y="1449705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4"/>
                </a:lnTo>
                <a:lnTo>
                  <a:pt x="335428" y="1360554"/>
                </a:lnTo>
                <a:lnTo>
                  <a:pt x="353574" y="1317555"/>
                </a:lnTo>
                <a:lnTo>
                  <a:pt x="360004" y="1269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72525" y="2416271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7273" y="1928397"/>
            <a:ext cx="821055" cy="476884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497" y="351708"/>
                </a:moveTo>
                <a:lnTo>
                  <a:pt x="0" y="476301"/>
                </a:lnTo>
              </a:path>
              <a:path w="821055" h="476885">
                <a:moveTo>
                  <a:pt x="820757" y="180002"/>
                </a:moveTo>
                <a:lnTo>
                  <a:pt x="814327" y="132149"/>
                </a:lnTo>
                <a:lnTo>
                  <a:pt x="796181" y="89151"/>
                </a:lnTo>
                <a:lnTo>
                  <a:pt x="768036" y="52720"/>
                </a:lnTo>
                <a:lnTo>
                  <a:pt x="731606" y="24575"/>
                </a:lnTo>
                <a:lnTo>
                  <a:pt x="688607" y="6429"/>
                </a:lnTo>
                <a:lnTo>
                  <a:pt x="640755" y="0"/>
                </a:lnTo>
                <a:lnTo>
                  <a:pt x="592903" y="6429"/>
                </a:lnTo>
                <a:lnTo>
                  <a:pt x="549904" y="24575"/>
                </a:lnTo>
                <a:lnTo>
                  <a:pt x="513474" y="52720"/>
                </a:lnTo>
                <a:lnTo>
                  <a:pt x="485328" y="89151"/>
                </a:lnTo>
                <a:lnTo>
                  <a:pt x="467182" y="132149"/>
                </a:lnTo>
                <a:lnTo>
                  <a:pt x="460753" y="180002"/>
                </a:lnTo>
                <a:lnTo>
                  <a:pt x="467182" y="227854"/>
                </a:lnTo>
                <a:lnTo>
                  <a:pt x="485328" y="270853"/>
                </a:lnTo>
                <a:lnTo>
                  <a:pt x="513474" y="307283"/>
                </a:lnTo>
                <a:lnTo>
                  <a:pt x="549904" y="335428"/>
                </a:lnTo>
                <a:lnTo>
                  <a:pt x="592903" y="353574"/>
                </a:lnTo>
                <a:lnTo>
                  <a:pt x="640755" y="360004"/>
                </a:lnTo>
                <a:lnTo>
                  <a:pt x="688607" y="353574"/>
                </a:lnTo>
                <a:lnTo>
                  <a:pt x="731606" y="335428"/>
                </a:lnTo>
                <a:lnTo>
                  <a:pt x="768036" y="307283"/>
                </a:lnTo>
                <a:lnTo>
                  <a:pt x="796181" y="270853"/>
                </a:lnTo>
                <a:lnTo>
                  <a:pt x="814327" y="227854"/>
                </a:lnTo>
                <a:lnTo>
                  <a:pt x="820757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88527" y="1948276"/>
            <a:ext cx="683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5943" y="1460391"/>
            <a:ext cx="1026160" cy="481330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6999"/>
                </a:moveTo>
                <a:lnTo>
                  <a:pt x="72158" y="481010"/>
                </a:lnTo>
              </a:path>
              <a:path w="1026160" h="481330">
                <a:moveTo>
                  <a:pt x="1026095" y="180002"/>
                </a:moveTo>
                <a:lnTo>
                  <a:pt x="1019666" y="132150"/>
                </a:lnTo>
                <a:lnTo>
                  <a:pt x="1001520" y="89151"/>
                </a:lnTo>
                <a:lnTo>
                  <a:pt x="973374" y="52720"/>
                </a:lnTo>
                <a:lnTo>
                  <a:pt x="936944" y="24575"/>
                </a:lnTo>
                <a:lnTo>
                  <a:pt x="893945" y="6429"/>
                </a:lnTo>
                <a:lnTo>
                  <a:pt x="846093" y="0"/>
                </a:lnTo>
                <a:lnTo>
                  <a:pt x="798241" y="6429"/>
                </a:lnTo>
                <a:lnTo>
                  <a:pt x="755242" y="24575"/>
                </a:lnTo>
                <a:lnTo>
                  <a:pt x="718812" y="52720"/>
                </a:lnTo>
                <a:lnTo>
                  <a:pt x="690666" y="89151"/>
                </a:lnTo>
                <a:lnTo>
                  <a:pt x="672521" y="132150"/>
                </a:lnTo>
                <a:lnTo>
                  <a:pt x="666091" y="180002"/>
                </a:lnTo>
                <a:lnTo>
                  <a:pt x="672521" y="227854"/>
                </a:lnTo>
                <a:lnTo>
                  <a:pt x="690666" y="270853"/>
                </a:lnTo>
                <a:lnTo>
                  <a:pt x="718812" y="307283"/>
                </a:lnTo>
                <a:lnTo>
                  <a:pt x="755242" y="335428"/>
                </a:lnTo>
                <a:lnTo>
                  <a:pt x="798241" y="353574"/>
                </a:lnTo>
                <a:lnTo>
                  <a:pt x="846093" y="360004"/>
                </a:lnTo>
                <a:lnTo>
                  <a:pt x="893945" y="353574"/>
                </a:lnTo>
                <a:lnTo>
                  <a:pt x="936944" y="335428"/>
                </a:lnTo>
                <a:lnTo>
                  <a:pt x="973374" y="307283"/>
                </a:lnTo>
                <a:lnTo>
                  <a:pt x="1001520" y="270853"/>
                </a:lnTo>
                <a:lnTo>
                  <a:pt x="1019666" y="227854"/>
                </a:lnTo>
                <a:lnTo>
                  <a:pt x="102609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58344" y="1306695"/>
            <a:ext cx="765810" cy="981710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7" y="801703"/>
                </a:moveTo>
                <a:lnTo>
                  <a:pt x="759268" y="753851"/>
                </a:lnTo>
                <a:lnTo>
                  <a:pt x="741122" y="710852"/>
                </a:lnTo>
                <a:lnTo>
                  <a:pt x="712977" y="674422"/>
                </a:lnTo>
                <a:lnTo>
                  <a:pt x="676546" y="646276"/>
                </a:lnTo>
                <a:lnTo>
                  <a:pt x="633547" y="628131"/>
                </a:lnTo>
                <a:lnTo>
                  <a:pt x="585695" y="621701"/>
                </a:lnTo>
                <a:lnTo>
                  <a:pt x="537843" y="628131"/>
                </a:lnTo>
                <a:lnTo>
                  <a:pt x="494844" y="646276"/>
                </a:lnTo>
                <a:lnTo>
                  <a:pt x="458414" y="674422"/>
                </a:lnTo>
                <a:lnTo>
                  <a:pt x="430268" y="710852"/>
                </a:lnTo>
                <a:lnTo>
                  <a:pt x="412123" y="753851"/>
                </a:lnTo>
                <a:lnTo>
                  <a:pt x="405693" y="801703"/>
                </a:lnTo>
                <a:lnTo>
                  <a:pt x="412123" y="849555"/>
                </a:lnTo>
                <a:lnTo>
                  <a:pt x="430268" y="892554"/>
                </a:lnTo>
                <a:lnTo>
                  <a:pt x="458414" y="928984"/>
                </a:lnTo>
                <a:lnTo>
                  <a:pt x="494844" y="957130"/>
                </a:lnTo>
                <a:lnTo>
                  <a:pt x="537843" y="975276"/>
                </a:lnTo>
                <a:lnTo>
                  <a:pt x="585695" y="981705"/>
                </a:lnTo>
                <a:lnTo>
                  <a:pt x="633547" y="975276"/>
                </a:lnTo>
                <a:lnTo>
                  <a:pt x="676546" y="957130"/>
                </a:lnTo>
                <a:lnTo>
                  <a:pt x="712977" y="928984"/>
                </a:lnTo>
                <a:lnTo>
                  <a:pt x="741122" y="892554"/>
                </a:lnTo>
                <a:lnTo>
                  <a:pt x="759268" y="849555"/>
                </a:lnTo>
                <a:lnTo>
                  <a:pt x="765697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48035" y="1807390"/>
            <a:ext cx="792480" cy="949325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19" y="0"/>
                </a:moveTo>
                <a:lnTo>
                  <a:pt x="306077" y="134011"/>
                </a:lnTo>
              </a:path>
              <a:path w="792479" h="949325">
                <a:moveTo>
                  <a:pt x="360004" y="769014"/>
                </a:moveTo>
                <a:lnTo>
                  <a:pt x="353574" y="721162"/>
                </a:lnTo>
                <a:lnTo>
                  <a:pt x="335429" y="678163"/>
                </a:lnTo>
                <a:lnTo>
                  <a:pt x="307283" y="641733"/>
                </a:lnTo>
                <a:lnTo>
                  <a:pt x="270853" y="613587"/>
                </a:lnTo>
                <a:lnTo>
                  <a:pt x="227854" y="595441"/>
                </a:lnTo>
                <a:lnTo>
                  <a:pt x="180002" y="589012"/>
                </a:lnTo>
                <a:lnTo>
                  <a:pt x="132150" y="595441"/>
                </a:lnTo>
                <a:lnTo>
                  <a:pt x="89151" y="613587"/>
                </a:lnTo>
                <a:lnTo>
                  <a:pt x="52720" y="641733"/>
                </a:lnTo>
                <a:lnTo>
                  <a:pt x="24575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5" y="859865"/>
                </a:lnTo>
                <a:lnTo>
                  <a:pt x="52720" y="896295"/>
                </a:lnTo>
                <a:lnTo>
                  <a:pt x="89151" y="924441"/>
                </a:lnTo>
                <a:lnTo>
                  <a:pt x="132150" y="942586"/>
                </a:lnTo>
                <a:lnTo>
                  <a:pt x="180002" y="949016"/>
                </a:lnTo>
                <a:lnTo>
                  <a:pt x="227854" y="942586"/>
                </a:lnTo>
                <a:lnTo>
                  <a:pt x="270853" y="924441"/>
                </a:lnTo>
                <a:lnTo>
                  <a:pt x="307283" y="896295"/>
                </a:lnTo>
                <a:lnTo>
                  <a:pt x="335429" y="859865"/>
                </a:lnTo>
                <a:lnTo>
                  <a:pt x="353574" y="816866"/>
                </a:lnTo>
                <a:lnTo>
                  <a:pt x="360004" y="769014"/>
                </a:lnTo>
                <a:close/>
              </a:path>
              <a:path w="792479" h="949325">
                <a:moveTo>
                  <a:pt x="316753" y="472715"/>
                </a:moveTo>
                <a:lnTo>
                  <a:pt x="259255" y="597307"/>
                </a:lnTo>
              </a:path>
              <a:path w="792479" h="949325">
                <a:moveTo>
                  <a:pt x="792009" y="769014"/>
                </a:moveTo>
                <a:lnTo>
                  <a:pt x="785580" y="721162"/>
                </a:lnTo>
                <a:lnTo>
                  <a:pt x="767434" y="678163"/>
                </a:lnTo>
                <a:lnTo>
                  <a:pt x="739288" y="641733"/>
                </a:lnTo>
                <a:lnTo>
                  <a:pt x="702858" y="613587"/>
                </a:lnTo>
                <a:lnTo>
                  <a:pt x="659859" y="595441"/>
                </a:lnTo>
                <a:lnTo>
                  <a:pt x="612007" y="589012"/>
                </a:lnTo>
                <a:lnTo>
                  <a:pt x="564155" y="595441"/>
                </a:lnTo>
                <a:lnTo>
                  <a:pt x="521156" y="613587"/>
                </a:lnTo>
                <a:lnTo>
                  <a:pt x="484726" y="641733"/>
                </a:lnTo>
                <a:lnTo>
                  <a:pt x="456580" y="678163"/>
                </a:lnTo>
                <a:lnTo>
                  <a:pt x="438435" y="721162"/>
                </a:lnTo>
                <a:lnTo>
                  <a:pt x="432005" y="769014"/>
                </a:lnTo>
                <a:lnTo>
                  <a:pt x="438435" y="816866"/>
                </a:lnTo>
                <a:lnTo>
                  <a:pt x="456580" y="859865"/>
                </a:lnTo>
                <a:lnTo>
                  <a:pt x="484726" y="896295"/>
                </a:lnTo>
                <a:lnTo>
                  <a:pt x="521156" y="924441"/>
                </a:lnTo>
                <a:lnTo>
                  <a:pt x="564155" y="942586"/>
                </a:lnTo>
                <a:lnTo>
                  <a:pt x="612007" y="949016"/>
                </a:lnTo>
                <a:lnTo>
                  <a:pt x="659859" y="942586"/>
                </a:lnTo>
                <a:lnTo>
                  <a:pt x="702858" y="924441"/>
                </a:lnTo>
                <a:lnTo>
                  <a:pt x="739288" y="896295"/>
                </a:lnTo>
                <a:lnTo>
                  <a:pt x="767434" y="859865"/>
                </a:lnTo>
                <a:lnTo>
                  <a:pt x="785580" y="816866"/>
                </a:lnTo>
                <a:lnTo>
                  <a:pt x="792009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12528" y="2416271"/>
            <a:ext cx="612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5934" algn="l"/>
              </a:tabLst>
            </a:pPr>
            <a:r>
              <a:rPr sz="1700" spc="-25" dirty="0">
                <a:latin typeface="Calibri"/>
                <a:cs typeface="Calibri"/>
              </a:rPr>
              <a:t>12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00303" y="1027367"/>
            <a:ext cx="1443990" cy="1696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2080">
              <a:lnSpc>
                <a:spcPct val="107400"/>
              </a:lnSpc>
              <a:spcBef>
                <a:spcPts val="95"/>
              </a:spcBef>
            </a:pPr>
            <a:r>
              <a:rPr sz="1700" spc="-30" dirty="0">
                <a:latin typeface="Calibri"/>
                <a:cs typeface="Calibri"/>
              </a:rPr>
              <a:t>change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pri- </a:t>
            </a:r>
            <a:r>
              <a:rPr sz="1700" spc="-20" dirty="0">
                <a:latin typeface="Calibri"/>
                <a:cs typeface="Calibri"/>
              </a:rPr>
              <a:t>ority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el- </a:t>
            </a:r>
            <a:r>
              <a:rPr sz="1700" spc="-55" dirty="0">
                <a:latin typeface="Calibri"/>
                <a:cs typeface="Calibri"/>
              </a:rPr>
              <a:t>ement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120" dirty="0">
                <a:latin typeface="Cambria"/>
                <a:cs typeface="Cambria"/>
              </a:rPr>
              <a:t>∞</a:t>
            </a:r>
            <a:r>
              <a:rPr sz="1700" spc="120" dirty="0">
                <a:latin typeface="Calibri"/>
                <a:cs typeface="Calibri"/>
              </a:rPr>
              <a:t>, </a:t>
            </a:r>
            <a:r>
              <a:rPr sz="1700" dirty="0">
                <a:latin typeface="Calibri"/>
                <a:cs typeface="Calibri"/>
              </a:rPr>
              <a:t>let</a:t>
            </a:r>
            <a:r>
              <a:rPr sz="1700" spc="8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it</a:t>
            </a:r>
            <a:r>
              <a:rPr sz="1700" spc="8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sift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up,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7400"/>
              </a:lnSpc>
            </a:pPr>
            <a:r>
              <a:rPr sz="1700" spc="-10" dirty="0">
                <a:latin typeface="Calibri"/>
                <a:cs typeface="Calibri"/>
              </a:rPr>
              <a:t>and </a:t>
            </a:r>
            <a:r>
              <a:rPr sz="1700" spc="-30" dirty="0">
                <a:latin typeface="Calibri"/>
                <a:cs typeface="Calibri"/>
              </a:rPr>
              <a:t>then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extract </a:t>
            </a:r>
            <a:r>
              <a:rPr sz="1700" spc="-10" dirty="0">
                <a:latin typeface="Calibri"/>
                <a:cs typeface="Calibri"/>
              </a:rPr>
              <a:t>maximum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307340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289566"/>
            <a:ext cx="153225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20" dirty="0">
                <a:solidFill>
                  <a:srgbClr val="007F00"/>
                </a:solidFill>
              </a:rPr>
              <a:t>Example:</a:t>
            </a:r>
            <a:r>
              <a:rPr sz="2050" spc="140" dirty="0">
                <a:solidFill>
                  <a:srgbClr val="007F00"/>
                </a:solidFill>
              </a:rPr>
              <a:t> </a:t>
            </a:r>
            <a:r>
              <a:rPr sz="2050" spc="-85" dirty="0">
                <a:solidFill>
                  <a:srgbClr val="007F00"/>
                </a:solidFill>
              </a:rPr>
              <a:t>heap</a:t>
            </a:r>
            <a:endParaRPr sz="2050"/>
          </a:p>
        </p:txBody>
      </p:sp>
      <p:grpSp>
        <p:nvGrpSpPr>
          <p:cNvPr id="4" name="object 4"/>
          <p:cNvGrpSpPr/>
          <p:nvPr/>
        </p:nvGrpSpPr>
        <p:grpSpPr>
          <a:xfrm>
            <a:off x="289420" y="693267"/>
            <a:ext cx="4029710" cy="2346325"/>
            <a:chOff x="289420" y="693267"/>
            <a:chExt cx="4029710" cy="2346325"/>
          </a:xfrm>
        </p:grpSpPr>
        <p:sp>
          <p:nvSpPr>
            <p:cNvPr id="5" name="object 5"/>
            <p:cNvSpPr/>
            <p:nvPr/>
          </p:nvSpPr>
          <p:spPr>
            <a:xfrm>
              <a:off x="289420" y="693267"/>
              <a:ext cx="4029710" cy="2346325"/>
            </a:xfrm>
            <a:custGeom>
              <a:avLst/>
              <a:gdLst/>
              <a:ahLst/>
              <a:cxnLst/>
              <a:rect l="l" t="t" r="r" b="b"/>
              <a:pathLst>
                <a:path w="4029710" h="2346325">
                  <a:moveTo>
                    <a:pt x="4029151" y="0"/>
                  </a:moveTo>
                  <a:lnTo>
                    <a:pt x="0" y="0"/>
                  </a:lnTo>
                  <a:lnTo>
                    <a:pt x="0" y="2346020"/>
                  </a:lnTo>
                  <a:lnTo>
                    <a:pt x="4029151" y="2346020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23993" y="955314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360004" y="180002"/>
                  </a:moveTo>
                  <a:lnTo>
                    <a:pt x="353574" y="132149"/>
                  </a:lnTo>
                  <a:lnTo>
                    <a:pt x="335428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49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8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88527" y="975177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55988" y="142332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49"/>
                </a:lnTo>
                <a:lnTo>
                  <a:pt x="335428" y="89150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0"/>
                </a:lnTo>
                <a:lnTo>
                  <a:pt x="6429" y="132149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20519" y="1443172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87982" y="1269630"/>
            <a:ext cx="981710" cy="1449705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05" y="0"/>
                </a:moveTo>
                <a:lnTo>
                  <a:pt x="781663" y="200047"/>
                </a:lnTo>
              </a:path>
              <a:path w="981710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50"/>
                </a:lnTo>
                <a:lnTo>
                  <a:pt x="240577" y="892549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700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9"/>
                </a:lnTo>
                <a:lnTo>
                  <a:pt x="569576" y="849550"/>
                </a:lnTo>
                <a:lnTo>
                  <a:pt x="576006" y="801697"/>
                </a:lnTo>
                <a:close/>
              </a:path>
              <a:path w="981710" h="1449705">
                <a:moveTo>
                  <a:pt x="558089" y="500689"/>
                </a:moveTo>
                <a:lnTo>
                  <a:pt x="485931" y="634700"/>
                </a:lnTo>
              </a:path>
              <a:path w="981710" h="1449705">
                <a:moveTo>
                  <a:pt x="360004" y="1269703"/>
                </a:moveTo>
                <a:lnTo>
                  <a:pt x="353574" y="1221851"/>
                </a:lnTo>
                <a:lnTo>
                  <a:pt x="335429" y="1178852"/>
                </a:lnTo>
                <a:lnTo>
                  <a:pt x="307283" y="1142422"/>
                </a:lnTo>
                <a:lnTo>
                  <a:pt x="270853" y="1114277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50" y="1096131"/>
                </a:lnTo>
                <a:lnTo>
                  <a:pt x="89151" y="1114277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6"/>
                </a:lnTo>
                <a:lnTo>
                  <a:pt x="24575" y="1360555"/>
                </a:lnTo>
                <a:lnTo>
                  <a:pt x="52720" y="1396985"/>
                </a:lnTo>
                <a:lnTo>
                  <a:pt x="89151" y="1425130"/>
                </a:lnTo>
                <a:lnTo>
                  <a:pt x="132150" y="1443276"/>
                </a:lnTo>
                <a:lnTo>
                  <a:pt x="180002" y="1449706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5"/>
                </a:lnTo>
                <a:lnTo>
                  <a:pt x="335429" y="1360555"/>
                </a:lnTo>
                <a:lnTo>
                  <a:pt x="353574" y="1317556"/>
                </a:lnTo>
                <a:lnTo>
                  <a:pt x="360004" y="1269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52524" y="2379174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47238" y="1891326"/>
            <a:ext cx="821055" cy="476884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498" y="351709"/>
                </a:moveTo>
                <a:lnTo>
                  <a:pt x="0" y="476301"/>
                </a:lnTo>
              </a:path>
              <a:path w="821055" h="476885">
                <a:moveTo>
                  <a:pt x="820757" y="180002"/>
                </a:moveTo>
                <a:lnTo>
                  <a:pt x="814327" y="132150"/>
                </a:lnTo>
                <a:lnTo>
                  <a:pt x="796182" y="89151"/>
                </a:lnTo>
                <a:lnTo>
                  <a:pt x="768036" y="52721"/>
                </a:lnTo>
                <a:lnTo>
                  <a:pt x="731606" y="24575"/>
                </a:lnTo>
                <a:lnTo>
                  <a:pt x="688607" y="6429"/>
                </a:lnTo>
                <a:lnTo>
                  <a:pt x="640755" y="0"/>
                </a:lnTo>
                <a:lnTo>
                  <a:pt x="592902" y="6429"/>
                </a:lnTo>
                <a:lnTo>
                  <a:pt x="549904" y="24575"/>
                </a:lnTo>
                <a:lnTo>
                  <a:pt x="513473" y="52721"/>
                </a:lnTo>
                <a:lnTo>
                  <a:pt x="485328" y="89151"/>
                </a:lnTo>
                <a:lnTo>
                  <a:pt x="467182" y="132150"/>
                </a:lnTo>
                <a:lnTo>
                  <a:pt x="460752" y="180002"/>
                </a:lnTo>
                <a:lnTo>
                  <a:pt x="467182" y="227854"/>
                </a:lnTo>
                <a:lnTo>
                  <a:pt x="485328" y="270853"/>
                </a:lnTo>
                <a:lnTo>
                  <a:pt x="513473" y="307283"/>
                </a:lnTo>
                <a:lnTo>
                  <a:pt x="549904" y="335429"/>
                </a:lnTo>
                <a:lnTo>
                  <a:pt x="592902" y="353574"/>
                </a:lnTo>
                <a:lnTo>
                  <a:pt x="640755" y="360004"/>
                </a:lnTo>
                <a:lnTo>
                  <a:pt x="688607" y="353574"/>
                </a:lnTo>
                <a:lnTo>
                  <a:pt x="731606" y="335429"/>
                </a:lnTo>
                <a:lnTo>
                  <a:pt x="768036" y="307283"/>
                </a:lnTo>
                <a:lnTo>
                  <a:pt x="796182" y="270853"/>
                </a:lnTo>
                <a:lnTo>
                  <a:pt x="814327" y="227854"/>
                </a:lnTo>
                <a:lnTo>
                  <a:pt x="820757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68526" y="1911179"/>
            <a:ext cx="683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25908" y="1423320"/>
            <a:ext cx="1026160" cy="481330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6999"/>
                </a:moveTo>
                <a:lnTo>
                  <a:pt x="72158" y="481010"/>
                </a:lnTo>
              </a:path>
              <a:path w="1026160" h="481330">
                <a:moveTo>
                  <a:pt x="1026095" y="180002"/>
                </a:moveTo>
                <a:lnTo>
                  <a:pt x="1019665" y="132149"/>
                </a:lnTo>
                <a:lnTo>
                  <a:pt x="1001520" y="89150"/>
                </a:lnTo>
                <a:lnTo>
                  <a:pt x="973374" y="52720"/>
                </a:lnTo>
                <a:lnTo>
                  <a:pt x="936944" y="24575"/>
                </a:lnTo>
                <a:lnTo>
                  <a:pt x="893945" y="6429"/>
                </a:lnTo>
                <a:lnTo>
                  <a:pt x="846093" y="0"/>
                </a:lnTo>
                <a:lnTo>
                  <a:pt x="798241" y="6429"/>
                </a:lnTo>
                <a:lnTo>
                  <a:pt x="755242" y="24575"/>
                </a:lnTo>
                <a:lnTo>
                  <a:pt x="718812" y="52720"/>
                </a:lnTo>
                <a:lnTo>
                  <a:pt x="690666" y="89150"/>
                </a:lnTo>
                <a:lnTo>
                  <a:pt x="672521" y="132149"/>
                </a:lnTo>
                <a:lnTo>
                  <a:pt x="666091" y="180002"/>
                </a:lnTo>
                <a:lnTo>
                  <a:pt x="672521" y="227854"/>
                </a:lnTo>
                <a:lnTo>
                  <a:pt x="690666" y="270853"/>
                </a:lnTo>
                <a:lnTo>
                  <a:pt x="718812" y="307283"/>
                </a:lnTo>
                <a:lnTo>
                  <a:pt x="755242" y="335428"/>
                </a:lnTo>
                <a:lnTo>
                  <a:pt x="798241" y="353574"/>
                </a:lnTo>
                <a:lnTo>
                  <a:pt x="846093" y="360004"/>
                </a:lnTo>
                <a:lnTo>
                  <a:pt x="893945" y="353574"/>
                </a:lnTo>
                <a:lnTo>
                  <a:pt x="936944" y="335428"/>
                </a:lnTo>
                <a:lnTo>
                  <a:pt x="973374" y="307283"/>
                </a:lnTo>
                <a:lnTo>
                  <a:pt x="1001520" y="270853"/>
                </a:lnTo>
                <a:lnTo>
                  <a:pt x="1019665" y="227854"/>
                </a:lnTo>
                <a:lnTo>
                  <a:pt x="102609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56522" y="1443172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38309" y="1269624"/>
            <a:ext cx="765810" cy="981710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8" y="801703"/>
                </a:moveTo>
                <a:lnTo>
                  <a:pt x="759268" y="753851"/>
                </a:lnTo>
                <a:lnTo>
                  <a:pt x="741122" y="710852"/>
                </a:lnTo>
                <a:lnTo>
                  <a:pt x="712977" y="674422"/>
                </a:lnTo>
                <a:lnTo>
                  <a:pt x="676547" y="646276"/>
                </a:lnTo>
                <a:lnTo>
                  <a:pt x="633548" y="628131"/>
                </a:lnTo>
                <a:lnTo>
                  <a:pt x="585696" y="621701"/>
                </a:lnTo>
                <a:lnTo>
                  <a:pt x="537843" y="628131"/>
                </a:lnTo>
                <a:lnTo>
                  <a:pt x="494844" y="646276"/>
                </a:lnTo>
                <a:lnTo>
                  <a:pt x="458414" y="674422"/>
                </a:lnTo>
                <a:lnTo>
                  <a:pt x="430269" y="710852"/>
                </a:lnTo>
                <a:lnTo>
                  <a:pt x="412123" y="753851"/>
                </a:lnTo>
                <a:lnTo>
                  <a:pt x="405693" y="801703"/>
                </a:lnTo>
                <a:lnTo>
                  <a:pt x="412123" y="849555"/>
                </a:lnTo>
                <a:lnTo>
                  <a:pt x="430269" y="892554"/>
                </a:lnTo>
                <a:lnTo>
                  <a:pt x="458414" y="928985"/>
                </a:lnTo>
                <a:lnTo>
                  <a:pt x="494844" y="957130"/>
                </a:lnTo>
                <a:lnTo>
                  <a:pt x="537843" y="975276"/>
                </a:lnTo>
                <a:lnTo>
                  <a:pt x="585696" y="981705"/>
                </a:lnTo>
                <a:lnTo>
                  <a:pt x="633548" y="975276"/>
                </a:lnTo>
                <a:lnTo>
                  <a:pt x="676547" y="957130"/>
                </a:lnTo>
                <a:lnTo>
                  <a:pt x="712977" y="928985"/>
                </a:lnTo>
                <a:lnTo>
                  <a:pt x="741122" y="892554"/>
                </a:lnTo>
                <a:lnTo>
                  <a:pt x="759268" y="849555"/>
                </a:lnTo>
                <a:lnTo>
                  <a:pt x="765698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908528" y="1911179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28000" y="1770319"/>
            <a:ext cx="792480" cy="949325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19" y="0"/>
                </a:moveTo>
                <a:lnTo>
                  <a:pt x="306077" y="134010"/>
                </a:lnTo>
              </a:path>
              <a:path w="792479" h="949325">
                <a:moveTo>
                  <a:pt x="360004" y="769014"/>
                </a:moveTo>
                <a:lnTo>
                  <a:pt x="353574" y="721162"/>
                </a:lnTo>
                <a:lnTo>
                  <a:pt x="335429" y="678163"/>
                </a:lnTo>
                <a:lnTo>
                  <a:pt x="307283" y="641733"/>
                </a:lnTo>
                <a:lnTo>
                  <a:pt x="270853" y="613587"/>
                </a:lnTo>
                <a:lnTo>
                  <a:pt x="227854" y="595441"/>
                </a:lnTo>
                <a:lnTo>
                  <a:pt x="180002" y="589012"/>
                </a:lnTo>
                <a:lnTo>
                  <a:pt x="132150" y="595441"/>
                </a:lnTo>
                <a:lnTo>
                  <a:pt x="89151" y="613587"/>
                </a:lnTo>
                <a:lnTo>
                  <a:pt x="52721" y="641733"/>
                </a:lnTo>
                <a:lnTo>
                  <a:pt x="24575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5" y="859865"/>
                </a:lnTo>
                <a:lnTo>
                  <a:pt x="52721" y="896295"/>
                </a:lnTo>
                <a:lnTo>
                  <a:pt x="89151" y="924441"/>
                </a:lnTo>
                <a:lnTo>
                  <a:pt x="132150" y="942586"/>
                </a:lnTo>
                <a:lnTo>
                  <a:pt x="180002" y="949016"/>
                </a:lnTo>
                <a:lnTo>
                  <a:pt x="227854" y="942586"/>
                </a:lnTo>
                <a:lnTo>
                  <a:pt x="270853" y="924441"/>
                </a:lnTo>
                <a:lnTo>
                  <a:pt x="307283" y="896295"/>
                </a:lnTo>
                <a:lnTo>
                  <a:pt x="335429" y="859865"/>
                </a:lnTo>
                <a:lnTo>
                  <a:pt x="353574" y="816866"/>
                </a:lnTo>
                <a:lnTo>
                  <a:pt x="360004" y="769014"/>
                </a:lnTo>
                <a:close/>
              </a:path>
              <a:path w="792479" h="949325">
                <a:moveTo>
                  <a:pt x="316754" y="472715"/>
                </a:moveTo>
                <a:lnTo>
                  <a:pt x="259256" y="597307"/>
                </a:lnTo>
              </a:path>
              <a:path w="792479" h="949325">
                <a:moveTo>
                  <a:pt x="792009" y="769014"/>
                </a:moveTo>
                <a:lnTo>
                  <a:pt x="785580" y="721162"/>
                </a:lnTo>
                <a:lnTo>
                  <a:pt x="767434" y="678163"/>
                </a:lnTo>
                <a:lnTo>
                  <a:pt x="739288" y="641733"/>
                </a:lnTo>
                <a:lnTo>
                  <a:pt x="702858" y="613587"/>
                </a:lnTo>
                <a:lnTo>
                  <a:pt x="659859" y="595441"/>
                </a:lnTo>
                <a:lnTo>
                  <a:pt x="612007" y="589012"/>
                </a:lnTo>
                <a:lnTo>
                  <a:pt x="564155" y="595441"/>
                </a:lnTo>
                <a:lnTo>
                  <a:pt x="521156" y="613587"/>
                </a:lnTo>
                <a:lnTo>
                  <a:pt x="484726" y="641733"/>
                </a:lnTo>
                <a:lnTo>
                  <a:pt x="456580" y="678163"/>
                </a:lnTo>
                <a:lnTo>
                  <a:pt x="438435" y="721162"/>
                </a:lnTo>
                <a:lnTo>
                  <a:pt x="432005" y="769014"/>
                </a:lnTo>
                <a:lnTo>
                  <a:pt x="438435" y="816866"/>
                </a:lnTo>
                <a:lnTo>
                  <a:pt x="456580" y="859865"/>
                </a:lnTo>
                <a:lnTo>
                  <a:pt x="484726" y="896295"/>
                </a:lnTo>
                <a:lnTo>
                  <a:pt x="521156" y="924441"/>
                </a:lnTo>
                <a:lnTo>
                  <a:pt x="564155" y="942586"/>
                </a:lnTo>
                <a:lnTo>
                  <a:pt x="612007" y="949016"/>
                </a:lnTo>
                <a:lnTo>
                  <a:pt x="659859" y="942586"/>
                </a:lnTo>
                <a:lnTo>
                  <a:pt x="702858" y="924441"/>
                </a:lnTo>
                <a:lnTo>
                  <a:pt x="739288" y="896295"/>
                </a:lnTo>
                <a:lnTo>
                  <a:pt x="767434" y="859865"/>
                </a:lnTo>
                <a:lnTo>
                  <a:pt x="785580" y="816866"/>
                </a:lnTo>
                <a:lnTo>
                  <a:pt x="792009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692526" y="2379174"/>
            <a:ext cx="612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5934" algn="l"/>
              </a:tabLst>
            </a:pPr>
            <a:r>
              <a:rPr sz="1700" spc="-25" dirty="0">
                <a:latin typeface="Calibri"/>
                <a:cs typeface="Calibri"/>
              </a:rPr>
              <a:t>12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03256" y="224303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1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16075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Remove</a:t>
            </a:r>
          </a:p>
        </p:txBody>
      </p:sp>
      <p:sp>
        <p:nvSpPr>
          <p:cNvPr id="3" name="object 3"/>
          <p:cNvSpPr/>
          <p:nvPr/>
        </p:nvSpPr>
        <p:spPr>
          <a:xfrm>
            <a:off x="2844028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8017" y="1306701"/>
            <a:ext cx="981710" cy="1449705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05" y="0"/>
                </a:moveTo>
                <a:lnTo>
                  <a:pt x="781663" y="200047"/>
                </a:lnTo>
              </a:path>
              <a:path w="981710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49"/>
                </a:lnTo>
                <a:lnTo>
                  <a:pt x="240577" y="892548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8"/>
                </a:lnTo>
                <a:lnTo>
                  <a:pt x="569576" y="849549"/>
                </a:lnTo>
                <a:lnTo>
                  <a:pt x="576006" y="801697"/>
                </a:lnTo>
                <a:close/>
              </a:path>
              <a:path w="981710" h="1449705">
                <a:moveTo>
                  <a:pt x="558089" y="500689"/>
                </a:moveTo>
                <a:lnTo>
                  <a:pt x="485931" y="634700"/>
                </a:lnTo>
              </a:path>
              <a:path w="981710" h="1449705">
                <a:moveTo>
                  <a:pt x="360004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3" y="1114276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50" y="1096131"/>
                </a:lnTo>
                <a:lnTo>
                  <a:pt x="89151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5"/>
                </a:lnTo>
                <a:lnTo>
                  <a:pt x="24575" y="1360554"/>
                </a:lnTo>
                <a:lnTo>
                  <a:pt x="52720" y="1396984"/>
                </a:lnTo>
                <a:lnTo>
                  <a:pt x="89151" y="1425130"/>
                </a:lnTo>
                <a:lnTo>
                  <a:pt x="132150" y="1443276"/>
                </a:lnTo>
                <a:lnTo>
                  <a:pt x="180002" y="1449705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4"/>
                </a:lnTo>
                <a:lnTo>
                  <a:pt x="335428" y="1360554"/>
                </a:lnTo>
                <a:lnTo>
                  <a:pt x="353574" y="1317555"/>
                </a:lnTo>
                <a:lnTo>
                  <a:pt x="360004" y="1269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72525" y="2416271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7273" y="1928397"/>
            <a:ext cx="821055" cy="476884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497" y="351708"/>
                </a:moveTo>
                <a:lnTo>
                  <a:pt x="0" y="476301"/>
                </a:lnTo>
              </a:path>
              <a:path w="821055" h="476885">
                <a:moveTo>
                  <a:pt x="820757" y="180002"/>
                </a:moveTo>
                <a:lnTo>
                  <a:pt x="814327" y="132149"/>
                </a:lnTo>
                <a:lnTo>
                  <a:pt x="796181" y="89151"/>
                </a:lnTo>
                <a:lnTo>
                  <a:pt x="768036" y="52720"/>
                </a:lnTo>
                <a:lnTo>
                  <a:pt x="731606" y="24575"/>
                </a:lnTo>
                <a:lnTo>
                  <a:pt x="688607" y="6429"/>
                </a:lnTo>
                <a:lnTo>
                  <a:pt x="640755" y="0"/>
                </a:lnTo>
                <a:lnTo>
                  <a:pt x="592903" y="6429"/>
                </a:lnTo>
                <a:lnTo>
                  <a:pt x="549904" y="24575"/>
                </a:lnTo>
                <a:lnTo>
                  <a:pt x="513474" y="52720"/>
                </a:lnTo>
                <a:lnTo>
                  <a:pt x="485328" y="89151"/>
                </a:lnTo>
                <a:lnTo>
                  <a:pt x="467182" y="132149"/>
                </a:lnTo>
                <a:lnTo>
                  <a:pt x="460753" y="180002"/>
                </a:lnTo>
                <a:lnTo>
                  <a:pt x="467182" y="227854"/>
                </a:lnTo>
                <a:lnTo>
                  <a:pt x="485328" y="270853"/>
                </a:lnTo>
                <a:lnTo>
                  <a:pt x="513474" y="307283"/>
                </a:lnTo>
                <a:lnTo>
                  <a:pt x="549904" y="335428"/>
                </a:lnTo>
                <a:lnTo>
                  <a:pt x="592903" y="353574"/>
                </a:lnTo>
                <a:lnTo>
                  <a:pt x="640755" y="360004"/>
                </a:lnTo>
                <a:lnTo>
                  <a:pt x="688607" y="353574"/>
                </a:lnTo>
                <a:lnTo>
                  <a:pt x="731606" y="335428"/>
                </a:lnTo>
                <a:lnTo>
                  <a:pt x="768036" y="307283"/>
                </a:lnTo>
                <a:lnTo>
                  <a:pt x="796181" y="270853"/>
                </a:lnTo>
                <a:lnTo>
                  <a:pt x="814327" y="227854"/>
                </a:lnTo>
                <a:lnTo>
                  <a:pt x="820757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88527" y="1948276"/>
            <a:ext cx="683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5943" y="1460391"/>
            <a:ext cx="1026160" cy="481330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6999"/>
                </a:moveTo>
                <a:lnTo>
                  <a:pt x="72158" y="481010"/>
                </a:lnTo>
              </a:path>
              <a:path w="1026160" h="481330">
                <a:moveTo>
                  <a:pt x="1026095" y="180002"/>
                </a:moveTo>
                <a:lnTo>
                  <a:pt x="1019666" y="132150"/>
                </a:lnTo>
                <a:lnTo>
                  <a:pt x="1001520" y="89151"/>
                </a:lnTo>
                <a:lnTo>
                  <a:pt x="973374" y="52720"/>
                </a:lnTo>
                <a:lnTo>
                  <a:pt x="936944" y="24575"/>
                </a:lnTo>
                <a:lnTo>
                  <a:pt x="893945" y="6429"/>
                </a:lnTo>
                <a:lnTo>
                  <a:pt x="846093" y="0"/>
                </a:lnTo>
                <a:lnTo>
                  <a:pt x="798241" y="6429"/>
                </a:lnTo>
                <a:lnTo>
                  <a:pt x="755242" y="24575"/>
                </a:lnTo>
                <a:lnTo>
                  <a:pt x="718812" y="52720"/>
                </a:lnTo>
                <a:lnTo>
                  <a:pt x="690666" y="89151"/>
                </a:lnTo>
                <a:lnTo>
                  <a:pt x="672521" y="132150"/>
                </a:lnTo>
                <a:lnTo>
                  <a:pt x="666091" y="180002"/>
                </a:lnTo>
                <a:lnTo>
                  <a:pt x="672521" y="227854"/>
                </a:lnTo>
                <a:lnTo>
                  <a:pt x="690666" y="270853"/>
                </a:lnTo>
                <a:lnTo>
                  <a:pt x="718812" y="307283"/>
                </a:lnTo>
                <a:lnTo>
                  <a:pt x="755242" y="335428"/>
                </a:lnTo>
                <a:lnTo>
                  <a:pt x="798241" y="353574"/>
                </a:lnTo>
                <a:lnTo>
                  <a:pt x="846093" y="360004"/>
                </a:lnTo>
                <a:lnTo>
                  <a:pt x="893945" y="353574"/>
                </a:lnTo>
                <a:lnTo>
                  <a:pt x="936944" y="335428"/>
                </a:lnTo>
                <a:lnTo>
                  <a:pt x="973374" y="307283"/>
                </a:lnTo>
                <a:lnTo>
                  <a:pt x="1001520" y="270853"/>
                </a:lnTo>
                <a:lnTo>
                  <a:pt x="1019666" y="227854"/>
                </a:lnTo>
                <a:lnTo>
                  <a:pt x="102609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149137" y="1297487"/>
            <a:ext cx="784225" cy="1000125"/>
            <a:chOff x="3149137" y="1297487"/>
            <a:chExt cx="784225" cy="1000125"/>
          </a:xfrm>
        </p:grpSpPr>
        <p:sp>
          <p:nvSpPr>
            <p:cNvPr id="14" name="object 14"/>
            <p:cNvSpPr/>
            <p:nvPr/>
          </p:nvSpPr>
          <p:spPr>
            <a:xfrm>
              <a:off x="3158344" y="1306695"/>
              <a:ext cx="200660" cy="200660"/>
            </a:xfrm>
            <a:custGeom>
              <a:avLst/>
              <a:gdLst/>
              <a:ahLst/>
              <a:cxnLst/>
              <a:rect l="l" t="t" r="r" b="b"/>
              <a:pathLst>
                <a:path w="200660" h="200659">
                  <a:moveTo>
                    <a:pt x="0" y="0"/>
                  </a:moveTo>
                  <a:lnTo>
                    <a:pt x="200047" y="200041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64038" y="192839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80002" y="0"/>
                  </a:moveTo>
                  <a:lnTo>
                    <a:pt x="132150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50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9" y="270853"/>
                  </a:lnTo>
                  <a:lnTo>
                    <a:pt x="353574" y="227854"/>
                  </a:lnTo>
                  <a:lnTo>
                    <a:pt x="360004" y="180002"/>
                  </a:lnTo>
                  <a:lnTo>
                    <a:pt x="353574" y="132149"/>
                  </a:lnTo>
                  <a:lnTo>
                    <a:pt x="335429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64038" y="192839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360004" y="180002"/>
                  </a:moveTo>
                  <a:lnTo>
                    <a:pt x="353574" y="132149"/>
                  </a:lnTo>
                  <a:lnTo>
                    <a:pt x="335429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50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50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9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48035" y="1807390"/>
            <a:ext cx="792480" cy="949325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19" y="0"/>
                </a:moveTo>
                <a:lnTo>
                  <a:pt x="306077" y="134011"/>
                </a:lnTo>
              </a:path>
              <a:path w="792479" h="949325">
                <a:moveTo>
                  <a:pt x="360004" y="769014"/>
                </a:moveTo>
                <a:lnTo>
                  <a:pt x="353574" y="721162"/>
                </a:lnTo>
                <a:lnTo>
                  <a:pt x="335429" y="678163"/>
                </a:lnTo>
                <a:lnTo>
                  <a:pt x="307283" y="641733"/>
                </a:lnTo>
                <a:lnTo>
                  <a:pt x="270853" y="613587"/>
                </a:lnTo>
                <a:lnTo>
                  <a:pt x="227854" y="595441"/>
                </a:lnTo>
                <a:lnTo>
                  <a:pt x="180002" y="589012"/>
                </a:lnTo>
                <a:lnTo>
                  <a:pt x="132150" y="595441"/>
                </a:lnTo>
                <a:lnTo>
                  <a:pt x="89151" y="613587"/>
                </a:lnTo>
                <a:lnTo>
                  <a:pt x="52720" y="641733"/>
                </a:lnTo>
                <a:lnTo>
                  <a:pt x="24575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5" y="859865"/>
                </a:lnTo>
                <a:lnTo>
                  <a:pt x="52720" y="896295"/>
                </a:lnTo>
                <a:lnTo>
                  <a:pt x="89151" y="924441"/>
                </a:lnTo>
                <a:lnTo>
                  <a:pt x="132150" y="942586"/>
                </a:lnTo>
                <a:lnTo>
                  <a:pt x="180002" y="949016"/>
                </a:lnTo>
                <a:lnTo>
                  <a:pt x="227854" y="942586"/>
                </a:lnTo>
                <a:lnTo>
                  <a:pt x="270853" y="924441"/>
                </a:lnTo>
                <a:lnTo>
                  <a:pt x="307283" y="896295"/>
                </a:lnTo>
                <a:lnTo>
                  <a:pt x="335429" y="859865"/>
                </a:lnTo>
                <a:lnTo>
                  <a:pt x="353574" y="816866"/>
                </a:lnTo>
                <a:lnTo>
                  <a:pt x="360004" y="769014"/>
                </a:lnTo>
                <a:close/>
              </a:path>
              <a:path w="792479" h="949325">
                <a:moveTo>
                  <a:pt x="316753" y="472715"/>
                </a:moveTo>
                <a:lnTo>
                  <a:pt x="259255" y="597307"/>
                </a:lnTo>
              </a:path>
              <a:path w="792479" h="949325">
                <a:moveTo>
                  <a:pt x="792009" y="769014"/>
                </a:moveTo>
                <a:lnTo>
                  <a:pt x="785580" y="721162"/>
                </a:lnTo>
                <a:lnTo>
                  <a:pt x="767434" y="678163"/>
                </a:lnTo>
                <a:lnTo>
                  <a:pt x="739288" y="641733"/>
                </a:lnTo>
                <a:lnTo>
                  <a:pt x="702858" y="613587"/>
                </a:lnTo>
                <a:lnTo>
                  <a:pt x="659859" y="595441"/>
                </a:lnTo>
                <a:lnTo>
                  <a:pt x="612007" y="589012"/>
                </a:lnTo>
                <a:lnTo>
                  <a:pt x="564155" y="595441"/>
                </a:lnTo>
                <a:lnTo>
                  <a:pt x="521156" y="613587"/>
                </a:lnTo>
                <a:lnTo>
                  <a:pt x="484726" y="641733"/>
                </a:lnTo>
                <a:lnTo>
                  <a:pt x="456580" y="678163"/>
                </a:lnTo>
                <a:lnTo>
                  <a:pt x="438435" y="721162"/>
                </a:lnTo>
                <a:lnTo>
                  <a:pt x="432005" y="769014"/>
                </a:lnTo>
                <a:lnTo>
                  <a:pt x="438435" y="816866"/>
                </a:lnTo>
                <a:lnTo>
                  <a:pt x="456580" y="859865"/>
                </a:lnTo>
                <a:lnTo>
                  <a:pt x="484726" y="896295"/>
                </a:lnTo>
                <a:lnTo>
                  <a:pt x="521156" y="924441"/>
                </a:lnTo>
                <a:lnTo>
                  <a:pt x="564155" y="942586"/>
                </a:lnTo>
                <a:lnTo>
                  <a:pt x="612007" y="949016"/>
                </a:lnTo>
                <a:lnTo>
                  <a:pt x="659859" y="942586"/>
                </a:lnTo>
                <a:lnTo>
                  <a:pt x="702858" y="924441"/>
                </a:lnTo>
                <a:lnTo>
                  <a:pt x="739288" y="896295"/>
                </a:lnTo>
                <a:lnTo>
                  <a:pt x="767434" y="859865"/>
                </a:lnTo>
                <a:lnTo>
                  <a:pt x="785580" y="816866"/>
                </a:lnTo>
                <a:lnTo>
                  <a:pt x="792009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412528" y="2416271"/>
            <a:ext cx="612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5934" algn="l"/>
              </a:tabLst>
            </a:pPr>
            <a:r>
              <a:rPr sz="1700" spc="-25" dirty="0">
                <a:latin typeface="Calibri"/>
                <a:cs typeface="Calibri"/>
              </a:rPr>
              <a:t>12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16075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Remove</a:t>
            </a:r>
          </a:p>
        </p:txBody>
      </p:sp>
      <p:sp>
        <p:nvSpPr>
          <p:cNvPr id="3" name="object 3"/>
          <p:cNvSpPr/>
          <p:nvPr/>
        </p:nvSpPr>
        <p:spPr>
          <a:xfrm>
            <a:off x="2844028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8017" y="1306701"/>
            <a:ext cx="981710" cy="1449705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05" y="0"/>
                </a:moveTo>
                <a:lnTo>
                  <a:pt x="781663" y="200047"/>
                </a:lnTo>
              </a:path>
              <a:path w="981710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49"/>
                </a:lnTo>
                <a:lnTo>
                  <a:pt x="240577" y="892548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8"/>
                </a:lnTo>
                <a:lnTo>
                  <a:pt x="569576" y="849549"/>
                </a:lnTo>
                <a:lnTo>
                  <a:pt x="576006" y="801697"/>
                </a:lnTo>
                <a:close/>
              </a:path>
              <a:path w="981710" h="1449705">
                <a:moveTo>
                  <a:pt x="558089" y="500689"/>
                </a:moveTo>
                <a:lnTo>
                  <a:pt x="485931" y="634700"/>
                </a:lnTo>
              </a:path>
              <a:path w="981710" h="1449705">
                <a:moveTo>
                  <a:pt x="360004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3" y="1114276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50" y="1096131"/>
                </a:lnTo>
                <a:lnTo>
                  <a:pt x="89151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5"/>
                </a:lnTo>
                <a:lnTo>
                  <a:pt x="24575" y="1360554"/>
                </a:lnTo>
                <a:lnTo>
                  <a:pt x="52720" y="1396984"/>
                </a:lnTo>
                <a:lnTo>
                  <a:pt x="89151" y="1425130"/>
                </a:lnTo>
                <a:lnTo>
                  <a:pt x="132150" y="1443276"/>
                </a:lnTo>
                <a:lnTo>
                  <a:pt x="180002" y="1449705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4"/>
                </a:lnTo>
                <a:lnTo>
                  <a:pt x="335428" y="1360554"/>
                </a:lnTo>
                <a:lnTo>
                  <a:pt x="353574" y="1317555"/>
                </a:lnTo>
                <a:lnTo>
                  <a:pt x="360004" y="1269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72525" y="2416271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7273" y="1928397"/>
            <a:ext cx="821055" cy="476884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497" y="351708"/>
                </a:moveTo>
                <a:lnTo>
                  <a:pt x="0" y="476301"/>
                </a:lnTo>
              </a:path>
              <a:path w="821055" h="476885">
                <a:moveTo>
                  <a:pt x="820757" y="180002"/>
                </a:moveTo>
                <a:lnTo>
                  <a:pt x="814327" y="132149"/>
                </a:lnTo>
                <a:lnTo>
                  <a:pt x="796181" y="89151"/>
                </a:lnTo>
                <a:lnTo>
                  <a:pt x="768036" y="52720"/>
                </a:lnTo>
                <a:lnTo>
                  <a:pt x="731606" y="24575"/>
                </a:lnTo>
                <a:lnTo>
                  <a:pt x="688607" y="6429"/>
                </a:lnTo>
                <a:lnTo>
                  <a:pt x="640755" y="0"/>
                </a:lnTo>
                <a:lnTo>
                  <a:pt x="592903" y="6429"/>
                </a:lnTo>
                <a:lnTo>
                  <a:pt x="549904" y="24575"/>
                </a:lnTo>
                <a:lnTo>
                  <a:pt x="513474" y="52720"/>
                </a:lnTo>
                <a:lnTo>
                  <a:pt x="485328" y="89151"/>
                </a:lnTo>
                <a:lnTo>
                  <a:pt x="467182" y="132149"/>
                </a:lnTo>
                <a:lnTo>
                  <a:pt x="460753" y="180002"/>
                </a:lnTo>
                <a:lnTo>
                  <a:pt x="467182" y="227854"/>
                </a:lnTo>
                <a:lnTo>
                  <a:pt x="485328" y="270853"/>
                </a:lnTo>
                <a:lnTo>
                  <a:pt x="513474" y="307283"/>
                </a:lnTo>
                <a:lnTo>
                  <a:pt x="549904" y="335428"/>
                </a:lnTo>
                <a:lnTo>
                  <a:pt x="592903" y="353574"/>
                </a:lnTo>
                <a:lnTo>
                  <a:pt x="640755" y="360004"/>
                </a:lnTo>
                <a:lnTo>
                  <a:pt x="688607" y="353574"/>
                </a:lnTo>
                <a:lnTo>
                  <a:pt x="731606" y="335428"/>
                </a:lnTo>
                <a:lnTo>
                  <a:pt x="768036" y="307283"/>
                </a:lnTo>
                <a:lnTo>
                  <a:pt x="796181" y="270853"/>
                </a:lnTo>
                <a:lnTo>
                  <a:pt x="814327" y="227854"/>
                </a:lnTo>
                <a:lnTo>
                  <a:pt x="820757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88527" y="1948276"/>
            <a:ext cx="683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5943" y="1460391"/>
            <a:ext cx="1026160" cy="481330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6999"/>
                </a:moveTo>
                <a:lnTo>
                  <a:pt x="72158" y="481010"/>
                </a:lnTo>
              </a:path>
              <a:path w="1026160" h="481330">
                <a:moveTo>
                  <a:pt x="1026095" y="180002"/>
                </a:moveTo>
                <a:lnTo>
                  <a:pt x="1019666" y="132150"/>
                </a:lnTo>
                <a:lnTo>
                  <a:pt x="1001520" y="89151"/>
                </a:lnTo>
                <a:lnTo>
                  <a:pt x="973374" y="52720"/>
                </a:lnTo>
                <a:lnTo>
                  <a:pt x="936944" y="24575"/>
                </a:lnTo>
                <a:lnTo>
                  <a:pt x="893945" y="6429"/>
                </a:lnTo>
                <a:lnTo>
                  <a:pt x="846093" y="0"/>
                </a:lnTo>
                <a:lnTo>
                  <a:pt x="798241" y="6429"/>
                </a:lnTo>
                <a:lnTo>
                  <a:pt x="755242" y="24575"/>
                </a:lnTo>
                <a:lnTo>
                  <a:pt x="718812" y="52720"/>
                </a:lnTo>
                <a:lnTo>
                  <a:pt x="690666" y="89151"/>
                </a:lnTo>
                <a:lnTo>
                  <a:pt x="672521" y="132150"/>
                </a:lnTo>
                <a:lnTo>
                  <a:pt x="666091" y="180002"/>
                </a:lnTo>
                <a:lnTo>
                  <a:pt x="672521" y="227854"/>
                </a:lnTo>
                <a:lnTo>
                  <a:pt x="690666" y="270853"/>
                </a:lnTo>
                <a:lnTo>
                  <a:pt x="718812" y="307283"/>
                </a:lnTo>
                <a:lnTo>
                  <a:pt x="755242" y="335428"/>
                </a:lnTo>
                <a:lnTo>
                  <a:pt x="798241" y="353574"/>
                </a:lnTo>
                <a:lnTo>
                  <a:pt x="846093" y="360004"/>
                </a:lnTo>
                <a:lnTo>
                  <a:pt x="893945" y="353574"/>
                </a:lnTo>
                <a:lnTo>
                  <a:pt x="936944" y="335428"/>
                </a:lnTo>
                <a:lnTo>
                  <a:pt x="973374" y="307283"/>
                </a:lnTo>
                <a:lnTo>
                  <a:pt x="1001520" y="270853"/>
                </a:lnTo>
                <a:lnTo>
                  <a:pt x="1019666" y="227854"/>
                </a:lnTo>
                <a:lnTo>
                  <a:pt x="102609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58344" y="1306695"/>
            <a:ext cx="765810" cy="981710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7" y="801703"/>
                </a:moveTo>
                <a:lnTo>
                  <a:pt x="759268" y="753851"/>
                </a:lnTo>
                <a:lnTo>
                  <a:pt x="741122" y="710852"/>
                </a:lnTo>
                <a:lnTo>
                  <a:pt x="712977" y="674422"/>
                </a:lnTo>
                <a:lnTo>
                  <a:pt x="676546" y="646276"/>
                </a:lnTo>
                <a:lnTo>
                  <a:pt x="633547" y="628131"/>
                </a:lnTo>
                <a:lnTo>
                  <a:pt x="585695" y="621701"/>
                </a:lnTo>
                <a:lnTo>
                  <a:pt x="537843" y="628131"/>
                </a:lnTo>
                <a:lnTo>
                  <a:pt x="494844" y="646276"/>
                </a:lnTo>
                <a:lnTo>
                  <a:pt x="458414" y="674422"/>
                </a:lnTo>
                <a:lnTo>
                  <a:pt x="430268" y="710852"/>
                </a:lnTo>
                <a:lnTo>
                  <a:pt x="412123" y="753851"/>
                </a:lnTo>
                <a:lnTo>
                  <a:pt x="405693" y="801703"/>
                </a:lnTo>
                <a:lnTo>
                  <a:pt x="412123" y="849555"/>
                </a:lnTo>
                <a:lnTo>
                  <a:pt x="430268" y="892554"/>
                </a:lnTo>
                <a:lnTo>
                  <a:pt x="458414" y="928984"/>
                </a:lnTo>
                <a:lnTo>
                  <a:pt x="494844" y="957130"/>
                </a:lnTo>
                <a:lnTo>
                  <a:pt x="537843" y="975276"/>
                </a:lnTo>
                <a:lnTo>
                  <a:pt x="585695" y="981705"/>
                </a:lnTo>
                <a:lnTo>
                  <a:pt x="633547" y="975276"/>
                </a:lnTo>
                <a:lnTo>
                  <a:pt x="676546" y="957130"/>
                </a:lnTo>
                <a:lnTo>
                  <a:pt x="712977" y="928984"/>
                </a:lnTo>
                <a:lnTo>
                  <a:pt x="741122" y="892554"/>
                </a:lnTo>
                <a:lnTo>
                  <a:pt x="759268" y="849555"/>
                </a:lnTo>
                <a:lnTo>
                  <a:pt x="765697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21976" y="1924133"/>
            <a:ext cx="24447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275" dirty="0">
                <a:latin typeface="Cambria"/>
                <a:cs typeface="Cambria"/>
              </a:rPr>
              <a:t>∞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48035" y="1807390"/>
            <a:ext cx="792480" cy="949325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19" y="0"/>
                </a:moveTo>
                <a:lnTo>
                  <a:pt x="306077" y="134011"/>
                </a:lnTo>
              </a:path>
              <a:path w="792479" h="949325">
                <a:moveTo>
                  <a:pt x="360004" y="769014"/>
                </a:moveTo>
                <a:lnTo>
                  <a:pt x="353574" y="721162"/>
                </a:lnTo>
                <a:lnTo>
                  <a:pt x="335429" y="678163"/>
                </a:lnTo>
                <a:lnTo>
                  <a:pt x="307283" y="641733"/>
                </a:lnTo>
                <a:lnTo>
                  <a:pt x="270853" y="613587"/>
                </a:lnTo>
                <a:lnTo>
                  <a:pt x="227854" y="595441"/>
                </a:lnTo>
                <a:lnTo>
                  <a:pt x="180002" y="589012"/>
                </a:lnTo>
                <a:lnTo>
                  <a:pt x="132150" y="595441"/>
                </a:lnTo>
                <a:lnTo>
                  <a:pt x="89151" y="613587"/>
                </a:lnTo>
                <a:lnTo>
                  <a:pt x="52720" y="641733"/>
                </a:lnTo>
                <a:lnTo>
                  <a:pt x="24575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5" y="859865"/>
                </a:lnTo>
                <a:lnTo>
                  <a:pt x="52720" y="896295"/>
                </a:lnTo>
                <a:lnTo>
                  <a:pt x="89151" y="924441"/>
                </a:lnTo>
                <a:lnTo>
                  <a:pt x="132150" y="942586"/>
                </a:lnTo>
                <a:lnTo>
                  <a:pt x="180002" y="949016"/>
                </a:lnTo>
                <a:lnTo>
                  <a:pt x="227854" y="942586"/>
                </a:lnTo>
                <a:lnTo>
                  <a:pt x="270853" y="924441"/>
                </a:lnTo>
                <a:lnTo>
                  <a:pt x="307283" y="896295"/>
                </a:lnTo>
                <a:lnTo>
                  <a:pt x="335429" y="859865"/>
                </a:lnTo>
                <a:lnTo>
                  <a:pt x="353574" y="816866"/>
                </a:lnTo>
                <a:lnTo>
                  <a:pt x="360004" y="769014"/>
                </a:lnTo>
                <a:close/>
              </a:path>
              <a:path w="792479" h="949325">
                <a:moveTo>
                  <a:pt x="316753" y="472715"/>
                </a:moveTo>
                <a:lnTo>
                  <a:pt x="259255" y="597307"/>
                </a:lnTo>
              </a:path>
              <a:path w="792479" h="949325">
                <a:moveTo>
                  <a:pt x="792009" y="769014"/>
                </a:moveTo>
                <a:lnTo>
                  <a:pt x="785580" y="721162"/>
                </a:lnTo>
                <a:lnTo>
                  <a:pt x="767434" y="678163"/>
                </a:lnTo>
                <a:lnTo>
                  <a:pt x="739288" y="641733"/>
                </a:lnTo>
                <a:lnTo>
                  <a:pt x="702858" y="613587"/>
                </a:lnTo>
                <a:lnTo>
                  <a:pt x="659859" y="595441"/>
                </a:lnTo>
                <a:lnTo>
                  <a:pt x="612007" y="589012"/>
                </a:lnTo>
                <a:lnTo>
                  <a:pt x="564155" y="595441"/>
                </a:lnTo>
                <a:lnTo>
                  <a:pt x="521156" y="613587"/>
                </a:lnTo>
                <a:lnTo>
                  <a:pt x="484726" y="641733"/>
                </a:lnTo>
                <a:lnTo>
                  <a:pt x="456580" y="678163"/>
                </a:lnTo>
                <a:lnTo>
                  <a:pt x="438435" y="721162"/>
                </a:lnTo>
                <a:lnTo>
                  <a:pt x="432005" y="769014"/>
                </a:lnTo>
                <a:lnTo>
                  <a:pt x="438435" y="816866"/>
                </a:lnTo>
                <a:lnTo>
                  <a:pt x="456580" y="859865"/>
                </a:lnTo>
                <a:lnTo>
                  <a:pt x="484726" y="896295"/>
                </a:lnTo>
                <a:lnTo>
                  <a:pt x="521156" y="924441"/>
                </a:lnTo>
                <a:lnTo>
                  <a:pt x="564155" y="942586"/>
                </a:lnTo>
                <a:lnTo>
                  <a:pt x="612007" y="949016"/>
                </a:lnTo>
                <a:lnTo>
                  <a:pt x="659859" y="942586"/>
                </a:lnTo>
                <a:lnTo>
                  <a:pt x="702858" y="924441"/>
                </a:lnTo>
                <a:lnTo>
                  <a:pt x="739288" y="896295"/>
                </a:lnTo>
                <a:lnTo>
                  <a:pt x="767434" y="859865"/>
                </a:lnTo>
                <a:lnTo>
                  <a:pt x="785580" y="816866"/>
                </a:lnTo>
                <a:lnTo>
                  <a:pt x="792009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12528" y="2416271"/>
            <a:ext cx="612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5934" algn="l"/>
              </a:tabLst>
            </a:pPr>
            <a:r>
              <a:rPr sz="1700" spc="-25" dirty="0">
                <a:latin typeface="Calibri"/>
                <a:cs typeface="Calibri"/>
              </a:rPr>
              <a:t>12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16075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Remove</a:t>
            </a:r>
          </a:p>
        </p:txBody>
      </p:sp>
      <p:sp>
        <p:nvSpPr>
          <p:cNvPr id="3" name="object 3"/>
          <p:cNvSpPr/>
          <p:nvPr/>
        </p:nvSpPr>
        <p:spPr>
          <a:xfrm>
            <a:off x="2844028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8017" y="1306701"/>
            <a:ext cx="981710" cy="1449705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05" y="0"/>
                </a:moveTo>
                <a:lnTo>
                  <a:pt x="781663" y="200047"/>
                </a:lnTo>
              </a:path>
              <a:path w="981710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49"/>
                </a:lnTo>
                <a:lnTo>
                  <a:pt x="240577" y="892548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8"/>
                </a:lnTo>
                <a:lnTo>
                  <a:pt x="569576" y="849549"/>
                </a:lnTo>
                <a:lnTo>
                  <a:pt x="576006" y="801697"/>
                </a:lnTo>
                <a:close/>
              </a:path>
              <a:path w="981710" h="1449705">
                <a:moveTo>
                  <a:pt x="558089" y="500689"/>
                </a:moveTo>
                <a:lnTo>
                  <a:pt x="485931" y="634700"/>
                </a:lnTo>
              </a:path>
              <a:path w="981710" h="1449705">
                <a:moveTo>
                  <a:pt x="360004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3" y="1114276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50" y="1096131"/>
                </a:lnTo>
                <a:lnTo>
                  <a:pt x="89151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5"/>
                </a:lnTo>
                <a:lnTo>
                  <a:pt x="24575" y="1360554"/>
                </a:lnTo>
                <a:lnTo>
                  <a:pt x="52720" y="1396984"/>
                </a:lnTo>
                <a:lnTo>
                  <a:pt x="89151" y="1425130"/>
                </a:lnTo>
                <a:lnTo>
                  <a:pt x="132150" y="1443276"/>
                </a:lnTo>
                <a:lnTo>
                  <a:pt x="180002" y="1449705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4"/>
                </a:lnTo>
                <a:lnTo>
                  <a:pt x="335428" y="1360554"/>
                </a:lnTo>
                <a:lnTo>
                  <a:pt x="353574" y="1317555"/>
                </a:lnTo>
                <a:lnTo>
                  <a:pt x="360004" y="1269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72525" y="2416271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7273" y="1928397"/>
            <a:ext cx="821055" cy="476884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497" y="351708"/>
                </a:moveTo>
                <a:lnTo>
                  <a:pt x="0" y="476301"/>
                </a:lnTo>
              </a:path>
              <a:path w="821055" h="476885">
                <a:moveTo>
                  <a:pt x="820757" y="180002"/>
                </a:moveTo>
                <a:lnTo>
                  <a:pt x="814327" y="132149"/>
                </a:lnTo>
                <a:lnTo>
                  <a:pt x="796181" y="89151"/>
                </a:lnTo>
                <a:lnTo>
                  <a:pt x="768036" y="52720"/>
                </a:lnTo>
                <a:lnTo>
                  <a:pt x="731606" y="24575"/>
                </a:lnTo>
                <a:lnTo>
                  <a:pt x="688607" y="6429"/>
                </a:lnTo>
                <a:lnTo>
                  <a:pt x="640755" y="0"/>
                </a:lnTo>
                <a:lnTo>
                  <a:pt x="592903" y="6429"/>
                </a:lnTo>
                <a:lnTo>
                  <a:pt x="549904" y="24575"/>
                </a:lnTo>
                <a:lnTo>
                  <a:pt x="513474" y="52720"/>
                </a:lnTo>
                <a:lnTo>
                  <a:pt x="485328" y="89151"/>
                </a:lnTo>
                <a:lnTo>
                  <a:pt x="467182" y="132149"/>
                </a:lnTo>
                <a:lnTo>
                  <a:pt x="460753" y="180002"/>
                </a:lnTo>
                <a:lnTo>
                  <a:pt x="467182" y="227854"/>
                </a:lnTo>
                <a:lnTo>
                  <a:pt x="485328" y="270853"/>
                </a:lnTo>
                <a:lnTo>
                  <a:pt x="513474" y="307283"/>
                </a:lnTo>
                <a:lnTo>
                  <a:pt x="549904" y="335428"/>
                </a:lnTo>
                <a:lnTo>
                  <a:pt x="592903" y="353574"/>
                </a:lnTo>
                <a:lnTo>
                  <a:pt x="640755" y="360004"/>
                </a:lnTo>
                <a:lnTo>
                  <a:pt x="688607" y="353574"/>
                </a:lnTo>
                <a:lnTo>
                  <a:pt x="731606" y="335428"/>
                </a:lnTo>
                <a:lnTo>
                  <a:pt x="768036" y="307283"/>
                </a:lnTo>
                <a:lnTo>
                  <a:pt x="796181" y="270853"/>
                </a:lnTo>
                <a:lnTo>
                  <a:pt x="814327" y="227854"/>
                </a:lnTo>
                <a:lnTo>
                  <a:pt x="820757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88527" y="1948276"/>
            <a:ext cx="683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5943" y="1460391"/>
            <a:ext cx="1026160" cy="481330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6999"/>
                </a:moveTo>
                <a:lnTo>
                  <a:pt x="72158" y="481010"/>
                </a:lnTo>
              </a:path>
              <a:path w="1026160" h="481330">
                <a:moveTo>
                  <a:pt x="1026095" y="180002"/>
                </a:moveTo>
                <a:lnTo>
                  <a:pt x="1019666" y="132150"/>
                </a:lnTo>
                <a:lnTo>
                  <a:pt x="1001520" y="89151"/>
                </a:lnTo>
                <a:lnTo>
                  <a:pt x="973374" y="52720"/>
                </a:lnTo>
                <a:lnTo>
                  <a:pt x="936944" y="24575"/>
                </a:lnTo>
                <a:lnTo>
                  <a:pt x="893945" y="6429"/>
                </a:lnTo>
                <a:lnTo>
                  <a:pt x="846093" y="0"/>
                </a:lnTo>
                <a:lnTo>
                  <a:pt x="798241" y="6429"/>
                </a:lnTo>
                <a:lnTo>
                  <a:pt x="755242" y="24575"/>
                </a:lnTo>
                <a:lnTo>
                  <a:pt x="718812" y="52720"/>
                </a:lnTo>
                <a:lnTo>
                  <a:pt x="690666" y="89151"/>
                </a:lnTo>
                <a:lnTo>
                  <a:pt x="672521" y="132150"/>
                </a:lnTo>
                <a:lnTo>
                  <a:pt x="666091" y="180002"/>
                </a:lnTo>
                <a:lnTo>
                  <a:pt x="672521" y="227854"/>
                </a:lnTo>
                <a:lnTo>
                  <a:pt x="690666" y="270853"/>
                </a:lnTo>
                <a:lnTo>
                  <a:pt x="718812" y="307283"/>
                </a:lnTo>
                <a:lnTo>
                  <a:pt x="755242" y="335428"/>
                </a:lnTo>
                <a:lnTo>
                  <a:pt x="798241" y="353574"/>
                </a:lnTo>
                <a:lnTo>
                  <a:pt x="846093" y="360004"/>
                </a:lnTo>
                <a:lnTo>
                  <a:pt x="893945" y="353574"/>
                </a:lnTo>
                <a:lnTo>
                  <a:pt x="936944" y="335428"/>
                </a:lnTo>
                <a:lnTo>
                  <a:pt x="973374" y="307283"/>
                </a:lnTo>
                <a:lnTo>
                  <a:pt x="1001520" y="270853"/>
                </a:lnTo>
                <a:lnTo>
                  <a:pt x="1019666" y="227854"/>
                </a:lnTo>
                <a:lnTo>
                  <a:pt x="102609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58344" y="1306695"/>
            <a:ext cx="765810" cy="981710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7" y="801703"/>
                </a:moveTo>
                <a:lnTo>
                  <a:pt x="759268" y="753851"/>
                </a:lnTo>
                <a:lnTo>
                  <a:pt x="741122" y="710852"/>
                </a:lnTo>
                <a:lnTo>
                  <a:pt x="712977" y="674422"/>
                </a:lnTo>
                <a:lnTo>
                  <a:pt x="676546" y="646276"/>
                </a:lnTo>
                <a:lnTo>
                  <a:pt x="633547" y="628131"/>
                </a:lnTo>
                <a:lnTo>
                  <a:pt x="585695" y="621701"/>
                </a:lnTo>
                <a:lnTo>
                  <a:pt x="537843" y="628131"/>
                </a:lnTo>
                <a:lnTo>
                  <a:pt x="494844" y="646276"/>
                </a:lnTo>
                <a:lnTo>
                  <a:pt x="458414" y="674422"/>
                </a:lnTo>
                <a:lnTo>
                  <a:pt x="430268" y="710852"/>
                </a:lnTo>
                <a:lnTo>
                  <a:pt x="412123" y="753851"/>
                </a:lnTo>
                <a:lnTo>
                  <a:pt x="405693" y="801703"/>
                </a:lnTo>
                <a:lnTo>
                  <a:pt x="412123" y="849555"/>
                </a:lnTo>
                <a:lnTo>
                  <a:pt x="430268" y="892554"/>
                </a:lnTo>
                <a:lnTo>
                  <a:pt x="458414" y="928984"/>
                </a:lnTo>
                <a:lnTo>
                  <a:pt x="494844" y="957130"/>
                </a:lnTo>
                <a:lnTo>
                  <a:pt x="537843" y="975276"/>
                </a:lnTo>
                <a:lnTo>
                  <a:pt x="585695" y="981705"/>
                </a:lnTo>
                <a:lnTo>
                  <a:pt x="633547" y="975276"/>
                </a:lnTo>
                <a:lnTo>
                  <a:pt x="676546" y="957130"/>
                </a:lnTo>
                <a:lnTo>
                  <a:pt x="712977" y="928984"/>
                </a:lnTo>
                <a:lnTo>
                  <a:pt x="741122" y="892554"/>
                </a:lnTo>
                <a:lnTo>
                  <a:pt x="759268" y="849555"/>
                </a:lnTo>
                <a:lnTo>
                  <a:pt x="765697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21976" y="1924133"/>
            <a:ext cx="24447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275" dirty="0">
                <a:latin typeface="Cambria"/>
                <a:cs typeface="Cambria"/>
              </a:rPr>
              <a:t>∞</a:t>
            </a:r>
            <a:endParaRPr sz="1700">
              <a:latin typeface="Cambria"/>
              <a:cs typeface="Cambr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338828" y="1793738"/>
            <a:ext cx="810895" cy="972185"/>
            <a:chOff x="3338828" y="1793738"/>
            <a:chExt cx="810895" cy="972185"/>
          </a:xfrm>
        </p:grpSpPr>
        <p:sp>
          <p:nvSpPr>
            <p:cNvPr id="16" name="object 16"/>
            <p:cNvSpPr/>
            <p:nvPr/>
          </p:nvSpPr>
          <p:spPr>
            <a:xfrm>
              <a:off x="3581955" y="1807390"/>
              <a:ext cx="72390" cy="134620"/>
            </a:xfrm>
            <a:custGeom>
              <a:avLst/>
              <a:gdLst/>
              <a:ahLst/>
              <a:cxnLst/>
              <a:rect l="l" t="t" r="r" b="b"/>
              <a:pathLst>
                <a:path w="72389" h="134619">
                  <a:moveTo>
                    <a:pt x="0" y="0"/>
                  </a:moveTo>
                  <a:lnTo>
                    <a:pt x="72158" y="134011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48035" y="2280106"/>
              <a:ext cx="792480" cy="476884"/>
            </a:xfrm>
            <a:custGeom>
              <a:avLst/>
              <a:gdLst/>
              <a:ahLst/>
              <a:cxnLst/>
              <a:rect l="l" t="t" r="r" b="b"/>
              <a:pathLst>
                <a:path w="792479" h="476885">
                  <a:moveTo>
                    <a:pt x="360004" y="296299"/>
                  </a:moveTo>
                  <a:lnTo>
                    <a:pt x="353574" y="248446"/>
                  </a:lnTo>
                  <a:lnTo>
                    <a:pt x="335429" y="205447"/>
                  </a:lnTo>
                  <a:lnTo>
                    <a:pt x="307283" y="169017"/>
                  </a:lnTo>
                  <a:lnTo>
                    <a:pt x="270853" y="140872"/>
                  </a:lnTo>
                  <a:lnTo>
                    <a:pt x="227854" y="122726"/>
                  </a:lnTo>
                  <a:lnTo>
                    <a:pt x="180002" y="116296"/>
                  </a:lnTo>
                  <a:lnTo>
                    <a:pt x="132150" y="122726"/>
                  </a:lnTo>
                  <a:lnTo>
                    <a:pt x="89151" y="140872"/>
                  </a:lnTo>
                  <a:lnTo>
                    <a:pt x="52720" y="169017"/>
                  </a:lnTo>
                  <a:lnTo>
                    <a:pt x="24575" y="205447"/>
                  </a:lnTo>
                  <a:lnTo>
                    <a:pt x="6429" y="248446"/>
                  </a:lnTo>
                  <a:lnTo>
                    <a:pt x="0" y="296299"/>
                  </a:lnTo>
                  <a:lnTo>
                    <a:pt x="6429" y="344151"/>
                  </a:lnTo>
                  <a:lnTo>
                    <a:pt x="24575" y="387150"/>
                  </a:lnTo>
                  <a:lnTo>
                    <a:pt x="52720" y="423580"/>
                  </a:lnTo>
                  <a:lnTo>
                    <a:pt x="89151" y="451725"/>
                  </a:lnTo>
                  <a:lnTo>
                    <a:pt x="132150" y="469871"/>
                  </a:lnTo>
                  <a:lnTo>
                    <a:pt x="180002" y="476301"/>
                  </a:lnTo>
                  <a:lnTo>
                    <a:pt x="227854" y="469871"/>
                  </a:lnTo>
                  <a:lnTo>
                    <a:pt x="270853" y="451725"/>
                  </a:lnTo>
                  <a:lnTo>
                    <a:pt x="307283" y="423580"/>
                  </a:lnTo>
                  <a:lnTo>
                    <a:pt x="335429" y="387150"/>
                  </a:lnTo>
                  <a:lnTo>
                    <a:pt x="353574" y="344151"/>
                  </a:lnTo>
                  <a:lnTo>
                    <a:pt x="360004" y="296299"/>
                  </a:lnTo>
                  <a:close/>
                </a:path>
                <a:path w="792479" h="476885">
                  <a:moveTo>
                    <a:pt x="316753" y="0"/>
                  </a:moveTo>
                  <a:lnTo>
                    <a:pt x="259255" y="124592"/>
                  </a:lnTo>
                </a:path>
                <a:path w="792479" h="476885">
                  <a:moveTo>
                    <a:pt x="792009" y="296299"/>
                  </a:moveTo>
                  <a:lnTo>
                    <a:pt x="785580" y="248446"/>
                  </a:lnTo>
                  <a:lnTo>
                    <a:pt x="767434" y="205447"/>
                  </a:lnTo>
                  <a:lnTo>
                    <a:pt x="739288" y="169017"/>
                  </a:lnTo>
                  <a:lnTo>
                    <a:pt x="702858" y="140872"/>
                  </a:lnTo>
                  <a:lnTo>
                    <a:pt x="659859" y="122726"/>
                  </a:lnTo>
                  <a:lnTo>
                    <a:pt x="612007" y="116296"/>
                  </a:lnTo>
                  <a:lnTo>
                    <a:pt x="564155" y="122726"/>
                  </a:lnTo>
                  <a:lnTo>
                    <a:pt x="521156" y="140872"/>
                  </a:lnTo>
                  <a:lnTo>
                    <a:pt x="484726" y="169017"/>
                  </a:lnTo>
                  <a:lnTo>
                    <a:pt x="456580" y="205447"/>
                  </a:lnTo>
                  <a:lnTo>
                    <a:pt x="438435" y="248446"/>
                  </a:lnTo>
                  <a:lnTo>
                    <a:pt x="432005" y="296299"/>
                  </a:lnTo>
                  <a:lnTo>
                    <a:pt x="438435" y="344151"/>
                  </a:lnTo>
                  <a:lnTo>
                    <a:pt x="456580" y="387150"/>
                  </a:lnTo>
                  <a:lnTo>
                    <a:pt x="484726" y="423580"/>
                  </a:lnTo>
                  <a:lnTo>
                    <a:pt x="521156" y="451725"/>
                  </a:lnTo>
                  <a:lnTo>
                    <a:pt x="564155" y="469871"/>
                  </a:lnTo>
                  <a:lnTo>
                    <a:pt x="612007" y="476301"/>
                  </a:lnTo>
                  <a:lnTo>
                    <a:pt x="659859" y="469871"/>
                  </a:lnTo>
                  <a:lnTo>
                    <a:pt x="702858" y="451725"/>
                  </a:lnTo>
                  <a:lnTo>
                    <a:pt x="739288" y="423580"/>
                  </a:lnTo>
                  <a:lnTo>
                    <a:pt x="767434" y="387150"/>
                  </a:lnTo>
                  <a:lnTo>
                    <a:pt x="785580" y="344151"/>
                  </a:lnTo>
                  <a:lnTo>
                    <a:pt x="792009" y="296299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412528" y="2416271"/>
            <a:ext cx="612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5934" algn="l"/>
              </a:tabLst>
            </a:pPr>
            <a:r>
              <a:rPr sz="1700" spc="-25" dirty="0">
                <a:latin typeface="Calibri"/>
                <a:cs typeface="Calibri"/>
              </a:rPr>
              <a:t>12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16075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Remove</a:t>
            </a:r>
          </a:p>
        </p:txBody>
      </p:sp>
      <p:sp>
        <p:nvSpPr>
          <p:cNvPr id="3" name="object 3"/>
          <p:cNvSpPr/>
          <p:nvPr/>
        </p:nvSpPr>
        <p:spPr>
          <a:xfrm>
            <a:off x="2844028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8017" y="1306701"/>
            <a:ext cx="981710" cy="1449705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05" y="0"/>
                </a:moveTo>
                <a:lnTo>
                  <a:pt x="781663" y="200047"/>
                </a:lnTo>
              </a:path>
              <a:path w="981710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49"/>
                </a:lnTo>
                <a:lnTo>
                  <a:pt x="240577" y="892548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8"/>
                </a:lnTo>
                <a:lnTo>
                  <a:pt x="569576" y="849549"/>
                </a:lnTo>
                <a:lnTo>
                  <a:pt x="576006" y="801697"/>
                </a:lnTo>
                <a:close/>
              </a:path>
              <a:path w="981710" h="1449705">
                <a:moveTo>
                  <a:pt x="558089" y="500689"/>
                </a:moveTo>
                <a:lnTo>
                  <a:pt x="485931" y="634700"/>
                </a:lnTo>
              </a:path>
              <a:path w="981710" h="1449705">
                <a:moveTo>
                  <a:pt x="360004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3" y="1114276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50" y="1096131"/>
                </a:lnTo>
                <a:lnTo>
                  <a:pt x="89151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5"/>
                </a:lnTo>
                <a:lnTo>
                  <a:pt x="24575" y="1360554"/>
                </a:lnTo>
                <a:lnTo>
                  <a:pt x="52720" y="1396984"/>
                </a:lnTo>
                <a:lnTo>
                  <a:pt x="89151" y="1425130"/>
                </a:lnTo>
                <a:lnTo>
                  <a:pt x="132150" y="1443276"/>
                </a:lnTo>
                <a:lnTo>
                  <a:pt x="180002" y="1449705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4"/>
                </a:lnTo>
                <a:lnTo>
                  <a:pt x="335428" y="1360554"/>
                </a:lnTo>
                <a:lnTo>
                  <a:pt x="353574" y="1317555"/>
                </a:lnTo>
                <a:lnTo>
                  <a:pt x="360004" y="1269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72525" y="2416271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7273" y="1928397"/>
            <a:ext cx="821055" cy="476884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497" y="351708"/>
                </a:moveTo>
                <a:lnTo>
                  <a:pt x="0" y="476301"/>
                </a:lnTo>
              </a:path>
              <a:path w="821055" h="476885">
                <a:moveTo>
                  <a:pt x="820757" y="180002"/>
                </a:moveTo>
                <a:lnTo>
                  <a:pt x="814327" y="132149"/>
                </a:lnTo>
                <a:lnTo>
                  <a:pt x="796181" y="89151"/>
                </a:lnTo>
                <a:lnTo>
                  <a:pt x="768036" y="52720"/>
                </a:lnTo>
                <a:lnTo>
                  <a:pt x="731606" y="24575"/>
                </a:lnTo>
                <a:lnTo>
                  <a:pt x="688607" y="6429"/>
                </a:lnTo>
                <a:lnTo>
                  <a:pt x="640755" y="0"/>
                </a:lnTo>
                <a:lnTo>
                  <a:pt x="592903" y="6429"/>
                </a:lnTo>
                <a:lnTo>
                  <a:pt x="549904" y="24575"/>
                </a:lnTo>
                <a:lnTo>
                  <a:pt x="513474" y="52720"/>
                </a:lnTo>
                <a:lnTo>
                  <a:pt x="485328" y="89151"/>
                </a:lnTo>
                <a:lnTo>
                  <a:pt x="467182" y="132149"/>
                </a:lnTo>
                <a:lnTo>
                  <a:pt x="460753" y="180002"/>
                </a:lnTo>
                <a:lnTo>
                  <a:pt x="467182" y="227854"/>
                </a:lnTo>
                <a:lnTo>
                  <a:pt x="485328" y="270853"/>
                </a:lnTo>
                <a:lnTo>
                  <a:pt x="513474" y="307283"/>
                </a:lnTo>
                <a:lnTo>
                  <a:pt x="549904" y="335428"/>
                </a:lnTo>
                <a:lnTo>
                  <a:pt x="592903" y="353574"/>
                </a:lnTo>
                <a:lnTo>
                  <a:pt x="640755" y="360004"/>
                </a:lnTo>
                <a:lnTo>
                  <a:pt x="688607" y="353574"/>
                </a:lnTo>
                <a:lnTo>
                  <a:pt x="731606" y="335428"/>
                </a:lnTo>
                <a:lnTo>
                  <a:pt x="768036" y="307283"/>
                </a:lnTo>
                <a:lnTo>
                  <a:pt x="796181" y="270853"/>
                </a:lnTo>
                <a:lnTo>
                  <a:pt x="814327" y="227854"/>
                </a:lnTo>
                <a:lnTo>
                  <a:pt x="820757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88527" y="1948276"/>
            <a:ext cx="683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5943" y="1460391"/>
            <a:ext cx="1026160" cy="481330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6999"/>
                </a:moveTo>
                <a:lnTo>
                  <a:pt x="72158" y="481010"/>
                </a:lnTo>
              </a:path>
              <a:path w="1026160" h="481330">
                <a:moveTo>
                  <a:pt x="1026095" y="180002"/>
                </a:moveTo>
                <a:lnTo>
                  <a:pt x="1019666" y="132150"/>
                </a:lnTo>
                <a:lnTo>
                  <a:pt x="1001520" y="89151"/>
                </a:lnTo>
                <a:lnTo>
                  <a:pt x="973374" y="52720"/>
                </a:lnTo>
                <a:lnTo>
                  <a:pt x="936944" y="24575"/>
                </a:lnTo>
                <a:lnTo>
                  <a:pt x="893945" y="6429"/>
                </a:lnTo>
                <a:lnTo>
                  <a:pt x="846093" y="0"/>
                </a:lnTo>
                <a:lnTo>
                  <a:pt x="798241" y="6429"/>
                </a:lnTo>
                <a:lnTo>
                  <a:pt x="755242" y="24575"/>
                </a:lnTo>
                <a:lnTo>
                  <a:pt x="718812" y="52720"/>
                </a:lnTo>
                <a:lnTo>
                  <a:pt x="690666" y="89151"/>
                </a:lnTo>
                <a:lnTo>
                  <a:pt x="672521" y="132150"/>
                </a:lnTo>
                <a:lnTo>
                  <a:pt x="666091" y="180002"/>
                </a:lnTo>
                <a:lnTo>
                  <a:pt x="672521" y="227854"/>
                </a:lnTo>
                <a:lnTo>
                  <a:pt x="690666" y="270853"/>
                </a:lnTo>
                <a:lnTo>
                  <a:pt x="718812" y="307283"/>
                </a:lnTo>
                <a:lnTo>
                  <a:pt x="755242" y="335428"/>
                </a:lnTo>
                <a:lnTo>
                  <a:pt x="798241" y="353574"/>
                </a:lnTo>
                <a:lnTo>
                  <a:pt x="846093" y="360004"/>
                </a:lnTo>
                <a:lnTo>
                  <a:pt x="893945" y="353574"/>
                </a:lnTo>
                <a:lnTo>
                  <a:pt x="936944" y="335428"/>
                </a:lnTo>
                <a:lnTo>
                  <a:pt x="973374" y="307283"/>
                </a:lnTo>
                <a:lnTo>
                  <a:pt x="1001520" y="270853"/>
                </a:lnTo>
                <a:lnTo>
                  <a:pt x="1019666" y="227854"/>
                </a:lnTo>
                <a:lnTo>
                  <a:pt x="102609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69983" y="1456138"/>
            <a:ext cx="24447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275" dirty="0">
                <a:latin typeface="Cambria"/>
                <a:cs typeface="Cambria"/>
              </a:rPr>
              <a:t>∞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58344" y="1306695"/>
            <a:ext cx="765810" cy="981710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7" y="801703"/>
                </a:moveTo>
                <a:lnTo>
                  <a:pt x="759268" y="753851"/>
                </a:lnTo>
                <a:lnTo>
                  <a:pt x="741122" y="710852"/>
                </a:lnTo>
                <a:lnTo>
                  <a:pt x="712977" y="674422"/>
                </a:lnTo>
                <a:lnTo>
                  <a:pt x="676546" y="646276"/>
                </a:lnTo>
                <a:lnTo>
                  <a:pt x="633547" y="628131"/>
                </a:lnTo>
                <a:lnTo>
                  <a:pt x="585695" y="621701"/>
                </a:lnTo>
                <a:lnTo>
                  <a:pt x="537843" y="628131"/>
                </a:lnTo>
                <a:lnTo>
                  <a:pt x="494844" y="646276"/>
                </a:lnTo>
                <a:lnTo>
                  <a:pt x="458414" y="674422"/>
                </a:lnTo>
                <a:lnTo>
                  <a:pt x="430268" y="710852"/>
                </a:lnTo>
                <a:lnTo>
                  <a:pt x="412123" y="753851"/>
                </a:lnTo>
                <a:lnTo>
                  <a:pt x="405693" y="801703"/>
                </a:lnTo>
                <a:lnTo>
                  <a:pt x="412123" y="849555"/>
                </a:lnTo>
                <a:lnTo>
                  <a:pt x="430268" y="892554"/>
                </a:lnTo>
                <a:lnTo>
                  <a:pt x="458414" y="928984"/>
                </a:lnTo>
                <a:lnTo>
                  <a:pt x="494844" y="957130"/>
                </a:lnTo>
                <a:lnTo>
                  <a:pt x="537843" y="975276"/>
                </a:lnTo>
                <a:lnTo>
                  <a:pt x="585695" y="981705"/>
                </a:lnTo>
                <a:lnTo>
                  <a:pt x="633547" y="975276"/>
                </a:lnTo>
                <a:lnTo>
                  <a:pt x="676546" y="957130"/>
                </a:lnTo>
                <a:lnTo>
                  <a:pt x="712977" y="928984"/>
                </a:lnTo>
                <a:lnTo>
                  <a:pt x="741122" y="892554"/>
                </a:lnTo>
                <a:lnTo>
                  <a:pt x="759268" y="849555"/>
                </a:lnTo>
                <a:lnTo>
                  <a:pt x="765697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48035" y="1807390"/>
            <a:ext cx="792480" cy="949325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19" y="0"/>
                </a:moveTo>
                <a:lnTo>
                  <a:pt x="306077" y="134011"/>
                </a:lnTo>
              </a:path>
              <a:path w="792479" h="949325">
                <a:moveTo>
                  <a:pt x="360004" y="769014"/>
                </a:moveTo>
                <a:lnTo>
                  <a:pt x="353574" y="721162"/>
                </a:lnTo>
                <a:lnTo>
                  <a:pt x="335429" y="678163"/>
                </a:lnTo>
                <a:lnTo>
                  <a:pt x="307283" y="641733"/>
                </a:lnTo>
                <a:lnTo>
                  <a:pt x="270853" y="613587"/>
                </a:lnTo>
                <a:lnTo>
                  <a:pt x="227854" y="595441"/>
                </a:lnTo>
                <a:lnTo>
                  <a:pt x="180002" y="589012"/>
                </a:lnTo>
                <a:lnTo>
                  <a:pt x="132150" y="595441"/>
                </a:lnTo>
                <a:lnTo>
                  <a:pt x="89151" y="613587"/>
                </a:lnTo>
                <a:lnTo>
                  <a:pt x="52720" y="641733"/>
                </a:lnTo>
                <a:lnTo>
                  <a:pt x="24575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5" y="859865"/>
                </a:lnTo>
                <a:lnTo>
                  <a:pt x="52720" y="896295"/>
                </a:lnTo>
                <a:lnTo>
                  <a:pt x="89151" y="924441"/>
                </a:lnTo>
                <a:lnTo>
                  <a:pt x="132150" y="942586"/>
                </a:lnTo>
                <a:lnTo>
                  <a:pt x="180002" y="949016"/>
                </a:lnTo>
                <a:lnTo>
                  <a:pt x="227854" y="942586"/>
                </a:lnTo>
                <a:lnTo>
                  <a:pt x="270853" y="924441"/>
                </a:lnTo>
                <a:lnTo>
                  <a:pt x="307283" y="896295"/>
                </a:lnTo>
                <a:lnTo>
                  <a:pt x="335429" y="859865"/>
                </a:lnTo>
                <a:lnTo>
                  <a:pt x="353574" y="816866"/>
                </a:lnTo>
                <a:lnTo>
                  <a:pt x="360004" y="769014"/>
                </a:lnTo>
                <a:close/>
              </a:path>
              <a:path w="792479" h="949325">
                <a:moveTo>
                  <a:pt x="316753" y="472715"/>
                </a:moveTo>
                <a:lnTo>
                  <a:pt x="259255" y="597307"/>
                </a:lnTo>
              </a:path>
              <a:path w="792479" h="949325">
                <a:moveTo>
                  <a:pt x="792009" y="769014"/>
                </a:moveTo>
                <a:lnTo>
                  <a:pt x="785580" y="721162"/>
                </a:lnTo>
                <a:lnTo>
                  <a:pt x="767434" y="678163"/>
                </a:lnTo>
                <a:lnTo>
                  <a:pt x="739288" y="641733"/>
                </a:lnTo>
                <a:lnTo>
                  <a:pt x="702858" y="613587"/>
                </a:lnTo>
                <a:lnTo>
                  <a:pt x="659859" y="595441"/>
                </a:lnTo>
                <a:lnTo>
                  <a:pt x="612007" y="589012"/>
                </a:lnTo>
                <a:lnTo>
                  <a:pt x="564155" y="595441"/>
                </a:lnTo>
                <a:lnTo>
                  <a:pt x="521156" y="613587"/>
                </a:lnTo>
                <a:lnTo>
                  <a:pt x="484726" y="641733"/>
                </a:lnTo>
                <a:lnTo>
                  <a:pt x="456580" y="678163"/>
                </a:lnTo>
                <a:lnTo>
                  <a:pt x="438435" y="721162"/>
                </a:lnTo>
                <a:lnTo>
                  <a:pt x="432005" y="769014"/>
                </a:lnTo>
                <a:lnTo>
                  <a:pt x="438435" y="816866"/>
                </a:lnTo>
                <a:lnTo>
                  <a:pt x="456580" y="859865"/>
                </a:lnTo>
                <a:lnTo>
                  <a:pt x="484726" y="896295"/>
                </a:lnTo>
                <a:lnTo>
                  <a:pt x="521156" y="924441"/>
                </a:lnTo>
                <a:lnTo>
                  <a:pt x="564155" y="942586"/>
                </a:lnTo>
                <a:lnTo>
                  <a:pt x="612007" y="949016"/>
                </a:lnTo>
                <a:lnTo>
                  <a:pt x="659859" y="942586"/>
                </a:lnTo>
                <a:lnTo>
                  <a:pt x="702858" y="924441"/>
                </a:lnTo>
                <a:lnTo>
                  <a:pt x="739288" y="896295"/>
                </a:lnTo>
                <a:lnTo>
                  <a:pt x="767434" y="859865"/>
                </a:lnTo>
                <a:lnTo>
                  <a:pt x="785580" y="816866"/>
                </a:lnTo>
                <a:lnTo>
                  <a:pt x="792009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12528" y="2416271"/>
            <a:ext cx="612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5934" algn="l"/>
              </a:tabLst>
            </a:pPr>
            <a:r>
              <a:rPr sz="1700" spc="-25" dirty="0">
                <a:latin typeface="Calibri"/>
                <a:cs typeface="Calibri"/>
              </a:rPr>
              <a:t>12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16075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Remove</a:t>
            </a:r>
          </a:p>
        </p:txBody>
      </p:sp>
      <p:sp>
        <p:nvSpPr>
          <p:cNvPr id="3" name="object 3"/>
          <p:cNvSpPr/>
          <p:nvPr/>
        </p:nvSpPr>
        <p:spPr>
          <a:xfrm>
            <a:off x="2844028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8017" y="1306701"/>
            <a:ext cx="981710" cy="1449705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05" y="0"/>
                </a:moveTo>
                <a:lnTo>
                  <a:pt x="781663" y="200047"/>
                </a:lnTo>
              </a:path>
              <a:path w="981710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49"/>
                </a:lnTo>
                <a:lnTo>
                  <a:pt x="240577" y="892548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8"/>
                </a:lnTo>
                <a:lnTo>
                  <a:pt x="569576" y="849549"/>
                </a:lnTo>
                <a:lnTo>
                  <a:pt x="576006" y="801697"/>
                </a:lnTo>
                <a:close/>
              </a:path>
              <a:path w="981710" h="1449705">
                <a:moveTo>
                  <a:pt x="558089" y="500689"/>
                </a:moveTo>
                <a:lnTo>
                  <a:pt x="485931" y="634700"/>
                </a:lnTo>
              </a:path>
              <a:path w="981710" h="1449705">
                <a:moveTo>
                  <a:pt x="360004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3" y="1114276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50" y="1096131"/>
                </a:lnTo>
                <a:lnTo>
                  <a:pt x="89151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5"/>
                </a:lnTo>
                <a:lnTo>
                  <a:pt x="24575" y="1360554"/>
                </a:lnTo>
                <a:lnTo>
                  <a:pt x="52720" y="1396984"/>
                </a:lnTo>
                <a:lnTo>
                  <a:pt x="89151" y="1425130"/>
                </a:lnTo>
                <a:lnTo>
                  <a:pt x="132150" y="1443276"/>
                </a:lnTo>
                <a:lnTo>
                  <a:pt x="180002" y="1449705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4"/>
                </a:lnTo>
                <a:lnTo>
                  <a:pt x="335428" y="1360554"/>
                </a:lnTo>
                <a:lnTo>
                  <a:pt x="353574" y="1317555"/>
                </a:lnTo>
                <a:lnTo>
                  <a:pt x="360004" y="1269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72525" y="2416271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7273" y="1928397"/>
            <a:ext cx="821055" cy="476884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497" y="351708"/>
                </a:moveTo>
                <a:lnTo>
                  <a:pt x="0" y="476301"/>
                </a:lnTo>
              </a:path>
              <a:path w="821055" h="476885">
                <a:moveTo>
                  <a:pt x="820757" y="180002"/>
                </a:moveTo>
                <a:lnTo>
                  <a:pt x="814327" y="132149"/>
                </a:lnTo>
                <a:lnTo>
                  <a:pt x="796181" y="89151"/>
                </a:lnTo>
                <a:lnTo>
                  <a:pt x="768036" y="52720"/>
                </a:lnTo>
                <a:lnTo>
                  <a:pt x="731606" y="24575"/>
                </a:lnTo>
                <a:lnTo>
                  <a:pt x="688607" y="6429"/>
                </a:lnTo>
                <a:lnTo>
                  <a:pt x="640755" y="0"/>
                </a:lnTo>
                <a:lnTo>
                  <a:pt x="592903" y="6429"/>
                </a:lnTo>
                <a:lnTo>
                  <a:pt x="549904" y="24575"/>
                </a:lnTo>
                <a:lnTo>
                  <a:pt x="513474" y="52720"/>
                </a:lnTo>
                <a:lnTo>
                  <a:pt x="485328" y="89151"/>
                </a:lnTo>
                <a:lnTo>
                  <a:pt x="467182" y="132149"/>
                </a:lnTo>
                <a:lnTo>
                  <a:pt x="460753" y="180002"/>
                </a:lnTo>
                <a:lnTo>
                  <a:pt x="467182" y="227854"/>
                </a:lnTo>
                <a:lnTo>
                  <a:pt x="485328" y="270853"/>
                </a:lnTo>
                <a:lnTo>
                  <a:pt x="513474" y="307283"/>
                </a:lnTo>
                <a:lnTo>
                  <a:pt x="549904" y="335428"/>
                </a:lnTo>
                <a:lnTo>
                  <a:pt x="592903" y="353574"/>
                </a:lnTo>
                <a:lnTo>
                  <a:pt x="640755" y="360004"/>
                </a:lnTo>
                <a:lnTo>
                  <a:pt x="688607" y="353574"/>
                </a:lnTo>
                <a:lnTo>
                  <a:pt x="731606" y="335428"/>
                </a:lnTo>
                <a:lnTo>
                  <a:pt x="768036" y="307283"/>
                </a:lnTo>
                <a:lnTo>
                  <a:pt x="796181" y="270853"/>
                </a:lnTo>
                <a:lnTo>
                  <a:pt x="814327" y="227854"/>
                </a:lnTo>
                <a:lnTo>
                  <a:pt x="820757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88527" y="1948276"/>
            <a:ext cx="683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5943" y="1460391"/>
            <a:ext cx="1026160" cy="481330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6999"/>
                </a:moveTo>
                <a:lnTo>
                  <a:pt x="72158" y="481010"/>
                </a:lnTo>
              </a:path>
              <a:path w="1026160" h="481330">
                <a:moveTo>
                  <a:pt x="1026095" y="180002"/>
                </a:moveTo>
                <a:lnTo>
                  <a:pt x="1019666" y="132150"/>
                </a:lnTo>
                <a:lnTo>
                  <a:pt x="1001520" y="89151"/>
                </a:lnTo>
                <a:lnTo>
                  <a:pt x="973374" y="52720"/>
                </a:lnTo>
                <a:lnTo>
                  <a:pt x="936944" y="24575"/>
                </a:lnTo>
                <a:lnTo>
                  <a:pt x="893945" y="6429"/>
                </a:lnTo>
                <a:lnTo>
                  <a:pt x="846093" y="0"/>
                </a:lnTo>
                <a:lnTo>
                  <a:pt x="798241" y="6429"/>
                </a:lnTo>
                <a:lnTo>
                  <a:pt x="755242" y="24575"/>
                </a:lnTo>
                <a:lnTo>
                  <a:pt x="718812" y="52720"/>
                </a:lnTo>
                <a:lnTo>
                  <a:pt x="690666" y="89151"/>
                </a:lnTo>
                <a:lnTo>
                  <a:pt x="672521" y="132150"/>
                </a:lnTo>
                <a:lnTo>
                  <a:pt x="666091" y="180002"/>
                </a:lnTo>
                <a:lnTo>
                  <a:pt x="672521" y="227854"/>
                </a:lnTo>
                <a:lnTo>
                  <a:pt x="690666" y="270853"/>
                </a:lnTo>
                <a:lnTo>
                  <a:pt x="718812" y="307283"/>
                </a:lnTo>
                <a:lnTo>
                  <a:pt x="755242" y="335428"/>
                </a:lnTo>
                <a:lnTo>
                  <a:pt x="798241" y="353574"/>
                </a:lnTo>
                <a:lnTo>
                  <a:pt x="846093" y="360004"/>
                </a:lnTo>
                <a:lnTo>
                  <a:pt x="893945" y="353574"/>
                </a:lnTo>
                <a:lnTo>
                  <a:pt x="936944" y="335428"/>
                </a:lnTo>
                <a:lnTo>
                  <a:pt x="973374" y="307283"/>
                </a:lnTo>
                <a:lnTo>
                  <a:pt x="1001520" y="270853"/>
                </a:lnTo>
                <a:lnTo>
                  <a:pt x="1019666" y="227854"/>
                </a:lnTo>
                <a:lnTo>
                  <a:pt x="102609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69983" y="1456138"/>
            <a:ext cx="24447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275" dirty="0">
                <a:latin typeface="Cambria"/>
                <a:cs typeface="Cambria"/>
              </a:rPr>
              <a:t>∞</a:t>
            </a:r>
            <a:endParaRPr sz="170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144692" y="1293042"/>
            <a:ext cx="788670" cy="1004569"/>
            <a:chOff x="3144692" y="1293042"/>
            <a:chExt cx="788670" cy="1004569"/>
          </a:xfrm>
        </p:grpSpPr>
        <p:sp>
          <p:nvSpPr>
            <p:cNvPr id="14" name="object 14"/>
            <p:cNvSpPr/>
            <p:nvPr/>
          </p:nvSpPr>
          <p:spPr>
            <a:xfrm>
              <a:off x="3158344" y="1306695"/>
              <a:ext cx="200660" cy="200660"/>
            </a:xfrm>
            <a:custGeom>
              <a:avLst/>
              <a:gdLst/>
              <a:ahLst/>
              <a:cxnLst/>
              <a:rect l="l" t="t" r="r" b="b"/>
              <a:pathLst>
                <a:path w="200660" h="200659">
                  <a:moveTo>
                    <a:pt x="0" y="0"/>
                  </a:moveTo>
                  <a:lnTo>
                    <a:pt x="200047" y="200041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64038" y="192839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360004" y="180002"/>
                  </a:moveTo>
                  <a:lnTo>
                    <a:pt x="353574" y="132149"/>
                  </a:lnTo>
                  <a:lnTo>
                    <a:pt x="335429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50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50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9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48035" y="1807390"/>
            <a:ext cx="792480" cy="949325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19" y="0"/>
                </a:moveTo>
                <a:lnTo>
                  <a:pt x="306077" y="134011"/>
                </a:lnTo>
              </a:path>
              <a:path w="792479" h="949325">
                <a:moveTo>
                  <a:pt x="360004" y="769014"/>
                </a:moveTo>
                <a:lnTo>
                  <a:pt x="353574" y="721162"/>
                </a:lnTo>
                <a:lnTo>
                  <a:pt x="335429" y="678163"/>
                </a:lnTo>
                <a:lnTo>
                  <a:pt x="307283" y="641733"/>
                </a:lnTo>
                <a:lnTo>
                  <a:pt x="270853" y="613587"/>
                </a:lnTo>
                <a:lnTo>
                  <a:pt x="227854" y="595441"/>
                </a:lnTo>
                <a:lnTo>
                  <a:pt x="180002" y="589012"/>
                </a:lnTo>
                <a:lnTo>
                  <a:pt x="132150" y="595441"/>
                </a:lnTo>
                <a:lnTo>
                  <a:pt x="89151" y="613587"/>
                </a:lnTo>
                <a:lnTo>
                  <a:pt x="52720" y="641733"/>
                </a:lnTo>
                <a:lnTo>
                  <a:pt x="24575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5" y="859865"/>
                </a:lnTo>
                <a:lnTo>
                  <a:pt x="52720" y="896295"/>
                </a:lnTo>
                <a:lnTo>
                  <a:pt x="89151" y="924441"/>
                </a:lnTo>
                <a:lnTo>
                  <a:pt x="132150" y="942586"/>
                </a:lnTo>
                <a:lnTo>
                  <a:pt x="180002" y="949016"/>
                </a:lnTo>
                <a:lnTo>
                  <a:pt x="227854" y="942586"/>
                </a:lnTo>
                <a:lnTo>
                  <a:pt x="270853" y="924441"/>
                </a:lnTo>
                <a:lnTo>
                  <a:pt x="307283" y="896295"/>
                </a:lnTo>
                <a:lnTo>
                  <a:pt x="335429" y="859865"/>
                </a:lnTo>
                <a:lnTo>
                  <a:pt x="353574" y="816866"/>
                </a:lnTo>
                <a:lnTo>
                  <a:pt x="360004" y="769014"/>
                </a:lnTo>
                <a:close/>
              </a:path>
              <a:path w="792479" h="949325">
                <a:moveTo>
                  <a:pt x="316753" y="472715"/>
                </a:moveTo>
                <a:lnTo>
                  <a:pt x="259255" y="597307"/>
                </a:lnTo>
              </a:path>
              <a:path w="792479" h="949325">
                <a:moveTo>
                  <a:pt x="792009" y="769014"/>
                </a:moveTo>
                <a:lnTo>
                  <a:pt x="785580" y="721162"/>
                </a:lnTo>
                <a:lnTo>
                  <a:pt x="767434" y="678163"/>
                </a:lnTo>
                <a:lnTo>
                  <a:pt x="739288" y="641733"/>
                </a:lnTo>
                <a:lnTo>
                  <a:pt x="702858" y="613587"/>
                </a:lnTo>
                <a:lnTo>
                  <a:pt x="659859" y="595441"/>
                </a:lnTo>
                <a:lnTo>
                  <a:pt x="612007" y="589012"/>
                </a:lnTo>
                <a:lnTo>
                  <a:pt x="564155" y="595441"/>
                </a:lnTo>
                <a:lnTo>
                  <a:pt x="521156" y="613587"/>
                </a:lnTo>
                <a:lnTo>
                  <a:pt x="484726" y="641733"/>
                </a:lnTo>
                <a:lnTo>
                  <a:pt x="456580" y="678163"/>
                </a:lnTo>
                <a:lnTo>
                  <a:pt x="438435" y="721162"/>
                </a:lnTo>
                <a:lnTo>
                  <a:pt x="432005" y="769014"/>
                </a:lnTo>
                <a:lnTo>
                  <a:pt x="438435" y="816866"/>
                </a:lnTo>
                <a:lnTo>
                  <a:pt x="456580" y="859865"/>
                </a:lnTo>
                <a:lnTo>
                  <a:pt x="484726" y="896295"/>
                </a:lnTo>
                <a:lnTo>
                  <a:pt x="521156" y="924441"/>
                </a:lnTo>
                <a:lnTo>
                  <a:pt x="564155" y="942586"/>
                </a:lnTo>
                <a:lnTo>
                  <a:pt x="612007" y="949016"/>
                </a:lnTo>
                <a:lnTo>
                  <a:pt x="659859" y="942586"/>
                </a:lnTo>
                <a:lnTo>
                  <a:pt x="702858" y="924441"/>
                </a:lnTo>
                <a:lnTo>
                  <a:pt x="739288" y="896295"/>
                </a:lnTo>
                <a:lnTo>
                  <a:pt x="767434" y="859865"/>
                </a:lnTo>
                <a:lnTo>
                  <a:pt x="785580" y="816866"/>
                </a:lnTo>
                <a:lnTo>
                  <a:pt x="792009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12528" y="2416271"/>
            <a:ext cx="612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5934" algn="l"/>
              </a:tabLst>
            </a:pPr>
            <a:r>
              <a:rPr sz="1700" spc="-25" dirty="0">
                <a:latin typeface="Calibri"/>
                <a:cs typeface="Calibri"/>
              </a:rPr>
              <a:t>12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16075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Remove</a:t>
            </a:r>
          </a:p>
        </p:txBody>
      </p:sp>
      <p:sp>
        <p:nvSpPr>
          <p:cNvPr id="3" name="object 3"/>
          <p:cNvSpPr/>
          <p:nvPr/>
        </p:nvSpPr>
        <p:spPr>
          <a:xfrm>
            <a:off x="2844028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1988" y="988131"/>
            <a:ext cx="24447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275" dirty="0">
                <a:latin typeface="Cambria"/>
                <a:cs typeface="Cambria"/>
              </a:rPr>
              <a:t>∞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8017" y="1306701"/>
            <a:ext cx="981710" cy="1449705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05" y="0"/>
                </a:moveTo>
                <a:lnTo>
                  <a:pt x="781663" y="200047"/>
                </a:lnTo>
              </a:path>
              <a:path w="981710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49"/>
                </a:lnTo>
                <a:lnTo>
                  <a:pt x="240577" y="892548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8"/>
                </a:lnTo>
                <a:lnTo>
                  <a:pt x="569576" y="849549"/>
                </a:lnTo>
                <a:lnTo>
                  <a:pt x="576006" y="801697"/>
                </a:lnTo>
                <a:close/>
              </a:path>
              <a:path w="981710" h="1449705">
                <a:moveTo>
                  <a:pt x="558089" y="500689"/>
                </a:moveTo>
                <a:lnTo>
                  <a:pt x="485931" y="634700"/>
                </a:lnTo>
              </a:path>
              <a:path w="981710" h="1449705">
                <a:moveTo>
                  <a:pt x="360004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3" y="1114276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50" y="1096131"/>
                </a:lnTo>
                <a:lnTo>
                  <a:pt x="89151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5"/>
                </a:lnTo>
                <a:lnTo>
                  <a:pt x="24575" y="1360554"/>
                </a:lnTo>
                <a:lnTo>
                  <a:pt x="52720" y="1396984"/>
                </a:lnTo>
                <a:lnTo>
                  <a:pt x="89151" y="1425130"/>
                </a:lnTo>
                <a:lnTo>
                  <a:pt x="132150" y="1443276"/>
                </a:lnTo>
                <a:lnTo>
                  <a:pt x="180002" y="1449705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4"/>
                </a:lnTo>
                <a:lnTo>
                  <a:pt x="335428" y="1360554"/>
                </a:lnTo>
                <a:lnTo>
                  <a:pt x="353574" y="1317555"/>
                </a:lnTo>
                <a:lnTo>
                  <a:pt x="360004" y="1269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72525" y="2416271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7273" y="1928397"/>
            <a:ext cx="821055" cy="476884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497" y="351708"/>
                </a:moveTo>
                <a:lnTo>
                  <a:pt x="0" y="476301"/>
                </a:lnTo>
              </a:path>
              <a:path w="821055" h="476885">
                <a:moveTo>
                  <a:pt x="820757" y="180002"/>
                </a:moveTo>
                <a:lnTo>
                  <a:pt x="814327" y="132149"/>
                </a:lnTo>
                <a:lnTo>
                  <a:pt x="796181" y="89151"/>
                </a:lnTo>
                <a:lnTo>
                  <a:pt x="768036" y="52720"/>
                </a:lnTo>
                <a:lnTo>
                  <a:pt x="731606" y="24575"/>
                </a:lnTo>
                <a:lnTo>
                  <a:pt x="688607" y="6429"/>
                </a:lnTo>
                <a:lnTo>
                  <a:pt x="640755" y="0"/>
                </a:lnTo>
                <a:lnTo>
                  <a:pt x="592903" y="6429"/>
                </a:lnTo>
                <a:lnTo>
                  <a:pt x="549904" y="24575"/>
                </a:lnTo>
                <a:lnTo>
                  <a:pt x="513474" y="52720"/>
                </a:lnTo>
                <a:lnTo>
                  <a:pt x="485328" y="89151"/>
                </a:lnTo>
                <a:lnTo>
                  <a:pt x="467182" y="132149"/>
                </a:lnTo>
                <a:lnTo>
                  <a:pt x="460753" y="180002"/>
                </a:lnTo>
                <a:lnTo>
                  <a:pt x="467182" y="227854"/>
                </a:lnTo>
                <a:lnTo>
                  <a:pt x="485328" y="270853"/>
                </a:lnTo>
                <a:lnTo>
                  <a:pt x="513474" y="307283"/>
                </a:lnTo>
                <a:lnTo>
                  <a:pt x="549904" y="335428"/>
                </a:lnTo>
                <a:lnTo>
                  <a:pt x="592903" y="353574"/>
                </a:lnTo>
                <a:lnTo>
                  <a:pt x="640755" y="360004"/>
                </a:lnTo>
                <a:lnTo>
                  <a:pt x="688607" y="353574"/>
                </a:lnTo>
                <a:lnTo>
                  <a:pt x="731606" y="335428"/>
                </a:lnTo>
                <a:lnTo>
                  <a:pt x="768036" y="307283"/>
                </a:lnTo>
                <a:lnTo>
                  <a:pt x="796181" y="270853"/>
                </a:lnTo>
                <a:lnTo>
                  <a:pt x="814327" y="227854"/>
                </a:lnTo>
                <a:lnTo>
                  <a:pt x="820757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88527" y="1948276"/>
            <a:ext cx="683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5943" y="1460391"/>
            <a:ext cx="1026160" cy="481330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6999"/>
                </a:moveTo>
                <a:lnTo>
                  <a:pt x="72158" y="481010"/>
                </a:lnTo>
              </a:path>
              <a:path w="1026160" h="481330">
                <a:moveTo>
                  <a:pt x="1026095" y="180002"/>
                </a:moveTo>
                <a:lnTo>
                  <a:pt x="1019666" y="132150"/>
                </a:lnTo>
                <a:lnTo>
                  <a:pt x="1001520" y="89151"/>
                </a:lnTo>
                <a:lnTo>
                  <a:pt x="973374" y="52720"/>
                </a:lnTo>
                <a:lnTo>
                  <a:pt x="936944" y="24575"/>
                </a:lnTo>
                <a:lnTo>
                  <a:pt x="893945" y="6429"/>
                </a:lnTo>
                <a:lnTo>
                  <a:pt x="846093" y="0"/>
                </a:lnTo>
                <a:lnTo>
                  <a:pt x="798241" y="6429"/>
                </a:lnTo>
                <a:lnTo>
                  <a:pt x="755242" y="24575"/>
                </a:lnTo>
                <a:lnTo>
                  <a:pt x="718812" y="52720"/>
                </a:lnTo>
                <a:lnTo>
                  <a:pt x="690666" y="89151"/>
                </a:lnTo>
                <a:lnTo>
                  <a:pt x="672521" y="132150"/>
                </a:lnTo>
                <a:lnTo>
                  <a:pt x="666091" y="180002"/>
                </a:lnTo>
                <a:lnTo>
                  <a:pt x="672521" y="227854"/>
                </a:lnTo>
                <a:lnTo>
                  <a:pt x="690666" y="270853"/>
                </a:lnTo>
                <a:lnTo>
                  <a:pt x="718812" y="307283"/>
                </a:lnTo>
                <a:lnTo>
                  <a:pt x="755242" y="335428"/>
                </a:lnTo>
                <a:lnTo>
                  <a:pt x="798241" y="353574"/>
                </a:lnTo>
                <a:lnTo>
                  <a:pt x="846093" y="360004"/>
                </a:lnTo>
                <a:lnTo>
                  <a:pt x="893945" y="353574"/>
                </a:lnTo>
                <a:lnTo>
                  <a:pt x="936944" y="335428"/>
                </a:lnTo>
                <a:lnTo>
                  <a:pt x="973374" y="307283"/>
                </a:lnTo>
                <a:lnTo>
                  <a:pt x="1001520" y="270853"/>
                </a:lnTo>
                <a:lnTo>
                  <a:pt x="1019666" y="227854"/>
                </a:lnTo>
                <a:lnTo>
                  <a:pt x="102609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58344" y="1306695"/>
            <a:ext cx="765810" cy="981710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7" y="801703"/>
                </a:moveTo>
                <a:lnTo>
                  <a:pt x="759268" y="753851"/>
                </a:lnTo>
                <a:lnTo>
                  <a:pt x="741122" y="710852"/>
                </a:lnTo>
                <a:lnTo>
                  <a:pt x="712977" y="674422"/>
                </a:lnTo>
                <a:lnTo>
                  <a:pt x="676546" y="646276"/>
                </a:lnTo>
                <a:lnTo>
                  <a:pt x="633547" y="628131"/>
                </a:lnTo>
                <a:lnTo>
                  <a:pt x="585695" y="621701"/>
                </a:lnTo>
                <a:lnTo>
                  <a:pt x="537843" y="628131"/>
                </a:lnTo>
                <a:lnTo>
                  <a:pt x="494844" y="646276"/>
                </a:lnTo>
                <a:lnTo>
                  <a:pt x="458414" y="674422"/>
                </a:lnTo>
                <a:lnTo>
                  <a:pt x="430268" y="710852"/>
                </a:lnTo>
                <a:lnTo>
                  <a:pt x="412123" y="753851"/>
                </a:lnTo>
                <a:lnTo>
                  <a:pt x="405693" y="801703"/>
                </a:lnTo>
                <a:lnTo>
                  <a:pt x="412123" y="849555"/>
                </a:lnTo>
                <a:lnTo>
                  <a:pt x="430268" y="892554"/>
                </a:lnTo>
                <a:lnTo>
                  <a:pt x="458414" y="928984"/>
                </a:lnTo>
                <a:lnTo>
                  <a:pt x="494844" y="957130"/>
                </a:lnTo>
                <a:lnTo>
                  <a:pt x="537843" y="975276"/>
                </a:lnTo>
                <a:lnTo>
                  <a:pt x="585695" y="981705"/>
                </a:lnTo>
                <a:lnTo>
                  <a:pt x="633547" y="975276"/>
                </a:lnTo>
                <a:lnTo>
                  <a:pt x="676546" y="957130"/>
                </a:lnTo>
                <a:lnTo>
                  <a:pt x="712977" y="928984"/>
                </a:lnTo>
                <a:lnTo>
                  <a:pt x="741122" y="892554"/>
                </a:lnTo>
                <a:lnTo>
                  <a:pt x="759268" y="849555"/>
                </a:lnTo>
                <a:lnTo>
                  <a:pt x="765697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48035" y="1807390"/>
            <a:ext cx="792480" cy="949325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19" y="0"/>
                </a:moveTo>
                <a:lnTo>
                  <a:pt x="306077" y="134011"/>
                </a:lnTo>
              </a:path>
              <a:path w="792479" h="949325">
                <a:moveTo>
                  <a:pt x="360004" y="769014"/>
                </a:moveTo>
                <a:lnTo>
                  <a:pt x="353574" y="721162"/>
                </a:lnTo>
                <a:lnTo>
                  <a:pt x="335429" y="678163"/>
                </a:lnTo>
                <a:lnTo>
                  <a:pt x="307283" y="641733"/>
                </a:lnTo>
                <a:lnTo>
                  <a:pt x="270853" y="613587"/>
                </a:lnTo>
                <a:lnTo>
                  <a:pt x="227854" y="595441"/>
                </a:lnTo>
                <a:lnTo>
                  <a:pt x="180002" y="589012"/>
                </a:lnTo>
                <a:lnTo>
                  <a:pt x="132150" y="595441"/>
                </a:lnTo>
                <a:lnTo>
                  <a:pt x="89151" y="613587"/>
                </a:lnTo>
                <a:lnTo>
                  <a:pt x="52720" y="641733"/>
                </a:lnTo>
                <a:lnTo>
                  <a:pt x="24575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5" y="859865"/>
                </a:lnTo>
                <a:lnTo>
                  <a:pt x="52720" y="896295"/>
                </a:lnTo>
                <a:lnTo>
                  <a:pt x="89151" y="924441"/>
                </a:lnTo>
                <a:lnTo>
                  <a:pt x="132150" y="942586"/>
                </a:lnTo>
                <a:lnTo>
                  <a:pt x="180002" y="949016"/>
                </a:lnTo>
                <a:lnTo>
                  <a:pt x="227854" y="942586"/>
                </a:lnTo>
                <a:lnTo>
                  <a:pt x="270853" y="924441"/>
                </a:lnTo>
                <a:lnTo>
                  <a:pt x="307283" y="896295"/>
                </a:lnTo>
                <a:lnTo>
                  <a:pt x="335429" y="859865"/>
                </a:lnTo>
                <a:lnTo>
                  <a:pt x="353574" y="816866"/>
                </a:lnTo>
                <a:lnTo>
                  <a:pt x="360004" y="769014"/>
                </a:lnTo>
                <a:close/>
              </a:path>
              <a:path w="792479" h="949325">
                <a:moveTo>
                  <a:pt x="316753" y="472715"/>
                </a:moveTo>
                <a:lnTo>
                  <a:pt x="259255" y="597307"/>
                </a:lnTo>
              </a:path>
              <a:path w="792479" h="949325">
                <a:moveTo>
                  <a:pt x="792009" y="769014"/>
                </a:moveTo>
                <a:lnTo>
                  <a:pt x="785580" y="721162"/>
                </a:lnTo>
                <a:lnTo>
                  <a:pt x="767434" y="678163"/>
                </a:lnTo>
                <a:lnTo>
                  <a:pt x="739288" y="641733"/>
                </a:lnTo>
                <a:lnTo>
                  <a:pt x="702858" y="613587"/>
                </a:lnTo>
                <a:lnTo>
                  <a:pt x="659859" y="595441"/>
                </a:lnTo>
                <a:lnTo>
                  <a:pt x="612007" y="589012"/>
                </a:lnTo>
                <a:lnTo>
                  <a:pt x="564155" y="595441"/>
                </a:lnTo>
                <a:lnTo>
                  <a:pt x="521156" y="613587"/>
                </a:lnTo>
                <a:lnTo>
                  <a:pt x="484726" y="641733"/>
                </a:lnTo>
                <a:lnTo>
                  <a:pt x="456580" y="678163"/>
                </a:lnTo>
                <a:lnTo>
                  <a:pt x="438435" y="721162"/>
                </a:lnTo>
                <a:lnTo>
                  <a:pt x="432005" y="769014"/>
                </a:lnTo>
                <a:lnTo>
                  <a:pt x="438435" y="816866"/>
                </a:lnTo>
                <a:lnTo>
                  <a:pt x="456580" y="859865"/>
                </a:lnTo>
                <a:lnTo>
                  <a:pt x="484726" y="896295"/>
                </a:lnTo>
                <a:lnTo>
                  <a:pt x="521156" y="924441"/>
                </a:lnTo>
                <a:lnTo>
                  <a:pt x="564155" y="942586"/>
                </a:lnTo>
                <a:lnTo>
                  <a:pt x="612007" y="949016"/>
                </a:lnTo>
                <a:lnTo>
                  <a:pt x="659859" y="942586"/>
                </a:lnTo>
                <a:lnTo>
                  <a:pt x="702858" y="924441"/>
                </a:lnTo>
                <a:lnTo>
                  <a:pt x="739288" y="896295"/>
                </a:lnTo>
                <a:lnTo>
                  <a:pt x="767434" y="859865"/>
                </a:lnTo>
                <a:lnTo>
                  <a:pt x="785580" y="816866"/>
                </a:lnTo>
                <a:lnTo>
                  <a:pt x="792009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12528" y="2416271"/>
            <a:ext cx="612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5934" algn="l"/>
              </a:tabLst>
            </a:pPr>
            <a:r>
              <a:rPr sz="1700" spc="-25" dirty="0">
                <a:latin typeface="Calibri"/>
                <a:cs typeface="Calibri"/>
              </a:rPr>
              <a:t>12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16075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Remove</a:t>
            </a:r>
          </a:p>
        </p:txBody>
      </p:sp>
      <p:sp>
        <p:nvSpPr>
          <p:cNvPr id="3" name="object 3"/>
          <p:cNvSpPr/>
          <p:nvPr/>
        </p:nvSpPr>
        <p:spPr>
          <a:xfrm>
            <a:off x="2844028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1988" y="988131"/>
            <a:ext cx="24447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275" dirty="0">
                <a:latin typeface="Cambria"/>
                <a:cs typeface="Cambria"/>
              </a:rPr>
              <a:t>∞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8017" y="1306701"/>
            <a:ext cx="981710" cy="1449705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05" y="0"/>
                </a:moveTo>
                <a:lnTo>
                  <a:pt x="781663" y="200047"/>
                </a:lnTo>
              </a:path>
              <a:path w="981710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49"/>
                </a:lnTo>
                <a:lnTo>
                  <a:pt x="240577" y="892548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8"/>
                </a:lnTo>
                <a:lnTo>
                  <a:pt x="569576" y="849549"/>
                </a:lnTo>
                <a:lnTo>
                  <a:pt x="576006" y="801697"/>
                </a:lnTo>
                <a:close/>
              </a:path>
              <a:path w="981710" h="1449705">
                <a:moveTo>
                  <a:pt x="558089" y="500689"/>
                </a:moveTo>
                <a:lnTo>
                  <a:pt x="485931" y="634700"/>
                </a:lnTo>
              </a:path>
              <a:path w="981710" h="1449705">
                <a:moveTo>
                  <a:pt x="360004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3" y="1114276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50" y="1096131"/>
                </a:lnTo>
                <a:lnTo>
                  <a:pt x="89151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5"/>
                </a:lnTo>
                <a:lnTo>
                  <a:pt x="24575" y="1360554"/>
                </a:lnTo>
                <a:lnTo>
                  <a:pt x="52720" y="1396984"/>
                </a:lnTo>
                <a:lnTo>
                  <a:pt x="89151" y="1425130"/>
                </a:lnTo>
                <a:lnTo>
                  <a:pt x="132150" y="1443276"/>
                </a:lnTo>
                <a:lnTo>
                  <a:pt x="180002" y="1449705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4"/>
                </a:lnTo>
                <a:lnTo>
                  <a:pt x="335428" y="1360554"/>
                </a:lnTo>
                <a:lnTo>
                  <a:pt x="353574" y="1317555"/>
                </a:lnTo>
                <a:lnTo>
                  <a:pt x="360004" y="1269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72525" y="2416271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7273" y="1928397"/>
            <a:ext cx="821055" cy="476884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497" y="351708"/>
                </a:moveTo>
                <a:lnTo>
                  <a:pt x="0" y="476301"/>
                </a:lnTo>
              </a:path>
              <a:path w="821055" h="476885">
                <a:moveTo>
                  <a:pt x="820757" y="180002"/>
                </a:moveTo>
                <a:lnTo>
                  <a:pt x="814327" y="132149"/>
                </a:lnTo>
                <a:lnTo>
                  <a:pt x="796181" y="89151"/>
                </a:lnTo>
                <a:lnTo>
                  <a:pt x="768036" y="52720"/>
                </a:lnTo>
                <a:lnTo>
                  <a:pt x="731606" y="24575"/>
                </a:lnTo>
                <a:lnTo>
                  <a:pt x="688607" y="6429"/>
                </a:lnTo>
                <a:lnTo>
                  <a:pt x="640755" y="0"/>
                </a:lnTo>
                <a:lnTo>
                  <a:pt x="592903" y="6429"/>
                </a:lnTo>
                <a:lnTo>
                  <a:pt x="549904" y="24575"/>
                </a:lnTo>
                <a:lnTo>
                  <a:pt x="513474" y="52720"/>
                </a:lnTo>
                <a:lnTo>
                  <a:pt x="485328" y="89151"/>
                </a:lnTo>
                <a:lnTo>
                  <a:pt x="467182" y="132149"/>
                </a:lnTo>
                <a:lnTo>
                  <a:pt x="460753" y="180002"/>
                </a:lnTo>
                <a:lnTo>
                  <a:pt x="467182" y="227854"/>
                </a:lnTo>
                <a:lnTo>
                  <a:pt x="485328" y="270853"/>
                </a:lnTo>
                <a:lnTo>
                  <a:pt x="513474" y="307283"/>
                </a:lnTo>
                <a:lnTo>
                  <a:pt x="549904" y="335428"/>
                </a:lnTo>
                <a:lnTo>
                  <a:pt x="592903" y="353574"/>
                </a:lnTo>
                <a:lnTo>
                  <a:pt x="640755" y="360004"/>
                </a:lnTo>
                <a:lnTo>
                  <a:pt x="688607" y="353574"/>
                </a:lnTo>
                <a:lnTo>
                  <a:pt x="731606" y="335428"/>
                </a:lnTo>
                <a:lnTo>
                  <a:pt x="768036" y="307283"/>
                </a:lnTo>
                <a:lnTo>
                  <a:pt x="796181" y="270853"/>
                </a:lnTo>
                <a:lnTo>
                  <a:pt x="814327" y="227854"/>
                </a:lnTo>
                <a:lnTo>
                  <a:pt x="820757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88527" y="1948276"/>
            <a:ext cx="683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5943" y="1460391"/>
            <a:ext cx="1026160" cy="481330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6999"/>
                </a:moveTo>
                <a:lnTo>
                  <a:pt x="72158" y="481010"/>
                </a:lnTo>
              </a:path>
              <a:path w="1026160" h="481330">
                <a:moveTo>
                  <a:pt x="1026095" y="180002"/>
                </a:moveTo>
                <a:lnTo>
                  <a:pt x="1019666" y="132150"/>
                </a:lnTo>
                <a:lnTo>
                  <a:pt x="1001520" y="89151"/>
                </a:lnTo>
                <a:lnTo>
                  <a:pt x="973374" y="52720"/>
                </a:lnTo>
                <a:lnTo>
                  <a:pt x="936944" y="24575"/>
                </a:lnTo>
                <a:lnTo>
                  <a:pt x="893945" y="6429"/>
                </a:lnTo>
                <a:lnTo>
                  <a:pt x="846093" y="0"/>
                </a:lnTo>
                <a:lnTo>
                  <a:pt x="798241" y="6429"/>
                </a:lnTo>
                <a:lnTo>
                  <a:pt x="755242" y="24575"/>
                </a:lnTo>
                <a:lnTo>
                  <a:pt x="718812" y="52720"/>
                </a:lnTo>
                <a:lnTo>
                  <a:pt x="690666" y="89151"/>
                </a:lnTo>
                <a:lnTo>
                  <a:pt x="672521" y="132150"/>
                </a:lnTo>
                <a:lnTo>
                  <a:pt x="666091" y="180002"/>
                </a:lnTo>
                <a:lnTo>
                  <a:pt x="672521" y="227854"/>
                </a:lnTo>
                <a:lnTo>
                  <a:pt x="690666" y="270853"/>
                </a:lnTo>
                <a:lnTo>
                  <a:pt x="718812" y="307283"/>
                </a:lnTo>
                <a:lnTo>
                  <a:pt x="755242" y="335428"/>
                </a:lnTo>
                <a:lnTo>
                  <a:pt x="798241" y="353574"/>
                </a:lnTo>
                <a:lnTo>
                  <a:pt x="846093" y="360004"/>
                </a:lnTo>
                <a:lnTo>
                  <a:pt x="893945" y="353574"/>
                </a:lnTo>
                <a:lnTo>
                  <a:pt x="936944" y="335428"/>
                </a:lnTo>
                <a:lnTo>
                  <a:pt x="973374" y="307283"/>
                </a:lnTo>
                <a:lnTo>
                  <a:pt x="1001520" y="270853"/>
                </a:lnTo>
                <a:lnTo>
                  <a:pt x="1019666" y="227854"/>
                </a:lnTo>
                <a:lnTo>
                  <a:pt x="102609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58344" y="1306695"/>
            <a:ext cx="765810" cy="981710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7" y="801703"/>
                </a:moveTo>
                <a:lnTo>
                  <a:pt x="759268" y="753851"/>
                </a:lnTo>
                <a:lnTo>
                  <a:pt x="741122" y="710852"/>
                </a:lnTo>
                <a:lnTo>
                  <a:pt x="712977" y="674422"/>
                </a:lnTo>
                <a:lnTo>
                  <a:pt x="676546" y="646276"/>
                </a:lnTo>
                <a:lnTo>
                  <a:pt x="633547" y="628131"/>
                </a:lnTo>
                <a:lnTo>
                  <a:pt x="585695" y="621701"/>
                </a:lnTo>
                <a:lnTo>
                  <a:pt x="537843" y="628131"/>
                </a:lnTo>
                <a:lnTo>
                  <a:pt x="494844" y="646276"/>
                </a:lnTo>
                <a:lnTo>
                  <a:pt x="458414" y="674422"/>
                </a:lnTo>
                <a:lnTo>
                  <a:pt x="430268" y="710852"/>
                </a:lnTo>
                <a:lnTo>
                  <a:pt x="412123" y="753851"/>
                </a:lnTo>
                <a:lnTo>
                  <a:pt x="405693" y="801703"/>
                </a:lnTo>
                <a:lnTo>
                  <a:pt x="412123" y="849555"/>
                </a:lnTo>
                <a:lnTo>
                  <a:pt x="430268" y="892554"/>
                </a:lnTo>
                <a:lnTo>
                  <a:pt x="458414" y="928984"/>
                </a:lnTo>
                <a:lnTo>
                  <a:pt x="494844" y="957130"/>
                </a:lnTo>
                <a:lnTo>
                  <a:pt x="537843" y="975276"/>
                </a:lnTo>
                <a:lnTo>
                  <a:pt x="585695" y="981705"/>
                </a:lnTo>
                <a:lnTo>
                  <a:pt x="633547" y="975276"/>
                </a:lnTo>
                <a:lnTo>
                  <a:pt x="676546" y="957130"/>
                </a:lnTo>
                <a:lnTo>
                  <a:pt x="712977" y="928984"/>
                </a:lnTo>
                <a:lnTo>
                  <a:pt x="741122" y="892554"/>
                </a:lnTo>
                <a:lnTo>
                  <a:pt x="759268" y="849555"/>
                </a:lnTo>
                <a:lnTo>
                  <a:pt x="765697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48035" y="1807390"/>
            <a:ext cx="792480" cy="949325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19" y="0"/>
                </a:moveTo>
                <a:lnTo>
                  <a:pt x="306077" y="134011"/>
                </a:lnTo>
              </a:path>
              <a:path w="792479" h="949325">
                <a:moveTo>
                  <a:pt x="360004" y="769014"/>
                </a:moveTo>
                <a:lnTo>
                  <a:pt x="353574" y="721162"/>
                </a:lnTo>
                <a:lnTo>
                  <a:pt x="335429" y="678163"/>
                </a:lnTo>
                <a:lnTo>
                  <a:pt x="307283" y="641733"/>
                </a:lnTo>
                <a:lnTo>
                  <a:pt x="270853" y="613587"/>
                </a:lnTo>
                <a:lnTo>
                  <a:pt x="227854" y="595441"/>
                </a:lnTo>
                <a:lnTo>
                  <a:pt x="180002" y="589012"/>
                </a:lnTo>
                <a:lnTo>
                  <a:pt x="132150" y="595441"/>
                </a:lnTo>
                <a:lnTo>
                  <a:pt x="89151" y="613587"/>
                </a:lnTo>
                <a:lnTo>
                  <a:pt x="52720" y="641733"/>
                </a:lnTo>
                <a:lnTo>
                  <a:pt x="24575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5" y="859865"/>
                </a:lnTo>
                <a:lnTo>
                  <a:pt x="52720" y="896295"/>
                </a:lnTo>
                <a:lnTo>
                  <a:pt x="89151" y="924441"/>
                </a:lnTo>
                <a:lnTo>
                  <a:pt x="132150" y="942586"/>
                </a:lnTo>
                <a:lnTo>
                  <a:pt x="180002" y="949016"/>
                </a:lnTo>
                <a:lnTo>
                  <a:pt x="227854" y="942586"/>
                </a:lnTo>
                <a:lnTo>
                  <a:pt x="270853" y="924441"/>
                </a:lnTo>
                <a:lnTo>
                  <a:pt x="307283" y="896295"/>
                </a:lnTo>
                <a:lnTo>
                  <a:pt x="335429" y="859865"/>
                </a:lnTo>
                <a:lnTo>
                  <a:pt x="353574" y="816866"/>
                </a:lnTo>
                <a:lnTo>
                  <a:pt x="360004" y="769014"/>
                </a:lnTo>
                <a:close/>
              </a:path>
              <a:path w="792479" h="949325">
                <a:moveTo>
                  <a:pt x="316753" y="472715"/>
                </a:moveTo>
                <a:lnTo>
                  <a:pt x="259255" y="597307"/>
                </a:lnTo>
              </a:path>
              <a:path w="792479" h="949325">
                <a:moveTo>
                  <a:pt x="792009" y="769014"/>
                </a:moveTo>
                <a:lnTo>
                  <a:pt x="785580" y="721162"/>
                </a:lnTo>
                <a:lnTo>
                  <a:pt x="767434" y="678163"/>
                </a:lnTo>
                <a:lnTo>
                  <a:pt x="739288" y="641733"/>
                </a:lnTo>
                <a:lnTo>
                  <a:pt x="702858" y="613587"/>
                </a:lnTo>
                <a:lnTo>
                  <a:pt x="659859" y="595441"/>
                </a:lnTo>
                <a:lnTo>
                  <a:pt x="612007" y="589012"/>
                </a:lnTo>
                <a:lnTo>
                  <a:pt x="564155" y="595441"/>
                </a:lnTo>
                <a:lnTo>
                  <a:pt x="521156" y="613587"/>
                </a:lnTo>
                <a:lnTo>
                  <a:pt x="484726" y="641733"/>
                </a:lnTo>
                <a:lnTo>
                  <a:pt x="456580" y="678163"/>
                </a:lnTo>
                <a:lnTo>
                  <a:pt x="438435" y="721162"/>
                </a:lnTo>
                <a:lnTo>
                  <a:pt x="432005" y="769014"/>
                </a:lnTo>
                <a:lnTo>
                  <a:pt x="438435" y="816866"/>
                </a:lnTo>
                <a:lnTo>
                  <a:pt x="456580" y="859865"/>
                </a:lnTo>
                <a:lnTo>
                  <a:pt x="484726" y="896295"/>
                </a:lnTo>
                <a:lnTo>
                  <a:pt x="521156" y="924441"/>
                </a:lnTo>
                <a:lnTo>
                  <a:pt x="564155" y="942586"/>
                </a:lnTo>
                <a:lnTo>
                  <a:pt x="612007" y="949016"/>
                </a:lnTo>
                <a:lnTo>
                  <a:pt x="659859" y="942586"/>
                </a:lnTo>
                <a:lnTo>
                  <a:pt x="702858" y="924441"/>
                </a:lnTo>
                <a:lnTo>
                  <a:pt x="739288" y="896295"/>
                </a:lnTo>
                <a:lnTo>
                  <a:pt x="767434" y="859865"/>
                </a:lnTo>
                <a:lnTo>
                  <a:pt x="785580" y="816866"/>
                </a:lnTo>
                <a:lnTo>
                  <a:pt x="792009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12528" y="2416271"/>
            <a:ext cx="612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5934" algn="l"/>
              </a:tabLst>
            </a:pPr>
            <a:r>
              <a:rPr sz="1700" spc="-25" dirty="0">
                <a:latin typeface="Calibri"/>
                <a:cs typeface="Calibri"/>
              </a:rPr>
              <a:t>12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00303" y="1574966"/>
            <a:ext cx="1341755" cy="58229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spc="-40" dirty="0">
                <a:latin typeface="Calibri"/>
                <a:cs typeface="Calibri"/>
              </a:rPr>
              <a:t>now,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call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spc="-10" dirty="0">
                <a:latin typeface="MingLiU_HKSCS-ExtB"/>
                <a:cs typeface="MingLiU_HKSCS-ExtB"/>
              </a:rPr>
              <a:t>ExtractMax()</a:t>
            </a:r>
            <a:endParaRPr sz="1700">
              <a:latin typeface="MingLiU_HKSCS-ExtB"/>
              <a:cs typeface="MingLiU_HKSCS-ExtB"/>
            </a:endParaRP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16075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Remove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34821" y="983177"/>
            <a:ext cx="378460" cy="378460"/>
            <a:chOff x="2834821" y="983177"/>
            <a:chExt cx="378460" cy="378460"/>
          </a:xfrm>
        </p:grpSpPr>
        <p:sp>
          <p:nvSpPr>
            <p:cNvPr id="4" name="object 4"/>
            <p:cNvSpPr/>
            <p:nvPr/>
          </p:nvSpPr>
          <p:spPr>
            <a:xfrm>
              <a:off x="2844028" y="99238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180002" y="0"/>
                  </a:moveTo>
                  <a:lnTo>
                    <a:pt x="132150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9"/>
                  </a:lnTo>
                  <a:lnTo>
                    <a:pt x="132150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9"/>
                  </a:lnTo>
                  <a:lnTo>
                    <a:pt x="307283" y="307283"/>
                  </a:lnTo>
                  <a:lnTo>
                    <a:pt x="335429" y="270853"/>
                  </a:lnTo>
                  <a:lnTo>
                    <a:pt x="353574" y="227854"/>
                  </a:lnTo>
                  <a:lnTo>
                    <a:pt x="360004" y="180002"/>
                  </a:lnTo>
                  <a:lnTo>
                    <a:pt x="353574" y="132150"/>
                  </a:lnTo>
                  <a:lnTo>
                    <a:pt x="335429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44028" y="99238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360004" y="180002"/>
                  </a:moveTo>
                  <a:lnTo>
                    <a:pt x="353574" y="132150"/>
                  </a:lnTo>
                  <a:lnTo>
                    <a:pt x="335429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50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9"/>
                  </a:lnTo>
                  <a:lnTo>
                    <a:pt x="132150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9"/>
                  </a:lnTo>
                  <a:lnTo>
                    <a:pt x="307283" y="307283"/>
                  </a:lnTo>
                  <a:lnTo>
                    <a:pt x="335429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01988" y="988131"/>
            <a:ext cx="24447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275" dirty="0">
                <a:latin typeface="Cambria"/>
                <a:cs typeface="Cambria"/>
              </a:rPr>
              <a:t>∞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898810" y="1297493"/>
            <a:ext cx="1000125" cy="1468120"/>
            <a:chOff x="1898810" y="1297493"/>
            <a:chExt cx="1000125" cy="1468120"/>
          </a:xfrm>
        </p:grpSpPr>
        <p:sp>
          <p:nvSpPr>
            <p:cNvPr id="10" name="object 10"/>
            <p:cNvSpPr/>
            <p:nvPr/>
          </p:nvSpPr>
          <p:spPr>
            <a:xfrm>
              <a:off x="2124019" y="1306701"/>
              <a:ext cx="765810" cy="981710"/>
            </a:xfrm>
            <a:custGeom>
              <a:avLst/>
              <a:gdLst/>
              <a:ahLst/>
              <a:cxnLst/>
              <a:rect l="l" t="t" r="r" b="b"/>
              <a:pathLst>
                <a:path w="765810" h="981710">
                  <a:moveTo>
                    <a:pt x="765702" y="0"/>
                  </a:moveTo>
                  <a:lnTo>
                    <a:pt x="565661" y="200047"/>
                  </a:lnTo>
                </a:path>
                <a:path w="765810" h="981710">
                  <a:moveTo>
                    <a:pt x="360004" y="801697"/>
                  </a:moveTo>
                  <a:lnTo>
                    <a:pt x="353574" y="753845"/>
                  </a:lnTo>
                  <a:lnTo>
                    <a:pt x="335429" y="710846"/>
                  </a:lnTo>
                  <a:lnTo>
                    <a:pt x="307283" y="674416"/>
                  </a:lnTo>
                  <a:lnTo>
                    <a:pt x="270853" y="646271"/>
                  </a:lnTo>
                  <a:lnTo>
                    <a:pt x="227854" y="628125"/>
                  </a:lnTo>
                  <a:lnTo>
                    <a:pt x="180002" y="621695"/>
                  </a:lnTo>
                  <a:lnTo>
                    <a:pt x="132150" y="628125"/>
                  </a:lnTo>
                  <a:lnTo>
                    <a:pt x="89151" y="646271"/>
                  </a:lnTo>
                  <a:lnTo>
                    <a:pt x="52720" y="674416"/>
                  </a:lnTo>
                  <a:lnTo>
                    <a:pt x="24575" y="710846"/>
                  </a:lnTo>
                  <a:lnTo>
                    <a:pt x="6429" y="753845"/>
                  </a:lnTo>
                  <a:lnTo>
                    <a:pt x="0" y="801697"/>
                  </a:lnTo>
                  <a:lnTo>
                    <a:pt x="6429" y="849549"/>
                  </a:lnTo>
                  <a:lnTo>
                    <a:pt x="24575" y="892548"/>
                  </a:lnTo>
                  <a:lnTo>
                    <a:pt x="52720" y="928979"/>
                  </a:lnTo>
                  <a:lnTo>
                    <a:pt x="89151" y="957124"/>
                  </a:lnTo>
                  <a:lnTo>
                    <a:pt x="132150" y="975270"/>
                  </a:lnTo>
                  <a:lnTo>
                    <a:pt x="180002" y="981699"/>
                  </a:lnTo>
                  <a:lnTo>
                    <a:pt x="227854" y="975270"/>
                  </a:lnTo>
                  <a:lnTo>
                    <a:pt x="270853" y="957124"/>
                  </a:lnTo>
                  <a:lnTo>
                    <a:pt x="307283" y="928979"/>
                  </a:lnTo>
                  <a:lnTo>
                    <a:pt x="335429" y="892548"/>
                  </a:lnTo>
                  <a:lnTo>
                    <a:pt x="353574" y="849549"/>
                  </a:lnTo>
                  <a:lnTo>
                    <a:pt x="360004" y="801697"/>
                  </a:lnTo>
                  <a:close/>
                </a:path>
                <a:path w="765810" h="981710">
                  <a:moveTo>
                    <a:pt x="342086" y="500689"/>
                  </a:moveTo>
                  <a:lnTo>
                    <a:pt x="269929" y="634700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08017" y="239640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180002" y="0"/>
                  </a:moveTo>
                  <a:lnTo>
                    <a:pt x="132150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9"/>
                  </a:lnTo>
                  <a:lnTo>
                    <a:pt x="132150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9"/>
                  </a:lnTo>
                  <a:lnTo>
                    <a:pt x="307283" y="307283"/>
                  </a:lnTo>
                  <a:lnTo>
                    <a:pt x="335428" y="270853"/>
                  </a:lnTo>
                  <a:lnTo>
                    <a:pt x="353574" y="227854"/>
                  </a:lnTo>
                  <a:lnTo>
                    <a:pt x="360004" y="180002"/>
                  </a:lnTo>
                  <a:lnTo>
                    <a:pt x="353574" y="132150"/>
                  </a:lnTo>
                  <a:lnTo>
                    <a:pt x="335428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08017" y="239640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360004" y="180002"/>
                  </a:moveTo>
                  <a:lnTo>
                    <a:pt x="353574" y="132150"/>
                  </a:lnTo>
                  <a:lnTo>
                    <a:pt x="335428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50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9"/>
                  </a:lnTo>
                  <a:lnTo>
                    <a:pt x="132150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9"/>
                  </a:lnTo>
                  <a:lnTo>
                    <a:pt x="307283" y="307283"/>
                  </a:lnTo>
                  <a:lnTo>
                    <a:pt x="335428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972525" y="2416271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67273" y="1928397"/>
            <a:ext cx="821055" cy="476884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497" y="351708"/>
                </a:moveTo>
                <a:lnTo>
                  <a:pt x="0" y="476301"/>
                </a:lnTo>
              </a:path>
              <a:path w="821055" h="476885">
                <a:moveTo>
                  <a:pt x="820757" y="180002"/>
                </a:moveTo>
                <a:lnTo>
                  <a:pt x="814327" y="132149"/>
                </a:lnTo>
                <a:lnTo>
                  <a:pt x="796181" y="89151"/>
                </a:lnTo>
                <a:lnTo>
                  <a:pt x="768036" y="52720"/>
                </a:lnTo>
                <a:lnTo>
                  <a:pt x="731606" y="24575"/>
                </a:lnTo>
                <a:lnTo>
                  <a:pt x="688607" y="6429"/>
                </a:lnTo>
                <a:lnTo>
                  <a:pt x="640755" y="0"/>
                </a:lnTo>
                <a:lnTo>
                  <a:pt x="592903" y="6429"/>
                </a:lnTo>
                <a:lnTo>
                  <a:pt x="549904" y="24575"/>
                </a:lnTo>
                <a:lnTo>
                  <a:pt x="513474" y="52720"/>
                </a:lnTo>
                <a:lnTo>
                  <a:pt x="485328" y="89151"/>
                </a:lnTo>
                <a:lnTo>
                  <a:pt x="467182" y="132149"/>
                </a:lnTo>
                <a:lnTo>
                  <a:pt x="460753" y="180002"/>
                </a:lnTo>
                <a:lnTo>
                  <a:pt x="467182" y="227854"/>
                </a:lnTo>
                <a:lnTo>
                  <a:pt x="485328" y="270853"/>
                </a:lnTo>
                <a:lnTo>
                  <a:pt x="513474" y="307283"/>
                </a:lnTo>
                <a:lnTo>
                  <a:pt x="549904" y="335428"/>
                </a:lnTo>
                <a:lnTo>
                  <a:pt x="592903" y="353574"/>
                </a:lnTo>
                <a:lnTo>
                  <a:pt x="640755" y="360004"/>
                </a:lnTo>
                <a:lnTo>
                  <a:pt x="688607" y="353574"/>
                </a:lnTo>
                <a:lnTo>
                  <a:pt x="731606" y="335428"/>
                </a:lnTo>
                <a:lnTo>
                  <a:pt x="768036" y="307283"/>
                </a:lnTo>
                <a:lnTo>
                  <a:pt x="796181" y="270853"/>
                </a:lnTo>
                <a:lnTo>
                  <a:pt x="814327" y="227854"/>
                </a:lnTo>
                <a:lnTo>
                  <a:pt x="820757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188527" y="1948276"/>
            <a:ext cx="683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45943" y="1460391"/>
            <a:ext cx="1026160" cy="481330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6999"/>
                </a:moveTo>
                <a:lnTo>
                  <a:pt x="72158" y="481010"/>
                </a:lnTo>
              </a:path>
              <a:path w="1026160" h="481330">
                <a:moveTo>
                  <a:pt x="1026095" y="180002"/>
                </a:moveTo>
                <a:lnTo>
                  <a:pt x="1019666" y="132150"/>
                </a:lnTo>
                <a:lnTo>
                  <a:pt x="1001520" y="89151"/>
                </a:lnTo>
                <a:lnTo>
                  <a:pt x="973374" y="52720"/>
                </a:lnTo>
                <a:lnTo>
                  <a:pt x="936944" y="24575"/>
                </a:lnTo>
                <a:lnTo>
                  <a:pt x="893945" y="6429"/>
                </a:lnTo>
                <a:lnTo>
                  <a:pt x="846093" y="0"/>
                </a:lnTo>
                <a:lnTo>
                  <a:pt x="798241" y="6429"/>
                </a:lnTo>
                <a:lnTo>
                  <a:pt x="755242" y="24575"/>
                </a:lnTo>
                <a:lnTo>
                  <a:pt x="718812" y="52720"/>
                </a:lnTo>
                <a:lnTo>
                  <a:pt x="690666" y="89151"/>
                </a:lnTo>
                <a:lnTo>
                  <a:pt x="672521" y="132150"/>
                </a:lnTo>
                <a:lnTo>
                  <a:pt x="666091" y="180002"/>
                </a:lnTo>
                <a:lnTo>
                  <a:pt x="672521" y="227854"/>
                </a:lnTo>
                <a:lnTo>
                  <a:pt x="690666" y="270853"/>
                </a:lnTo>
                <a:lnTo>
                  <a:pt x="718812" y="307283"/>
                </a:lnTo>
                <a:lnTo>
                  <a:pt x="755242" y="335428"/>
                </a:lnTo>
                <a:lnTo>
                  <a:pt x="798241" y="353574"/>
                </a:lnTo>
                <a:lnTo>
                  <a:pt x="846093" y="360004"/>
                </a:lnTo>
                <a:lnTo>
                  <a:pt x="893945" y="353574"/>
                </a:lnTo>
                <a:lnTo>
                  <a:pt x="936944" y="335428"/>
                </a:lnTo>
                <a:lnTo>
                  <a:pt x="973374" y="307283"/>
                </a:lnTo>
                <a:lnTo>
                  <a:pt x="1001520" y="270853"/>
                </a:lnTo>
                <a:lnTo>
                  <a:pt x="1019666" y="227854"/>
                </a:lnTo>
                <a:lnTo>
                  <a:pt x="102609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158344" y="1306695"/>
            <a:ext cx="765810" cy="981710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7" y="801703"/>
                </a:moveTo>
                <a:lnTo>
                  <a:pt x="759268" y="753851"/>
                </a:lnTo>
                <a:lnTo>
                  <a:pt x="741122" y="710852"/>
                </a:lnTo>
                <a:lnTo>
                  <a:pt x="712977" y="674422"/>
                </a:lnTo>
                <a:lnTo>
                  <a:pt x="676546" y="646276"/>
                </a:lnTo>
                <a:lnTo>
                  <a:pt x="633547" y="628131"/>
                </a:lnTo>
                <a:lnTo>
                  <a:pt x="585695" y="621701"/>
                </a:lnTo>
                <a:lnTo>
                  <a:pt x="537843" y="628131"/>
                </a:lnTo>
                <a:lnTo>
                  <a:pt x="494844" y="646276"/>
                </a:lnTo>
                <a:lnTo>
                  <a:pt x="458414" y="674422"/>
                </a:lnTo>
                <a:lnTo>
                  <a:pt x="430268" y="710852"/>
                </a:lnTo>
                <a:lnTo>
                  <a:pt x="412123" y="753851"/>
                </a:lnTo>
                <a:lnTo>
                  <a:pt x="405693" y="801703"/>
                </a:lnTo>
                <a:lnTo>
                  <a:pt x="412123" y="849555"/>
                </a:lnTo>
                <a:lnTo>
                  <a:pt x="430268" y="892554"/>
                </a:lnTo>
                <a:lnTo>
                  <a:pt x="458414" y="928984"/>
                </a:lnTo>
                <a:lnTo>
                  <a:pt x="494844" y="957130"/>
                </a:lnTo>
                <a:lnTo>
                  <a:pt x="537843" y="975276"/>
                </a:lnTo>
                <a:lnTo>
                  <a:pt x="585695" y="981705"/>
                </a:lnTo>
                <a:lnTo>
                  <a:pt x="633547" y="975276"/>
                </a:lnTo>
                <a:lnTo>
                  <a:pt x="676546" y="957130"/>
                </a:lnTo>
                <a:lnTo>
                  <a:pt x="712977" y="928984"/>
                </a:lnTo>
                <a:lnTo>
                  <a:pt x="741122" y="892554"/>
                </a:lnTo>
                <a:lnTo>
                  <a:pt x="759268" y="849555"/>
                </a:lnTo>
                <a:lnTo>
                  <a:pt x="765697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48035" y="1807390"/>
            <a:ext cx="792480" cy="949325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19" y="0"/>
                </a:moveTo>
                <a:lnTo>
                  <a:pt x="306077" y="134011"/>
                </a:lnTo>
              </a:path>
              <a:path w="792479" h="949325">
                <a:moveTo>
                  <a:pt x="360004" y="769014"/>
                </a:moveTo>
                <a:lnTo>
                  <a:pt x="353574" y="721162"/>
                </a:lnTo>
                <a:lnTo>
                  <a:pt x="335429" y="678163"/>
                </a:lnTo>
                <a:lnTo>
                  <a:pt x="307283" y="641733"/>
                </a:lnTo>
                <a:lnTo>
                  <a:pt x="270853" y="613587"/>
                </a:lnTo>
                <a:lnTo>
                  <a:pt x="227854" y="595441"/>
                </a:lnTo>
                <a:lnTo>
                  <a:pt x="180002" y="589012"/>
                </a:lnTo>
                <a:lnTo>
                  <a:pt x="132150" y="595441"/>
                </a:lnTo>
                <a:lnTo>
                  <a:pt x="89151" y="613587"/>
                </a:lnTo>
                <a:lnTo>
                  <a:pt x="52720" y="641733"/>
                </a:lnTo>
                <a:lnTo>
                  <a:pt x="24575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5" y="859865"/>
                </a:lnTo>
                <a:lnTo>
                  <a:pt x="52720" y="896295"/>
                </a:lnTo>
                <a:lnTo>
                  <a:pt x="89151" y="924441"/>
                </a:lnTo>
                <a:lnTo>
                  <a:pt x="132150" y="942586"/>
                </a:lnTo>
                <a:lnTo>
                  <a:pt x="180002" y="949016"/>
                </a:lnTo>
                <a:lnTo>
                  <a:pt x="227854" y="942586"/>
                </a:lnTo>
                <a:lnTo>
                  <a:pt x="270853" y="924441"/>
                </a:lnTo>
                <a:lnTo>
                  <a:pt x="307283" y="896295"/>
                </a:lnTo>
                <a:lnTo>
                  <a:pt x="335429" y="859865"/>
                </a:lnTo>
                <a:lnTo>
                  <a:pt x="353574" y="816866"/>
                </a:lnTo>
                <a:lnTo>
                  <a:pt x="360004" y="769014"/>
                </a:lnTo>
                <a:close/>
              </a:path>
              <a:path w="792479" h="949325">
                <a:moveTo>
                  <a:pt x="316753" y="472715"/>
                </a:moveTo>
                <a:lnTo>
                  <a:pt x="259255" y="597307"/>
                </a:lnTo>
              </a:path>
              <a:path w="792479" h="949325">
                <a:moveTo>
                  <a:pt x="792009" y="769014"/>
                </a:moveTo>
                <a:lnTo>
                  <a:pt x="785580" y="721162"/>
                </a:lnTo>
                <a:lnTo>
                  <a:pt x="767434" y="678163"/>
                </a:lnTo>
                <a:lnTo>
                  <a:pt x="739288" y="641733"/>
                </a:lnTo>
                <a:lnTo>
                  <a:pt x="702858" y="613587"/>
                </a:lnTo>
                <a:lnTo>
                  <a:pt x="659859" y="595441"/>
                </a:lnTo>
                <a:lnTo>
                  <a:pt x="612007" y="589012"/>
                </a:lnTo>
                <a:lnTo>
                  <a:pt x="564155" y="595441"/>
                </a:lnTo>
                <a:lnTo>
                  <a:pt x="521156" y="613587"/>
                </a:lnTo>
                <a:lnTo>
                  <a:pt x="484726" y="641733"/>
                </a:lnTo>
                <a:lnTo>
                  <a:pt x="456580" y="678163"/>
                </a:lnTo>
                <a:lnTo>
                  <a:pt x="438435" y="721162"/>
                </a:lnTo>
                <a:lnTo>
                  <a:pt x="432005" y="769014"/>
                </a:lnTo>
                <a:lnTo>
                  <a:pt x="438435" y="816866"/>
                </a:lnTo>
                <a:lnTo>
                  <a:pt x="456580" y="859865"/>
                </a:lnTo>
                <a:lnTo>
                  <a:pt x="484726" y="896295"/>
                </a:lnTo>
                <a:lnTo>
                  <a:pt x="521156" y="924441"/>
                </a:lnTo>
                <a:lnTo>
                  <a:pt x="564155" y="942586"/>
                </a:lnTo>
                <a:lnTo>
                  <a:pt x="612007" y="949016"/>
                </a:lnTo>
                <a:lnTo>
                  <a:pt x="659859" y="942586"/>
                </a:lnTo>
                <a:lnTo>
                  <a:pt x="702858" y="924441"/>
                </a:lnTo>
                <a:lnTo>
                  <a:pt x="739288" y="896295"/>
                </a:lnTo>
                <a:lnTo>
                  <a:pt x="767434" y="859865"/>
                </a:lnTo>
                <a:lnTo>
                  <a:pt x="785580" y="816866"/>
                </a:lnTo>
                <a:lnTo>
                  <a:pt x="792009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12528" y="2416271"/>
            <a:ext cx="612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5934" algn="l"/>
              </a:tabLst>
            </a:pPr>
            <a:r>
              <a:rPr sz="1700" spc="-25" dirty="0">
                <a:latin typeface="Calibri"/>
                <a:cs typeface="Calibri"/>
              </a:rPr>
              <a:t>12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16075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Remove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34821" y="983177"/>
            <a:ext cx="378460" cy="378460"/>
            <a:chOff x="2834821" y="983177"/>
            <a:chExt cx="378460" cy="378460"/>
          </a:xfrm>
        </p:grpSpPr>
        <p:sp>
          <p:nvSpPr>
            <p:cNvPr id="4" name="object 4"/>
            <p:cNvSpPr/>
            <p:nvPr/>
          </p:nvSpPr>
          <p:spPr>
            <a:xfrm>
              <a:off x="2844028" y="99238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180002" y="0"/>
                  </a:moveTo>
                  <a:lnTo>
                    <a:pt x="132150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9"/>
                  </a:lnTo>
                  <a:lnTo>
                    <a:pt x="132150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9"/>
                  </a:lnTo>
                  <a:lnTo>
                    <a:pt x="307283" y="307283"/>
                  </a:lnTo>
                  <a:lnTo>
                    <a:pt x="335429" y="270853"/>
                  </a:lnTo>
                  <a:lnTo>
                    <a:pt x="353574" y="227854"/>
                  </a:lnTo>
                  <a:lnTo>
                    <a:pt x="360004" y="180002"/>
                  </a:lnTo>
                  <a:lnTo>
                    <a:pt x="353574" y="132150"/>
                  </a:lnTo>
                  <a:lnTo>
                    <a:pt x="335429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44028" y="99238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360004" y="180002"/>
                  </a:moveTo>
                  <a:lnTo>
                    <a:pt x="353574" y="132150"/>
                  </a:lnTo>
                  <a:lnTo>
                    <a:pt x="335429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50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9"/>
                  </a:lnTo>
                  <a:lnTo>
                    <a:pt x="132150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9"/>
                  </a:lnTo>
                  <a:lnTo>
                    <a:pt x="307283" y="307283"/>
                  </a:lnTo>
                  <a:lnTo>
                    <a:pt x="335429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24019" y="1306701"/>
            <a:ext cx="864235" cy="981710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765702" y="0"/>
                </a:moveTo>
                <a:lnTo>
                  <a:pt x="565661" y="200047"/>
                </a:lnTo>
              </a:path>
              <a:path w="864235" h="981710">
                <a:moveTo>
                  <a:pt x="360004" y="801697"/>
                </a:moveTo>
                <a:lnTo>
                  <a:pt x="353574" y="753845"/>
                </a:lnTo>
                <a:lnTo>
                  <a:pt x="335429" y="710846"/>
                </a:lnTo>
                <a:lnTo>
                  <a:pt x="307283" y="674416"/>
                </a:lnTo>
                <a:lnTo>
                  <a:pt x="270853" y="646271"/>
                </a:lnTo>
                <a:lnTo>
                  <a:pt x="227854" y="628125"/>
                </a:lnTo>
                <a:lnTo>
                  <a:pt x="180002" y="621695"/>
                </a:lnTo>
                <a:lnTo>
                  <a:pt x="132150" y="628125"/>
                </a:lnTo>
                <a:lnTo>
                  <a:pt x="89151" y="646271"/>
                </a:lnTo>
                <a:lnTo>
                  <a:pt x="52720" y="674416"/>
                </a:lnTo>
                <a:lnTo>
                  <a:pt x="24575" y="710846"/>
                </a:lnTo>
                <a:lnTo>
                  <a:pt x="6429" y="753845"/>
                </a:lnTo>
                <a:lnTo>
                  <a:pt x="0" y="801697"/>
                </a:lnTo>
                <a:lnTo>
                  <a:pt x="6429" y="849549"/>
                </a:lnTo>
                <a:lnTo>
                  <a:pt x="24575" y="892548"/>
                </a:lnTo>
                <a:lnTo>
                  <a:pt x="52720" y="928979"/>
                </a:lnTo>
                <a:lnTo>
                  <a:pt x="89151" y="957124"/>
                </a:lnTo>
                <a:lnTo>
                  <a:pt x="132150" y="975270"/>
                </a:lnTo>
                <a:lnTo>
                  <a:pt x="180002" y="981699"/>
                </a:lnTo>
                <a:lnTo>
                  <a:pt x="227854" y="975270"/>
                </a:lnTo>
                <a:lnTo>
                  <a:pt x="270853" y="957124"/>
                </a:lnTo>
                <a:lnTo>
                  <a:pt x="307283" y="928979"/>
                </a:lnTo>
                <a:lnTo>
                  <a:pt x="335429" y="892548"/>
                </a:lnTo>
                <a:lnTo>
                  <a:pt x="353574" y="849549"/>
                </a:lnTo>
                <a:lnTo>
                  <a:pt x="360004" y="801697"/>
                </a:lnTo>
                <a:close/>
              </a:path>
              <a:path w="864235" h="981710">
                <a:moveTo>
                  <a:pt x="342086" y="500689"/>
                </a:moveTo>
                <a:lnTo>
                  <a:pt x="269929" y="634700"/>
                </a:lnTo>
              </a:path>
              <a:path w="864235" h="981710">
                <a:moveTo>
                  <a:pt x="864010" y="801697"/>
                </a:moveTo>
                <a:lnTo>
                  <a:pt x="857580" y="753845"/>
                </a:lnTo>
                <a:lnTo>
                  <a:pt x="839435" y="710846"/>
                </a:lnTo>
                <a:lnTo>
                  <a:pt x="811289" y="674416"/>
                </a:lnTo>
                <a:lnTo>
                  <a:pt x="774859" y="646271"/>
                </a:lnTo>
                <a:lnTo>
                  <a:pt x="731860" y="628125"/>
                </a:lnTo>
                <a:lnTo>
                  <a:pt x="684008" y="621695"/>
                </a:lnTo>
                <a:lnTo>
                  <a:pt x="636156" y="628125"/>
                </a:lnTo>
                <a:lnTo>
                  <a:pt x="593157" y="646271"/>
                </a:lnTo>
                <a:lnTo>
                  <a:pt x="556727" y="674416"/>
                </a:lnTo>
                <a:lnTo>
                  <a:pt x="528581" y="710846"/>
                </a:lnTo>
                <a:lnTo>
                  <a:pt x="510436" y="753845"/>
                </a:lnTo>
                <a:lnTo>
                  <a:pt x="504006" y="801697"/>
                </a:lnTo>
                <a:lnTo>
                  <a:pt x="510436" y="849549"/>
                </a:lnTo>
                <a:lnTo>
                  <a:pt x="528581" y="892548"/>
                </a:lnTo>
                <a:lnTo>
                  <a:pt x="556727" y="928979"/>
                </a:lnTo>
                <a:lnTo>
                  <a:pt x="593157" y="957124"/>
                </a:lnTo>
                <a:lnTo>
                  <a:pt x="636156" y="975270"/>
                </a:lnTo>
                <a:lnTo>
                  <a:pt x="684008" y="981699"/>
                </a:lnTo>
                <a:lnTo>
                  <a:pt x="731860" y="975270"/>
                </a:lnTo>
                <a:lnTo>
                  <a:pt x="774859" y="957124"/>
                </a:lnTo>
                <a:lnTo>
                  <a:pt x="811289" y="928979"/>
                </a:lnTo>
                <a:lnTo>
                  <a:pt x="839435" y="892548"/>
                </a:lnTo>
                <a:lnTo>
                  <a:pt x="857580" y="849549"/>
                </a:lnTo>
                <a:lnTo>
                  <a:pt x="864010" y="8016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88527" y="1948276"/>
            <a:ext cx="683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5943" y="1460391"/>
            <a:ext cx="1026160" cy="481330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6999"/>
                </a:moveTo>
                <a:lnTo>
                  <a:pt x="72158" y="481010"/>
                </a:lnTo>
              </a:path>
              <a:path w="1026160" h="481330">
                <a:moveTo>
                  <a:pt x="1026095" y="180002"/>
                </a:moveTo>
                <a:lnTo>
                  <a:pt x="1019666" y="132150"/>
                </a:lnTo>
                <a:lnTo>
                  <a:pt x="1001520" y="89151"/>
                </a:lnTo>
                <a:lnTo>
                  <a:pt x="973374" y="52720"/>
                </a:lnTo>
                <a:lnTo>
                  <a:pt x="936944" y="24575"/>
                </a:lnTo>
                <a:lnTo>
                  <a:pt x="893945" y="6429"/>
                </a:lnTo>
                <a:lnTo>
                  <a:pt x="846093" y="0"/>
                </a:lnTo>
                <a:lnTo>
                  <a:pt x="798241" y="6429"/>
                </a:lnTo>
                <a:lnTo>
                  <a:pt x="755242" y="24575"/>
                </a:lnTo>
                <a:lnTo>
                  <a:pt x="718812" y="52720"/>
                </a:lnTo>
                <a:lnTo>
                  <a:pt x="690666" y="89151"/>
                </a:lnTo>
                <a:lnTo>
                  <a:pt x="672521" y="132150"/>
                </a:lnTo>
                <a:lnTo>
                  <a:pt x="666091" y="180002"/>
                </a:lnTo>
                <a:lnTo>
                  <a:pt x="672521" y="227854"/>
                </a:lnTo>
                <a:lnTo>
                  <a:pt x="690666" y="270853"/>
                </a:lnTo>
                <a:lnTo>
                  <a:pt x="718812" y="307283"/>
                </a:lnTo>
                <a:lnTo>
                  <a:pt x="755242" y="335428"/>
                </a:lnTo>
                <a:lnTo>
                  <a:pt x="798241" y="353574"/>
                </a:lnTo>
                <a:lnTo>
                  <a:pt x="846093" y="360004"/>
                </a:lnTo>
                <a:lnTo>
                  <a:pt x="893945" y="353574"/>
                </a:lnTo>
                <a:lnTo>
                  <a:pt x="936944" y="335428"/>
                </a:lnTo>
                <a:lnTo>
                  <a:pt x="973374" y="307283"/>
                </a:lnTo>
                <a:lnTo>
                  <a:pt x="1001520" y="270853"/>
                </a:lnTo>
                <a:lnTo>
                  <a:pt x="1019666" y="227854"/>
                </a:lnTo>
                <a:lnTo>
                  <a:pt x="102609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58344" y="1306695"/>
            <a:ext cx="765810" cy="981710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7" y="801703"/>
                </a:moveTo>
                <a:lnTo>
                  <a:pt x="759268" y="753851"/>
                </a:lnTo>
                <a:lnTo>
                  <a:pt x="741122" y="710852"/>
                </a:lnTo>
                <a:lnTo>
                  <a:pt x="712977" y="674422"/>
                </a:lnTo>
                <a:lnTo>
                  <a:pt x="676546" y="646276"/>
                </a:lnTo>
                <a:lnTo>
                  <a:pt x="633547" y="628131"/>
                </a:lnTo>
                <a:lnTo>
                  <a:pt x="585695" y="621701"/>
                </a:lnTo>
                <a:lnTo>
                  <a:pt x="537843" y="628131"/>
                </a:lnTo>
                <a:lnTo>
                  <a:pt x="494844" y="646276"/>
                </a:lnTo>
                <a:lnTo>
                  <a:pt x="458414" y="674422"/>
                </a:lnTo>
                <a:lnTo>
                  <a:pt x="430268" y="710852"/>
                </a:lnTo>
                <a:lnTo>
                  <a:pt x="412123" y="753851"/>
                </a:lnTo>
                <a:lnTo>
                  <a:pt x="405693" y="801703"/>
                </a:lnTo>
                <a:lnTo>
                  <a:pt x="412123" y="849555"/>
                </a:lnTo>
                <a:lnTo>
                  <a:pt x="430268" y="892554"/>
                </a:lnTo>
                <a:lnTo>
                  <a:pt x="458414" y="928984"/>
                </a:lnTo>
                <a:lnTo>
                  <a:pt x="494844" y="957130"/>
                </a:lnTo>
                <a:lnTo>
                  <a:pt x="537843" y="975276"/>
                </a:lnTo>
                <a:lnTo>
                  <a:pt x="585695" y="981705"/>
                </a:lnTo>
                <a:lnTo>
                  <a:pt x="633547" y="975276"/>
                </a:lnTo>
                <a:lnTo>
                  <a:pt x="676546" y="957130"/>
                </a:lnTo>
                <a:lnTo>
                  <a:pt x="712977" y="928984"/>
                </a:lnTo>
                <a:lnTo>
                  <a:pt x="741122" y="892554"/>
                </a:lnTo>
                <a:lnTo>
                  <a:pt x="759268" y="849555"/>
                </a:lnTo>
                <a:lnTo>
                  <a:pt x="765697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48035" y="1807390"/>
            <a:ext cx="792480" cy="949325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19" y="0"/>
                </a:moveTo>
                <a:lnTo>
                  <a:pt x="306077" y="134011"/>
                </a:lnTo>
              </a:path>
              <a:path w="792479" h="949325">
                <a:moveTo>
                  <a:pt x="360004" y="769014"/>
                </a:moveTo>
                <a:lnTo>
                  <a:pt x="353574" y="721162"/>
                </a:lnTo>
                <a:lnTo>
                  <a:pt x="335429" y="678163"/>
                </a:lnTo>
                <a:lnTo>
                  <a:pt x="307283" y="641733"/>
                </a:lnTo>
                <a:lnTo>
                  <a:pt x="270853" y="613587"/>
                </a:lnTo>
                <a:lnTo>
                  <a:pt x="227854" y="595441"/>
                </a:lnTo>
                <a:lnTo>
                  <a:pt x="180002" y="589012"/>
                </a:lnTo>
                <a:lnTo>
                  <a:pt x="132150" y="595441"/>
                </a:lnTo>
                <a:lnTo>
                  <a:pt x="89151" y="613587"/>
                </a:lnTo>
                <a:lnTo>
                  <a:pt x="52720" y="641733"/>
                </a:lnTo>
                <a:lnTo>
                  <a:pt x="24575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5" y="859865"/>
                </a:lnTo>
                <a:lnTo>
                  <a:pt x="52720" y="896295"/>
                </a:lnTo>
                <a:lnTo>
                  <a:pt x="89151" y="924441"/>
                </a:lnTo>
                <a:lnTo>
                  <a:pt x="132150" y="942586"/>
                </a:lnTo>
                <a:lnTo>
                  <a:pt x="180002" y="949016"/>
                </a:lnTo>
                <a:lnTo>
                  <a:pt x="227854" y="942586"/>
                </a:lnTo>
                <a:lnTo>
                  <a:pt x="270853" y="924441"/>
                </a:lnTo>
                <a:lnTo>
                  <a:pt x="307283" y="896295"/>
                </a:lnTo>
                <a:lnTo>
                  <a:pt x="335429" y="859865"/>
                </a:lnTo>
                <a:lnTo>
                  <a:pt x="353574" y="816866"/>
                </a:lnTo>
                <a:lnTo>
                  <a:pt x="360004" y="769014"/>
                </a:lnTo>
                <a:close/>
              </a:path>
              <a:path w="792479" h="949325">
                <a:moveTo>
                  <a:pt x="316753" y="472715"/>
                </a:moveTo>
                <a:lnTo>
                  <a:pt x="259255" y="597307"/>
                </a:lnTo>
              </a:path>
              <a:path w="792479" h="949325">
                <a:moveTo>
                  <a:pt x="792009" y="769014"/>
                </a:moveTo>
                <a:lnTo>
                  <a:pt x="785580" y="721162"/>
                </a:lnTo>
                <a:lnTo>
                  <a:pt x="767434" y="678163"/>
                </a:lnTo>
                <a:lnTo>
                  <a:pt x="739288" y="641733"/>
                </a:lnTo>
                <a:lnTo>
                  <a:pt x="702858" y="613587"/>
                </a:lnTo>
                <a:lnTo>
                  <a:pt x="659859" y="595441"/>
                </a:lnTo>
                <a:lnTo>
                  <a:pt x="612007" y="589012"/>
                </a:lnTo>
                <a:lnTo>
                  <a:pt x="564155" y="595441"/>
                </a:lnTo>
                <a:lnTo>
                  <a:pt x="521156" y="613587"/>
                </a:lnTo>
                <a:lnTo>
                  <a:pt x="484726" y="641733"/>
                </a:lnTo>
                <a:lnTo>
                  <a:pt x="456580" y="678163"/>
                </a:lnTo>
                <a:lnTo>
                  <a:pt x="438435" y="721162"/>
                </a:lnTo>
                <a:lnTo>
                  <a:pt x="432005" y="769014"/>
                </a:lnTo>
                <a:lnTo>
                  <a:pt x="438435" y="816866"/>
                </a:lnTo>
                <a:lnTo>
                  <a:pt x="456580" y="859865"/>
                </a:lnTo>
                <a:lnTo>
                  <a:pt x="484726" y="896295"/>
                </a:lnTo>
                <a:lnTo>
                  <a:pt x="521156" y="924441"/>
                </a:lnTo>
                <a:lnTo>
                  <a:pt x="564155" y="942586"/>
                </a:lnTo>
                <a:lnTo>
                  <a:pt x="612007" y="949016"/>
                </a:lnTo>
                <a:lnTo>
                  <a:pt x="659859" y="942586"/>
                </a:lnTo>
                <a:lnTo>
                  <a:pt x="702858" y="924441"/>
                </a:lnTo>
                <a:lnTo>
                  <a:pt x="739288" y="896295"/>
                </a:lnTo>
                <a:lnTo>
                  <a:pt x="767434" y="859865"/>
                </a:lnTo>
                <a:lnTo>
                  <a:pt x="785580" y="816866"/>
                </a:lnTo>
                <a:lnTo>
                  <a:pt x="792009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12528" y="2416271"/>
            <a:ext cx="612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5934" algn="l"/>
              </a:tabLst>
            </a:pPr>
            <a:r>
              <a:rPr sz="1700" spc="-25" dirty="0">
                <a:latin typeface="Calibri"/>
                <a:cs typeface="Calibri"/>
              </a:rPr>
              <a:t>12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16075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Remove</a:t>
            </a:r>
          </a:p>
        </p:txBody>
      </p:sp>
      <p:sp>
        <p:nvSpPr>
          <p:cNvPr id="3" name="object 3"/>
          <p:cNvSpPr/>
          <p:nvPr/>
        </p:nvSpPr>
        <p:spPr>
          <a:xfrm>
            <a:off x="2844028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14812" y="1293048"/>
            <a:ext cx="882650" cy="1004569"/>
            <a:chOff x="2114812" y="1293048"/>
            <a:chExt cx="882650" cy="1004569"/>
          </a:xfrm>
        </p:grpSpPr>
        <p:sp>
          <p:nvSpPr>
            <p:cNvPr id="8" name="object 8"/>
            <p:cNvSpPr/>
            <p:nvPr/>
          </p:nvSpPr>
          <p:spPr>
            <a:xfrm>
              <a:off x="2689681" y="1306701"/>
              <a:ext cx="200660" cy="200660"/>
            </a:xfrm>
            <a:custGeom>
              <a:avLst/>
              <a:gdLst/>
              <a:ahLst/>
              <a:cxnLst/>
              <a:rect l="l" t="t" r="r" b="b"/>
              <a:pathLst>
                <a:path w="200660" h="200659">
                  <a:moveTo>
                    <a:pt x="200041" y="0"/>
                  </a:moveTo>
                  <a:lnTo>
                    <a:pt x="0" y="200047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24020" y="1807390"/>
              <a:ext cx="864235" cy="481330"/>
            </a:xfrm>
            <a:custGeom>
              <a:avLst/>
              <a:gdLst/>
              <a:ahLst/>
              <a:cxnLst/>
              <a:rect l="l" t="t" r="r" b="b"/>
              <a:pathLst>
                <a:path w="864235" h="481330">
                  <a:moveTo>
                    <a:pt x="360004" y="301008"/>
                  </a:moveTo>
                  <a:lnTo>
                    <a:pt x="353574" y="253156"/>
                  </a:lnTo>
                  <a:lnTo>
                    <a:pt x="335429" y="210157"/>
                  </a:lnTo>
                  <a:lnTo>
                    <a:pt x="307283" y="173727"/>
                  </a:lnTo>
                  <a:lnTo>
                    <a:pt x="270853" y="145581"/>
                  </a:lnTo>
                  <a:lnTo>
                    <a:pt x="227854" y="127436"/>
                  </a:lnTo>
                  <a:lnTo>
                    <a:pt x="180002" y="121006"/>
                  </a:lnTo>
                  <a:lnTo>
                    <a:pt x="132150" y="127436"/>
                  </a:lnTo>
                  <a:lnTo>
                    <a:pt x="89151" y="145581"/>
                  </a:lnTo>
                  <a:lnTo>
                    <a:pt x="52720" y="173727"/>
                  </a:lnTo>
                  <a:lnTo>
                    <a:pt x="24575" y="210157"/>
                  </a:lnTo>
                  <a:lnTo>
                    <a:pt x="6429" y="253156"/>
                  </a:lnTo>
                  <a:lnTo>
                    <a:pt x="0" y="301008"/>
                  </a:lnTo>
                  <a:lnTo>
                    <a:pt x="6429" y="348860"/>
                  </a:lnTo>
                  <a:lnTo>
                    <a:pt x="24575" y="391859"/>
                  </a:lnTo>
                  <a:lnTo>
                    <a:pt x="52720" y="428289"/>
                  </a:lnTo>
                  <a:lnTo>
                    <a:pt x="89151" y="456435"/>
                  </a:lnTo>
                  <a:lnTo>
                    <a:pt x="132150" y="474580"/>
                  </a:lnTo>
                  <a:lnTo>
                    <a:pt x="180002" y="481010"/>
                  </a:lnTo>
                  <a:lnTo>
                    <a:pt x="227854" y="474580"/>
                  </a:lnTo>
                  <a:lnTo>
                    <a:pt x="270853" y="456435"/>
                  </a:lnTo>
                  <a:lnTo>
                    <a:pt x="307283" y="428289"/>
                  </a:lnTo>
                  <a:lnTo>
                    <a:pt x="335429" y="391859"/>
                  </a:lnTo>
                  <a:lnTo>
                    <a:pt x="353574" y="348860"/>
                  </a:lnTo>
                  <a:lnTo>
                    <a:pt x="360004" y="301008"/>
                  </a:lnTo>
                  <a:close/>
                </a:path>
                <a:path w="864235" h="481330">
                  <a:moveTo>
                    <a:pt x="342086" y="0"/>
                  </a:moveTo>
                  <a:lnTo>
                    <a:pt x="269929" y="134011"/>
                  </a:lnTo>
                </a:path>
                <a:path w="864235" h="481330">
                  <a:moveTo>
                    <a:pt x="864010" y="301008"/>
                  </a:moveTo>
                  <a:lnTo>
                    <a:pt x="857580" y="253156"/>
                  </a:lnTo>
                  <a:lnTo>
                    <a:pt x="839435" y="210157"/>
                  </a:lnTo>
                  <a:lnTo>
                    <a:pt x="811289" y="173727"/>
                  </a:lnTo>
                  <a:lnTo>
                    <a:pt x="774859" y="145581"/>
                  </a:lnTo>
                  <a:lnTo>
                    <a:pt x="731860" y="127436"/>
                  </a:lnTo>
                  <a:lnTo>
                    <a:pt x="684008" y="121006"/>
                  </a:lnTo>
                  <a:lnTo>
                    <a:pt x="636156" y="127436"/>
                  </a:lnTo>
                  <a:lnTo>
                    <a:pt x="593157" y="145581"/>
                  </a:lnTo>
                  <a:lnTo>
                    <a:pt x="556727" y="173727"/>
                  </a:lnTo>
                  <a:lnTo>
                    <a:pt x="528581" y="210157"/>
                  </a:lnTo>
                  <a:lnTo>
                    <a:pt x="510436" y="253156"/>
                  </a:lnTo>
                  <a:lnTo>
                    <a:pt x="504006" y="301008"/>
                  </a:lnTo>
                  <a:lnTo>
                    <a:pt x="510436" y="348860"/>
                  </a:lnTo>
                  <a:lnTo>
                    <a:pt x="528581" y="391859"/>
                  </a:lnTo>
                  <a:lnTo>
                    <a:pt x="556727" y="428289"/>
                  </a:lnTo>
                  <a:lnTo>
                    <a:pt x="593157" y="456435"/>
                  </a:lnTo>
                  <a:lnTo>
                    <a:pt x="636156" y="474580"/>
                  </a:lnTo>
                  <a:lnTo>
                    <a:pt x="684008" y="481010"/>
                  </a:lnTo>
                  <a:lnTo>
                    <a:pt x="731860" y="474580"/>
                  </a:lnTo>
                  <a:lnTo>
                    <a:pt x="774859" y="456435"/>
                  </a:lnTo>
                  <a:lnTo>
                    <a:pt x="811289" y="428289"/>
                  </a:lnTo>
                  <a:lnTo>
                    <a:pt x="839435" y="391859"/>
                  </a:lnTo>
                  <a:lnTo>
                    <a:pt x="857580" y="348860"/>
                  </a:lnTo>
                  <a:lnTo>
                    <a:pt x="864010" y="301008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188527" y="1948276"/>
            <a:ext cx="683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5943" y="1460391"/>
            <a:ext cx="1026160" cy="481330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6999"/>
                </a:moveTo>
                <a:lnTo>
                  <a:pt x="72158" y="481010"/>
                </a:lnTo>
              </a:path>
              <a:path w="1026160" h="481330">
                <a:moveTo>
                  <a:pt x="1026095" y="180002"/>
                </a:moveTo>
                <a:lnTo>
                  <a:pt x="1019666" y="132150"/>
                </a:lnTo>
                <a:lnTo>
                  <a:pt x="1001520" y="89151"/>
                </a:lnTo>
                <a:lnTo>
                  <a:pt x="973374" y="52720"/>
                </a:lnTo>
                <a:lnTo>
                  <a:pt x="936944" y="24575"/>
                </a:lnTo>
                <a:lnTo>
                  <a:pt x="893945" y="6429"/>
                </a:lnTo>
                <a:lnTo>
                  <a:pt x="846093" y="0"/>
                </a:lnTo>
                <a:lnTo>
                  <a:pt x="798241" y="6429"/>
                </a:lnTo>
                <a:lnTo>
                  <a:pt x="755242" y="24575"/>
                </a:lnTo>
                <a:lnTo>
                  <a:pt x="718812" y="52720"/>
                </a:lnTo>
                <a:lnTo>
                  <a:pt x="690666" y="89151"/>
                </a:lnTo>
                <a:lnTo>
                  <a:pt x="672521" y="132150"/>
                </a:lnTo>
                <a:lnTo>
                  <a:pt x="666091" y="180002"/>
                </a:lnTo>
                <a:lnTo>
                  <a:pt x="672521" y="227854"/>
                </a:lnTo>
                <a:lnTo>
                  <a:pt x="690666" y="270853"/>
                </a:lnTo>
                <a:lnTo>
                  <a:pt x="718812" y="307283"/>
                </a:lnTo>
                <a:lnTo>
                  <a:pt x="755242" y="335428"/>
                </a:lnTo>
                <a:lnTo>
                  <a:pt x="798241" y="353574"/>
                </a:lnTo>
                <a:lnTo>
                  <a:pt x="846093" y="360004"/>
                </a:lnTo>
                <a:lnTo>
                  <a:pt x="893945" y="353574"/>
                </a:lnTo>
                <a:lnTo>
                  <a:pt x="936944" y="335428"/>
                </a:lnTo>
                <a:lnTo>
                  <a:pt x="973374" y="307283"/>
                </a:lnTo>
                <a:lnTo>
                  <a:pt x="1001520" y="270853"/>
                </a:lnTo>
                <a:lnTo>
                  <a:pt x="1019666" y="227854"/>
                </a:lnTo>
                <a:lnTo>
                  <a:pt x="102609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144692" y="1293042"/>
            <a:ext cx="788670" cy="1004569"/>
            <a:chOff x="3144692" y="1293042"/>
            <a:chExt cx="788670" cy="1004569"/>
          </a:xfrm>
        </p:grpSpPr>
        <p:sp>
          <p:nvSpPr>
            <p:cNvPr id="14" name="object 14"/>
            <p:cNvSpPr/>
            <p:nvPr/>
          </p:nvSpPr>
          <p:spPr>
            <a:xfrm>
              <a:off x="3158344" y="1306695"/>
              <a:ext cx="200660" cy="200660"/>
            </a:xfrm>
            <a:custGeom>
              <a:avLst/>
              <a:gdLst/>
              <a:ahLst/>
              <a:cxnLst/>
              <a:rect l="l" t="t" r="r" b="b"/>
              <a:pathLst>
                <a:path w="200660" h="200659">
                  <a:moveTo>
                    <a:pt x="0" y="0"/>
                  </a:moveTo>
                  <a:lnTo>
                    <a:pt x="200047" y="200041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64038" y="192839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360004" y="180002"/>
                  </a:moveTo>
                  <a:lnTo>
                    <a:pt x="353574" y="132149"/>
                  </a:lnTo>
                  <a:lnTo>
                    <a:pt x="335429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50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50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9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48035" y="1807390"/>
            <a:ext cx="792480" cy="949325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19" y="0"/>
                </a:moveTo>
                <a:lnTo>
                  <a:pt x="306077" y="134011"/>
                </a:lnTo>
              </a:path>
              <a:path w="792479" h="949325">
                <a:moveTo>
                  <a:pt x="360004" y="769014"/>
                </a:moveTo>
                <a:lnTo>
                  <a:pt x="353574" y="721162"/>
                </a:lnTo>
                <a:lnTo>
                  <a:pt x="335429" y="678163"/>
                </a:lnTo>
                <a:lnTo>
                  <a:pt x="307283" y="641733"/>
                </a:lnTo>
                <a:lnTo>
                  <a:pt x="270853" y="613587"/>
                </a:lnTo>
                <a:lnTo>
                  <a:pt x="227854" y="595441"/>
                </a:lnTo>
                <a:lnTo>
                  <a:pt x="180002" y="589012"/>
                </a:lnTo>
                <a:lnTo>
                  <a:pt x="132150" y="595441"/>
                </a:lnTo>
                <a:lnTo>
                  <a:pt x="89151" y="613587"/>
                </a:lnTo>
                <a:lnTo>
                  <a:pt x="52720" y="641733"/>
                </a:lnTo>
                <a:lnTo>
                  <a:pt x="24575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5" y="859865"/>
                </a:lnTo>
                <a:lnTo>
                  <a:pt x="52720" y="896295"/>
                </a:lnTo>
                <a:lnTo>
                  <a:pt x="89151" y="924441"/>
                </a:lnTo>
                <a:lnTo>
                  <a:pt x="132150" y="942586"/>
                </a:lnTo>
                <a:lnTo>
                  <a:pt x="180002" y="949016"/>
                </a:lnTo>
                <a:lnTo>
                  <a:pt x="227854" y="942586"/>
                </a:lnTo>
                <a:lnTo>
                  <a:pt x="270853" y="924441"/>
                </a:lnTo>
                <a:lnTo>
                  <a:pt x="307283" y="896295"/>
                </a:lnTo>
                <a:lnTo>
                  <a:pt x="335429" y="859865"/>
                </a:lnTo>
                <a:lnTo>
                  <a:pt x="353574" y="816866"/>
                </a:lnTo>
                <a:lnTo>
                  <a:pt x="360004" y="769014"/>
                </a:lnTo>
                <a:close/>
              </a:path>
              <a:path w="792479" h="949325">
                <a:moveTo>
                  <a:pt x="316753" y="472715"/>
                </a:moveTo>
                <a:lnTo>
                  <a:pt x="259255" y="597307"/>
                </a:lnTo>
              </a:path>
              <a:path w="792479" h="949325">
                <a:moveTo>
                  <a:pt x="792009" y="769014"/>
                </a:moveTo>
                <a:lnTo>
                  <a:pt x="785580" y="721162"/>
                </a:lnTo>
                <a:lnTo>
                  <a:pt x="767434" y="678163"/>
                </a:lnTo>
                <a:lnTo>
                  <a:pt x="739288" y="641733"/>
                </a:lnTo>
                <a:lnTo>
                  <a:pt x="702858" y="613587"/>
                </a:lnTo>
                <a:lnTo>
                  <a:pt x="659859" y="595441"/>
                </a:lnTo>
                <a:lnTo>
                  <a:pt x="612007" y="589012"/>
                </a:lnTo>
                <a:lnTo>
                  <a:pt x="564155" y="595441"/>
                </a:lnTo>
                <a:lnTo>
                  <a:pt x="521156" y="613587"/>
                </a:lnTo>
                <a:lnTo>
                  <a:pt x="484726" y="641733"/>
                </a:lnTo>
                <a:lnTo>
                  <a:pt x="456580" y="678163"/>
                </a:lnTo>
                <a:lnTo>
                  <a:pt x="438435" y="721162"/>
                </a:lnTo>
                <a:lnTo>
                  <a:pt x="432005" y="769014"/>
                </a:lnTo>
                <a:lnTo>
                  <a:pt x="438435" y="816866"/>
                </a:lnTo>
                <a:lnTo>
                  <a:pt x="456580" y="859865"/>
                </a:lnTo>
                <a:lnTo>
                  <a:pt x="484726" y="896295"/>
                </a:lnTo>
                <a:lnTo>
                  <a:pt x="521156" y="924441"/>
                </a:lnTo>
                <a:lnTo>
                  <a:pt x="564155" y="942586"/>
                </a:lnTo>
                <a:lnTo>
                  <a:pt x="612007" y="949016"/>
                </a:lnTo>
                <a:lnTo>
                  <a:pt x="659859" y="942586"/>
                </a:lnTo>
                <a:lnTo>
                  <a:pt x="702858" y="924441"/>
                </a:lnTo>
                <a:lnTo>
                  <a:pt x="739288" y="896295"/>
                </a:lnTo>
                <a:lnTo>
                  <a:pt x="767434" y="859865"/>
                </a:lnTo>
                <a:lnTo>
                  <a:pt x="785580" y="816866"/>
                </a:lnTo>
                <a:lnTo>
                  <a:pt x="792009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12528" y="2416271"/>
            <a:ext cx="612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5934" algn="l"/>
              </a:tabLst>
            </a:pPr>
            <a:r>
              <a:rPr sz="1700" spc="-25" dirty="0">
                <a:latin typeface="Calibri"/>
                <a:cs typeface="Calibri"/>
              </a:rPr>
              <a:t>12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307340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289566"/>
            <a:ext cx="214439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20" dirty="0">
                <a:solidFill>
                  <a:srgbClr val="007F00"/>
                </a:solidFill>
              </a:rPr>
              <a:t>Example:</a:t>
            </a:r>
            <a:r>
              <a:rPr sz="2050" spc="170" dirty="0">
                <a:solidFill>
                  <a:srgbClr val="007F00"/>
                </a:solidFill>
              </a:rPr>
              <a:t> </a:t>
            </a:r>
            <a:r>
              <a:rPr sz="2050" dirty="0">
                <a:solidFill>
                  <a:srgbClr val="FF0000"/>
                </a:solidFill>
              </a:rPr>
              <a:t>not</a:t>
            </a:r>
            <a:r>
              <a:rPr sz="2050" spc="10" dirty="0">
                <a:solidFill>
                  <a:srgbClr val="FF0000"/>
                </a:solidFill>
              </a:rPr>
              <a:t> </a:t>
            </a:r>
            <a:r>
              <a:rPr sz="2050" dirty="0">
                <a:solidFill>
                  <a:srgbClr val="007F00"/>
                </a:solidFill>
              </a:rPr>
              <a:t>a</a:t>
            </a:r>
            <a:r>
              <a:rPr sz="2050" spc="15" dirty="0">
                <a:solidFill>
                  <a:srgbClr val="007F00"/>
                </a:solidFill>
              </a:rPr>
              <a:t> </a:t>
            </a:r>
            <a:r>
              <a:rPr sz="2050" spc="-80" dirty="0">
                <a:solidFill>
                  <a:srgbClr val="007F00"/>
                </a:solidFill>
              </a:rPr>
              <a:t>heap</a:t>
            </a:r>
            <a:endParaRPr sz="2050"/>
          </a:p>
        </p:txBody>
      </p:sp>
      <p:grpSp>
        <p:nvGrpSpPr>
          <p:cNvPr id="4" name="object 4"/>
          <p:cNvGrpSpPr/>
          <p:nvPr/>
        </p:nvGrpSpPr>
        <p:grpSpPr>
          <a:xfrm>
            <a:off x="289420" y="693267"/>
            <a:ext cx="4029710" cy="2346325"/>
            <a:chOff x="289420" y="693267"/>
            <a:chExt cx="4029710" cy="2346325"/>
          </a:xfrm>
        </p:grpSpPr>
        <p:sp>
          <p:nvSpPr>
            <p:cNvPr id="5" name="object 5"/>
            <p:cNvSpPr/>
            <p:nvPr/>
          </p:nvSpPr>
          <p:spPr>
            <a:xfrm>
              <a:off x="289420" y="693267"/>
              <a:ext cx="4029710" cy="2346325"/>
            </a:xfrm>
            <a:custGeom>
              <a:avLst/>
              <a:gdLst/>
              <a:ahLst/>
              <a:cxnLst/>
              <a:rect l="l" t="t" r="r" b="b"/>
              <a:pathLst>
                <a:path w="4029710" h="2346325">
                  <a:moveTo>
                    <a:pt x="4029151" y="0"/>
                  </a:moveTo>
                  <a:lnTo>
                    <a:pt x="0" y="0"/>
                  </a:lnTo>
                  <a:lnTo>
                    <a:pt x="0" y="2346020"/>
                  </a:lnTo>
                  <a:lnTo>
                    <a:pt x="4029151" y="2346020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23993" y="955314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360004" y="180002"/>
                  </a:moveTo>
                  <a:lnTo>
                    <a:pt x="353574" y="132149"/>
                  </a:lnTo>
                  <a:lnTo>
                    <a:pt x="335428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49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8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88527" y="975177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10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55988" y="142332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49"/>
                </a:lnTo>
                <a:lnTo>
                  <a:pt x="335428" y="89150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0"/>
                </a:lnTo>
                <a:lnTo>
                  <a:pt x="6429" y="132149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71916" y="1443172"/>
            <a:ext cx="1282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55" dirty="0">
                <a:latin typeface="Calibri"/>
                <a:cs typeface="Calibri"/>
              </a:rPr>
              <a:t>5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87982" y="1269630"/>
            <a:ext cx="981710" cy="1449705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05" y="0"/>
                </a:moveTo>
                <a:lnTo>
                  <a:pt x="781663" y="200047"/>
                </a:lnTo>
              </a:path>
              <a:path w="981710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50"/>
                </a:lnTo>
                <a:lnTo>
                  <a:pt x="240577" y="892549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700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9"/>
                </a:lnTo>
                <a:lnTo>
                  <a:pt x="569576" y="849550"/>
                </a:lnTo>
                <a:lnTo>
                  <a:pt x="576006" y="801697"/>
                </a:lnTo>
                <a:close/>
              </a:path>
              <a:path w="981710" h="1449705">
                <a:moveTo>
                  <a:pt x="558089" y="500689"/>
                </a:moveTo>
                <a:lnTo>
                  <a:pt x="485931" y="634700"/>
                </a:lnTo>
              </a:path>
              <a:path w="981710" h="1449705">
                <a:moveTo>
                  <a:pt x="360004" y="1269703"/>
                </a:moveTo>
                <a:lnTo>
                  <a:pt x="353574" y="1221851"/>
                </a:lnTo>
                <a:lnTo>
                  <a:pt x="335429" y="1178852"/>
                </a:lnTo>
                <a:lnTo>
                  <a:pt x="307283" y="1142422"/>
                </a:lnTo>
                <a:lnTo>
                  <a:pt x="270853" y="1114277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50" y="1096131"/>
                </a:lnTo>
                <a:lnTo>
                  <a:pt x="89151" y="1114277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6"/>
                </a:lnTo>
                <a:lnTo>
                  <a:pt x="24575" y="1360555"/>
                </a:lnTo>
                <a:lnTo>
                  <a:pt x="52720" y="1396985"/>
                </a:lnTo>
                <a:lnTo>
                  <a:pt x="89151" y="1425130"/>
                </a:lnTo>
                <a:lnTo>
                  <a:pt x="132150" y="1443276"/>
                </a:lnTo>
                <a:lnTo>
                  <a:pt x="180002" y="1449706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5"/>
                </a:lnTo>
                <a:lnTo>
                  <a:pt x="335429" y="1360555"/>
                </a:lnTo>
                <a:lnTo>
                  <a:pt x="353574" y="1317556"/>
                </a:lnTo>
                <a:lnTo>
                  <a:pt x="360004" y="1269703"/>
                </a:lnTo>
                <a:close/>
              </a:path>
              <a:path w="981710" h="1449705">
                <a:moveTo>
                  <a:pt x="316754" y="973404"/>
                </a:moveTo>
                <a:lnTo>
                  <a:pt x="259255" y="1097996"/>
                </a:lnTo>
              </a:path>
              <a:path w="981710" h="1449705">
                <a:moveTo>
                  <a:pt x="792009" y="1269703"/>
                </a:moveTo>
                <a:lnTo>
                  <a:pt x="785580" y="1221851"/>
                </a:lnTo>
                <a:lnTo>
                  <a:pt x="767434" y="1178852"/>
                </a:lnTo>
                <a:lnTo>
                  <a:pt x="739288" y="1142422"/>
                </a:lnTo>
                <a:lnTo>
                  <a:pt x="702858" y="1114277"/>
                </a:lnTo>
                <a:lnTo>
                  <a:pt x="659859" y="1096131"/>
                </a:lnTo>
                <a:lnTo>
                  <a:pt x="612007" y="1089701"/>
                </a:lnTo>
                <a:lnTo>
                  <a:pt x="564155" y="1096131"/>
                </a:lnTo>
                <a:lnTo>
                  <a:pt x="521156" y="1114277"/>
                </a:lnTo>
                <a:lnTo>
                  <a:pt x="484726" y="1142422"/>
                </a:lnTo>
                <a:lnTo>
                  <a:pt x="456580" y="1178852"/>
                </a:lnTo>
                <a:lnTo>
                  <a:pt x="438435" y="1221851"/>
                </a:lnTo>
                <a:lnTo>
                  <a:pt x="432005" y="1269703"/>
                </a:lnTo>
                <a:lnTo>
                  <a:pt x="438435" y="1317556"/>
                </a:lnTo>
                <a:lnTo>
                  <a:pt x="456580" y="1360555"/>
                </a:lnTo>
                <a:lnTo>
                  <a:pt x="484726" y="1396985"/>
                </a:lnTo>
                <a:lnTo>
                  <a:pt x="521156" y="1425130"/>
                </a:lnTo>
                <a:lnTo>
                  <a:pt x="564155" y="1443276"/>
                </a:lnTo>
                <a:lnTo>
                  <a:pt x="612007" y="1449706"/>
                </a:lnTo>
                <a:lnTo>
                  <a:pt x="659859" y="1443276"/>
                </a:lnTo>
                <a:lnTo>
                  <a:pt x="702858" y="1425130"/>
                </a:lnTo>
                <a:lnTo>
                  <a:pt x="739288" y="1396985"/>
                </a:lnTo>
                <a:lnTo>
                  <a:pt x="767434" y="1360555"/>
                </a:lnTo>
                <a:lnTo>
                  <a:pt x="785580" y="1317556"/>
                </a:lnTo>
                <a:lnTo>
                  <a:pt x="792009" y="1269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52524" y="2379174"/>
            <a:ext cx="612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5934" algn="l"/>
              </a:tabLst>
            </a:pPr>
            <a:r>
              <a:rPr sz="1700" spc="-25" dirty="0">
                <a:latin typeface="Calibri"/>
                <a:cs typeface="Calibri"/>
              </a:rPr>
              <a:t>19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6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63238" y="1423320"/>
            <a:ext cx="1289050" cy="944880"/>
          </a:xfrm>
          <a:custGeom>
            <a:avLst/>
            <a:gdLst/>
            <a:ahLst/>
            <a:cxnLst/>
            <a:rect l="l" t="t" r="r" b="b"/>
            <a:pathLst>
              <a:path w="1289050" h="944880">
                <a:moveTo>
                  <a:pt x="0" y="819714"/>
                </a:moveTo>
                <a:lnTo>
                  <a:pt x="57498" y="944306"/>
                </a:lnTo>
              </a:path>
              <a:path w="1289050" h="944880">
                <a:moveTo>
                  <a:pt x="604757" y="648007"/>
                </a:moveTo>
                <a:lnTo>
                  <a:pt x="598328" y="600155"/>
                </a:lnTo>
                <a:lnTo>
                  <a:pt x="580182" y="557156"/>
                </a:lnTo>
                <a:lnTo>
                  <a:pt x="552036" y="520726"/>
                </a:lnTo>
                <a:lnTo>
                  <a:pt x="515606" y="492580"/>
                </a:lnTo>
                <a:lnTo>
                  <a:pt x="472607" y="474435"/>
                </a:lnTo>
                <a:lnTo>
                  <a:pt x="424755" y="468005"/>
                </a:lnTo>
                <a:lnTo>
                  <a:pt x="376903" y="474435"/>
                </a:lnTo>
                <a:lnTo>
                  <a:pt x="333904" y="492580"/>
                </a:lnTo>
                <a:lnTo>
                  <a:pt x="297474" y="520726"/>
                </a:lnTo>
                <a:lnTo>
                  <a:pt x="269328" y="557156"/>
                </a:lnTo>
                <a:lnTo>
                  <a:pt x="251183" y="600155"/>
                </a:lnTo>
                <a:lnTo>
                  <a:pt x="244753" y="648007"/>
                </a:lnTo>
                <a:lnTo>
                  <a:pt x="251183" y="695860"/>
                </a:lnTo>
                <a:lnTo>
                  <a:pt x="269328" y="738859"/>
                </a:lnTo>
                <a:lnTo>
                  <a:pt x="297474" y="775289"/>
                </a:lnTo>
                <a:lnTo>
                  <a:pt x="333904" y="803434"/>
                </a:lnTo>
                <a:lnTo>
                  <a:pt x="376903" y="821580"/>
                </a:lnTo>
                <a:lnTo>
                  <a:pt x="424755" y="828010"/>
                </a:lnTo>
                <a:lnTo>
                  <a:pt x="472607" y="821580"/>
                </a:lnTo>
                <a:lnTo>
                  <a:pt x="515606" y="803434"/>
                </a:lnTo>
                <a:lnTo>
                  <a:pt x="552036" y="775289"/>
                </a:lnTo>
                <a:lnTo>
                  <a:pt x="580182" y="738859"/>
                </a:lnTo>
                <a:lnTo>
                  <a:pt x="598328" y="695860"/>
                </a:lnTo>
                <a:lnTo>
                  <a:pt x="604757" y="648007"/>
                </a:lnTo>
                <a:close/>
              </a:path>
              <a:path w="1289050" h="944880">
                <a:moveTo>
                  <a:pt x="262670" y="346999"/>
                </a:moveTo>
                <a:lnTo>
                  <a:pt x="334828" y="481010"/>
                </a:lnTo>
              </a:path>
              <a:path w="1289050" h="944880">
                <a:moveTo>
                  <a:pt x="1288766" y="180002"/>
                </a:moveTo>
                <a:lnTo>
                  <a:pt x="1282336" y="132149"/>
                </a:lnTo>
                <a:lnTo>
                  <a:pt x="1264190" y="89150"/>
                </a:lnTo>
                <a:lnTo>
                  <a:pt x="1236045" y="52720"/>
                </a:lnTo>
                <a:lnTo>
                  <a:pt x="1199615" y="24575"/>
                </a:lnTo>
                <a:lnTo>
                  <a:pt x="1156616" y="6429"/>
                </a:lnTo>
                <a:lnTo>
                  <a:pt x="1108763" y="0"/>
                </a:lnTo>
                <a:lnTo>
                  <a:pt x="1060911" y="6429"/>
                </a:lnTo>
                <a:lnTo>
                  <a:pt x="1017912" y="24575"/>
                </a:lnTo>
                <a:lnTo>
                  <a:pt x="981482" y="52720"/>
                </a:lnTo>
                <a:lnTo>
                  <a:pt x="953337" y="89150"/>
                </a:lnTo>
                <a:lnTo>
                  <a:pt x="935191" y="132149"/>
                </a:lnTo>
                <a:lnTo>
                  <a:pt x="928761" y="180002"/>
                </a:lnTo>
                <a:lnTo>
                  <a:pt x="935191" y="227854"/>
                </a:lnTo>
                <a:lnTo>
                  <a:pt x="953337" y="270853"/>
                </a:lnTo>
                <a:lnTo>
                  <a:pt x="981482" y="307283"/>
                </a:lnTo>
                <a:lnTo>
                  <a:pt x="1017912" y="335428"/>
                </a:lnTo>
                <a:lnTo>
                  <a:pt x="1060911" y="353574"/>
                </a:lnTo>
                <a:lnTo>
                  <a:pt x="1108763" y="360004"/>
                </a:lnTo>
                <a:lnTo>
                  <a:pt x="1156616" y="353574"/>
                </a:lnTo>
                <a:lnTo>
                  <a:pt x="1199615" y="335428"/>
                </a:lnTo>
                <a:lnTo>
                  <a:pt x="1236045" y="307283"/>
                </a:lnTo>
                <a:lnTo>
                  <a:pt x="1264190" y="270853"/>
                </a:lnTo>
                <a:lnTo>
                  <a:pt x="1282336" y="227854"/>
                </a:lnTo>
                <a:lnTo>
                  <a:pt x="1288766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56522" y="1443172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25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39996" y="1269624"/>
            <a:ext cx="864235" cy="981710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98312" y="0"/>
                </a:moveTo>
                <a:lnTo>
                  <a:pt x="298360" y="200041"/>
                </a:lnTo>
              </a:path>
              <a:path w="864235" h="981710">
                <a:moveTo>
                  <a:pt x="360004" y="801703"/>
                </a:moveTo>
                <a:lnTo>
                  <a:pt x="353574" y="753851"/>
                </a:lnTo>
                <a:lnTo>
                  <a:pt x="335429" y="710852"/>
                </a:lnTo>
                <a:lnTo>
                  <a:pt x="307283" y="674422"/>
                </a:lnTo>
                <a:lnTo>
                  <a:pt x="270853" y="646276"/>
                </a:lnTo>
                <a:lnTo>
                  <a:pt x="227854" y="628131"/>
                </a:lnTo>
                <a:lnTo>
                  <a:pt x="180002" y="621701"/>
                </a:lnTo>
                <a:lnTo>
                  <a:pt x="132150" y="628131"/>
                </a:lnTo>
                <a:lnTo>
                  <a:pt x="89151" y="646276"/>
                </a:lnTo>
                <a:lnTo>
                  <a:pt x="52720" y="674422"/>
                </a:lnTo>
                <a:lnTo>
                  <a:pt x="24575" y="710852"/>
                </a:lnTo>
                <a:lnTo>
                  <a:pt x="6429" y="753851"/>
                </a:lnTo>
                <a:lnTo>
                  <a:pt x="0" y="801703"/>
                </a:lnTo>
                <a:lnTo>
                  <a:pt x="6429" y="849555"/>
                </a:lnTo>
                <a:lnTo>
                  <a:pt x="24575" y="892554"/>
                </a:lnTo>
                <a:lnTo>
                  <a:pt x="52720" y="928985"/>
                </a:lnTo>
                <a:lnTo>
                  <a:pt x="89151" y="957130"/>
                </a:lnTo>
                <a:lnTo>
                  <a:pt x="132150" y="975276"/>
                </a:lnTo>
                <a:lnTo>
                  <a:pt x="180002" y="981705"/>
                </a:lnTo>
                <a:lnTo>
                  <a:pt x="227854" y="975276"/>
                </a:lnTo>
                <a:lnTo>
                  <a:pt x="270853" y="957130"/>
                </a:lnTo>
                <a:lnTo>
                  <a:pt x="307283" y="928985"/>
                </a:lnTo>
                <a:lnTo>
                  <a:pt x="335429" y="892554"/>
                </a:lnTo>
                <a:lnTo>
                  <a:pt x="353574" y="849555"/>
                </a:lnTo>
                <a:lnTo>
                  <a:pt x="360004" y="801703"/>
                </a:lnTo>
                <a:close/>
              </a:path>
              <a:path w="864235" h="981710">
                <a:moveTo>
                  <a:pt x="342086" y="500695"/>
                </a:moveTo>
                <a:lnTo>
                  <a:pt x="269929" y="634706"/>
                </a:lnTo>
              </a:path>
              <a:path w="864235" h="981710">
                <a:moveTo>
                  <a:pt x="864010" y="801703"/>
                </a:moveTo>
                <a:lnTo>
                  <a:pt x="857580" y="753851"/>
                </a:lnTo>
                <a:lnTo>
                  <a:pt x="839435" y="710852"/>
                </a:lnTo>
                <a:lnTo>
                  <a:pt x="811289" y="674422"/>
                </a:lnTo>
                <a:lnTo>
                  <a:pt x="774859" y="646276"/>
                </a:lnTo>
                <a:lnTo>
                  <a:pt x="731860" y="628131"/>
                </a:lnTo>
                <a:lnTo>
                  <a:pt x="684008" y="621701"/>
                </a:lnTo>
                <a:lnTo>
                  <a:pt x="636156" y="628131"/>
                </a:lnTo>
                <a:lnTo>
                  <a:pt x="593157" y="646276"/>
                </a:lnTo>
                <a:lnTo>
                  <a:pt x="556727" y="674422"/>
                </a:lnTo>
                <a:lnTo>
                  <a:pt x="528581" y="710852"/>
                </a:lnTo>
                <a:lnTo>
                  <a:pt x="510436" y="753851"/>
                </a:lnTo>
                <a:lnTo>
                  <a:pt x="504006" y="801703"/>
                </a:lnTo>
                <a:lnTo>
                  <a:pt x="510436" y="849555"/>
                </a:lnTo>
                <a:lnTo>
                  <a:pt x="528581" y="892554"/>
                </a:lnTo>
                <a:lnTo>
                  <a:pt x="556727" y="928985"/>
                </a:lnTo>
                <a:lnTo>
                  <a:pt x="593157" y="957130"/>
                </a:lnTo>
                <a:lnTo>
                  <a:pt x="636156" y="975276"/>
                </a:lnTo>
                <a:lnTo>
                  <a:pt x="684008" y="981705"/>
                </a:lnTo>
                <a:lnTo>
                  <a:pt x="731860" y="975276"/>
                </a:lnTo>
                <a:lnTo>
                  <a:pt x="774859" y="957130"/>
                </a:lnTo>
                <a:lnTo>
                  <a:pt x="811289" y="928985"/>
                </a:lnTo>
                <a:lnTo>
                  <a:pt x="839435" y="892554"/>
                </a:lnTo>
                <a:lnTo>
                  <a:pt x="857580" y="849555"/>
                </a:lnTo>
                <a:lnTo>
                  <a:pt x="864010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19910" y="1911179"/>
            <a:ext cx="15684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64820" algn="l"/>
                <a:tab pos="897255" algn="l"/>
                <a:tab pos="1452245" algn="l"/>
              </a:tabLst>
            </a:pPr>
            <a:r>
              <a:rPr sz="1700" spc="-50" dirty="0">
                <a:latin typeface="Calibri"/>
                <a:cs typeface="Calibri"/>
              </a:rPr>
              <a:t>3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17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25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6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61920" y="1770319"/>
            <a:ext cx="558165" cy="949325"/>
          </a:xfrm>
          <a:custGeom>
            <a:avLst/>
            <a:gdLst/>
            <a:ahLst/>
            <a:cxnLst/>
            <a:rect l="l" t="t" r="r" b="b"/>
            <a:pathLst>
              <a:path w="558164" h="949325">
                <a:moveTo>
                  <a:pt x="0" y="0"/>
                </a:moveTo>
                <a:lnTo>
                  <a:pt x="72158" y="134010"/>
                </a:lnTo>
              </a:path>
              <a:path w="558164" h="949325">
                <a:moveTo>
                  <a:pt x="558090" y="769014"/>
                </a:moveTo>
                <a:lnTo>
                  <a:pt x="551660" y="721162"/>
                </a:lnTo>
                <a:lnTo>
                  <a:pt x="533515" y="678163"/>
                </a:lnTo>
                <a:lnTo>
                  <a:pt x="505369" y="641733"/>
                </a:lnTo>
                <a:lnTo>
                  <a:pt x="468939" y="613587"/>
                </a:lnTo>
                <a:lnTo>
                  <a:pt x="425940" y="595441"/>
                </a:lnTo>
                <a:lnTo>
                  <a:pt x="378088" y="589012"/>
                </a:lnTo>
                <a:lnTo>
                  <a:pt x="330236" y="595441"/>
                </a:lnTo>
                <a:lnTo>
                  <a:pt x="287237" y="613587"/>
                </a:lnTo>
                <a:lnTo>
                  <a:pt x="250806" y="641733"/>
                </a:lnTo>
                <a:lnTo>
                  <a:pt x="222661" y="678163"/>
                </a:lnTo>
                <a:lnTo>
                  <a:pt x="204515" y="721162"/>
                </a:lnTo>
                <a:lnTo>
                  <a:pt x="198085" y="769014"/>
                </a:lnTo>
                <a:lnTo>
                  <a:pt x="204515" y="816866"/>
                </a:lnTo>
                <a:lnTo>
                  <a:pt x="222661" y="859865"/>
                </a:lnTo>
                <a:lnTo>
                  <a:pt x="250806" y="896295"/>
                </a:lnTo>
                <a:lnTo>
                  <a:pt x="287237" y="924441"/>
                </a:lnTo>
                <a:lnTo>
                  <a:pt x="330236" y="942586"/>
                </a:lnTo>
                <a:lnTo>
                  <a:pt x="378088" y="949016"/>
                </a:lnTo>
                <a:lnTo>
                  <a:pt x="425940" y="942586"/>
                </a:lnTo>
                <a:lnTo>
                  <a:pt x="468939" y="924441"/>
                </a:lnTo>
                <a:lnTo>
                  <a:pt x="505369" y="896295"/>
                </a:lnTo>
                <a:lnTo>
                  <a:pt x="533515" y="859865"/>
                </a:lnTo>
                <a:lnTo>
                  <a:pt x="551660" y="816866"/>
                </a:lnTo>
                <a:lnTo>
                  <a:pt x="55809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175914" y="2379174"/>
            <a:ext cx="1282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55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103256" y="224303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1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16075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Remove</a:t>
            </a:r>
          </a:p>
        </p:txBody>
      </p:sp>
      <p:sp>
        <p:nvSpPr>
          <p:cNvPr id="3" name="object 3"/>
          <p:cNvSpPr/>
          <p:nvPr/>
        </p:nvSpPr>
        <p:spPr>
          <a:xfrm>
            <a:off x="2844028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24019" y="1306701"/>
            <a:ext cx="864235" cy="981710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765702" y="0"/>
                </a:moveTo>
                <a:lnTo>
                  <a:pt x="565661" y="200047"/>
                </a:lnTo>
              </a:path>
              <a:path w="864235" h="981710">
                <a:moveTo>
                  <a:pt x="360004" y="801697"/>
                </a:moveTo>
                <a:lnTo>
                  <a:pt x="353574" y="753845"/>
                </a:lnTo>
                <a:lnTo>
                  <a:pt x="335429" y="710846"/>
                </a:lnTo>
                <a:lnTo>
                  <a:pt x="307283" y="674416"/>
                </a:lnTo>
                <a:lnTo>
                  <a:pt x="270853" y="646271"/>
                </a:lnTo>
                <a:lnTo>
                  <a:pt x="227854" y="628125"/>
                </a:lnTo>
                <a:lnTo>
                  <a:pt x="180002" y="621695"/>
                </a:lnTo>
                <a:lnTo>
                  <a:pt x="132150" y="628125"/>
                </a:lnTo>
                <a:lnTo>
                  <a:pt x="89151" y="646271"/>
                </a:lnTo>
                <a:lnTo>
                  <a:pt x="52720" y="674416"/>
                </a:lnTo>
                <a:lnTo>
                  <a:pt x="24575" y="710846"/>
                </a:lnTo>
                <a:lnTo>
                  <a:pt x="6429" y="753845"/>
                </a:lnTo>
                <a:lnTo>
                  <a:pt x="0" y="801697"/>
                </a:lnTo>
                <a:lnTo>
                  <a:pt x="6429" y="849549"/>
                </a:lnTo>
                <a:lnTo>
                  <a:pt x="24575" y="892548"/>
                </a:lnTo>
                <a:lnTo>
                  <a:pt x="52720" y="928979"/>
                </a:lnTo>
                <a:lnTo>
                  <a:pt x="89151" y="957124"/>
                </a:lnTo>
                <a:lnTo>
                  <a:pt x="132150" y="975270"/>
                </a:lnTo>
                <a:lnTo>
                  <a:pt x="180002" y="981699"/>
                </a:lnTo>
                <a:lnTo>
                  <a:pt x="227854" y="975270"/>
                </a:lnTo>
                <a:lnTo>
                  <a:pt x="270853" y="957124"/>
                </a:lnTo>
                <a:lnTo>
                  <a:pt x="307283" y="928979"/>
                </a:lnTo>
                <a:lnTo>
                  <a:pt x="335429" y="892548"/>
                </a:lnTo>
                <a:lnTo>
                  <a:pt x="353574" y="849549"/>
                </a:lnTo>
                <a:lnTo>
                  <a:pt x="360004" y="801697"/>
                </a:lnTo>
                <a:close/>
              </a:path>
              <a:path w="864235" h="981710">
                <a:moveTo>
                  <a:pt x="342086" y="500689"/>
                </a:moveTo>
                <a:lnTo>
                  <a:pt x="269929" y="634700"/>
                </a:lnTo>
              </a:path>
              <a:path w="864235" h="981710">
                <a:moveTo>
                  <a:pt x="864010" y="801697"/>
                </a:moveTo>
                <a:lnTo>
                  <a:pt x="857580" y="753845"/>
                </a:lnTo>
                <a:lnTo>
                  <a:pt x="839435" y="710846"/>
                </a:lnTo>
                <a:lnTo>
                  <a:pt x="811289" y="674416"/>
                </a:lnTo>
                <a:lnTo>
                  <a:pt x="774859" y="646271"/>
                </a:lnTo>
                <a:lnTo>
                  <a:pt x="731860" y="628125"/>
                </a:lnTo>
                <a:lnTo>
                  <a:pt x="684008" y="621695"/>
                </a:lnTo>
                <a:lnTo>
                  <a:pt x="636156" y="628125"/>
                </a:lnTo>
                <a:lnTo>
                  <a:pt x="593157" y="646271"/>
                </a:lnTo>
                <a:lnTo>
                  <a:pt x="556727" y="674416"/>
                </a:lnTo>
                <a:lnTo>
                  <a:pt x="528581" y="710846"/>
                </a:lnTo>
                <a:lnTo>
                  <a:pt x="510436" y="753845"/>
                </a:lnTo>
                <a:lnTo>
                  <a:pt x="504006" y="801697"/>
                </a:lnTo>
                <a:lnTo>
                  <a:pt x="510436" y="849549"/>
                </a:lnTo>
                <a:lnTo>
                  <a:pt x="528581" y="892548"/>
                </a:lnTo>
                <a:lnTo>
                  <a:pt x="556727" y="928979"/>
                </a:lnTo>
                <a:lnTo>
                  <a:pt x="593157" y="957124"/>
                </a:lnTo>
                <a:lnTo>
                  <a:pt x="636156" y="975270"/>
                </a:lnTo>
                <a:lnTo>
                  <a:pt x="684008" y="981699"/>
                </a:lnTo>
                <a:lnTo>
                  <a:pt x="731860" y="975270"/>
                </a:lnTo>
                <a:lnTo>
                  <a:pt x="774859" y="957124"/>
                </a:lnTo>
                <a:lnTo>
                  <a:pt x="811289" y="928979"/>
                </a:lnTo>
                <a:lnTo>
                  <a:pt x="839435" y="892548"/>
                </a:lnTo>
                <a:lnTo>
                  <a:pt x="857580" y="849549"/>
                </a:lnTo>
                <a:lnTo>
                  <a:pt x="864010" y="8016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88527" y="1948276"/>
            <a:ext cx="683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45943" y="1460391"/>
            <a:ext cx="1026160" cy="481330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6999"/>
                </a:moveTo>
                <a:lnTo>
                  <a:pt x="72158" y="481010"/>
                </a:lnTo>
              </a:path>
              <a:path w="1026160" h="481330">
                <a:moveTo>
                  <a:pt x="1026095" y="180002"/>
                </a:moveTo>
                <a:lnTo>
                  <a:pt x="1019666" y="132150"/>
                </a:lnTo>
                <a:lnTo>
                  <a:pt x="1001520" y="89151"/>
                </a:lnTo>
                <a:lnTo>
                  <a:pt x="973374" y="52720"/>
                </a:lnTo>
                <a:lnTo>
                  <a:pt x="936944" y="24575"/>
                </a:lnTo>
                <a:lnTo>
                  <a:pt x="893945" y="6429"/>
                </a:lnTo>
                <a:lnTo>
                  <a:pt x="846093" y="0"/>
                </a:lnTo>
                <a:lnTo>
                  <a:pt x="798241" y="6429"/>
                </a:lnTo>
                <a:lnTo>
                  <a:pt x="755242" y="24575"/>
                </a:lnTo>
                <a:lnTo>
                  <a:pt x="718812" y="52720"/>
                </a:lnTo>
                <a:lnTo>
                  <a:pt x="690666" y="89151"/>
                </a:lnTo>
                <a:lnTo>
                  <a:pt x="672521" y="132150"/>
                </a:lnTo>
                <a:lnTo>
                  <a:pt x="666091" y="180002"/>
                </a:lnTo>
                <a:lnTo>
                  <a:pt x="672521" y="227854"/>
                </a:lnTo>
                <a:lnTo>
                  <a:pt x="690666" y="270853"/>
                </a:lnTo>
                <a:lnTo>
                  <a:pt x="718812" y="307283"/>
                </a:lnTo>
                <a:lnTo>
                  <a:pt x="755242" y="335428"/>
                </a:lnTo>
                <a:lnTo>
                  <a:pt x="798241" y="353574"/>
                </a:lnTo>
                <a:lnTo>
                  <a:pt x="846093" y="360004"/>
                </a:lnTo>
                <a:lnTo>
                  <a:pt x="893945" y="353574"/>
                </a:lnTo>
                <a:lnTo>
                  <a:pt x="936944" y="335428"/>
                </a:lnTo>
                <a:lnTo>
                  <a:pt x="973374" y="307283"/>
                </a:lnTo>
                <a:lnTo>
                  <a:pt x="1001520" y="270853"/>
                </a:lnTo>
                <a:lnTo>
                  <a:pt x="1019666" y="227854"/>
                </a:lnTo>
                <a:lnTo>
                  <a:pt x="102609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58344" y="1306695"/>
            <a:ext cx="765810" cy="981710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7" y="801703"/>
                </a:moveTo>
                <a:lnTo>
                  <a:pt x="759268" y="753851"/>
                </a:lnTo>
                <a:lnTo>
                  <a:pt x="741122" y="710852"/>
                </a:lnTo>
                <a:lnTo>
                  <a:pt x="712977" y="674422"/>
                </a:lnTo>
                <a:lnTo>
                  <a:pt x="676546" y="646276"/>
                </a:lnTo>
                <a:lnTo>
                  <a:pt x="633547" y="628131"/>
                </a:lnTo>
                <a:lnTo>
                  <a:pt x="585695" y="621701"/>
                </a:lnTo>
                <a:lnTo>
                  <a:pt x="537843" y="628131"/>
                </a:lnTo>
                <a:lnTo>
                  <a:pt x="494844" y="646276"/>
                </a:lnTo>
                <a:lnTo>
                  <a:pt x="458414" y="674422"/>
                </a:lnTo>
                <a:lnTo>
                  <a:pt x="430268" y="710852"/>
                </a:lnTo>
                <a:lnTo>
                  <a:pt x="412123" y="753851"/>
                </a:lnTo>
                <a:lnTo>
                  <a:pt x="405693" y="801703"/>
                </a:lnTo>
                <a:lnTo>
                  <a:pt x="412123" y="849555"/>
                </a:lnTo>
                <a:lnTo>
                  <a:pt x="430268" y="892554"/>
                </a:lnTo>
                <a:lnTo>
                  <a:pt x="458414" y="928984"/>
                </a:lnTo>
                <a:lnTo>
                  <a:pt x="494844" y="957130"/>
                </a:lnTo>
                <a:lnTo>
                  <a:pt x="537843" y="975276"/>
                </a:lnTo>
                <a:lnTo>
                  <a:pt x="585695" y="981705"/>
                </a:lnTo>
                <a:lnTo>
                  <a:pt x="633547" y="975276"/>
                </a:lnTo>
                <a:lnTo>
                  <a:pt x="676546" y="957130"/>
                </a:lnTo>
                <a:lnTo>
                  <a:pt x="712977" y="928984"/>
                </a:lnTo>
                <a:lnTo>
                  <a:pt x="741122" y="892554"/>
                </a:lnTo>
                <a:lnTo>
                  <a:pt x="759268" y="849555"/>
                </a:lnTo>
                <a:lnTo>
                  <a:pt x="765697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48035" y="1807390"/>
            <a:ext cx="792480" cy="949325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19" y="0"/>
                </a:moveTo>
                <a:lnTo>
                  <a:pt x="306077" y="134011"/>
                </a:lnTo>
              </a:path>
              <a:path w="792479" h="949325">
                <a:moveTo>
                  <a:pt x="360004" y="769014"/>
                </a:moveTo>
                <a:lnTo>
                  <a:pt x="353574" y="721162"/>
                </a:lnTo>
                <a:lnTo>
                  <a:pt x="335429" y="678163"/>
                </a:lnTo>
                <a:lnTo>
                  <a:pt x="307283" y="641733"/>
                </a:lnTo>
                <a:lnTo>
                  <a:pt x="270853" y="613587"/>
                </a:lnTo>
                <a:lnTo>
                  <a:pt x="227854" y="595441"/>
                </a:lnTo>
                <a:lnTo>
                  <a:pt x="180002" y="589012"/>
                </a:lnTo>
                <a:lnTo>
                  <a:pt x="132150" y="595441"/>
                </a:lnTo>
                <a:lnTo>
                  <a:pt x="89151" y="613587"/>
                </a:lnTo>
                <a:lnTo>
                  <a:pt x="52720" y="641733"/>
                </a:lnTo>
                <a:lnTo>
                  <a:pt x="24575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5" y="859865"/>
                </a:lnTo>
                <a:lnTo>
                  <a:pt x="52720" y="896295"/>
                </a:lnTo>
                <a:lnTo>
                  <a:pt x="89151" y="924441"/>
                </a:lnTo>
                <a:lnTo>
                  <a:pt x="132150" y="942586"/>
                </a:lnTo>
                <a:lnTo>
                  <a:pt x="180002" y="949016"/>
                </a:lnTo>
                <a:lnTo>
                  <a:pt x="227854" y="942586"/>
                </a:lnTo>
                <a:lnTo>
                  <a:pt x="270853" y="924441"/>
                </a:lnTo>
                <a:lnTo>
                  <a:pt x="307283" y="896295"/>
                </a:lnTo>
                <a:lnTo>
                  <a:pt x="335429" y="859865"/>
                </a:lnTo>
                <a:lnTo>
                  <a:pt x="353574" y="816866"/>
                </a:lnTo>
                <a:lnTo>
                  <a:pt x="360004" y="769014"/>
                </a:lnTo>
                <a:close/>
              </a:path>
              <a:path w="792479" h="949325">
                <a:moveTo>
                  <a:pt x="316753" y="472715"/>
                </a:moveTo>
                <a:lnTo>
                  <a:pt x="259255" y="597307"/>
                </a:lnTo>
              </a:path>
              <a:path w="792479" h="949325">
                <a:moveTo>
                  <a:pt x="792009" y="769014"/>
                </a:moveTo>
                <a:lnTo>
                  <a:pt x="785580" y="721162"/>
                </a:lnTo>
                <a:lnTo>
                  <a:pt x="767434" y="678163"/>
                </a:lnTo>
                <a:lnTo>
                  <a:pt x="739288" y="641733"/>
                </a:lnTo>
                <a:lnTo>
                  <a:pt x="702858" y="613587"/>
                </a:lnTo>
                <a:lnTo>
                  <a:pt x="659859" y="595441"/>
                </a:lnTo>
                <a:lnTo>
                  <a:pt x="612007" y="589012"/>
                </a:lnTo>
                <a:lnTo>
                  <a:pt x="564155" y="595441"/>
                </a:lnTo>
                <a:lnTo>
                  <a:pt x="521156" y="613587"/>
                </a:lnTo>
                <a:lnTo>
                  <a:pt x="484726" y="641733"/>
                </a:lnTo>
                <a:lnTo>
                  <a:pt x="456580" y="678163"/>
                </a:lnTo>
                <a:lnTo>
                  <a:pt x="438435" y="721162"/>
                </a:lnTo>
                <a:lnTo>
                  <a:pt x="432005" y="769014"/>
                </a:lnTo>
                <a:lnTo>
                  <a:pt x="438435" y="816866"/>
                </a:lnTo>
                <a:lnTo>
                  <a:pt x="456580" y="859865"/>
                </a:lnTo>
                <a:lnTo>
                  <a:pt x="484726" y="896295"/>
                </a:lnTo>
                <a:lnTo>
                  <a:pt x="521156" y="924441"/>
                </a:lnTo>
                <a:lnTo>
                  <a:pt x="564155" y="942586"/>
                </a:lnTo>
                <a:lnTo>
                  <a:pt x="612007" y="949016"/>
                </a:lnTo>
                <a:lnTo>
                  <a:pt x="659859" y="942586"/>
                </a:lnTo>
                <a:lnTo>
                  <a:pt x="702858" y="924441"/>
                </a:lnTo>
                <a:lnTo>
                  <a:pt x="739288" y="896295"/>
                </a:lnTo>
                <a:lnTo>
                  <a:pt x="767434" y="859865"/>
                </a:lnTo>
                <a:lnTo>
                  <a:pt x="785580" y="816866"/>
                </a:lnTo>
                <a:lnTo>
                  <a:pt x="792009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12528" y="2416271"/>
            <a:ext cx="612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5934" algn="l"/>
              </a:tabLst>
            </a:pPr>
            <a:r>
              <a:rPr sz="1700" spc="-25" dirty="0">
                <a:latin typeface="Calibri"/>
                <a:cs typeface="Calibri"/>
              </a:rPr>
              <a:t>12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16075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Remove</a:t>
            </a:r>
          </a:p>
        </p:txBody>
      </p:sp>
      <p:sp>
        <p:nvSpPr>
          <p:cNvPr id="3" name="object 3"/>
          <p:cNvSpPr/>
          <p:nvPr/>
        </p:nvSpPr>
        <p:spPr>
          <a:xfrm>
            <a:off x="2844028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24019" y="1306701"/>
            <a:ext cx="864235" cy="981710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765702" y="0"/>
                </a:moveTo>
                <a:lnTo>
                  <a:pt x="565661" y="200047"/>
                </a:lnTo>
              </a:path>
              <a:path w="864235" h="981710">
                <a:moveTo>
                  <a:pt x="360004" y="801697"/>
                </a:moveTo>
                <a:lnTo>
                  <a:pt x="353574" y="753845"/>
                </a:lnTo>
                <a:lnTo>
                  <a:pt x="335429" y="710846"/>
                </a:lnTo>
                <a:lnTo>
                  <a:pt x="307283" y="674416"/>
                </a:lnTo>
                <a:lnTo>
                  <a:pt x="270853" y="646271"/>
                </a:lnTo>
                <a:lnTo>
                  <a:pt x="227854" y="628125"/>
                </a:lnTo>
                <a:lnTo>
                  <a:pt x="180002" y="621695"/>
                </a:lnTo>
                <a:lnTo>
                  <a:pt x="132150" y="628125"/>
                </a:lnTo>
                <a:lnTo>
                  <a:pt x="89151" y="646271"/>
                </a:lnTo>
                <a:lnTo>
                  <a:pt x="52720" y="674416"/>
                </a:lnTo>
                <a:lnTo>
                  <a:pt x="24575" y="710846"/>
                </a:lnTo>
                <a:lnTo>
                  <a:pt x="6429" y="753845"/>
                </a:lnTo>
                <a:lnTo>
                  <a:pt x="0" y="801697"/>
                </a:lnTo>
                <a:lnTo>
                  <a:pt x="6429" y="849549"/>
                </a:lnTo>
                <a:lnTo>
                  <a:pt x="24575" y="892548"/>
                </a:lnTo>
                <a:lnTo>
                  <a:pt x="52720" y="928979"/>
                </a:lnTo>
                <a:lnTo>
                  <a:pt x="89151" y="957124"/>
                </a:lnTo>
                <a:lnTo>
                  <a:pt x="132150" y="975270"/>
                </a:lnTo>
                <a:lnTo>
                  <a:pt x="180002" y="981699"/>
                </a:lnTo>
                <a:lnTo>
                  <a:pt x="227854" y="975270"/>
                </a:lnTo>
                <a:lnTo>
                  <a:pt x="270853" y="957124"/>
                </a:lnTo>
                <a:lnTo>
                  <a:pt x="307283" y="928979"/>
                </a:lnTo>
                <a:lnTo>
                  <a:pt x="335429" y="892548"/>
                </a:lnTo>
                <a:lnTo>
                  <a:pt x="353574" y="849549"/>
                </a:lnTo>
                <a:lnTo>
                  <a:pt x="360004" y="801697"/>
                </a:lnTo>
                <a:close/>
              </a:path>
              <a:path w="864235" h="981710">
                <a:moveTo>
                  <a:pt x="342086" y="500689"/>
                </a:moveTo>
                <a:lnTo>
                  <a:pt x="269929" y="634700"/>
                </a:lnTo>
              </a:path>
              <a:path w="864235" h="981710">
                <a:moveTo>
                  <a:pt x="864010" y="801697"/>
                </a:moveTo>
                <a:lnTo>
                  <a:pt x="857580" y="753845"/>
                </a:lnTo>
                <a:lnTo>
                  <a:pt x="839435" y="710846"/>
                </a:lnTo>
                <a:lnTo>
                  <a:pt x="811289" y="674416"/>
                </a:lnTo>
                <a:lnTo>
                  <a:pt x="774859" y="646271"/>
                </a:lnTo>
                <a:lnTo>
                  <a:pt x="731860" y="628125"/>
                </a:lnTo>
                <a:lnTo>
                  <a:pt x="684008" y="621695"/>
                </a:lnTo>
                <a:lnTo>
                  <a:pt x="636156" y="628125"/>
                </a:lnTo>
                <a:lnTo>
                  <a:pt x="593157" y="646271"/>
                </a:lnTo>
                <a:lnTo>
                  <a:pt x="556727" y="674416"/>
                </a:lnTo>
                <a:lnTo>
                  <a:pt x="528581" y="710846"/>
                </a:lnTo>
                <a:lnTo>
                  <a:pt x="510436" y="753845"/>
                </a:lnTo>
                <a:lnTo>
                  <a:pt x="504006" y="801697"/>
                </a:lnTo>
                <a:lnTo>
                  <a:pt x="510436" y="849549"/>
                </a:lnTo>
                <a:lnTo>
                  <a:pt x="528581" y="892548"/>
                </a:lnTo>
                <a:lnTo>
                  <a:pt x="556727" y="928979"/>
                </a:lnTo>
                <a:lnTo>
                  <a:pt x="593157" y="957124"/>
                </a:lnTo>
                <a:lnTo>
                  <a:pt x="636156" y="975270"/>
                </a:lnTo>
                <a:lnTo>
                  <a:pt x="684008" y="981699"/>
                </a:lnTo>
                <a:lnTo>
                  <a:pt x="731860" y="975270"/>
                </a:lnTo>
                <a:lnTo>
                  <a:pt x="774859" y="957124"/>
                </a:lnTo>
                <a:lnTo>
                  <a:pt x="811289" y="928979"/>
                </a:lnTo>
                <a:lnTo>
                  <a:pt x="839435" y="892548"/>
                </a:lnTo>
                <a:lnTo>
                  <a:pt x="857580" y="849549"/>
                </a:lnTo>
                <a:lnTo>
                  <a:pt x="864010" y="8016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88527" y="1948276"/>
            <a:ext cx="683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45943" y="1460391"/>
            <a:ext cx="1026160" cy="481330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6999"/>
                </a:moveTo>
                <a:lnTo>
                  <a:pt x="72158" y="481010"/>
                </a:lnTo>
              </a:path>
              <a:path w="1026160" h="481330">
                <a:moveTo>
                  <a:pt x="1026095" y="180002"/>
                </a:moveTo>
                <a:lnTo>
                  <a:pt x="1019666" y="132150"/>
                </a:lnTo>
                <a:lnTo>
                  <a:pt x="1001520" y="89151"/>
                </a:lnTo>
                <a:lnTo>
                  <a:pt x="973374" y="52720"/>
                </a:lnTo>
                <a:lnTo>
                  <a:pt x="936944" y="24575"/>
                </a:lnTo>
                <a:lnTo>
                  <a:pt x="893945" y="6429"/>
                </a:lnTo>
                <a:lnTo>
                  <a:pt x="846093" y="0"/>
                </a:lnTo>
                <a:lnTo>
                  <a:pt x="798241" y="6429"/>
                </a:lnTo>
                <a:lnTo>
                  <a:pt x="755242" y="24575"/>
                </a:lnTo>
                <a:lnTo>
                  <a:pt x="718812" y="52720"/>
                </a:lnTo>
                <a:lnTo>
                  <a:pt x="690666" y="89151"/>
                </a:lnTo>
                <a:lnTo>
                  <a:pt x="672521" y="132150"/>
                </a:lnTo>
                <a:lnTo>
                  <a:pt x="666091" y="180002"/>
                </a:lnTo>
                <a:lnTo>
                  <a:pt x="672521" y="227854"/>
                </a:lnTo>
                <a:lnTo>
                  <a:pt x="690666" y="270853"/>
                </a:lnTo>
                <a:lnTo>
                  <a:pt x="718812" y="307283"/>
                </a:lnTo>
                <a:lnTo>
                  <a:pt x="755242" y="335428"/>
                </a:lnTo>
                <a:lnTo>
                  <a:pt x="798241" y="353574"/>
                </a:lnTo>
                <a:lnTo>
                  <a:pt x="846093" y="360004"/>
                </a:lnTo>
                <a:lnTo>
                  <a:pt x="893945" y="353574"/>
                </a:lnTo>
                <a:lnTo>
                  <a:pt x="936944" y="335428"/>
                </a:lnTo>
                <a:lnTo>
                  <a:pt x="973374" y="307283"/>
                </a:lnTo>
                <a:lnTo>
                  <a:pt x="1001520" y="270853"/>
                </a:lnTo>
                <a:lnTo>
                  <a:pt x="1019666" y="227854"/>
                </a:lnTo>
                <a:lnTo>
                  <a:pt x="102609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58344" y="1306695"/>
            <a:ext cx="765810" cy="981710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7" y="801703"/>
                </a:moveTo>
                <a:lnTo>
                  <a:pt x="759268" y="753851"/>
                </a:lnTo>
                <a:lnTo>
                  <a:pt x="741122" y="710852"/>
                </a:lnTo>
                <a:lnTo>
                  <a:pt x="712977" y="674422"/>
                </a:lnTo>
                <a:lnTo>
                  <a:pt x="676546" y="646276"/>
                </a:lnTo>
                <a:lnTo>
                  <a:pt x="633547" y="628131"/>
                </a:lnTo>
                <a:lnTo>
                  <a:pt x="585695" y="621701"/>
                </a:lnTo>
                <a:lnTo>
                  <a:pt x="537843" y="628131"/>
                </a:lnTo>
                <a:lnTo>
                  <a:pt x="494844" y="646276"/>
                </a:lnTo>
                <a:lnTo>
                  <a:pt x="458414" y="674422"/>
                </a:lnTo>
                <a:lnTo>
                  <a:pt x="430268" y="710852"/>
                </a:lnTo>
                <a:lnTo>
                  <a:pt x="412123" y="753851"/>
                </a:lnTo>
                <a:lnTo>
                  <a:pt x="405693" y="801703"/>
                </a:lnTo>
                <a:lnTo>
                  <a:pt x="412123" y="849555"/>
                </a:lnTo>
                <a:lnTo>
                  <a:pt x="430268" y="892554"/>
                </a:lnTo>
                <a:lnTo>
                  <a:pt x="458414" y="928984"/>
                </a:lnTo>
                <a:lnTo>
                  <a:pt x="494844" y="957130"/>
                </a:lnTo>
                <a:lnTo>
                  <a:pt x="537843" y="975276"/>
                </a:lnTo>
                <a:lnTo>
                  <a:pt x="585695" y="981705"/>
                </a:lnTo>
                <a:lnTo>
                  <a:pt x="633547" y="975276"/>
                </a:lnTo>
                <a:lnTo>
                  <a:pt x="676546" y="957130"/>
                </a:lnTo>
                <a:lnTo>
                  <a:pt x="712977" y="928984"/>
                </a:lnTo>
                <a:lnTo>
                  <a:pt x="741122" y="892554"/>
                </a:lnTo>
                <a:lnTo>
                  <a:pt x="759268" y="849555"/>
                </a:lnTo>
                <a:lnTo>
                  <a:pt x="765697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38828" y="1793738"/>
            <a:ext cx="810895" cy="972185"/>
            <a:chOff x="3338828" y="1793738"/>
            <a:chExt cx="810895" cy="972185"/>
          </a:xfrm>
        </p:grpSpPr>
        <p:sp>
          <p:nvSpPr>
            <p:cNvPr id="14" name="object 14"/>
            <p:cNvSpPr/>
            <p:nvPr/>
          </p:nvSpPr>
          <p:spPr>
            <a:xfrm>
              <a:off x="3581955" y="1807390"/>
              <a:ext cx="72390" cy="134620"/>
            </a:xfrm>
            <a:custGeom>
              <a:avLst/>
              <a:gdLst/>
              <a:ahLst/>
              <a:cxnLst/>
              <a:rect l="l" t="t" r="r" b="b"/>
              <a:pathLst>
                <a:path w="72389" h="134619">
                  <a:moveTo>
                    <a:pt x="0" y="0"/>
                  </a:moveTo>
                  <a:lnTo>
                    <a:pt x="72158" y="134011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48035" y="2280106"/>
              <a:ext cx="792480" cy="476884"/>
            </a:xfrm>
            <a:custGeom>
              <a:avLst/>
              <a:gdLst/>
              <a:ahLst/>
              <a:cxnLst/>
              <a:rect l="l" t="t" r="r" b="b"/>
              <a:pathLst>
                <a:path w="792479" h="476885">
                  <a:moveTo>
                    <a:pt x="360004" y="296299"/>
                  </a:moveTo>
                  <a:lnTo>
                    <a:pt x="353574" y="248446"/>
                  </a:lnTo>
                  <a:lnTo>
                    <a:pt x="335429" y="205447"/>
                  </a:lnTo>
                  <a:lnTo>
                    <a:pt x="307283" y="169017"/>
                  </a:lnTo>
                  <a:lnTo>
                    <a:pt x="270853" y="140872"/>
                  </a:lnTo>
                  <a:lnTo>
                    <a:pt x="227854" y="122726"/>
                  </a:lnTo>
                  <a:lnTo>
                    <a:pt x="180002" y="116296"/>
                  </a:lnTo>
                  <a:lnTo>
                    <a:pt x="132150" y="122726"/>
                  </a:lnTo>
                  <a:lnTo>
                    <a:pt x="89151" y="140872"/>
                  </a:lnTo>
                  <a:lnTo>
                    <a:pt x="52720" y="169017"/>
                  </a:lnTo>
                  <a:lnTo>
                    <a:pt x="24575" y="205447"/>
                  </a:lnTo>
                  <a:lnTo>
                    <a:pt x="6429" y="248446"/>
                  </a:lnTo>
                  <a:lnTo>
                    <a:pt x="0" y="296299"/>
                  </a:lnTo>
                  <a:lnTo>
                    <a:pt x="6429" y="344151"/>
                  </a:lnTo>
                  <a:lnTo>
                    <a:pt x="24575" y="387150"/>
                  </a:lnTo>
                  <a:lnTo>
                    <a:pt x="52720" y="423580"/>
                  </a:lnTo>
                  <a:lnTo>
                    <a:pt x="89151" y="451725"/>
                  </a:lnTo>
                  <a:lnTo>
                    <a:pt x="132150" y="469871"/>
                  </a:lnTo>
                  <a:lnTo>
                    <a:pt x="180002" y="476301"/>
                  </a:lnTo>
                  <a:lnTo>
                    <a:pt x="227854" y="469871"/>
                  </a:lnTo>
                  <a:lnTo>
                    <a:pt x="270853" y="451725"/>
                  </a:lnTo>
                  <a:lnTo>
                    <a:pt x="307283" y="423580"/>
                  </a:lnTo>
                  <a:lnTo>
                    <a:pt x="335429" y="387150"/>
                  </a:lnTo>
                  <a:lnTo>
                    <a:pt x="353574" y="344151"/>
                  </a:lnTo>
                  <a:lnTo>
                    <a:pt x="360004" y="296299"/>
                  </a:lnTo>
                  <a:close/>
                </a:path>
                <a:path w="792479" h="476885">
                  <a:moveTo>
                    <a:pt x="316753" y="0"/>
                  </a:moveTo>
                  <a:lnTo>
                    <a:pt x="259255" y="124592"/>
                  </a:lnTo>
                </a:path>
                <a:path w="792479" h="476885">
                  <a:moveTo>
                    <a:pt x="792009" y="296299"/>
                  </a:moveTo>
                  <a:lnTo>
                    <a:pt x="785580" y="248446"/>
                  </a:lnTo>
                  <a:lnTo>
                    <a:pt x="767434" y="205447"/>
                  </a:lnTo>
                  <a:lnTo>
                    <a:pt x="739288" y="169017"/>
                  </a:lnTo>
                  <a:lnTo>
                    <a:pt x="702858" y="140872"/>
                  </a:lnTo>
                  <a:lnTo>
                    <a:pt x="659859" y="122726"/>
                  </a:lnTo>
                  <a:lnTo>
                    <a:pt x="612007" y="116296"/>
                  </a:lnTo>
                  <a:lnTo>
                    <a:pt x="564155" y="122726"/>
                  </a:lnTo>
                  <a:lnTo>
                    <a:pt x="521156" y="140872"/>
                  </a:lnTo>
                  <a:lnTo>
                    <a:pt x="484726" y="169017"/>
                  </a:lnTo>
                  <a:lnTo>
                    <a:pt x="456580" y="205447"/>
                  </a:lnTo>
                  <a:lnTo>
                    <a:pt x="438435" y="248446"/>
                  </a:lnTo>
                  <a:lnTo>
                    <a:pt x="432005" y="296299"/>
                  </a:lnTo>
                  <a:lnTo>
                    <a:pt x="438435" y="344151"/>
                  </a:lnTo>
                  <a:lnTo>
                    <a:pt x="456580" y="387150"/>
                  </a:lnTo>
                  <a:lnTo>
                    <a:pt x="484726" y="423580"/>
                  </a:lnTo>
                  <a:lnTo>
                    <a:pt x="521156" y="451725"/>
                  </a:lnTo>
                  <a:lnTo>
                    <a:pt x="564155" y="469871"/>
                  </a:lnTo>
                  <a:lnTo>
                    <a:pt x="612007" y="476301"/>
                  </a:lnTo>
                  <a:lnTo>
                    <a:pt x="659859" y="469871"/>
                  </a:lnTo>
                  <a:lnTo>
                    <a:pt x="702858" y="451725"/>
                  </a:lnTo>
                  <a:lnTo>
                    <a:pt x="739288" y="423580"/>
                  </a:lnTo>
                  <a:lnTo>
                    <a:pt x="767434" y="387150"/>
                  </a:lnTo>
                  <a:lnTo>
                    <a:pt x="785580" y="344151"/>
                  </a:lnTo>
                  <a:lnTo>
                    <a:pt x="792009" y="296299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412528" y="2416271"/>
            <a:ext cx="612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5934" algn="l"/>
              </a:tabLst>
            </a:pPr>
            <a:r>
              <a:rPr sz="1700" spc="-25" dirty="0">
                <a:latin typeface="Calibri"/>
                <a:cs typeface="Calibri"/>
              </a:rPr>
              <a:t>12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16075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Remove</a:t>
            </a:r>
          </a:p>
        </p:txBody>
      </p:sp>
      <p:sp>
        <p:nvSpPr>
          <p:cNvPr id="3" name="object 3"/>
          <p:cNvSpPr/>
          <p:nvPr/>
        </p:nvSpPr>
        <p:spPr>
          <a:xfrm>
            <a:off x="2844028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24019" y="1306701"/>
            <a:ext cx="864235" cy="981710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765702" y="0"/>
                </a:moveTo>
                <a:lnTo>
                  <a:pt x="565661" y="200047"/>
                </a:lnTo>
              </a:path>
              <a:path w="864235" h="981710">
                <a:moveTo>
                  <a:pt x="360004" y="801697"/>
                </a:moveTo>
                <a:lnTo>
                  <a:pt x="353574" y="753845"/>
                </a:lnTo>
                <a:lnTo>
                  <a:pt x="335429" y="710846"/>
                </a:lnTo>
                <a:lnTo>
                  <a:pt x="307283" y="674416"/>
                </a:lnTo>
                <a:lnTo>
                  <a:pt x="270853" y="646271"/>
                </a:lnTo>
                <a:lnTo>
                  <a:pt x="227854" y="628125"/>
                </a:lnTo>
                <a:lnTo>
                  <a:pt x="180002" y="621695"/>
                </a:lnTo>
                <a:lnTo>
                  <a:pt x="132150" y="628125"/>
                </a:lnTo>
                <a:lnTo>
                  <a:pt x="89151" y="646271"/>
                </a:lnTo>
                <a:lnTo>
                  <a:pt x="52720" y="674416"/>
                </a:lnTo>
                <a:lnTo>
                  <a:pt x="24575" y="710846"/>
                </a:lnTo>
                <a:lnTo>
                  <a:pt x="6429" y="753845"/>
                </a:lnTo>
                <a:lnTo>
                  <a:pt x="0" y="801697"/>
                </a:lnTo>
                <a:lnTo>
                  <a:pt x="6429" y="849549"/>
                </a:lnTo>
                <a:lnTo>
                  <a:pt x="24575" y="892548"/>
                </a:lnTo>
                <a:lnTo>
                  <a:pt x="52720" y="928979"/>
                </a:lnTo>
                <a:lnTo>
                  <a:pt x="89151" y="957124"/>
                </a:lnTo>
                <a:lnTo>
                  <a:pt x="132150" y="975270"/>
                </a:lnTo>
                <a:lnTo>
                  <a:pt x="180002" y="981699"/>
                </a:lnTo>
                <a:lnTo>
                  <a:pt x="227854" y="975270"/>
                </a:lnTo>
                <a:lnTo>
                  <a:pt x="270853" y="957124"/>
                </a:lnTo>
                <a:lnTo>
                  <a:pt x="307283" y="928979"/>
                </a:lnTo>
                <a:lnTo>
                  <a:pt x="335429" y="892548"/>
                </a:lnTo>
                <a:lnTo>
                  <a:pt x="353574" y="849549"/>
                </a:lnTo>
                <a:lnTo>
                  <a:pt x="360004" y="801697"/>
                </a:lnTo>
                <a:close/>
              </a:path>
              <a:path w="864235" h="981710">
                <a:moveTo>
                  <a:pt x="342086" y="500689"/>
                </a:moveTo>
                <a:lnTo>
                  <a:pt x="269929" y="634700"/>
                </a:lnTo>
              </a:path>
              <a:path w="864235" h="981710">
                <a:moveTo>
                  <a:pt x="864010" y="801697"/>
                </a:moveTo>
                <a:lnTo>
                  <a:pt x="857580" y="753845"/>
                </a:lnTo>
                <a:lnTo>
                  <a:pt x="839435" y="710846"/>
                </a:lnTo>
                <a:lnTo>
                  <a:pt x="811289" y="674416"/>
                </a:lnTo>
                <a:lnTo>
                  <a:pt x="774859" y="646271"/>
                </a:lnTo>
                <a:lnTo>
                  <a:pt x="731860" y="628125"/>
                </a:lnTo>
                <a:lnTo>
                  <a:pt x="684008" y="621695"/>
                </a:lnTo>
                <a:lnTo>
                  <a:pt x="636156" y="628125"/>
                </a:lnTo>
                <a:lnTo>
                  <a:pt x="593157" y="646271"/>
                </a:lnTo>
                <a:lnTo>
                  <a:pt x="556727" y="674416"/>
                </a:lnTo>
                <a:lnTo>
                  <a:pt x="528581" y="710846"/>
                </a:lnTo>
                <a:lnTo>
                  <a:pt x="510436" y="753845"/>
                </a:lnTo>
                <a:lnTo>
                  <a:pt x="504006" y="801697"/>
                </a:lnTo>
                <a:lnTo>
                  <a:pt x="510436" y="849549"/>
                </a:lnTo>
                <a:lnTo>
                  <a:pt x="528581" y="892548"/>
                </a:lnTo>
                <a:lnTo>
                  <a:pt x="556727" y="928979"/>
                </a:lnTo>
                <a:lnTo>
                  <a:pt x="593157" y="957124"/>
                </a:lnTo>
                <a:lnTo>
                  <a:pt x="636156" y="975270"/>
                </a:lnTo>
                <a:lnTo>
                  <a:pt x="684008" y="981699"/>
                </a:lnTo>
                <a:lnTo>
                  <a:pt x="731860" y="975270"/>
                </a:lnTo>
                <a:lnTo>
                  <a:pt x="774859" y="957124"/>
                </a:lnTo>
                <a:lnTo>
                  <a:pt x="811289" y="928979"/>
                </a:lnTo>
                <a:lnTo>
                  <a:pt x="839435" y="892548"/>
                </a:lnTo>
                <a:lnTo>
                  <a:pt x="857580" y="849549"/>
                </a:lnTo>
                <a:lnTo>
                  <a:pt x="864010" y="8016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88527" y="1948276"/>
            <a:ext cx="683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45943" y="1460391"/>
            <a:ext cx="1026160" cy="481330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6999"/>
                </a:moveTo>
                <a:lnTo>
                  <a:pt x="72158" y="481010"/>
                </a:lnTo>
              </a:path>
              <a:path w="1026160" h="481330">
                <a:moveTo>
                  <a:pt x="1026095" y="180002"/>
                </a:moveTo>
                <a:lnTo>
                  <a:pt x="1019666" y="132150"/>
                </a:lnTo>
                <a:lnTo>
                  <a:pt x="1001520" y="89151"/>
                </a:lnTo>
                <a:lnTo>
                  <a:pt x="973374" y="52720"/>
                </a:lnTo>
                <a:lnTo>
                  <a:pt x="936944" y="24575"/>
                </a:lnTo>
                <a:lnTo>
                  <a:pt x="893945" y="6429"/>
                </a:lnTo>
                <a:lnTo>
                  <a:pt x="846093" y="0"/>
                </a:lnTo>
                <a:lnTo>
                  <a:pt x="798241" y="6429"/>
                </a:lnTo>
                <a:lnTo>
                  <a:pt x="755242" y="24575"/>
                </a:lnTo>
                <a:lnTo>
                  <a:pt x="718812" y="52720"/>
                </a:lnTo>
                <a:lnTo>
                  <a:pt x="690666" y="89151"/>
                </a:lnTo>
                <a:lnTo>
                  <a:pt x="672521" y="132150"/>
                </a:lnTo>
                <a:lnTo>
                  <a:pt x="666091" y="180002"/>
                </a:lnTo>
                <a:lnTo>
                  <a:pt x="672521" y="227854"/>
                </a:lnTo>
                <a:lnTo>
                  <a:pt x="690666" y="270853"/>
                </a:lnTo>
                <a:lnTo>
                  <a:pt x="718812" y="307283"/>
                </a:lnTo>
                <a:lnTo>
                  <a:pt x="755242" y="335428"/>
                </a:lnTo>
                <a:lnTo>
                  <a:pt x="798241" y="353574"/>
                </a:lnTo>
                <a:lnTo>
                  <a:pt x="846093" y="360004"/>
                </a:lnTo>
                <a:lnTo>
                  <a:pt x="893945" y="353574"/>
                </a:lnTo>
                <a:lnTo>
                  <a:pt x="936944" y="335428"/>
                </a:lnTo>
                <a:lnTo>
                  <a:pt x="973374" y="307283"/>
                </a:lnTo>
                <a:lnTo>
                  <a:pt x="1001520" y="270853"/>
                </a:lnTo>
                <a:lnTo>
                  <a:pt x="1019666" y="227854"/>
                </a:lnTo>
                <a:lnTo>
                  <a:pt x="102609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58344" y="1306695"/>
            <a:ext cx="765810" cy="981710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7" y="801703"/>
                </a:moveTo>
                <a:lnTo>
                  <a:pt x="759268" y="753851"/>
                </a:lnTo>
                <a:lnTo>
                  <a:pt x="741122" y="710852"/>
                </a:lnTo>
                <a:lnTo>
                  <a:pt x="712977" y="674422"/>
                </a:lnTo>
                <a:lnTo>
                  <a:pt x="676546" y="646276"/>
                </a:lnTo>
                <a:lnTo>
                  <a:pt x="633547" y="628131"/>
                </a:lnTo>
                <a:lnTo>
                  <a:pt x="585695" y="621701"/>
                </a:lnTo>
                <a:lnTo>
                  <a:pt x="537843" y="628131"/>
                </a:lnTo>
                <a:lnTo>
                  <a:pt x="494844" y="646276"/>
                </a:lnTo>
                <a:lnTo>
                  <a:pt x="458414" y="674422"/>
                </a:lnTo>
                <a:lnTo>
                  <a:pt x="430268" y="710852"/>
                </a:lnTo>
                <a:lnTo>
                  <a:pt x="412123" y="753851"/>
                </a:lnTo>
                <a:lnTo>
                  <a:pt x="405693" y="801703"/>
                </a:lnTo>
                <a:lnTo>
                  <a:pt x="412123" y="849555"/>
                </a:lnTo>
                <a:lnTo>
                  <a:pt x="430268" y="892554"/>
                </a:lnTo>
                <a:lnTo>
                  <a:pt x="458414" y="928984"/>
                </a:lnTo>
                <a:lnTo>
                  <a:pt x="494844" y="957130"/>
                </a:lnTo>
                <a:lnTo>
                  <a:pt x="537843" y="975276"/>
                </a:lnTo>
                <a:lnTo>
                  <a:pt x="585695" y="981705"/>
                </a:lnTo>
                <a:lnTo>
                  <a:pt x="633547" y="975276"/>
                </a:lnTo>
                <a:lnTo>
                  <a:pt x="676546" y="957130"/>
                </a:lnTo>
                <a:lnTo>
                  <a:pt x="712977" y="928984"/>
                </a:lnTo>
                <a:lnTo>
                  <a:pt x="741122" y="892554"/>
                </a:lnTo>
                <a:lnTo>
                  <a:pt x="759268" y="849555"/>
                </a:lnTo>
                <a:lnTo>
                  <a:pt x="765697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48035" y="1807390"/>
            <a:ext cx="792480" cy="949325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19" y="0"/>
                </a:moveTo>
                <a:lnTo>
                  <a:pt x="306077" y="134011"/>
                </a:lnTo>
              </a:path>
              <a:path w="792479" h="949325">
                <a:moveTo>
                  <a:pt x="360004" y="769014"/>
                </a:moveTo>
                <a:lnTo>
                  <a:pt x="353574" y="721162"/>
                </a:lnTo>
                <a:lnTo>
                  <a:pt x="335429" y="678163"/>
                </a:lnTo>
                <a:lnTo>
                  <a:pt x="307283" y="641733"/>
                </a:lnTo>
                <a:lnTo>
                  <a:pt x="270853" y="613587"/>
                </a:lnTo>
                <a:lnTo>
                  <a:pt x="227854" y="595441"/>
                </a:lnTo>
                <a:lnTo>
                  <a:pt x="180002" y="589012"/>
                </a:lnTo>
                <a:lnTo>
                  <a:pt x="132150" y="595441"/>
                </a:lnTo>
                <a:lnTo>
                  <a:pt x="89151" y="613587"/>
                </a:lnTo>
                <a:lnTo>
                  <a:pt x="52720" y="641733"/>
                </a:lnTo>
                <a:lnTo>
                  <a:pt x="24575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5" y="859865"/>
                </a:lnTo>
                <a:lnTo>
                  <a:pt x="52720" y="896295"/>
                </a:lnTo>
                <a:lnTo>
                  <a:pt x="89151" y="924441"/>
                </a:lnTo>
                <a:lnTo>
                  <a:pt x="132150" y="942586"/>
                </a:lnTo>
                <a:lnTo>
                  <a:pt x="180002" y="949016"/>
                </a:lnTo>
                <a:lnTo>
                  <a:pt x="227854" y="942586"/>
                </a:lnTo>
                <a:lnTo>
                  <a:pt x="270853" y="924441"/>
                </a:lnTo>
                <a:lnTo>
                  <a:pt x="307283" y="896295"/>
                </a:lnTo>
                <a:lnTo>
                  <a:pt x="335429" y="859865"/>
                </a:lnTo>
                <a:lnTo>
                  <a:pt x="353574" y="816866"/>
                </a:lnTo>
                <a:lnTo>
                  <a:pt x="360004" y="769014"/>
                </a:lnTo>
                <a:close/>
              </a:path>
              <a:path w="792479" h="949325">
                <a:moveTo>
                  <a:pt x="316753" y="472715"/>
                </a:moveTo>
                <a:lnTo>
                  <a:pt x="259255" y="597307"/>
                </a:lnTo>
              </a:path>
              <a:path w="792479" h="949325">
                <a:moveTo>
                  <a:pt x="792009" y="769014"/>
                </a:moveTo>
                <a:lnTo>
                  <a:pt x="785580" y="721162"/>
                </a:lnTo>
                <a:lnTo>
                  <a:pt x="767434" y="678163"/>
                </a:lnTo>
                <a:lnTo>
                  <a:pt x="739288" y="641733"/>
                </a:lnTo>
                <a:lnTo>
                  <a:pt x="702858" y="613587"/>
                </a:lnTo>
                <a:lnTo>
                  <a:pt x="659859" y="595441"/>
                </a:lnTo>
                <a:lnTo>
                  <a:pt x="612007" y="589012"/>
                </a:lnTo>
                <a:lnTo>
                  <a:pt x="564155" y="595441"/>
                </a:lnTo>
                <a:lnTo>
                  <a:pt x="521156" y="613587"/>
                </a:lnTo>
                <a:lnTo>
                  <a:pt x="484726" y="641733"/>
                </a:lnTo>
                <a:lnTo>
                  <a:pt x="456580" y="678163"/>
                </a:lnTo>
                <a:lnTo>
                  <a:pt x="438435" y="721162"/>
                </a:lnTo>
                <a:lnTo>
                  <a:pt x="432005" y="769014"/>
                </a:lnTo>
                <a:lnTo>
                  <a:pt x="438435" y="816866"/>
                </a:lnTo>
                <a:lnTo>
                  <a:pt x="456580" y="859865"/>
                </a:lnTo>
                <a:lnTo>
                  <a:pt x="484726" y="896295"/>
                </a:lnTo>
                <a:lnTo>
                  <a:pt x="521156" y="924441"/>
                </a:lnTo>
                <a:lnTo>
                  <a:pt x="564155" y="942586"/>
                </a:lnTo>
                <a:lnTo>
                  <a:pt x="612007" y="949016"/>
                </a:lnTo>
                <a:lnTo>
                  <a:pt x="659859" y="942586"/>
                </a:lnTo>
                <a:lnTo>
                  <a:pt x="702858" y="924441"/>
                </a:lnTo>
                <a:lnTo>
                  <a:pt x="739288" y="896295"/>
                </a:lnTo>
                <a:lnTo>
                  <a:pt x="767434" y="859865"/>
                </a:lnTo>
                <a:lnTo>
                  <a:pt x="785580" y="816866"/>
                </a:lnTo>
                <a:lnTo>
                  <a:pt x="792009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12528" y="2416271"/>
            <a:ext cx="612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5934" algn="l"/>
              </a:tabLst>
            </a:pPr>
            <a:r>
              <a:rPr sz="1700" spc="-25" dirty="0">
                <a:latin typeface="Calibri"/>
                <a:cs typeface="Calibri"/>
              </a:rPr>
              <a:t>12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16075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Remove</a:t>
            </a:r>
          </a:p>
        </p:txBody>
      </p:sp>
      <p:sp>
        <p:nvSpPr>
          <p:cNvPr id="3" name="object 3"/>
          <p:cNvSpPr/>
          <p:nvPr/>
        </p:nvSpPr>
        <p:spPr>
          <a:xfrm>
            <a:off x="2844028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24019" y="1306701"/>
            <a:ext cx="864235" cy="981710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765702" y="0"/>
                </a:moveTo>
                <a:lnTo>
                  <a:pt x="565661" y="200047"/>
                </a:lnTo>
              </a:path>
              <a:path w="864235" h="981710">
                <a:moveTo>
                  <a:pt x="360004" y="801697"/>
                </a:moveTo>
                <a:lnTo>
                  <a:pt x="353574" y="753845"/>
                </a:lnTo>
                <a:lnTo>
                  <a:pt x="335429" y="710846"/>
                </a:lnTo>
                <a:lnTo>
                  <a:pt x="307283" y="674416"/>
                </a:lnTo>
                <a:lnTo>
                  <a:pt x="270853" y="646271"/>
                </a:lnTo>
                <a:lnTo>
                  <a:pt x="227854" y="628125"/>
                </a:lnTo>
                <a:lnTo>
                  <a:pt x="180002" y="621695"/>
                </a:lnTo>
                <a:lnTo>
                  <a:pt x="132150" y="628125"/>
                </a:lnTo>
                <a:lnTo>
                  <a:pt x="89151" y="646271"/>
                </a:lnTo>
                <a:lnTo>
                  <a:pt x="52720" y="674416"/>
                </a:lnTo>
                <a:lnTo>
                  <a:pt x="24575" y="710846"/>
                </a:lnTo>
                <a:lnTo>
                  <a:pt x="6429" y="753845"/>
                </a:lnTo>
                <a:lnTo>
                  <a:pt x="0" y="801697"/>
                </a:lnTo>
                <a:lnTo>
                  <a:pt x="6429" y="849549"/>
                </a:lnTo>
                <a:lnTo>
                  <a:pt x="24575" y="892548"/>
                </a:lnTo>
                <a:lnTo>
                  <a:pt x="52720" y="928979"/>
                </a:lnTo>
                <a:lnTo>
                  <a:pt x="89151" y="957124"/>
                </a:lnTo>
                <a:lnTo>
                  <a:pt x="132150" y="975270"/>
                </a:lnTo>
                <a:lnTo>
                  <a:pt x="180002" y="981699"/>
                </a:lnTo>
                <a:lnTo>
                  <a:pt x="227854" y="975270"/>
                </a:lnTo>
                <a:lnTo>
                  <a:pt x="270853" y="957124"/>
                </a:lnTo>
                <a:lnTo>
                  <a:pt x="307283" y="928979"/>
                </a:lnTo>
                <a:lnTo>
                  <a:pt x="335429" y="892548"/>
                </a:lnTo>
                <a:lnTo>
                  <a:pt x="353574" y="849549"/>
                </a:lnTo>
                <a:lnTo>
                  <a:pt x="360004" y="801697"/>
                </a:lnTo>
                <a:close/>
              </a:path>
              <a:path w="864235" h="981710">
                <a:moveTo>
                  <a:pt x="342086" y="500689"/>
                </a:moveTo>
                <a:lnTo>
                  <a:pt x="269929" y="634700"/>
                </a:lnTo>
              </a:path>
              <a:path w="864235" h="981710">
                <a:moveTo>
                  <a:pt x="864010" y="801697"/>
                </a:moveTo>
                <a:lnTo>
                  <a:pt x="857580" y="753845"/>
                </a:lnTo>
                <a:lnTo>
                  <a:pt x="839435" y="710846"/>
                </a:lnTo>
                <a:lnTo>
                  <a:pt x="811289" y="674416"/>
                </a:lnTo>
                <a:lnTo>
                  <a:pt x="774859" y="646271"/>
                </a:lnTo>
                <a:lnTo>
                  <a:pt x="731860" y="628125"/>
                </a:lnTo>
                <a:lnTo>
                  <a:pt x="684008" y="621695"/>
                </a:lnTo>
                <a:lnTo>
                  <a:pt x="636156" y="628125"/>
                </a:lnTo>
                <a:lnTo>
                  <a:pt x="593157" y="646271"/>
                </a:lnTo>
                <a:lnTo>
                  <a:pt x="556727" y="674416"/>
                </a:lnTo>
                <a:lnTo>
                  <a:pt x="528581" y="710846"/>
                </a:lnTo>
                <a:lnTo>
                  <a:pt x="510436" y="753845"/>
                </a:lnTo>
                <a:lnTo>
                  <a:pt x="504006" y="801697"/>
                </a:lnTo>
                <a:lnTo>
                  <a:pt x="510436" y="849549"/>
                </a:lnTo>
                <a:lnTo>
                  <a:pt x="528581" y="892548"/>
                </a:lnTo>
                <a:lnTo>
                  <a:pt x="556727" y="928979"/>
                </a:lnTo>
                <a:lnTo>
                  <a:pt x="593157" y="957124"/>
                </a:lnTo>
                <a:lnTo>
                  <a:pt x="636156" y="975270"/>
                </a:lnTo>
                <a:lnTo>
                  <a:pt x="684008" y="981699"/>
                </a:lnTo>
                <a:lnTo>
                  <a:pt x="731860" y="975270"/>
                </a:lnTo>
                <a:lnTo>
                  <a:pt x="774859" y="957124"/>
                </a:lnTo>
                <a:lnTo>
                  <a:pt x="811289" y="928979"/>
                </a:lnTo>
                <a:lnTo>
                  <a:pt x="839435" y="892548"/>
                </a:lnTo>
                <a:lnTo>
                  <a:pt x="857580" y="849549"/>
                </a:lnTo>
                <a:lnTo>
                  <a:pt x="864010" y="8016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88527" y="1948276"/>
            <a:ext cx="683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45943" y="1460391"/>
            <a:ext cx="1026160" cy="481330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6999"/>
                </a:moveTo>
                <a:lnTo>
                  <a:pt x="72158" y="481010"/>
                </a:lnTo>
              </a:path>
              <a:path w="1026160" h="481330">
                <a:moveTo>
                  <a:pt x="1026095" y="180002"/>
                </a:moveTo>
                <a:lnTo>
                  <a:pt x="1019666" y="132150"/>
                </a:lnTo>
                <a:lnTo>
                  <a:pt x="1001520" y="89151"/>
                </a:lnTo>
                <a:lnTo>
                  <a:pt x="973374" y="52720"/>
                </a:lnTo>
                <a:lnTo>
                  <a:pt x="936944" y="24575"/>
                </a:lnTo>
                <a:lnTo>
                  <a:pt x="893945" y="6429"/>
                </a:lnTo>
                <a:lnTo>
                  <a:pt x="846093" y="0"/>
                </a:lnTo>
                <a:lnTo>
                  <a:pt x="798241" y="6429"/>
                </a:lnTo>
                <a:lnTo>
                  <a:pt x="755242" y="24575"/>
                </a:lnTo>
                <a:lnTo>
                  <a:pt x="718812" y="52720"/>
                </a:lnTo>
                <a:lnTo>
                  <a:pt x="690666" y="89151"/>
                </a:lnTo>
                <a:lnTo>
                  <a:pt x="672521" y="132150"/>
                </a:lnTo>
                <a:lnTo>
                  <a:pt x="666091" y="180002"/>
                </a:lnTo>
                <a:lnTo>
                  <a:pt x="672521" y="227854"/>
                </a:lnTo>
                <a:lnTo>
                  <a:pt x="690666" y="270853"/>
                </a:lnTo>
                <a:lnTo>
                  <a:pt x="718812" y="307283"/>
                </a:lnTo>
                <a:lnTo>
                  <a:pt x="755242" y="335428"/>
                </a:lnTo>
                <a:lnTo>
                  <a:pt x="798241" y="353574"/>
                </a:lnTo>
                <a:lnTo>
                  <a:pt x="846093" y="360004"/>
                </a:lnTo>
                <a:lnTo>
                  <a:pt x="893945" y="353574"/>
                </a:lnTo>
                <a:lnTo>
                  <a:pt x="936944" y="335428"/>
                </a:lnTo>
                <a:lnTo>
                  <a:pt x="973374" y="307283"/>
                </a:lnTo>
                <a:lnTo>
                  <a:pt x="1001520" y="270853"/>
                </a:lnTo>
                <a:lnTo>
                  <a:pt x="1019666" y="227854"/>
                </a:lnTo>
                <a:lnTo>
                  <a:pt x="102609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58344" y="1306695"/>
            <a:ext cx="765810" cy="981710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7" y="801703"/>
                </a:moveTo>
                <a:lnTo>
                  <a:pt x="759268" y="753851"/>
                </a:lnTo>
                <a:lnTo>
                  <a:pt x="741122" y="710852"/>
                </a:lnTo>
                <a:lnTo>
                  <a:pt x="712977" y="674422"/>
                </a:lnTo>
                <a:lnTo>
                  <a:pt x="676546" y="646276"/>
                </a:lnTo>
                <a:lnTo>
                  <a:pt x="633547" y="628131"/>
                </a:lnTo>
                <a:lnTo>
                  <a:pt x="585695" y="621701"/>
                </a:lnTo>
                <a:lnTo>
                  <a:pt x="537843" y="628131"/>
                </a:lnTo>
                <a:lnTo>
                  <a:pt x="494844" y="646276"/>
                </a:lnTo>
                <a:lnTo>
                  <a:pt x="458414" y="674422"/>
                </a:lnTo>
                <a:lnTo>
                  <a:pt x="430268" y="710852"/>
                </a:lnTo>
                <a:lnTo>
                  <a:pt x="412123" y="753851"/>
                </a:lnTo>
                <a:lnTo>
                  <a:pt x="405693" y="801703"/>
                </a:lnTo>
                <a:lnTo>
                  <a:pt x="412123" y="849555"/>
                </a:lnTo>
                <a:lnTo>
                  <a:pt x="430268" y="892554"/>
                </a:lnTo>
                <a:lnTo>
                  <a:pt x="458414" y="928984"/>
                </a:lnTo>
                <a:lnTo>
                  <a:pt x="494844" y="957130"/>
                </a:lnTo>
                <a:lnTo>
                  <a:pt x="537843" y="975276"/>
                </a:lnTo>
                <a:lnTo>
                  <a:pt x="585695" y="981705"/>
                </a:lnTo>
                <a:lnTo>
                  <a:pt x="633547" y="975276"/>
                </a:lnTo>
                <a:lnTo>
                  <a:pt x="676546" y="957130"/>
                </a:lnTo>
                <a:lnTo>
                  <a:pt x="712977" y="928984"/>
                </a:lnTo>
                <a:lnTo>
                  <a:pt x="741122" y="892554"/>
                </a:lnTo>
                <a:lnTo>
                  <a:pt x="759268" y="849555"/>
                </a:lnTo>
                <a:lnTo>
                  <a:pt x="765697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38828" y="1798183"/>
            <a:ext cx="810895" cy="967740"/>
            <a:chOff x="3338828" y="1798183"/>
            <a:chExt cx="810895" cy="967740"/>
          </a:xfrm>
        </p:grpSpPr>
        <p:sp>
          <p:nvSpPr>
            <p:cNvPr id="14" name="object 14"/>
            <p:cNvSpPr/>
            <p:nvPr/>
          </p:nvSpPr>
          <p:spPr>
            <a:xfrm>
              <a:off x="3348035" y="1807390"/>
              <a:ext cx="360045" cy="949325"/>
            </a:xfrm>
            <a:custGeom>
              <a:avLst/>
              <a:gdLst/>
              <a:ahLst/>
              <a:cxnLst/>
              <a:rect l="l" t="t" r="r" b="b"/>
              <a:pathLst>
                <a:path w="360045" h="949325">
                  <a:moveTo>
                    <a:pt x="233919" y="0"/>
                  </a:moveTo>
                  <a:lnTo>
                    <a:pt x="306077" y="134011"/>
                  </a:lnTo>
                </a:path>
                <a:path w="360045" h="949325">
                  <a:moveTo>
                    <a:pt x="360004" y="769014"/>
                  </a:moveTo>
                  <a:lnTo>
                    <a:pt x="353574" y="721162"/>
                  </a:lnTo>
                  <a:lnTo>
                    <a:pt x="335429" y="678163"/>
                  </a:lnTo>
                  <a:lnTo>
                    <a:pt x="307283" y="641733"/>
                  </a:lnTo>
                  <a:lnTo>
                    <a:pt x="270853" y="613587"/>
                  </a:lnTo>
                  <a:lnTo>
                    <a:pt x="227854" y="595441"/>
                  </a:lnTo>
                  <a:lnTo>
                    <a:pt x="180002" y="589012"/>
                  </a:lnTo>
                  <a:lnTo>
                    <a:pt x="132150" y="595441"/>
                  </a:lnTo>
                  <a:lnTo>
                    <a:pt x="89151" y="613587"/>
                  </a:lnTo>
                  <a:lnTo>
                    <a:pt x="52720" y="641733"/>
                  </a:lnTo>
                  <a:lnTo>
                    <a:pt x="24575" y="678163"/>
                  </a:lnTo>
                  <a:lnTo>
                    <a:pt x="6429" y="721162"/>
                  </a:lnTo>
                  <a:lnTo>
                    <a:pt x="0" y="769014"/>
                  </a:lnTo>
                  <a:lnTo>
                    <a:pt x="6429" y="816866"/>
                  </a:lnTo>
                  <a:lnTo>
                    <a:pt x="24575" y="859865"/>
                  </a:lnTo>
                  <a:lnTo>
                    <a:pt x="52720" y="896295"/>
                  </a:lnTo>
                  <a:lnTo>
                    <a:pt x="89151" y="924441"/>
                  </a:lnTo>
                  <a:lnTo>
                    <a:pt x="132150" y="942586"/>
                  </a:lnTo>
                  <a:lnTo>
                    <a:pt x="180002" y="949016"/>
                  </a:lnTo>
                  <a:lnTo>
                    <a:pt x="227854" y="942586"/>
                  </a:lnTo>
                  <a:lnTo>
                    <a:pt x="270853" y="924441"/>
                  </a:lnTo>
                  <a:lnTo>
                    <a:pt x="307283" y="896295"/>
                  </a:lnTo>
                  <a:lnTo>
                    <a:pt x="335429" y="859865"/>
                  </a:lnTo>
                  <a:lnTo>
                    <a:pt x="353574" y="816866"/>
                  </a:lnTo>
                  <a:lnTo>
                    <a:pt x="360004" y="769014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07291" y="2280106"/>
              <a:ext cx="57785" cy="125095"/>
            </a:xfrm>
            <a:custGeom>
              <a:avLst/>
              <a:gdLst/>
              <a:ahLst/>
              <a:cxnLst/>
              <a:rect l="l" t="t" r="r" b="b"/>
              <a:pathLst>
                <a:path w="57785" h="125094">
                  <a:moveTo>
                    <a:pt x="57498" y="0"/>
                  </a:moveTo>
                  <a:lnTo>
                    <a:pt x="0" y="124592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80041" y="239640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360004" y="180002"/>
                  </a:moveTo>
                  <a:lnTo>
                    <a:pt x="353574" y="132150"/>
                  </a:lnTo>
                  <a:lnTo>
                    <a:pt x="335429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50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9"/>
                  </a:lnTo>
                  <a:lnTo>
                    <a:pt x="132150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9"/>
                  </a:lnTo>
                  <a:lnTo>
                    <a:pt x="307283" y="307283"/>
                  </a:lnTo>
                  <a:lnTo>
                    <a:pt x="335429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412528" y="2416271"/>
            <a:ext cx="612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5934" algn="l"/>
              </a:tabLst>
            </a:pPr>
            <a:r>
              <a:rPr sz="1700" spc="-25" dirty="0">
                <a:latin typeface="Calibri"/>
                <a:cs typeface="Calibri"/>
              </a:rPr>
              <a:t>12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16075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Remove</a:t>
            </a:r>
          </a:p>
        </p:txBody>
      </p:sp>
      <p:sp>
        <p:nvSpPr>
          <p:cNvPr id="3" name="object 3"/>
          <p:cNvSpPr/>
          <p:nvPr/>
        </p:nvSpPr>
        <p:spPr>
          <a:xfrm>
            <a:off x="2844028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24019" y="1306701"/>
            <a:ext cx="864235" cy="981710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765702" y="0"/>
                </a:moveTo>
                <a:lnTo>
                  <a:pt x="565661" y="200047"/>
                </a:lnTo>
              </a:path>
              <a:path w="864235" h="981710">
                <a:moveTo>
                  <a:pt x="360004" y="801697"/>
                </a:moveTo>
                <a:lnTo>
                  <a:pt x="353574" y="753845"/>
                </a:lnTo>
                <a:lnTo>
                  <a:pt x="335429" y="710846"/>
                </a:lnTo>
                <a:lnTo>
                  <a:pt x="307283" y="674416"/>
                </a:lnTo>
                <a:lnTo>
                  <a:pt x="270853" y="646271"/>
                </a:lnTo>
                <a:lnTo>
                  <a:pt x="227854" y="628125"/>
                </a:lnTo>
                <a:lnTo>
                  <a:pt x="180002" y="621695"/>
                </a:lnTo>
                <a:lnTo>
                  <a:pt x="132150" y="628125"/>
                </a:lnTo>
                <a:lnTo>
                  <a:pt x="89151" y="646271"/>
                </a:lnTo>
                <a:lnTo>
                  <a:pt x="52720" y="674416"/>
                </a:lnTo>
                <a:lnTo>
                  <a:pt x="24575" y="710846"/>
                </a:lnTo>
                <a:lnTo>
                  <a:pt x="6429" y="753845"/>
                </a:lnTo>
                <a:lnTo>
                  <a:pt x="0" y="801697"/>
                </a:lnTo>
                <a:lnTo>
                  <a:pt x="6429" y="849549"/>
                </a:lnTo>
                <a:lnTo>
                  <a:pt x="24575" y="892548"/>
                </a:lnTo>
                <a:lnTo>
                  <a:pt x="52720" y="928979"/>
                </a:lnTo>
                <a:lnTo>
                  <a:pt x="89151" y="957124"/>
                </a:lnTo>
                <a:lnTo>
                  <a:pt x="132150" y="975270"/>
                </a:lnTo>
                <a:lnTo>
                  <a:pt x="180002" y="981699"/>
                </a:lnTo>
                <a:lnTo>
                  <a:pt x="227854" y="975270"/>
                </a:lnTo>
                <a:lnTo>
                  <a:pt x="270853" y="957124"/>
                </a:lnTo>
                <a:lnTo>
                  <a:pt x="307283" y="928979"/>
                </a:lnTo>
                <a:lnTo>
                  <a:pt x="335429" y="892548"/>
                </a:lnTo>
                <a:lnTo>
                  <a:pt x="353574" y="849549"/>
                </a:lnTo>
                <a:lnTo>
                  <a:pt x="360004" y="801697"/>
                </a:lnTo>
                <a:close/>
              </a:path>
              <a:path w="864235" h="981710">
                <a:moveTo>
                  <a:pt x="342086" y="500689"/>
                </a:moveTo>
                <a:lnTo>
                  <a:pt x="269929" y="634700"/>
                </a:lnTo>
              </a:path>
              <a:path w="864235" h="981710">
                <a:moveTo>
                  <a:pt x="864010" y="801697"/>
                </a:moveTo>
                <a:lnTo>
                  <a:pt x="857580" y="753845"/>
                </a:lnTo>
                <a:lnTo>
                  <a:pt x="839435" y="710846"/>
                </a:lnTo>
                <a:lnTo>
                  <a:pt x="811289" y="674416"/>
                </a:lnTo>
                <a:lnTo>
                  <a:pt x="774859" y="646271"/>
                </a:lnTo>
                <a:lnTo>
                  <a:pt x="731860" y="628125"/>
                </a:lnTo>
                <a:lnTo>
                  <a:pt x="684008" y="621695"/>
                </a:lnTo>
                <a:lnTo>
                  <a:pt x="636156" y="628125"/>
                </a:lnTo>
                <a:lnTo>
                  <a:pt x="593157" y="646271"/>
                </a:lnTo>
                <a:lnTo>
                  <a:pt x="556727" y="674416"/>
                </a:lnTo>
                <a:lnTo>
                  <a:pt x="528581" y="710846"/>
                </a:lnTo>
                <a:lnTo>
                  <a:pt x="510436" y="753845"/>
                </a:lnTo>
                <a:lnTo>
                  <a:pt x="504006" y="801697"/>
                </a:lnTo>
                <a:lnTo>
                  <a:pt x="510436" y="849549"/>
                </a:lnTo>
                <a:lnTo>
                  <a:pt x="528581" y="892548"/>
                </a:lnTo>
                <a:lnTo>
                  <a:pt x="556727" y="928979"/>
                </a:lnTo>
                <a:lnTo>
                  <a:pt x="593157" y="957124"/>
                </a:lnTo>
                <a:lnTo>
                  <a:pt x="636156" y="975270"/>
                </a:lnTo>
                <a:lnTo>
                  <a:pt x="684008" y="981699"/>
                </a:lnTo>
                <a:lnTo>
                  <a:pt x="731860" y="975270"/>
                </a:lnTo>
                <a:lnTo>
                  <a:pt x="774859" y="957124"/>
                </a:lnTo>
                <a:lnTo>
                  <a:pt x="811289" y="928979"/>
                </a:lnTo>
                <a:lnTo>
                  <a:pt x="839435" y="892548"/>
                </a:lnTo>
                <a:lnTo>
                  <a:pt x="857580" y="849549"/>
                </a:lnTo>
                <a:lnTo>
                  <a:pt x="864010" y="8016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88527" y="1948276"/>
            <a:ext cx="683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45943" y="1460391"/>
            <a:ext cx="1026160" cy="481330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6999"/>
                </a:moveTo>
                <a:lnTo>
                  <a:pt x="72158" y="481010"/>
                </a:lnTo>
              </a:path>
              <a:path w="1026160" h="481330">
                <a:moveTo>
                  <a:pt x="1026095" y="180002"/>
                </a:moveTo>
                <a:lnTo>
                  <a:pt x="1019666" y="132150"/>
                </a:lnTo>
                <a:lnTo>
                  <a:pt x="1001520" y="89151"/>
                </a:lnTo>
                <a:lnTo>
                  <a:pt x="973374" y="52720"/>
                </a:lnTo>
                <a:lnTo>
                  <a:pt x="936944" y="24575"/>
                </a:lnTo>
                <a:lnTo>
                  <a:pt x="893945" y="6429"/>
                </a:lnTo>
                <a:lnTo>
                  <a:pt x="846093" y="0"/>
                </a:lnTo>
                <a:lnTo>
                  <a:pt x="798241" y="6429"/>
                </a:lnTo>
                <a:lnTo>
                  <a:pt x="755242" y="24575"/>
                </a:lnTo>
                <a:lnTo>
                  <a:pt x="718812" y="52720"/>
                </a:lnTo>
                <a:lnTo>
                  <a:pt x="690666" y="89151"/>
                </a:lnTo>
                <a:lnTo>
                  <a:pt x="672521" y="132150"/>
                </a:lnTo>
                <a:lnTo>
                  <a:pt x="666091" y="180002"/>
                </a:lnTo>
                <a:lnTo>
                  <a:pt x="672521" y="227854"/>
                </a:lnTo>
                <a:lnTo>
                  <a:pt x="690666" y="270853"/>
                </a:lnTo>
                <a:lnTo>
                  <a:pt x="718812" y="307283"/>
                </a:lnTo>
                <a:lnTo>
                  <a:pt x="755242" y="335428"/>
                </a:lnTo>
                <a:lnTo>
                  <a:pt x="798241" y="353574"/>
                </a:lnTo>
                <a:lnTo>
                  <a:pt x="846093" y="360004"/>
                </a:lnTo>
                <a:lnTo>
                  <a:pt x="893945" y="353574"/>
                </a:lnTo>
                <a:lnTo>
                  <a:pt x="936944" y="335428"/>
                </a:lnTo>
                <a:lnTo>
                  <a:pt x="973374" y="307283"/>
                </a:lnTo>
                <a:lnTo>
                  <a:pt x="1001520" y="270853"/>
                </a:lnTo>
                <a:lnTo>
                  <a:pt x="1019666" y="227854"/>
                </a:lnTo>
                <a:lnTo>
                  <a:pt x="102609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58344" y="1306695"/>
            <a:ext cx="765810" cy="981710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7" y="801703"/>
                </a:moveTo>
                <a:lnTo>
                  <a:pt x="759268" y="753851"/>
                </a:lnTo>
                <a:lnTo>
                  <a:pt x="741122" y="710852"/>
                </a:lnTo>
                <a:lnTo>
                  <a:pt x="712977" y="674422"/>
                </a:lnTo>
                <a:lnTo>
                  <a:pt x="676546" y="646276"/>
                </a:lnTo>
                <a:lnTo>
                  <a:pt x="633547" y="628131"/>
                </a:lnTo>
                <a:lnTo>
                  <a:pt x="585695" y="621701"/>
                </a:lnTo>
                <a:lnTo>
                  <a:pt x="537843" y="628131"/>
                </a:lnTo>
                <a:lnTo>
                  <a:pt x="494844" y="646276"/>
                </a:lnTo>
                <a:lnTo>
                  <a:pt x="458414" y="674422"/>
                </a:lnTo>
                <a:lnTo>
                  <a:pt x="430268" y="710852"/>
                </a:lnTo>
                <a:lnTo>
                  <a:pt x="412123" y="753851"/>
                </a:lnTo>
                <a:lnTo>
                  <a:pt x="405693" y="801703"/>
                </a:lnTo>
                <a:lnTo>
                  <a:pt x="412123" y="849555"/>
                </a:lnTo>
                <a:lnTo>
                  <a:pt x="430268" y="892554"/>
                </a:lnTo>
                <a:lnTo>
                  <a:pt x="458414" y="928984"/>
                </a:lnTo>
                <a:lnTo>
                  <a:pt x="494844" y="957130"/>
                </a:lnTo>
                <a:lnTo>
                  <a:pt x="537843" y="975276"/>
                </a:lnTo>
                <a:lnTo>
                  <a:pt x="585695" y="981705"/>
                </a:lnTo>
                <a:lnTo>
                  <a:pt x="633547" y="975276"/>
                </a:lnTo>
                <a:lnTo>
                  <a:pt x="676546" y="957130"/>
                </a:lnTo>
                <a:lnTo>
                  <a:pt x="712977" y="928984"/>
                </a:lnTo>
                <a:lnTo>
                  <a:pt x="741122" y="892554"/>
                </a:lnTo>
                <a:lnTo>
                  <a:pt x="759268" y="849555"/>
                </a:lnTo>
                <a:lnTo>
                  <a:pt x="765697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48035" y="1807390"/>
            <a:ext cx="792480" cy="949325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19" y="0"/>
                </a:moveTo>
                <a:lnTo>
                  <a:pt x="306077" y="134011"/>
                </a:lnTo>
              </a:path>
              <a:path w="792479" h="949325">
                <a:moveTo>
                  <a:pt x="360004" y="769014"/>
                </a:moveTo>
                <a:lnTo>
                  <a:pt x="353574" y="721162"/>
                </a:lnTo>
                <a:lnTo>
                  <a:pt x="335429" y="678163"/>
                </a:lnTo>
                <a:lnTo>
                  <a:pt x="307283" y="641733"/>
                </a:lnTo>
                <a:lnTo>
                  <a:pt x="270853" y="613587"/>
                </a:lnTo>
                <a:lnTo>
                  <a:pt x="227854" y="595441"/>
                </a:lnTo>
                <a:lnTo>
                  <a:pt x="180002" y="589012"/>
                </a:lnTo>
                <a:lnTo>
                  <a:pt x="132150" y="595441"/>
                </a:lnTo>
                <a:lnTo>
                  <a:pt x="89151" y="613587"/>
                </a:lnTo>
                <a:lnTo>
                  <a:pt x="52720" y="641733"/>
                </a:lnTo>
                <a:lnTo>
                  <a:pt x="24575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5" y="859865"/>
                </a:lnTo>
                <a:lnTo>
                  <a:pt x="52720" y="896295"/>
                </a:lnTo>
                <a:lnTo>
                  <a:pt x="89151" y="924441"/>
                </a:lnTo>
                <a:lnTo>
                  <a:pt x="132150" y="942586"/>
                </a:lnTo>
                <a:lnTo>
                  <a:pt x="180002" y="949016"/>
                </a:lnTo>
                <a:lnTo>
                  <a:pt x="227854" y="942586"/>
                </a:lnTo>
                <a:lnTo>
                  <a:pt x="270853" y="924441"/>
                </a:lnTo>
                <a:lnTo>
                  <a:pt x="307283" y="896295"/>
                </a:lnTo>
                <a:lnTo>
                  <a:pt x="335429" y="859865"/>
                </a:lnTo>
                <a:lnTo>
                  <a:pt x="353574" y="816866"/>
                </a:lnTo>
                <a:lnTo>
                  <a:pt x="360004" y="769014"/>
                </a:lnTo>
                <a:close/>
              </a:path>
              <a:path w="792479" h="949325">
                <a:moveTo>
                  <a:pt x="316753" y="472715"/>
                </a:moveTo>
                <a:lnTo>
                  <a:pt x="259255" y="597307"/>
                </a:lnTo>
              </a:path>
              <a:path w="792479" h="949325">
                <a:moveTo>
                  <a:pt x="792009" y="769014"/>
                </a:moveTo>
                <a:lnTo>
                  <a:pt x="785580" y="721162"/>
                </a:lnTo>
                <a:lnTo>
                  <a:pt x="767434" y="678163"/>
                </a:lnTo>
                <a:lnTo>
                  <a:pt x="739288" y="641733"/>
                </a:lnTo>
                <a:lnTo>
                  <a:pt x="702858" y="613587"/>
                </a:lnTo>
                <a:lnTo>
                  <a:pt x="659859" y="595441"/>
                </a:lnTo>
                <a:lnTo>
                  <a:pt x="612007" y="589012"/>
                </a:lnTo>
                <a:lnTo>
                  <a:pt x="564155" y="595441"/>
                </a:lnTo>
                <a:lnTo>
                  <a:pt x="521156" y="613587"/>
                </a:lnTo>
                <a:lnTo>
                  <a:pt x="484726" y="641733"/>
                </a:lnTo>
                <a:lnTo>
                  <a:pt x="456580" y="678163"/>
                </a:lnTo>
                <a:lnTo>
                  <a:pt x="438435" y="721162"/>
                </a:lnTo>
                <a:lnTo>
                  <a:pt x="432005" y="769014"/>
                </a:lnTo>
                <a:lnTo>
                  <a:pt x="438435" y="816866"/>
                </a:lnTo>
                <a:lnTo>
                  <a:pt x="456580" y="859865"/>
                </a:lnTo>
                <a:lnTo>
                  <a:pt x="484726" y="896295"/>
                </a:lnTo>
                <a:lnTo>
                  <a:pt x="521156" y="924441"/>
                </a:lnTo>
                <a:lnTo>
                  <a:pt x="564155" y="942586"/>
                </a:lnTo>
                <a:lnTo>
                  <a:pt x="612007" y="949016"/>
                </a:lnTo>
                <a:lnTo>
                  <a:pt x="659859" y="942586"/>
                </a:lnTo>
                <a:lnTo>
                  <a:pt x="702858" y="924441"/>
                </a:lnTo>
                <a:lnTo>
                  <a:pt x="739288" y="896295"/>
                </a:lnTo>
                <a:lnTo>
                  <a:pt x="767434" y="859865"/>
                </a:lnTo>
                <a:lnTo>
                  <a:pt x="785580" y="816866"/>
                </a:lnTo>
                <a:lnTo>
                  <a:pt x="792009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12528" y="2416271"/>
            <a:ext cx="612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5934" algn="l"/>
              </a:tabLst>
            </a:pPr>
            <a:r>
              <a:rPr sz="1700" spc="-25" dirty="0">
                <a:latin typeface="Calibri"/>
                <a:cs typeface="Calibri"/>
              </a:rPr>
              <a:t>11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16075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Remove</a:t>
            </a:r>
          </a:p>
        </p:txBody>
      </p:sp>
      <p:sp>
        <p:nvSpPr>
          <p:cNvPr id="3" name="object 3"/>
          <p:cNvSpPr/>
          <p:nvPr/>
        </p:nvSpPr>
        <p:spPr>
          <a:xfrm>
            <a:off x="2844028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24019" y="1306701"/>
            <a:ext cx="1548130" cy="981710"/>
          </a:xfrm>
          <a:custGeom>
            <a:avLst/>
            <a:gdLst/>
            <a:ahLst/>
            <a:cxnLst/>
            <a:rect l="l" t="t" r="r" b="b"/>
            <a:pathLst>
              <a:path w="1548129" h="981710">
                <a:moveTo>
                  <a:pt x="765702" y="0"/>
                </a:moveTo>
                <a:lnTo>
                  <a:pt x="565661" y="200047"/>
                </a:lnTo>
              </a:path>
              <a:path w="1548129" h="981710">
                <a:moveTo>
                  <a:pt x="360004" y="801697"/>
                </a:moveTo>
                <a:lnTo>
                  <a:pt x="353574" y="753845"/>
                </a:lnTo>
                <a:lnTo>
                  <a:pt x="335429" y="710846"/>
                </a:lnTo>
                <a:lnTo>
                  <a:pt x="307283" y="674416"/>
                </a:lnTo>
                <a:lnTo>
                  <a:pt x="270853" y="646271"/>
                </a:lnTo>
                <a:lnTo>
                  <a:pt x="227854" y="628125"/>
                </a:lnTo>
                <a:lnTo>
                  <a:pt x="180002" y="621695"/>
                </a:lnTo>
                <a:lnTo>
                  <a:pt x="132150" y="628125"/>
                </a:lnTo>
                <a:lnTo>
                  <a:pt x="89151" y="646271"/>
                </a:lnTo>
                <a:lnTo>
                  <a:pt x="52720" y="674416"/>
                </a:lnTo>
                <a:lnTo>
                  <a:pt x="24575" y="710846"/>
                </a:lnTo>
                <a:lnTo>
                  <a:pt x="6429" y="753845"/>
                </a:lnTo>
                <a:lnTo>
                  <a:pt x="0" y="801697"/>
                </a:lnTo>
                <a:lnTo>
                  <a:pt x="6429" y="849549"/>
                </a:lnTo>
                <a:lnTo>
                  <a:pt x="24575" y="892548"/>
                </a:lnTo>
                <a:lnTo>
                  <a:pt x="52720" y="928979"/>
                </a:lnTo>
                <a:lnTo>
                  <a:pt x="89151" y="957124"/>
                </a:lnTo>
                <a:lnTo>
                  <a:pt x="132150" y="975270"/>
                </a:lnTo>
                <a:lnTo>
                  <a:pt x="180002" y="981699"/>
                </a:lnTo>
                <a:lnTo>
                  <a:pt x="227854" y="975270"/>
                </a:lnTo>
                <a:lnTo>
                  <a:pt x="270853" y="957124"/>
                </a:lnTo>
                <a:lnTo>
                  <a:pt x="307283" y="928979"/>
                </a:lnTo>
                <a:lnTo>
                  <a:pt x="335429" y="892548"/>
                </a:lnTo>
                <a:lnTo>
                  <a:pt x="353574" y="849549"/>
                </a:lnTo>
                <a:lnTo>
                  <a:pt x="360004" y="801697"/>
                </a:lnTo>
                <a:close/>
              </a:path>
              <a:path w="1548129" h="981710">
                <a:moveTo>
                  <a:pt x="342086" y="500689"/>
                </a:moveTo>
                <a:lnTo>
                  <a:pt x="269929" y="634700"/>
                </a:lnTo>
              </a:path>
              <a:path w="1548129" h="981710">
                <a:moveTo>
                  <a:pt x="864010" y="801697"/>
                </a:moveTo>
                <a:lnTo>
                  <a:pt x="857580" y="753845"/>
                </a:lnTo>
                <a:lnTo>
                  <a:pt x="839435" y="710846"/>
                </a:lnTo>
                <a:lnTo>
                  <a:pt x="811289" y="674416"/>
                </a:lnTo>
                <a:lnTo>
                  <a:pt x="774859" y="646271"/>
                </a:lnTo>
                <a:lnTo>
                  <a:pt x="731860" y="628125"/>
                </a:lnTo>
                <a:lnTo>
                  <a:pt x="684008" y="621695"/>
                </a:lnTo>
                <a:lnTo>
                  <a:pt x="636156" y="628125"/>
                </a:lnTo>
                <a:lnTo>
                  <a:pt x="593157" y="646271"/>
                </a:lnTo>
                <a:lnTo>
                  <a:pt x="556727" y="674416"/>
                </a:lnTo>
                <a:lnTo>
                  <a:pt x="528581" y="710846"/>
                </a:lnTo>
                <a:lnTo>
                  <a:pt x="510436" y="753845"/>
                </a:lnTo>
                <a:lnTo>
                  <a:pt x="504006" y="801697"/>
                </a:lnTo>
                <a:lnTo>
                  <a:pt x="510436" y="849549"/>
                </a:lnTo>
                <a:lnTo>
                  <a:pt x="528581" y="892548"/>
                </a:lnTo>
                <a:lnTo>
                  <a:pt x="556727" y="928979"/>
                </a:lnTo>
                <a:lnTo>
                  <a:pt x="593157" y="957124"/>
                </a:lnTo>
                <a:lnTo>
                  <a:pt x="636156" y="975270"/>
                </a:lnTo>
                <a:lnTo>
                  <a:pt x="684008" y="981699"/>
                </a:lnTo>
                <a:lnTo>
                  <a:pt x="731860" y="975270"/>
                </a:lnTo>
                <a:lnTo>
                  <a:pt x="774859" y="957124"/>
                </a:lnTo>
                <a:lnTo>
                  <a:pt x="811289" y="928979"/>
                </a:lnTo>
                <a:lnTo>
                  <a:pt x="839435" y="892548"/>
                </a:lnTo>
                <a:lnTo>
                  <a:pt x="857580" y="849549"/>
                </a:lnTo>
                <a:lnTo>
                  <a:pt x="864010" y="801697"/>
                </a:lnTo>
                <a:close/>
              </a:path>
              <a:path w="1548129" h="981710">
                <a:moveTo>
                  <a:pt x="521923" y="500689"/>
                </a:moveTo>
                <a:lnTo>
                  <a:pt x="594081" y="634700"/>
                </a:lnTo>
              </a:path>
              <a:path w="1548129" h="981710">
                <a:moveTo>
                  <a:pt x="1548019" y="333691"/>
                </a:moveTo>
                <a:lnTo>
                  <a:pt x="1541589" y="285839"/>
                </a:lnTo>
                <a:lnTo>
                  <a:pt x="1523443" y="242840"/>
                </a:lnTo>
                <a:lnTo>
                  <a:pt x="1495298" y="206410"/>
                </a:lnTo>
                <a:lnTo>
                  <a:pt x="1458868" y="178265"/>
                </a:lnTo>
                <a:lnTo>
                  <a:pt x="1415869" y="160119"/>
                </a:lnTo>
                <a:lnTo>
                  <a:pt x="1368017" y="153689"/>
                </a:lnTo>
                <a:lnTo>
                  <a:pt x="1320164" y="160119"/>
                </a:lnTo>
                <a:lnTo>
                  <a:pt x="1277165" y="178265"/>
                </a:lnTo>
                <a:lnTo>
                  <a:pt x="1240735" y="206410"/>
                </a:lnTo>
                <a:lnTo>
                  <a:pt x="1212590" y="242840"/>
                </a:lnTo>
                <a:lnTo>
                  <a:pt x="1194444" y="285839"/>
                </a:lnTo>
                <a:lnTo>
                  <a:pt x="1188014" y="333691"/>
                </a:lnTo>
                <a:lnTo>
                  <a:pt x="1194444" y="381544"/>
                </a:lnTo>
                <a:lnTo>
                  <a:pt x="1212590" y="424543"/>
                </a:lnTo>
                <a:lnTo>
                  <a:pt x="1240735" y="460973"/>
                </a:lnTo>
                <a:lnTo>
                  <a:pt x="1277165" y="489118"/>
                </a:lnTo>
                <a:lnTo>
                  <a:pt x="1320164" y="507264"/>
                </a:lnTo>
                <a:lnTo>
                  <a:pt x="1368017" y="513693"/>
                </a:lnTo>
                <a:lnTo>
                  <a:pt x="1415869" y="507264"/>
                </a:lnTo>
                <a:lnTo>
                  <a:pt x="1458868" y="489118"/>
                </a:lnTo>
                <a:lnTo>
                  <a:pt x="1495298" y="460973"/>
                </a:lnTo>
                <a:lnTo>
                  <a:pt x="1523443" y="424543"/>
                </a:lnTo>
                <a:lnTo>
                  <a:pt x="1541589" y="381544"/>
                </a:lnTo>
                <a:lnTo>
                  <a:pt x="1548019" y="33369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58344" y="1306695"/>
            <a:ext cx="765810" cy="981710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7" y="801703"/>
                </a:moveTo>
                <a:lnTo>
                  <a:pt x="759268" y="753851"/>
                </a:lnTo>
                <a:lnTo>
                  <a:pt x="741122" y="710852"/>
                </a:lnTo>
                <a:lnTo>
                  <a:pt x="712977" y="674422"/>
                </a:lnTo>
                <a:lnTo>
                  <a:pt x="676546" y="646276"/>
                </a:lnTo>
                <a:lnTo>
                  <a:pt x="633547" y="628131"/>
                </a:lnTo>
                <a:lnTo>
                  <a:pt x="585695" y="621701"/>
                </a:lnTo>
                <a:lnTo>
                  <a:pt x="537843" y="628131"/>
                </a:lnTo>
                <a:lnTo>
                  <a:pt x="494844" y="646276"/>
                </a:lnTo>
                <a:lnTo>
                  <a:pt x="458414" y="674422"/>
                </a:lnTo>
                <a:lnTo>
                  <a:pt x="430268" y="710852"/>
                </a:lnTo>
                <a:lnTo>
                  <a:pt x="412123" y="753851"/>
                </a:lnTo>
                <a:lnTo>
                  <a:pt x="405693" y="801703"/>
                </a:lnTo>
                <a:lnTo>
                  <a:pt x="412123" y="849555"/>
                </a:lnTo>
                <a:lnTo>
                  <a:pt x="430268" y="892554"/>
                </a:lnTo>
                <a:lnTo>
                  <a:pt x="458414" y="928984"/>
                </a:lnTo>
                <a:lnTo>
                  <a:pt x="494844" y="957130"/>
                </a:lnTo>
                <a:lnTo>
                  <a:pt x="537843" y="975276"/>
                </a:lnTo>
                <a:lnTo>
                  <a:pt x="585695" y="981705"/>
                </a:lnTo>
                <a:lnTo>
                  <a:pt x="633547" y="975276"/>
                </a:lnTo>
                <a:lnTo>
                  <a:pt x="676546" y="957130"/>
                </a:lnTo>
                <a:lnTo>
                  <a:pt x="712977" y="928984"/>
                </a:lnTo>
                <a:lnTo>
                  <a:pt x="741122" y="892554"/>
                </a:lnTo>
                <a:lnTo>
                  <a:pt x="759268" y="849555"/>
                </a:lnTo>
                <a:lnTo>
                  <a:pt x="765697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48035" y="1807390"/>
            <a:ext cx="792480" cy="949325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19" y="0"/>
                </a:moveTo>
                <a:lnTo>
                  <a:pt x="306077" y="134011"/>
                </a:lnTo>
              </a:path>
              <a:path w="792479" h="949325">
                <a:moveTo>
                  <a:pt x="360004" y="769014"/>
                </a:moveTo>
                <a:lnTo>
                  <a:pt x="353574" y="721162"/>
                </a:lnTo>
                <a:lnTo>
                  <a:pt x="335429" y="678163"/>
                </a:lnTo>
                <a:lnTo>
                  <a:pt x="307283" y="641733"/>
                </a:lnTo>
                <a:lnTo>
                  <a:pt x="270853" y="613587"/>
                </a:lnTo>
                <a:lnTo>
                  <a:pt x="227854" y="595441"/>
                </a:lnTo>
                <a:lnTo>
                  <a:pt x="180002" y="589012"/>
                </a:lnTo>
                <a:lnTo>
                  <a:pt x="132150" y="595441"/>
                </a:lnTo>
                <a:lnTo>
                  <a:pt x="89151" y="613587"/>
                </a:lnTo>
                <a:lnTo>
                  <a:pt x="52720" y="641733"/>
                </a:lnTo>
                <a:lnTo>
                  <a:pt x="24575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5" y="859865"/>
                </a:lnTo>
                <a:lnTo>
                  <a:pt x="52720" y="896295"/>
                </a:lnTo>
                <a:lnTo>
                  <a:pt x="89151" y="924441"/>
                </a:lnTo>
                <a:lnTo>
                  <a:pt x="132150" y="942586"/>
                </a:lnTo>
                <a:lnTo>
                  <a:pt x="180002" y="949016"/>
                </a:lnTo>
                <a:lnTo>
                  <a:pt x="227854" y="942586"/>
                </a:lnTo>
                <a:lnTo>
                  <a:pt x="270853" y="924441"/>
                </a:lnTo>
                <a:lnTo>
                  <a:pt x="307283" y="896295"/>
                </a:lnTo>
                <a:lnTo>
                  <a:pt x="335429" y="859865"/>
                </a:lnTo>
                <a:lnTo>
                  <a:pt x="353574" y="816866"/>
                </a:lnTo>
                <a:lnTo>
                  <a:pt x="360004" y="769014"/>
                </a:lnTo>
                <a:close/>
              </a:path>
              <a:path w="792479" h="949325">
                <a:moveTo>
                  <a:pt x="316753" y="472715"/>
                </a:moveTo>
                <a:lnTo>
                  <a:pt x="259255" y="597307"/>
                </a:lnTo>
              </a:path>
              <a:path w="792479" h="949325">
                <a:moveTo>
                  <a:pt x="792009" y="769014"/>
                </a:moveTo>
                <a:lnTo>
                  <a:pt x="785580" y="721162"/>
                </a:lnTo>
                <a:lnTo>
                  <a:pt x="767434" y="678163"/>
                </a:lnTo>
                <a:lnTo>
                  <a:pt x="739288" y="641733"/>
                </a:lnTo>
                <a:lnTo>
                  <a:pt x="702858" y="613587"/>
                </a:lnTo>
                <a:lnTo>
                  <a:pt x="659859" y="595441"/>
                </a:lnTo>
                <a:lnTo>
                  <a:pt x="612007" y="589012"/>
                </a:lnTo>
                <a:lnTo>
                  <a:pt x="564155" y="595441"/>
                </a:lnTo>
                <a:lnTo>
                  <a:pt x="521156" y="613587"/>
                </a:lnTo>
                <a:lnTo>
                  <a:pt x="484726" y="641733"/>
                </a:lnTo>
                <a:lnTo>
                  <a:pt x="456580" y="678163"/>
                </a:lnTo>
                <a:lnTo>
                  <a:pt x="438435" y="721162"/>
                </a:lnTo>
                <a:lnTo>
                  <a:pt x="432005" y="769014"/>
                </a:lnTo>
                <a:lnTo>
                  <a:pt x="438435" y="816866"/>
                </a:lnTo>
                <a:lnTo>
                  <a:pt x="456580" y="859865"/>
                </a:lnTo>
                <a:lnTo>
                  <a:pt x="484726" y="896295"/>
                </a:lnTo>
                <a:lnTo>
                  <a:pt x="521156" y="924441"/>
                </a:lnTo>
                <a:lnTo>
                  <a:pt x="564155" y="942586"/>
                </a:lnTo>
                <a:lnTo>
                  <a:pt x="612007" y="949016"/>
                </a:lnTo>
                <a:lnTo>
                  <a:pt x="659859" y="942586"/>
                </a:lnTo>
                <a:lnTo>
                  <a:pt x="702858" y="924441"/>
                </a:lnTo>
                <a:lnTo>
                  <a:pt x="739288" y="896295"/>
                </a:lnTo>
                <a:lnTo>
                  <a:pt x="767434" y="859865"/>
                </a:lnTo>
                <a:lnTo>
                  <a:pt x="785580" y="816866"/>
                </a:lnTo>
                <a:lnTo>
                  <a:pt x="792009" y="769014"/>
                </a:lnTo>
                <a:close/>
              </a:path>
              <a:path w="792479" h="949325">
                <a:moveTo>
                  <a:pt x="475255" y="472715"/>
                </a:moveTo>
                <a:lnTo>
                  <a:pt x="532753" y="597307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45857" y="1948276"/>
            <a:ext cx="2978785" cy="11353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155065">
              <a:lnSpc>
                <a:spcPct val="100000"/>
              </a:lnSpc>
              <a:spcBef>
                <a:spcPts val="120"/>
              </a:spcBef>
              <a:tabLst>
                <a:tab pos="1710689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  <a:p>
            <a:pPr marL="2379345">
              <a:lnSpc>
                <a:spcPct val="100000"/>
              </a:lnSpc>
              <a:spcBef>
                <a:spcPts val="1645"/>
              </a:spcBef>
              <a:tabLst>
                <a:tab pos="2862580" algn="l"/>
              </a:tabLst>
            </a:pPr>
            <a:r>
              <a:rPr sz="1700" spc="-25" dirty="0">
                <a:latin typeface="Calibri"/>
                <a:cs typeface="Calibri"/>
              </a:rPr>
              <a:t>11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700" spc="-25" dirty="0">
                <a:latin typeface="Calibri"/>
                <a:cs typeface="Calibri"/>
              </a:rPr>
              <a:t>running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time:</a:t>
            </a:r>
            <a:r>
              <a:rPr sz="1700" spc="180" dirty="0">
                <a:latin typeface="Calibri"/>
                <a:cs typeface="Calibri"/>
              </a:rPr>
              <a:t> </a:t>
            </a:r>
            <a:r>
              <a:rPr sz="1700" i="1" dirty="0">
                <a:latin typeface="Calibri"/>
                <a:cs typeface="Calibri"/>
              </a:rPr>
              <a:t>O</a:t>
            </a:r>
            <a:r>
              <a:rPr sz="1700" dirty="0">
                <a:latin typeface="Lucida Sans Unicode"/>
                <a:cs typeface="Lucida Sans Unicode"/>
              </a:rPr>
              <a:t>(</a:t>
            </a:r>
            <a:r>
              <a:rPr sz="1700" dirty="0">
                <a:latin typeface="Calibri"/>
                <a:cs typeface="Calibri"/>
              </a:rPr>
              <a:t>tree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height</a:t>
            </a:r>
            <a:r>
              <a:rPr sz="1700" spc="-10" dirty="0">
                <a:latin typeface="Lucida Sans Unicode"/>
                <a:cs typeface="Lucida Sans Unicode"/>
              </a:rPr>
              <a:t>)</a:t>
            </a:r>
            <a:endParaRPr sz="1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5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145902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8385" y="1305789"/>
            <a:ext cx="336931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MingLiU_HKSCS-ExtB"/>
                <a:cs typeface="MingLiU_HKSCS-ExtB"/>
              </a:rPr>
              <a:t>GetMax</a:t>
            </a:r>
            <a:r>
              <a:rPr sz="1700" spc="-315" dirty="0">
                <a:latin typeface="MingLiU_HKSCS-ExtB"/>
                <a:cs typeface="MingLiU_HKSCS-ExtB"/>
              </a:rPr>
              <a:t> </a:t>
            </a:r>
            <a:r>
              <a:rPr sz="1700" spc="-45" dirty="0">
                <a:latin typeface="Calibri"/>
                <a:cs typeface="Calibri"/>
              </a:rPr>
              <a:t>works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8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time</a:t>
            </a:r>
            <a:r>
              <a:rPr sz="1700" spc="80" dirty="0">
                <a:latin typeface="Calibri"/>
                <a:cs typeface="Calibri"/>
              </a:rPr>
              <a:t> </a:t>
            </a:r>
            <a:r>
              <a:rPr sz="1700" i="1" spc="60" dirty="0">
                <a:latin typeface="Calibri"/>
                <a:cs typeface="Calibri"/>
              </a:rPr>
              <a:t>O</a:t>
            </a:r>
            <a:r>
              <a:rPr sz="1700" spc="60" dirty="0">
                <a:latin typeface="Lucida Sans Unicode"/>
                <a:cs typeface="Lucida Sans Unicode"/>
              </a:rPr>
              <a:t>(</a:t>
            </a:r>
            <a:r>
              <a:rPr sz="1700" spc="60" dirty="0">
                <a:latin typeface="Calibri"/>
                <a:cs typeface="Calibri"/>
              </a:rPr>
              <a:t>1</a:t>
            </a:r>
            <a:r>
              <a:rPr sz="1700" spc="60" dirty="0">
                <a:latin typeface="Lucida Sans Unicode"/>
                <a:cs typeface="Lucida Sans Unicode"/>
              </a:rPr>
              <a:t>)</a:t>
            </a:r>
            <a:r>
              <a:rPr sz="1700" spc="60" dirty="0">
                <a:latin typeface="Calibri"/>
                <a:cs typeface="Calibri"/>
              </a:rPr>
              <a:t>,</a:t>
            </a:r>
            <a:r>
              <a:rPr sz="1700" spc="8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all</a:t>
            </a:r>
            <a:r>
              <a:rPr sz="1700" spc="8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other </a:t>
            </a:r>
            <a:r>
              <a:rPr sz="1700" spc="-45" dirty="0">
                <a:latin typeface="Calibri"/>
                <a:cs typeface="Calibri"/>
              </a:rPr>
              <a:t>operations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work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time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i="1" dirty="0">
                <a:latin typeface="Calibri"/>
                <a:cs typeface="Calibri"/>
              </a:rPr>
              <a:t>O</a:t>
            </a:r>
            <a:r>
              <a:rPr sz="1700" dirty="0">
                <a:latin typeface="Lucida Sans Unicode"/>
                <a:cs typeface="Lucida Sans Unicode"/>
              </a:rPr>
              <a:t>(</a:t>
            </a:r>
            <a:r>
              <a:rPr sz="1700" dirty="0">
                <a:latin typeface="Calibri"/>
                <a:cs typeface="Calibri"/>
              </a:rPr>
              <a:t>tree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height</a:t>
            </a:r>
            <a:r>
              <a:rPr sz="1700" spc="-10" dirty="0">
                <a:latin typeface="Lucida Sans Unicode"/>
                <a:cs typeface="Lucida Sans Unicode"/>
              </a:rPr>
              <a:t>)</a:t>
            </a:r>
            <a:endParaRPr sz="1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5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145902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8385" y="1305789"/>
            <a:ext cx="3369310" cy="898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MingLiU_HKSCS-ExtB"/>
                <a:cs typeface="MingLiU_HKSCS-ExtB"/>
              </a:rPr>
              <a:t>GetMax</a:t>
            </a:r>
            <a:r>
              <a:rPr sz="1700" spc="-315" dirty="0">
                <a:latin typeface="MingLiU_HKSCS-ExtB"/>
                <a:cs typeface="MingLiU_HKSCS-ExtB"/>
              </a:rPr>
              <a:t> </a:t>
            </a:r>
            <a:r>
              <a:rPr sz="1700" spc="-45" dirty="0">
                <a:latin typeface="Calibri"/>
                <a:cs typeface="Calibri"/>
              </a:rPr>
              <a:t>works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8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time</a:t>
            </a:r>
            <a:r>
              <a:rPr sz="1700" spc="80" dirty="0">
                <a:latin typeface="Calibri"/>
                <a:cs typeface="Calibri"/>
              </a:rPr>
              <a:t> </a:t>
            </a:r>
            <a:r>
              <a:rPr sz="1700" i="1" spc="60" dirty="0">
                <a:latin typeface="Calibri"/>
                <a:cs typeface="Calibri"/>
              </a:rPr>
              <a:t>O</a:t>
            </a:r>
            <a:r>
              <a:rPr sz="1700" spc="60" dirty="0">
                <a:latin typeface="Lucida Sans Unicode"/>
                <a:cs typeface="Lucida Sans Unicode"/>
              </a:rPr>
              <a:t>(</a:t>
            </a:r>
            <a:r>
              <a:rPr sz="1700" spc="60" dirty="0">
                <a:latin typeface="Calibri"/>
                <a:cs typeface="Calibri"/>
              </a:rPr>
              <a:t>1</a:t>
            </a:r>
            <a:r>
              <a:rPr sz="1700" spc="60" dirty="0">
                <a:latin typeface="Lucida Sans Unicode"/>
                <a:cs typeface="Lucida Sans Unicode"/>
              </a:rPr>
              <a:t>)</a:t>
            </a:r>
            <a:r>
              <a:rPr sz="1700" spc="60" dirty="0">
                <a:latin typeface="Calibri"/>
                <a:cs typeface="Calibri"/>
              </a:rPr>
              <a:t>,</a:t>
            </a:r>
            <a:r>
              <a:rPr sz="1700" spc="8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all</a:t>
            </a:r>
            <a:r>
              <a:rPr sz="1700" spc="8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other </a:t>
            </a:r>
            <a:r>
              <a:rPr sz="1700" spc="-45" dirty="0">
                <a:latin typeface="Calibri"/>
                <a:cs typeface="Calibri"/>
              </a:rPr>
              <a:t>operations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work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time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i="1" dirty="0">
                <a:latin typeface="Calibri"/>
                <a:cs typeface="Calibri"/>
              </a:rPr>
              <a:t>O</a:t>
            </a:r>
            <a:r>
              <a:rPr sz="1700" dirty="0">
                <a:latin typeface="Lucida Sans Unicode"/>
                <a:cs typeface="Lucida Sans Unicode"/>
              </a:rPr>
              <a:t>(</a:t>
            </a:r>
            <a:r>
              <a:rPr sz="1700" dirty="0">
                <a:latin typeface="Calibri"/>
                <a:cs typeface="Calibri"/>
              </a:rPr>
              <a:t>tree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height</a:t>
            </a:r>
            <a:r>
              <a:rPr sz="1700" spc="-10" dirty="0">
                <a:latin typeface="Lucida Sans Unicode"/>
                <a:cs typeface="Lucida Sans Unicode"/>
              </a:rPr>
              <a:t>)</a:t>
            </a:r>
            <a:endParaRPr sz="1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700" spc="-60" dirty="0">
                <a:solidFill>
                  <a:srgbClr val="006EB8"/>
                </a:solidFill>
                <a:latin typeface="Calibri"/>
                <a:cs typeface="Calibri"/>
              </a:rPr>
              <a:t>we</a:t>
            </a:r>
            <a:r>
              <a:rPr sz="1700" spc="25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1700" spc="-40" dirty="0">
                <a:solidFill>
                  <a:srgbClr val="006EB8"/>
                </a:solidFill>
                <a:latin typeface="Calibri"/>
                <a:cs typeface="Calibri"/>
              </a:rPr>
              <a:t>definitely</a:t>
            </a:r>
            <a:r>
              <a:rPr sz="1700" spc="35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1700" spc="-30" dirty="0">
                <a:solidFill>
                  <a:srgbClr val="006EB8"/>
                </a:solidFill>
                <a:latin typeface="Calibri"/>
                <a:cs typeface="Calibri"/>
              </a:rPr>
              <a:t>want</a:t>
            </a:r>
            <a:r>
              <a:rPr sz="1700" spc="30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a</a:t>
            </a:r>
            <a:r>
              <a:rPr sz="1700" spc="30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1700" spc="-35" dirty="0">
                <a:solidFill>
                  <a:srgbClr val="006EB8"/>
                </a:solidFill>
                <a:latin typeface="Calibri"/>
                <a:cs typeface="Calibri"/>
              </a:rPr>
              <a:t>tree</a:t>
            </a:r>
            <a:r>
              <a:rPr sz="1700" spc="30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to</a:t>
            </a:r>
            <a:r>
              <a:rPr sz="1700" spc="30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be</a:t>
            </a:r>
            <a:r>
              <a:rPr sz="1700" spc="30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06EB8"/>
                </a:solidFill>
                <a:latin typeface="Calibri"/>
                <a:cs typeface="Calibri"/>
              </a:rPr>
              <a:t>shallow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6712" y="205369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3145" y="71245"/>
            <a:ext cx="90233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5" dirty="0"/>
              <a:t>Outline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783" y="748794"/>
            <a:ext cx="189504" cy="1895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783" y="1175260"/>
            <a:ext cx="189504" cy="1895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5783" y="1601726"/>
            <a:ext cx="189504" cy="1895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783" y="2028204"/>
            <a:ext cx="189504" cy="18950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783" y="2454670"/>
            <a:ext cx="189504" cy="1895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783" y="2881136"/>
            <a:ext cx="189504" cy="18950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33679" indent="-221615">
              <a:lnSpc>
                <a:spcPct val="100000"/>
              </a:lnSpc>
              <a:spcBef>
                <a:spcPts val="120"/>
              </a:spcBef>
              <a:buClr>
                <a:srgbClr val="FFFFFF"/>
              </a:buClr>
              <a:buSzPct val="82352"/>
              <a:buAutoNum type="arabicPlain"/>
              <a:tabLst>
                <a:tab pos="233679" algn="l"/>
                <a:tab pos="234315" algn="l"/>
              </a:tabLst>
            </a:pPr>
            <a:r>
              <a:rPr dirty="0">
                <a:hlinkClick r:id="rId5" action="ppaction://hlinksldjump"/>
              </a:rPr>
              <a:t>Binary</a:t>
            </a:r>
            <a:r>
              <a:rPr spc="45" dirty="0">
                <a:hlinkClick r:id="rId5" action="ppaction://hlinksldjump"/>
              </a:rPr>
              <a:t> </a:t>
            </a:r>
            <a:r>
              <a:rPr spc="-20" dirty="0">
                <a:hlinkClick r:id="rId5" action="ppaction://hlinksldjump"/>
              </a:rPr>
              <a:t>Trees</a:t>
            </a:r>
          </a:p>
          <a:p>
            <a:pPr marL="233679" indent="-221615">
              <a:lnSpc>
                <a:spcPct val="100000"/>
              </a:lnSpc>
              <a:spcBef>
                <a:spcPts val="1320"/>
              </a:spcBef>
              <a:buClr>
                <a:srgbClr val="FFFFFF"/>
              </a:buClr>
              <a:buSzPct val="82352"/>
              <a:buAutoNum type="arabicPlain"/>
              <a:tabLst>
                <a:tab pos="233679" algn="l"/>
                <a:tab pos="234315" algn="l"/>
              </a:tabLst>
            </a:pPr>
            <a:r>
              <a:rPr dirty="0">
                <a:hlinkClick r:id="rId6" action="ppaction://hlinksldjump"/>
              </a:rPr>
              <a:t>Basic</a:t>
            </a:r>
            <a:r>
              <a:rPr spc="165" dirty="0">
                <a:hlinkClick r:id="rId6" action="ppaction://hlinksldjump"/>
              </a:rPr>
              <a:t> </a:t>
            </a:r>
            <a:r>
              <a:rPr spc="-10" dirty="0">
                <a:hlinkClick r:id="rId6" action="ppaction://hlinksldjump"/>
              </a:rPr>
              <a:t>Operations</a:t>
            </a:r>
          </a:p>
          <a:p>
            <a:pPr marL="233679" indent="-221615">
              <a:lnSpc>
                <a:spcPct val="100000"/>
              </a:lnSpc>
              <a:spcBef>
                <a:spcPts val="1315"/>
              </a:spcBef>
              <a:buClr>
                <a:srgbClr val="FFFFFF"/>
              </a:buClr>
              <a:buSzPct val="82352"/>
              <a:buAutoNum type="arabicPlain"/>
              <a:tabLst>
                <a:tab pos="233679" algn="l"/>
                <a:tab pos="234315" algn="l"/>
              </a:tabLst>
            </a:pPr>
            <a:r>
              <a:rPr spc="-40" dirty="0">
                <a:solidFill>
                  <a:srgbClr val="FF0000"/>
                </a:solidFill>
                <a:hlinkClick r:id="rId7" action="ppaction://hlinksldjump"/>
              </a:rPr>
              <a:t>Complete</a:t>
            </a:r>
            <a:r>
              <a:rPr spc="40" dirty="0">
                <a:solidFill>
                  <a:srgbClr val="FF0000"/>
                </a:solidFill>
                <a:hlinkClick r:id="rId7" action="ppaction://hlinksldjump"/>
              </a:rPr>
              <a:t> </a:t>
            </a:r>
            <a:r>
              <a:rPr dirty="0">
                <a:solidFill>
                  <a:srgbClr val="FF0000"/>
                </a:solidFill>
                <a:hlinkClick r:id="rId7" action="ppaction://hlinksldjump"/>
              </a:rPr>
              <a:t>Binary</a:t>
            </a:r>
            <a:r>
              <a:rPr spc="40" dirty="0">
                <a:solidFill>
                  <a:srgbClr val="FF0000"/>
                </a:solidFill>
                <a:hlinkClick r:id="rId7" action="ppaction://hlinksldjump"/>
              </a:rPr>
              <a:t> </a:t>
            </a:r>
            <a:r>
              <a:rPr spc="-10" dirty="0">
                <a:solidFill>
                  <a:srgbClr val="FF0000"/>
                </a:solidFill>
                <a:hlinkClick r:id="rId7" action="ppaction://hlinksldjump"/>
              </a:rPr>
              <a:t>Trees</a:t>
            </a:r>
          </a:p>
          <a:p>
            <a:pPr marL="233679" indent="-221615">
              <a:lnSpc>
                <a:spcPct val="100000"/>
              </a:lnSpc>
              <a:spcBef>
                <a:spcPts val="1320"/>
              </a:spcBef>
              <a:buClr>
                <a:srgbClr val="FFFFFF"/>
              </a:buClr>
              <a:buSzPct val="82352"/>
              <a:buAutoNum type="arabicPlain"/>
              <a:tabLst>
                <a:tab pos="233679" algn="l"/>
                <a:tab pos="234315" algn="l"/>
              </a:tabLst>
            </a:pPr>
            <a:r>
              <a:rPr spc="-10" dirty="0">
                <a:hlinkClick r:id="rId8" action="ppaction://hlinksldjump"/>
              </a:rPr>
              <a:t>Pseudocode</a:t>
            </a:r>
          </a:p>
          <a:p>
            <a:pPr marL="233679" indent="-221615">
              <a:lnSpc>
                <a:spcPct val="100000"/>
              </a:lnSpc>
              <a:spcBef>
                <a:spcPts val="1315"/>
              </a:spcBef>
              <a:buClr>
                <a:srgbClr val="FFFFFF"/>
              </a:buClr>
              <a:buSzPct val="82352"/>
              <a:buAutoNum type="arabicPlain"/>
              <a:tabLst>
                <a:tab pos="233679" algn="l"/>
                <a:tab pos="234315" algn="l"/>
              </a:tabLst>
            </a:pPr>
            <a:r>
              <a:rPr dirty="0">
                <a:hlinkClick r:id="rId9" action="ppaction://hlinksldjump"/>
              </a:rPr>
              <a:t>Heap</a:t>
            </a:r>
            <a:r>
              <a:rPr spc="-10" dirty="0">
                <a:hlinkClick r:id="rId9" action="ppaction://hlinksldjump"/>
              </a:rPr>
              <a:t> </a:t>
            </a:r>
            <a:r>
              <a:rPr spc="-20" dirty="0">
                <a:hlinkClick r:id="rId9" action="ppaction://hlinksldjump"/>
              </a:rPr>
              <a:t>Sort</a:t>
            </a:r>
          </a:p>
          <a:p>
            <a:pPr marL="233679" indent="-221615">
              <a:lnSpc>
                <a:spcPct val="100000"/>
              </a:lnSpc>
              <a:spcBef>
                <a:spcPts val="1320"/>
              </a:spcBef>
              <a:buClr>
                <a:srgbClr val="FFFFFF"/>
              </a:buClr>
              <a:buSzPct val="82352"/>
              <a:buAutoNum type="arabicPlain"/>
              <a:tabLst>
                <a:tab pos="233679" algn="l"/>
                <a:tab pos="234315" algn="l"/>
              </a:tabLst>
            </a:pPr>
            <a:r>
              <a:rPr dirty="0">
                <a:hlinkClick r:id="rId10" action="ppaction://hlinksldjump"/>
              </a:rPr>
              <a:t>Final</a:t>
            </a:r>
            <a:r>
              <a:rPr spc="130" dirty="0">
                <a:hlinkClick r:id="rId10" action="ppaction://hlinksldjump"/>
              </a:rPr>
              <a:t> </a:t>
            </a:r>
            <a:r>
              <a:rPr spc="-10" dirty="0">
                <a:hlinkClick r:id="rId10" action="ppaction://hlinksldjump"/>
              </a:rPr>
              <a:t>Remarks</a:t>
            </a:r>
          </a:p>
        </p:txBody>
      </p:sp>
    </p:spTree>
  </p:cSld>
  <p:clrMapOvr>
    <a:masterClrMapping/>
  </p:clrMapOvr>
  <p:transition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125"/>
              </a:spcBef>
            </a:pPr>
            <a:r>
              <a:rPr spc="-50" dirty="0"/>
              <a:t>How</a:t>
            </a:r>
            <a:r>
              <a:rPr spc="-15" dirty="0"/>
              <a:t> </a:t>
            </a:r>
            <a:r>
              <a:rPr dirty="0"/>
              <a:t>to </a:t>
            </a:r>
            <a:r>
              <a:rPr spc="-10" dirty="0"/>
              <a:t>Keep</a:t>
            </a:r>
            <a:r>
              <a:rPr spc="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35" dirty="0"/>
              <a:t>Tree</a:t>
            </a:r>
            <a:r>
              <a:rPr spc="5" dirty="0"/>
              <a:t> </a:t>
            </a:r>
            <a:r>
              <a:rPr spc="-60" dirty="0"/>
              <a:t>Shallow?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420" y="1145463"/>
            <a:ext cx="4029710" cy="1283335"/>
            <a:chOff x="289420" y="1145463"/>
            <a:chExt cx="4029710" cy="1283335"/>
          </a:xfrm>
        </p:grpSpPr>
        <p:sp>
          <p:nvSpPr>
            <p:cNvPr id="4" name="object 4"/>
            <p:cNvSpPr/>
            <p:nvPr/>
          </p:nvSpPr>
          <p:spPr>
            <a:xfrm>
              <a:off x="289420" y="1145463"/>
              <a:ext cx="4029710" cy="335280"/>
            </a:xfrm>
            <a:custGeom>
              <a:avLst/>
              <a:gdLst/>
              <a:ahLst/>
              <a:cxnLst/>
              <a:rect l="l" t="t" r="r" b="b"/>
              <a:pathLst>
                <a:path w="4029710" h="335280">
                  <a:moveTo>
                    <a:pt x="0" y="334899"/>
                  </a:moveTo>
                  <a:lnTo>
                    <a:pt x="4029151" y="334899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334899"/>
                  </a:lnTo>
                  <a:close/>
                </a:path>
              </a:pathLst>
            </a:custGeom>
            <a:solidFill>
              <a:srgbClr val="ABE1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420" y="1480362"/>
              <a:ext cx="4029710" cy="948690"/>
            </a:xfrm>
            <a:custGeom>
              <a:avLst/>
              <a:gdLst/>
              <a:ahLst/>
              <a:cxnLst/>
              <a:rect l="l" t="t" r="r" b="b"/>
              <a:pathLst>
                <a:path w="4029710" h="948689">
                  <a:moveTo>
                    <a:pt x="4029151" y="0"/>
                  </a:moveTo>
                  <a:lnTo>
                    <a:pt x="0" y="0"/>
                  </a:lnTo>
                  <a:lnTo>
                    <a:pt x="0" y="948156"/>
                  </a:lnTo>
                  <a:lnTo>
                    <a:pt x="4029151" y="948156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D4E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7294" y="1025939"/>
            <a:ext cx="3735070" cy="134620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050" spc="-10" dirty="0">
                <a:solidFill>
                  <a:srgbClr val="00A4DB"/>
                </a:solidFill>
                <a:latin typeface="Calibri"/>
                <a:cs typeface="Calibri"/>
              </a:rPr>
              <a:t>Definition</a:t>
            </a:r>
            <a:endParaRPr sz="2050">
              <a:latin typeface="Calibri"/>
              <a:cs typeface="Calibri"/>
            </a:endParaRPr>
          </a:p>
          <a:p>
            <a:pPr marL="12700" marR="5080">
              <a:lnSpc>
                <a:spcPct val="107400"/>
              </a:lnSpc>
              <a:spcBef>
                <a:spcPts val="540"/>
              </a:spcBef>
            </a:pPr>
            <a:r>
              <a:rPr sz="1700" spc="85" dirty="0">
                <a:latin typeface="Calibri"/>
                <a:cs typeface="Calibri"/>
              </a:rPr>
              <a:t>A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binary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tree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spc="-55" dirty="0">
                <a:solidFill>
                  <a:srgbClr val="006EB8"/>
                </a:solidFill>
                <a:latin typeface="Calibri"/>
                <a:cs typeface="Calibri"/>
              </a:rPr>
              <a:t>complete</a:t>
            </a:r>
            <a:r>
              <a:rPr sz="1700" spc="65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if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all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its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levels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are </a:t>
            </a:r>
            <a:r>
              <a:rPr sz="1700" spc="-20" dirty="0">
                <a:latin typeface="Calibri"/>
                <a:cs typeface="Calibri"/>
              </a:rPr>
              <a:t>filled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except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possibly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last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one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which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is </a:t>
            </a:r>
            <a:r>
              <a:rPr sz="1700" spc="-20" dirty="0">
                <a:latin typeface="Calibri"/>
                <a:cs typeface="Calibri"/>
              </a:rPr>
              <a:t>filled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from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left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right.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307340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289566"/>
            <a:ext cx="214439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20" dirty="0">
                <a:solidFill>
                  <a:srgbClr val="007F00"/>
                </a:solidFill>
              </a:rPr>
              <a:t>Example:</a:t>
            </a:r>
            <a:r>
              <a:rPr sz="2050" spc="170" dirty="0">
                <a:solidFill>
                  <a:srgbClr val="007F00"/>
                </a:solidFill>
              </a:rPr>
              <a:t> </a:t>
            </a:r>
            <a:r>
              <a:rPr sz="2050" dirty="0">
                <a:solidFill>
                  <a:srgbClr val="FF0000"/>
                </a:solidFill>
              </a:rPr>
              <a:t>not</a:t>
            </a:r>
            <a:r>
              <a:rPr sz="2050" spc="10" dirty="0">
                <a:solidFill>
                  <a:srgbClr val="FF0000"/>
                </a:solidFill>
              </a:rPr>
              <a:t> </a:t>
            </a:r>
            <a:r>
              <a:rPr sz="2050" dirty="0">
                <a:solidFill>
                  <a:srgbClr val="007F00"/>
                </a:solidFill>
              </a:rPr>
              <a:t>a</a:t>
            </a:r>
            <a:r>
              <a:rPr sz="2050" spc="15" dirty="0">
                <a:solidFill>
                  <a:srgbClr val="007F00"/>
                </a:solidFill>
              </a:rPr>
              <a:t> </a:t>
            </a:r>
            <a:r>
              <a:rPr sz="2050" spc="-80" dirty="0">
                <a:solidFill>
                  <a:srgbClr val="007F00"/>
                </a:solidFill>
              </a:rPr>
              <a:t>heap</a:t>
            </a:r>
            <a:endParaRPr sz="2050"/>
          </a:p>
        </p:txBody>
      </p:sp>
      <p:grpSp>
        <p:nvGrpSpPr>
          <p:cNvPr id="4" name="object 4"/>
          <p:cNvGrpSpPr/>
          <p:nvPr/>
        </p:nvGrpSpPr>
        <p:grpSpPr>
          <a:xfrm>
            <a:off x="289420" y="693267"/>
            <a:ext cx="4029710" cy="2346325"/>
            <a:chOff x="289420" y="693267"/>
            <a:chExt cx="4029710" cy="2346325"/>
          </a:xfrm>
        </p:grpSpPr>
        <p:sp>
          <p:nvSpPr>
            <p:cNvPr id="5" name="object 5"/>
            <p:cNvSpPr/>
            <p:nvPr/>
          </p:nvSpPr>
          <p:spPr>
            <a:xfrm>
              <a:off x="289420" y="693267"/>
              <a:ext cx="4029710" cy="2346325"/>
            </a:xfrm>
            <a:custGeom>
              <a:avLst/>
              <a:gdLst/>
              <a:ahLst/>
              <a:cxnLst/>
              <a:rect l="l" t="t" r="r" b="b"/>
              <a:pathLst>
                <a:path w="4029710" h="2346325">
                  <a:moveTo>
                    <a:pt x="4029151" y="0"/>
                  </a:moveTo>
                  <a:lnTo>
                    <a:pt x="0" y="0"/>
                  </a:lnTo>
                  <a:lnTo>
                    <a:pt x="0" y="2346020"/>
                  </a:lnTo>
                  <a:lnTo>
                    <a:pt x="4029151" y="2346020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23993" y="955314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360004" y="180002"/>
                  </a:moveTo>
                  <a:lnTo>
                    <a:pt x="353574" y="132149"/>
                  </a:lnTo>
                  <a:lnTo>
                    <a:pt x="335428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49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8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88527" y="975177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10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55988" y="142332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49"/>
                </a:lnTo>
                <a:lnTo>
                  <a:pt x="335428" y="89150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0"/>
                </a:lnTo>
                <a:lnTo>
                  <a:pt x="6429" y="132149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71916" y="1443172"/>
            <a:ext cx="1282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55" dirty="0">
                <a:latin typeface="Calibri"/>
                <a:cs typeface="Calibri"/>
              </a:rPr>
              <a:t>5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78775" y="1260422"/>
            <a:ext cx="1000125" cy="1468120"/>
            <a:chOff x="1178775" y="1260422"/>
            <a:chExt cx="1000125" cy="1468120"/>
          </a:xfrm>
        </p:grpSpPr>
        <p:sp>
          <p:nvSpPr>
            <p:cNvPr id="11" name="object 11"/>
            <p:cNvSpPr/>
            <p:nvPr/>
          </p:nvSpPr>
          <p:spPr>
            <a:xfrm>
              <a:off x="1187982" y="1269630"/>
              <a:ext cx="981710" cy="1449705"/>
            </a:xfrm>
            <a:custGeom>
              <a:avLst/>
              <a:gdLst/>
              <a:ahLst/>
              <a:cxnLst/>
              <a:rect l="l" t="t" r="r" b="b"/>
              <a:pathLst>
                <a:path w="981710" h="1449705">
                  <a:moveTo>
                    <a:pt x="981705" y="0"/>
                  </a:moveTo>
                  <a:lnTo>
                    <a:pt x="781663" y="200047"/>
                  </a:lnTo>
                </a:path>
                <a:path w="981710" h="1449705">
                  <a:moveTo>
                    <a:pt x="576006" y="801697"/>
                  </a:moveTo>
                  <a:lnTo>
                    <a:pt x="569576" y="753845"/>
                  </a:lnTo>
                  <a:lnTo>
                    <a:pt x="551431" y="710846"/>
                  </a:lnTo>
                  <a:lnTo>
                    <a:pt x="523285" y="674416"/>
                  </a:lnTo>
                  <a:lnTo>
                    <a:pt x="486855" y="646271"/>
                  </a:lnTo>
                  <a:lnTo>
                    <a:pt x="443856" y="628125"/>
                  </a:lnTo>
                  <a:lnTo>
                    <a:pt x="396004" y="621695"/>
                  </a:lnTo>
                  <a:lnTo>
                    <a:pt x="348152" y="628125"/>
                  </a:lnTo>
                  <a:lnTo>
                    <a:pt x="305153" y="646271"/>
                  </a:lnTo>
                  <a:lnTo>
                    <a:pt x="268723" y="674416"/>
                  </a:lnTo>
                  <a:lnTo>
                    <a:pt x="240577" y="710846"/>
                  </a:lnTo>
                  <a:lnTo>
                    <a:pt x="222432" y="753845"/>
                  </a:lnTo>
                  <a:lnTo>
                    <a:pt x="216002" y="801697"/>
                  </a:lnTo>
                  <a:lnTo>
                    <a:pt x="222432" y="849550"/>
                  </a:lnTo>
                  <a:lnTo>
                    <a:pt x="240577" y="892549"/>
                  </a:lnTo>
                  <a:lnTo>
                    <a:pt x="268723" y="928979"/>
                  </a:lnTo>
                  <a:lnTo>
                    <a:pt x="305153" y="957124"/>
                  </a:lnTo>
                  <a:lnTo>
                    <a:pt x="348152" y="975270"/>
                  </a:lnTo>
                  <a:lnTo>
                    <a:pt x="396004" y="981700"/>
                  </a:lnTo>
                  <a:lnTo>
                    <a:pt x="443856" y="975270"/>
                  </a:lnTo>
                  <a:lnTo>
                    <a:pt x="486855" y="957124"/>
                  </a:lnTo>
                  <a:lnTo>
                    <a:pt x="523285" y="928979"/>
                  </a:lnTo>
                  <a:lnTo>
                    <a:pt x="551431" y="892549"/>
                  </a:lnTo>
                  <a:lnTo>
                    <a:pt x="569576" y="849550"/>
                  </a:lnTo>
                  <a:lnTo>
                    <a:pt x="576006" y="801697"/>
                  </a:lnTo>
                  <a:close/>
                </a:path>
                <a:path w="981710" h="1449705">
                  <a:moveTo>
                    <a:pt x="558089" y="500689"/>
                  </a:moveTo>
                  <a:lnTo>
                    <a:pt x="485931" y="634700"/>
                  </a:lnTo>
                </a:path>
                <a:path w="981710" h="1449705">
                  <a:moveTo>
                    <a:pt x="360004" y="1269703"/>
                  </a:moveTo>
                  <a:lnTo>
                    <a:pt x="353574" y="1221851"/>
                  </a:lnTo>
                  <a:lnTo>
                    <a:pt x="335429" y="1178852"/>
                  </a:lnTo>
                  <a:lnTo>
                    <a:pt x="307283" y="1142422"/>
                  </a:lnTo>
                  <a:lnTo>
                    <a:pt x="270853" y="1114277"/>
                  </a:lnTo>
                  <a:lnTo>
                    <a:pt x="227854" y="1096131"/>
                  </a:lnTo>
                  <a:lnTo>
                    <a:pt x="180002" y="1089701"/>
                  </a:lnTo>
                  <a:lnTo>
                    <a:pt x="132150" y="1096131"/>
                  </a:lnTo>
                  <a:lnTo>
                    <a:pt x="89151" y="1114277"/>
                  </a:lnTo>
                  <a:lnTo>
                    <a:pt x="52720" y="1142422"/>
                  </a:lnTo>
                  <a:lnTo>
                    <a:pt x="24575" y="1178852"/>
                  </a:lnTo>
                  <a:lnTo>
                    <a:pt x="6429" y="1221851"/>
                  </a:lnTo>
                  <a:lnTo>
                    <a:pt x="0" y="1269703"/>
                  </a:lnTo>
                  <a:lnTo>
                    <a:pt x="6429" y="1317556"/>
                  </a:lnTo>
                  <a:lnTo>
                    <a:pt x="24575" y="1360555"/>
                  </a:lnTo>
                  <a:lnTo>
                    <a:pt x="52720" y="1396985"/>
                  </a:lnTo>
                  <a:lnTo>
                    <a:pt x="89151" y="1425130"/>
                  </a:lnTo>
                  <a:lnTo>
                    <a:pt x="132150" y="1443276"/>
                  </a:lnTo>
                  <a:lnTo>
                    <a:pt x="180002" y="1449706"/>
                  </a:lnTo>
                  <a:lnTo>
                    <a:pt x="227854" y="1443276"/>
                  </a:lnTo>
                  <a:lnTo>
                    <a:pt x="270853" y="1425130"/>
                  </a:lnTo>
                  <a:lnTo>
                    <a:pt x="307283" y="1396985"/>
                  </a:lnTo>
                  <a:lnTo>
                    <a:pt x="335429" y="1360555"/>
                  </a:lnTo>
                  <a:lnTo>
                    <a:pt x="353574" y="1317556"/>
                  </a:lnTo>
                  <a:lnTo>
                    <a:pt x="360004" y="12697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47238" y="2243035"/>
              <a:ext cx="57785" cy="125095"/>
            </a:xfrm>
            <a:custGeom>
              <a:avLst/>
              <a:gdLst/>
              <a:ahLst/>
              <a:cxnLst/>
              <a:rect l="l" t="t" r="r" b="b"/>
              <a:pathLst>
                <a:path w="57784" h="125094">
                  <a:moveTo>
                    <a:pt x="57498" y="0"/>
                  </a:moveTo>
                  <a:lnTo>
                    <a:pt x="0" y="124591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19988" y="235933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360004" y="180002"/>
                  </a:moveTo>
                  <a:lnTo>
                    <a:pt x="353574" y="132150"/>
                  </a:lnTo>
                  <a:lnTo>
                    <a:pt x="335429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50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9"/>
                  </a:lnTo>
                  <a:lnTo>
                    <a:pt x="132150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9"/>
                  </a:lnTo>
                  <a:lnTo>
                    <a:pt x="307283" y="307283"/>
                  </a:lnTo>
                  <a:lnTo>
                    <a:pt x="335429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52524" y="2379174"/>
            <a:ext cx="612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5934" algn="l"/>
              </a:tabLst>
            </a:pPr>
            <a:r>
              <a:rPr sz="1700" spc="-25" dirty="0">
                <a:latin typeface="Calibri"/>
                <a:cs typeface="Calibri"/>
              </a:rPr>
              <a:t>19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6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649585" y="1414112"/>
            <a:ext cx="1311910" cy="967740"/>
            <a:chOff x="1649585" y="1414112"/>
            <a:chExt cx="1311910" cy="967740"/>
          </a:xfrm>
        </p:grpSpPr>
        <p:sp>
          <p:nvSpPr>
            <p:cNvPr id="16" name="object 16"/>
            <p:cNvSpPr/>
            <p:nvPr/>
          </p:nvSpPr>
          <p:spPr>
            <a:xfrm>
              <a:off x="1663238" y="2243035"/>
              <a:ext cx="57785" cy="125095"/>
            </a:xfrm>
            <a:custGeom>
              <a:avLst/>
              <a:gdLst/>
              <a:ahLst/>
              <a:cxnLst/>
              <a:rect l="l" t="t" r="r" b="b"/>
              <a:pathLst>
                <a:path w="57785" h="125094">
                  <a:moveTo>
                    <a:pt x="0" y="0"/>
                  </a:moveTo>
                  <a:lnTo>
                    <a:pt x="57498" y="124591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07991" y="189132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360004" y="180002"/>
                  </a:moveTo>
                  <a:lnTo>
                    <a:pt x="353574" y="132150"/>
                  </a:lnTo>
                  <a:lnTo>
                    <a:pt x="335429" y="89151"/>
                  </a:lnTo>
                  <a:lnTo>
                    <a:pt x="307283" y="52721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50" y="6429"/>
                  </a:lnTo>
                  <a:lnTo>
                    <a:pt x="89151" y="24575"/>
                  </a:lnTo>
                  <a:lnTo>
                    <a:pt x="52720" y="52721"/>
                  </a:lnTo>
                  <a:lnTo>
                    <a:pt x="24575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9"/>
                  </a:lnTo>
                  <a:lnTo>
                    <a:pt x="132150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9"/>
                  </a:lnTo>
                  <a:lnTo>
                    <a:pt x="307283" y="307283"/>
                  </a:lnTo>
                  <a:lnTo>
                    <a:pt x="335429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25908" y="1770319"/>
              <a:ext cx="72390" cy="134620"/>
            </a:xfrm>
            <a:custGeom>
              <a:avLst/>
              <a:gdLst/>
              <a:ahLst/>
              <a:cxnLst/>
              <a:rect l="l" t="t" r="r" b="b"/>
              <a:pathLst>
                <a:path w="72389" h="134619">
                  <a:moveTo>
                    <a:pt x="0" y="0"/>
                  </a:moveTo>
                  <a:lnTo>
                    <a:pt x="72158" y="134010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91999" y="142332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360004" y="180002"/>
                  </a:moveTo>
                  <a:lnTo>
                    <a:pt x="353574" y="132149"/>
                  </a:lnTo>
                  <a:lnTo>
                    <a:pt x="335428" y="89150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49" y="6429"/>
                  </a:lnTo>
                  <a:lnTo>
                    <a:pt x="89150" y="24575"/>
                  </a:lnTo>
                  <a:lnTo>
                    <a:pt x="52720" y="52720"/>
                  </a:lnTo>
                  <a:lnTo>
                    <a:pt x="24575" y="89150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0" y="335428"/>
                  </a:lnTo>
                  <a:lnTo>
                    <a:pt x="132149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8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656522" y="1443172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25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330789" y="1255971"/>
            <a:ext cx="882650" cy="1004569"/>
            <a:chOff x="2330789" y="1255971"/>
            <a:chExt cx="882650" cy="1004569"/>
          </a:xfrm>
        </p:grpSpPr>
        <p:sp>
          <p:nvSpPr>
            <p:cNvPr id="22" name="object 22"/>
            <p:cNvSpPr/>
            <p:nvPr/>
          </p:nvSpPr>
          <p:spPr>
            <a:xfrm>
              <a:off x="2438309" y="1269624"/>
              <a:ext cx="200660" cy="200660"/>
            </a:xfrm>
            <a:custGeom>
              <a:avLst/>
              <a:gdLst/>
              <a:ahLst/>
              <a:cxnLst/>
              <a:rect l="l" t="t" r="r" b="b"/>
              <a:pathLst>
                <a:path w="200660" h="200659">
                  <a:moveTo>
                    <a:pt x="0" y="0"/>
                  </a:moveTo>
                  <a:lnTo>
                    <a:pt x="200047" y="200041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39997" y="1770319"/>
              <a:ext cx="864235" cy="481330"/>
            </a:xfrm>
            <a:custGeom>
              <a:avLst/>
              <a:gdLst/>
              <a:ahLst/>
              <a:cxnLst/>
              <a:rect l="l" t="t" r="r" b="b"/>
              <a:pathLst>
                <a:path w="864235" h="481330">
                  <a:moveTo>
                    <a:pt x="360004" y="301008"/>
                  </a:moveTo>
                  <a:lnTo>
                    <a:pt x="353574" y="253156"/>
                  </a:lnTo>
                  <a:lnTo>
                    <a:pt x="335429" y="210157"/>
                  </a:lnTo>
                  <a:lnTo>
                    <a:pt x="307283" y="173727"/>
                  </a:lnTo>
                  <a:lnTo>
                    <a:pt x="270853" y="145581"/>
                  </a:lnTo>
                  <a:lnTo>
                    <a:pt x="227854" y="127435"/>
                  </a:lnTo>
                  <a:lnTo>
                    <a:pt x="180002" y="121006"/>
                  </a:lnTo>
                  <a:lnTo>
                    <a:pt x="132150" y="127435"/>
                  </a:lnTo>
                  <a:lnTo>
                    <a:pt x="89151" y="145581"/>
                  </a:lnTo>
                  <a:lnTo>
                    <a:pt x="52720" y="173727"/>
                  </a:lnTo>
                  <a:lnTo>
                    <a:pt x="24575" y="210157"/>
                  </a:lnTo>
                  <a:lnTo>
                    <a:pt x="6429" y="253156"/>
                  </a:lnTo>
                  <a:lnTo>
                    <a:pt x="0" y="301008"/>
                  </a:lnTo>
                  <a:lnTo>
                    <a:pt x="6429" y="348860"/>
                  </a:lnTo>
                  <a:lnTo>
                    <a:pt x="24575" y="391859"/>
                  </a:lnTo>
                  <a:lnTo>
                    <a:pt x="52720" y="428289"/>
                  </a:lnTo>
                  <a:lnTo>
                    <a:pt x="89151" y="456435"/>
                  </a:lnTo>
                  <a:lnTo>
                    <a:pt x="132150" y="474580"/>
                  </a:lnTo>
                  <a:lnTo>
                    <a:pt x="180002" y="481010"/>
                  </a:lnTo>
                  <a:lnTo>
                    <a:pt x="227854" y="474580"/>
                  </a:lnTo>
                  <a:lnTo>
                    <a:pt x="270853" y="456435"/>
                  </a:lnTo>
                  <a:lnTo>
                    <a:pt x="307283" y="428289"/>
                  </a:lnTo>
                  <a:lnTo>
                    <a:pt x="335429" y="391859"/>
                  </a:lnTo>
                  <a:lnTo>
                    <a:pt x="353574" y="348860"/>
                  </a:lnTo>
                  <a:lnTo>
                    <a:pt x="360004" y="301008"/>
                  </a:lnTo>
                  <a:close/>
                </a:path>
                <a:path w="864235" h="481330">
                  <a:moveTo>
                    <a:pt x="342086" y="0"/>
                  </a:moveTo>
                  <a:lnTo>
                    <a:pt x="269929" y="134010"/>
                  </a:lnTo>
                </a:path>
                <a:path w="864235" h="481330">
                  <a:moveTo>
                    <a:pt x="864010" y="301008"/>
                  </a:moveTo>
                  <a:lnTo>
                    <a:pt x="857580" y="253156"/>
                  </a:lnTo>
                  <a:lnTo>
                    <a:pt x="839435" y="210157"/>
                  </a:lnTo>
                  <a:lnTo>
                    <a:pt x="811289" y="173727"/>
                  </a:lnTo>
                  <a:lnTo>
                    <a:pt x="774859" y="145581"/>
                  </a:lnTo>
                  <a:lnTo>
                    <a:pt x="731860" y="127435"/>
                  </a:lnTo>
                  <a:lnTo>
                    <a:pt x="684008" y="121006"/>
                  </a:lnTo>
                  <a:lnTo>
                    <a:pt x="636156" y="127435"/>
                  </a:lnTo>
                  <a:lnTo>
                    <a:pt x="593157" y="145581"/>
                  </a:lnTo>
                  <a:lnTo>
                    <a:pt x="556727" y="173727"/>
                  </a:lnTo>
                  <a:lnTo>
                    <a:pt x="528581" y="210157"/>
                  </a:lnTo>
                  <a:lnTo>
                    <a:pt x="510436" y="253156"/>
                  </a:lnTo>
                  <a:lnTo>
                    <a:pt x="504006" y="301008"/>
                  </a:lnTo>
                  <a:lnTo>
                    <a:pt x="510436" y="348860"/>
                  </a:lnTo>
                  <a:lnTo>
                    <a:pt x="528581" y="391859"/>
                  </a:lnTo>
                  <a:lnTo>
                    <a:pt x="556727" y="428289"/>
                  </a:lnTo>
                  <a:lnTo>
                    <a:pt x="593157" y="456435"/>
                  </a:lnTo>
                  <a:lnTo>
                    <a:pt x="636156" y="474580"/>
                  </a:lnTo>
                  <a:lnTo>
                    <a:pt x="684008" y="481010"/>
                  </a:lnTo>
                  <a:lnTo>
                    <a:pt x="731860" y="474580"/>
                  </a:lnTo>
                  <a:lnTo>
                    <a:pt x="774859" y="456435"/>
                  </a:lnTo>
                  <a:lnTo>
                    <a:pt x="811289" y="428289"/>
                  </a:lnTo>
                  <a:lnTo>
                    <a:pt x="839435" y="391859"/>
                  </a:lnTo>
                  <a:lnTo>
                    <a:pt x="857580" y="348860"/>
                  </a:lnTo>
                  <a:lnTo>
                    <a:pt x="864010" y="301008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519910" y="1911179"/>
            <a:ext cx="15684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64820" algn="l"/>
                <a:tab pos="897255" algn="l"/>
                <a:tab pos="1452245" algn="l"/>
              </a:tabLst>
            </a:pPr>
            <a:r>
              <a:rPr sz="1700" spc="-50" dirty="0">
                <a:latin typeface="Calibri"/>
                <a:cs typeface="Calibri"/>
              </a:rPr>
              <a:t>3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17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25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6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61920" y="1770319"/>
            <a:ext cx="558165" cy="949325"/>
          </a:xfrm>
          <a:custGeom>
            <a:avLst/>
            <a:gdLst/>
            <a:ahLst/>
            <a:cxnLst/>
            <a:rect l="l" t="t" r="r" b="b"/>
            <a:pathLst>
              <a:path w="558164" h="949325">
                <a:moveTo>
                  <a:pt x="0" y="0"/>
                </a:moveTo>
                <a:lnTo>
                  <a:pt x="72158" y="134010"/>
                </a:lnTo>
              </a:path>
              <a:path w="558164" h="949325">
                <a:moveTo>
                  <a:pt x="558090" y="769014"/>
                </a:moveTo>
                <a:lnTo>
                  <a:pt x="551660" y="721162"/>
                </a:lnTo>
                <a:lnTo>
                  <a:pt x="533515" y="678163"/>
                </a:lnTo>
                <a:lnTo>
                  <a:pt x="505369" y="641733"/>
                </a:lnTo>
                <a:lnTo>
                  <a:pt x="468939" y="613587"/>
                </a:lnTo>
                <a:lnTo>
                  <a:pt x="425940" y="595441"/>
                </a:lnTo>
                <a:lnTo>
                  <a:pt x="378088" y="589012"/>
                </a:lnTo>
                <a:lnTo>
                  <a:pt x="330236" y="595441"/>
                </a:lnTo>
                <a:lnTo>
                  <a:pt x="287237" y="613587"/>
                </a:lnTo>
                <a:lnTo>
                  <a:pt x="250806" y="641733"/>
                </a:lnTo>
                <a:lnTo>
                  <a:pt x="222661" y="678163"/>
                </a:lnTo>
                <a:lnTo>
                  <a:pt x="204515" y="721162"/>
                </a:lnTo>
                <a:lnTo>
                  <a:pt x="198085" y="769014"/>
                </a:lnTo>
                <a:lnTo>
                  <a:pt x="204515" y="816866"/>
                </a:lnTo>
                <a:lnTo>
                  <a:pt x="222661" y="859865"/>
                </a:lnTo>
                <a:lnTo>
                  <a:pt x="250806" y="896295"/>
                </a:lnTo>
                <a:lnTo>
                  <a:pt x="287237" y="924441"/>
                </a:lnTo>
                <a:lnTo>
                  <a:pt x="330236" y="942586"/>
                </a:lnTo>
                <a:lnTo>
                  <a:pt x="378088" y="949016"/>
                </a:lnTo>
                <a:lnTo>
                  <a:pt x="425940" y="942586"/>
                </a:lnTo>
                <a:lnTo>
                  <a:pt x="468939" y="924441"/>
                </a:lnTo>
                <a:lnTo>
                  <a:pt x="505369" y="896295"/>
                </a:lnTo>
                <a:lnTo>
                  <a:pt x="533515" y="859865"/>
                </a:lnTo>
                <a:lnTo>
                  <a:pt x="551660" y="816866"/>
                </a:lnTo>
                <a:lnTo>
                  <a:pt x="55809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175914" y="2379174"/>
            <a:ext cx="1282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55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103256" y="224303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1"/>
                </a:lnTo>
              </a:path>
            </a:pathLst>
          </a:custGeom>
          <a:ln w="270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138373"/>
            <a:ext cx="312610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20" dirty="0">
                <a:solidFill>
                  <a:srgbClr val="007F00"/>
                </a:solidFill>
              </a:rPr>
              <a:t>Example:</a:t>
            </a:r>
            <a:r>
              <a:rPr sz="2050" spc="145" dirty="0">
                <a:solidFill>
                  <a:srgbClr val="007F00"/>
                </a:solidFill>
              </a:rPr>
              <a:t> </a:t>
            </a:r>
            <a:r>
              <a:rPr sz="2050" spc="-75" dirty="0">
                <a:solidFill>
                  <a:srgbClr val="007F00"/>
                </a:solidFill>
              </a:rPr>
              <a:t>complete</a:t>
            </a:r>
            <a:r>
              <a:rPr sz="2050" spc="-5" dirty="0">
                <a:solidFill>
                  <a:srgbClr val="007F00"/>
                </a:solidFill>
              </a:rPr>
              <a:t> </a:t>
            </a:r>
            <a:r>
              <a:rPr sz="2050" spc="-45" dirty="0">
                <a:solidFill>
                  <a:srgbClr val="007F00"/>
                </a:solidFill>
              </a:rPr>
              <a:t>binary</a:t>
            </a:r>
            <a:r>
              <a:rPr sz="2050" spc="-10" dirty="0">
                <a:solidFill>
                  <a:srgbClr val="007F00"/>
                </a:solidFill>
              </a:rPr>
              <a:t> </a:t>
            </a:r>
            <a:r>
              <a:rPr sz="2050" spc="-60" dirty="0">
                <a:solidFill>
                  <a:srgbClr val="007F00"/>
                </a:solidFill>
              </a:rPr>
              <a:t>tree</a:t>
            </a:r>
            <a:endParaRPr sz="2050"/>
          </a:p>
        </p:txBody>
      </p:sp>
      <p:grpSp>
        <p:nvGrpSpPr>
          <p:cNvPr id="3" name="object 3"/>
          <p:cNvGrpSpPr/>
          <p:nvPr/>
        </p:nvGrpSpPr>
        <p:grpSpPr>
          <a:xfrm>
            <a:off x="289420" y="542061"/>
            <a:ext cx="4029710" cy="2724150"/>
            <a:chOff x="289420" y="542061"/>
            <a:chExt cx="4029710" cy="2724150"/>
          </a:xfrm>
        </p:grpSpPr>
        <p:sp>
          <p:nvSpPr>
            <p:cNvPr id="4" name="object 4"/>
            <p:cNvSpPr/>
            <p:nvPr/>
          </p:nvSpPr>
          <p:spPr>
            <a:xfrm>
              <a:off x="289420" y="542061"/>
              <a:ext cx="4029710" cy="2724150"/>
            </a:xfrm>
            <a:custGeom>
              <a:avLst/>
              <a:gdLst/>
              <a:ahLst/>
              <a:cxnLst/>
              <a:rect l="l" t="t" r="r" b="b"/>
              <a:pathLst>
                <a:path w="4029710" h="2724150">
                  <a:moveTo>
                    <a:pt x="4029151" y="0"/>
                  </a:moveTo>
                  <a:lnTo>
                    <a:pt x="0" y="0"/>
                  </a:lnTo>
                  <a:lnTo>
                    <a:pt x="0" y="2724023"/>
                  </a:lnTo>
                  <a:lnTo>
                    <a:pt x="4029151" y="2724023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4010" y="795085"/>
              <a:ext cx="1548130" cy="1296035"/>
            </a:xfrm>
            <a:custGeom>
              <a:avLst/>
              <a:gdLst/>
              <a:ahLst/>
              <a:cxnLst/>
              <a:rect l="l" t="t" r="r" b="b"/>
              <a:pathLst>
                <a:path w="1548130" h="1296035">
                  <a:moveTo>
                    <a:pt x="1080012" y="180002"/>
                  </a:moveTo>
                  <a:lnTo>
                    <a:pt x="1073583" y="132150"/>
                  </a:lnTo>
                  <a:lnTo>
                    <a:pt x="1055437" y="89151"/>
                  </a:lnTo>
                  <a:lnTo>
                    <a:pt x="1027291" y="52720"/>
                  </a:lnTo>
                  <a:lnTo>
                    <a:pt x="990861" y="24575"/>
                  </a:lnTo>
                  <a:lnTo>
                    <a:pt x="947862" y="6429"/>
                  </a:lnTo>
                  <a:lnTo>
                    <a:pt x="900010" y="0"/>
                  </a:lnTo>
                  <a:lnTo>
                    <a:pt x="852158" y="6429"/>
                  </a:lnTo>
                  <a:lnTo>
                    <a:pt x="809159" y="24575"/>
                  </a:lnTo>
                  <a:lnTo>
                    <a:pt x="772729" y="52720"/>
                  </a:lnTo>
                  <a:lnTo>
                    <a:pt x="744583" y="89151"/>
                  </a:lnTo>
                  <a:lnTo>
                    <a:pt x="726438" y="132150"/>
                  </a:lnTo>
                  <a:lnTo>
                    <a:pt x="720008" y="180002"/>
                  </a:lnTo>
                  <a:lnTo>
                    <a:pt x="726438" y="227854"/>
                  </a:lnTo>
                  <a:lnTo>
                    <a:pt x="744583" y="270853"/>
                  </a:lnTo>
                  <a:lnTo>
                    <a:pt x="772729" y="307283"/>
                  </a:lnTo>
                  <a:lnTo>
                    <a:pt x="809159" y="335429"/>
                  </a:lnTo>
                  <a:lnTo>
                    <a:pt x="852158" y="353574"/>
                  </a:lnTo>
                  <a:lnTo>
                    <a:pt x="900010" y="360004"/>
                  </a:lnTo>
                  <a:lnTo>
                    <a:pt x="947862" y="353574"/>
                  </a:lnTo>
                  <a:lnTo>
                    <a:pt x="990861" y="335429"/>
                  </a:lnTo>
                  <a:lnTo>
                    <a:pt x="1027291" y="307283"/>
                  </a:lnTo>
                  <a:lnTo>
                    <a:pt x="1055437" y="270853"/>
                  </a:lnTo>
                  <a:lnTo>
                    <a:pt x="1073583" y="227854"/>
                  </a:lnTo>
                  <a:lnTo>
                    <a:pt x="1080012" y="180002"/>
                  </a:lnTo>
                  <a:close/>
                </a:path>
                <a:path w="1548130" h="1296035">
                  <a:moveTo>
                    <a:pt x="612007" y="648008"/>
                  </a:moveTo>
                  <a:lnTo>
                    <a:pt x="605577" y="600155"/>
                  </a:lnTo>
                  <a:lnTo>
                    <a:pt x="587431" y="557157"/>
                  </a:lnTo>
                  <a:lnTo>
                    <a:pt x="559286" y="520726"/>
                  </a:lnTo>
                  <a:lnTo>
                    <a:pt x="522856" y="492581"/>
                  </a:lnTo>
                  <a:lnTo>
                    <a:pt x="479857" y="474435"/>
                  </a:lnTo>
                  <a:lnTo>
                    <a:pt x="432005" y="468005"/>
                  </a:lnTo>
                  <a:lnTo>
                    <a:pt x="384152" y="474435"/>
                  </a:lnTo>
                  <a:lnTo>
                    <a:pt x="341153" y="492581"/>
                  </a:lnTo>
                  <a:lnTo>
                    <a:pt x="304723" y="520726"/>
                  </a:lnTo>
                  <a:lnTo>
                    <a:pt x="276578" y="557157"/>
                  </a:lnTo>
                  <a:lnTo>
                    <a:pt x="258432" y="600155"/>
                  </a:lnTo>
                  <a:lnTo>
                    <a:pt x="252003" y="648008"/>
                  </a:lnTo>
                  <a:lnTo>
                    <a:pt x="258432" y="695860"/>
                  </a:lnTo>
                  <a:lnTo>
                    <a:pt x="276578" y="738859"/>
                  </a:lnTo>
                  <a:lnTo>
                    <a:pt x="304723" y="775289"/>
                  </a:lnTo>
                  <a:lnTo>
                    <a:pt x="341153" y="803434"/>
                  </a:lnTo>
                  <a:lnTo>
                    <a:pt x="384152" y="821580"/>
                  </a:lnTo>
                  <a:lnTo>
                    <a:pt x="432005" y="828010"/>
                  </a:lnTo>
                  <a:lnTo>
                    <a:pt x="479857" y="821580"/>
                  </a:lnTo>
                  <a:lnTo>
                    <a:pt x="522856" y="803434"/>
                  </a:lnTo>
                  <a:lnTo>
                    <a:pt x="559286" y="775289"/>
                  </a:lnTo>
                  <a:lnTo>
                    <a:pt x="587431" y="738859"/>
                  </a:lnTo>
                  <a:lnTo>
                    <a:pt x="605577" y="695860"/>
                  </a:lnTo>
                  <a:lnTo>
                    <a:pt x="612007" y="648008"/>
                  </a:lnTo>
                  <a:close/>
                </a:path>
                <a:path w="1548130" h="1296035">
                  <a:moveTo>
                    <a:pt x="765702" y="314316"/>
                  </a:moveTo>
                  <a:lnTo>
                    <a:pt x="565661" y="514363"/>
                  </a:lnTo>
                </a:path>
                <a:path w="1548130" h="1296035">
                  <a:moveTo>
                    <a:pt x="360004" y="1116014"/>
                  </a:moveTo>
                  <a:lnTo>
                    <a:pt x="353574" y="1068161"/>
                  </a:lnTo>
                  <a:lnTo>
                    <a:pt x="335429" y="1025162"/>
                  </a:lnTo>
                  <a:lnTo>
                    <a:pt x="307283" y="988732"/>
                  </a:lnTo>
                  <a:lnTo>
                    <a:pt x="270853" y="960587"/>
                  </a:lnTo>
                  <a:lnTo>
                    <a:pt x="227854" y="942441"/>
                  </a:lnTo>
                  <a:lnTo>
                    <a:pt x="180002" y="936011"/>
                  </a:lnTo>
                  <a:lnTo>
                    <a:pt x="132150" y="942441"/>
                  </a:lnTo>
                  <a:lnTo>
                    <a:pt x="89151" y="960587"/>
                  </a:lnTo>
                  <a:lnTo>
                    <a:pt x="52720" y="988732"/>
                  </a:lnTo>
                  <a:lnTo>
                    <a:pt x="24575" y="1025162"/>
                  </a:lnTo>
                  <a:lnTo>
                    <a:pt x="6429" y="1068161"/>
                  </a:lnTo>
                  <a:lnTo>
                    <a:pt x="0" y="1116014"/>
                  </a:lnTo>
                  <a:lnTo>
                    <a:pt x="6429" y="1163866"/>
                  </a:lnTo>
                  <a:lnTo>
                    <a:pt x="24575" y="1206865"/>
                  </a:lnTo>
                  <a:lnTo>
                    <a:pt x="52720" y="1243295"/>
                  </a:lnTo>
                  <a:lnTo>
                    <a:pt x="89151" y="1271440"/>
                  </a:lnTo>
                  <a:lnTo>
                    <a:pt x="132150" y="1289586"/>
                  </a:lnTo>
                  <a:lnTo>
                    <a:pt x="180002" y="1296016"/>
                  </a:lnTo>
                  <a:lnTo>
                    <a:pt x="227854" y="1289586"/>
                  </a:lnTo>
                  <a:lnTo>
                    <a:pt x="270853" y="1271440"/>
                  </a:lnTo>
                  <a:lnTo>
                    <a:pt x="307283" y="1243295"/>
                  </a:lnTo>
                  <a:lnTo>
                    <a:pt x="335429" y="1206865"/>
                  </a:lnTo>
                  <a:lnTo>
                    <a:pt x="353574" y="1163866"/>
                  </a:lnTo>
                  <a:lnTo>
                    <a:pt x="360004" y="1116014"/>
                  </a:lnTo>
                  <a:close/>
                </a:path>
                <a:path w="1548130" h="1296035">
                  <a:moveTo>
                    <a:pt x="342086" y="815005"/>
                  </a:moveTo>
                  <a:lnTo>
                    <a:pt x="269929" y="949016"/>
                  </a:lnTo>
                </a:path>
                <a:path w="1548130" h="1296035">
                  <a:moveTo>
                    <a:pt x="864010" y="1116014"/>
                  </a:moveTo>
                  <a:lnTo>
                    <a:pt x="857580" y="1068161"/>
                  </a:lnTo>
                  <a:lnTo>
                    <a:pt x="839435" y="1025162"/>
                  </a:lnTo>
                  <a:lnTo>
                    <a:pt x="811289" y="988732"/>
                  </a:lnTo>
                  <a:lnTo>
                    <a:pt x="774859" y="960587"/>
                  </a:lnTo>
                  <a:lnTo>
                    <a:pt x="731860" y="942441"/>
                  </a:lnTo>
                  <a:lnTo>
                    <a:pt x="684008" y="936011"/>
                  </a:lnTo>
                  <a:lnTo>
                    <a:pt x="636156" y="942441"/>
                  </a:lnTo>
                  <a:lnTo>
                    <a:pt x="593157" y="960587"/>
                  </a:lnTo>
                  <a:lnTo>
                    <a:pt x="556727" y="988732"/>
                  </a:lnTo>
                  <a:lnTo>
                    <a:pt x="528581" y="1025162"/>
                  </a:lnTo>
                  <a:lnTo>
                    <a:pt x="510436" y="1068161"/>
                  </a:lnTo>
                  <a:lnTo>
                    <a:pt x="504006" y="1116014"/>
                  </a:lnTo>
                  <a:lnTo>
                    <a:pt x="510436" y="1163866"/>
                  </a:lnTo>
                  <a:lnTo>
                    <a:pt x="528581" y="1206865"/>
                  </a:lnTo>
                  <a:lnTo>
                    <a:pt x="556727" y="1243295"/>
                  </a:lnTo>
                  <a:lnTo>
                    <a:pt x="593157" y="1271440"/>
                  </a:lnTo>
                  <a:lnTo>
                    <a:pt x="636156" y="1289586"/>
                  </a:lnTo>
                  <a:lnTo>
                    <a:pt x="684008" y="1296016"/>
                  </a:lnTo>
                  <a:lnTo>
                    <a:pt x="731860" y="1289586"/>
                  </a:lnTo>
                  <a:lnTo>
                    <a:pt x="774859" y="1271440"/>
                  </a:lnTo>
                  <a:lnTo>
                    <a:pt x="811289" y="1243295"/>
                  </a:lnTo>
                  <a:lnTo>
                    <a:pt x="839435" y="1206865"/>
                  </a:lnTo>
                  <a:lnTo>
                    <a:pt x="857580" y="1163866"/>
                  </a:lnTo>
                  <a:lnTo>
                    <a:pt x="864010" y="1116014"/>
                  </a:lnTo>
                  <a:close/>
                </a:path>
                <a:path w="1548130" h="1296035">
                  <a:moveTo>
                    <a:pt x="521923" y="815005"/>
                  </a:moveTo>
                  <a:lnTo>
                    <a:pt x="594081" y="949016"/>
                  </a:lnTo>
                </a:path>
                <a:path w="1548130" h="1296035">
                  <a:moveTo>
                    <a:pt x="1548019" y="648008"/>
                  </a:moveTo>
                  <a:lnTo>
                    <a:pt x="1541589" y="600155"/>
                  </a:lnTo>
                  <a:lnTo>
                    <a:pt x="1523443" y="557157"/>
                  </a:lnTo>
                  <a:lnTo>
                    <a:pt x="1495298" y="520726"/>
                  </a:lnTo>
                  <a:lnTo>
                    <a:pt x="1458868" y="492581"/>
                  </a:lnTo>
                  <a:lnTo>
                    <a:pt x="1415869" y="474435"/>
                  </a:lnTo>
                  <a:lnTo>
                    <a:pt x="1368017" y="468005"/>
                  </a:lnTo>
                  <a:lnTo>
                    <a:pt x="1320164" y="474435"/>
                  </a:lnTo>
                  <a:lnTo>
                    <a:pt x="1277165" y="492581"/>
                  </a:lnTo>
                  <a:lnTo>
                    <a:pt x="1240735" y="520726"/>
                  </a:lnTo>
                  <a:lnTo>
                    <a:pt x="1212590" y="557157"/>
                  </a:lnTo>
                  <a:lnTo>
                    <a:pt x="1194444" y="600155"/>
                  </a:lnTo>
                  <a:lnTo>
                    <a:pt x="1188014" y="648008"/>
                  </a:lnTo>
                  <a:lnTo>
                    <a:pt x="1194444" y="695860"/>
                  </a:lnTo>
                  <a:lnTo>
                    <a:pt x="1212590" y="738859"/>
                  </a:lnTo>
                  <a:lnTo>
                    <a:pt x="1240735" y="775289"/>
                  </a:lnTo>
                  <a:lnTo>
                    <a:pt x="1277165" y="803434"/>
                  </a:lnTo>
                  <a:lnTo>
                    <a:pt x="1320164" y="821580"/>
                  </a:lnTo>
                  <a:lnTo>
                    <a:pt x="1368017" y="828010"/>
                  </a:lnTo>
                  <a:lnTo>
                    <a:pt x="1415869" y="821580"/>
                  </a:lnTo>
                  <a:lnTo>
                    <a:pt x="1458868" y="803434"/>
                  </a:lnTo>
                  <a:lnTo>
                    <a:pt x="1495298" y="775289"/>
                  </a:lnTo>
                  <a:lnTo>
                    <a:pt x="1523443" y="738859"/>
                  </a:lnTo>
                  <a:lnTo>
                    <a:pt x="1541589" y="695860"/>
                  </a:lnTo>
                  <a:lnTo>
                    <a:pt x="1548019" y="648008"/>
                  </a:lnTo>
                  <a:close/>
                </a:path>
                <a:path w="1548130" h="1296035">
                  <a:moveTo>
                    <a:pt x="1034324" y="314310"/>
                  </a:moveTo>
                  <a:lnTo>
                    <a:pt x="1234372" y="514351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138373"/>
            <a:ext cx="312610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20" dirty="0">
                <a:solidFill>
                  <a:srgbClr val="007F00"/>
                </a:solidFill>
              </a:rPr>
              <a:t>Example:</a:t>
            </a:r>
            <a:r>
              <a:rPr sz="2050" spc="145" dirty="0">
                <a:solidFill>
                  <a:srgbClr val="007F00"/>
                </a:solidFill>
              </a:rPr>
              <a:t> </a:t>
            </a:r>
            <a:r>
              <a:rPr sz="2050" spc="-75" dirty="0">
                <a:solidFill>
                  <a:srgbClr val="007F00"/>
                </a:solidFill>
              </a:rPr>
              <a:t>complete</a:t>
            </a:r>
            <a:r>
              <a:rPr sz="2050" spc="-5" dirty="0">
                <a:solidFill>
                  <a:srgbClr val="007F00"/>
                </a:solidFill>
              </a:rPr>
              <a:t> </a:t>
            </a:r>
            <a:r>
              <a:rPr sz="2050" spc="-45" dirty="0">
                <a:solidFill>
                  <a:srgbClr val="007F00"/>
                </a:solidFill>
              </a:rPr>
              <a:t>binary</a:t>
            </a:r>
            <a:r>
              <a:rPr sz="2050" spc="-10" dirty="0">
                <a:solidFill>
                  <a:srgbClr val="007F00"/>
                </a:solidFill>
              </a:rPr>
              <a:t> </a:t>
            </a:r>
            <a:r>
              <a:rPr sz="2050" spc="-60" dirty="0">
                <a:solidFill>
                  <a:srgbClr val="007F00"/>
                </a:solidFill>
              </a:rPr>
              <a:t>tree</a:t>
            </a:r>
            <a:endParaRPr sz="2050"/>
          </a:p>
        </p:txBody>
      </p:sp>
      <p:grpSp>
        <p:nvGrpSpPr>
          <p:cNvPr id="3" name="object 3"/>
          <p:cNvGrpSpPr/>
          <p:nvPr/>
        </p:nvGrpSpPr>
        <p:grpSpPr>
          <a:xfrm>
            <a:off x="289420" y="542061"/>
            <a:ext cx="4029710" cy="2724150"/>
            <a:chOff x="289420" y="542061"/>
            <a:chExt cx="4029710" cy="2724150"/>
          </a:xfrm>
        </p:grpSpPr>
        <p:sp>
          <p:nvSpPr>
            <p:cNvPr id="4" name="object 4"/>
            <p:cNvSpPr/>
            <p:nvPr/>
          </p:nvSpPr>
          <p:spPr>
            <a:xfrm>
              <a:off x="289420" y="542061"/>
              <a:ext cx="4029710" cy="2724150"/>
            </a:xfrm>
            <a:custGeom>
              <a:avLst/>
              <a:gdLst/>
              <a:ahLst/>
              <a:cxnLst/>
              <a:rect l="l" t="t" r="r" b="b"/>
              <a:pathLst>
                <a:path w="4029710" h="2724150">
                  <a:moveTo>
                    <a:pt x="4029151" y="0"/>
                  </a:moveTo>
                  <a:lnTo>
                    <a:pt x="0" y="0"/>
                  </a:lnTo>
                  <a:lnTo>
                    <a:pt x="0" y="2724023"/>
                  </a:lnTo>
                  <a:lnTo>
                    <a:pt x="4029151" y="2724023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4010" y="795085"/>
              <a:ext cx="1548130" cy="1296035"/>
            </a:xfrm>
            <a:custGeom>
              <a:avLst/>
              <a:gdLst/>
              <a:ahLst/>
              <a:cxnLst/>
              <a:rect l="l" t="t" r="r" b="b"/>
              <a:pathLst>
                <a:path w="1548130" h="1296035">
                  <a:moveTo>
                    <a:pt x="1080012" y="180002"/>
                  </a:moveTo>
                  <a:lnTo>
                    <a:pt x="1073583" y="132150"/>
                  </a:lnTo>
                  <a:lnTo>
                    <a:pt x="1055437" y="89151"/>
                  </a:lnTo>
                  <a:lnTo>
                    <a:pt x="1027291" y="52720"/>
                  </a:lnTo>
                  <a:lnTo>
                    <a:pt x="990861" y="24575"/>
                  </a:lnTo>
                  <a:lnTo>
                    <a:pt x="947862" y="6429"/>
                  </a:lnTo>
                  <a:lnTo>
                    <a:pt x="900010" y="0"/>
                  </a:lnTo>
                  <a:lnTo>
                    <a:pt x="852158" y="6429"/>
                  </a:lnTo>
                  <a:lnTo>
                    <a:pt x="809159" y="24575"/>
                  </a:lnTo>
                  <a:lnTo>
                    <a:pt x="772729" y="52720"/>
                  </a:lnTo>
                  <a:lnTo>
                    <a:pt x="744583" y="89151"/>
                  </a:lnTo>
                  <a:lnTo>
                    <a:pt x="726438" y="132150"/>
                  </a:lnTo>
                  <a:lnTo>
                    <a:pt x="720008" y="180002"/>
                  </a:lnTo>
                  <a:lnTo>
                    <a:pt x="726438" y="227854"/>
                  </a:lnTo>
                  <a:lnTo>
                    <a:pt x="744583" y="270853"/>
                  </a:lnTo>
                  <a:lnTo>
                    <a:pt x="772729" y="307283"/>
                  </a:lnTo>
                  <a:lnTo>
                    <a:pt x="809159" y="335429"/>
                  </a:lnTo>
                  <a:lnTo>
                    <a:pt x="852158" y="353574"/>
                  </a:lnTo>
                  <a:lnTo>
                    <a:pt x="900010" y="360004"/>
                  </a:lnTo>
                  <a:lnTo>
                    <a:pt x="947862" y="353574"/>
                  </a:lnTo>
                  <a:lnTo>
                    <a:pt x="990861" y="335429"/>
                  </a:lnTo>
                  <a:lnTo>
                    <a:pt x="1027291" y="307283"/>
                  </a:lnTo>
                  <a:lnTo>
                    <a:pt x="1055437" y="270853"/>
                  </a:lnTo>
                  <a:lnTo>
                    <a:pt x="1073583" y="227854"/>
                  </a:lnTo>
                  <a:lnTo>
                    <a:pt x="1080012" y="180002"/>
                  </a:lnTo>
                  <a:close/>
                </a:path>
                <a:path w="1548130" h="1296035">
                  <a:moveTo>
                    <a:pt x="612007" y="648008"/>
                  </a:moveTo>
                  <a:lnTo>
                    <a:pt x="605577" y="600155"/>
                  </a:lnTo>
                  <a:lnTo>
                    <a:pt x="587431" y="557157"/>
                  </a:lnTo>
                  <a:lnTo>
                    <a:pt x="559286" y="520726"/>
                  </a:lnTo>
                  <a:lnTo>
                    <a:pt x="522856" y="492581"/>
                  </a:lnTo>
                  <a:lnTo>
                    <a:pt x="479857" y="474435"/>
                  </a:lnTo>
                  <a:lnTo>
                    <a:pt x="432005" y="468005"/>
                  </a:lnTo>
                  <a:lnTo>
                    <a:pt x="384152" y="474435"/>
                  </a:lnTo>
                  <a:lnTo>
                    <a:pt x="341153" y="492581"/>
                  </a:lnTo>
                  <a:lnTo>
                    <a:pt x="304723" y="520726"/>
                  </a:lnTo>
                  <a:lnTo>
                    <a:pt x="276578" y="557157"/>
                  </a:lnTo>
                  <a:lnTo>
                    <a:pt x="258432" y="600155"/>
                  </a:lnTo>
                  <a:lnTo>
                    <a:pt x="252003" y="648008"/>
                  </a:lnTo>
                  <a:lnTo>
                    <a:pt x="258432" y="695860"/>
                  </a:lnTo>
                  <a:lnTo>
                    <a:pt x="276578" y="738859"/>
                  </a:lnTo>
                  <a:lnTo>
                    <a:pt x="304723" y="775289"/>
                  </a:lnTo>
                  <a:lnTo>
                    <a:pt x="341153" y="803434"/>
                  </a:lnTo>
                  <a:lnTo>
                    <a:pt x="384152" y="821580"/>
                  </a:lnTo>
                  <a:lnTo>
                    <a:pt x="432005" y="828010"/>
                  </a:lnTo>
                  <a:lnTo>
                    <a:pt x="479857" y="821580"/>
                  </a:lnTo>
                  <a:lnTo>
                    <a:pt x="522856" y="803434"/>
                  </a:lnTo>
                  <a:lnTo>
                    <a:pt x="559286" y="775289"/>
                  </a:lnTo>
                  <a:lnTo>
                    <a:pt x="587431" y="738859"/>
                  </a:lnTo>
                  <a:lnTo>
                    <a:pt x="605577" y="695860"/>
                  </a:lnTo>
                  <a:lnTo>
                    <a:pt x="612007" y="648008"/>
                  </a:lnTo>
                  <a:close/>
                </a:path>
                <a:path w="1548130" h="1296035">
                  <a:moveTo>
                    <a:pt x="765702" y="314316"/>
                  </a:moveTo>
                  <a:lnTo>
                    <a:pt x="565661" y="514363"/>
                  </a:lnTo>
                </a:path>
                <a:path w="1548130" h="1296035">
                  <a:moveTo>
                    <a:pt x="360004" y="1116014"/>
                  </a:moveTo>
                  <a:lnTo>
                    <a:pt x="353574" y="1068161"/>
                  </a:lnTo>
                  <a:lnTo>
                    <a:pt x="335429" y="1025162"/>
                  </a:lnTo>
                  <a:lnTo>
                    <a:pt x="307283" y="988732"/>
                  </a:lnTo>
                  <a:lnTo>
                    <a:pt x="270853" y="960587"/>
                  </a:lnTo>
                  <a:lnTo>
                    <a:pt x="227854" y="942441"/>
                  </a:lnTo>
                  <a:lnTo>
                    <a:pt x="180002" y="936011"/>
                  </a:lnTo>
                  <a:lnTo>
                    <a:pt x="132150" y="942441"/>
                  </a:lnTo>
                  <a:lnTo>
                    <a:pt x="89151" y="960587"/>
                  </a:lnTo>
                  <a:lnTo>
                    <a:pt x="52720" y="988732"/>
                  </a:lnTo>
                  <a:lnTo>
                    <a:pt x="24575" y="1025162"/>
                  </a:lnTo>
                  <a:lnTo>
                    <a:pt x="6429" y="1068161"/>
                  </a:lnTo>
                  <a:lnTo>
                    <a:pt x="0" y="1116014"/>
                  </a:lnTo>
                  <a:lnTo>
                    <a:pt x="6429" y="1163866"/>
                  </a:lnTo>
                  <a:lnTo>
                    <a:pt x="24575" y="1206865"/>
                  </a:lnTo>
                  <a:lnTo>
                    <a:pt x="52720" y="1243295"/>
                  </a:lnTo>
                  <a:lnTo>
                    <a:pt x="89151" y="1271440"/>
                  </a:lnTo>
                  <a:lnTo>
                    <a:pt x="132150" y="1289586"/>
                  </a:lnTo>
                  <a:lnTo>
                    <a:pt x="180002" y="1296016"/>
                  </a:lnTo>
                  <a:lnTo>
                    <a:pt x="227854" y="1289586"/>
                  </a:lnTo>
                  <a:lnTo>
                    <a:pt x="270853" y="1271440"/>
                  </a:lnTo>
                  <a:lnTo>
                    <a:pt x="307283" y="1243295"/>
                  </a:lnTo>
                  <a:lnTo>
                    <a:pt x="335429" y="1206865"/>
                  </a:lnTo>
                  <a:lnTo>
                    <a:pt x="353574" y="1163866"/>
                  </a:lnTo>
                  <a:lnTo>
                    <a:pt x="360004" y="1116014"/>
                  </a:lnTo>
                  <a:close/>
                </a:path>
                <a:path w="1548130" h="1296035">
                  <a:moveTo>
                    <a:pt x="342086" y="815005"/>
                  </a:moveTo>
                  <a:lnTo>
                    <a:pt x="269929" y="949016"/>
                  </a:lnTo>
                </a:path>
                <a:path w="1548130" h="1296035">
                  <a:moveTo>
                    <a:pt x="864010" y="1116014"/>
                  </a:moveTo>
                  <a:lnTo>
                    <a:pt x="857580" y="1068161"/>
                  </a:lnTo>
                  <a:lnTo>
                    <a:pt x="839435" y="1025162"/>
                  </a:lnTo>
                  <a:lnTo>
                    <a:pt x="811289" y="988732"/>
                  </a:lnTo>
                  <a:lnTo>
                    <a:pt x="774859" y="960587"/>
                  </a:lnTo>
                  <a:lnTo>
                    <a:pt x="731860" y="942441"/>
                  </a:lnTo>
                  <a:lnTo>
                    <a:pt x="684008" y="936011"/>
                  </a:lnTo>
                  <a:lnTo>
                    <a:pt x="636156" y="942441"/>
                  </a:lnTo>
                  <a:lnTo>
                    <a:pt x="593157" y="960587"/>
                  </a:lnTo>
                  <a:lnTo>
                    <a:pt x="556727" y="988732"/>
                  </a:lnTo>
                  <a:lnTo>
                    <a:pt x="528581" y="1025162"/>
                  </a:lnTo>
                  <a:lnTo>
                    <a:pt x="510436" y="1068161"/>
                  </a:lnTo>
                  <a:lnTo>
                    <a:pt x="504006" y="1116014"/>
                  </a:lnTo>
                  <a:lnTo>
                    <a:pt x="510436" y="1163866"/>
                  </a:lnTo>
                  <a:lnTo>
                    <a:pt x="528581" y="1206865"/>
                  </a:lnTo>
                  <a:lnTo>
                    <a:pt x="556727" y="1243295"/>
                  </a:lnTo>
                  <a:lnTo>
                    <a:pt x="593157" y="1271440"/>
                  </a:lnTo>
                  <a:lnTo>
                    <a:pt x="636156" y="1289586"/>
                  </a:lnTo>
                  <a:lnTo>
                    <a:pt x="684008" y="1296016"/>
                  </a:lnTo>
                  <a:lnTo>
                    <a:pt x="731860" y="1289586"/>
                  </a:lnTo>
                  <a:lnTo>
                    <a:pt x="774859" y="1271440"/>
                  </a:lnTo>
                  <a:lnTo>
                    <a:pt x="811289" y="1243295"/>
                  </a:lnTo>
                  <a:lnTo>
                    <a:pt x="839435" y="1206865"/>
                  </a:lnTo>
                  <a:lnTo>
                    <a:pt x="857580" y="1163866"/>
                  </a:lnTo>
                  <a:lnTo>
                    <a:pt x="864010" y="1116014"/>
                  </a:lnTo>
                  <a:close/>
                </a:path>
                <a:path w="1548130" h="1296035">
                  <a:moveTo>
                    <a:pt x="521923" y="815005"/>
                  </a:moveTo>
                  <a:lnTo>
                    <a:pt x="594081" y="949016"/>
                  </a:lnTo>
                </a:path>
                <a:path w="1548130" h="1296035">
                  <a:moveTo>
                    <a:pt x="1548019" y="648008"/>
                  </a:moveTo>
                  <a:lnTo>
                    <a:pt x="1541589" y="600155"/>
                  </a:lnTo>
                  <a:lnTo>
                    <a:pt x="1523443" y="557157"/>
                  </a:lnTo>
                  <a:lnTo>
                    <a:pt x="1495298" y="520726"/>
                  </a:lnTo>
                  <a:lnTo>
                    <a:pt x="1458868" y="492581"/>
                  </a:lnTo>
                  <a:lnTo>
                    <a:pt x="1415869" y="474435"/>
                  </a:lnTo>
                  <a:lnTo>
                    <a:pt x="1368017" y="468005"/>
                  </a:lnTo>
                  <a:lnTo>
                    <a:pt x="1320164" y="474435"/>
                  </a:lnTo>
                  <a:lnTo>
                    <a:pt x="1277165" y="492581"/>
                  </a:lnTo>
                  <a:lnTo>
                    <a:pt x="1240735" y="520726"/>
                  </a:lnTo>
                  <a:lnTo>
                    <a:pt x="1212590" y="557157"/>
                  </a:lnTo>
                  <a:lnTo>
                    <a:pt x="1194444" y="600155"/>
                  </a:lnTo>
                  <a:lnTo>
                    <a:pt x="1188014" y="648008"/>
                  </a:lnTo>
                  <a:lnTo>
                    <a:pt x="1194444" y="695860"/>
                  </a:lnTo>
                  <a:lnTo>
                    <a:pt x="1212590" y="738859"/>
                  </a:lnTo>
                  <a:lnTo>
                    <a:pt x="1240735" y="775289"/>
                  </a:lnTo>
                  <a:lnTo>
                    <a:pt x="1277165" y="803434"/>
                  </a:lnTo>
                  <a:lnTo>
                    <a:pt x="1320164" y="821580"/>
                  </a:lnTo>
                  <a:lnTo>
                    <a:pt x="1368017" y="828010"/>
                  </a:lnTo>
                  <a:lnTo>
                    <a:pt x="1415869" y="821580"/>
                  </a:lnTo>
                  <a:lnTo>
                    <a:pt x="1458868" y="803434"/>
                  </a:lnTo>
                  <a:lnTo>
                    <a:pt x="1495298" y="775289"/>
                  </a:lnTo>
                  <a:lnTo>
                    <a:pt x="1523443" y="738859"/>
                  </a:lnTo>
                  <a:lnTo>
                    <a:pt x="1541589" y="695860"/>
                  </a:lnTo>
                  <a:lnTo>
                    <a:pt x="1548019" y="648008"/>
                  </a:lnTo>
                  <a:close/>
                </a:path>
                <a:path w="1548130" h="1296035">
                  <a:moveTo>
                    <a:pt x="1034324" y="314310"/>
                  </a:moveTo>
                  <a:lnTo>
                    <a:pt x="1234372" y="514351"/>
                  </a:lnTo>
                </a:path>
                <a:path w="1548130" h="1296035">
                  <a:moveTo>
                    <a:pt x="1296016" y="1116014"/>
                  </a:moveTo>
                  <a:lnTo>
                    <a:pt x="1289586" y="1068161"/>
                  </a:lnTo>
                  <a:lnTo>
                    <a:pt x="1271440" y="1025162"/>
                  </a:lnTo>
                  <a:lnTo>
                    <a:pt x="1243295" y="988732"/>
                  </a:lnTo>
                  <a:lnTo>
                    <a:pt x="1206865" y="960587"/>
                  </a:lnTo>
                  <a:lnTo>
                    <a:pt x="1163866" y="942441"/>
                  </a:lnTo>
                  <a:lnTo>
                    <a:pt x="1116014" y="936011"/>
                  </a:lnTo>
                  <a:lnTo>
                    <a:pt x="1068162" y="942441"/>
                  </a:lnTo>
                  <a:lnTo>
                    <a:pt x="1025163" y="960587"/>
                  </a:lnTo>
                  <a:lnTo>
                    <a:pt x="988733" y="988732"/>
                  </a:lnTo>
                  <a:lnTo>
                    <a:pt x="960587" y="1025162"/>
                  </a:lnTo>
                  <a:lnTo>
                    <a:pt x="942441" y="1068161"/>
                  </a:lnTo>
                  <a:lnTo>
                    <a:pt x="936012" y="1116014"/>
                  </a:lnTo>
                  <a:lnTo>
                    <a:pt x="942441" y="1163866"/>
                  </a:lnTo>
                  <a:lnTo>
                    <a:pt x="960587" y="1206865"/>
                  </a:lnTo>
                  <a:lnTo>
                    <a:pt x="988733" y="1243295"/>
                  </a:lnTo>
                  <a:lnTo>
                    <a:pt x="1025163" y="1271440"/>
                  </a:lnTo>
                  <a:lnTo>
                    <a:pt x="1068162" y="1289586"/>
                  </a:lnTo>
                  <a:lnTo>
                    <a:pt x="1116014" y="1296016"/>
                  </a:lnTo>
                  <a:lnTo>
                    <a:pt x="1163866" y="1289586"/>
                  </a:lnTo>
                  <a:lnTo>
                    <a:pt x="1206865" y="1271440"/>
                  </a:lnTo>
                  <a:lnTo>
                    <a:pt x="1243295" y="1243295"/>
                  </a:lnTo>
                  <a:lnTo>
                    <a:pt x="1271440" y="1206865"/>
                  </a:lnTo>
                  <a:lnTo>
                    <a:pt x="1289586" y="1163866"/>
                  </a:lnTo>
                  <a:lnTo>
                    <a:pt x="1296016" y="1116014"/>
                  </a:lnTo>
                  <a:close/>
                </a:path>
                <a:path w="1548130" h="1296035">
                  <a:moveTo>
                    <a:pt x="1278098" y="815005"/>
                  </a:moveTo>
                  <a:lnTo>
                    <a:pt x="1205941" y="949016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138373"/>
            <a:ext cx="312610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20" dirty="0">
                <a:solidFill>
                  <a:srgbClr val="007F00"/>
                </a:solidFill>
              </a:rPr>
              <a:t>Example:</a:t>
            </a:r>
            <a:r>
              <a:rPr sz="2050" spc="145" dirty="0">
                <a:solidFill>
                  <a:srgbClr val="007F00"/>
                </a:solidFill>
              </a:rPr>
              <a:t> </a:t>
            </a:r>
            <a:r>
              <a:rPr sz="2050" spc="-75" dirty="0">
                <a:solidFill>
                  <a:srgbClr val="007F00"/>
                </a:solidFill>
              </a:rPr>
              <a:t>complete</a:t>
            </a:r>
            <a:r>
              <a:rPr sz="2050" spc="-5" dirty="0">
                <a:solidFill>
                  <a:srgbClr val="007F00"/>
                </a:solidFill>
              </a:rPr>
              <a:t> </a:t>
            </a:r>
            <a:r>
              <a:rPr sz="2050" spc="-45" dirty="0">
                <a:solidFill>
                  <a:srgbClr val="007F00"/>
                </a:solidFill>
              </a:rPr>
              <a:t>binary</a:t>
            </a:r>
            <a:r>
              <a:rPr sz="2050" spc="-10" dirty="0">
                <a:solidFill>
                  <a:srgbClr val="007F00"/>
                </a:solidFill>
              </a:rPr>
              <a:t> </a:t>
            </a:r>
            <a:r>
              <a:rPr sz="2050" spc="-60" dirty="0">
                <a:solidFill>
                  <a:srgbClr val="007F00"/>
                </a:solidFill>
              </a:rPr>
              <a:t>tree</a:t>
            </a:r>
            <a:endParaRPr sz="2050"/>
          </a:p>
        </p:txBody>
      </p:sp>
      <p:grpSp>
        <p:nvGrpSpPr>
          <p:cNvPr id="3" name="object 3"/>
          <p:cNvGrpSpPr/>
          <p:nvPr/>
        </p:nvGrpSpPr>
        <p:grpSpPr>
          <a:xfrm>
            <a:off x="289420" y="542061"/>
            <a:ext cx="4029710" cy="2724150"/>
            <a:chOff x="289420" y="542061"/>
            <a:chExt cx="4029710" cy="2724150"/>
          </a:xfrm>
        </p:grpSpPr>
        <p:sp>
          <p:nvSpPr>
            <p:cNvPr id="4" name="object 4"/>
            <p:cNvSpPr/>
            <p:nvPr/>
          </p:nvSpPr>
          <p:spPr>
            <a:xfrm>
              <a:off x="289420" y="542061"/>
              <a:ext cx="4029710" cy="2724150"/>
            </a:xfrm>
            <a:custGeom>
              <a:avLst/>
              <a:gdLst/>
              <a:ahLst/>
              <a:cxnLst/>
              <a:rect l="l" t="t" r="r" b="b"/>
              <a:pathLst>
                <a:path w="4029710" h="2724150">
                  <a:moveTo>
                    <a:pt x="4029151" y="0"/>
                  </a:moveTo>
                  <a:lnTo>
                    <a:pt x="0" y="0"/>
                  </a:lnTo>
                  <a:lnTo>
                    <a:pt x="0" y="2724023"/>
                  </a:lnTo>
                  <a:lnTo>
                    <a:pt x="4029151" y="2724023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4010" y="795085"/>
              <a:ext cx="1800225" cy="1296035"/>
            </a:xfrm>
            <a:custGeom>
              <a:avLst/>
              <a:gdLst/>
              <a:ahLst/>
              <a:cxnLst/>
              <a:rect l="l" t="t" r="r" b="b"/>
              <a:pathLst>
                <a:path w="1800225" h="1296035">
                  <a:moveTo>
                    <a:pt x="1080012" y="180002"/>
                  </a:moveTo>
                  <a:lnTo>
                    <a:pt x="1073583" y="132150"/>
                  </a:lnTo>
                  <a:lnTo>
                    <a:pt x="1055437" y="89151"/>
                  </a:lnTo>
                  <a:lnTo>
                    <a:pt x="1027291" y="52720"/>
                  </a:lnTo>
                  <a:lnTo>
                    <a:pt x="990861" y="24575"/>
                  </a:lnTo>
                  <a:lnTo>
                    <a:pt x="947862" y="6429"/>
                  </a:lnTo>
                  <a:lnTo>
                    <a:pt x="900010" y="0"/>
                  </a:lnTo>
                  <a:lnTo>
                    <a:pt x="852158" y="6429"/>
                  </a:lnTo>
                  <a:lnTo>
                    <a:pt x="809159" y="24575"/>
                  </a:lnTo>
                  <a:lnTo>
                    <a:pt x="772729" y="52720"/>
                  </a:lnTo>
                  <a:lnTo>
                    <a:pt x="744583" y="89151"/>
                  </a:lnTo>
                  <a:lnTo>
                    <a:pt x="726438" y="132150"/>
                  </a:lnTo>
                  <a:lnTo>
                    <a:pt x="720008" y="180002"/>
                  </a:lnTo>
                  <a:lnTo>
                    <a:pt x="726438" y="227854"/>
                  </a:lnTo>
                  <a:lnTo>
                    <a:pt x="744583" y="270853"/>
                  </a:lnTo>
                  <a:lnTo>
                    <a:pt x="772729" y="307283"/>
                  </a:lnTo>
                  <a:lnTo>
                    <a:pt x="809159" y="335429"/>
                  </a:lnTo>
                  <a:lnTo>
                    <a:pt x="852158" y="353574"/>
                  </a:lnTo>
                  <a:lnTo>
                    <a:pt x="900010" y="360004"/>
                  </a:lnTo>
                  <a:lnTo>
                    <a:pt x="947862" y="353574"/>
                  </a:lnTo>
                  <a:lnTo>
                    <a:pt x="990861" y="335429"/>
                  </a:lnTo>
                  <a:lnTo>
                    <a:pt x="1027291" y="307283"/>
                  </a:lnTo>
                  <a:lnTo>
                    <a:pt x="1055437" y="270853"/>
                  </a:lnTo>
                  <a:lnTo>
                    <a:pt x="1073583" y="227854"/>
                  </a:lnTo>
                  <a:lnTo>
                    <a:pt x="1080012" y="180002"/>
                  </a:lnTo>
                  <a:close/>
                </a:path>
                <a:path w="1800225" h="1296035">
                  <a:moveTo>
                    <a:pt x="612007" y="648008"/>
                  </a:moveTo>
                  <a:lnTo>
                    <a:pt x="605577" y="600155"/>
                  </a:lnTo>
                  <a:lnTo>
                    <a:pt x="587431" y="557157"/>
                  </a:lnTo>
                  <a:lnTo>
                    <a:pt x="559286" y="520726"/>
                  </a:lnTo>
                  <a:lnTo>
                    <a:pt x="522856" y="492581"/>
                  </a:lnTo>
                  <a:lnTo>
                    <a:pt x="479857" y="474435"/>
                  </a:lnTo>
                  <a:lnTo>
                    <a:pt x="432005" y="468005"/>
                  </a:lnTo>
                  <a:lnTo>
                    <a:pt x="384152" y="474435"/>
                  </a:lnTo>
                  <a:lnTo>
                    <a:pt x="341153" y="492581"/>
                  </a:lnTo>
                  <a:lnTo>
                    <a:pt x="304723" y="520726"/>
                  </a:lnTo>
                  <a:lnTo>
                    <a:pt x="276578" y="557157"/>
                  </a:lnTo>
                  <a:lnTo>
                    <a:pt x="258432" y="600155"/>
                  </a:lnTo>
                  <a:lnTo>
                    <a:pt x="252003" y="648008"/>
                  </a:lnTo>
                  <a:lnTo>
                    <a:pt x="258432" y="695860"/>
                  </a:lnTo>
                  <a:lnTo>
                    <a:pt x="276578" y="738859"/>
                  </a:lnTo>
                  <a:lnTo>
                    <a:pt x="304723" y="775289"/>
                  </a:lnTo>
                  <a:lnTo>
                    <a:pt x="341153" y="803434"/>
                  </a:lnTo>
                  <a:lnTo>
                    <a:pt x="384152" y="821580"/>
                  </a:lnTo>
                  <a:lnTo>
                    <a:pt x="432005" y="828010"/>
                  </a:lnTo>
                  <a:lnTo>
                    <a:pt x="479857" y="821580"/>
                  </a:lnTo>
                  <a:lnTo>
                    <a:pt x="522856" y="803434"/>
                  </a:lnTo>
                  <a:lnTo>
                    <a:pt x="559286" y="775289"/>
                  </a:lnTo>
                  <a:lnTo>
                    <a:pt x="587431" y="738859"/>
                  </a:lnTo>
                  <a:lnTo>
                    <a:pt x="605577" y="695860"/>
                  </a:lnTo>
                  <a:lnTo>
                    <a:pt x="612007" y="648008"/>
                  </a:lnTo>
                  <a:close/>
                </a:path>
                <a:path w="1800225" h="1296035">
                  <a:moveTo>
                    <a:pt x="765702" y="314316"/>
                  </a:moveTo>
                  <a:lnTo>
                    <a:pt x="565661" y="514363"/>
                  </a:lnTo>
                </a:path>
                <a:path w="1800225" h="1296035">
                  <a:moveTo>
                    <a:pt x="360004" y="1116014"/>
                  </a:moveTo>
                  <a:lnTo>
                    <a:pt x="353574" y="1068161"/>
                  </a:lnTo>
                  <a:lnTo>
                    <a:pt x="335429" y="1025162"/>
                  </a:lnTo>
                  <a:lnTo>
                    <a:pt x="307283" y="988732"/>
                  </a:lnTo>
                  <a:lnTo>
                    <a:pt x="270853" y="960587"/>
                  </a:lnTo>
                  <a:lnTo>
                    <a:pt x="227854" y="942441"/>
                  </a:lnTo>
                  <a:lnTo>
                    <a:pt x="180002" y="936011"/>
                  </a:lnTo>
                  <a:lnTo>
                    <a:pt x="132150" y="942441"/>
                  </a:lnTo>
                  <a:lnTo>
                    <a:pt x="89151" y="960587"/>
                  </a:lnTo>
                  <a:lnTo>
                    <a:pt x="52720" y="988732"/>
                  </a:lnTo>
                  <a:lnTo>
                    <a:pt x="24575" y="1025162"/>
                  </a:lnTo>
                  <a:lnTo>
                    <a:pt x="6429" y="1068161"/>
                  </a:lnTo>
                  <a:lnTo>
                    <a:pt x="0" y="1116014"/>
                  </a:lnTo>
                  <a:lnTo>
                    <a:pt x="6429" y="1163866"/>
                  </a:lnTo>
                  <a:lnTo>
                    <a:pt x="24575" y="1206865"/>
                  </a:lnTo>
                  <a:lnTo>
                    <a:pt x="52720" y="1243295"/>
                  </a:lnTo>
                  <a:lnTo>
                    <a:pt x="89151" y="1271440"/>
                  </a:lnTo>
                  <a:lnTo>
                    <a:pt x="132150" y="1289586"/>
                  </a:lnTo>
                  <a:lnTo>
                    <a:pt x="180002" y="1296016"/>
                  </a:lnTo>
                  <a:lnTo>
                    <a:pt x="227854" y="1289586"/>
                  </a:lnTo>
                  <a:lnTo>
                    <a:pt x="270853" y="1271440"/>
                  </a:lnTo>
                  <a:lnTo>
                    <a:pt x="307283" y="1243295"/>
                  </a:lnTo>
                  <a:lnTo>
                    <a:pt x="335429" y="1206865"/>
                  </a:lnTo>
                  <a:lnTo>
                    <a:pt x="353574" y="1163866"/>
                  </a:lnTo>
                  <a:lnTo>
                    <a:pt x="360004" y="1116014"/>
                  </a:lnTo>
                  <a:close/>
                </a:path>
                <a:path w="1800225" h="1296035">
                  <a:moveTo>
                    <a:pt x="342086" y="815005"/>
                  </a:moveTo>
                  <a:lnTo>
                    <a:pt x="269929" y="949016"/>
                  </a:lnTo>
                </a:path>
                <a:path w="1800225" h="1296035">
                  <a:moveTo>
                    <a:pt x="864010" y="1116014"/>
                  </a:moveTo>
                  <a:lnTo>
                    <a:pt x="857580" y="1068161"/>
                  </a:lnTo>
                  <a:lnTo>
                    <a:pt x="839435" y="1025162"/>
                  </a:lnTo>
                  <a:lnTo>
                    <a:pt x="811289" y="988732"/>
                  </a:lnTo>
                  <a:lnTo>
                    <a:pt x="774859" y="960587"/>
                  </a:lnTo>
                  <a:lnTo>
                    <a:pt x="731860" y="942441"/>
                  </a:lnTo>
                  <a:lnTo>
                    <a:pt x="684008" y="936011"/>
                  </a:lnTo>
                  <a:lnTo>
                    <a:pt x="636156" y="942441"/>
                  </a:lnTo>
                  <a:lnTo>
                    <a:pt x="593157" y="960587"/>
                  </a:lnTo>
                  <a:lnTo>
                    <a:pt x="556727" y="988732"/>
                  </a:lnTo>
                  <a:lnTo>
                    <a:pt x="528581" y="1025162"/>
                  </a:lnTo>
                  <a:lnTo>
                    <a:pt x="510436" y="1068161"/>
                  </a:lnTo>
                  <a:lnTo>
                    <a:pt x="504006" y="1116014"/>
                  </a:lnTo>
                  <a:lnTo>
                    <a:pt x="510436" y="1163866"/>
                  </a:lnTo>
                  <a:lnTo>
                    <a:pt x="528581" y="1206865"/>
                  </a:lnTo>
                  <a:lnTo>
                    <a:pt x="556727" y="1243295"/>
                  </a:lnTo>
                  <a:lnTo>
                    <a:pt x="593157" y="1271440"/>
                  </a:lnTo>
                  <a:lnTo>
                    <a:pt x="636156" y="1289586"/>
                  </a:lnTo>
                  <a:lnTo>
                    <a:pt x="684008" y="1296016"/>
                  </a:lnTo>
                  <a:lnTo>
                    <a:pt x="731860" y="1289586"/>
                  </a:lnTo>
                  <a:lnTo>
                    <a:pt x="774859" y="1271440"/>
                  </a:lnTo>
                  <a:lnTo>
                    <a:pt x="811289" y="1243295"/>
                  </a:lnTo>
                  <a:lnTo>
                    <a:pt x="839435" y="1206865"/>
                  </a:lnTo>
                  <a:lnTo>
                    <a:pt x="857580" y="1163866"/>
                  </a:lnTo>
                  <a:lnTo>
                    <a:pt x="864010" y="1116014"/>
                  </a:lnTo>
                  <a:close/>
                </a:path>
                <a:path w="1800225" h="1296035">
                  <a:moveTo>
                    <a:pt x="521923" y="815005"/>
                  </a:moveTo>
                  <a:lnTo>
                    <a:pt x="594081" y="949016"/>
                  </a:lnTo>
                </a:path>
                <a:path w="1800225" h="1296035">
                  <a:moveTo>
                    <a:pt x="1548019" y="648008"/>
                  </a:moveTo>
                  <a:lnTo>
                    <a:pt x="1541589" y="600155"/>
                  </a:lnTo>
                  <a:lnTo>
                    <a:pt x="1523443" y="557157"/>
                  </a:lnTo>
                  <a:lnTo>
                    <a:pt x="1495298" y="520726"/>
                  </a:lnTo>
                  <a:lnTo>
                    <a:pt x="1458868" y="492581"/>
                  </a:lnTo>
                  <a:lnTo>
                    <a:pt x="1415869" y="474435"/>
                  </a:lnTo>
                  <a:lnTo>
                    <a:pt x="1368017" y="468005"/>
                  </a:lnTo>
                  <a:lnTo>
                    <a:pt x="1320164" y="474435"/>
                  </a:lnTo>
                  <a:lnTo>
                    <a:pt x="1277165" y="492581"/>
                  </a:lnTo>
                  <a:lnTo>
                    <a:pt x="1240735" y="520726"/>
                  </a:lnTo>
                  <a:lnTo>
                    <a:pt x="1212590" y="557157"/>
                  </a:lnTo>
                  <a:lnTo>
                    <a:pt x="1194444" y="600155"/>
                  </a:lnTo>
                  <a:lnTo>
                    <a:pt x="1188014" y="648008"/>
                  </a:lnTo>
                  <a:lnTo>
                    <a:pt x="1194444" y="695860"/>
                  </a:lnTo>
                  <a:lnTo>
                    <a:pt x="1212590" y="738859"/>
                  </a:lnTo>
                  <a:lnTo>
                    <a:pt x="1240735" y="775289"/>
                  </a:lnTo>
                  <a:lnTo>
                    <a:pt x="1277165" y="803434"/>
                  </a:lnTo>
                  <a:lnTo>
                    <a:pt x="1320164" y="821580"/>
                  </a:lnTo>
                  <a:lnTo>
                    <a:pt x="1368017" y="828010"/>
                  </a:lnTo>
                  <a:lnTo>
                    <a:pt x="1415869" y="821580"/>
                  </a:lnTo>
                  <a:lnTo>
                    <a:pt x="1458868" y="803434"/>
                  </a:lnTo>
                  <a:lnTo>
                    <a:pt x="1495298" y="775289"/>
                  </a:lnTo>
                  <a:lnTo>
                    <a:pt x="1523443" y="738859"/>
                  </a:lnTo>
                  <a:lnTo>
                    <a:pt x="1541589" y="695860"/>
                  </a:lnTo>
                  <a:lnTo>
                    <a:pt x="1548019" y="648008"/>
                  </a:lnTo>
                  <a:close/>
                </a:path>
                <a:path w="1800225" h="1296035">
                  <a:moveTo>
                    <a:pt x="1034324" y="314310"/>
                  </a:moveTo>
                  <a:lnTo>
                    <a:pt x="1234372" y="514351"/>
                  </a:lnTo>
                </a:path>
                <a:path w="1800225" h="1296035">
                  <a:moveTo>
                    <a:pt x="1296016" y="1116014"/>
                  </a:moveTo>
                  <a:lnTo>
                    <a:pt x="1289586" y="1068161"/>
                  </a:lnTo>
                  <a:lnTo>
                    <a:pt x="1271440" y="1025162"/>
                  </a:lnTo>
                  <a:lnTo>
                    <a:pt x="1243295" y="988732"/>
                  </a:lnTo>
                  <a:lnTo>
                    <a:pt x="1206865" y="960587"/>
                  </a:lnTo>
                  <a:lnTo>
                    <a:pt x="1163866" y="942441"/>
                  </a:lnTo>
                  <a:lnTo>
                    <a:pt x="1116014" y="936011"/>
                  </a:lnTo>
                  <a:lnTo>
                    <a:pt x="1068162" y="942441"/>
                  </a:lnTo>
                  <a:lnTo>
                    <a:pt x="1025163" y="960587"/>
                  </a:lnTo>
                  <a:lnTo>
                    <a:pt x="988733" y="988732"/>
                  </a:lnTo>
                  <a:lnTo>
                    <a:pt x="960587" y="1025162"/>
                  </a:lnTo>
                  <a:lnTo>
                    <a:pt x="942441" y="1068161"/>
                  </a:lnTo>
                  <a:lnTo>
                    <a:pt x="936012" y="1116014"/>
                  </a:lnTo>
                  <a:lnTo>
                    <a:pt x="942441" y="1163866"/>
                  </a:lnTo>
                  <a:lnTo>
                    <a:pt x="960587" y="1206865"/>
                  </a:lnTo>
                  <a:lnTo>
                    <a:pt x="988733" y="1243295"/>
                  </a:lnTo>
                  <a:lnTo>
                    <a:pt x="1025163" y="1271440"/>
                  </a:lnTo>
                  <a:lnTo>
                    <a:pt x="1068162" y="1289586"/>
                  </a:lnTo>
                  <a:lnTo>
                    <a:pt x="1116014" y="1296016"/>
                  </a:lnTo>
                  <a:lnTo>
                    <a:pt x="1163866" y="1289586"/>
                  </a:lnTo>
                  <a:lnTo>
                    <a:pt x="1206865" y="1271440"/>
                  </a:lnTo>
                  <a:lnTo>
                    <a:pt x="1243295" y="1243295"/>
                  </a:lnTo>
                  <a:lnTo>
                    <a:pt x="1271440" y="1206865"/>
                  </a:lnTo>
                  <a:lnTo>
                    <a:pt x="1289586" y="1163866"/>
                  </a:lnTo>
                  <a:lnTo>
                    <a:pt x="1296016" y="1116014"/>
                  </a:lnTo>
                  <a:close/>
                </a:path>
                <a:path w="1800225" h="1296035">
                  <a:moveTo>
                    <a:pt x="1278098" y="815005"/>
                  </a:moveTo>
                  <a:lnTo>
                    <a:pt x="1205941" y="949016"/>
                  </a:lnTo>
                </a:path>
                <a:path w="1800225" h="1296035">
                  <a:moveTo>
                    <a:pt x="1800022" y="1116014"/>
                  </a:moveTo>
                  <a:lnTo>
                    <a:pt x="1793592" y="1068161"/>
                  </a:lnTo>
                  <a:lnTo>
                    <a:pt x="1775447" y="1025162"/>
                  </a:lnTo>
                  <a:lnTo>
                    <a:pt x="1747301" y="988732"/>
                  </a:lnTo>
                  <a:lnTo>
                    <a:pt x="1710871" y="960587"/>
                  </a:lnTo>
                  <a:lnTo>
                    <a:pt x="1667872" y="942441"/>
                  </a:lnTo>
                  <a:lnTo>
                    <a:pt x="1620020" y="936011"/>
                  </a:lnTo>
                  <a:lnTo>
                    <a:pt x="1572168" y="942441"/>
                  </a:lnTo>
                  <a:lnTo>
                    <a:pt x="1529169" y="960587"/>
                  </a:lnTo>
                  <a:lnTo>
                    <a:pt x="1492739" y="988732"/>
                  </a:lnTo>
                  <a:lnTo>
                    <a:pt x="1464593" y="1025162"/>
                  </a:lnTo>
                  <a:lnTo>
                    <a:pt x="1446448" y="1068161"/>
                  </a:lnTo>
                  <a:lnTo>
                    <a:pt x="1440018" y="1116014"/>
                  </a:lnTo>
                  <a:lnTo>
                    <a:pt x="1446448" y="1163866"/>
                  </a:lnTo>
                  <a:lnTo>
                    <a:pt x="1464593" y="1206865"/>
                  </a:lnTo>
                  <a:lnTo>
                    <a:pt x="1492739" y="1243295"/>
                  </a:lnTo>
                  <a:lnTo>
                    <a:pt x="1529169" y="1271440"/>
                  </a:lnTo>
                  <a:lnTo>
                    <a:pt x="1572168" y="1289586"/>
                  </a:lnTo>
                  <a:lnTo>
                    <a:pt x="1620020" y="1296016"/>
                  </a:lnTo>
                  <a:lnTo>
                    <a:pt x="1667872" y="1289586"/>
                  </a:lnTo>
                  <a:lnTo>
                    <a:pt x="1710871" y="1271440"/>
                  </a:lnTo>
                  <a:lnTo>
                    <a:pt x="1747301" y="1243295"/>
                  </a:lnTo>
                  <a:lnTo>
                    <a:pt x="1775447" y="1206865"/>
                  </a:lnTo>
                  <a:lnTo>
                    <a:pt x="1793592" y="1163866"/>
                  </a:lnTo>
                  <a:lnTo>
                    <a:pt x="1800022" y="1116014"/>
                  </a:lnTo>
                  <a:close/>
                </a:path>
                <a:path w="1800225" h="1296035">
                  <a:moveTo>
                    <a:pt x="1457935" y="815005"/>
                  </a:moveTo>
                  <a:lnTo>
                    <a:pt x="1530093" y="949016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138373"/>
            <a:ext cx="312610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20" dirty="0">
                <a:solidFill>
                  <a:srgbClr val="007F00"/>
                </a:solidFill>
              </a:rPr>
              <a:t>Example:</a:t>
            </a:r>
            <a:r>
              <a:rPr sz="2050" spc="145" dirty="0">
                <a:solidFill>
                  <a:srgbClr val="007F00"/>
                </a:solidFill>
              </a:rPr>
              <a:t> </a:t>
            </a:r>
            <a:r>
              <a:rPr sz="2050" spc="-75" dirty="0">
                <a:solidFill>
                  <a:srgbClr val="007F00"/>
                </a:solidFill>
              </a:rPr>
              <a:t>complete</a:t>
            </a:r>
            <a:r>
              <a:rPr sz="2050" spc="-5" dirty="0">
                <a:solidFill>
                  <a:srgbClr val="007F00"/>
                </a:solidFill>
              </a:rPr>
              <a:t> </a:t>
            </a:r>
            <a:r>
              <a:rPr sz="2050" spc="-45" dirty="0">
                <a:solidFill>
                  <a:srgbClr val="007F00"/>
                </a:solidFill>
              </a:rPr>
              <a:t>binary</a:t>
            </a:r>
            <a:r>
              <a:rPr sz="2050" spc="-10" dirty="0">
                <a:solidFill>
                  <a:srgbClr val="007F00"/>
                </a:solidFill>
              </a:rPr>
              <a:t> </a:t>
            </a:r>
            <a:r>
              <a:rPr sz="2050" spc="-60" dirty="0">
                <a:solidFill>
                  <a:srgbClr val="007F00"/>
                </a:solidFill>
              </a:rPr>
              <a:t>tree</a:t>
            </a:r>
            <a:endParaRPr sz="2050"/>
          </a:p>
        </p:txBody>
      </p:sp>
      <p:grpSp>
        <p:nvGrpSpPr>
          <p:cNvPr id="3" name="object 3"/>
          <p:cNvGrpSpPr/>
          <p:nvPr/>
        </p:nvGrpSpPr>
        <p:grpSpPr>
          <a:xfrm>
            <a:off x="289420" y="542061"/>
            <a:ext cx="4029710" cy="2724150"/>
            <a:chOff x="289420" y="542061"/>
            <a:chExt cx="4029710" cy="2724150"/>
          </a:xfrm>
        </p:grpSpPr>
        <p:sp>
          <p:nvSpPr>
            <p:cNvPr id="4" name="object 4"/>
            <p:cNvSpPr/>
            <p:nvPr/>
          </p:nvSpPr>
          <p:spPr>
            <a:xfrm>
              <a:off x="289420" y="542061"/>
              <a:ext cx="4029710" cy="2724150"/>
            </a:xfrm>
            <a:custGeom>
              <a:avLst/>
              <a:gdLst/>
              <a:ahLst/>
              <a:cxnLst/>
              <a:rect l="l" t="t" r="r" b="b"/>
              <a:pathLst>
                <a:path w="4029710" h="2724150">
                  <a:moveTo>
                    <a:pt x="4029151" y="0"/>
                  </a:moveTo>
                  <a:lnTo>
                    <a:pt x="0" y="0"/>
                  </a:lnTo>
                  <a:lnTo>
                    <a:pt x="0" y="2724023"/>
                  </a:lnTo>
                  <a:lnTo>
                    <a:pt x="4029151" y="2724023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8008" y="795085"/>
              <a:ext cx="2016125" cy="1764030"/>
            </a:xfrm>
            <a:custGeom>
              <a:avLst/>
              <a:gdLst/>
              <a:ahLst/>
              <a:cxnLst/>
              <a:rect l="l" t="t" r="r" b="b"/>
              <a:pathLst>
                <a:path w="2016125" h="1764030">
                  <a:moveTo>
                    <a:pt x="1296015" y="180002"/>
                  </a:moveTo>
                  <a:lnTo>
                    <a:pt x="1289585" y="132150"/>
                  </a:lnTo>
                  <a:lnTo>
                    <a:pt x="1271439" y="89151"/>
                  </a:lnTo>
                  <a:lnTo>
                    <a:pt x="1243294" y="52720"/>
                  </a:lnTo>
                  <a:lnTo>
                    <a:pt x="1206864" y="24575"/>
                  </a:lnTo>
                  <a:lnTo>
                    <a:pt x="1163865" y="6429"/>
                  </a:lnTo>
                  <a:lnTo>
                    <a:pt x="1116013" y="0"/>
                  </a:lnTo>
                  <a:lnTo>
                    <a:pt x="1068160" y="6429"/>
                  </a:lnTo>
                  <a:lnTo>
                    <a:pt x="1025161" y="24575"/>
                  </a:lnTo>
                  <a:lnTo>
                    <a:pt x="988731" y="52720"/>
                  </a:lnTo>
                  <a:lnTo>
                    <a:pt x="960586" y="89151"/>
                  </a:lnTo>
                  <a:lnTo>
                    <a:pt x="942440" y="132150"/>
                  </a:lnTo>
                  <a:lnTo>
                    <a:pt x="936010" y="180002"/>
                  </a:lnTo>
                  <a:lnTo>
                    <a:pt x="942440" y="227854"/>
                  </a:lnTo>
                  <a:lnTo>
                    <a:pt x="960586" y="270853"/>
                  </a:lnTo>
                  <a:lnTo>
                    <a:pt x="988731" y="307283"/>
                  </a:lnTo>
                  <a:lnTo>
                    <a:pt x="1025161" y="335429"/>
                  </a:lnTo>
                  <a:lnTo>
                    <a:pt x="1068160" y="353574"/>
                  </a:lnTo>
                  <a:lnTo>
                    <a:pt x="1116013" y="360004"/>
                  </a:lnTo>
                  <a:lnTo>
                    <a:pt x="1163865" y="353574"/>
                  </a:lnTo>
                  <a:lnTo>
                    <a:pt x="1206864" y="335429"/>
                  </a:lnTo>
                  <a:lnTo>
                    <a:pt x="1243294" y="307283"/>
                  </a:lnTo>
                  <a:lnTo>
                    <a:pt x="1271439" y="270853"/>
                  </a:lnTo>
                  <a:lnTo>
                    <a:pt x="1289585" y="227854"/>
                  </a:lnTo>
                  <a:lnTo>
                    <a:pt x="1296015" y="180002"/>
                  </a:lnTo>
                  <a:close/>
                </a:path>
                <a:path w="2016125" h="1764030">
                  <a:moveTo>
                    <a:pt x="828009" y="648008"/>
                  </a:moveTo>
                  <a:lnTo>
                    <a:pt x="821579" y="600155"/>
                  </a:lnTo>
                  <a:lnTo>
                    <a:pt x="803434" y="557157"/>
                  </a:lnTo>
                  <a:lnTo>
                    <a:pt x="775288" y="520726"/>
                  </a:lnTo>
                  <a:lnTo>
                    <a:pt x="738858" y="492581"/>
                  </a:lnTo>
                  <a:lnTo>
                    <a:pt x="695859" y="474435"/>
                  </a:lnTo>
                  <a:lnTo>
                    <a:pt x="648007" y="468005"/>
                  </a:lnTo>
                  <a:lnTo>
                    <a:pt x="600155" y="474435"/>
                  </a:lnTo>
                  <a:lnTo>
                    <a:pt x="557156" y="492581"/>
                  </a:lnTo>
                  <a:lnTo>
                    <a:pt x="520726" y="520726"/>
                  </a:lnTo>
                  <a:lnTo>
                    <a:pt x="492580" y="557157"/>
                  </a:lnTo>
                  <a:lnTo>
                    <a:pt x="474435" y="600155"/>
                  </a:lnTo>
                  <a:lnTo>
                    <a:pt x="468005" y="648008"/>
                  </a:lnTo>
                  <a:lnTo>
                    <a:pt x="474435" y="695860"/>
                  </a:lnTo>
                  <a:lnTo>
                    <a:pt x="492580" y="738859"/>
                  </a:lnTo>
                  <a:lnTo>
                    <a:pt x="520726" y="775289"/>
                  </a:lnTo>
                  <a:lnTo>
                    <a:pt x="557156" y="803434"/>
                  </a:lnTo>
                  <a:lnTo>
                    <a:pt x="600155" y="821580"/>
                  </a:lnTo>
                  <a:lnTo>
                    <a:pt x="648007" y="828010"/>
                  </a:lnTo>
                  <a:lnTo>
                    <a:pt x="695859" y="821580"/>
                  </a:lnTo>
                  <a:lnTo>
                    <a:pt x="738858" y="803434"/>
                  </a:lnTo>
                  <a:lnTo>
                    <a:pt x="775288" y="775289"/>
                  </a:lnTo>
                  <a:lnTo>
                    <a:pt x="803434" y="738859"/>
                  </a:lnTo>
                  <a:lnTo>
                    <a:pt x="821579" y="695860"/>
                  </a:lnTo>
                  <a:lnTo>
                    <a:pt x="828009" y="648008"/>
                  </a:lnTo>
                  <a:close/>
                </a:path>
                <a:path w="2016125" h="1764030">
                  <a:moveTo>
                    <a:pt x="981704" y="314316"/>
                  </a:moveTo>
                  <a:lnTo>
                    <a:pt x="781663" y="514363"/>
                  </a:lnTo>
                </a:path>
                <a:path w="2016125" h="1764030">
                  <a:moveTo>
                    <a:pt x="576006" y="1116014"/>
                  </a:moveTo>
                  <a:lnTo>
                    <a:pt x="569576" y="1068161"/>
                  </a:lnTo>
                  <a:lnTo>
                    <a:pt x="551431" y="1025162"/>
                  </a:lnTo>
                  <a:lnTo>
                    <a:pt x="523285" y="988732"/>
                  </a:lnTo>
                  <a:lnTo>
                    <a:pt x="486855" y="960587"/>
                  </a:lnTo>
                  <a:lnTo>
                    <a:pt x="443856" y="942441"/>
                  </a:lnTo>
                  <a:lnTo>
                    <a:pt x="396004" y="936011"/>
                  </a:lnTo>
                  <a:lnTo>
                    <a:pt x="348152" y="942441"/>
                  </a:lnTo>
                  <a:lnTo>
                    <a:pt x="305153" y="960587"/>
                  </a:lnTo>
                  <a:lnTo>
                    <a:pt x="268723" y="988732"/>
                  </a:lnTo>
                  <a:lnTo>
                    <a:pt x="240577" y="1025162"/>
                  </a:lnTo>
                  <a:lnTo>
                    <a:pt x="222432" y="1068161"/>
                  </a:lnTo>
                  <a:lnTo>
                    <a:pt x="216002" y="1116014"/>
                  </a:lnTo>
                  <a:lnTo>
                    <a:pt x="222432" y="1163866"/>
                  </a:lnTo>
                  <a:lnTo>
                    <a:pt x="240577" y="1206865"/>
                  </a:lnTo>
                  <a:lnTo>
                    <a:pt x="268723" y="1243295"/>
                  </a:lnTo>
                  <a:lnTo>
                    <a:pt x="305153" y="1271440"/>
                  </a:lnTo>
                  <a:lnTo>
                    <a:pt x="348152" y="1289586"/>
                  </a:lnTo>
                  <a:lnTo>
                    <a:pt x="396004" y="1296016"/>
                  </a:lnTo>
                  <a:lnTo>
                    <a:pt x="443856" y="1289586"/>
                  </a:lnTo>
                  <a:lnTo>
                    <a:pt x="486855" y="1271440"/>
                  </a:lnTo>
                  <a:lnTo>
                    <a:pt x="523285" y="1243295"/>
                  </a:lnTo>
                  <a:lnTo>
                    <a:pt x="551431" y="1206865"/>
                  </a:lnTo>
                  <a:lnTo>
                    <a:pt x="569576" y="1163866"/>
                  </a:lnTo>
                  <a:lnTo>
                    <a:pt x="576006" y="1116014"/>
                  </a:lnTo>
                  <a:close/>
                </a:path>
                <a:path w="2016125" h="1764030">
                  <a:moveTo>
                    <a:pt x="558088" y="815005"/>
                  </a:moveTo>
                  <a:lnTo>
                    <a:pt x="485931" y="949016"/>
                  </a:lnTo>
                </a:path>
                <a:path w="2016125" h="1764030">
                  <a:moveTo>
                    <a:pt x="360004" y="1584019"/>
                  </a:moveTo>
                  <a:lnTo>
                    <a:pt x="353574" y="1536167"/>
                  </a:lnTo>
                  <a:lnTo>
                    <a:pt x="335428" y="1493168"/>
                  </a:lnTo>
                  <a:lnTo>
                    <a:pt x="307283" y="1456738"/>
                  </a:lnTo>
                  <a:lnTo>
                    <a:pt x="270853" y="1428593"/>
                  </a:lnTo>
                  <a:lnTo>
                    <a:pt x="227854" y="1410447"/>
                  </a:lnTo>
                  <a:lnTo>
                    <a:pt x="180002" y="1404017"/>
                  </a:lnTo>
                  <a:lnTo>
                    <a:pt x="132149" y="1410447"/>
                  </a:lnTo>
                  <a:lnTo>
                    <a:pt x="89151" y="1428593"/>
                  </a:lnTo>
                  <a:lnTo>
                    <a:pt x="52720" y="1456738"/>
                  </a:lnTo>
                  <a:lnTo>
                    <a:pt x="24575" y="1493168"/>
                  </a:lnTo>
                  <a:lnTo>
                    <a:pt x="6429" y="1536167"/>
                  </a:lnTo>
                  <a:lnTo>
                    <a:pt x="0" y="1584019"/>
                  </a:lnTo>
                  <a:lnTo>
                    <a:pt x="6429" y="1631871"/>
                  </a:lnTo>
                  <a:lnTo>
                    <a:pt x="24575" y="1674870"/>
                  </a:lnTo>
                  <a:lnTo>
                    <a:pt x="52720" y="1711301"/>
                  </a:lnTo>
                  <a:lnTo>
                    <a:pt x="89151" y="1739446"/>
                  </a:lnTo>
                  <a:lnTo>
                    <a:pt x="132149" y="1757592"/>
                  </a:lnTo>
                  <a:lnTo>
                    <a:pt x="180002" y="1764021"/>
                  </a:lnTo>
                  <a:lnTo>
                    <a:pt x="227854" y="1757592"/>
                  </a:lnTo>
                  <a:lnTo>
                    <a:pt x="270853" y="1739446"/>
                  </a:lnTo>
                  <a:lnTo>
                    <a:pt x="307283" y="1711301"/>
                  </a:lnTo>
                  <a:lnTo>
                    <a:pt x="335428" y="1674870"/>
                  </a:lnTo>
                  <a:lnTo>
                    <a:pt x="353574" y="1631871"/>
                  </a:lnTo>
                  <a:lnTo>
                    <a:pt x="360004" y="1584019"/>
                  </a:lnTo>
                  <a:close/>
                </a:path>
                <a:path w="2016125" h="1764030">
                  <a:moveTo>
                    <a:pt x="316753" y="1287720"/>
                  </a:moveTo>
                  <a:lnTo>
                    <a:pt x="259255" y="1412313"/>
                  </a:lnTo>
                </a:path>
                <a:path w="2016125" h="1764030">
                  <a:moveTo>
                    <a:pt x="792009" y="1584019"/>
                  </a:moveTo>
                  <a:lnTo>
                    <a:pt x="785579" y="1536167"/>
                  </a:lnTo>
                  <a:lnTo>
                    <a:pt x="767434" y="1493168"/>
                  </a:lnTo>
                  <a:lnTo>
                    <a:pt x="739288" y="1456738"/>
                  </a:lnTo>
                  <a:lnTo>
                    <a:pt x="702858" y="1428593"/>
                  </a:lnTo>
                  <a:lnTo>
                    <a:pt x="659859" y="1410447"/>
                  </a:lnTo>
                  <a:lnTo>
                    <a:pt x="612007" y="1404017"/>
                  </a:lnTo>
                  <a:lnTo>
                    <a:pt x="564155" y="1410447"/>
                  </a:lnTo>
                  <a:lnTo>
                    <a:pt x="521156" y="1428593"/>
                  </a:lnTo>
                  <a:lnTo>
                    <a:pt x="484726" y="1456738"/>
                  </a:lnTo>
                  <a:lnTo>
                    <a:pt x="456580" y="1493168"/>
                  </a:lnTo>
                  <a:lnTo>
                    <a:pt x="438435" y="1536167"/>
                  </a:lnTo>
                  <a:lnTo>
                    <a:pt x="432005" y="1584019"/>
                  </a:lnTo>
                  <a:lnTo>
                    <a:pt x="438435" y="1631871"/>
                  </a:lnTo>
                  <a:lnTo>
                    <a:pt x="456580" y="1674870"/>
                  </a:lnTo>
                  <a:lnTo>
                    <a:pt x="484726" y="1711301"/>
                  </a:lnTo>
                  <a:lnTo>
                    <a:pt x="521156" y="1739446"/>
                  </a:lnTo>
                  <a:lnTo>
                    <a:pt x="564155" y="1757592"/>
                  </a:lnTo>
                  <a:lnTo>
                    <a:pt x="612007" y="1764021"/>
                  </a:lnTo>
                  <a:lnTo>
                    <a:pt x="659859" y="1757592"/>
                  </a:lnTo>
                  <a:lnTo>
                    <a:pt x="702858" y="1739446"/>
                  </a:lnTo>
                  <a:lnTo>
                    <a:pt x="739288" y="1711301"/>
                  </a:lnTo>
                  <a:lnTo>
                    <a:pt x="767434" y="1674870"/>
                  </a:lnTo>
                  <a:lnTo>
                    <a:pt x="785579" y="1631871"/>
                  </a:lnTo>
                  <a:lnTo>
                    <a:pt x="792009" y="1584019"/>
                  </a:lnTo>
                  <a:close/>
                </a:path>
                <a:path w="2016125" h="1764030">
                  <a:moveTo>
                    <a:pt x="475255" y="1287720"/>
                  </a:moveTo>
                  <a:lnTo>
                    <a:pt x="532753" y="1412313"/>
                  </a:lnTo>
                </a:path>
                <a:path w="2016125" h="1764030">
                  <a:moveTo>
                    <a:pt x="1080012" y="1116014"/>
                  </a:moveTo>
                  <a:lnTo>
                    <a:pt x="1073583" y="1068161"/>
                  </a:lnTo>
                  <a:lnTo>
                    <a:pt x="1055437" y="1025162"/>
                  </a:lnTo>
                  <a:lnTo>
                    <a:pt x="1027291" y="988732"/>
                  </a:lnTo>
                  <a:lnTo>
                    <a:pt x="990861" y="960587"/>
                  </a:lnTo>
                  <a:lnTo>
                    <a:pt x="947862" y="942441"/>
                  </a:lnTo>
                  <a:lnTo>
                    <a:pt x="900010" y="936011"/>
                  </a:lnTo>
                  <a:lnTo>
                    <a:pt x="852158" y="942441"/>
                  </a:lnTo>
                  <a:lnTo>
                    <a:pt x="809159" y="960587"/>
                  </a:lnTo>
                  <a:lnTo>
                    <a:pt x="772729" y="988732"/>
                  </a:lnTo>
                  <a:lnTo>
                    <a:pt x="744584" y="1025162"/>
                  </a:lnTo>
                  <a:lnTo>
                    <a:pt x="726438" y="1068161"/>
                  </a:lnTo>
                  <a:lnTo>
                    <a:pt x="720008" y="1116014"/>
                  </a:lnTo>
                  <a:lnTo>
                    <a:pt x="726438" y="1163866"/>
                  </a:lnTo>
                  <a:lnTo>
                    <a:pt x="744584" y="1206865"/>
                  </a:lnTo>
                  <a:lnTo>
                    <a:pt x="772729" y="1243295"/>
                  </a:lnTo>
                  <a:lnTo>
                    <a:pt x="809159" y="1271440"/>
                  </a:lnTo>
                  <a:lnTo>
                    <a:pt x="852158" y="1289586"/>
                  </a:lnTo>
                  <a:lnTo>
                    <a:pt x="900010" y="1296016"/>
                  </a:lnTo>
                  <a:lnTo>
                    <a:pt x="947862" y="1289586"/>
                  </a:lnTo>
                  <a:lnTo>
                    <a:pt x="990861" y="1271440"/>
                  </a:lnTo>
                  <a:lnTo>
                    <a:pt x="1027291" y="1243295"/>
                  </a:lnTo>
                  <a:lnTo>
                    <a:pt x="1055437" y="1206865"/>
                  </a:lnTo>
                  <a:lnTo>
                    <a:pt x="1073583" y="1163866"/>
                  </a:lnTo>
                  <a:lnTo>
                    <a:pt x="1080012" y="1116014"/>
                  </a:lnTo>
                  <a:close/>
                </a:path>
                <a:path w="2016125" h="1764030">
                  <a:moveTo>
                    <a:pt x="737925" y="815005"/>
                  </a:moveTo>
                  <a:lnTo>
                    <a:pt x="810083" y="949016"/>
                  </a:lnTo>
                </a:path>
                <a:path w="2016125" h="1764030">
                  <a:moveTo>
                    <a:pt x="1764021" y="648008"/>
                  </a:moveTo>
                  <a:lnTo>
                    <a:pt x="1757591" y="600155"/>
                  </a:lnTo>
                  <a:lnTo>
                    <a:pt x="1739446" y="557157"/>
                  </a:lnTo>
                  <a:lnTo>
                    <a:pt x="1711300" y="520726"/>
                  </a:lnTo>
                  <a:lnTo>
                    <a:pt x="1674870" y="492581"/>
                  </a:lnTo>
                  <a:lnTo>
                    <a:pt x="1631871" y="474435"/>
                  </a:lnTo>
                  <a:lnTo>
                    <a:pt x="1584019" y="468005"/>
                  </a:lnTo>
                  <a:lnTo>
                    <a:pt x="1536167" y="474435"/>
                  </a:lnTo>
                  <a:lnTo>
                    <a:pt x="1493168" y="492581"/>
                  </a:lnTo>
                  <a:lnTo>
                    <a:pt x="1456738" y="520726"/>
                  </a:lnTo>
                  <a:lnTo>
                    <a:pt x="1428592" y="557157"/>
                  </a:lnTo>
                  <a:lnTo>
                    <a:pt x="1410446" y="600155"/>
                  </a:lnTo>
                  <a:lnTo>
                    <a:pt x="1404017" y="648008"/>
                  </a:lnTo>
                  <a:lnTo>
                    <a:pt x="1410446" y="695860"/>
                  </a:lnTo>
                  <a:lnTo>
                    <a:pt x="1428592" y="738859"/>
                  </a:lnTo>
                  <a:lnTo>
                    <a:pt x="1456738" y="775289"/>
                  </a:lnTo>
                  <a:lnTo>
                    <a:pt x="1493168" y="803434"/>
                  </a:lnTo>
                  <a:lnTo>
                    <a:pt x="1536167" y="821580"/>
                  </a:lnTo>
                  <a:lnTo>
                    <a:pt x="1584019" y="828010"/>
                  </a:lnTo>
                  <a:lnTo>
                    <a:pt x="1631871" y="821580"/>
                  </a:lnTo>
                  <a:lnTo>
                    <a:pt x="1674870" y="803434"/>
                  </a:lnTo>
                  <a:lnTo>
                    <a:pt x="1711300" y="775289"/>
                  </a:lnTo>
                  <a:lnTo>
                    <a:pt x="1739446" y="738859"/>
                  </a:lnTo>
                  <a:lnTo>
                    <a:pt x="1757591" y="695860"/>
                  </a:lnTo>
                  <a:lnTo>
                    <a:pt x="1764021" y="648008"/>
                  </a:lnTo>
                  <a:close/>
                </a:path>
                <a:path w="2016125" h="1764030">
                  <a:moveTo>
                    <a:pt x="1250326" y="314310"/>
                  </a:moveTo>
                  <a:lnTo>
                    <a:pt x="1450374" y="514351"/>
                  </a:lnTo>
                </a:path>
                <a:path w="2016125" h="1764030">
                  <a:moveTo>
                    <a:pt x="1512018" y="1116014"/>
                  </a:moveTo>
                  <a:lnTo>
                    <a:pt x="1505588" y="1068161"/>
                  </a:lnTo>
                  <a:lnTo>
                    <a:pt x="1487443" y="1025162"/>
                  </a:lnTo>
                  <a:lnTo>
                    <a:pt x="1459297" y="988732"/>
                  </a:lnTo>
                  <a:lnTo>
                    <a:pt x="1422867" y="960587"/>
                  </a:lnTo>
                  <a:lnTo>
                    <a:pt x="1379868" y="942441"/>
                  </a:lnTo>
                  <a:lnTo>
                    <a:pt x="1332016" y="936011"/>
                  </a:lnTo>
                  <a:lnTo>
                    <a:pt x="1284164" y="942441"/>
                  </a:lnTo>
                  <a:lnTo>
                    <a:pt x="1241165" y="960587"/>
                  </a:lnTo>
                  <a:lnTo>
                    <a:pt x="1204735" y="988732"/>
                  </a:lnTo>
                  <a:lnTo>
                    <a:pt x="1176589" y="1025162"/>
                  </a:lnTo>
                  <a:lnTo>
                    <a:pt x="1158444" y="1068161"/>
                  </a:lnTo>
                  <a:lnTo>
                    <a:pt x="1152014" y="1116014"/>
                  </a:lnTo>
                  <a:lnTo>
                    <a:pt x="1158444" y="1163866"/>
                  </a:lnTo>
                  <a:lnTo>
                    <a:pt x="1176589" y="1206865"/>
                  </a:lnTo>
                  <a:lnTo>
                    <a:pt x="1204735" y="1243295"/>
                  </a:lnTo>
                  <a:lnTo>
                    <a:pt x="1241165" y="1271440"/>
                  </a:lnTo>
                  <a:lnTo>
                    <a:pt x="1284164" y="1289586"/>
                  </a:lnTo>
                  <a:lnTo>
                    <a:pt x="1332016" y="1296016"/>
                  </a:lnTo>
                  <a:lnTo>
                    <a:pt x="1379868" y="1289586"/>
                  </a:lnTo>
                  <a:lnTo>
                    <a:pt x="1422867" y="1271440"/>
                  </a:lnTo>
                  <a:lnTo>
                    <a:pt x="1459297" y="1243295"/>
                  </a:lnTo>
                  <a:lnTo>
                    <a:pt x="1487443" y="1206865"/>
                  </a:lnTo>
                  <a:lnTo>
                    <a:pt x="1505588" y="1163866"/>
                  </a:lnTo>
                  <a:lnTo>
                    <a:pt x="1512018" y="1116014"/>
                  </a:lnTo>
                  <a:close/>
                </a:path>
                <a:path w="2016125" h="1764030">
                  <a:moveTo>
                    <a:pt x="1494101" y="815005"/>
                  </a:moveTo>
                  <a:lnTo>
                    <a:pt x="1421943" y="949016"/>
                  </a:lnTo>
                </a:path>
                <a:path w="2016125" h="1764030">
                  <a:moveTo>
                    <a:pt x="2016024" y="1116014"/>
                  </a:moveTo>
                  <a:lnTo>
                    <a:pt x="2009595" y="1068161"/>
                  </a:lnTo>
                  <a:lnTo>
                    <a:pt x="1991449" y="1025162"/>
                  </a:lnTo>
                  <a:lnTo>
                    <a:pt x="1963303" y="988732"/>
                  </a:lnTo>
                  <a:lnTo>
                    <a:pt x="1926873" y="960587"/>
                  </a:lnTo>
                  <a:lnTo>
                    <a:pt x="1883874" y="942441"/>
                  </a:lnTo>
                  <a:lnTo>
                    <a:pt x="1836022" y="936011"/>
                  </a:lnTo>
                  <a:lnTo>
                    <a:pt x="1788170" y="942441"/>
                  </a:lnTo>
                  <a:lnTo>
                    <a:pt x="1745171" y="960587"/>
                  </a:lnTo>
                  <a:lnTo>
                    <a:pt x="1708741" y="988732"/>
                  </a:lnTo>
                  <a:lnTo>
                    <a:pt x="1680595" y="1025162"/>
                  </a:lnTo>
                  <a:lnTo>
                    <a:pt x="1662450" y="1068161"/>
                  </a:lnTo>
                  <a:lnTo>
                    <a:pt x="1656020" y="1116014"/>
                  </a:lnTo>
                  <a:lnTo>
                    <a:pt x="1662450" y="1163866"/>
                  </a:lnTo>
                  <a:lnTo>
                    <a:pt x="1680595" y="1206865"/>
                  </a:lnTo>
                  <a:lnTo>
                    <a:pt x="1708741" y="1243295"/>
                  </a:lnTo>
                  <a:lnTo>
                    <a:pt x="1745171" y="1271440"/>
                  </a:lnTo>
                  <a:lnTo>
                    <a:pt x="1788170" y="1289586"/>
                  </a:lnTo>
                  <a:lnTo>
                    <a:pt x="1836022" y="1296016"/>
                  </a:lnTo>
                  <a:lnTo>
                    <a:pt x="1883874" y="1289586"/>
                  </a:lnTo>
                  <a:lnTo>
                    <a:pt x="1926873" y="1271440"/>
                  </a:lnTo>
                  <a:lnTo>
                    <a:pt x="1963303" y="1243295"/>
                  </a:lnTo>
                  <a:lnTo>
                    <a:pt x="1991449" y="1206865"/>
                  </a:lnTo>
                  <a:lnTo>
                    <a:pt x="2009595" y="1163866"/>
                  </a:lnTo>
                  <a:lnTo>
                    <a:pt x="2016024" y="1116014"/>
                  </a:lnTo>
                  <a:close/>
                </a:path>
                <a:path w="2016125" h="1764030">
                  <a:moveTo>
                    <a:pt x="1673937" y="815005"/>
                  </a:moveTo>
                  <a:lnTo>
                    <a:pt x="1746095" y="949016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138373"/>
            <a:ext cx="354139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20" dirty="0">
                <a:solidFill>
                  <a:srgbClr val="007F00"/>
                </a:solidFill>
              </a:rPr>
              <a:t>Example:</a:t>
            </a:r>
            <a:r>
              <a:rPr sz="2050" spc="130" dirty="0">
                <a:solidFill>
                  <a:srgbClr val="007F00"/>
                </a:solidFill>
              </a:rPr>
              <a:t> </a:t>
            </a:r>
            <a:r>
              <a:rPr sz="2050" dirty="0">
                <a:solidFill>
                  <a:srgbClr val="FF0000"/>
                </a:solidFill>
              </a:rPr>
              <a:t>not</a:t>
            </a:r>
            <a:r>
              <a:rPr sz="2050" spc="-15" dirty="0">
                <a:solidFill>
                  <a:srgbClr val="FF0000"/>
                </a:solidFill>
              </a:rPr>
              <a:t> </a:t>
            </a:r>
            <a:r>
              <a:rPr sz="2050" spc="-75" dirty="0">
                <a:solidFill>
                  <a:srgbClr val="007F00"/>
                </a:solidFill>
              </a:rPr>
              <a:t>complete</a:t>
            </a:r>
            <a:r>
              <a:rPr sz="2050" spc="-15" dirty="0">
                <a:solidFill>
                  <a:srgbClr val="007F00"/>
                </a:solidFill>
              </a:rPr>
              <a:t> </a:t>
            </a:r>
            <a:r>
              <a:rPr sz="2050" spc="-45" dirty="0">
                <a:solidFill>
                  <a:srgbClr val="007F00"/>
                </a:solidFill>
              </a:rPr>
              <a:t>binary</a:t>
            </a:r>
            <a:r>
              <a:rPr sz="2050" spc="-15" dirty="0">
                <a:solidFill>
                  <a:srgbClr val="007F00"/>
                </a:solidFill>
              </a:rPr>
              <a:t> </a:t>
            </a:r>
            <a:r>
              <a:rPr sz="2050" spc="-55" dirty="0">
                <a:solidFill>
                  <a:srgbClr val="007F00"/>
                </a:solidFill>
              </a:rPr>
              <a:t>tree</a:t>
            </a:r>
            <a:endParaRPr sz="2050"/>
          </a:p>
        </p:txBody>
      </p:sp>
      <p:grpSp>
        <p:nvGrpSpPr>
          <p:cNvPr id="3" name="object 3"/>
          <p:cNvGrpSpPr/>
          <p:nvPr/>
        </p:nvGrpSpPr>
        <p:grpSpPr>
          <a:xfrm>
            <a:off x="289420" y="542061"/>
            <a:ext cx="4029710" cy="2724150"/>
            <a:chOff x="289420" y="542061"/>
            <a:chExt cx="4029710" cy="2724150"/>
          </a:xfrm>
        </p:grpSpPr>
        <p:sp>
          <p:nvSpPr>
            <p:cNvPr id="4" name="object 4"/>
            <p:cNvSpPr/>
            <p:nvPr/>
          </p:nvSpPr>
          <p:spPr>
            <a:xfrm>
              <a:off x="289420" y="542061"/>
              <a:ext cx="4029710" cy="2724150"/>
            </a:xfrm>
            <a:custGeom>
              <a:avLst/>
              <a:gdLst/>
              <a:ahLst/>
              <a:cxnLst/>
              <a:rect l="l" t="t" r="r" b="b"/>
              <a:pathLst>
                <a:path w="4029710" h="2724150">
                  <a:moveTo>
                    <a:pt x="4029151" y="0"/>
                  </a:moveTo>
                  <a:lnTo>
                    <a:pt x="0" y="0"/>
                  </a:lnTo>
                  <a:lnTo>
                    <a:pt x="0" y="2724023"/>
                  </a:lnTo>
                  <a:lnTo>
                    <a:pt x="4029151" y="2724023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6014" y="795085"/>
              <a:ext cx="1548130" cy="1296035"/>
            </a:xfrm>
            <a:custGeom>
              <a:avLst/>
              <a:gdLst/>
              <a:ahLst/>
              <a:cxnLst/>
              <a:rect l="l" t="t" r="r" b="b"/>
              <a:pathLst>
                <a:path w="1548130" h="1296035">
                  <a:moveTo>
                    <a:pt x="828009" y="180002"/>
                  </a:moveTo>
                  <a:lnTo>
                    <a:pt x="821580" y="132150"/>
                  </a:lnTo>
                  <a:lnTo>
                    <a:pt x="803434" y="89151"/>
                  </a:lnTo>
                  <a:lnTo>
                    <a:pt x="775288" y="52720"/>
                  </a:lnTo>
                  <a:lnTo>
                    <a:pt x="738858" y="24575"/>
                  </a:lnTo>
                  <a:lnTo>
                    <a:pt x="695859" y="6429"/>
                  </a:lnTo>
                  <a:lnTo>
                    <a:pt x="648007" y="0"/>
                  </a:lnTo>
                  <a:lnTo>
                    <a:pt x="600155" y="6429"/>
                  </a:lnTo>
                  <a:lnTo>
                    <a:pt x="557156" y="24575"/>
                  </a:lnTo>
                  <a:lnTo>
                    <a:pt x="520726" y="52720"/>
                  </a:lnTo>
                  <a:lnTo>
                    <a:pt x="492580" y="89151"/>
                  </a:lnTo>
                  <a:lnTo>
                    <a:pt x="474435" y="132150"/>
                  </a:lnTo>
                  <a:lnTo>
                    <a:pt x="468005" y="180002"/>
                  </a:lnTo>
                  <a:lnTo>
                    <a:pt x="474435" y="227854"/>
                  </a:lnTo>
                  <a:lnTo>
                    <a:pt x="492580" y="270853"/>
                  </a:lnTo>
                  <a:lnTo>
                    <a:pt x="520726" y="307283"/>
                  </a:lnTo>
                  <a:lnTo>
                    <a:pt x="557156" y="335429"/>
                  </a:lnTo>
                  <a:lnTo>
                    <a:pt x="600155" y="353574"/>
                  </a:lnTo>
                  <a:lnTo>
                    <a:pt x="648007" y="360004"/>
                  </a:lnTo>
                  <a:lnTo>
                    <a:pt x="695859" y="353574"/>
                  </a:lnTo>
                  <a:lnTo>
                    <a:pt x="738858" y="335429"/>
                  </a:lnTo>
                  <a:lnTo>
                    <a:pt x="775288" y="307283"/>
                  </a:lnTo>
                  <a:lnTo>
                    <a:pt x="803434" y="270853"/>
                  </a:lnTo>
                  <a:lnTo>
                    <a:pt x="821580" y="227854"/>
                  </a:lnTo>
                  <a:lnTo>
                    <a:pt x="828009" y="180002"/>
                  </a:lnTo>
                  <a:close/>
                </a:path>
                <a:path w="1548130" h="1296035">
                  <a:moveTo>
                    <a:pt x="360004" y="648008"/>
                  </a:moveTo>
                  <a:lnTo>
                    <a:pt x="353574" y="600155"/>
                  </a:lnTo>
                  <a:lnTo>
                    <a:pt x="335428" y="557157"/>
                  </a:lnTo>
                  <a:lnTo>
                    <a:pt x="307283" y="520726"/>
                  </a:lnTo>
                  <a:lnTo>
                    <a:pt x="270853" y="492581"/>
                  </a:lnTo>
                  <a:lnTo>
                    <a:pt x="227854" y="474435"/>
                  </a:lnTo>
                  <a:lnTo>
                    <a:pt x="180002" y="468005"/>
                  </a:lnTo>
                  <a:lnTo>
                    <a:pt x="132149" y="474435"/>
                  </a:lnTo>
                  <a:lnTo>
                    <a:pt x="89150" y="492581"/>
                  </a:lnTo>
                  <a:lnTo>
                    <a:pt x="52720" y="520726"/>
                  </a:lnTo>
                  <a:lnTo>
                    <a:pt x="24575" y="557157"/>
                  </a:lnTo>
                  <a:lnTo>
                    <a:pt x="6429" y="600155"/>
                  </a:lnTo>
                  <a:lnTo>
                    <a:pt x="0" y="648008"/>
                  </a:lnTo>
                  <a:lnTo>
                    <a:pt x="6429" y="695860"/>
                  </a:lnTo>
                  <a:lnTo>
                    <a:pt x="24575" y="738859"/>
                  </a:lnTo>
                  <a:lnTo>
                    <a:pt x="52720" y="775289"/>
                  </a:lnTo>
                  <a:lnTo>
                    <a:pt x="89150" y="803434"/>
                  </a:lnTo>
                  <a:lnTo>
                    <a:pt x="132149" y="821580"/>
                  </a:lnTo>
                  <a:lnTo>
                    <a:pt x="180002" y="828010"/>
                  </a:lnTo>
                  <a:lnTo>
                    <a:pt x="227854" y="821580"/>
                  </a:lnTo>
                  <a:lnTo>
                    <a:pt x="270853" y="803434"/>
                  </a:lnTo>
                  <a:lnTo>
                    <a:pt x="307283" y="775289"/>
                  </a:lnTo>
                  <a:lnTo>
                    <a:pt x="335428" y="738859"/>
                  </a:lnTo>
                  <a:lnTo>
                    <a:pt x="353574" y="695860"/>
                  </a:lnTo>
                  <a:lnTo>
                    <a:pt x="360004" y="648008"/>
                  </a:lnTo>
                  <a:close/>
                </a:path>
                <a:path w="1548130" h="1296035">
                  <a:moveTo>
                    <a:pt x="513699" y="314316"/>
                  </a:moveTo>
                  <a:lnTo>
                    <a:pt x="313658" y="514363"/>
                  </a:lnTo>
                </a:path>
                <a:path w="1548130" h="1296035">
                  <a:moveTo>
                    <a:pt x="1296016" y="648008"/>
                  </a:moveTo>
                  <a:lnTo>
                    <a:pt x="1289586" y="600155"/>
                  </a:lnTo>
                  <a:lnTo>
                    <a:pt x="1271440" y="557157"/>
                  </a:lnTo>
                  <a:lnTo>
                    <a:pt x="1243295" y="520726"/>
                  </a:lnTo>
                  <a:lnTo>
                    <a:pt x="1206865" y="492581"/>
                  </a:lnTo>
                  <a:lnTo>
                    <a:pt x="1163866" y="474435"/>
                  </a:lnTo>
                  <a:lnTo>
                    <a:pt x="1116014" y="468005"/>
                  </a:lnTo>
                  <a:lnTo>
                    <a:pt x="1068161" y="474435"/>
                  </a:lnTo>
                  <a:lnTo>
                    <a:pt x="1025162" y="492581"/>
                  </a:lnTo>
                  <a:lnTo>
                    <a:pt x="988732" y="520726"/>
                  </a:lnTo>
                  <a:lnTo>
                    <a:pt x="960587" y="557157"/>
                  </a:lnTo>
                  <a:lnTo>
                    <a:pt x="942441" y="600155"/>
                  </a:lnTo>
                  <a:lnTo>
                    <a:pt x="936011" y="648008"/>
                  </a:lnTo>
                  <a:lnTo>
                    <a:pt x="942441" y="695860"/>
                  </a:lnTo>
                  <a:lnTo>
                    <a:pt x="960587" y="738859"/>
                  </a:lnTo>
                  <a:lnTo>
                    <a:pt x="988732" y="775289"/>
                  </a:lnTo>
                  <a:lnTo>
                    <a:pt x="1025162" y="803434"/>
                  </a:lnTo>
                  <a:lnTo>
                    <a:pt x="1068161" y="821580"/>
                  </a:lnTo>
                  <a:lnTo>
                    <a:pt x="1116014" y="828010"/>
                  </a:lnTo>
                  <a:lnTo>
                    <a:pt x="1163866" y="821580"/>
                  </a:lnTo>
                  <a:lnTo>
                    <a:pt x="1206865" y="803434"/>
                  </a:lnTo>
                  <a:lnTo>
                    <a:pt x="1243295" y="775289"/>
                  </a:lnTo>
                  <a:lnTo>
                    <a:pt x="1271440" y="738859"/>
                  </a:lnTo>
                  <a:lnTo>
                    <a:pt x="1289586" y="695860"/>
                  </a:lnTo>
                  <a:lnTo>
                    <a:pt x="1296016" y="648008"/>
                  </a:lnTo>
                  <a:close/>
                </a:path>
                <a:path w="1548130" h="1296035">
                  <a:moveTo>
                    <a:pt x="782321" y="314310"/>
                  </a:moveTo>
                  <a:lnTo>
                    <a:pt x="982369" y="514351"/>
                  </a:lnTo>
                </a:path>
                <a:path w="1548130" h="1296035">
                  <a:moveTo>
                    <a:pt x="1044013" y="1116014"/>
                  </a:moveTo>
                  <a:lnTo>
                    <a:pt x="1037583" y="1068161"/>
                  </a:lnTo>
                  <a:lnTo>
                    <a:pt x="1019437" y="1025162"/>
                  </a:lnTo>
                  <a:lnTo>
                    <a:pt x="991292" y="988732"/>
                  </a:lnTo>
                  <a:lnTo>
                    <a:pt x="954862" y="960587"/>
                  </a:lnTo>
                  <a:lnTo>
                    <a:pt x="911863" y="942441"/>
                  </a:lnTo>
                  <a:lnTo>
                    <a:pt x="864011" y="936011"/>
                  </a:lnTo>
                  <a:lnTo>
                    <a:pt x="816159" y="942441"/>
                  </a:lnTo>
                  <a:lnTo>
                    <a:pt x="773160" y="960587"/>
                  </a:lnTo>
                  <a:lnTo>
                    <a:pt x="736730" y="988732"/>
                  </a:lnTo>
                  <a:lnTo>
                    <a:pt x="708584" y="1025162"/>
                  </a:lnTo>
                  <a:lnTo>
                    <a:pt x="690438" y="1068161"/>
                  </a:lnTo>
                  <a:lnTo>
                    <a:pt x="684009" y="1116014"/>
                  </a:lnTo>
                  <a:lnTo>
                    <a:pt x="690438" y="1163866"/>
                  </a:lnTo>
                  <a:lnTo>
                    <a:pt x="708584" y="1206865"/>
                  </a:lnTo>
                  <a:lnTo>
                    <a:pt x="736730" y="1243295"/>
                  </a:lnTo>
                  <a:lnTo>
                    <a:pt x="773160" y="1271440"/>
                  </a:lnTo>
                  <a:lnTo>
                    <a:pt x="816159" y="1289586"/>
                  </a:lnTo>
                  <a:lnTo>
                    <a:pt x="864011" y="1296016"/>
                  </a:lnTo>
                  <a:lnTo>
                    <a:pt x="911863" y="1289586"/>
                  </a:lnTo>
                  <a:lnTo>
                    <a:pt x="954862" y="1271440"/>
                  </a:lnTo>
                  <a:lnTo>
                    <a:pt x="991292" y="1243295"/>
                  </a:lnTo>
                  <a:lnTo>
                    <a:pt x="1019437" y="1206865"/>
                  </a:lnTo>
                  <a:lnTo>
                    <a:pt x="1037583" y="1163866"/>
                  </a:lnTo>
                  <a:lnTo>
                    <a:pt x="1044013" y="1116014"/>
                  </a:lnTo>
                  <a:close/>
                </a:path>
                <a:path w="1548130" h="1296035">
                  <a:moveTo>
                    <a:pt x="1026095" y="815005"/>
                  </a:moveTo>
                  <a:lnTo>
                    <a:pt x="953938" y="949016"/>
                  </a:lnTo>
                </a:path>
                <a:path w="1548130" h="1296035">
                  <a:moveTo>
                    <a:pt x="1548019" y="1116014"/>
                  </a:moveTo>
                  <a:lnTo>
                    <a:pt x="1541589" y="1068161"/>
                  </a:lnTo>
                  <a:lnTo>
                    <a:pt x="1523444" y="1025162"/>
                  </a:lnTo>
                  <a:lnTo>
                    <a:pt x="1495298" y="988732"/>
                  </a:lnTo>
                  <a:lnTo>
                    <a:pt x="1458868" y="960587"/>
                  </a:lnTo>
                  <a:lnTo>
                    <a:pt x="1415869" y="942441"/>
                  </a:lnTo>
                  <a:lnTo>
                    <a:pt x="1368017" y="936011"/>
                  </a:lnTo>
                  <a:lnTo>
                    <a:pt x="1320165" y="942441"/>
                  </a:lnTo>
                  <a:lnTo>
                    <a:pt x="1277166" y="960587"/>
                  </a:lnTo>
                  <a:lnTo>
                    <a:pt x="1240736" y="988732"/>
                  </a:lnTo>
                  <a:lnTo>
                    <a:pt x="1212590" y="1025162"/>
                  </a:lnTo>
                  <a:lnTo>
                    <a:pt x="1194445" y="1068161"/>
                  </a:lnTo>
                  <a:lnTo>
                    <a:pt x="1188015" y="1116014"/>
                  </a:lnTo>
                  <a:lnTo>
                    <a:pt x="1194445" y="1163866"/>
                  </a:lnTo>
                  <a:lnTo>
                    <a:pt x="1212590" y="1206865"/>
                  </a:lnTo>
                  <a:lnTo>
                    <a:pt x="1240736" y="1243295"/>
                  </a:lnTo>
                  <a:lnTo>
                    <a:pt x="1277166" y="1271440"/>
                  </a:lnTo>
                  <a:lnTo>
                    <a:pt x="1320165" y="1289586"/>
                  </a:lnTo>
                  <a:lnTo>
                    <a:pt x="1368017" y="1296016"/>
                  </a:lnTo>
                  <a:lnTo>
                    <a:pt x="1415869" y="1289586"/>
                  </a:lnTo>
                  <a:lnTo>
                    <a:pt x="1458868" y="1271440"/>
                  </a:lnTo>
                  <a:lnTo>
                    <a:pt x="1495298" y="1243295"/>
                  </a:lnTo>
                  <a:lnTo>
                    <a:pt x="1523444" y="1206865"/>
                  </a:lnTo>
                  <a:lnTo>
                    <a:pt x="1541589" y="1163866"/>
                  </a:lnTo>
                  <a:lnTo>
                    <a:pt x="1548019" y="1116014"/>
                  </a:lnTo>
                  <a:close/>
                </a:path>
                <a:path w="1548130" h="1296035">
                  <a:moveTo>
                    <a:pt x="1205932" y="815005"/>
                  </a:moveTo>
                  <a:lnTo>
                    <a:pt x="1278090" y="949016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138373"/>
            <a:ext cx="354139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20" dirty="0">
                <a:solidFill>
                  <a:srgbClr val="007F00"/>
                </a:solidFill>
              </a:rPr>
              <a:t>Example:</a:t>
            </a:r>
            <a:r>
              <a:rPr sz="2050" spc="130" dirty="0">
                <a:solidFill>
                  <a:srgbClr val="007F00"/>
                </a:solidFill>
              </a:rPr>
              <a:t> </a:t>
            </a:r>
            <a:r>
              <a:rPr sz="2050" dirty="0">
                <a:solidFill>
                  <a:srgbClr val="FF0000"/>
                </a:solidFill>
              </a:rPr>
              <a:t>not</a:t>
            </a:r>
            <a:r>
              <a:rPr sz="2050" spc="-15" dirty="0">
                <a:solidFill>
                  <a:srgbClr val="FF0000"/>
                </a:solidFill>
              </a:rPr>
              <a:t> </a:t>
            </a:r>
            <a:r>
              <a:rPr sz="2050" spc="-75" dirty="0">
                <a:solidFill>
                  <a:srgbClr val="007F00"/>
                </a:solidFill>
              </a:rPr>
              <a:t>complete</a:t>
            </a:r>
            <a:r>
              <a:rPr sz="2050" spc="-15" dirty="0">
                <a:solidFill>
                  <a:srgbClr val="007F00"/>
                </a:solidFill>
              </a:rPr>
              <a:t> </a:t>
            </a:r>
            <a:r>
              <a:rPr sz="2050" spc="-45" dirty="0">
                <a:solidFill>
                  <a:srgbClr val="007F00"/>
                </a:solidFill>
              </a:rPr>
              <a:t>binary</a:t>
            </a:r>
            <a:r>
              <a:rPr sz="2050" spc="-15" dirty="0">
                <a:solidFill>
                  <a:srgbClr val="007F00"/>
                </a:solidFill>
              </a:rPr>
              <a:t> </a:t>
            </a:r>
            <a:r>
              <a:rPr sz="2050" spc="-55" dirty="0">
                <a:solidFill>
                  <a:srgbClr val="007F00"/>
                </a:solidFill>
              </a:rPr>
              <a:t>tree</a:t>
            </a:r>
            <a:endParaRPr sz="2050"/>
          </a:p>
        </p:txBody>
      </p:sp>
      <p:grpSp>
        <p:nvGrpSpPr>
          <p:cNvPr id="3" name="object 3"/>
          <p:cNvGrpSpPr/>
          <p:nvPr/>
        </p:nvGrpSpPr>
        <p:grpSpPr>
          <a:xfrm>
            <a:off x="289420" y="542061"/>
            <a:ext cx="4029710" cy="2724150"/>
            <a:chOff x="289420" y="542061"/>
            <a:chExt cx="4029710" cy="2724150"/>
          </a:xfrm>
        </p:grpSpPr>
        <p:sp>
          <p:nvSpPr>
            <p:cNvPr id="4" name="object 4"/>
            <p:cNvSpPr/>
            <p:nvPr/>
          </p:nvSpPr>
          <p:spPr>
            <a:xfrm>
              <a:off x="289420" y="542061"/>
              <a:ext cx="4029710" cy="2724150"/>
            </a:xfrm>
            <a:custGeom>
              <a:avLst/>
              <a:gdLst/>
              <a:ahLst/>
              <a:cxnLst/>
              <a:rect l="l" t="t" r="r" b="b"/>
              <a:pathLst>
                <a:path w="4029710" h="2724150">
                  <a:moveTo>
                    <a:pt x="4029151" y="0"/>
                  </a:moveTo>
                  <a:lnTo>
                    <a:pt x="0" y="0"/>
                  </a:lnTo>
                  <a:lnTo>
                    <a:pt x="0" y="2724023"/>
                  </a:lnTo>
                  <a:lnTo>
                    <a:pt x="4029151" y="2724023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4010" y="795085"/>
              <a:ext cx="1800225" cy="1296035"/>
            </a:xfrm>
            <a:custGeom>
              <a:avLst/>
              <a:gdLst/>
              <a:ahLst/>
              <a:cxnLst/>
              <a:rect l="l" t="t" r="r" b="b"/>
              <a:pathLst>
                <a:path w="1800225" h="1296035">
                  <a:moveTo>
                    <a:pt x="1080012" y="180002"/>
                  </a:moveTo>
                  <a:lnTo>
                    <a:pt x="1073583" y="132150"/>
                  </a:lnTo>
                  <a:lnTo>
                    <a:pt x="1055437" y="89151"/>
                  </a:lnTo>
                  <a:lnTo>
                    <a:pt x="1027291" y="52720"/>
                  </a:lnTo>
                  <a:lnTo>
                    <a:pt x="990861" y="24575"/>
                  </a:lnTo>
                  <a:lnTo>
                    <a:pt x="947862" y="6429"/>
                  </a:lnTo>
                  <a:lnTo>
                    <a:pt x="900010" y="0"/>
                  </a:lnTo>
                  <a:lnTo>
                    <a:pt x="852158" y="6429"/>
                  </a:lnTo>
                  <a:lnTo>
                    <a:pt x="809159" y="24575"/>
                  </a:lnTo>
                  <a:lnTo>
                    <a:pt x="772729" y="52720"/>
                  </a:lnTo>
                  <a:lnTo>
                    <a:pt x="744583" y="89151"/>
                  </a:lnTo>
                  <a:lnTo>
                    <a:pt x="726438" y="132150"/>
                  </a:lnTo>
                  <a:lnTo>
                    <a:pt x="720008" y="180002"/>
                  </a:lnTo>
                  <a:lnTo>
                    <a:pt x="726438" y="227854"/>
                  </a:lnTo>
                  <a:lnTo>
                    <a:pt x="744583" y="270853"/>
                  </a:lnTo>
                  <a:lnTo>
                    <a:pt x="772729" y="307283"/>
                  </a:lnTo>
                  <a:lnTo>
                    <a:pt x="809159" y="335429"/>
                  </a:lnTo>
                  <a:lnTo>
                    <a:pt x="852158" y="353574"/>
                  </a:lnTo>
                  <a:lnTo>
                    <a:pt x="900010" y="360004"/>
                  </a:lnTo>
                  <a:lnTo>
                    <a:pt x="947862" y="353574"/>
                  </a:lnTo>
                  <a:lnTo>
                    <a:pt x="990861" y="335429"/>
                  </a:lnTo>
                  <a:lnTo>
                    <a:pt x="1027291" y="307283"/>
                  </a:lnTo>
                  <a:lnTo>
                    <a:pt x="1055437" y="270853"/>
                  </a:lnTo>
                  <a:lnTo>
                    <a:pt x="1073583" y="227854"/>
                  </a:lnTo>
                  <a:lnTo>
                    <a:pt x="1080012" y="180002"/>
                  </a:lnTo>
                  <a:close/>
                </a:path>
                <a:path w="1800225" h="1296035">
                  <a:moveTo>
                    <a:pt x="612007" y="648008"/>
                  </a:moveTo>
                  <a:lnTo>
                    <a:pt x="605577" y="600155"/>
                  </a:lnTo>
                  <a:lnTo>
                    <a:pt x="587431" y="557157"/>
                  </a:lnTo>
                  <a:lnTo>
                    <a:pt x="559286" y="520726"/>
                  </a:lnTo>
                  <a:lnTo>
                    <a:pt x="522856" y="492581"/>
                  </a:lnTo>
                  <a:lnTo>
                    <a:pt x="479857" y="474435"/>
                  </a:lnTo>
                  <a:lnTo>
                    <a:pt x="432005" y="468005"/>
                  </a:lnTo>
                  <a:lnTo>
                    <a:pt x="384152" y="474435"/>
                  </a:lnTo>
                  <a:lnTo>
                    <a:pt x="341153" y="492581"/>
                  </a:lnTo>
                  <a:lnTo>
                    <a:pt x="304723" y="520726"/>
                  </a:lnTo>
                  <a:lnTo>
                    <a:pt x="276578" y="557157"/>
                  </a:lnTo>
                  <a:lnTo>
                    <a:pt x="258432" y="600155"/>
                  </a:lnTo>
                  <a:lnTo>
                    <a:pt x="252003" y="648008"/>
                  </a:lnTo>
                  <a:lnTo>
                    <a:pt x="258432" y="695860"/>
                  </a:lnTo>
                  <a:lnTo>
                    <a:pt x="276578" y="738859"/>
                  </a:lnTo>
                  <a:lnTo>
                    <a:pt x="304723" y="775289"/>
                  </a:lnTo>
                  <a:lnTo>
                    <a:pt x="341153" y="803434"/>
                  </a:lnTo>
                  <a:lnTo>
                    <a:pt x="384152" y="821580"/>
                  </a:lnTo>
                  <a:lnTo>
                    <a:pt x="432005" y="828010"/>
                  </a:lnTo>
                  <a:lnTo>
                    <a:pt x="479857" y="821580"/>
                  </a:lnTo>
                  <a:lnTo>
                    <a:pt x="522856" y="803434"/>
                  </a:lnTo>
                  <a:lnTo>
                    <a:pt x="559286" y="775289"/>
                  </a:lnTo>
                  <a:lnTo>
                    <a:pt x="587431" y="738859"/>
                  </a:lnTo>
                  <a:lnTo>
                    <a:pt x="605577" y="695860"/>
                  </a:lnTo>
                  <a:lnTo>
                    <a:pt x="612007" y="648008"/>
                  </a:lnTo>
                  <a:close/>
                </a:path>
                <a:path w="1800225" h="1296035">
                  <a:moveTo>
                    <a:pt x="765702" y="314316"/>
                  </a:moveTo>
                  <a:lnTo>
                    <a:pt x="565661" y="514363"/>
                  </a:lnTo>
                </a:path>
                <a:path w="1800225" h="1296035">
                  <a:moveTo>
                    <a:pt x="360004" y="1116014"/>
                  </a:moveTo>
                  <a:lnTo>
                    <a:pt x="353574" y="1068161"/>
                  </a:lnTo>
                  <a:lnTo>
                    <a:pt x="335429" y="1025162"/>
                  </a:lnTo>
                  <a:lnTo>
                    <a:pt x="307283" y="988732"/>
                  </a:lnTo>
                  <a:lnTo>
                    <a:pt x="270853" y="960587"/>
                  </a:lnTo>
                  <a:lnTo>
                    <a:pt x="227854" y="942441"/>
                  </a:lnTo>
                  <a:lnTo>
                    <a:pt x="180002" y="936011"/>
                  </a:lnTo>
                  <a:lnTo>
                    <a:pt x="132150" y="942441"/>
                  </a:lnTo>
                  <a:lnTo>
                    <a:pt x="89151" y="960587"/>
                  </a:lnTo>
                  <a:lnTo>
                    <a:pt x="52720" y="988732"/>
                  </a:lnTo>
                  <a:lnTo>
                    <a:pt x="24575" y="1025162"/>
                  </a:lnTo>
                  <a:lnTo>
                    <a:pt x="6429" y="1068161"/>
                  </a:lnTo>
                  <a:lnTo>
                    <a:pt x="0" y="1116014"/>
                  </a:lnTo>
                  <a:lnTo>
                    <a:pt x="6429" y="1163866"/>
                  </a:lnTo>
                  <a:lnTo>
                    <a:pt x="24575" y="1206865"/>
                  </a:lnTo>
                  <a:lnTo>
                    <a:pt x="52720" y="1243295"/>
                  </a:lnTo>
                  <a:lnTo>
                    <a:pt x="89151" y="1271440"/>
                  </a:lnTo>
                  <a:lnTo>
                    <a:pt x="132150" y="1289586"/>
                  </a:lnTo>
                  <a:lnTo>
                    <a:pt x="180002" y="1296016"/>
                  </a:lnTo>
                  <a:lnTo>
                    <a:pt x="227854" y="1289586"/>
                  </a:lnTo>
                  <a:lnTo>
                    <a:pt x="270853" y="1271440"/>
                  </a:lnTo>
                  <a:lnTo>
                    <a:pt x="307283" y="1243295"/>
                  </a:lnTo>
                  <a:lnTo>
                    <a:pt x="335429" y="1206865"/>
                  </a:lnTo>
                  <a:lnTo>
                    <a:pt x="353574" y="1163866"/>
                  </a:lnTo>
                  <a:lnTo>
                    <a:pt x="360004" y="1116014"/>
                  </a:lnTo>
                  <a:close/>
                </a:path>
                <a:path w="1800225" h="1296035">
                  <a:moveTo>
                    <a:pt x="342086" y="815005"/>
                  </a:moveTo>
                  <a:lnTo>
                    <a:pt x="269929" y="949016"/>
                  </a:lnTo>
                </a:path>
                <a:path w="1800225" h="1296035">
                  <a:moveTo>
                    <a:pt x="1548019" y="648008"/>
                  </a:moveTo>
                  <a:lnTo>
                    <a:pt x="1541589" y="600155"/>
                  </a:lnTo>
                  <a:lnTo>
                    <a:pt x="1523443" y="557157"/>
                  </a:lnTo>
                  <a:lnTo>
                    <a:pt x="1495298" y="520726"/>
                  </a:lnTo>
                  <a:lnTo>
                    <a:pt x="1458868" y="492581"/>
                  </a:lnTo>
                  <a:lnTo>
                    <a:pt x="1415869" y="474435"/>
                  </a:lnTo>
                  <a:lnTo>
                    <a:pt x="1368017" y="468005"/>
                  </a:lnTo>
                  <a:lnTo>
                    <a:pt x="1320164" y="474435"/>
                  </a:lnTo>
                  <a:lnTo>
                    <a:pt x="1277165" y="492581"/>
                  </a:lnTo>
                  <a:lnTo>
                    <a:pt x="1240735" y="520726"/>
                  </a:lnTo>
                  <a:lnTo>
                    <a:pt x="1212590" y="557157"/>
                  </a:lnTo>
                  <a:lnTo>
                    <a:pt x="1194444" y="600155"/>
                  </a:lnTo>
                  <a:lnTo>
                    <a:pt x="1188014" y="648008"/>
                  </a:lnTo>
                  <a:lnTo>
                    <a:pt x="1194444" y="695860"/>
                  </a:lnTo>
                  <a:lnTo>
                    <a:pt x="1212590" y="738859"/>
                  </a:lnTo>
                  <a:lnTo>
                    <a:pt x="1240735" y="775289"/>
                  </a:lnTo>
                  <a:lnTo>
                    <a:pt x="1277165" y="803434"/>
                  </a:lnTo>
                  <a:lnTo>
                    <a:pt x="1320164" y="821580"/>
                  </a:lnTo>
                  <a:lnTo>
                    <a:pt x="1368017" y="828010"/>
                  </a:lnTo>
                  <a:lnTo>
                    <a:pt x="1415869" y="821580"/>
                  </a:lnTo>
                  <a:lnTo>
                    <a:pt x="1458868" y="803434"/>
                  </a:lnTo>
                  <a:lnTo>
                    <a:pt x="1495298" y="775289"/>
                  </a:lnTo>
                  <a:lnTo>
                    <a:pt x="1523443" y="738859"/>
                  </a:lnTo>
                  <a:lnTo>
                    <a:pt x="1541589" y="695860"/>
                  </a:lnTo>
                  <a:lnTo>
                    <a:pt x="1548019" y="648008"/>
                  </a:lnTo>
                  <a:close/>
                </a:path>
                <a:path w="1800225" h="1296035">
                  <a:moveTo>
                    <a:pt x="1034324" y="314310"/>
                  </a:moveTo>
                  <a:lnTo>
                    <a:pt x="1234372" y="514351"/>
                  </a:lnTo>
                </a:path>
                <a:path w="1800225" h="1296035">
                  <a:moveTo>
                    <a:pt x="1296016" y="1116014"/>
                  </a:moveTo>
                  <a:lnTo>
                    <a:pt x="1289586" y="1068161"/>
                  </a:lnTo>
                  <a:lnTo>
                    <a:pt x="1271440" y="1025162"/>
                  </a:lnTo>
                  <a:lnTo>
                    <a:pt x="1243295" y="988732"/>
                  </a:lnTo>
                  <a:lnTo>
                    <a:pt x="1206865" y="960587"/>
                  </a:lnTo>
                  <a:lnTo>
                    <a:pt x="1163866" y="942441"/>
                  </a:lnTo>
                  <a:lnTo>
                    <a:pt x="1116014" y="936011"/>
                  </a:lnTo>
                  <a:lnTo>
                    <a:pt x="1068162" y="942441"/>
                  </a:lnTo>
                  <a:lnTo>
                    <a:pt x="1025163" y="960587"/>
                  </a:lnTo>
                  <a:lnTo>
                    <a:pt x="988733" y="988732"/>
                  </a:lnTo>
                  <a:lnTo>
                    <a:pt x="960587" y="1025162"/>
                  </a:lnTo>
                  <a:lnTo>
                    <a:pt x="942441" y="1068161"/>
                  </a:lnTo>
                  <a:lnTo>
                    <a:pt x="936012" y="1116014"/>
                  </a:lnTo>
                  <a:lnTo>
                    <a:pt x="942441" y="1163866"/>
                  </a:lnTo>
                  <a:lnTo>
                    <a:pt x="960587" y="1206865"/>
                  </a:lnTo>
                  <a:lnTo>
                    <a:pt x="988733" y="1243295"/>
                  </a:lnTo>
                  <a:lnTo>
                    <a:pt x="1025163" y="1271440"/>
                  </a:lnTo>
                  <a:lnTo>
                    <a:pt x="1068162" y="1289586"/>
                  </a:lnTo>
                  <a:lnTo>
                    <a:pt x="1116014" y="1296016"/>
                  </a:lnTo>
                  <a:lnTo>
                    <a:pt x="1163866" y="1289586"/>
                  </a:lnTo>
                  <a:lnTo>
                    <a:pt x="1206865" y="1271440"/>
                  </a:lnTo>
                  <a:lnTo>
                    <a:pt x="1243295" y="1243295"/>
                  </a:lnTo>
                  <a:lnTo>
                    <a:pt x="1271440" y="1206865"/>
                  </a:lnTo>
                  <a:lnTo>
                    <a:pt x="1289586" y="1163866"/>
                  </a:lnTo>
                  <a:lnTo>
                    <a:pt x="1296016" y="1116014"/>
                  </a:lnTo>
                  <a:close/>
                </a:path>
                <a:path w="1800225" h="1296035">
                  <a:moveTo>
                    <a:pt x="1278098" y="815005"/>
                  </a:moveTo>
                  <a:lnTo>
                    <a:pt x="1205941" y="949016"/>
                  </a:lnTo>
                </a:path>
                <a:path w="1800225" h="1296035">
                  <a:moveTo>
                    <a:pt x="1800022" y="1116014"/>
                  </a:moveTo>
                  <a:lnTo>
                    <a:pt x="1793592" y="1068161"/>
                  </a:lnTo>
                  <a:lnTo>
                    <a:pt x="1775447" y="1025162"/>
                  </a:lnTo>
                  <a:lnTo>
                    <a:pt x="1747301" y="988732"/>
                  </a:lnTo>
                  <a:lnTo>
                    <a:pt x="1710871" y="960587"/>
                  </a:lnTo>
                  <a:lnTo>
                    <a:pt x="1667872" y="942441"/>
                  </a:lnTo>
                  <a:lnTo>
                    <a:pt x="1620020" y="936011"/>
                  </a:lnTo>
                  <a:lnTo>
                    <a:pt x="1572168" y="942441"/>
                  </a:lnTo>
                  <a:lnTo>
                    <a:pt x="1529169" y="960587"/>
                  </a:lnTo>
                  <a:lnTo>
                    <a:pt x="1492739" y="988732"/>
                  </a:lnTo>
                  <a:lnTo>
                    <a:pt x="1464593" y="1025162"/>
                  </a:lnTo>
                  <a:lnTo>
                    <a:pt x="1446448" y="1068161"/>
                  </a:lnTo>
                  <a:lnTo>
                    <a:pt x="1440018" y="1116014"/>
                  </a:lnTo>
                  <a:lnTo>
                    <a:pt x="1446448" y="1163866"/>
                  </a:lnTo>
                  <a:lnTo>
                    <a:pt x="1464593" y="1206865"/>
                  </a:lnTo>
                  <a:lnTo>
                    <a:pt x="1492739" y="1243295"/>
                  </a:lnTo>
                  <a:lnTo>
                    <a:pt x="1529169" y="1271440"/>
                  </a:lnTo>
                  <a:lnTo>
                    <a:pt x="1572168" y="1289586"/>
                  </a:lnTo>
                  <a:lnTo>
                    <a:pt x="1620020" y="1296016"/>
                  </a:lnTo>
                  <a:lnTo>
                    <a:pt x="1667872" y="1289586"/>
                  </a:lnTo>
                  <a:lnTo>
                    <a:pt x="1710871" y="1271440"/>
                  </a:lnTo>
                  <a:lnTo>
                    <a:pt x="1747301" y="1243295"/>
                  </a:lnTo>
                  <a:lnTo>
                    <a:pt x="1775447" y="1206865"/>
                  </a:lnTo>
                  <a:lnTo>
                    <a:pt x="1793592" y="1163866"/>
                  </a:lnTo>
                  <a:lnTo>
                    <a:pt x="1800022" y="1116014"/>
                  </a:lnTo>
                  <a:close/>
                </a:path>
                <a:path w="1800225" h="1296035">
                  <a:moveTo>
                    <a:pt x="1457935" y="815005"/>
                  </a:moveTo>
                  <a:lnTo>
                    <a:pt x="1530093" y="949016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138373"/>
            <a:ext cx="354139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20" dirty="0">
                <a:solidFill>
                  <a:srgbClr val="007F00"/>
                </a:solidFill>
              </a:rPr>
              <a:t>Example:</a:t>
            </a:r>
            <a:r>
              <a:rPr sz="2050" spc="130" dirty="0">
                <a:solidFill>
                  <a:srgbClr val="007F00"/>
                </a:solidFill>
              </a:rPr>
              <a:t> </a:t>
            </a:r>
            <a:r>
              <a:rPr sz="2050" dirty="0">
                <a:solidFill>
                  <a:srgbClr val="FF0000"/>
                </a:solidFill>
              </a:rPr>
              <a:t>not</a:t>
            </a:r>
            <a:r>
              <a:rPr sz="2050" spc="-15" dirty="0">
                <a:solidFill>
                  <a:srgbClr val="FF0000"/>
                </a:solidFill>
              </a:rPr>
              <a:t> </a:t>
            </a:r>
            <a:r>
              <a:rPr sz="2050" spc="-75" dirty="0">
                <a:solidFill>
                  <a:srgbClr val="007F00"/>
                </a:solidFill>
              </a:rPr>
              <a:t>complete</a:t>
            </a:r>
            <a:r>
              <a:rPr sz="2050" spc="-15" dirty="0">
                <a:solidFill>
                  <a:srgbClr val="007F00"/>
                </a:solidFill>
              </a:rPr>
              <a:t> </a:t>
            </a:r>
            <a:r>
              <a:rPr sz="2050" spc="-45" dirty="0">
                <a:solidFill>
                  <a:srgbClr val="007F00"/>
                </a:solidFill>
              </a:rPr>
              <a:t>binary</a:t>
            </a:r>
            <a:r>
              <a:rPr sz="2050" spc="-15" dirty="0">
                <a:solidFill>
                  <a:srgbClr val="007F00"/>
                </a:solidFill>
              </a:rPr>
              <a:t> </a:t>
            </a:r>
            <a:r>
              <a:rPr sz="2050" spc="-55" dirty="0">
                <a:solidFill>
                  <a:srgbClr val="007F00"/>
                </a:solidFill>
              </a:rPr>
              <a:t>tree</a:t>
            </a:r>
            <a:endParaRPr sz="2050"/>
          </a:p>
        </p:txBody>
      </p:sp>
      <p:grpSp>
        <p:nvGrpSpPr>
          <p:cNvPr id="3" name="object 3"/>
          <p:cNvGrpSpPr/>
          <p:nvPr/>
        </p:nvGrpSpPr>
        <p:grpSpPr>
          <a:xfrm>
            <a:off x="289420" y="542061"/>
            <a:ext cx="4029710" cy="2724150"/>
            <a:chOff x="289420" y="542061"/>
            <a:chExt cx="4029710" cy="2724150"/>
          </a:xfrm>
        </p:grpSpPr>
        <p:sp>
          <p:nvSpPr>
            <p:cNvPr id="4" name="object 4"/>
            <p:cNvSpPr/>
            <p:nvPr/>
          </p:nvSpPr>
          <p:spPr>
            <a:xfrm>
              <a:off x="289420" y="542061"/>
              <a:ext cx="4029710" cy="2724150"/>
            </a:xfrm>
            <a:custGeom>
              <a:avLst/>
              <a:gdLst/>
              <a:ahLst/>
              <a:cxnLst/>
              <a:rect l="l" t="t" r="r" b="b"/>
              <a:pathLst>
                <a:path w="4029710" h="2724150">
                  <a:moveTo>
                    <a:pt x="4029151" y="0"/>
                  </a:moveTo>
                  <a:lnTo>
                    <a:pt x="0" y="0"/>
                  </a:lnTo>
                  <a:lnTo>
                    <a:pt x="0" y="2724023"/>
                  </a:lnTo>
                  <a:lnTo>
                    <a:pt x="4029151" y="2724023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8008" y="795085"/>
              <a:ext cx="2016125" cy="1764030"/>
            </a:xfrm>
            <a:custGeom>
              <a:avLst/>
              <a:gdLst/>
              <a:ahLst/>
              <a:cxnLst/>
              <a:rect l="l" t="t" r="r" b="b"/>
              <a:pathLst>
                <a:path w="2016125" h="1764030">
                  <a:moveTo>
                    <a:pt x="1296015" y="180002"/>
                  </a:moveTo>
                  <a:lnTo>
                    <a:pt x="1289585" y="132150"/>
                  </a:lnTo>
                  <a:lnTo>
                    <a:pt x="1271439" y="89151"/>
                  </a:lnTo>
                  <a:lnTo>
                    <a:pt x="1243294" y="52720"/>
                  </a:lnTo>
                  <a:lnTo>
                    <a:pt x="1206864" y="24575"/>
                  </a:lnTo>
                  <a:lnTo>
                    <a:pt x="1163865" y="6429"/>
                  </a:lnTo>
                  <a:lnTo>
                    <a:pt x="1116013" y="0"/>
                  </a:lnTo>
                  <a:lnTo>
                    <a:pt x="1068160" y="6429"/>
                  </a:lnTo>
                  <a:lnTo>
                    <a:pt x="1025161" y="24575"/>
                  </a:lnTo>
                  <a:lnTo>
                    <a:pt x="988731" y="52720"/>
                  </a:lnTo>
                  <a:lnTo>
                    <a:pt x="960586" y="89151"/>
                  </a:lnTo>
                  <a:lnTo>
                    <a:pt x="942440" y="132150"/>
                  </a:lnTo>
                  <a:lnTo>
                    <a:pt x="936010" y="180002"/>
                  </a:lnTo>
                  <a:lnTo>
                    <a:pt x="942440" y="227854"/>
                  </a:lnTo>
                  <a:lnTo>
                    <a:pt x="960586" y="270853"/>
                  </a:lnTo>
                  <a:lnTo>
                    <a:pt x="988731" y="307283"/>
                  </a:lnTo>
                  <a:lnTo>
                    <a:pt x="1025161" y="335429"/>
                  </a:lnTo>
                  <a:lnTo>
                    <a:pt x="1068160" y="353574"/>
                  </a:lnTo>
                  <a:lnTo>
                    <a:pt x="1116013" y="360004"/>
                  </a:lnTo>
                  <a:lnTo>
                    <a:pt x="1163865" y="353574"/>
                  </a:lnTo>
                  <a:lnTo>
                    <a:pt x="1206864" y="335429"/>
                  </a:lnTo>
                  <a:lnTo>
                    <a:pt x="1243294" y="307283"/>
                  </a:lnTo>
                  <a:lnTo>
                    <a:pt x="1271439" y="270853"/>
                  </a:lnTo>
                  <a:lnTo>
                    <a:pt x="1289585" y="227854"/>
                  </a:lnTo>
                  <a:lnTo>
                    <a:pt x="1296015" y="180002"/>
                  </a:lnTo>
                  <a:close/>
                </a:path>
                <a:path w="2016125" h="1764030">
                  <a:moveTo>
                    <a:pt x="828009" y="648008"/>
                  </a:moveTo>
                  <a:lnTo>
                    <a:pt x="821579" y="600155"/>
                  </a:lnTo>
                  <a:lnTo>
                    <a:pt x="803434" y="557157"/>
                  </a:lnTo>
                  <a:lnTo>
                    <a:pt x="775288" y="520726"/>
                  </a:lnTo>
                  <a:lnTo>
                    <a:pt x="738858" y="492581"/>
                  </a:lnTo>
                  <a:lnTo>
                    <a:pt x="695859" y="474435"/>
                  </a:lnTo>
                  <a:lnTo>
                    <a:pt x="648007" y="468005"/>
                  </a:lnTo>
                  <a:lnTo>
                    <a:pt x="600155" y="474435"/>
                  </a:lnTo>
                  <a:lnTo>
                    <a:pt x="557156" y="492581"/>
                  </a:lnTo>
                  <a:lnTo>
                    <a:pt x="520726" y="520726"/>
                  </a:lnTo>
                  <a:lnTo>
                    <a:pt x="492580" y="557157"/>
                  </a:lnTo>
                  <a:lnTo>
                    <a:pt x="474435" y="600155"/>
                  </a:lnTo>
                  <a:lnTo>
                    <a:pt x="468005" y="648008"/>
                  </a:lnTo>
                  <a:lnTo>
                    <a:pt x="474435" y="695860"/>
                  </a:lnTo>
                  <a:lnTo>
                    <a:pt x="492580" y="738859"/>
                  </a:lnTo>
                  <a:lnTo>
                    <a:pt x="520726" y="775289"/>
                  </a:lnTo>
                  <a:lnTo>
                    <a:pt x="557156" y="803434"/>
                  </a:lnTo>
                  <a:lnTo>
                    <a:pt x="600155" y="821580"/>
                  </a:lnTo>
                  <a:lnTo>
                    <a:pt x="648007" y="828010"/>
                  </a:lnTo>
                  <a:lnTo>
                    <a:pt x="695859" y="821580"/>
                  </a:lnTo>
                  <a:lnTo>
                    <a:pt x="738858" y="803434"/>
                  </a:lnTo>
                  <a:lnTo>
                    <a:pt x="775288" y="775289"/>
                  </a:lnTo>
                  <a:lnTo>
                    <a:pt x="803434" y="738859"/>
                  </a:lnTo>
                  <a:lnTo>
                    <a:pt x="821579" y="695860"/>
                  </a:lnTo>
                  <a:lnTo>
                    <a:pt x="828009" y="648008"/>
                  </a:lnTo>
                  <a:close/>
                </a:path>
                <a:path w="2016125" h="1764030">
                  <a:moveTo>
                    <a:pt x="981704" y="314316"/>
                  </a:moveTo>
                  <a:lnTo>
                    <a:pt x="781663" y="514363"/>
                  </a:lnTo>
                </a:path>
                <a:path w="2016125" h="1764030">
                  <a:moveTo>
                    <a:pt x="576006" y="1116014"/>
                  </a:moveTo>
                  <a:lnTo>
                    <a:pt x="569576" y="1068161"/>
                  </a:lnTo>
                  <a:lnTo>
                    <a:pt x="551431" y="1025162"/>
                  </a:lnTo>
                  <a:lnTo>
                    <a:pt x="523285" y="988732"/>
                  </a:lnTo>
                  <a:lnTo>
                    <a:pt x="486855" y="960587"/>
                  </a:lnTo>
                  <a:lnTo>
                    <a:pt x="443856" y="942441"/>
                  </a:lnTo>
                  <a:lnTo>
                    <a:pt x="396004" y="936011"/>
                  </a:lnTo>
                  <a:lnTo>
                    <a:pt x="348152" y="942441"/>
                  </a:lnTo>
                  <a:lnTo>
                    <a:pt x="305153" y="960587"/>
                  </a:lnTo>
                  <a:lnTo>
                    <a:pt x="268723" y="988732"/>
                  </a:lnTo>
                  <a:lnTo>
                    <a:pt x="240577" y="1025162"/>
                  </a:lnTo>
                  <a:lnTo>
                    <a:pt x="222432" y="1068161"/>
                  </a:lnTo>
                  <a:lnTo>
                    <a:pt x="216002" y="1116014"/>
                  </a:lnTo>
                  <a:lnTo>
                    <a:pt x="222432" y="1163866"/>
                  </a:lnTo>
                  <a:lnTo>
                    <a:pt x="240577" y="1206865"/>
                  </a:lnTo>
                  <a:lnTo>
                    <a:pt x="268723" y="1243295"/>
                  </a:lnTo>
                  <a:lnTo>
                    <a:pt x="305153" y="1271440"/>
                  </a:lnTo>
                  <a:lnTo>
                    <a:pt x="348152" y="1289586"/>
                  </a:lnTo>
                  <a:lnTo>
                    <a:pt x="396004" y="1296016"/>
                  </a:lnTo>
                  <a:lnTo>
                    <a:pt x="443856" y="1289586"/>
                  </a:lnTo>
                  <a:lnTo>
                    <a:pt x="486855" y="1271440"/>
                  </a:lnTo>
                  <a:lnTo>
                    <a:pt x="523285" y="1243295"/>
                  </a:lnTo>
                  <a:lnTo>
                    <a:pt x="551431" y="1206865"/>
                  </a:lnTo>
                  <a:lnTo>
                    <a:pt x="569576" y="1163866"/>
                  </a:lnTo>
                  <a:lnTo>
                    <a:pt x="576006" y="1116014"/>
                  </a:lnTo>
                  <a:close/>
                </a:path>
                <a:path w="2016125" h="1764030">
                  <a:moveTo>
                    <a:pt x="558088" y="815005"/>
                  </a:moveTo>
                  <a:lnTo>
                    <a:pt x="485931" y="949016"/>
                  </a:lnTo>
                </a:path>
                <a:path w="2016125" h="1764030">
                  <a:moveTo>
                    <a:pt x="360004" y="1584019"/>
                  </a:moveTo>
                  <a:lnTo>
                    <a:pt x="353574" y="1536167"/>
                  </a:lnTo>
                  <a:lnTo>
                    <a:pt x="335428" y="1493168"/>
                  </a:lnTo>
                  <a:lnTo>
                    <a:pt x="307283" y="1456738"/>
                  </a:lnTo>
                  <a:lnTo>
                    <a:pt x="270853" y="1428593"/>
                  </a:lnTo>
                  <a:lnTo>
                    <a:pt x="227854" y="1410447"/>
                  </a:lnTo>
                  <a:lnTo>
                    <a:pt x="180002" y="1404017"/>
                  </a:lnTo>
                  <a:lnTo>
                    <a:pt x="132149" y="1410447"/>
                  </a:lnTo>
                  <a:lnTo>
                    <a:pt x="89151" y="1428593"/>
                  </a:lnTo>
                  <a:lnTo>
                    <a:pt x="52720" y="1456738"/>
                  </a:lnTo>
                  <a:lnTo>
                    <a:pt x="24575" y="1493168"/>
                  </a:lnTo>
                  <a:lnTo>
                    <a:pt x="6429" y="1536167"/>
                  </a:lnTo>
                  <a:lnTo>
                    <a:pt x="0" y="1584019"/>
                  </a:lnTo>
                  <a:lnTo>
                    <a:pt x="6429" y="1631871"/>
                  </a:lnTo>
                  <a:lnTo>
                    <a:pt x="24575" y="1674870"/>
                  </a:lnTo>
                  <a:lnTo>
                    <a:pt x="52720" y="1711301"/>
                  </a:lnTo>
                  <a:lnTo>
                    <a:pt x="89151" y="1739446"/>
                  </a:lnTo>
                  <a:lnTo>
                    <a:pt x="132149" y="1757592"/>
                  </a:lnTo>
                  <a:lnTo>
                    <a:pt x="180002" y="1764021"/>
                  </a:lnTo>
                  <a:lnTo>
                    <a:pt x="227854" y="1757592"/>
                  </a:lnTo>
                  <a:lnTo>
                    <a:pt x="270853" y="1739446"/>
                  </a:lnTo>
                  <a:lnTo>
                    <a:pt x="307283" y="1711301"/>
                  </a:lnTo>
                  <a:lnTo>
                    <a:pt x="335428" y="1674870"/>
                  </a:lnTo>
                  <a:lnTo>
                    <a:pt x="353574" y="1631871"/>
                  </a:lnTo>
                  <a:lnTo>
                    <a:pt x="360004" y="1584019"/>
                  </a:lnTo>
                  <a:close/>
                </a:path>
                <a:path w="2016125" h="1764030">
                  <a:moveTo>
                    <a:pt x="316753" y="1287720"/>
                  </a:moveTo>
                  <a:lnTo>
                    <a:pt x="259255" y="1412313"/>
                  </a:lnTo>
                </a:path>
                <a:path w="2016125" h="1764030">
                  <a:moveTo>
                    <a:pt x="792009" y="1584019"/>
                  </a:moveTo>
                  <a:lnTo>
                    <a:pt x="785579" y="1536167"/>
                  </a:lnTo>
                  <a:lnTo>
                    <a:pt x="767434" y="1493168"/>
                  </a:lnTo>
                  <a:lnTo>
                    <a:pt x="739288" y="1456738"/>
                  </a:lnTo>
                  <a:lnTo>
                    <a:pt x="702858" y="1428593"/>
                  </a:lnTo>
                  <a:lnTo>
                    <a:pt x="659859" y="1410447"/>
                  </a:lnTo>
                  <a:lnTo>
                    <a:pt x="612007" y="1404017"/>
                  </a:lnTo>
                  <a:lnTo>
                    <a:pt x="564155" y="1410447"/>
                  </a:lnTo>
                  <a:lnTo>
                    <a:pt x="521156" y="1428593"/>
                  </a:lnTo>
                  <a:lnTo>
                    <a:pt x="484726" y="1456738"/>
                  </a:lnTo>
                  <a:lnTo>
                    <a:pt x="456580" y="1493168"/>
                  </a:lnTo>
                  <a:lnTo>
                    <a:pt x="438435" y="1536167"/>
                  </a:lnTo>
                  <a:lnTo>
                    <a:pt x="432005" y="1584019"/>
                  </a:lnTo>
                  <a:lnTo>
                    <a:pt x="438435" y="1631871"/>
                  </a:lnTo>
                  <a:lnTo>
                    <a:pt x="456580" y="1674870"/>
                  </a:lnTo>
                  <a:lnTo>
                    <a:pt x="484726" y="1711301"/>
                  </a:lnTo>
                  <a:lnTo>
                    <a:pt x="521156" y="1739446"/>
                  </a:lnTo>
                  <a:lnTo>
                    <a:pt x="564155" y="1757592"/>
                  </a:lnTo>
                  <a:lnTo>
                    <a:pt x="612007" y="1764021"/>
                  </a:lnTo>
                  <a:lnTo>
                    <a:pt x="659859" y="1757592"/>
                  </a:lnTo>
                  <a:lnTo>
                    <a:pt x="702858" y="1739446"/>
                  </a:lnTo>
                  <a:lnTo>
                    <a:pt x="739288" y="1711301"/>
                  </a:lnTo>
                  <a:lnTo>
                    <a:pt x="767434" y="1674870"/>
                  </a:lnTo>
                  <a:lnTo>
                    <a:pt x="785579" y="1631871"/>
                  </a:lnTo>
                  <a:lnTo>
                    <a:pt x="792009" y="1584019"/>
                  </a:lnTo>
                  <a:close/>
                </a:path>
                <a:path w="2016125" h="1764030">
                  <a:moveTo>
                    <a:pt x="475255" y="1287720"/>
                  </a:moveTo>
                  <a:lnTo>
                    <a:pt x="532753" y="1412313"/>
                  </a:lnTo>
                </a:path>
                <a:path w="2016125" h="1764030">
                  <a:moveTo>
                    <a:pt x="1080012" y="1116014"/>
                  </a:moveTo>
                  <a:lnTo>
                    <a:pt x="1073583" y="1068161"/>
                  </a:lnTo>
                  <a:lnTo>
                    <a:pt x="1055437" y="1025162"/>
                  </a:lnTo>
                  <a:lnTo>
                    <a:pt x="1027291" y="988732"/>
                  </a:lnTo>
                  <a:lnTo>
                    <a:pt x="990861" y="960587"/>
                  </a:lnTo>
                  <a:lnTo>
                    <a:pt x="947862" y="942441"/>
                  </a:lnTo>
                  <a:lnTo>
                    <a:pt x="900010" y="936011"/>
                  </a:lnTo>
                  <a:lnTo>
                    <a:pt x="852158" y="942441"/>
                  </a:lnTo>
                  <a:lnTo>
                    <a:pt x="809159" y="960587"/>
                  </a:lnTo>
                  <a:lnTo>
                    <a:pt x="772729" y="988732"/>
                  </a:lnTo>
                  <a:lnTo>
                    <a:pt x="744584" y="1025162"/>
                  </a:lnTo>
                  <a:lnTo>
                    <a:pt x="726438" y="1068161"/>
                  </a:lnTo>
                  <a:lnTo>
                    <a:pt x="720008" y="1116014"/>
                  </a:lnTo>
                  <a:lnTo>
                    <a:pt x="726438" y="1163866"/>
                  </a:lnTo>
                  <a:lnTo>
                    <a:pt x="744584" y="1206865"/>
                  </a:lnTo>
                  <a:lnTo>
                    <a:pt x="772729" y="1243295"/>
                  </a:lnTo>
                  <a:lnTo>
                    <a:pt x="809159" y="1271440"/>
                  </a:lnTo>
                  <a:lnTo>
                    <a:pt x="852158" y="1289586"/>
                  </a:lnTo>
                  <a:lnTo>
                    <a:pt x="900010" y="1296016"/>
                  </a:lnTo>
                  <a:lnTo>
                    <a:pt x="947862" y="1289586"/>
                  </a:lnTo>
                  <a:lnTo>
                    <a:pt x="990861" y="1271440"/>
                  </a:lnTo>
                  <a:lnTo>
                    <a:pt x="1027291" y="1243295"/>
                  </a:lnTo>
                  <a:lnTo>
                    <a:pt x="1055437" y="1206865"/>
                  </a:lnTo>
                  <a:lnTo>
                    <a:pt x="1073583" y="1163866"/>
                  </a:lnTo>
                  <a:lnTo>
                    <a:pt x="1080012" y="1116014"/>
                  </a:lnTo>
                  <a:close/>
                </a:path>
                <a:path w="2016125" h="1764030">
                  <a:moveTo>
                    <a:pt x="737925" y="815005"/>
                  </a:moveTo>
                  <a:lnTo>
                    <a:pt x="810083" y="949016"/>
                  </a:lnTo>
                </a:path>
                <a:path w="2016125" h="1764030">
                  <a:moveTo>
                    <a:pt x="1296015" y="1584019"/>
                  </a:moveTo>
                  <a:lnTo>
                    <a:pt x="1289586" y="1536167"/>
                  </a:lnTo>
                  <a:lnTo>
                    <a:pt x="1271440" y="1493168"/>
                  </a:lnTo>
                  <a:lnTo>
                    <a:pt x="1243294" y="1456738"/>
                  </a:lnTo>
                  <a:lnTo>
                    <a:pt x="1206864" y="1428593"/>
                  </a:lnTo>
                  <a:lnTo>
                    <a:pt x="1163865" y="1410447"/>
                  </a:lnTo>
                  <a:lnTo>
                    <a:pt x="1116013" y="1404017"/>
                  </a:lnTo>
                  <a:lnTo>
                    <a:pt x="1068161" y="1410447"/>
                  </a:lnTo>
                  <a:lnTo>
                    <a:pt x="1025162" y="1428593"/>
                  </a:lnTo>
                  <a:lnTo>
                    <a:pt x="988732" y="1456738"/>
                  </a:lnTo>
                  <a:lnTo>
                    <a:pt x="960586" y="1493168"/>
                  </a:lnTo>
                  <a:lnTo>
                    <a:pt x="942441" y="1536167"/>
                  </a:lnTo>
                  <a:lnTo>
                    <a:pt x="936011" y="1584019"/>
                  </a:lnTo>
                  <a:lnTo>
                    <a:pt x="942441" y="1631871"/>
                  </a:lnTo>
                  <a:lnTo>
                    <a:pt x="960586" y="1674870"/>
                  </a:lnTo>
                  <a:lnTo>
                    <a:pt x="988732" y="1711301"/>
                  </a:lnTo>
                  <a:lnTo>
                    <a:pt x="1025162" y="1739446"/>
                  </a:lnTo>
                  <a:lnTo>
                    <a:pt x="1068161" y="1757592"/>
                  </a:lnTo>
                  <a:lnTo>
                    <a:pt x="1116013" y="1764021"/>
                  </a:lnTo>
                  <a:lnTo>
                    <a:pt x="1163865" y="1757592"/>
                  </a:lnTo>
                  <a:lnTo>
                    <a:pt x="1206864" y="1739446"/>
                  </a:lnTo>
                  <a:lnTo>
                    <a:pt x="1243294" y="1711301"/>
                  </a:lnTo>
                  <a:lnTo>
                    <a:pt x="1271440" y="1674870"/>
                  </a:lnTo>
                  <a:lnTo>
                    <a:pt x="1289586" y="1631871"/>
                  </a:lnTo>
                  <a:lnTo>
                    <a:pt x="1296015" y="1584019"/>
                  </a:lnTo>
                  <a:close/>
                </a:path>
                <a:path w="2016125" h="1764030">
                  <a:moveTo>
                    <a:pt x="979261" y="1287720"/>
                  </a:moveTo>
                  <a:lnTo>
                    <a:pt x="1036760" y="1412313"/>
                  </a:lnTo>
                </a:path>
                <a:path w="2016125" h="1764030">
                  <a:moveTo>
                    <a:pt x="1764021" y="648008"/>
                  </a:moveTo>
                  <a:lnTo>
                    <a:pt x="1757591" y="600155"/>
                  </a:lnTo>
                  <a:lnTo>
                    <a:pt x="1739446" y="557157"/>
                  </a:lnTo>
                  <a:lnTo>
                    <a:pt x="1711300" y="520726"/>
                  </a:lnTo>
                  <a:lnTo>
                    <a:pt x="1674870" y="492581"/>
                  </a:lnTo>
                  <a:lnTo>
                    <a:pt x="1631871" y="474435"/>
                  </a:lnTo>
                  <a:lnTo>
                    <a:pt x="1584019" y="468005"/>
                  </a:lnTo>
                  <a:lnTo>
                    <a:pt x="1536167" y="474435"/>
                  </a:lnTo>
                  <a:lnTo>
                    <a:pt x="1493168" y="492581"/>
                  </a:lnTo>
                  <a:lnTo>
                    <a:pt x="1456738" y="520726"/>
                  </a:lnTo>
                  <a:lnTo>
                    <a:pt x="1428592" y="557157"/>
                  </a:lnTo>
                  <a:lnTo>
                    <a:pt x="1410446" y="600155"/>
                  </a:lnTo>
                  <a:lnTo>
                    <a:pt x="1404017" y="648008"/>
                  </a:lnTo>
                  <a:lnTo>
                    <a:pt x="1410446" y="695860"/>
                  </a:lnTo>
                  <a:lnTo>
                    <a:pt x="1428592" y="738859"/>
                  </a:lnTo>
                  <a:lnTo>
                    <a:pt x="1456738" y="775289"/>
                  </a:lnTo>
                  <a:lnTo>
                    <a:pt x="1493168" y="803434"/>
                  </a:lnTo>
                  <a:lnTo>
                    <a:pt x="1536167" y="821580"/>
                  </a:lnTo>
                  <a:lnTo>
                    <a:pt x="1584019" y="828010"/>
                  </a:lnTo>
                  <a:lnTo>
                    <a:pt x="1631871" y="821580"/>
                  </a:lnTo>
                  <a:lnTo>
                    <a:pt x="1674870" y="803434"/>
                  </a:lnTo>
                  <a:lnTo>
                    <a:pt x="1711300" y="775289"/>
                  </a:lnTo>
                  <a:lnTo>
                    <a:pt x="1739446" y="738859"/>
                  </a:lnTo>
                  <a:lnTo>
                    <a:pt x="1757591" y="695860"/>
                  </a:lnTo>
                  <a:lnTo>
                    <a:pt x="1764021" y="648008"/>
                  </a:lnTo>
                  <a:close/>
                </a:path>
                <a:path w="2016125" h="1764030">
                  <a:moveTo>
                    <a:pt x="1250326" y="314310"/>
                  </a:moveTo>
                  <a:lnTo>
                    <a:pt x="1450374" y="514351"/>
                  </a:lnTo>
                </a:path>
                <a:path w="2016125" h="1764030">
                  <a:moveTo>
                    <a:pt x="1512018" y="1116014"/>
                  </a:moveTo>
                  <a:lnTo>
                    <a:pt x="1505588" y="1068161"/>
                  </a:lnTo>
                  <a:lnTo>
                    <a:pt x="1487443" y="1025162"/>
                  </a:lnTo>
                  <a:lnTo>
                    <a:pt x="1459297" y="988732"/>
                  </a:lnTo>
                  <a:lnTo>
                    <a:pt x="1422867" y="960587"/>
                  </a:lnTo>
                  <a:lnTo>
                    <a:pt x="1379868" y="942441"/>
                  </a:lnTo>
                  <a:lnTo>
                    <a:pt x="1332016" y="936011"/>
                  </a:lnTo>
                  <a:lnTo>
                    <a:pt x="1284164" y="942441"/>
                  </a:lnTo>
                  <a:lnTo>
                    <a:pt x="1241165" y="960587"/>
                  </a:lnTo>
                  <a:lnTo>
                    <a:pt x="1204735" y="988732"/>
                  </a:lnTo>
                  <a:lnTo>
                    <a:pt x="1176589" y="1025162"/>
                  </a:lnTo>
                  <a:lnTo>
                    <a:pt x="1158444" y="1068161"/>
                  </a:lnTo>
                  <a:lnTo>
                    <a:pt x="1152014" y="1116014"/>
                  </a:lnTo>
                  <a:lnTo>
                    <a:pt x="1158444" y="1163866"/>
                  </a:lnTo>
                  <a:lnTo>
                    <a:pt x="1176589" y="1206865"/>
                  </a:lnTo>
                  <a:lnTo>
                    <a:pt x="1204735" y="1243295"/>
                  </a:lnTo>
                  <a:lnTo>
                    <a:pt x="1241165" y="1271440"/>
                  </a:lnTo>
                  <a:lnTo>
                    <a:pt x="1284164" y="1289586"/>
                  </a:lnTo>
                  <a:lnTo>
                    <a:pt x="1332016" y="1296016"/>
                  </a:lnTo>
                  <a:lnTo>
                    <a:pt x="1379868" y="1289586"/>
                  </a:lnTo>
                  <a:lnTo>
                    <a:pt x="1422867" y="1271440"/>
                  </a:lnTo>
                  <a:lnTo>
                    <a:pt x="1459297" y="1243295"/>
                  </a:lnTo>
                  <a:lnTo>
                    <a:pt x="1487443" y="1206865"/>
                  </a:lnTo>
                  <a:lnTo>
                    <a:pt x="1505588" y="1163866"/>
                  </a:lnTo>
                  <a:lnTo>
                    <a:pt x="1512018" y="1116014"/>
                  </a:lnTo>
                  <a:close/>
                </a:path>
                <a:path w="2016125" h="1764030">
                  <a:moveTo>
                    <a:pt x="1494101" y="815005"/>
                  </a:moveTo>
                  <a:lnTo>
                    <a:pt x="1421943" y="949016"/>
                  </a:lnTo>
                </a:path>
                <a:path w="2016125" h="1764030">
                  <a:moveTo>
                    <a:pt x="2016024" y="1116014"/>
                  </a:moveTo>
                  <a:lnTo>
                    <a:pt x="2009595" y="1068161"/>
                  </a:lnTo>
                  <a:lnTo>
                    <a:pt x="1991449" y="1025162"/>
                  </a:lnTo>
                  <a:lnTo>
                    <a:pt x="1963303" y="988732"/>
                  </a:lnTo>
                  <a:lnTo>
                    <a:pt x="1926873" y="960587"/>
                  </a:lnTo>
                  <a:lnTo>
                    <a:pt x="1883874" y="942441"/>
                  </a:lnTo>
                  <a:lnTo>
                    <a:pt x="1836022" y="936011"/>
                  </a:lnTo>
                  <a:lnTo>
                    <a:pt x="1788170" y="942441"/>
                  </a:lnTo>
                  <a:lnTo>
                    <a:pt x="1745171" y="960587"/>
                  </a:lnTo>
                  <a:lnTo>
                    <a:pt x="1708741" y="988732"/>
                  </a:lnTo>
                  <a:lnTo>
                    <a:pt x="1680595" y="1025162"/>
                  </a:lnTo>
                  <a:lnTo>
                    <a:pt x="1662450" y="1068161"/>
                  </a:lnTo>
                  <a:lnTo>
                    <a:pt x="1656020" y="1116014"/>
                  </a:lnTo>
                  <a:lnTo>
                    <a:pt x="1662450" y="1163866"/>
                  </a:lnTo>
                  <a:lnTo>
                    <a:pt x="1680595" y="1206865"/>
                  </a:lnTo>
                  <a:lnTo>
                    <a:pt x="1708741" y="1243295"/>
                  </a:lnTo>
                  <a:lnTo>
                    <a:pt x="1745171" y="1271440"/>
                  </a:lnTo>
                  <a:lnTo>
                    <a:pt x="1788170" y="1289586"/>
                  </a:lnTo>
                  <a:lnTo>
                    <a:pt x="1836022" y="1296016"/>
                  </a:lnTo>
                  <a:lnTo>
                    <a:pt x="1883874" y="1289586"/>
                  </a:lnTo>
                  <a:lnTo>
                    <a:pt x="1926873" y="1271440"/>
                  </a:lnTo>
                  <a:lnTo>
                    <a:pt x="1963303" y="1243295"/>
                  </a:lnTo>
                  <a:lnTo>
                    <a:pt x="1991449" y="1206865"/>
                  </a:lnTo>
                  <a:lnTo>
                    <a:pt x="2009595" y="1163866"/>
                  </a:lnTo>
                  <a:lnTo>
                    <a:pt x="2016024" y="1116014"/>
                  </a:lnTo>
                  <a:close/>
                </a:path>
                <a:path w="2016125" h="1764030">
                  <a:moveTo>
                    <a:pt x="1673937" y="815005"/>
                  </a:moveTo>
                  <a:lnTo>
                    <a:pt x="1746095" y="949016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138373"/>
            <a:ext cx="354139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20" dirty="0">
                <a:solidFill>
                  <a:srgbClr val="007F00"/>
                </a:solidFill>
              </a:rPr>
              <a:t>Example:</a:t>
            </a:r>
            <a:r>
              <a:rPr sz="2050" spc="130" dirty="0">
                <a:solidFill>
                  <a:srgbClr val="007F00"/>
                </a:solidFill>
              </a:rPr>
              <a:t> </a:t>
            </a:r>
            <a:r>
              <a:rPr sz="2050" dirty="0">
                <a:solidFill>
                  <a:srgbClr val="FF0000"/>
                </a:solidFill>
              </a:rPr>
              <a:t>not</a:t>
            </a:r>
            <a:r>
              <a:rPr sz="2050" spc="-15" dirty="0">
                <a:solidFill>
                  <a:srgbClr val="FF0000"/>
                </a:solidFill>
              </a:rPr>
              <a:t> </a:t>
            </a:r>
            <a:r>
              <a:rPr sz="2050" spc="-75" dirty="0">
                <a:solidFill>
                  <a:srgbClr val="007F00"/>
                </a:solidFill>
              </a:rPr>
              <a:t>complete</a:t>
            </a:r>
            <a:r>
              <a:rPr sz="2050" spc="-15" dirty="0">
                <a:solidFill>
                  <a:srgbClr val="007F00"/>
                </a:solidFill>
              </a:rPr>
              <a:t> </a:t>
            </a:r>
            <a:r>
              <a:rPr sz="2050" spc="-45" dirty="0">
                <a:solidFill>
                  <a:srgbClr val="007F00"/>
                </a:solidFill>
              </a:rPr>
              <a:t>binary</a:t>
            </a:r>
            <a:r>
              <a:rPr sz="2050" spc="-15" dirty="0">
                <a:solidFill>
                  <a:srgbClr val="007F00"/>
                </a:solidFill>
              </a:rPr>
              <a:t> </a:t>
            </a:r>
            <a:r>
              <a:rPr sz="2050" spc="-55" dirty="0">
                <a:solidFill>
                  <a:srgbClr val="007F00"/>
                </a:solidFill>
              </a:rPr>
              <a:t>tree</a:t>
            </a:r>
            <a:endParaRPr sz="2050"/>
          </a:p>
        </p:txBody>
      </p:sp>
      <p:grpSp>
        <p:nvGrpSpPr>
          <p:cNvPr id="3" name="object 3"/>
          <p:cNvGrpSpPr/>
          <p:nvPr/>
        </p:nvGrpSpPr>
        <p:grpSpPr>
          <a:xfrm>
            <a:off x="289420" y="542061"/>
            <a:ext cx="4029710" cy="2724150"/>
            <a:chOff x="289420" y="542061"/>
            <a:chExt cx="4029710" cy="2724150"/>
          </a:xfrm>
        </p:grpSpPr>
        <p:sp>
          <p:nvSpPr>
            <p:cNvPr id="4" name="object 4"/>
            <p:cNvSpPr/>
            <p:nvPr/>
          </p:nvSpPr>
          <p:spPr>
            <a:xfrm>
              <a:off x="289420" y="542061"/>
              <a:ext cx="4029710" cy="2724150"/>
            </a:xfrm>
            <a:custGeom>
              <a:avLst/>
              <a:gdLst/>
              <a:ahLst/>
              <a:cxnLst/>
              <a:rect l="l" t="t" r="r" b="b"/>
              <a:pathLst>
                <a:path w="4029710" h="2724150">
                  <a:moveTo>
                    <a:pt x="4029151" y="0"/>
                  </a:moveTo>
                  <a:lnTo>
                    <a:pt x="0" y="0"/>
                  </a:lnTo>
                  <a:lnTo>
                    <a:pt x="0" y="2724023"/>
                  </a:lnTo>
                  <a:lnTo>
                    <a:pt x="4029151" y="2724023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8008" y="795085"/>
              <a:ext cx="2232025" cy="1764030"/>
            </a:xfrm>
            <a:custGeom>
              <a:avLst/>
              <a:gdLst/>
              <a:ahLst/>
              <a:cxnLst/>
              <a:rect l="l" t="t" r="r" b="b"/>
              <a:pathLst>
                <a:path w="2232025" h="1764030">
                  <a:moveTo>
                    <a:pt x="1296015" y="180002"/>
                  </a:moveTo>
                  <a:lnTo>
                    <a:pt x="1289585" y="132150"/>
                  </a:lnTo>
                  <a:lnTo>
                    <a:pt x="1271439" y="89151"/>
                  </a:lnTo>
                  <a:lnTo>
                    <a:pt x="1243294" y="52720"/>
                  </a:lnTo>
                  <a:lnTo>
                    <a:pt x="1206864" y="24575"/>
                  </a:lnTo>
                  <a:lnTo>
                    <a:pt x="1163865" y="6429"/>
                  </a:lnTo>
                  <a:lnTo>
                    <a:pt x="1116013" y="0"/>
                  </a:lnTo>
                  <a:lnTo>
                    <a:pt x="1068160" y="6429"/>
                  </a:lnTo>
                  <a:lnTo>
                    <a:pt x="1025161" y="24575"/>
                  </a:lnTo>
                  <a:lnTo>
                    <a:pt x="988731" y="52720"/>
                  </a:lnTo>
                  <a:lnTo>
                    <a:pt x="960586" y="89151"/>
                  </a:lnTo>
                  <a:lnTo>
                    <a:pt x="942440" y="132150"/>
                  </a:lnTo>
                  <a:lnTo>
                    <a:pt x="936010" y="180002"/>
                  </a:lnTo>
                  <a:lnTo>
                    <a:pt x="942440" y="227854"/>
                  </a:lnTo>
                  <a:lnTo>
                    <a:pt x="960586" y="270853"/>
                  </a:lnTo>
                  <a:lnTo>
                    <a:pt x="988731" y="307283"/>
                  </a:lnTo>
                  <a:lnTo>
                    <a:pt x="1025161" y="335429"/>
                  </a:lnTo>
                  <a:lnTo>
                    <a:pt x="1068160" y="353574"/>
                  </a:lnTo>
                  <a:lnTo>
                    <a:pt x="1116013" y="360004"/>
                  </a:lnTo>
                  <a:lnTo>
                    <a:pt x="1163865" y="353574"/>
                  </a:lnTo>
                  <a:lnTo>
                    <a:pt x="1206864" y="335429"/>
                  </a:lnTo>
                  <a:lnTo>
                    <a:pt x="1243294" y="307283"/>
                  </a:lnTo>
                  <a:lnTo>
                    <a:pt x="1271439" y="270853"/>
                  </a:lnTo>
                  <a:lnTo>
                    <a:pt x="1289585" y="227854"/>
                  </a:lnTo>
                  <a:lnTo>
                    <a:pt x="1296015" y="180002"/>
                  </a:lnTo>
                  <a:close/>
                </a:path>
                <a:path w="2232025" h="1764030">
                  <a:moveTo>
                    <a:pt x="828009" y="648008"/>
                  </a:moveTo>
                  <a:lnTo>
                    <a:pt x="821579" y="600155"/>
                  </a:lnTo>
                  <a:lnTo>
                    <a:pt x="803434" y="557157"/>
                  </a:lnTo>
                  <a:lnTo>
                    <a:pt x="775288" y="520726"/>
                  </a:lnTo>
                  <a:lnTo>
                    <a:pt x="738858" y="492581"/>
                  </a:lnTo>
                  <a:lnTo>
                    <a:pt x="695859" y="474435"/>
                  </a:lnTo>
                  <a:lnTo>
                    <a:pt x="648007" y="468005"/>
                  </a:lnTo>
                  <a:lnTo>
                    <a:pt x="600155" y="474435"/>
                  </a:lnTo>
                  <a:lnTo>
                    <a:pt x="557156" y="492581"/>
                  </a:lnTo>
                  <a:lnTo>
                    <a:pt x="520726" y="520726"/>
                  </a:lnTo>
                  <a:lnTo>
                    <a:pt x="492580" y="557157"/>
                  </a:lnTo>
                  <a:lnTo>
                    <a:pt x="474435" y="600155"/>
                  </a:lnTo>
                  <a:lnTo>
                    <a:pt x="468005" y="648008"/>
                  </a:lnTo>
                  <a:lnTo>
                    <a:pt x="474435" y="695860"/>
                  </a:lnTo>
                  <a:lnTo>
                    <a:pt x="492580" y="738859"/>
                  </a:lnTo>
                  <a:lnTo>
                    <a:pt x="520726" y="775289"/>
                  </a:lnTo>
                  <a:lnTo>
                    <a:pt x="557156" y="803434"/>
                  </a:lnTo>
                  <a:lnTo>
                    <a:pt x="600155" y="821580"/>
                  </a:lnTo>
                  <a:lnTo>
                    <a:pt x="648007" y="828010"/>
                  </a:lnTo>
                  <a:lnTo>
                    <a:pt x="695859" y="821580"/>
                  </a:lnTo>
                  <a:lnTo>
                    <a:pt x="738858" y="803434"/>
                  </a:lnTo>
                  <a:lnTo>
                    <a:pt x="775288" y="775289"/>
                  </a:lnTo>
                  <a:lnTo>
                    <a:pt x="803434" y="738859"/>
                  </a:lnTo>
                  <a:lnTo>
                    <a:pt x="821579" y="695860"/>
                  </a:lnTo>
                  <a:lnTo>
                    <a:pt x="828009" y="648008"/>
                  </a:lnTo>
                  <a:close/>
                </a:path>
                <a:path w="2232025" h="1764030">
                  <a:moveTo>
                    <a:pt x="981704" y="314316"/>
                  </a:moveTo>
                  <a:lnTo>
                    <a:pt x="781663" y="514363"/>
                  </a:lnTo>
                </a:path>
                <a:path w="2232025" h="1764030">
                  <a:moveTo>
                    <a:pt x="576006" y="1116014"/>
                  </a:moveTo>
                  <a:lnTo>
                    <a:pt x="569576" y="1068161"/>
                  </a:lnTo>
                  <a:lnTo>
                    <a:pt x="551431" y="1025162"/>
                  </a:lnTo>
                  <a:lnTo>
                    <a:pt x="523285" y="988732"/>
                  </a:lnTo>
                  <a:lnTo>
                    <a:pt x="486855" y="960587"/>
                  </a:lnTo>
                  <a:lnTo>
                    <a:pt x="443856" y="942441"/>
                  </a:lnTo>
                  <a:lnTo>
                    <a:pt x="396004" y="936011"/>
                  </a:lnTo>
                  <a:lnTo>
                    <a:pt x="348152" y="942441"/>
                  </a:lnTo>
                  <a:lnTo>
                    <a:pt x="305153" y="960587"/>
                  </a:lnTo>
                  <a:lnTo>
                    <a:pt x="268723" y="988732"/>
                  </a:lnTo>
                  <a:lnTo>
                    <a:pt x="240577" y="1025162"/>
                  </a:lnTo>
                  <a:lnTo>
                    <a:pt x="222432" y="1068161"/>
                  </a:lnTo>
                  <a:lnTo>
                    <a:pt x="216002" y="1116014"/>
                  </a:lnTo>
                  <a:lnTo>
                    <a:pt x="222432" y="1163866"/>
                  </a:lnTo>
                  <a:lnTo>
                    <a:pt x="240577" y="1206865"/>
                  </a:lnTo>
                  <a:lnTo>
                    <a:pt x="268723" y="1243295"/>
                  </a:lnTo>
                  <a:lnTo>
                    <a:pt x="305153" y="1271440"/>
                  </a:lnTo>
                  <a:lnTo>
                    <a:pt x="348152" y="1289586"/>
                  </a:lnTo>
                  <a:lnTo>
                    <a:pt x="396004" y="1296016"/>
                  </a:lnTo>
                  <a:lnTo>
                    <a:pt x="443856" y="1289586"/>
                  </a:lnTo>
                  <a:lnTo>
                    <a:pt x="486855" y="1271440"/>
                  </a:lnTo>
                  <a:lnTo>
                    <a:pt x="523285" y="1243295"/>
                  </a:lnTo>
                  <a:lnTo>
                    <a:pt x="551431" y="1206865"/>
                  </a:lnTo>
                  <a:lnTo>
                    <a:pt x="569576" y="1163866"/>
                  </a:lnTo>
                  <a:lnTo>
                    <a:pt x="576006" y="1116014"/>
                  </a:lnTo>
                  <a:close/>
                </a:path>
                <a:path w="2232025" h="1764030">
                  <a:moveTo>
                    <a:pt x="558088" y="815005"/>
                  </a:moveTo>
                  <a:lnTo>
                    <a:pt x="485931" y="949016"/>
                  </a:lnTo>
                </a:path>
                <a:path w="2232025" h="1764030">
                  <a:moveTo>
                    <a:pt x="360004" y="1584019"/>
                  </a:moveTo>
                  <a:lnTo>
                    <a:pt x="353574" y="1536167"/>
                  </a:lnTo>
                  <a:lnTo>
                    <a:pt x="335428" y="1493168"/>
                  </a:lnTo>
                  <a:lnTo>
                    <a:pt x="307283" y="1456738"/>
                  </a:lnTo>
                  <a:lnTo>
                    <a:pt x="270853" y="1428593"/>
                  </a:lnTo>
                  <a:lnTo>
                    <a:pt x="227854" y="1410447"/>
                  </a:lnTo>
                  <a:lnTo>
                    <a:pt x="180002" y="1404017"/>
                  </a:lnTo>
                  <a:lnTo>
                    <a:pt x="132149" y="1410447"/>
                  </a:lnTo>
                  <a:lnTo>
                    <a:pt x="89151" y="1428593"/>
                  </a:lnTo>
                  <a:lnTo>
                    <a:pt x="52720" y="1456738"/>
                  </a:lnTo>
                  <a:lnTo>
                    <a:pt x="24575" y="1493168"/>
                  </a:lnTo>
                  <a:lnTo>
                    <a:pt x="6429" y="1536167"/>
                  </a:lnTo>
                  <a:lnTo>
                    <a:pt x="0" y="1584019"/>
                  </a:lnTo>
                  <a:lnTo>
                    <a:pt x="6429" y="1631871"/>
                  </a:lnTo>
                  <a:lnTo>
                    <a:pt x="24575" y="1674870"/>
                  </a:lnTo>
                  <a:lnTo>
                    <a:pt x="52720" y="1711301"/>
                  </a:lnTo>
                  <a:lnTo>
                    <a:pt x="89151" y="1739446"/>
                  </a:lnTo>
                  <a:lnTo>
                    <a:pt x="132149" y="1757592"/>
                  </a:lnTo>
                  <a:lnTo>
                    <a:pt x="180002" y="1764021"/>
                  </a:lnTo>
                  <a:lnTo>
                    <a:pt x="227854" y="1757592"/>
                  </a:lnTo>
                  <a:lnTo>
                    <a:pt x="270853" y="1739446"/>
                  </a:lnTo>
                  <a:lnTo>
                    <a:pt x="307283" y="1711301"/>
                  </a:lnTo>
                  <a:lnTo>
                    <a:pt x="335428" y="1674870"/>
                  </a:lnTo>
                  <a:lnTo>
                    <a:pt x="353574" y="1631871"/>
                  </a:lnTo>
                  <a:lnTo>
                    <a:pt x="360004" y="1584019"/>
                  </a:lnTo>
                  <a:close/>
                </a:path>
                <a:path w="2232025" h="1764030">
                  <a:moveTo>
                    <a:pt x="316753" y="1287720"/>
                  </a:moveTo>
                  <a:lnTo>
                    <a:pt x="259255" y="1412313"/>
                  </a:lnTo>
                </a:path>
                <a:path w="2232025" h="1764030">
                  <a:moveTo>
                    <a:pt x="792009" y="1584019"/>
                  </a:moveTo>
                  <a:lnTo>
                    <a:pt x="785579" y="1536167"/>
                  </a:lnTo>
                  <a:lnTo>
                    <a:pt x="767434" y="1493168"/>
                  </a:lnTo>
                  <a:lnTo>
                    <a:pt x="739288" y="1456738"/>
                  </a:lnTo>
                  <a:lnTo>
                    <a:pt x="702858" y="1428593"/>
                  </a:lnTo>
                  <a:lnTo>
                    <a:pt x="659859" y="1410447"/>
                  </a:lnTo>
                  <a:lnTo>
                    <a:pt x="612007" y="1404017"/>
                  </a:lnTo>
                  <a:lnTo>
                    <a:pt x="564155" y="1410447"/>
                  </a:lnTo>
                  <a:lnTo>
                    <a:pt x="521156" y="1428593"/>
                  </a:lnTo>
                  <a:lnTo>
                    <a:pt x="484726" y="1456738"/>
                  </a:lnTo>
                  <a:lnTo>
                    <a:pt x="456580" y="1493168"/>
                  </a:lnTo>
                  <a:lnTo>
                    <a:pt x="438435" y="1536167"/>
                  </a:lnTo>
                  <a:lnTo>
                    <a:pt x="432005" y="1584019"/>
                  </a:lnTo>
                  <a:lnTo>
                    <a:pt x="438435" y="1631871"/>
                  </a:lnTo>
                  <a:lnTo>
                    <a:pt x="456580" y="1674870"/>
                  </a:lnTo>
                  <a:lnTo>
                    <a:pt x="484726" y="1711301"/>
                  </a:lnTo>
                  <a:lnTo>
                    <a:pt x="521156" y="1739446"/>
                  </a:lnTo>
                  <a:lnTo>
                    <a:pt x="564155" y="1757592"/>
                  </a:lnTo>
                  <a:lnTo>
                    <a:pt x="612007" y="1764021"/>
                  </a:lnTo>
                  <a:lnTo>
                    <a:pt x="659859" y="1757592"/>
                  </a:lnTo>
                  <a:lnTo>
                    <a:pt x="702858" y="1739446"/>
                  </a:lnTo>
                  <a:lnTo>
                    <a:pt x="739288" y="1711301"/>
                  </a:lnTo>
                  <a:lnTo>
                    <a:pt x="767434" y="1674870"/>
                  </a:lnTo>
                  <a:lnTo>
                    <a:pt x="785579" y="1631871"/>
                  </a:lnTo>
                  <a:lnTo>
                    <a:pt x="792009" y="1584019"/>
                  </a:lnTo>
                  <a:close/>
                </a:path>
                <a:path w="2232025" h="1764030">
                  <a:moveTo>
                    <a:pt x="475255" y="1287720"/>
                  </a:moveTo>
                  <a:lnTo>
                    <a:pt x="532753" y="1412313"/>
                  </a:lnTo>
                </a:path>
                <a:path w="2232025" h="1764030">
                  <a:moveTo>
                    <a:pt x="1080012" y="1116014"/>
                  </a:moveTo>
                  <a:lnTo>
                    <a:pt x="1073583" y="1068161"/>
                  </a:lnTo>
                  <a:lnTo>
                    <a:pt x="1055437" y="1025162"/>
                  </a:lnTo>
                  <a:lnTo>
                    <a:pt x="1027291" y="988732"/>
                  </a:lnTo>
                  <a:lnTo>
                    <a:pt x="990861" y="960587"/>
                  </a:lnTo>
                  <a:lnTo>
                    <a:pt x="947862" y="942441"/>
                  </a:lnTo>
                  <a:lnTo>
                    <a:pt x="900010" y="936011"/>
                  </a:lnTo>
                  <a:lnTo>
                    <a:pt x="852158" y="942441"/>
                  </a:lnTo>
                  <a:lnTo>
                    <a:pt x="809159" y="960587"/>
                  </a:lnTo>
                  <a:lnTo>
                    <a:pt x="772729" y="988732"/>
                  </a:lnTo>
                  <a:lnTo>
                    <a:pt x="744584" y="1025162"/>
                  </a:lnTo>
                  <a:lnTo>
                    <a:pt x="726438" y="1068161"/>
                  </a:lnTo>
                  <a:lnTo>
                    <a:pt x="720008" y="1116014"/>
                  </a:lnTo>
                  <a:lnTo>
                    <a:pt x="726438" y="1163866"/>
                  </a:lnTo>
                  <a:lnTo>
                    <a:pt x="744584" y="1206865"/>
                  </a:lnTo>
                  <a:lnTo>
                    <a:pt x="772729" y="1243295"/>
                  </a:lnTo>
                  <a:lnTo>
                    <a:pt x="809159" y="1271440"/>
                  </a:lnTo>
                  <a:lnTo>
                    <a:pt x="852158" y="1289586"/>
                  </a:lnTo>
                  <a:lnTo>
                    <a:pt x="900010" y="1296016"/>
                  </a:lnTo>
                  <a:lnTo>
                    <a:pt x="947862" y="1289586"/>
                  </a:lnTo>
                  <a:lnTo>
                    <a:pt x="990861" y="1271440"/>
                  </a:lnTo>
                  <a:lnTo>
                    <a:pt x="1027291" y="1243295"/>
                  </a:lnTo>
                  <a:lnTo>
                    <a:pt x="1055437" y="1206865"/>
                  </a:lnTo>
                  <a:lnTo>
                    <a:pt x="1073583" y="1163866"/>
                  </a:lnTo>
                  <a:lnTo>
                    <a:pt x="1080012" y="1116014"/>
                  </a:lnTo>
                  <a:close/>
                </a:path>
                <a:path w="2232025" h="1764030">
                  <a:moveTo>
                    <a:pt x="737925" y="815005"/>
                  </a:moveTo>
                  <a:lnTo>
                    <a:pt x="810083" y="949016"/>
                  </a:lnTo>
                </a:path>
                <a:path w="2232025" h="1764030">
                  <a:moveTo>
                    <a:pt x="1764021" y="648008"/>
                  </a:moveTo>
                  <a:lnTo>
                    <a:pt x="1757591" y="600155"/>
                  </a:lnTo>
                  <a:lnTo>
                    <a:pt x="1739446" y="557157"/>
                  </a:lnTo>
                  <a:lnTo>
                    <a:pt x="1711300" y="520726"/>
                  </a:lnTo>
                  <a:lnTo>
                    <a:pt x="1674870" y="492581"/>
                  </a:lnTo>
                  <a:lnTo>
                    <a:pt x="1631871" y="474435"/>
                  </a:lnTo>
                  <a:lnTo>
                    <a:pt x="1584019" y="468005"/>
                  </a:lnTo>
                  <a:lnTo>
                    <a:pt x="1536167" y="474435"/>
                  </a:lnTo>
                  <a:lnTo>
                    <a:pt x="1493168" y="492581"/>
                  </a:lnTo>
                  <a:lnTo>
                    <a:pt x="1456738" y="520726"/>
                  </a:lnTo>
                  <a:lnTo>
                    <a:pt x="1428592" y="557157"/>
                  </a:lnTo>
                  <a:lnTo>
                    <a:pt x="1410446" y="600155"/>
                  </a:lnTo>
                  <a:lnTo>
                    <a:pt x="1404017" y="648008"/>
                  </a:lnTo>
                  <a:lnTo>
                    <a:pt x="1410446" y="695860"/>
                  </a:lnTo>
                  <a:lnTo>
                    <a:pt x="1428592" y="738859"/>
                  </a:lnTo>
                  <a:lnTo>
                    <a:pt x="1456738" y="775289"/>
                  </a:lnTo>
                  <a:lnTo>
                    <a:pt x="1493168" y="803434"/>
                  </a:lnTo>
                  <a:lnTo>
                    <a:pt x="1536167" y="821580"/>
                  </a:lnTo>
                  <a:lnTo>
                    <a:pt x="1584019" y="828010"/>
                  </a:lnTo>
                  <a:lnTo>
                    <a:pt x="1631871" y="821580"/>
                  </a:lnTo>
                  <a:lnTo>
                    <a:pt x="1674870" y="803434"/>
                  </a:lnTo>
                  <a:lnTo>
                    <a:pt x="1711300" y="775289"/>
                  </a:lnTo>
                  <a:lnTo>
                    <a:pt x="1739446" y="738859"/>
                  </a:lnTo>
                  <a:lnTo>
                    <a:pt x="1757591" y="695860"/>
                  </a:lnTo>
                  <a:lnTo>
                    <a:pt x="1764021" y="648008"/>
                  </a:lnTo>
                  <a:close/>
                </a:path>
                <a:path w="2232025" h="1764030">
                  <a:moveTo>
                    <a:pt x="1250326" y="314310"/>
                  </a:moveTo>
                  <a:lnTo>
                    <a:pt x="1450374" y="514351"/>
                  </a:lnTo>
                </a:path>
                <a:path w="2232025" h="1764030">
                  <a:moveTo>
                    <a:pt x="1512018" y="1116014"/>
                  </a:moveTo>
                  <a:lnTo>
                    <a:pt x="1505588" y="1068161"/>
                  </a:lnTo>
                  <a:lnTo>
                    <a:pt x="1487443" y="1025162"/>
                  </a:lnTo>
                  <a:lnTo>
                    <a:pt x="1459297" y="988732"/>
                  </a:lnTo>
                  <a:lnTo>
                    <a:pt x="1422867" y="960587"/>
                  </a:lnTo>
                  <a:lnTo>
                    <a:pt x="1379868" y="942441"/>
                  </a:lnTo>
                  <a:lnTo>
                    <a:pt x="1332016" y="936011"/>
                  </a:lnTo>
                  <a:lnTo>
                    <a:pt x="1284164" y="942441"/>
                  </a:lnTo>
                  <a:lnTo>
                    <a:pt x="1241165" y="960587"/>
                  </a:lnTo>
                  <a:lnTo>
                    <a:pt x="1204735" y="988732"/>
                  </a:lnTo>
                  <a:lnTo>
                    <a:pt x="1176589" y="1025162"/>
                  </a:lnTo>
                  <a:lnTo>
                    <a:pt x="1158444" y="1068161"/>
                  </a:lnTo>
                  <a:lnTo>
                    <a:pt x="1152014" y="1116014"/>
                  </a:lnTo>
                  <a:lnTo>
                    <a:pt x="1158444" y="1163866"/>
                  </a:lnTo>
                  <a:lnTo>
                    <a:pt x="1176589" y="1206865"/>
                  </a:lnTo>
                  <a:lnTo>
                    <a:pt x="1204735" y="1243295"/>
                  </a:lnTo>
                  <a:lnTo>
                    <a:pt x="1241165" y="1271440"/>
                  </a:lnTo>
                  <a:lnTo>
                    <a:pt x="1284164" y="1289586"/>
                  </a:lnTo>
                  <a:lnTo>
                    <a:pt x="1332016" y="1296016"/>
                  </a:lnTo>
                  <a:lnTo>
                    <a:pt x="1379868" y="1289586"/>
                  </a:lnTo>
                  <a:lnTo>
                    <a:pt x="1422867" y="1271440"/>
                  </a:lnTo>
                  <a:lnTo>
                    <a:pt x="1459297" y="1243295"/>
                  </a:lnTo>
                  <a:lnTo>
                    <a:pt x="1487443" y="1206865"/>
                  </a:lnTo>
                  <a:lnTo>
                    <a:pt x="1505588" y="1163866"/>
                  </a:lnTo>
                  <a:lnTo>
                    <a:pt x="1512018" y="1116014"/>
                  </a:lnTo>
                  <a:close/>
                </a:path>
                <a:path w="2232025" h="1764030">
                  <a:moveTo>
                    <a:pt x="1494101" y="815005"/>
                  </a:moveTo>
                  <a:lnTo>
                    <a:pt x="1421943" y="949016"/>
                  </a:lnTo>
                </a:path>
                <a:path w="2232025" h="1764030">
                  <a:moveTo>
                    <a:pt x="2016024" y="1116014"/>
                  </a:moveTo>
                  <a:lnTo>
                    <a:pt x="2009595" y="1068161"/>
                  </a:lnTo>
                  <a:lnTo>
                    <a:pt x="1991449" y="1025162"/>
                  </a:lnTo>
                  <a:lnTo>
                    <a:pt x="1963303" y="988732"/>
                  </a:lnTo>
                  <a:lnTo>
                    <a:pt x="1926873" y="960587"/>
                  </a:lnTo>
                  <a:lnTo>
                    <a:pt x="1883874" y="942441"/>
                  </a:lnTo>
                  <a:lnTo>
                    <a:pt x="1836022" y="936011"/>
                  </a:lnTo>
                  <a:lnTo>
                    <a:pt x="1788170" y="942441"/>
                  </a:lnTo>
                  <a:lnTo>
                    <a:pt x="1745171" y="960587"/>
                  </a:lnTo>
                  <a:lnTo>
                    <a:pt x="1708741" y="988732"/>
                  </a:lnTo>
                  <a:lnTo>
                    <a:pt x="1680595" y="1025162"/>
                  </a:lnTo>
                  <a:lnTo>
                    <a:pt x="1662450" y="1068161"/>
                  </a:lnTo>
                  <a:lnTo>
                    <a:pt x="1656020" y="1116014"/>
                  </a:lnTo>
                  <a:lnTo>
                    <a:pt x="1662450" y="1163866"/>
                  </a:lnTo>
                  <a:lnTo>
                    <a:pt x="1680595" y="1206865"/>
                  </a:lnTo>
                  <a:lnTo>
                    <a:pt x="1708741" y="1243295"/>
                  </a:lnTo>
                  <a:lnTo>
                    <a:pt x="1745171" y="1271440"/>
                  </a:lnTo>
                  <a:lnTo>
                    <a:pt x="1788170" y="1289586"/>
                  </a:lnTo>
                  <a:lnTo>
                    <a:pt x="1836022" y="1296016"/>
                  </a:lnTo>
                  <a:lnTo>
                    <a:pt x="1883874" y="1289586"/>
                  </a:lnTo>
                  <a:lnTo>
                    <a:pt x="1926873" y="1271440"/>
                  </a:lnTo>
                  <a:lnTo>
                    <a:pt x="1963303" y="1243295"/>
                  </a:lnTo>
                  <a:lnTo>
                    <a:pt x="1991449" y="1206865"/>
                  </a:lnTo>
                  <a:lnTo>
                    <a:pt x="2009595" y="1163866"/>
                  </a:lnTo>
                  <a:lnTo>
                    <a:pt x="2016024" y="1116014"/>
                  </a:lnTo>
                  <a:close/>
                </a:path>
                <a:path w="2232025" h="1764030">
                  <a:moveTo>
                    <a:pt x="1673937" y="815005"/>
                  </a:moveTo>
                  <a:lnTo>
                    <a:pt x="1746095" y="949016"/>
                  </a:lnTo>
                </a:path>
                <a:path w="2232025" h="1764030">
                  <a:moveTo>
                    <a:pt x="1800022" y="1584019"/>
                  </a:moveTo>
                  <a:lnTo>
                    <a:pt x="1793592" y="1536167"/>
                  </a:lnTo>
                  <a:lnTo>
                    <a:pt x="1775447" y="1493168"/>
                  </a:lnTo>
                  <a:lnTo>
                    <a:pt x="1747301" y="1456738"/>
                  </a:lnTo>
                  <a:lnTo>
                    <a:pt x="1710871" y="1428593"/>
                  </a:lnTo>
                  <a:lnTo>
                    <a:pt x="1667872" y="1410447"/>
                  </a:lnTo>
                  <a:lnTo>
                    <a:pt x="1620020" y="1404017"/>
                  </a:lnTo>
                  <a:lnTo>
                    <a:pt x="1572168" y="1410447"/>
                  </a:lnTo>
                  <a:lnTo>
                    <a:pt x="1529169" y="1428593"/>
                  </a:lnTo>
                  <a:lnTo>
                    <a:pt x="1492739" y="1456738"/>
                  </a:lnTo>
                  <a:lnTo>
                    <a:pt x="1464593" y="1493168"/>
                  </a:lnTo>
                  <a:lnTo>
                    <a:pt x="1446447" y="1536167"/>
                  </a:lnTo>
                  <a:lnTo>
                    <a:pt x="1440018" y="1584019"/>
                  </a:lnTo>
                  <a:lnTo>
                    <a:pt x="1446447" y="1631871"/>
                  </a:lnTo>
                  <a:lnTo>
                    <a:pt x="1464593" y="1674870"/>
                  </a:lnTo>
                  <a:lnTo>
                    <a:pt x="1492739" y="1711301"/>
                  </a:lnTo>
                  <a:lnTo>
                    <a:pt x="1529169" y="1739446"/>
                  </a:lnTo>
                  <a:lnTo>
                    <a:pt x="1572168" y="1757592"/>
                  </a:lnTo>
                  <a:lnTo>
                    <a:pt x="1620020" y="1764021"/>
                  </a:lnTo>
                  <a:lnTo>
                    <a:pt x="1667872" y="1757592"/>
                  </a:lnTo>
                  <a:lnTo>
                    <a:pt x="1710871" y="1739446"/>
                  </a:lnTo>
                  <a:lnTo>
                    <a:pt x="1747301" y="1711301"/>
                  </a:lnTo>
                  <a:lnTo>
                    <a:pt x="1775447" y="1674870"/>
                  </a:lnTo>
                  <a:lnTo>
                    <a:pt x="1793592" y="1631871"/>
                  </a:lnTo>
                  <a:lnTo>
                    <a:pt x="1800022" y="1584019"/>
                  </a:lnTo>
                  <a:close/>
                </a:path>
                <a:path w="2232025" h="1764030">
                  <a:moveTo>
                    <a:pt x="1756772" y="1287720"/>
                  </a:moveTo>
                  <a:lnTo>
                    <a:pt x="1699273" y="1412313"/>
                  </a:lnTo>
                </a:path>
                <a:path w="2232025" h="1764030">
                  <a:moveTo>
                    <a:pt x="2232027" y="1584019"/>
                  </a:moveTo>
                  <a:lnTo>
                    <a:pt x="2225598" y="1536167"/>
                  </a:lnTo>
                  <a:lnTo>
                    <a:pt x="2207452" y="1493168"/>
                  </a:lnTo>
                  <a:lnTo>
                    <a:pt x="2179306" y="1456738"/>
                  </a:lnTo>
                  <a:lnTo>
                    <a:pt x="2142876" y="1428593"/>
                  </a:lnTo>
                  <a:lnTo>
                    <a:pt x="2099877" y="1410447"/>
                  </a:lnTo>
                  <a:lnTo>
                    <a:pt x="2052025" y="1404017"/>
                  </a:lnTo>
                  <a:lnTo>
                    <a:pt x="2004173" y="1410447"/>
                  </a:lnTo>
                  <a:lnTo>
                    <a:pt x="1961174" y="1428593"/>
                  </a:lnTo>
                  <a:lnTo>
                    <a:pt x="1924744" y="1456738"/>
                  </a:lnTo>
                  <a:lnTo>
                    <a:pt x="1896598" y="1493168"/>
                  </a:lnTo>
                  <a:lnTo>
                    <a:pt x="1878453" y="1536167"/>
                  </a:lnTo>
                  <a:lnTo>
                    <a:pt x="1872023" y="1584019"/>
                  </a:lnTo>
                  <a:lnTo>
                    <a:pt x="1878453" y="1631871"/>
                  </a:lnTo>
                  <a:lnTo>
                    <a:pt x="1896598" y="1674870"/>
                  </a:lnTo>
                  <a:lnTo>
                    <a:pt x="1924744" y="1711301"/>
                  </a:lnTo>
                  <a:lnTo>
                    <a:pt x="1961174" y="1739446"/>
                  </a:lnTo>
                  <a:lnTo>
                    <a:pt x="2004173" y="1757592"/>
                  </a:lnTo>
                  <a:lnTo>
                    <a:pt x="2052025" y="1764021"/>
                  </a:lnTo>
                  <a:lnTo>
                    <a:pt x="2099877" y="1757592"/>
                  </a:lnTo>
                  <a:lnTo>
                    <a:pt x="2142876" y="1739446"/>
                  </a:lnTo>
                  <a:lnTo>
                    <a:pt x="2179306" y="1711301"/>
                  </a:lnTo>
                  <a:lnTo>
                    <a:pt x="2207452" y="1674870"/>
                  </a:lnTo>
                  <a:lnTo>
                    <a:pt x="2225598" y="1631871"/>
                  </a:lnTo>
                  <a:lnTo>
                    <a:pt x="2232027" y="1584019"/>
                  </a:lnTo>
                  <a:close/>
                </a:path>
                <a:path w="2232025" h="1764030">
                  <a:moveTo>
                    <a:pt x="1915273" y="1287720"/>
                  </a:moveTo>
                  <a:lnTo>
                    <a:pt x="1972772" y="1412313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277" y="71245"/>
            <a:ext cx="35159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124075" algn="l"/>
              </a:tabLst>
            </a:pPr>
            <a:r>
              <a:rPr dirty="0"/>
              <a:t>First</a:t>
            </a:r>
            <a:r>
              <a:rPr spc="140" dirty="0"/>
              <a:t> </a:t>
            </a:r>
            <a:r>
              <a:rPr spc="-10" dirty="0"/>
              <a:t>Advantage:</a:t>
            </a:r>
            <a:r>
              <a:rPr dirty="0"/>
              <a:t>	Low</a:t>
            </a:r>
            <a:r>
              <a:rPr spc="-60" dirty="0"/>
              <a:t> </a:t>
            </a:r>
            <a:r>
              <a:rPr spc="-45" dirty="0"/>
              <a:t>Height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420" y="1255407"/>
            <a:ext cx="4029710" cy="327025"/>
          </a:xfrm>
          <a:prstGeom prst="rect">
            <a:avLst/>
          </a:prstGeom>
          <a:solidFill>
            <a:srgbClr val="ABE1FA"/>
          </a:solidFill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2370"/>
              </a:lnSpc>
            </a:pPr>
            <a:r>
              <a:rPr sz="2050" spc="-10" dirty="0">
                <a:solidFill>
                  <a:srgbClr val="00A4DB"/>
                </a:solidFill>
                <a:latin typeface="Calibri"/>
                <a:cs typeface="Calibri"/>
              </a:rPr>
              <a:t>Lemma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420" y="1581861"/>
            <a:ext cx="4029710" cy="681990"/>
          </a:xfrm>
          <a:prstGeom prst="rect">
            <a:avLst/>
          </a:prstGeom>
          <a:solidFill>
            <a:srgbClr val="D4EFFC"/>
          </a:solidFill>
        </p:spPr>
        <p:txBody>
          <a:bodyPr vert="horz" wrap="square" lIns="0" tIns="43180" rIns="0" bIns="0" rtlCol="0">
            <a:spAutoFit/>
          </a:bodyPr>
          <a:lstStyle/>
          <a:p>
            <a:pPr marL="70485" marR="469900">
              <a:lnSpc>
                <a:spcPct val="107400"/>
              </a:lnSpc>
              <a:spcBef>
                <a:spcPts val="340"/>
              </a:spcBef>
            </a:pPr>
            <a:r>
              <a:rPr sz="1700" spc="85" dirty="0">
                <a:latin typeface="Calibri"/>
                <a:cs typeface="Calibri"/>
              </a:rPr>
              <a:t>A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complete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binary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tree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with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i="1" dirty="0">
                <a:latin typeface="Calibri"/>
                <a:cs typeface="Calibri"/>
              </a:rPr>
              <a:t>n</a:t>
            </a:r>
            <a:r>
              <a:rPr sz="1700" i="1" spc="7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nodes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has height</a:t>
            </a:r>
            <a:r>
              <a:rPr sz="1700" spc="8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at</a:t>
            </a:r>
            <a:r>
              <a:rPr sz="1700" spc="1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most</a:t>
            </a:r>
            <a:r>
              <a:rPr sz="1700" spc="105" dirty="0">
                <a:latin typeface="Calibri"/>
                <a:cs typeface="Calibri"/>
              </a:rPr>
              <a:t> </a:t>
            </a:r>
            <a:r>
              <a:rPr sz="1700" i="1" dirty="0">
                <a:latin typeface="Calibri"/>
                <a:cs typeface="Calibri"/>
              </a:rPr>
              <a:t>O</a:t>
            </a:r>
            <a:r>
              <a:rPr sz="1700" dirty="0">
                <a:latin typeface="Lucida Sans Unicode"/>
                <a:cs typeface="Lucida Sans Unicode"/>
              </a:rPr>
              <a:t>(</a:t>
            </a:r>
            <a:r>
              <a:rPr sz="1700" dirty="0">
                <a:latin typeface="Calibri"/>
                <a:cs typeface="Calibri"/>
              </a:rPr>
              <a:t>log</a:t>
            </a:r>
            <a:r>
              <a:rPr sz="1700" spc="-100" dirty="0">
                <a:latin typeface="Calibri"/>
                <a:cs typeface="Calibri"/>
              </a:rPr>
              <a:t> </a:t>
            </a:r>
            <a:r>
              <a:rPr sz="1700" i="1" spc="-25" dirty="0">
                <a:latin typeface="Calibri"/>
                <a:cs typeface="Calibri"/>
              </a:rPr>
              <a:t>n</a:t>
            </a:r>
            <a:r>
              <a:rPr sz="1700" spc="-25" dirty="0">
                <a:latin typeface="Lucida Sans Unicode"/>
                <a:cs typeface="Lucida Sans Unicode"/>
              </a:rPr>
              <a:t>)</a:t>
            </a:r>
            <a:r>
              <a:rPr sz="1700" spc="-25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325386"/>
            <a:ext cx="4029710" cy="335280"/>
          </a:xfrm>
          <a:custGeom>
            <a:avLst/>
            <a:gdLst/>
            <a:ahLst/>
            <a:cxnLst/>
            <a:rect l="l" t="t" r="r" b="b"/>
            <a:pathLst>
              <a:path w="4029710" h="335280">
                <a:moveTo>
                  <a:pt x="0" y="334899"/>
                </a:moveTo>
                <a:lnTo>
                  <a:pt x="4029151" y="334899"/>
                </a:lnTo>
                <a:lnTo>
                  <a:pt x="4029151" y="0"/>
                </a:lnTo>
                <a:lnTo>
                  <a:pt x="0" y="0"/>
                </a:lnTo>
                <a:lnTo>
                  <a:pt x="0" y="334899"/>
                </a:lnTo>
                <a:close/>
              </a:path>
            </a:pathLst>
          </a:custGeom>
          <a:solidFill>
            <a:srgbClr val="ABE1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307625"/>
            <a:ext cx="58737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25" dirty="0">
                <a:solidFill>
                  <a:srgbClr val="00A4DB"/>
                </a:solidFill>
              </a:rPr>
              <a:t>Proof</a:t>
            </a:r>
            <a:endParaRPr sz="2050"/>
          </a:p>
        </p:txBody>
      </p:sp>
      <p:grpSp>
        <p:nvGrpSpPr>
          <p:cNvPr id="4" name="object 4"/>
          <p:cNvGrpSpPr/>
          <p:nvPr/>
        </p:nvGrpSpPr>
        <p:grpSpPr>
          <a:xfrm>
            <a:off x="289420" y="660285"/>
            <a:ext cx="4029710" cy="2352040"/>
            <a:chOff x="289420" y="660285"/>
            <a:chExt cx="4029710" cy="2352040"/>
          </a:xfrm>
        </p:grpSpPr>
        <p:sp>
          <p:nvSpPr>
            <p:cNvPr id="5" name="object 5"/>
            <p:cNvSpPr/>
            <p:nvPr/>
          </p:nvSpPr>
          <p:spPr>
            <a:xfrm>
              <a:off x="289420" y="660285"/>
              <a:ext cx="4029710" cy="2352040"/>
            </a:xfrm>
            <a:custGeom>
              <a:avLst/>
              <a:gdLst/>
              <a:ahLst/>
              <a:cxnLst/>
              <a:rect l="l" t="t" r="r" b="b"/>
              <a:pathLst>
                <a:path w="4029710" h="2352040">
                  <a:moveTo>
                    <a:pt x="4029151" y="0"/>
                  </a:moveTo>
                  <a:lnTo>
                    <a:pt x="0" y="0"/>
                  </a:lnTo>
                  <a:lnTo>
                    <a:pt x="0" y="2351900"/>
                  </a:lnTo>
                  <a:lnTo>
                    <a:pt x="4029151" y="2351900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D4E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6712" y="945781"/>
              <a:ext cx="94615" cy="1283970"/>
            </a:xfrm>
            <a:custGeom>
              <a:avLst/>
              <a:gdLst/>
              <a:ahLst/>
              <a:cxnLst/>
              <a:rect l="l" t="t" r="r" b="b"/>
              <a:pathLst>
                <a:path w="94615" h="1283970">
                  <a:moveTo>
                    <a:pt x="94094" y="1189342"/>
                  </a:moveTo>
                  <a:lnTo>
                    <a:pt x="0" y="1189342"/>
                  </a:lnTo>
                  <a:lnTo>
                    <a:pt x="0" y="1283436"/>
                  </a:lnTo>
                  <a:lnTo>
                    <a:pt x="94094" y="1283436"/>
                  </a:lnTo>
                  <a:lnTo>
                    <a:pt x="94094" y="1189342"/>
                  </a:lnTo>
                  <a:close/>
                </a:path>
                <a:path w="94615" h="1283970">
                  <a:moveTo>
                    <a:pt x="94094" y="873023"/>
                  </a:moveTo>
                  <a:lnTo>
                    <a:pt x="0" y="873023"/>
                  </a:lnTo>
                  <a:lnTo>
                    <a:pt x="0" y="967117"/>
                  </a:lnTo>
                  <a:lnTo>
                    <a:pt x="94094" y="967117"/>
                  </a:lnTo>
                  <a:lnTo>
                    <a:pt x="94094" y="873023"/>
                  </a:lnTo>
                  <a:close/>
                </a:path>
                <a:path w="94615" h="1283970">
                  <a:moveTo>
                    <a:pt x="94094" y="0"/>
                  </a:moveTo>
                  <a:lnTo>
                    <a:pt x="0" y="0"/>
                  </a:lnTo>
                  <a:lnTo>
                    <a:pt x="0" y="94094"/>
                  </a:lnTo>
                  <a:lnTo>
                    <a:pt x="94094" y="94094"/>
                  </a:lnTo>
                  <a:lnTo>
                    <a:pt x="94094" y="0"/>
                  </a:lnTo>
                  <a:close/>
                </a:path>
              </a:pathLst>
            </a:custGeom>
            <a:solidFill>
              <a:srgbClr val="006E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22985" y="792532"/>
            <a:ext cx="3172460" cy="20504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algn="just">
              <a:lnSpc>
                <a:spcPct val="107400"/>
              </a:lnSpc>
              <a:spcBef>
                <a:spcPts val="95"/>
              </a:spcBef>
            </a:pPr>
            <a:r>
              <a:rPr sz="1700" spc="-30" dirty="0">
                <a:latin typeface="Calibri"/>
                <a:cs typeface="Calibri"/>
              </a:rPr>
              <a:t>Complete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last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level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get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006EB8"/>
                </a:solidFill>
                <a:latin typeface="Calibri"/>
                <a:cs typeface="Calibri"/>
              </a:rPr>
              <a:t>full </a:t>
            </a:r>
            <a:r>
              <a:rPr sz="1700" spc="-20" dirty="0">
                <a:latin typeface="Calibri"/>
                <a:cs typeface="Calibri"/>
              </a:rPr>
              <a:t>binary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tree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on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i="1" dirty="0">
                <a:latin typeface="Calibri"/>
                <a:cs typeface="Calibri"/>
              </a:rPr>
              <a:t>n</a:t>
            </a:r>
            <a:r>
              <a:rPr sz="1800" baseline="27777" dirty="0">
                <a:latin typeface="Cambria"/>
                <a:cs typeface="Cambria"/>
              </a:rPr>
              <a:t>′</a:t>
            </a:r>
            <a:r>
              <a:rPr sz="1800" spc="195" baseline="27777" dirty="0">
                <a:latin typeface="Cambria"/>
                <a:cs typeface="Cambria"/>
              </a:rPr>
              <a:t> </a:t>
            </a:r>
            <a:r>
              <a:rPr sz="1700" spc="395" dirty="0">
                <a:latin typeface="Cambria"/>
                <a:cs typeface="Cambria"/>
              </a:rPr>
              <a:t>≥</a:t>
            </a:r>
            <a:r>
              <a:rPr sz="1700" spc="-5" dirty="0">
                <a:latin typeface="Cambria"/>
                <a:cs typeface="Cambria"/>
              </a:rPr>
              <a:t> </a:t>
            </a:r>
            <a:r>
              <a:rPr sz="1700" i="1" dirty="0">
                <a:latin typeface="Calibri"/>
                <a:cs typeface="Calibri"/>
              </a:rPr>
              <a:t>n</a:t>
            </a:r>
            <a:r>
              <a:rPr sz="1700" i="1" spc="50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nodes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the </a:t>
            </a:r>
            <a:r>
              <a:rPr sz="1700" spc="-35" dirty="0">
                <a:latin typeface="Calibri"/>
                <a:cs typeface="Calibri"/>
              </a:rPr>
              <a:t>same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number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levels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i="1" spc="60" dirty="0">
                <a:latin typeface="Verdana"/>
                <a:cs typeface="Verdana"/>
              </a:rPr>
              <a:t>ℓ</a:t>
            </a:r>
            <a:r>
              <a:rPr sz="1700" spc="60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50"/>
              </a:spcBef>
            </a:pPr>
            <a:r>
              <a:rPr sz="1700" dirty="0">
                <a:latin typeface="Calibri"/>
                <a:cs typeface="Calibri"/>
              </a:rPr>
              <a:t>Note</a:t>
            </a:r>
            <a:r>
              <a:rPr sz="1700" spc="7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that</a:t>
            </a:r>
            <a:r>
              <a:rPr sz="1700" spc="85" dirty="0">
                <a:latin typeface="Calibri"/>
                <a:cs typeface="Calibri"/>
              </a:rPr>
              <a:t> </a:t>
            </a:r>
            <a:r>
              <a:rPr sz="1700" i="1" dirty="0">
                <a:latin typeface="Calibri"/>
                <a:cs typeface="Calibri"/>
              </a:rPr>
              <a:t>n</a:t>
            </a:r>
            <a:r>
              <a:rPr sz="1800" baseline="27777" dirty="0">
                <a:latin typeface="Cambria"/>
                <a:cs typeface="Cambria"/>
              </a:rPr>
              <a:t>′</a:t>
            </a:r>
            <a:r>
              <a:rPr sz="1800" spc="277" baseline="27777" dirty="0">
                <a:latin typeface="Cambria"/>
                <a:cs typeface="Cambria"/>
              </a:rPr>
              <a:t> </a:t>
            </a:r>
            <a:r>
              <a:rPr sz="1700" spc="395" dirty="0">
                <a:latin typeface="Cambria"/>
                <a:cs typeface="Cambria"/>
              </a:rPr>
              <a:t>≤</a:t>
            </a:r>
            <a:r>
              <a:rPr sz="1700" spc="40" dirty="0">
                <a:latin typeface="Cambria"/>
                <a:cs typeface="Cambria"/>
              </a:rPr>
              <a:t> </a:t>
            </a:r>
            <a:r>
              <a:rPr sz="1700" spc="-25" dirty="0">
                <a:latin typeface="Calibri"/>
                <a:cs typeface="Calibri"/>
              </a:rPr>
              <a:t>2</a:t>
            </a:r>
            <a:r>
              <a:rPr sz="1700" i="1" spc="-25" dirty="0">
                <a:latin typeface="Calibri"/>
                <a:cs typeface="Calibri"/>
              </a:rPr>
              <a:t>n</a:t>
            </a:r>
            <a:r>
              <a:rPr sz="1700" spc="-25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50"/>
              </a:spcBef>
            </a:pPr>
            <a:r>
              <a:rPr sz="1700" dirty="0">
                <a:latin typeface="Calibri"/>
                <a:cs typeface="Calibri"/>
              </a:rPr>
              <a:t>Then</a:t>
            </a:r>
            <a:r>
              <a:rPr sz="1700" spc="100" dirty="0">
                <a:latin typeface="Calibri"/>
                <a:cs typeface="Calibri"/>
              </a:rPr>
              <a:t> </a:t>
            </a:r>
            <a:r>
              <a:rPr sz="1700" i="1" dirty="0">
                <a:latin typeface="Calibri"/>
                <a:cs typeface="Calibri"/>
              </a:rPr>
              <a:t>n</a:t>
            </a:r>
            <a:r>
              <a:rPr sz="1800" baseline="27777" dirty="0">
                <a:latin typeface="Cambria"/>
                <a:cs typeface="Cambria"/>
              </a:rPr>
              <a:t>′</a:t>
            </a:r>
            <a:r>
              <a:rPr sz="1800" spc="345" baseline="27777" dirty="0">
                <a:latin typeface="Cambria"/>
                <a:cs typeface="Cambria"/>
              </a:rPr>
              <a:t> </a:t>
            </a:r>
            <a:r>
              <a:rPr sz="1700" spc="-100" dirty="0">
                <a:latin typeface="Lucida Sans Unicode"/>
                <a:cs typeface="Lucida Sans Unicode"/>
              </a:rPr>
              <a:t>=</a:t>
            </a:r>
            <a:r>
              <a:rPr sz="1700" spc="-60" dirty="0">
                <a:latin typeface="Lucida Sans Unicode"/>
                <a:cs typeface="Lucida Sans Unicode"/>
              </a:rPr>
              <a:t> </a:t>
            </a:r>
            <a:r>
              <a:rPr sz="1700" dirty="0">
                <a:latin typeface="Calibri"/>
                <a:cs typeface="Calibri"/>
              </a:rPr>
              <a:t>2</a:t>
            </a:r>
            <a:r>
              <a:rPr sz="1800" i="1" baseline="27777" dirty="0">
                <a:latin typeface="Verdana"/>
                <a:cs typeface="Verdana"/>
              </a:rPr>
              <a:t>ℓ</a:t>
            </a:r>
            <a:r>
              <a:rPr sz="1800" i="1" spc="-22" baseline="27777" dirty="0">
                <a:latin typeface="Verdana"/>
                <a:cs typeface="Verdana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-10" dirty="0">
                <a:latin typeface="Cambria"/>
                <a:cs typeface="Cambria"/>
              </a:rPr>
              <a:t> </a:t>
            </a:r>
            <a:r>
              <a:rPr sz="1700" dirty="0">
                <a:latin typeface="Calibri"/>
                <a:cs typeface="Calibri"/>
              </a:rPr>
              <a:t>1</a:t>
            </a:r>
            <a:r>
              <a:rPr sz="1700" spc="1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and</a:t>
            </a:r>
            <a:r>
              <a:rPr sz="1700" spc="1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hence</a:t>
            </a:r>
            <a:endParaRPr sz="17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55"/>
              </a:spcBef>
            </a:pPr>
            <a:r>
              <a:rPr sz="1700" i="1" spc="150" dirty="0">
                <a:latin typeface="Verdana"/>
                <a:cs typeface="Verdana"/>
              </a:rPr>
              <a:t>ℓ</a:t>
            </a:r>
            <a:r>
              <a:rPr sz="1700" i="1" spc="-140" dirty="0">
                <a:latin typeface="Verdana"/>
                <a:cs typeface="Verdana"/>
              </a:rPr>
              <a:t> </a:t>
            </a:r>
            <a:r>
              <a:rPr sz="1700" spc="-100" dirty="0">
                <a:latin typeface="Lucida Sans Unicode"/>
                <a:cs typeface="Lucida Sans Unicode"/>
              </a:rPr>
              <a:t>=</a:t>
            </a:r>
            <a:r>
              <a:rPr sz="1700" spc="-60" dirty="0">
                <a:latin typeface="Lucida Sans Unicode"/>
                <a:cs typeface="Lucida Sans Unicode"/>
              </a:rPr>
              <a:t> </a:t>
            </a:r>
            <a:r>
              <a:rPr sz="1700" dirty="0">
                <a:latin typeface="Calibri"/>
                <a:cs typeface="Calibri"/>
              </a:rPr>
              <a:t>log</a:t>
            </a:r>
            <a:r>
              <a:rPr sz="1800" baseline="-18518" dirty="0">
                <a:latin typeface="Calibri"/>
                <a:cs typeface="Calibri"/>
              </a:rPr>
              <a:t>2</a:t>
            </a:r>
            <a:r>
              <a:rPr sz="1700" dirty="0">
                <a:latin typeface="Lucida Sans Unicode"/>
                <a:cs typeface="Lucida Sans Unicode"/>
              </a:rPr>
              <a:t>(</a:t>
            </a:r>
            <a:r>
              <a:rPr sz="1700" i="1" dirty="0">
                <a:latin typeface="Calibri"/>
                <a:cs typeface="Calibri"/>
              </a:rPr>
              <a:t>n</a:t>
            </a:r>
            <a:r>
              <a:rPr sz="1800" baseline="27777" dirty="0">
                <a:latin typeface="Cambria"/>
                <a:cs typeface="Cambria"/>
              </a:rPr>
              <a:t>′</a:t>
            </a:r>
            <a:r>
              <a:rPr sz="1800" spc="232" baseline="27777" dirty="0">
                <a:latin typeface="Cambria"/>
                <a:cs typeface="Cambria"/>
              </a:rPr>
              <a:t> </a:t>
            </a:r>
            <a:r>
              <a:rPr sz="1700" spc="-100" dirty="0">
                <a:latin typeface="Lucida Sans Unicode"/>
                <a:cs typeface="Lucida Sans Unicode"/>
              </a:rPr>
              <a:t>+</a:t>
            </a:r>
            <a:r>
              <a:rPr sz="1700" spc="-155" dirty="0">
                <a:latin typeface="Lucida Sans Unicode"/>
                <a:cs typeface="Lucida Sans Unicode"/>
              </a:rPr>
              <a:t> </a:t>
            </a:r>
            <a:r>
              <a:rPr sz="1700" dirty="0">
                <a:latin typeface="Calibri"/>
                <a:cs typeface="Calibri"/>
              </a:rPr>
              <a:t>1</a:t>
            </a:r>
            <a:r>
              <a:rPr sz="1700" dirty="0">
                <a:latin typeface="Lucida Sans Unicode"/>
                <a:cs typeface="Lucida Sans Unicode"/>
              </a:rPr>
              <a:t>)</a:t>
            </a:r>
            <a:r>
              <a:rPr sz="1700" spc="-65" dirty="0">
                <a:latin typeface="Lucida Sans Unicode"/>
                <a:cs typeface="Lucida Sans Unicode"/>
              </a:rPr>
              <a:t> </a:t>
            </a:r>
            <a:r>
              <a:rPr sz="1700" spc="395" dirty="0">
                <a:latin typeface="Cambria"/>
                <a:cs typeface="Cambria"/>
              </a:rPr>
              <a:t>≤</a:t>
            </a:r>
            <a:r>
              <a:rPr sz="1700" spc="100" dirty="0">
                <a:latin typeface="Cambria"/>
                <a:cs typeface="Cambria"/>
              </a:rPr>
              <a:t> </a:t>
            </a:r>
            <a:r>
              <a:rPr sz="1700" dirty="0">
                <a:latin typeface="Calibri"/>
                <a:cs typeface="Calibri"/>
              </a:rPr>
              <a:t>log</a:t>
            </a:r>
            <a:r>
              <a:rPr sz="1800" baseline="-18518" dirty="0">
                <a:latin typeface="Calibri"/>
                <a:cs typeface="Calibri"/>
              </a:rPr>
              <a:t>2</a:t>
            </a:r>
            <a:r>
              <a:rPr sz="1700" dirty="0">
                <a:latin typeface="Lucida Sans Unicode"/>
                <a:cs typeface="Lucida Sans Unicode"/>
              </a:rPr>
              <a:t>(</a:t>
            </a:r>
            <a:r>
              <a:rPr sz="1700" dirty="0">
                <a:latin typeface="Calibri"/>
                <a:cs typeface="Calibri"/>
              </a:rPr>
              <a:t>2</a:t>
            </a:r>
            <a:r>
              <a:rPr sz="1700" i="1" dirty="0">
                <a:latin typeface="Calibri"/>
                <a:cs typeface="Calibri"/>
              </a:rPr>
              <a:t>n</a:t>
            </a:r>
            <a:r>
              <a:rPr sz="1700" i="1" spc="30" dirty="0">
                <a:latin typeface="Calibri"/>
                <a:cs typeface="Calibri"/>
              </a:rPr>
              <a:t> </a:t>
            </a:r>
            <a:r>
              <a:rPr sz="1700" spc="-100" dirty="0">
                <a:latin typeface="Lucida Sans Unicode"/>
                <a:cs typeface="Lucida Sans Unicode"/>
              </a:rPr>
              <a:t>+</a:t>
            </a:r>
            <a:r>
              <a:rPr sz="1700" spc="-155" dirty="0">
                <a:latin typeface="Lucida Sans Unicode"/>
                <a:cs typeface="Lucida Sans Unicode"/>
              </a:rPr>
              <a:t> </a:t>
            </a:r>
            <a:r>
              <a:rPr sz="1700" dirty="0">
                <a:latin typeface="Calibri"/>
                <a:cs typeface="Calibri"/>
              </a:rPr>
              <a:t>1</a:t>
            </a:r>
            <a:r>
              <a:rPr sz="1700" dirty="0">
                <a:latin typeface="Lucida Sans Unicode"/>
                <a:cs typeface="Lucida Sans Unicode"/>
              </a:rPr>
              <a:t>)</a:t>
            </a:r>
            <a:r>
              <a:rPr sz="1700" spc="-65" dirty="0">
                <a:latin typeface="Lucida Sans Unicode"/>
                <a:cs typeface="Lucida Sans Unicode"/>
              </a:rPr>
              <a:t> </a:t>
            </a:r>
            <a:r>
              <a:rPr sz="1700" spc="-50" dirty="0">
                <a:latin typeface="Lucida Sans Unicode"/>
                <a:cs typeface="Lucida Sans Unicode"/>
              </a:rPr>
              <a:t>=</a:t>
            </a:r>
            <a:endParaRPr sz="1700">
              <a:latin typeface="Lucida Sans Unicode"/>
              <a:cs typeface="Lucida Sans Unicode"/>
            </a:endParaRPr>
          </a:p>
          <a:p>
            <a:pPr marL="38100">
              <a:lnSpc>
                <a:spcPct val="100000"/>
              </a:lnSpc>
              <a:spcBef>
                <a:spcPts val="150"/>
              </a:spcBef>
            </a:pPr>
            <a:r>
              <a:rPr sz="1700" i="1" dirty="0">
                <a:latin typeface="Calibri"/>
                <a:cs typeface="Calibri"/>
              </a:rPr>
              <a:t>O</a:t>
            </a:r>
            <a:r>
              <a:rPr sz="1700" dirty="0">
                <a:latin typeface="Lucida Sans Unicode"/>
                <a:cs typeface="Lucida Sans Unicode"/>
              </a:rPr>
              <a:t>(</a:t>
            </a:r>
            <a:r>
              <a:rPr sz="1700" dirty="0">
                <a:latin typeface="Calibri"/>
                <a:cs typeface="Calibri"/>
              </a:rPr>
              <a:t>log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i="1" spc="-25" dirty="0">
                <a:latin typeface="Calibri"/>
                <a:cs typeface="Calibri"/>
              </a:rPr>
              <a:t>n</a:t>
            </a:r>
            <a:r>
              <a:rPr sz="1700" spc="-25" dirty="0">
                <a:latin typeface="Lucida Sans Unicode"/>
                <a:cs typeface="Lucida Sans Unicode"/>
              </a:rPr>
              <a:t>)</a:t>
            </a:r>
            <a:r>
              <a:rPr sz="1700" spc="-25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01338" y="2647175"/>
            <a:ext cx="133985" cy="139065"/>
            <a:chOff x="4101338" y="2647175"/>
            <a:chExt cx="133985" cy="139065"/>
          </a:xfrm>
        </p:grpSpPr>
        <p:sp>
          <p:nvSpPr>
            <p:cNvPr id="9" name="object 9"/>
            <p:cNvSpPr/>
            <p:nvPr/>
          </p:nvSpPr>
          <p:spPr>
            <a:xfrm>
              <a:off x="4103865" y="2647175"/>
              <a:ext cx="0" cy="139065"/>
            </a:xfrm>
            <a:custGeom>
              <a:avLst/>
              <a:gdLst/>
              <a:ahLst/>
              <a:cxnLst/>
              <a:rect l="l" t="t" r="r" b="b"/>
              <a:pathLst>
                <a:path h="139064">
                  <a:moveTo>
                    <a:pt x="0" y="13874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06392" y="2649702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123329" y="0"/>
                  </a:lnTo>
                </a:path>
              </a:pathLst>
            </a:custGeom>
            <a:ln w="5054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06392" y="2783382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123329" y="0"/>
                  </a:lnTo>
                </a:path>
              </a:pathLst>
            </a:custGeom>
            <a:ln w="5054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32262" y="2647175"/>
              <a:ext cx="0" cy="139065"/>
            </a:xfrm>
            <a:custGeom>
              <a:avLst/>
              <a:gdLst/>
              <a:ahLst/>
              <a:cxnLst/>
              <a:rect l="l" t="t" r="r" b="b"/>
              <a:pathLst>
                <a:path h="139064">
                  <a:moveTo>
                    <a:pt x="0" y="13874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3145" y="71245"/>
            <a:ext cx="90233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5" dirty="0"/>
              <a:t>Outline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783" y="748794"/>
            <a:ext cx="189504" cy="1895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783" y="1175260"/>
            <a:ext cx="189504" cy="1895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783" y="1601726"/>
            <a:ext cx="189504" cy="1895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5783" y="2028204"/>
            <a:ext cx="189504" cy="18950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5783" y="2454670"/>
            <a:ext cx="189504" cy="1895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5783" y="2881136"/>
            <a:ext cx="189504" cy="18950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33679" indent="-221615">
              <a:lnSpc>
                <a:spcPct val="100000"/>
              </a:lnSpc>
              <a:spcBef>
                <a:spcPts val="120"/>
              </a:spcBef>
              <a:buClr>
                <a:srgbClr val="FFFFFF"/>
              </a:buClr>
              <a:buSzPct val="82352"/>
              <a:buAutoNum type="arabicPlain"/>
              <a:tabLst>
                <a:tab pos="233679" algn="l"/>
                <a:tab pos="234315" algn="l"/>
              </a:tabLst>
            </a:pPr>
            <a:r>
              <a:rPr dirty="0">
                <a:hlinkClick r:id="rId5" action="ppaction://hlinksldjump"/>
              </a:rPr>
              <a:t>Binary</a:t>
            </a:r>
            <a:r>
              <a:rPr spc="45" dirty="0">
                <a:hlinkClick r:id="rId5" action="ppaction://hlinksldjump"/>
              </a:rPr>
              <a:t> </a:t>
            </a:r>
            <a:r>
              <a:rPr spc="-20" dirty="0">
                <a:hlinkClick r:id="rId5" action="ppaction://hlinksldjump"/>
              </a:rPr>
              <a:t>Trees</a:t>
            </a:r>
          </a:p>
          <a:p>
            <a:pPr marL="233679" indent="-221615">
              <a:lnSpc>
                <a:spcPct val="100000"/>
              </a:lnSpc>
              <a:spcBef>
                <a:spcPts val="1320"/>
              </a:spcBef>
              <a:buClr>
                <a:srgbClr val="FFFFFF"/>
              </a:buClr>
              <a:buSzPct val="82352"/>
              <a:buAutoNum type="arabicPlain"/>
              <a:tabLst>
                <a:tab pos="233679" algn="l"/>
                <a:tab pos="234315" algn="l"/>
              </a:tabLst>
            </a:pPr>
            <a:r>
              <a:rPr dirty="0">
                <a:solidFill>
                  <a:srgbClr val="FF0000"/>
                </a:solidFill>
                <a:hlinkClick r:id="rId6" action="ppaction://hlinksldjump"/>
              </a:rPr>
              <a:t>Basic</a:t>
            </a:r>
            <a:r>
              <a:rPr spc="165" dirty="0">
                <a:solidFill>
                  <a:srgbClr val="FF0000"/>
                </a:solidFill>
                <a:hlinkClick r:id="rId6" action="ppaction://hlinksldjump"/>
              </a:rPr>
              <a:t> </a:t>
            </a:r>
            <a:r>
              <a:rPr spc="-10" dirty="0">
                <a:solidFill>
                  <a:srgbClr val="FF0000"/>
                </a:solidFill>
                <a:hlinkClick r:id="rId6" action="ppaction://hlinksldjump"/>
              </a:rPr>
              <a:t>Operations</a:t>
            </a:r>
          </a:p>
          <a:p>
            <a:pPr marL="233679" indent="-221615">
              <a:lnSpc>
                <a:spcPct val="100000"/>
              </a:lnSpc>
              <a:spcBef>
                <a:spcPts val="1315"/>
              </a:spcBef>
              <a:buClr>
                <a:srgbClr val="FFFFFF"/>
              </a:buClr>
              <a:buSzPct val="82352"/>
              <a:buAutoNum type="arabicPlain"/>
              <a:tabLst>
                <a:tab pos="233679" algn="l"/>
                <a:tab pos="234315" algn="l"/>
              </a:tabLst>
            </a:pPr>
            <a:r>
              <a:rPr spc="-40" dirty="0">
                <a:hlinkClick r:id="rId7" action="ppaction://hlinksldjump"/>
              </a:rPr>
              <a:t>Complete</a:t>
            </a:r>
            <a:r>
              <a:rPr spc="40" dirty="0">
                <a:hlinkClick r:id="rId7" action="ppaction://hlinksldjump"/>
              </a:rPr>
              <a:t> </a:t>
            </a:r>
            <a:r>
              <a:rPr dirty="0">
                <a:hlinkClick r:id="rId7" action="ppaction://hlinksldjump"/>
              </a:rPr>
              <a:t>Binary</a:t>
            </a:r>
            <a:r>
              <a:rPr spc="40" dirty="0">
                <a:hlinkClick r:id="rId7" action="ppaction://hlinksldjump"/>
              </a:rPr>
              <a:t> </a:t>
            </a:r>
            <a:r>
              <a:rPr spc="-10" dirty="0">
                <a:hlinkClick r:id="rId7" action="ppaction://hlinksldjump"/>
              </a:rPr>
              <a:t>Trees</a:t>
            </a:r>
          </a:p>
          <a:p>
            <a:pPr marL="233679" indent="-221615">
              <a:lnSpc>
                <a:spcPct val="100000"/>
              </a:lnSpc>
              <a:spcBef>
                <a:spcPts val="1320"/>
              </a:spcBef>
              <a:buClr>
                <a:srgbClr val="FFFFFF"/>
              </a:buClr>
              <a:buSzPct val="82352"/>
              <a:buAutoNum type="arabicPlain"/>
              <a:tabLst>
                <a:tab pos="233679" algn="l"/>
                <a:tab pos="234315" algn="l"/>
              </a:tabLst>
            </a:pPr>
            <a:r>
              <a:rPr spc="-10" dirty="0">
                <a:hlinkClick r:id="rId8" action="ppaction://hlinksldjump"/>
              </a:rPr>
              <a:t>Pseudocode</a:t>
            </a:r>
          </a:p>
          <a:p>
            <a:pPr marL="233679" indent="-221615">
              <a:lnSpc>
                <a:spcPct val="100000"/>
              </a:lnSpc>
              <a:spcBef>
                <a:spcPts val="1315"/>
              </a:spcBef>
              <a:buClr>
                <a:srgbClr val="FFFFFF"/>
              </a:buClr>
              <a:buSzPct val="82352"/>
              <a:buAutoNum type="arabicPlain"/>
              <a:tabLst>
                <a:tab pos="233679" algn="l"/>
                <a:tab pos="234315" algn="l"/>
              </a:tabLst>
            </a:pPr>
            <a:r>
              <a:rPr dirty="0">
                <a:hlinkClick r:id="rId9" action="ppaction://hlinksldjump"/>
              </a:rPr>
              <a:t>Heap</a:t>
            </a:r>
            <a:r>
              <a:rPr spc="-10" dirty="0">
                <a:hlinkClick r:id="rId9" action="ppaction://hlinksldjump"/>
              </a:rPr>
              <a:t> </a:t>
            </a:r>
            <a:r>
              <a:rPr spc="-20" dirty="0">
                <a:hlinkClick r:id="rId9" action="ppaction://hlinksldjump"/>
              </a:rPr>
              <a:t>Sort</a:t>
            </a:r>
          </a:p>
          <a:p>
            <a:pPr marL="233679" indent="-221615">
              <a:lnSpc>
                <a:spcPct val="100000"/>
              </a:lnSpc>
              <a:spcBef>
                <a:spcPts val="1320"/>
              </a:spcBef>
              <a:buClr>
                <a:srgbClr val="FFFFFF"/>
              </a:buClr>
              <a:buSzPct val="82352"/>
              <a:buAutoNum type="arabicPlain"/>
              <a:tabLst>
                <a:tab pos="233679" algn="l"/>
                <a:tab pos="234315" algn="l"/>
              </a:tabLst>
            </a:pPr>
            <a:r>
              <a:rPr dirty="0">
                <a:hlinkClick r:id="rId10" action="ppaction://hlinksldjump"/>
              </a:rPr>
              <a:t>Final</a:t>
            </a:r>
            <a:r>
              <a:rPr spc="130" dirty="0">
                <a:hlinkClick r:id="rId10" action="ppaction://hlinksldjump"/>
              </a:rPr>
              <a:t> </a:t>
            </a:r>
            <a:r>
              <a:rPr spc="-10" dirty="0">
                <a:hlinkClick r:id="rId10" action="ppaction://hlinksldjump"/>
              </a:rPr>
              <a:t>Remarks</a:t>
            </a:r>
          </a:p>
        </p:txBody>
      </p:sp>
    </p:spTree>
  </p:cSld>
  <p:clrMapOvr>
    <a:masterClrMapping/>
  </p:clrMapOvr>
  <p:transition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434590" algn="l"/>
              </a:tabLst>
            </a:pPr>
            <a:r>
              <a:rPr spc="-55" dirty="0"/>
              <a:t>Second</a:t>
            </a:r>
            <a:r>
              <a:rPr spc="-30" dirty="0"/>
              <a:t> </a:t>
            </a:r>
            <a:r>
              <a:rPr spc="-10" dirty="0"/>
              <a:t>Advantage:</a:t>
            </a:r>
            <a:r>
              <a:rPr dirty="0"/>
              <a:t>	</a:t>
            </a:r>
            <a:r>
              <a:rPr spc="-40" dirty="0"/>
              <a:t>Store</a:t>
            </a:r>
            <a:r>
              <a:rPr spc="-10" dirty="0"/>
              <a:t> </a:t>
            </a:r>
            <a:r>
              <a:rPr dirty="0"/>
              <a:t>as</a:t>
            </a:r>
            <a:r>
              <a:rPr spc="-5" dirty="0"/>
              <a:t> </a:t>
            </a:r>
            <a:r>
              <a:rPr spc="-45" dirty="0"/>
              <a:t>Array</a:t>
            </a:r>
          </a:p>
        </p:txBody>
      </p:sp>
      <p:sp>
        <p:nvSpPr>
          <p:cNvPr id="3" name="object 3"/>
          <p:cNvSpPr/>
          <p:nvPr/>
        </p:nvSpPr>
        <p:spPr>
          <a:xfrm>
            <a:off x="1296009" y="101581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1"/>
                </a:moveTo>
                <a:lnTo>
                  <a:pt x="353574" y="132149"/>
                </a:lnTo>
                <a:lnTo>
                  <a:pt x="335429" y="89150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0"/>
                </a:lnTo>
                <a:lnTo>
                  <a:pt x="6429" y="132149"/>
                </a:lnTo>
                <a:lnTo>
                  <a:pt x="0" y="180001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60525" y="103571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8004" y="148382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49" y="6429"/>
                </a:lnTo>
                <a:lnTo>
                  <a:pt x="89150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0" y="335429"/>
                </a:lnTo>
                <a:lnTo>
                  <a:pt x="132149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2530" y="150371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9" y="1330135"/>
            <a:ext cx="1764030" cy="1449705"/>
          </a:xfrm>
          <a:custGeom>
            <a:avLst/>
            <a:gdLst/>
            <a:ahLst/>
            <a:cxnLst/>
            <a:rect l="l" t="t" r="r" b="b"/>
            <a:pathLst>
              <a:path w="1764030" h="1449705">
                <a:moveTo>
                  <a:pt x="981704" y="0"/>
                </a:moveTo>
                <a:lnTo>
                  <a:pt x="781663" y="200047"/>
                </a:lnTo>
              </a:path>
              <a:path w="1764030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1" y="753845"/>
                </a:lnTo>
                <a:lnTo>
                  <a:pt x="216002" y="801697"/>
                </a:lnTo>
                <a:lnTo>
                  <a:pt x="222431" y="849550"/>
                </a:lnTo>
                <a:lnTo>
                  <a:pt x="240577" y="892549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700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9"/>
                </a:lnTo>
                <a:lnTo>
                  <a:pt x="569576" y="849550"/>
                </a:lnTo>
                <a:lnTo>
                  <a:pt x="576006" y="801697"/>
                </a:lnTo>
                <a:close/>
              </a:path>
              <a:path w="1764030" h="1449705">
                <a:moveTo>
                  <a:pt x="558088" y="500689"/>
                </a:moveTo>
                <a:lnTo>
                  <a:pt x="485931" y="634700"/>
                </a:lnTo>
              </a:path>
              <a:path w="1764030" h="1449705">
                <a:moveTo>
                  <a:pt x="360003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2" y="1114276"/>
                </a:lnTo>
                <a:lnTo>
                  <a:pt x="227853" y="1096131"/>
                </a:lnTo>
                <a:lnTo>
                  <a:pt x="180001" y="1089701"/>
                </a:lnTo>
                <a:lnTo>
                  <a:pt x="132149" y="1096131"/>
                </a:lnTo>
                <a:lnTo>
                  <a:pt x="89150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6"/>
                </a:lnTo>
                <a:lnTo>
                  <a:pt x="24575" y="1360554"/>
                </a:lnTo>
                <a:lnTo>
                  <a:pt x="52720" y="1396985"/>
                </a:lnTo>
                <a:lnTo>
                  <a:pt x="89150" y="1425130"/>
                </a:lnTo>
                <a:lnTo>
                  <a:pt x="132149" y="1443276"/>
                </a:lnTo>
                <a:lnTo>
                  <a:pt x="180001" y="1449705"/>
                </a:lnTo>
                <a:lnTo>
                  <a:pt x="227853" y="1443276"/>
                </a:lnTo>
                <a:lnTo>
                  <a:pt x="270852" y="1425130"/>
                </a:lnTo>
                <a:lnTo>
                  <a:pt x="307283" y="1396985"/>
                </a:lnTo>
                <a:lnTo>
                  <a:pt x="335428" y="1360554"/>
                </a:lnTo>
                <a:lnTo>
                  <a:pt x="353574" y="1317556"/>
                </a:lnTo>
                <a:lnTo>
                  <a:pt x="360003" y="1269703"/>
                </a:lnTo>
                <a:close/>
              </a:path>
              <a:path w="1764030" h="1449705">
                <a:moveTo>
                  <a:pt x="316753" y="973404"/>
                </a:moveTo>
                <a:lnTo>
                  <a:pt x="259255" y="1097996"/>
                </a:lnTo>
              </a:path>
              <a:path w="1764030" h="1449705">
                <a:moveTo>
                  <a:pt x="792009" y="1269703"/>
                </a:moveTo>
                <a:lnTo>
                  <a:pt x="785579" y="1221851"/>
                </a:lnTo>
                <a:lnTo>
                  <a:pt x="767434" y="1178852"/>
                </a:lnTo>
                <a:lnTo>
                  <a:pt x="739288" y="1142422"/>
                </a:lnTo>
                <a:lnTo>
                  <a:pt x="702858" y="1114276"/>
                </a:lnTo>
                <a:lnTo>
                  <a:pt x="659859" y="1096131"/>
                </a:lnTo>
                <a:lnTo>
                  <a:pt x="612007" y="1089701"/>
                </a:lnTo>
                <a:lnTo>
                  <a:pt x="564155" y="1096131"/>
                </a:lnTo>
                <a:lnTo>
                  <a:pt x="521156" y="1114276"/>
                </a:lnTo>
                <a:lnTo>
                  <a:pt x="484726" y="1142422"/>
                </a:lnTo>
                <a:lnTo>
                  <a:pt x="456580" y="1178852"/>
                </a:lnTo>
                <a:lnTo>
                  <a:pt x="438434" y="1221851"/>
                </a:lnTo>
                <a:lnTo>
                  <a:pt x="432005" y="1269703"/>
                </a:lnTo>
                <a:lnTo>
                  <a:pt x="438434" y="1317556"/>
                </a:lnTo>
                <a:lnTo>
                  <a:pt x="456580" y="1360554"/>
                </a:lnTo>
                <a:lnTo>
                  <a:pt x="484726" y="1396985"/>
                </a:lnTo>
                <a:lnTo>
                  <a:pt x="521156" y="1425130"/>
                </a:lnTo>
                <a:lnTo>
                  <a:pt x="564155" y="1443276"/>
                </a:lnTo>
                <a:lnTo>
                  <a:pt x="612007" y="1449705"/>
                </a:lnTo>
                <a:lnTo>
                  <a:pt x="659859" y="1443276"/>
                </a:lnTo>
                <a:lnTo>
                  <a:pt x="702858" y="1425130"/>
                </a:lnTo>
                <a:lnTo>
                  <a:pt x="739288" y="1396985"/>
                </a:lnTo>
                <a:lnTo>
                  <a:pt x="767434" y="1360554"/>
                </a:lnTo>
                <a:lnTo>
                  <a:pt x="785579" y="1317556"/>
                </a:lnTo>
                <a:lnTo>
                  <a:pt x="792009" y="1269703"/>
                </a:lnTo>
                <a:close/>
              </a:path>
              <a:path w="1764030" h="1449705">
                <a:moveTo>
                  <a:pt x="475255" y="973404"/>
                </a:moveTo>
                <a:lnTo>
                  <a:pt x="532753" y="1097996"/>
                </a:lnTo>
              </a:path>
              <a:path w="1764030" h="1449705">
                <a:moveTo>
                  <a:pt x="1080012" y="801697"/>
                </a:moveTo>
                <a:lnTo>
                  <a:pt x="1073582" y="753845"/>
                </a:lnTo>
                <a:lnTo>
                  <a:pt x="1055437" y="710846"/>
                </a:lnTo>
                <a:lnTo>
                  <a:pt x="1027291" y="674416"/>
                </a:lnTo>
                <a:lnTo>
                  <a:pt x="990861" y="646271"/>
                </a:lnTo>
                <a:lnTo>
                  <a:pt x="947862" y="628125"/>
                </a:lnTo>
                <a:lnTo>
                  <a:pt x="900010" y="621695"/>
                </a:lnTo>
                <a:lnTo>
                  <a:pt x="852158" y="628125"/>
                </a:lnTo>
                <a:lnTo>
                  <a:pt x="809159" y="646271"/>
                </a:lnTo>
                <a:lnTo>
                  <a:pt x="772729" y="674416"/>
                </a:lnTo>
                <a:lnTo>
                  <a:pt x="744583" y="710846"/>
                </a:lnTo>
                <a:lnTo>
                  <a:pt x="726438" y="753845"/>
                </a:lnTo>
                <a:lnTo>
                  <a:pt x="720008" y="801697"/>
                </a:lnTo>
                <a:lnTo>
                  <a:pt x="726438" y="849550"/>
                </a:lnTo>
                <a:lnTo>
                  <a:pt x="744583" y="892549"/>
                </a:lnTo>
                <a:lnTo>
                  <a:pt x="772729" y="928979"/>
                </a:lnTo>
                <a:lnTo>
                  <a:pt x="809159" y="957124"/>
                </a:lnTo>
                <a:lnTo>
                  <a:pt x="852158" y="975270"/>
                </a:lnTo>
                <a:lnTo>
                  <a:pt x="900010" y="981700"/>
                </a:lnTo>
                <a:lnTo>
                  <a:pt x="947862" y="975270"/>
                </a:lnTo>
                <a:lnTo>
                  <a:pt x="990861" y="957124"/>
                </a:lnTo>
                <a:lnTo>
                  <a:pt x="1027291" y="928979"/>
                </a:lnTo>
                <a:lnTo>
                  <a:pt x="1055437" y="892549"/>
                </a:lnTo>
                <a:lnTo>
                  <a:pt x="1073582" y="849550"/>
                </a:lnTo>
                <a:lnTo>
                  <a:pt x="1080012" y="801697"/>
                </a:lnTo>
                <a:close/>
              </a:path>
              <a:path w="1764030" h="1449705">
                <a:moveTo>
                  <a:pt x="737925" y="500689"/>
                </a:moveTo>
                <a:lnTo>
                  <a:pt x="810083" y="634700"/>
                </a:lnTo>
              </a:path>
              <a:path w="1764030" h="1449705">
                <a:moveTo>
                  <a:pt x="1764021" y="333691"/>
                </a:moveTo>
                <a:lnTo>
                  <a:pt x="1757591" y="285839"/>
                </a:lnTo>
                <a:lnTo>
                  <a:pt x="1739446" y="242840"/>
                </a:lnTo>
                <a:lnTo>
                  <a:pt x="1711300" y="206410"/>
                </a:lnTo>
                <a:lnTo>
                  <a:pt x="1674870" y="178265"/>
                </a:lnTo>
                <a:lnTo>
                  <a:pt x="1631871" y="160119"/>
                </a:lnTo>
                <a:lnTo>
                  <a:pt x="1584019" y="153689"/>
                </a:lnTo>
                <a:lnTo>
                  <a:pt x="1536167" y="160119"/>
                </a:lnTo>
                <a:lnTo>
                  <a:pt x="1493168" y="178265"/>
                </a:lnTo>
                <a:lnTo>
                  <a:pt x="1456737" y="206410"/>
                </a:lnTo>
                <a:lnTo>
                  <a:pt x="1428592" y="242840"/>
                </a:lnTo>
                <a:lnTo>
                  <a:pt x="1410446" y="285839"/>
                </a:lnTo>
                <a:lnTo>
                  <a:pt x="1404017" y="333691"/>
                </a:lnTo>
                <a:lnTo>
                  <a:pt x="1410446" y="381544"/>
                </a:lnTo>
                <a:lnTo>
                  <a:pt x="1428592" y="424543"/>
                </a:lnTo>
                <a:lnTo>
                  <a:pt x="1456737" y="460973"/>
                </a:lnTo>
                <a:lnTo>
                  <a:pt x="1493168" y="489118"/>
                </a:lnTo>
                <a:lnTo>
                  <a:pt x="1536167" y="507264"/>
                </a:lnTo>
                <a:lnTo>
                  <a:pt x="1584019" y="513694"/>
                </a:lnTo>
                <a:lnTo>
                  <a:pt x="1631871" y="507264"/>
                </a:lnTo>
                <a:lnTo>
                  <a:pt x="1674870" y="489118"/>
                </a:lnTo>
                <a:lnTo>
                  <a:pt x="1711300" y="460973"/>
                </a:lnTo>
                <a:lnTo>
                  <a:pt x="1739446" y="424543"/>
                </a:lnTo>
                <a:lnTo>
                  <a:pt x="1757591" y="381544"/>
                </a:lnTo>
                <a:lnTo>
                  <a:pt x="1764021" y="33369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28520" y="150371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12013" y="1330129"/>
            <a:ext cx="864235" cy="981710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98312" y="0"/>
                </a:moveTo>
                <a:lnTo>
                  <a:pt x="298360" y="200041"/>
                </a:lnTo>
              </a:path>
              <a:path w="864235" h="981710">
                <a:moveTo>
                  <a:pt x="360004" y="801703"/>
                </a:moveTo>
                <a:lnTo>
                  <a:pt x="353574" y="753851"/>
                </a:lnTo>
                <a:lnTo>
                  <a:pt x="335428" y="710852"/>
                </a:lnTo>
                <a:lnTo>
                  <a:pt x="307283" y="674422"/>
                </a:lnTo>
                <a:lnTo>
                  <a:pt x="270853" y="646276"/>
                </a:lnTo>
                <a:lnTo>
                  <a:pt x="227854" y="628131"/>
                </a:lnTo>
                <a:lnTo>
                  <a:pt x="180002" y="621701"/>
                </a:lnTo>
                <a:lnTo>
                  <a:pt x="132150" y="628131"/>
                </a:lnTo>
                <a:lnTo>
                  <a:pt x="89151" y="646276"/>
                </a:lnTo>
                <a:lnTo>
                  <a:pt x="52720" y="674422"/>
                </a:lnTo>
                <a:lnTo>
                  <a:pt x="24575" y="710852"/>
                </a:lnTo>
                <a:lnTo>
                  <a:pt x="6429" y="753851"/>
                </a:lnTo>
                <a:lnTo>
                  <a:pt x="0" y="801703"/>
                </a:lnTo>
                <a:lnTo>
                  <a:pt x="6429" y="849555"/>
                </a:lnTo>
                <a:lnTo>
                  <a:pt x="24575" y="892554"/>
                </a:lnTo>
                <a:lnTo>
                  <a:pt x="52720" y="928985"/>
                </a:lnTo>
                <a:lnTo>
                  <a:pt x="89151" y="957130"/>
                </a:lnTo>
                <a:lnTo>
                  <a:pt x="132150" y="975276"/>
                </a:lnTo>
                <a:lnTo>
                  <a:pt x="180002" y="981706"/>
                </a:lnTo>
                <a:lnTo>
                  <a:pt x="227854" y="975276"/>
                </a:lnTo>
                <a:lnTo>
                  <a:pt x="270853" y="957130"/>
                </a:lnTo>
                <a:lnTo>
                  <a:pt x="307283" y="928985"/>
                </a:lnTo>
                <a:lnTo>
                  <a:pt x="335428" y="892554"/>
                </a:lnTo>
                <a:lnTo>
                  <a:pt x="353574" y="849555"/>
                </a:lnTo>
                <a:lnTo>
                  <a:pt x="360004" y="801703"/>
                </a:lnTo>
                <a:close/>
              </a:path>
              <a:path w="864235" h="981710">
                <a:moveTo>
                  <a:pt x="342086" y="500695"/>
                </a:moveTo>
                <a:lnTo>
                  <a:pt x="269929" y="634706"/>
                </a:lnTo>
              </a:path>
              <a:path w="864235" h="981710">
                <a:moveTo>
                  <a:pt x="864010" y="801703"/>
                </a:moveTo>
                <a:lnTo>
                  <a:pt x="857580" y="753851"/>
                </a:lnTo>
                <a:lnTo>
                  <a:pt x="839435" y="710852"/>
                </a:lnTo>
                <a:lnTo>
                  <a:pt x="811289" y="674422"/>
                </a:lnTo>
                <a:lnTo>
                  <a:pt x="774859" y="646276"/>
                </a:lnTo>
                <a:lnTo>
                  <a:pt x="731860" y="628131"/>
                </a:lnTo>
                <a:lnTo>
                  <a:pt x="684008" y="621701"/>
                </a:lnTo>
                <a:lnTo>
                  <a:pt x="636156" y="628131"/>
                </a:lnTo>
                <a:lnTo>
                  <a:pt x="593157" y="646276"/>
                </a:lnTo>
                <a:lnTo>
                  <a:pt x="556727" y="674422"/>
                </a:lnTo>
                <a:lnTo>
                  <a:pt x="528581" y="710852"/>
                </a:lnTo>
                <a:lnTo>
                  <a:pt x="510435" y="753851"/>
                </a:lnTo>
                <a:lnTo>
                  <a:pt x="504006" y="801703"/>
                </a:lnTo>
                <a:lnTo>
                  <a:pt x="510435" y="849555"/>
                </a:lnTo>
                <a:lnTo>
                  <a:pt x="528581" y="892554"/>
                </a:lnTo>
                <a:lnTo>
                  <a:pt x="556727" y="928985"/>
                </a:lnTo>
                <a:lnTo>
                  <a:pt x="593157" y="957130"/>
                </a:lnTo>
                <a:lnTo>
                  <a:pt x="636156" y="975276"/>
                </a:lnTo>
                <a:lnTo>
                  <a:pt x="684008" y="981706"/>
                </a:lnTo>
                <a:lnTo>
                  <a:pt x="731860" y="975276"/>
                </a:lnTo>
                <a:lnTo>
                  <a:pt x="774859" y="957130"/>
                </a:lnTo>
                <a:lnTo>
                  <a:pt x="811289" y="928985"/>
                </a:lnTo>
                <a:lnTo>
                  <a:pt x="839435" y="892554"/>
                </a:lnTo>
                <a:lnTo>
                  <a:pt x="857580" y="849555"/>
                </a:lnTo>
                <a:lnTo>
                  <a:pt x="864010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4522" y="1971708"/>
            <a:ext cx="1887220" cy="7562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20"/>
              </a:spcBef>
              <a:tabLst>
                <a:tab pos="783590" algn="l"/>
                <a:tab pos="1164590" algn="l"/>
                <a:tab pos="1668145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18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12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45"/>
              </a:spcBef>
              <a:tabLst>
                <a:tab pos="444500" algn="l"/>
              </a:tabLst>
            </a:pPr>
            <a:r>
              <a:rPr sz="1700" spc="-25" dirty="0">
                <a:latin typeface="Calibri"/>
                <a:cs typeface="Calibri"/>
              </a:rPr>
              <a:t>11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13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33936" y="1830824"/>
            <a:ext cx="72390" cy="134620"/>
          </a:xfrm>
          <a:custGeom>
            <a:avLst/>
            <a:gdLst/>
            <a:ahLst/>
            <a:cxnLst/>
            <a:rect l="l" t="t" r="r" b="b"/>
            <a:pathLst>
              <a:path w="72389" h="134619">
                <a:moveTo>
                  <a:pt x="0" y="0"/>
                </a:moveTo>
                <a:lnTo>
                  <a:pt x="72157" y="134010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434590" algn="l"/>
              </a:tabLst>
            </a:pPr>
            <a:r>
              <a:rPr spc="-55" dirty="0"/>
              <a:t>Second</a:t>
            </a:r>
            <a:r>
              <a:rPr spc="-30" dirty="0"/>
              <a:t> </a:t>
            </a:r>
            <a:r>
              <a:rPr spc="-10" dirty="0"/>
              <a:t>Advantage:</a:t>
            </a:r>
            <a:r>
              <a:rPr dirty="0"/>
              <a:t>	</a:t>
            </a:r>
            <a:r>
              <a:rPr spc="-40" dirty="0"/>
              <a:t>Store</a:t>
            </a:r>
            <a:r>
              <a:rPr spc="-10" dirty="0"/>
              <a:t> </a:t>
            </a:r>
            <a:r>
              <a:rPr dirty="0"/>
              <a:t>as</a:t>
            </a:r>
            <a:r>
              <a:rPr spc="-5" dirty="0"/>
              <a:t> </a:t>
            </a:r>
            <a:r>
              <a:rPr spc="-45" dirty="0"/>
              <a:t>Array</a:t>
            </a:r>
          </a:p>
        </p:txBody>
      </p:sp>
      <p:sp>
        <p:nvSpPr>
          <p:cNvPr id="3" name="object 3"/>
          <p:cNvSpPr/>
          <p:nvPr/>
        </p:nvSpPr>
        <p:spPr>
          <a:xfrm>
            <a:off x="359999" y="1015819"/>
            <a:ext cx="2016125" cy="1764030"/>
          </a:xfrm>
          <a:custGeom>
            <a:avLst/>
            <a:gdLst/>
            <a:ahLst/>
            <a:cxnLst/>
            <a:rect l="l" t="t" r="r" b="b"/>
            <a:pathLst>
              <a:path w="2016125" h="1764030">
                <a:moveTo>
                  <a:pt x="1296015" y="180001"/>
                </a:moveTo>
                <a:lnTo>
                  <a:pt x="1289585" y="132149"/>
                </a:lnTo>
                <a:lnTo>
                  <a:pt x="1271439" y="89150"/>
                </a:lnTo>
                <a:lnTo>
                  <a:pt x="1243294" y="52720"/>
                </a:lnTo>
                <a:lnTo>
                  <a:pt x="1206863" y="24575"/>
                </a:lnTo>
                <a:lnTo>
                  <a:pt x="1163865" y="6429"/>
                </a:lnTo>
                <a:lnTo>
                  <a:pt x="1116012" y="0"/>
                </a:lnTo>
                <a:lnTo>
                  <a:pt x="1068160" y="6429"/>
                </a:lnTo>
                <a:lnTo>
                  <a:pt x="1025161" y="24575"/>
                </a:lnTo>
                <a:lnTo>
                  <a:pt x="988731" y="52720"/>
                </a:lnTo>
                <a:lnTo>
                  <a:pt x="960586" y="89150"/>
                </a:lnTo>
                <a:lnTo>
                  <a:pt x="942440" y="132149"/>
                </a:lnTo>
                <a:lnTo>
                  <a:pt x="936010" y="180001"/>
                </a:lnTo>
                <a:lnTo>
                  <a:pt x="942440" y="227854"/>
                </a:lnTo>
                <a:lnTo>
                  <a:pt x="960586" y="270853"/>
                </a:lnTo>
                <a:lnTo>
                  <a:pt x="988731" y="307283"/>
                </a:lnTo>
                <a:lnTo>
                  <a:pt x="1025161" y="335428"/>
                </a:lnTo>
                <a:lnTo>
                  <a:pt x="1068160" y="353574"/>
                </a:lnTo>
                <a:lnTo>
                  <a:pt x="1116012" y="360004"/>
                </a:lnTo>
                <a:lnTo>
                  <a:pt x="1163865" y="353574"/>
                </a:lnTo>
                <a:lnTo>
                  <a:pt x="1206863" y="335428"/>
                </a:lnTo>
                <a:lnTo>
                  <a:pt x="1243294" y="307283"/>
                </a:lnTo>
                <a:lnTo>
                  <a:pt x="1271439" y="270853"/>
                </a:lnTo>
                <a:lnTo>
                  <a:pt x="1289585" y="227854"/>
                </a:lnTo>
                <a:lnTo>
                  <a:pt x="1296015" y="180001"/>
                </a:lnTo>
                <a:close/>
              </a:path>
              <a:path w="2016125" h="1764030">
                <a:moveTo>
                  <a:pt x="828009" y="648007"/>
                </a:moveTo>
                <a:lnTo>
                  <a:pt x="821579" y="600155"/>
                </a:lnTo>
                <a:lnTo>
                  <a:pt x="803434" y="557156"/>
                </a:lnTo>
                <a:lnTo>
                  <a:pt x="775288" y="520726"/>
                </a:lnTo>
                <a:lnTo>
                  <a:pt x="738858" y="492580"/>
                </a:lnTo>
                <a:lnTo>
                  <a:pt x="695859" y="474435"/>
                </a:lnTo>
                <a:lnTo>
                  <a:pt x="648007" y="468005"/>
                </a:lnTo>
                <a:lnTo>
                  <a:pt x="600155" y="474435"/>
                </a:lnTo>
                <a:lnTo>
                  <a:pt x="557156" y="492580"/>
                </a:lnTo>
                <a:lnTo>
                  <a:pt x="520726" y="520726"/>
                </a:lnTo>
                <a:lnTo>
                  <a:pt x="492580" y="557156"/>
                </a:lnTo>
                <a:lnTo>
                  <a:pt x="474434" y="600155"/>
                </a:lnTo>
                <a:lnTo>
                  <a:pt x="468005" y="648007"/>
                </a:lnTo>
                <a:lnTo>
                  <a:pt x="474434" y="695859"/>
                </a:lnTo>
                <a:lnTo>
                  <a:pt x="492580" y="738858"/>
                </a:lnTo>
                <a:lnTo>
                  <a:pt x="520726" y="775289"/>
                </a:lnTo>
                <a:lnTo>
                  <a:pt x="557156" y="803434"/>
                </a:lnTo>
                <a:lnTo>
                  <a:pt x="600155" y="821580"/>
                </a:lnTo>
                <a:lnTo>
                  <a:pt x="648007" y="828010"/>
                </a:lnTo>
                <a:lnTo>
                  <a:pt x="695859" y="821580"/>
                </a:lnTo>
                <a:lnTo>
                  <a:pt x="738858" y="803434"/>
                </a:lnTo>
                <a:lnTo>
                  <a:pt x="775288" y="775289"/>
                </a:lnTo>
                <a:lnTo>
                  <a:pt x="803434" y="738858"/>
                </a:lnTo>
                <a:lnTo>
                  <a:pt x="821579" y="695859"/>
                </a:lnTo>
                <a:lnTo>
                  <a:pt x="828009" y="648007"/>
                </a:lnTo>
                <a:close/>
              </a:path>
              <a:path w="2016125" h="1764030">
                <a:moveTo>
                  <a:pt x="981704" y="314315"/>
                </a:moveTo>
                <a:lnTo>
                  <a:pt x="781663" y="514363"/>
                </a:lnTo>
              </a:path>
              <a:path w="2016125" h="1764030">
                <a:moveTo>
                  <a:pt x="576006" y="1116013"/>
                </a:moveTo>
                <a:lnTo>
                  <a:pt x="569576" y="1068161"/>
                </a:lnTo>
                <a:lnTo>
                  <a:pt x="551431" y="1025162"/>
                </a:lnTo>
                <a:lnTo>
                  <a:pt x="523285" y="988732"/>
                </a:lnTo>
                <a:lnTo>
                  <a:pt x="486855" y="960586"/>
                </a:lnTo>
                <a:lnTo>
                  <a:pt x="443856" y="942441"/>
                </a:lnTo>
                <a:lnTo>
                  <a:pt x="396004" y="936011"/>
                </a:lnTo>
                <a:lnTo>
                  <a:pt x="348152" y="942441"/>
                </a:lnTo>
                <a:lnTo>
                  <a:pt x="305153" y="960586"/>
                </a:lnTo>
                <a:lnTo>
                  <a:pt x="268723" y="988732"/>
                </a:lnTo>
                <a:lnTo>
                  <a:pt x="240577" y="1025162"/>
                </a:lnTo>
                <a:lnTo>
                  <a:pt x="222431" y="1068161"/>
                </a:lnTo>
                <a:lnTo>
                  <a:pt x="216002" y="1116013"/>
                </a:lnTo>
                <a:lnTo>
                  <a:pt x="222431" y="1163865"/>
                </a:lnTo>
                <a:lnTo>
                  <a:pt x="240577" y="1206864"/>
                </a:lnTo>
                <a:lnTo>
                  <a:pt x="268723" y="1243295"/>
                </a:lnTo>
                <a:lnTo>
                  <a:pt x="305153" y="1271440"/>
                </a:lnTo>
                <a:lnTo>
                  <a:pt x="348152" y="1289586"/>
                </a:lnTo>
                <a:lnTo>
                  <a:pt x="396004" y="1296016"/>
                </a:lnTo>
                <a:lnTo>
                  <a:pt x="443856" y="1289586"/>
                </a:lnTo>
                <a:lnTo>
                  <a:pt x="486855" y="1271440"/>
                </a:lnTo>
                <a:lnTo>
                  <a:pt x="523285" y="1243295"/>
                </a:lnTo>
                <a:lnTo>
                  <a:pt x="551431" y="1206864"/>
                </a:lnTo>
                <a:lnTo>
                  <a:pt x="569576" y="1163865"/>
                </a:lnTo>
                <a:lnTo>
                  <a:pt x="576006" y="1116013"/>
                </a:lnTo>
                <a:close/>
              </a:path>
              <a:path w="2016125" h="1764030">
                <a:moveTo>
                  <a:pt x="558088" y="815005"/>
                </a:moveTo>
                <a:lnTo>
                  <a:pt x="485931" y="949016"/>
                </a:lnTo>
              </a:path>
              <a:path w="2016125" h="1764030">
                <a:moveTo>
                  <a:pt x="360003" y="1584019"/>
                </a:moveTo>
                <a:lnTo>
                  <a:pt x="353574" y="1536167"/>
                </a:lnTo>
                <a:lnTo>
                  <a:pt x="335428" y="1493168"/>
                </a:lnTo>
                <a:lnTo>
                  <a:pt x="307283" y="1456738"/>
                </a:lnTo>
                <a:lnTo>
                  <a:pt x="270852" y="1428592"/>
                </a:lnTo>
                <a:lnTo>
                  <a:pt x="227853" y="1410447"/>
                </a:lnTo>
                <a:lnTo>
                  <a:pt x="180001" y="1404017"/>
                </a:lnTo>
                <a:lnTo>
                  <a:pt x="132149" y="1410447"/>
                </a:lnTo>
                <a:lnTo>
                  <a:pt x="89150" y="1428592"/>
                </a:lnTo>
                <a:lnTo>
                  <a:pt x="52720" y="1456738"/>
                </a:lnTo>
                <a:lnTo>
                  <a:pt x="24575" y="1493168"/>
                </a:lnTo>
                <a:lnTo>
                  <a:pt x="6429" y="1536167"/>
                </a:lnTo>
                <a:lnTo>
                  <a:pt x="0" y="1584019"/>
                </a:lnTo>
                <a:lnTo>
                  <a:pt x="6429" y="1631871"/>
                </a:lnTo>
                <a:lnTo>
                  <a:pt x="24575" y="1674870"/>
                </a:lnTo>
                <a:lnTo>
                  <a:pt x="52720" y="1711300"/>
                </a:lnTo>
                <a:lnTo>
                  <a:pt x="89150" y="1739446"/>
                </a:lnTo>
                <a:lnTo>
                  <a:pt x="132149" y="1757591"/>
                </a:lnTo>
                <a:lnTo>
                  <a:pt x="180001" y="1764021"/>
                </a:lnTo>
                <a:lnTo>
                  <a:pt x="227853" y="1757591"/>
                </a:lnTo>
                <a:lnTo>
                  <a:pt x="270852" y="1739446"/>
                </a:lnTo>
                <a:lnTo>
                  <a:pt x="307283" y="1711300"/>
                </a:lnTo>
                <a:lnTo>
                  <a:pt x="335428" y="1674870"/>
                </a:lnTo>
                <a:lnTo>
                  <a:pt x="353574" y="1631871"/>
                </a:lnTo>
                <a:lnTo>
                  <a:pt x="360003" y="1584019"/>
                </a:lnTo>
                <a:close/>
              </a:path>
              <a:path w="2016125" h="1764030">
                <a:moveTo>
                  <a:pt x="316753" y="1287720"/>
                </a:moveTo>
                <a:lnTo>
                  <a:pt x="259255" y="1412312"/>
                </a:lnTo>
              </a:path>
              <a:path w="2016125" h="1764030">
                <a:moveTo>
                  <a:pt x="792009" y="1584019"/>
                </a:moveTo>
                <a:lnTo>
                  <a:pt x="785579" y="1536167"/>
                </a:lnTo>
                <a:lnTo>
                  <a:pt x="767434" y="1493168"/>
                </a:lnTo>
                <a:lnTo>
                  <a:pt x="739288" y="1456738"/>
                </a:lnTo>
                <a:lnTo>
                  <a:pt x="702858" y="1428592"/>
                </a:lnTo>
                <a:lnTo>
                  <a:pt x="659859" y="1410447"/>
                </a:lnTo>
                <a:lnTo>
                  <a:pt x="612007" y="1404017"/>
                </a:lnTo>
                <a:lnTo>
                  <a:pt x="564155" y="1410447"/>
                </a:lnTo>
                <a:lnTo>
                  <a:pt x="521156" y="1428592"/>
                </a:lnTo>
                <a:lnTo>
                  <a:pt x="484726" y="1456738"/>
                </a:lnTo>
                <a:lnTo>
                  <a:pt x="456580" y="1493168"/>
                </a:lnTo>
                <a:lnTo>
                  <a:pt x="438434" y="1536167"/>
                </a:lnTo>
                <a:lnTo>
                  <a:pt x="432005" y="1584019"/>
                </a:lnTo>
                <a:lnTo>
                  <a:pt x="438434" y="1631871"/>
                </a:lnTo>
                <a:lnTo>
                  <a:pt x="456580" y="1674870"/>
                </a:lnTo>
                <a:lnTo>
                  <a:pt x="484726" y="1711300"/>
                </a:lnTo>
                <a:lnTo>
                  <a:pt x="521156" y="1739446"/>
                </a:lnTo>
                <a:lnTo>
                  <a:pt x="564155" y="1757591"/>
                </a:lnTo>
                <a:lnTo>
                  <a:pt x="612007" y="1764021"/>
                </a:lnTo>
                <a:lnTo>
                  <a:pt x="659859" y="1757591"/>
                </a:lnTo>
                <a:lnTo>
                  <a:pt x="702858" y="1739446"/>
                </a:lnTo>
                <a:lnTo>
                  <a:pt x="739288" y="1711300"/>
                </a:lnTo>
                <a:lnTo>
                  <a:pt x="767434" y="1674870"/>
                </a:lnTo>
                <a:lnTo>
                  <a:pt x="785579" y="1631871"/>
                </a:lnTo>
                <a:lnTo>
                  <a:pt x="792009" y="1584019"/>
                </a:lnTo>
                <a:close/>
              </a:path>
              <a:path w="2016125" h="1764030">
                <a:moveTo>
                  <a:pt x="475255" y="1287720"/>
                </a:moveTo>
                <a:lnTo>
                  <a:pt x="532753" y="1412312"/>
                </a:lnTo>
              </a:path>
              <a:path w="2016125" h="1764030">
                <a:moveTo>
                  <a:pt x="1080012" y="1116013"/>
                </a:moveTo>
                <a:lnTo>
                  <a:pt x="1073582" y="1068161"/>
                </a:lnTo>
                <a:lnTo>
                  <a:pt x="1055437" y="1025162"/>
                </a:lnTo>
                <a:lnTo>
                  <a:pt x="1027291" y="988732"/>
                </a:lnTo>
                <a:lnTo>
                  <a:pt x="990861" y="960586"/>
                </a:lnTo>
                <a:lnTo>
                  <a:pt x="947862" y="942441"/>
                </a:lnTo>
                <a:lnTo>
                  <a:pt x="900010" y="936011"/>
                </a:lnTo>
                <a:lnTo>
                  <a:pt x="852158" y="942441"/>
                </a:lnTo>
                <a:lnTo>
                  <a:pt x="809159" y="960586"/>
                </a:lnTo>
                <a:lnTo>
                  <a:pt x="772729" y="988732"/>
                </a:lnTo>
                <a:lnTo>
                  <a:pt x="744583" y="1025162"/>
                </a:lnTo>
                <a:lnTo>
                  <a:pt x="726438" y="1068161"/>
                </a:lnTo>
                <a:lnTo>
                  <a:pt x="720008" y="1116013"/>
                </a:lnTo>
                <a:lnTo>
                  <a:pt x="726438" y="1163865"/>
                </a:lnTo>
                <a:lnTo>
                  <a:pt x="744583" y="1206864"/>
                </a:lnTo>
                <a:lnTo>
                  <a:pt x="772729" y="1243295"/>
                </a:lnTo>
                <a:lnTo>
                  <a:pt x="809159" y="1271440"/>
                </a:lnTo>
                <a:lnTo>
                  <a:pt x="852158" y="1289586"/>
                </a:lnTo>
                <a:lnTo>
                  <a:pt x="900010" y="1296016"/>
                </a:lnTo>
                <a:lnTo>
                  <a:pt x="947862" y="1289586"/>
                </a:lnTo>
                <a:lnTo>
                  <a:pt x="990861" y="1271440"/>
                </a:lnTo>
                <a:lnTo>
                  <a:pt x="1027291" y="1243295"/>
                </a:lnTo>
                <a:lnTo>
                  <a:pt x="1055437" y="1206864"/>
                </a:lnTo>
                <a:lnTo>
                  <a:pt x="1073582" y="1163865"/>
                </a:lnTo>
                <a:lnTo>
                  <a:pt x="1080012" y="1116013"/>
                </a:lnTo>
                <a:close/>
              </a:path>
              <a:path w="2016125" h="1764030">
                <a:moveTo>
                  <a:pt x="737925" y="815005"/>
                </a:moveTo>
                <a:lnTo>
                  <a:pt x="810083" y="949016"/>
                </a:lnTo>
              </a:path>
              <a:path w="2016125" h="1764030">
                <a:moveTo>
                  <a:pt x="1764021" y="648007"/>
                </a:moveTo>
                <a:lnTo>
                  <a:pt x="1757591" y="600155"/>
                </a:lnTo>
                <a:lnTo>
                  <a:pt x="1739446" y="557156"/>
                </a:lnTo>
                <a:lnTo>
                  <a:pt x="1711300" y="520726"/>
                </a:lnTo>
                <a:lnTo>
                  <a:pt x="1674870" y="492580"/>
                </a:lnTo>
                <a:lnTo>
                  <a:pt x="1631871" y="474435"/>
                </a:lnTo>
                <a:lnTo>
                  <a:pt x="1584019" y="468005"/>
                </a:lnTo>
                <a:lnTo>
                  <a:pt x="1536167" y="474435"/>
                </a:lnTo>
                <a:lnTo>
                  <a:pt x="1493168" y="492580"/>
                </a:lnTo>
                <a:lnTo>
                  <a:pt x="1456737" y="520726"/>
                </a:lnTo>
                <a:lnTo>
                  <a:pt x="1428592" y="557156"/>
                </a:lnTo>
                <a:lnTo>
                  <a:pt x="1410446" y="600155"/>
                </a:lnTo>
                <a:lnTo>
                  <a:pt x="1404017" y="648007"/>
                </a:lnTo>
                <a:lnTo>
                  <a:pt x="1410446" y="695859"/>
                </a:lnTo>
                <a:lnTo>
                  <a:pt x="1428592" y="738858"/>
                </a:lnTo>
                <a:lnTo>
                  <a:pt x="1456737" y="775289"/>
                </a:lnTo>
                <a:lnTo>
                  <a:pt x="1493168" y="803434"/>
                </a:lnTo>
                <a:lnTo>
                  <a:pt x="1536167" y="821580"/>
                </a:lnTo>
                <a:lnTo>
                  <a:pt x="1584019" y="828010"/>
                </a:lnTo>
                <a:lnTo>
                  <a:pt x="1631871" y="821580"/>
                </a:lnTo>
                <a:lnTo>
                  <a:pt x="1674870" y="803434"/>
                </a:lnTo>
                <a:lnTo>
                  <a:pt x="1711300" y="775289"/>
                </a:lnTo>
                <a:lnTo>
                  <a:pt x="1739446" y="738858"/>
                </a:lnTo>
                <a:lnTo>
                  <a:pt x="1757591" y="695859"/>
                </a:lnTo>
                <a:lnTo>
                  <a:pt x="1764021" y="648007"/>
                </a:lnTo>
                <a:close/>
              </a:path>
              <a:path w="2016125" h="1764030">
                <a:moveTo>
                  <a:pt x="1250326" y="314310"/>
                </a:moveTo>
                <a:lnTo>
                  <a:pt x="1450374" y="514351"/>
                </a:lnTo>
              </a:path>
              <a:path w="2016125" h="1764030">
                <a:moveTo>
                  <a:pt x="1512018" y="1116013"/>
                </a:moveTo>
                <a:lnTo>
                  <a:pt x="1505588" y="1068161"/>
                </a:lnTo>
                <a:lnTo>
                  <a:pt x="1487443" y="1025162"/>
                </a:lnTo>
                <a:lnTo>
                  <a:pt x="1459297" y="988732"/>
                </a:lnTo>
                <a:lnTo>
                  <a:pt x="1422867" y="960586"/>
                </a:lnTo>
                <a:lnTo>
                  <a:pt x="1379868" y="942441"/>
                </a:lnTo>
                <a:lnTo>
                  <a:pt x="1332016" y="936011"/>
                </a:lnTo>
                <a:lnTo>
                  <a:pt x="1284164" y="942441"/>
                </a:lnTo>
                <a:lnTo>
                  <a:pt x="1241165" y="960586"/>
                </a:lnTo>
                <a:lnTo>
                  <a:pt x="1204735" y="988732"/>
                </a:lnTo>
                <a:lnTo>
                  <a:pt x="1176589" y="1025162"/>
                </a:lnTo>
                <a:lnTo>
                  <a:pt x="1158443" y="1068161"/>
                </a:lnTo>
                <a:lnTo>
                  <a:pt x="1152014" y="1116013"/>
                </a:lnTo>
                <a:lnTo>
                  <a:pt x="1158443" y="1163865"/>
                </a:lnTo>
                <a:lnTo>
                  <a:pt x="1176589" y="1206864"/>
                </a:lnTo>
                <a:lnTo>
                  <a:pt x="1204735" y="1243295"/>
                </a:lnTo>
                <a:lnTo>
                  <a:pt x="1241165" y="1271440"/>
                </a:lnTo>
                <a:lnTo>
                  <a:pt x="1284164" y="1289586"/>
                </a:lnTo>
                <a:lnTo>
                  <a:pt x="1332016" y="1296016"/>
                </a:lnTo>
                <a:lnTo>
                  <a:pt x="1379868" y="1289586"/>
                </a:lnTo>
                <a:lnTo>
                  <a:pt x="1422867" y="1271440"/>
                </a:lnTo>
                <a:lnTo>
                  <a:pt x="1459297" y="1243295"/>
                </a:lnTo>
                <a:lnTo>
                  <a:pt x="1487443" y="1206864"/>
                </a:lnTo>
                <a:lnTo>
                  <a:pt x="1505588" y="1163865"/>
                </a:lnTo>
                <a:lnTo>
                  <a:pt x="1512018" y="1116013"/>
                </a:lnTo>
                <a:close/>
              </a:path>
              <a:path w="2016125" h="1764030">
                <a:moveTo>
                  <a:pt x="1494100" y="815005"/>
                </a:moveTo>
                <a:lnTo>
                  <a:pt x="1421943" y="949016"/>
                </a:lnTo>
              </a:path>
              <a:path w="2016125" h="1764030">
                <a:moveTo>
                  <a:pt x="2016024" y="1116013"/>
                </a:moveTo>
                <a:lnTo>
                  <a:pt x="2009595" y="1068161"/>
                </a:lnTo>
                <a:lnTo>
                  <a:pt x="1991449" y="1025162"/>
                </a:lnTo>
                <a:lnTo>
                  <a:pt x="1963303" y="988732"/>
                </a:lnTo>
                <a:lnTo>
                  <a:pt x="1926873" y="960586"/>
                </a:lnTo>
                <a:lnTo>
                  <a:pt x="1883874" y="942441"/>
                </a:lnTo>
                <a:lnTo>
                  <a:pt x="1836022" y="936011"/>
                </a:lnTo>
                <a:lnTo>
                  <a:pt x="1788170" y="942441"/>
                </a:lnTo>
                <a:lnTo>
                  <a:pt x="1745171" y="960586"/>
                </a:lnTo>
                <a:lnTo>
                  <a:pt x="1708741" y="988732"/>
                </a:lnTo>
                <a:lnTo>
                  <a:pt x="1680595" y="1025162"/>
                </a:lnTo>
                <a:lnTo>
                  <a:pt x="1662450" y="1068161"/>
                </a:lnTo>
                <a:lnTo>
                  <a:pt x="1656020" y="1116013"/>
                </a:lnTo>
                <a:lnTo>
                  <a:pt x="1662450" y="1163865"/>
                </a:lnTo>
                <a:lnTo>
                  <a:pt x="1680595" y="1206864"/>
                </a:lnTo>
                <a:lnTo>
                  <a:pt x="1708741" y="1243295"/>
                </a:lnTo>
                <a:lnTo>
                  <a:pt x="1745171" y="1271440"/>
                </a:lnTo>
                <a:lnTo>
                  <a:pt x="1788170" y="1289586"/>
                </a:lnTo>
                <a:lnTo>
                  <a:pt x="1836022" y="1296016"/>
                </a:lnTo>
                <a:lnTo>
                  <a:pt x="1883874" y="1289586"/>
                </a:lnTo>
                <a:lnTo>
                  <a:pt x="1926873" y="1271440"/>
                </a:lnTo>
                <a:lnTo>
                  <a:pt x="1963303" y="1243295"/>
                </a:lnTo>
                <a:lnTo>
                  <a:pt x="1991449" y="1206864"/>
                </a:lnTo>
                <a:lnTo>
                  <a:pt x="2009595" y="1163865"/>
                </a:lnTo>
                <a:lnTo>
                  <a:pt x="2016024" y="111601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4522" y="765716"/>
            <a:ext cx="1887220" cy="1962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999490">
              <a:lnSpc>
                <a:spcPct val="100000"/>
              </a:lnSpc>
              <a:spcBef>
                <a:spcPts val="120"/>
              </a:spcBef>
            </a:pPr>
            <a:r>
              <a:rPr sz="1700" spc="-55" dirty="0">
                <a:solidFill>
                  <a:srgbClr val="006EB8"/>
                </a:solidFill>
                <a:latin typeface="Calibri"/>
                <a:cs typeface="Calibri"/>
              </a:rPr>
              <a:t>1</a:t>
            </a:r>
            <a:endParaRPr sz="1700">
              <a:latin typeface="Calibri"/>
              <a:cs typeface="Calibri"/>
            </a:endParaRPr>
          </a:p>
          <a:p>
            <a:pPr marL="948690">
              <a:lnSpc>
                <a:spcPts val="1800"/>
              </a:lnSpc>
              <a:spcBef>
                <a:spcPts val="85"/>
              </a:spcBef>
            </a:pPr>
            <a:r>
              <a:rPr sz="1700" spc="-2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  <a:p>
            <a:pPr marL="531495">
              <a:lnSpc>
                <a:spcPts val="1800"/>
              </a:lnSpc>
              <a:tabLst>
                <a:tab pos="1467485" algn="l"/>
              </a:tabLst>
            </a:pP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2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	</a:t>
            </a: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3</a:t>
            </a:r>
            <a:endParaRPr sz="1700">
              <a:latin typeface="Calibri"/>
              <a:cs typeface="Calibri"/>
            </a:endParaRPr>
          </a:p>
          <a:p>
            <a:pPr marL="480695">
              <a:lnSpc>
                <a:spcPts val="1800"/>
              </a:lnSpc>
              <a:spcBef>
                <a:spcPts val="85"/>
              </a:spcBef>
              <a:tabLst>
                <a:tab pos="1416050" algn="l"/>
              </a:tabLst>
            </a:pPr>
            <a:r>
              <a:rPr sz="1700" spc="-25" dirty="0">
                <a:latin typeface="Calibri"/>
                <a:cs typeface="Calibri"/>
              </a:rPr>
              <a:t>29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  <a:p>
            <a:pPr marL="280035">
              <a:lnSpc>
                <a:spcPts val="1800"/>
              </a:lnSpc>
              <a:tabLst>
                <a:tab pos="783590" algn="l"/>
                <a:tab pos="1216025" algn="l"/>
                <a:tab pos="1719580" algn="l"/>
              </a:tabLst>
            </a:pP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4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	</a:t>
            </a: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5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	</a:t>
            </a: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6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	</a:t>
            </a: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  <a:p>
            <a:pPr marL="228600">
              <a:lnSpc>
                <a:spcPts val="1800"/>
              </a:lnSpc>
              <a:spcBef>
                <a:spcPts val="90"/>
              </a:spcBef>
              <a:tabLst>
                <a:tab pos="783590" algn="l"/>
                <a:tab pos="1164590" algn="l"/>
                <a:tab pos="1668145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18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12</a:t>
            </a:r>
            <a:endParaRPr sz="1700">
              <a:latin typeface="Calibri"/>
              <a:cs typeface="Calibri"/>
            </a:endParaRPr>
          </a:p>
          <a:p>
            <a:pPr marL="63500">
              <a:lnSpc>
                <a:spcPts val="1800"/>
              </a:lnSpc>
              <a:tabLst>
                <a:tab pos="495934" algn="l"/>
              </a:tabLst>
            </a:pP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8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	</a:t>
            </a: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9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  <a:tabLst>
                <a:tab pos="444500" algn="l"/>
              </a:tabLst>
            </a:pPr>
            <a:r>
              <a:rPr sz="1700" spc="-25" dirty="0">
                <a:latin typeface="Calibri"/>
                <a:cs typeface="Calibri"/>
              </a:rPr>
              <a:t>11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13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33936" y="1830824"/>
            <a:ext cx="72390" cy="134620"/>
          </a:xfrm>
          <a:custGeom>
            <a:avLst/>
            <a:gdLst/>
            <a:ahLst/>
            <a:cxnLst/>
            <a:rect l="l" t="t" r="r" b="b"/>
            <a:pathLst>
              <a:path w="72389" h="134619">
                <a:moveTo>
                  <a:pt x="0" y="0"/>
                </a:moveTo>
                <a:lnTo>
                  <a:pt x="72157" y="134010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434590" algn="l"/>
              </a:tabLst>
            </a:pPr>
            <a:r>
              <a:rPr spc="-55" dirty="0"/>
              <a:t>Second</a:t>
            </a:r>
            <a:r>
              <a:rPr spc="-30" dirty="0"/>
              <a:t> </a:t>
            </a:r>
            <a:r>
              <a:rPr spc="-10" dirty="0"/>
              <a:t>Advantage:</a:t>
            </a:r>
            <a:r>
              <a:rPr dirty="0"/>
              <a:t>	</a:t>
            </a:r>
            <a:r>
              <a:rPr spc="-40" dirty="0"/>
              <a:t>Store</a:t>
            </a:r>
            <a:r>
              <a:rPr spc="-10" dirty="0"/>
              <a:t> </a:t>
            </a:r>
            <a:r>
              <a:rPr dirty="0"/>
              <a:t>as</a:t>
            </a:r>
            <a:r>
              <a:rPr spc="-5" dirty="0"/>
              <a:t> </a:t>
            </a:r>
            <a:r>
              <a:rPr spc="-45" dirty="0"/>
              <a:t>Array</a:t>
            </a:r>
          </a:p>
        </p:txBody>
      </p:sp>
      <p:sp>
        <p:nvSpPr>
          <p:cNvPr id="3" name="object 3"/>
          <p:cNvSpPr/>
          <p:nvPr/>
        </p:nvSpPr>
        <p:spPr>
          <a:xfrm>
            <a:off x="359999" y="1015819"/>
            <a:ext cx="2016125" cy="1764030"/>
          </a:xfrm>
          <a:custGeom>
            <a:avLst/>
            <a:gdLst/>
            <a:ahLst/>
            <a:cxnLst/>
            <a:rect l="l" t="t" r="r" b="b"/>
            <a:pathLst>
              <a:path w="2016125" h="1764030">
                <a:moveTo>
                  <a:pt x="1296015" y="180001"/>
                </a:moveTo>
                <a:lnTo>
                  <a:pt x="1289585" y="132149"/>
                </a:lnTo>
                <a:lnTo>
                  <a:pt x="1271439" y="89150"/>
                </a:lnTo>
                <a:lnTo>
                  <a:pt x="1243294" y="52720"/>
                </a:lnTo>
                <a:lnTo>
                  <a:pt x="1206863" y="24575"/>
                </a:lnTo>
                <a:lnTo>
                  <a:pt x="1163865" y="6429"/>
                </a:lnTo>
                <a:lnTo>
                  <a:pt x="1116012" y="0"/>
                </a:lnTo>
                <a:lnTo>
                  <a:pt x="1068160" y="6429"/>
                </a:lnTo>
                <a:lnTo>
                  <a:pt x="1025161" y="24575"/>
                </a:lnTo>
                <a:lnTo>
                  <a:pt x="988731" y="52720"/>
                </a:lnTo>
                <a:lnTo>
                  <a:pt x="960586" y="89150"/>
                </a:lnTo>
                <a:lnTo>
                  <a:pt x="942440" y="132149"/>
                </a:lnTo>
                <a:lnTo>
                  <a:pt x="936010" y="180001"/>
                </a:lnTo>
                <a:lnTo>
                  <a:pt x="942440" y="227854"/>
                </a:lnTo>
                <a:lnTo>
                  <a:pt x="960586" y="270853"/>
                </a:lnTo>
                <a:lnTo>
                  <a:pt x="988731" y="307283"/>
                </a:lnTo>
                <a:lnTo>
                  <a:pt x="1025161" y="335428"/>
                </a:lnTo>
                <a:lnTo>
                  <a:pt x="1068160" y="353574"/>
                </a:lnTo>
                <a:lnTo>
                  <a:pt x="1116012" y="360004"/>
                </a:lnTo>
                <a:lnTo>
                  <a:pt x="1163865" y="353574"/>
                </a:lnTo>
                <a:lnTo>
                  <a:pt x="1206863" y="335428"/>
                </a:lnTo>
                <a:lnTo>
                  <a:pt x="1243294" y="307283"/>
                </a:lnTo>
                <a:lnTo>
                  <a:pt x="1271439" y="270853"/>
                </a:lnTo>
                <a:lnTo>
                  <a:pt x="1289585" y="227854"/>
                </a:lnTo>
                <a:lnTo>
                  <a:pt x="1296015" y="180001"/>
                </a:lnTo>
                <a:close/>
              </a:path>
              <a:path w="2016125" h="1764030">
                <a:moveTo>
                  <a:pt x="828009" y="648007"/>
                </a:moveTo>
                <a:lnTo>
                  <a:pt x="821579" y="600155"/>
                </a:lnTo>
                <a:lnTo>
                  <a:pt x="803434" y="557156"/>
                </a:lnTo>
                <a:lnTo>
                  <a:pt x="775288" y="520726"/>
                </a:lnTo>
                <a:lnTo>
                  <a:pt x="738858" y="492580"/>
                </a:lnTo>
                <a:lnTo>
                  <a:pt x="695859" y="474435"/>
                </a:lnTo>
                <a:lnTo>
                  <a:pt x="648007" y="468005"/>
                </a:lnTo>
                <a:lnTo>
                  <a:pt x="600155" y="474435"/>
                </a:lnTo>
                <a:lnTo>
                  <a:pt x="557156" y="492580"/>
                </a:lnTo>
                <a:lnTo>
                  <a:pt x="520726" y="520726"/>
                </a:lnTo>
                <a:lnTo>
                  <a:pt x="492580" y="557156"/>
                </a:lnTo>
                <a:lnTo>
                  <a:pt x="474434" y="600155"/>
                </a:lnTo>
                <a:lnTo>
                  <a:pt x="468005" y="648007"/>
                </a:lnTo>
                <a:lnTo>
                  <a:pt x="474434" y="695859"/>
                </a:lnTo>
                <a:lnTo>
                  <a:pt x="492580" y="738858"/>
                </a:lnTo>
                <a:lnTo>
                  <a:pt x="520726" y="775289"/>
                </a:lnTo>
                <a:lnTo>
                  <a:pt x="557156" y="803434"/>
                </a:lnTo>
                <a:lnTo>
                  <a:pt x="600155" y="821580"/>
                </a:lnTo>
                <a:lnTo>
                  <a:pt x="648007" y="828010"/>
                </a:lnTo>
                <a:lnTo>
                  <a:pt x="695859" y="821580"/>
                </a:lnTo>
                <a:lnTo>
                  <a:pt x="738858" y="803434"/>
                </a:lnTo>
                <a:lnTo>
                  <a:pt x="775288" y="775289"/>
                </a:lnTo>
                <a:lnTo>
                  <a:pt x="803434" y="738858"/>
                </a:lnTo>
                <a:lnTo>
                  <a:pt x="821579" y="695859"/>
                </a:lnTo>
                <a:lnTo>
                  <a:pt x="828009" y="648007"/>
                </a:lnTo>
                <a:close/>
              </a:path>
              <a:path w="2016125" h="1764030">
                <a:moveTo>
                  <a:pt x="981704" y="314315"/>
                </a:moveTo>
                <a:lnTo>
                  <a:pt x="781663" y="514363"/>
                </a:lnTo>
              </a:path>
              <a:path w="2016125" h="1764030">
                <a:moveTo>
                  <a:pt x="576006" y="1116013"/>
                </a:moveTo>
                <a:lnTo>
                  <a:pt x="569576" y="1068161"/>
                </a:lnTo>
                <a:lnTo>
                  <a:pt x="551431" y="1025162"/>
                </a:lnTo>
                <a:lnTo>
                  <a:pt x="523285" y="988732"/>
                </a:lnTo>
                <a:lnTo>
                  <a:pt x="486855" y="960586"/>
                </a:lnTo>
                <a:lnTo>
                  <a:pt x="443856" y="942441"/>
                </a:lnTo>
                <a:lnTo>
                  <a:pt x="396004" y="936011"/>
                </a:lnTo>
                <a:lnTo>
                  <a:pt x="348152" y="942441"/>
                </a:lnTo>
                <a:lnTo>
                  <a:pt x="305153" y="960586"/>
                </a:lnTo>
                <a:lnTo>
                  <a:pt x="268723" y="988732"/>
                </a:lnTo>
                <a:lnTo>
                  <a:pt x="240577" y="1025162"/>
                </a:lnTo>
                <a:lnTo>
                  <a:pt x="222431" y="1068161"/>
                </a:lnTo>
                <a:lnTo>
                  <a:pt x="216002" y="1116013"/>
                </a:lnTo>
                <a:lnTo>
                  <a:pt x="222431" y="1163865"/>
                </a:lnTo>
                <a:lnTo>
                  <a:pt x="240577" y="1206864"/>
                </a:lnTo>
                <a:lnTo>
                  <a:pt x="268723" y="1243295"/>
                </a:lnTo>
                <a:lnTo>
                  <a:pt x="305153" y="1271440"/>
                </a:lnTo>
                <a:lnTo>
                  <a:pt x="348152" y="1289586"/>
                </a:lnTo>
                <a:lnTo>
                  <a:pt x="396004" y="1296016"/>
                </a:lnTo>
                <a:lnTo>
                  <a:pt x="443856" y="1289586"/>
                </a:lnTo>
                <a:lnTo>
                  <a:pt x="486855" y="1271440"/>
                </a:lnTo>
                <a:lnTo>
                  <a:pt x="523285" y="1243295"/>
                </a:lnTo>
                <a:lnTo>
                  <a:pt x="551431" y="1206864"/>
                </a:lnTo>
                <a:lnTo>
                  <a:pt x="569576" y="1163865"/>
                </a:lnTo>
                <a:lnTo>
                  <a:pt x="576006" y="1116013"/>
                </a:lnTo>
                <a:close/>
              </a:path>
              <a:path w="2016125" h="1764030">
                <a:moveTo>
                  <a:pt x="558088" y="815005"/>
                </a:moveTo>
                <a:lnTo>
                  <a:pt x="485931" y="949016"/>
                </a:lnTo>
              </a:path>
              <a:path w="2016125" h="1764030">
                <a:moveTo>
                  <a:pt x="360003" y="1584019"/>
                </a:moveTo>
                <a:lnTo>
                  <a:pt x="353574" y="1536167"/>
                </a:lnTo>
                <a:lnTo>
                  <a:pt x="335428" y="1493168"/>
                </a:lnTo>
                <a:lnTo>
                  <a:pt x="307283" y="1456738"/>
                </a:lnTo>
                <a:lnTo>
                  <a:pt x="270852" y="1428592"/>
                </a:lnTo>
                <a:lnTo>
                  <a:pt x="227853" y="1410447"/>
                </a:lnTo>
                <a:lnTo>
                  <a:pt x="180001" y="1404017"/>
                </a:lnTo>
                <a:lnTo>
                  <a:pt x="132149" y="1410447"/>
                </a:lnTo>
                <a:lnTo>
                  <a:pt x="89150" y="1428592"/>
                </a:lnTo>
                <a:lnTo>
                  <a:pt x="52720" y="1456738"/>
                </a:lnTo>
                <a:lnTo>
                  <a:pt x="24575" y="1493168"/>
                </a:lnTo>
                <a:lnTo>
                  <a:pt x="6429" y="1536167"/>
                </a:lnTo>
                <a:lnTo>
                  <a:pt x="0" y="1584019"/>
                </a:lnTo>
                <a:lnTo>
                  <a:pt x="6429" y="1631871"/>
                </a:lnTo>
                <a:lnTo>
                  <a:pt x="24575" y="1674870"/>
                </a:lnTo>
                <a:lnTo>
                  <a:pt x="52720" y="1711300"/>
                </a:lnTo>
                <a:lnTo>
                  <a:pt x="89150" y="1739446"/>
                </a:lnTo>
                <a:lnTo>
                  <a:pt x="132149" y="1757591"/>
                </a:lnTo>
                <a:lnTo>
                  <a:pt x="180001" y="1764021"/>
                </a:lnTo>
                <a:lnTo>
                  <a:pt x="227853" y="1757591"/>
                </a:lnTo>
                <a:lnTo>
                  <a:pt x="270852" y="1739446"/>
                </a:lnTo>
                <a:lnTo>
                  <a:pt x="307283" y="1711300"/>
                </a:lnTo>
                <a:lnTo>
                  <a:pt x="335428" y="1674870"/>
                </a:lnTo>
                <a:lnTo>
                  <a:pt x="353574" y="1631871"/>
                </a:lnTo>
                <a:lnTo>
                  <a:pt x="360003" y="1584019"/>
                </a:lnTo>
                <a:close/>
              </a:path>
              <a:path w="2016125" h="1764030">
                <a:moveTo>
                  <a:pt x="316753" y="1287720"/>
                </a:moveTo>
                <a:lnTo>
                  <a:pt x="259255" y="1412312"/>
                </a:lnTo>
              </a:path>
              <a:path w="2016125" h="1764030">
                <a:moveTo>
                  <a:pt x="792009" y="1584019"/>
                </a:moveTo>
                <a:lnTo>
                  <a:pt x="785579" y="1536167"/>
                </a:lnTo>
                <a:lnTo>
                  <a:pt x="767434" y="1493168"/>
                </a:lnTo>
                <a:lnTo>
                  <a:pt x="739288" y="1456738"/>
                </a:lnTo>
                <a:lnTo>
                  <a:pt x="702858" y="1428592"/>
                </a:lnTo>
                <a:lnTo>
                  <a:pt x="659859" y="1410447"/>
                </a:lnTo>
                <a:lnTo>
                  <a:pt x="612007" y="1404017"/>
                </a:lnTo>
                <a:lnTo>
                  <a:pt x="564155" y="1410447"/>
                </a:lnTo>
                <a:lnTo>
                  <a:pt x="521156" y="1428592"/>
                </a:lnTo>
                <a:lnTo>
                  <a:pt x="484726" y="1456738"/>
                </a:lnTo>
                <a:lnTo>
                  <a:pt x="456580" y="1493168"/>
                </a:lnTo>
                <a:lnTo>
                  <a:pt x="438434" y="1536167"/>
                </a:lnTo>
                <a:lnTo>
                  <a:pt x="432005" y="1584019"/>
                </a:lnTo>
                <a:lnTo>
                  <a:pt x="438434" y="1631871"/>
                </a:lnTo>
                <a:lnTo>
                  <a:pt x="456580" y="1674870"/>
                </a:lnTo>
                <a:lnTo>
                  <a:pt x="484726" y="1711300"/>
                </a:lnTo>
                <a:lnTo>
                  <a:pt x="521156" y="1739446"/>
                </a:lnTo>
                <a:lnTo>
                  <a:pt x="564155" y="1757591"/>
                </a:lnTo>
                <a:lnTo>
                  <a:pt x="612007" y="1764021"/>
                </a:lnTo>
                <a:lnTo>
                  <a:pt x="659859" y="1757591"/>
                </a:lnTo>
                <a:lnTo>
                  <a:pt x="702858" y="1739446"/>
                </a:lnTo>
                <a:lnTo>
                  <a:pt x="739288" y="1711300"/>
                </a:lnTo>
                <a:lnTo>
                  <a:pt x="767434" y="1674870"/>
                </a:lnTo>
                <a:lnTo>
                  <a:pt x="785579" y="1631871"/>
                </a:lnTo>
                <a:lnTo>
                  <a:pt x="792009" y="1584019"/>
                </a:lnTo>
                <a:close/>
              </a:path>
              <a:path w="2016125" h="1764030">
                <a:moveTo>
                  <a:pt x="475255" y="1287720"/>
                </a:moveTo>
                <a:lnTo>
                  <a:pt x="532753" y="1412312"/>
                </a:lnTo>
              </a:path>
              <a:path w="2016125" h="1764030">
                <a:moveTo>
                  <a:pt x="1080012" y="1116013"/>
                </a:moveTo>
                <a:lnTo>
                  <a:pt x="1073582" y="1068161"/>
                </a:lnTo>
                <a:lnTo>
                  <a:pt x="1055437" y="1025162"/>
                </a:lnTo>
                <a:lnTo>
                  <a:pt x="1027291" y="988732"/>
                </a:lnTo>
                <a:lnTo>
                  <a:pt x="990861" y="960586"/>
                </a:lnTo>
                <a:lnTo>
                  <a:pt x="947862" y="942441"/>
                </a:lnTo>
                <a:lnTo>
                  <a:pt x="900010" y="936011"/>
                </a:lnTo>
                <a:lnTo>
                  <a:pt x="852158" y="942441"/>
                </a:lnTo>
                <a:lnTo>
                  <a:pt x="809159" y="960586"/>
                </a:lnTo>
                <a:lnTo>
                  <a:pt x="772729" y="988732"/>
                </a:lnTo>
                <a:lnTo>
                  <a:pt x="744583" y="1025162"/>
                </a:lnTo>
                <a:lnTo>
                  <a:pt x="726438" y="1068161"/>
                </a:lnTo>
                <a:lnTo>
                  <a:pt x="720008" y="1116013"/>
                </a:lnTo>
                <a:lnTo>
                  <a:pt x="726438" y="1163865"/>
                </a:lnTo>
                <a:lnTo>
                  <a:pt x="744583" y="1206864"/>
                </a:lnTo>
                <a:lnTo>
                  <a:pt x="772729" y="1243295"/>
                </a:lnTo>
                <a:lnTo>
                  <a:pt x="809159" y="1271440"/>
                </a:lnTo>
                <a:lnTo>
                  <a:pt x="852158" y="1289586"/>
                </a:lnTo>
                <a:lnTo>
                  <a:pt x="900010" y="1296016"/>
                </a:lnTo>
                <a:lnTo>
                  <a:pt x="947862" y="1289586"/>
                </a:lnTo>
                <a:lnTo>
                  <a:pt x="990861" y="1271440"/>
                </a:lnTo>
                <a:lnTo>
                  <a:pt x="1027291" y="1243295"/>
                </a:lnTo>
                <a:lnTo>
                  <a:pt x="1055437" y="1206864"/>
                </a:lnTo>
                <a:lnTo>
                  <a:pt x="1073582" y="1163865"/>
                </a:lnTo>
                <a:lnTo>
                  <a:pt x="1080012" y="1116013"/>
                </a:lnTo>
                <a:close/>
              </a:path>
              <a:path w="2016125" h="1764030">
                <a:moveTo>
                  <a:pt x="737925" y="815005"/>
                </a:moveTo>
                <a:lnTo>
                  <a:pt x="810083" y="949016"/>
                </a:lnTo>
              </a:path>
              <a:path w="2016125" h="1764030">
                <a:moveTo>
                  <a:pt x="1764021" y="648007"/>
                </a:moveTo>
                <a:lnTo>
                  <a:pt x="1757591" y="600155"/>
                </a:lnTo>
                <a:lnTo>
                  <a:pt x="1739446" y="557156"/>
                </a:lnTo>
                <a:lnTo>
                  <a:pt x="1711300" y="520726"/>
                </a:lnTo>
                <a:lnTo>
                  <a:pt x="1674870" y="492580"/>
                </a:lnTo>
                <a:lnTo>
                  <a:pt x="1631871" y="474435"/>
                </a:lnTo>
                <a:lnTo>
                  <a:pt x="1584019" y="468005"/>
                </a:lnTo>
                <a:lnTo>
                  <a:pt x="1536167" y="474435"/>
                </a:lnTo>
                <a:lnTo>
                  <a:pt x="1493168" y="492580"/>
                </a:lnTo>
                <a:lnTo>
                  <a:pt x="1456737" y="520726"/>
                </a:lnTo>
                <a:lnTo>
                  <a:pt x="1428592" y="557156"/>
                </a:lnTo>
                <a:lnTo>
                  <a:pt x="1410446" y="600155"/>
                </a:lnTo>
                <a:lnTo>
                  <a:pt x="1404017" y="648007"/>
                </a:lnTo>
                <a:lnTo>
                  <a:pt x="1410446" y="695859"/>
                </a:lnTo>
                <a:lnTo>
                  <a:pt x="1428592" y="738858"/>
                </a:lnTo>
                <a:lnTo>
                  <a:pt x="1456737" y="775289"/>
                </a:lnTo>
                <a:lnTo>
                  <a:pt x="1493168" y="803434"/>
                </a:lnTo>
                <a:lnTo>
                  <a:pt x="1536167" y="821580"/>
                </a:lnTo>
                <a:lnTo>
                  <a:pt x="1584019" y="828010"/>
                </a:lnTo>
                <a:lnTo>
                  <a:pt x="1631871" y="821580"/>
                </a:lnTo>
                <a:lnTo>
                  <a:pt x="1674870" y="803434"/>
                </a:lnTo>
                <a:lnTo>
                  <a:pt x="1711300" y="775289"/>
                </a:lnTo>
                <a:lnTo>
                  <a:pt x="1739446" y="738858"/>
                </a:lnTo>
                <a:lnTo>
                  <a:pt x="1757591" y="695859"/>
                </a:lnTo>
                <a:lnTo>
                  <a:pt x="1764021" y="648007"/>
                </a:lnTo>
                <a:close/>
              </a:path>
              <a:path w="2016125" h="1764030">
                <a:moveTo>
                  <a:pt x="1250326" y="314310"/>
                </a:moveTo>
                <a:lnTo>
                  <a:pt x="1450374" y="514351"/>
                </a:lnTo>
              </a:path>
              <a:path w="2016125" h="1764030">
                <a:moveTo>
                  <a:pt x="1512018" y="1116013"/>
                </a:moveTo>
                <a:lnTo>
                  <a:pt x="1505588" y="1068161"/>
                </a:lnTo>
                <a:lnTo>
                  <a:pt x="1487443" y="1025162"/>
                </a:lnTo>
                <a:lnTo>
                  <a:pt x="1459297" y="988732"/>
                </a:lnTo>
                <a:lnTo>
                  <a:pt x="1422867" y="960586"/>
                </a:lnTo>
                <a:lnTo>
                  <a:pt x="1379868" y="942441"/>
                </a:lnTo>
                <a:lnTo>
                  <a:pt x="1332016" y="936011"/>
                </a:lnTo>
                <a:lnTo>
                  <a:pt x="1284164" y="942441"/>
                </a:lnTo>
                <a:lnTo>
                  <a:pt x="1241165" y="960586"/>
                </a:lnTo>
                <a:lnTo>
                  <a:pt x="1204735" y="988732"/>
                </a:lnTo>
                <a:lnTo>
                  <a:pt x="1176589" y="1025162"/>
                </a:lnTo>
                <a:lnTo>
                  <a:pt x="1158443" y="1068161"/>
                </a:lnTo>
                <a:lnTo>
                  <a:pt x="1152014" y="1116013"/>
                </a:lnTo>
                <a:lnTo>
                  <a:pt x="1158443" y="1163865"/>
                </a:lnTo>
                <a:lnTo>
                  <a:pt x="1176589" y="1206864"/>
                </a:lnTo>
                <a:lnTo>
                  <a:pt x="1204735" y="1243295"/>
                </a:lnTo>
                <a:lnTo>
                  <a:pt x="1241165" y="1271440"/>
                </a:lnTo>
                <a:lnTo>
                  <a:pt x="1284164" y="1289586"/>
                </a:lnTo>
                <a:lnTo>
                  <a:pt x="1332016" y="1296016"/>
                </a:lnTo>
                <a:lnTo>
                  <a:pt x="1379868" y="1289586"/>
                </a:lnTo>
                <a:lnTo>
                  <a:pt x="1422867" y="1271440"/>
                </a:lnTo>
                <a:lnTo>
                  <a:pt x="1459297" y="1243295"/>
                </a:lnTo>
                <a:lnTo>
                  <a:pt x="1487443" y="1206864"/>
                </a:lnTo>
                <a:lnTo>
                  <a:pt x="1505588" y="1163865"/>
                </a:lnTo>
                <a:lnTo>
                  <a:pt x="1512018" y="1116013"/>
                </a:lnTo>
                <a:close/>
              </a:path>
              <a:path w="2016125" h="1764030">
                <a:moveTo>
                  <a:pt x="1494100" y="815005"/>
                </a:moveTo>
                <a:lnTo>
                  <a:pt x="1421943" y="949016"/>
                </a:lnTo>
              </a:path>
              <a:path w="2016125" h="1764030">
                <a:moveTo>
                  <a:pt x="2016024" y="1116013"/>
                </a:moveTo>
                <a:lnTo>
                  <a:pt x="2009595" y="1068161"/>
                </a:lnTo>
                <a:lnTo>
                  <a:pt x="1991449" y="1025162"/>
                </a:lnTo>
                <a:lnTo>
                  <a:pt x="1963303" y="988732"/>
                </a:lnTo>
                <a:lnTo>
                  <a:pt x="1926873" y="960586"/>
                </a:lnTo>
                <a:lnTo>
                  <a:pt x="1883874" y="942441"/>
                </a:lnTo>
                <a:lnTo>
                  <a:pt x="1836022" y="936011"/>
                </a:lnTo>
                <a:lnTo>
                  <a:pt x="1788170" y="942441"/>
                </a:lnTo>
                <a:lnTo>
                  <a:pt x="1745171" y="960586"/>
                </a:lnTo>
                <a:lnTo>
                  <a:pt x="1708741" y="988732"/>
                </a:lnTo>
                <a:lnTo>
                  <a:pt x="1680595" y="1025162"/>
                </a:lnTo>
                <a:lnTo>
                  <a:pt x="1662450" y="1068161"/>
                </a:lnTo>
                <a:lnTo>
                  <a:pt x="1656020" y="1116013"/>
                </a:lnTo>
                <a:lnTo>
                  <a:pt x="1662450" y="1163865"/>
                </a:lnTo>
                <a:lnTo>
                  <a:pt x="1680595" y="1206864"/>
                </a:lnTo>
                <a:lnTo>
                  <a:pt x="1708741" y="1243295"/>
                </a:lnTo>
                <a:lnTo>
                  <a:pt x="1745171" y="1271440"/>
                </a:lnTo>
                <a:lnTo>
                  <a:pt x="1788170" y="1289586"/>
                </a:lnTo>
                <a:lnTo>
                  <a:pt x="1836022" y="1296016"/>
                </a:lnTo>
                <a:lnTo>
                  <a:pt x="1883874" y="1289586"/>
                </a:lnTo>
                <a:lnTo>
                  <a:pt x="1926873" y="1271440"/>
                </a:lnTo>
                <a:lnTo>
                  <a:pt x="1963303" y="1243295"/>
                </a:lnTo>
                <a:lnTo>
                  <a:pt x="1991449" y="1206864"/>
                </a:lnTo>
                <a:lnTo>
                  <a:pt x="2009595" y="1163865"/>
                </a:lnTo>
                <a:lnTo>
                  <a:pt x="2016024" y="111601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4522" y="765716"/>
            <a:ext cx="1887220" cy="1962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999490">
              <a:lnSpc>
                <a:spcPct val="100000"/>
              </a:lnSpc>
              <a:spcBef>
                <a:spcPts val="120"/>
              </a:spcBef>
            </a:pPr>
            <a:r>
              <a:rPr sz="1700" spc="-55" dirty="0">
                <a:solidFill>
                  <a:srgbClr val="006EB8"/>
                </a:solidFill>
                <a:latin typeface="Calibri"/>
                <a:cs typeface="Calibri"/>
              </a:rPr>
              <a:t>1</a:t>
            </a:r>
            <a:endParaRPr sz="1700">
              <a:latin typeface="Calibri"/>
              <a:cs typeface="Calibri"/>
            </a:endParaRPr>
          </a:p>
          <a:p>
            <a:pPr marL="948690">
              <a:lnSpc>
                <a:spcPts val="1800"/>
              </a:lnSpc>
              <a:spcBef>
                <a:spcPts val="85"/>
              </a:spcBef>
            </a:pPr>
            <a:r>
              <a:rPr sz="1700" spc="-2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  <a:p>
            <a:pPr marL="531495">
              <a:lnSpc>
                <a:spcPts val="1800"/>
              </a:lnSpc>
              <a:tabLst>
                <a:tab pos="1467485" algn="l"/>
              </a:tabLst>
            </a:pP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2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	</a:t>
            </a: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3</a:t>
            </a:r>
            <a:endParaRPr sz="1700">
              <a:latin typeface="Calibri"/>
              <a:cs typeface="Calibri"/>
            </a:endParaRPr>
          </a:p>
          <a:p>
            <a:pPr marL="480695">
              <a:lnSpc>
                <a:spcPts val="1800"/>
              </a:lnSpc>
              <a:spcBef>
                <a:spcPts val="85"/>
              </a:spcBef>
              <a:tabLst>
                <a:tab pos="1416050" algn="l"/>
              </a:tabLst>
            </a:pPr>
            <a:r>
              <a:rPr sz="1700" spc="-25" dirty="0">
                <a:latin typeface="Calibri"/>
                <a:cs typeface="Calibri"/>
              </a:rPr>
              <a:t>29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  <a:p>
            <a:pPr marL="280035">
              <a:lnSpc>
                <a:spcPts val="1800"/>
              </a:lnSpc>
              <a:tabLst>
                <a:tab pos="783590" algn="l"/>
                <a:tab pos="1216025" algn="l"/>
                <a:tab pos="1719580" algn="l"/>
              </a:tabLst>
            </a:pP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4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	</a:t>
            </a: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5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	</a:t>
            </a: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6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	</a:t>
            </a: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  <a:p>
            <a:pPr marL="228600">
              <a:lnSpc>
                <a:spcPts val="1800"/>
              </a:lnSpc>
              <a:spcBef>
                <a:spcPts val="90"/>
              </a:spcBef>
              <a:tabLst>
                <a:tab pos="783590" algn="l"/>
                <a:tab pos="1164590" algn="l"/>
                <a:tab pos="1668145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18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12</a:t>
            </a:r>
            <a:endParaRPr sz="1700">
              <a:latin typeface="Calibri"/>
              <a:cs typeface="Calibri"/>
            </a:endParaRPr>
          </a:p>
          <a:p>
            <a:pPr marL="63500">
              <a:lnSpc>
                <a:spcPts val="1800"/>
              </a:lnSpc>
              <a:tabLst>
                <a:tab pos="495934" algn="l"/>
              </a:tabLst>
            </a:pP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8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	</a:t>
            </a: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9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  <a:tabLst>
                <a:tab pos="444500" algn="l"/>
              </a:tabLst>
            </a:pPr>
            <a:r>
              <a:rPr sz="1700" spc="-25" dirty="0">
                <a:latin typeface="Calibri"/>
                <a:cs typeface="Calibri"/>
              </a:rPr>
              <a:t>11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13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33936" y="1830824"/>
            <a:ext cx="72390" cy="134620"/>
          </a:xfrm>
          <a:custGeom>
            <a:avLst/>
            <a:gdLst/>
            <a:ahLst/>
            <a:cxnLst/>
            <a:rect l="l" t="t" r="r" b="b"/>
            <a:pathLst>
              <a:path w="72389" h="134619">
                <a:moveTo>
                  <a:pt x="0" y="0"/>
                </a:moveTo>
                <a:lnTo>
                  <a:pt x="72157" y="134010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26345" y="1163508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006EB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37612" y="1021303"/>
            <a:ext cx="14262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700" spc="-50" dirty="0">
                <a:latin typeface="Calibri"/>
                <a:cs typeface="Calibri"/>
              </a:rPr>
              <a:t>parent</a:t>
            </a:r>
            <a:r>
              <a:rPr sz="1700" spc="-50" dirty="0">
                <a:latin typeface="Lucida Sans Unicode"/>
                <a:cs typeface="Lucida Sans Unicode"/>
              </a:rPr>
              <a:t>(</a:t>
            </a:r>
            <a:r>
              <a:rPr sz="1700" i="1" spc="-50" dirty="0">
                <a:solidFill>
                  <a:srgbClr val="006EB8"/>
                </a:solidFill>
                <a:latin typeface="Calibri"/>
                <a:cs typeface="Calibri"/>
              </a:rPr>
              <a:t>i</a:t>
            </a:r>
            <a:r>
              <a:rPr sz="1700" i="1" spc="-215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1700" spc="70" dirty="0">
                <a:latin typeface="Lucida Sans Unicode"/>
                <a:cs typeface="Lucida Sans Unicode"/>
              </a:rPr>
              <a:t>)</a:t>
            </a:r>
            <a:r>
              <a:rPr sz="1700" spc="-35" dirty="0">
                <a:latin typeface="Lucida Sans Unicode"/>
                <a:cs typeface="Lucida Sans Unicode"/>
              </a:rPr>
              <a:t> </a:t>
            </a:r>
            <a:r>
              <a:rPr sz="1700" spc="-100" dirty="0">
                <a:latin typeface="Lucida Sans Unicode"/>
                <a:cs typeface="Lucida Sans Unicode"/>
              </a:rPr>
              <a:t>=</a:t>
            </a:r>
            <a:r>
              <a:rPr sz="1700" spc="-35" dirty="0">
                <a:latin typeface="Lucida Sans Unicode"/>
                <a:cs typeface="Lucida Sans Unicode"/>
              </a:rPr>
              <a:t> </a:t>
            </a:r>
            <a:r>
              <a:rPr sz="1700" spc="165" dirty="0">
                <a:solidFill>
                  <a:srgbClr val="006EB8"/>
                </a:solidFill>
                <a:latin typeface="Cambria"/>
                <a:cs typeface="Cambria"/>
              </a:rPr>
              <a:t>⌊</a:t>
            </a:r>
            <a:r>
              <a:rPr sz="1700" spc="-150" dirty="0">
                <a:solidFill>
                  <a:srgbClr val="006EB8"/>
                </a:solidFill>
                <a:latin typeface="Cambria"/>
                <a:cs typeface="Cambria"/>
              </a:rPr>
              <a:t> </a:t>
            </a:r>
            <a:r>
              <a:rPr sz="1800" i="1" u="sng" baseline="32407" dirty="0">
                <a:solidFill>
                  <a:srgbClr val="006EB8"/>
                </a:solidFill>
                <a:uFill>
                  <a:solidFill>
                    <a:srgbClr val="006EB8"/>
                  </a:solidFill>
                </a:uFill>
                <a:latin typeface="Arial"/>
                <a:cs typeface="Arial"/>
              </a:rPr>
              <a:t>i</a:t>
            </a:r>
            <a:r>
              <a:rPr sz="1800" i="1" spc="22" baseline="32407" dirty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sz="1700" spc="114" dirty="0">
                <a:solidFill>
                  <a:srgbClr val="006EB8"/>
                </a:solidFill>
                <a:latin typeface="Cambria"/>
                <a:cs typeface="Cambria"/>
              </a:rPr>
              <a:t>⌋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55913" y="1559161"/>
            <a:ext cx="1870710" cy="8280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20"/>
              </a:spcBef>
            </a:pPr>
            <a:r>
              <a:rPr sz="1700" spc="-30" dirty="0">
                <a:latin typeface="Calibri"/>
                <a:cs typeface="Calibri"/>
              </a:rPr>
              <a:t>leftchild</a:t>
            </a:r>
            <a:r>
              <a:rPr sz="1700" spc="-30" dirty="0">
                <a:latin typeface="Lucida Sans Unicode"/>
                <a:cs typeface="Lucida Sans Unicode"/>
              </a:rPr>
              <a:t>(</a:t>
            </a:r>
            <a:r>
              <a:rPr sz="1700" i="1" spc="-30" dirty="0">
                <a:solidFill>
                  <a:srgbClr val="006EB8"/>
                </a:solidFill>
                <a:latin typeface="Calibri"/>
                <a:cs typeface="Calibri"/>
              </a:rPr>
              <a:t>i</a:t>
            </a:r>
            <a:r>
              <a:rPr sz="1700" i="1" spc="-210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1700" spc="70" dirty="0">
                <a:latin typeface="Lucida Sans Unicode"/>
                <a:cs typeface="Lucida Sans Unicode"/>
              </a:rPr>
              <a:t>)</a:t>
            </a:r>
            <a:r>
              <a:rPr sz="1700" spc="-30" dirty="0">
                <a:latin typeface="Lucida Sans Unicode"/>
                <a:cs typeface="Lucida Sans Unicode"/>
              </a:rPr>
              <a:t> </a:t>
            </a:r>
            <a:r>
              <a:rPr sz="1700" spc="-100" dirty="0">
                <a:latin typeface="Lucida Sans Unicode"/>
                <a:cs typeface="Lucida Sans Unicode"/>
              </a:rPr>
              <a:t>=</a:t>
            </a:r>
            <a:r>
              <a:rPr sz="1700" spc="-25" dirty="0">
                <a:latin typeface="Lucida Sans Unicode"/>
                <a:cs typeface="Lucida Sans Unicode"/>
              </a:rPr>
              <a:t> </a:t>
            </a:r>
            <a:r>
              <a:rPr sz="1700" spc="-25" dirty="0">
                <a:solidFill>
                  <a:srgbClr val="006EB8"/>
                </a:solidFill>
                <a:latin typeface="Calibri"/>
                <a:cs typeface="Calibri"/>
              </a:rPr>
              <a:t>2</a:t>
            </a:r>
            <a:r>
              <a:rPr sz="1700" i="1" spc="-25" dirty="0">
                <a:solidFill>
                  <a:srgbClr val="006EB8"/>
                </a:solidFill>
                <a:latin typeface="Calibri"/>
                <a:cs typeface="Calibri"/>
              </a:rPr>
              <a:t>i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spc="-25" dirty="0">
                <a:latin typeface="Calibri"/>
                <a:cs typeface="Calibri"/>
              </a:rPr>
              <a:t>rightchild</a:t>
            </a:r>
            <a:r>
              <a:rPr sz="1700" spc="-25" dirty="0">
                <a:latin typeface="Lucida Sans Unicode"/>
                <a:cs typeface="Lucida Sans Unicode"/>
              </a:rPr>
              <a:t>(</a:t>
            </a:r>
            <a:r>
              <a:rPr sz="1700" i="1" spc="-25" dirty="0">
                <a:solidFill>
                  <a:srgbClr val="006EB8"/>
                </a:solidFill>
                <a:latin typeface="Calibri"/>
                <a:cs typeface="Calibri"/>
              </a:rPr>
              <a:t>i</a:t>
            </a:r>
            <a:r>
              <a:rPr sz="1700" i="1" spc="-220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1700" spc="70" dirty="0">
                <a:latin typeface="Lucida Sans Unicode"/>
                <a:cs typeface="Lucida Sans Unicode"/>
              </a:rPr>
              <a:t>)</a:t>
            </a:r>
            <a:r>
              <a:rPr sz="1700" spc="-55" dirty="0">
                <a:latin typeface="Lucida Sans Unicode"/>
                <a:cs typeface="Lucida Sans Unicode"/>
              </a:rPr>
              <a:t> </a:t>
            </a:r>
            <a:r>
              <a:rPr sz="1700" spc="-100" dirty="0">
                <a:latin typeface="Lucida Sans Unicode"/>
                <a:cs typeface="Lucida Sans Unicode"/>
              </a:rPr>
              <a:t>=</a:t>
            </a:r>
            <a:r>
              <a:rPr sz="1700" spc="-50" dirty="0">
                <a:latin typeface="Lucida Sans Unicode"/>
                <a:cs typeface="Lucida Sans Unicode"/>
              </a:rPr>
              <a:t> 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2</a:t>
            </a:r>
            <a:r>
              <a:rPr sz="1700" i="1" dirty="0">
                <a:solidFill>
                  <a:srgbClr val="006EB8"/>
                </a:solidFill>
                <a:latin typeface="Calibri"/>
                <a:cs typeface="Calibri"/>
              </a:rPr>
              <a:t>i</a:t>
            </a:r>
            <a:r>
              <a:rPr sz="1700" i="1" spc="165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1700" spc="-100" dirty="0">
                <a:solidFill>
                  <a:srgbClr val="006EB8"/>
                </a:solidFill>
                <a:latin typeface="Lucida Sans Unicode"/>
                <a:cs typeface="Lucida Sans Unicode"/>
              </a:rPr>
              <a:t>+</a:t>
            </a:r>
            <a:r>
              <a:rPr sz="1700" spc="-150" dirty="0">
                <a:solidFill>
                  <a:srgbClr val="006EB8"/>
                </a:solidFill>
                <a:latin typeface="Lucida Sans Unicode"/>
                <a:cs typeface="Lucida Sans Unicode"/>
              </a:rPr>
              <a:t> </a:t>
            </a: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1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434590" algn="l"/>
              </a:tabLst>
            </a:pPr>
            <a:r>
              <a:rPr spc="-55" dirty="0"/>
              <a:t>Second</a:t>
            </a:r>
            <a:r>
              <a:rPr spc="-30" dirty="0"/>
              <a:t> </a:t>
            </a:r>
            <a:r>
              <a:rPr spc="-10" dirty="0"/>
              <a:t>Advantage:</a:t>
            </a:r>
            <a:r>
              <a:rPr dirty="0"/>
              <a:t>	</a:t>
            </a:r>
            <a:r>
              <a:rPr spc="-40" dirty="0"/>
              <a:t>Store</a:t>
            </a:r>
            <a:r>
              <a:rPr spc="-10" dirty="0"/>
              <a:t> </a:t>
            </a:r>
            <a:r>
              <a:rPr dirty="0"/>
              <a:t>as</a:t>
            </a:r>
            <a:r>
              <a:rPr spc="-5" dirty="0"/>
              <a:t> </a:t>
            </a:r>
            <a:r>
              <a:rPr spc="-45" dirty="0"/>
              <a:t>Array</a:t>
            </a:r>
          </a:p>
        </p:txBody>
      </p:sp>
      <p:sp>
        <p:nvSpPr>
          <p:cNvPr id="3" name="object 3"/>
          <p:cNvSpPr/>
          <p:nvPr/>
        </p:nvSpPr>
        <p:spPr>
          <a:xfrm>
            <a:off x="1296009" y="101581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1"/>
                </a:moveTo>
                <a:lnTo>
                  <a:pt x="353574" y="132149"/>
                </a:lnTo>
                <a:lnTo>
                  <a:pt x="335429" y="89150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0"/>
                </a:lnTo>
                <a:lnTo>
                  <a:pt x="6429" y="132149"/>
                </a:lnTo>
                <a:lnTo>
                  <a:pt x="0" y="180001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60525" y="103571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1909" y="765716"/>
            <a:ext cx="1282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55" dirty="0">
                <a:solidFill>
                  <a:srgbClr val="006EB8"/>
                </a:solidFill>
                <a:latin typeface="Calibri"/>
                <a:cs typeface="Calibri"/>
              </a:rPr>
              <a:t>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9" y="1330129"/>
            <a:ext cx="2016125" cy="1450340"/>
          </a:xfrm>
          <a:custGeom>
            <a:avLst/>
            <a:gdLst/>
            <a:ahLst/>
            <a:cxnLst/>
            <a:rect l="l" t="t" r="r" b="b"/>
            <a:pathLst>
              <a:path w="2016125" h="1450339">
                <a:moveTo>
                  <a:pt x="828009" y="333697"/>
                </a:moveTo>
                <a:lnTo>
                  <a:pt x="821579" y="285845"/>
                </a:lnTo>
                <a:lnTo>
                  <a:pt x="803434" y="242846"/>
                </a:lnTo>
                <a:lnTo>
                  <a:pt x="775288" y="206416"/>
                </a:lnTo>
                <a:lnTo>
                  <a:pt x="738858" y="178270"/>
                </a:lnTo>
                <a:lnTo>
                  <a:pt x="695859" y="160125"/>
                </a:lnTo>
                <a:lnTo>
                  <a:pt x="648007" y="153695"/>
                </a:lnTo>
                <a:lnTo>
                  <a:pt x="600155" y="160125"/>
                </a:lnTo>
                <a:lnTo>
                  <a:pt x="557156" y="178270"/>
                </a:lnTo>
                <a:lnTo>
                  <a:pt x="520726" y="206416"/>
                </a:lnTo>
                <a:lnTo>
                  <a:pt x="492580" y="242846"/>
                </a:lnTo>
                <a:lnTo>
                  <a:pt x="474434" y="285845"/>
                </a:lnTo>
                <a:lnTo>
                  <a:pt x="468005" y="333697"/>
                </a:lnTo>
                <a:lnTo>
                  <a:pt x="474434" y="381549"/>
                </a:lnTo>
                <a:lnTo>
                  <a:pt x="492580" y="424548"/>
                </a:lnTo>
                <a:lnTo>
                  <a:pt x="520726" y="460979"/>
                </a:lnTo>
                <a:lnTo>
                  <a:pt x="557156" y="489124"/>
                </a:lnTo>
                <a:lnTo>
                  <a:pt x="600155" y="507270"/>
                </a:lnTo>
                <a:lnTo>
                  <a:pt x="648007" y="513700"/>
                </a:lnTo>
                <a:lnTo>
                  <a:pt x="695859" y="507270"/>
                </a:lnTo>
                <a:lnTo>
                  <a:pt x="738858" y="489124"/>
                </a:lnTo>
                <a:lnTo>
                  <a:pt x="775288" y="460979"/>
                </a:lnTo>
                <a:lnTo>
                  <a:pt x="803434" y="424548"/>
                </a:lnTo>
                <a:lnTo>
                  <a:pt x="821579" y="381549"/>
                </a:lnTo>
                <a:lnTo>
                  <a:pt x="828009" y="333697"/>
                </a:lnTo>
                <a:close/>
              </a:path>
              <a:path w="2016125" h="1450339">
                <a:moveTo>
                  <a:pt x="981704" y="5"/>
                </a:moveTo>
                <a:lnTo>
                  <a:pt x="781663" y="200053"/>
                </a:lnTo>
              </a:path>
              <a:path w="2016125" h="1450339">
                <a:moveTo>
                  <a:pt x="576006" y="801703"/>
                </a:moveTo>
                <a:lnTo>
                  <a:pt x="569576" y="753851"/>
                </a:lnTo>
                <a:lnTo>
                  <a:pt x="551431" y="710852"/>
                </a:lnTo>
                <a:lnTo>
                  <a:pt x="523285" y="674422"/>
                </a:lnTo>
                <a:lnTo>
                  <a:pt x="486855" y="646276"/>
                </a:lnTo>
                <a:lnTo>
                  <a:pt x="443856" y="628131"/>
                </a:lnTo>
                <a:lnTo>
                  <a:pt x="396004" y="621701"/>
                </a:lnTo>
                <a:lnTo>
                  <a:pt x="348152" y="628131"/>
                </a:lnTo>
                <a:lnTo>
                  <a:pt x="305153" y="646276"/>
                </a:lnTo>
                <a:lnTo>
                  <a:pt x="268723" y="674422"/>
                </a:lnTo>
                <a:lnTo>
                  <a:pt x="240577" y="710852"/>
                </a:lnTo>
                <a:lnTo>
                  <a:pt x="222431" y="753851"/>
                </a:lnTo>
                <a:lnTo>
                  <a:pt x="216002" y="801703"/>
                </a:lnTo>
                <a:lnTo>
                  <a:pt x="222431" y="849555"/>
                </a:lnTo>
                <a:lnTo>
                  <a:pt x="240577" y="892554"/>
                </a:lnTo>
                <a:lnTo>
                  <a:pt x="268723" y="928985"/>
                </a:lnTo>
                <a:lnTo>
                  <a:pt x="305153" y="957130"/>
                </a:lnTo>
                <a:lnTo>
                  <a:pt x="348152" y="975276"/>
                </a:lnTo>
                <a:lnTo>
                  <a:pt x="396004" y="981706"/>
                </a:lnTo>
                <a:lnTo>
                  <a:pt x="443856" y="975276"/>
                </a:lnTo>
                <a:lnTo>
                  <a:pt x="486855" y="957130"/>
                </a:lnTo>
                <a:lnTo>
                  <a:pt x="523285" y="928985"/>
                </a:lnTo>
                <a:lnTo>
                  <a:pt x="551431" y="892554"/>
                </a:lnTo>
                <a:lnTo>
                  <a:pt x="569576" y="849555"/>
                </a:lnTo>
                <a:lnTo>
                  <a:pt x="576006" y="801703"/>
                </a:lnTo>
                <a:close/>
              </a:path>
              <a:path w="2016125" h="1450339">
                <a:moveTo>
                  <a:pt x="558088" y="500695"/>
                </a:moveTo>
                <a:lnTo>
                  <a:pt x="485931" y="634706"/>
                </a:lnTo>
              </a:path>
              <a:path w="2016125" h="1450339">
                <a:moveTo>
                  <a:pt x="360003" y="1269709"/>
                </a:moveTo>
                <a:lnTo>
                  <a:pt x="353574" y="1221857"/>
                </a:lnTo>
                <a:lnTo>
                  <a:pt x="335428" y="1178858"/>
                </a:lnTo>
                <a:lnTo>
                  <a:pt x="307283" y="1142428"/>
                </a:lnTo>
                <a:lnTo>
                  <a:pt x="270852" y="1114282"/>
                </a:lnTo>
                <a:lnTo>
                  <a:pt x="227853" y="1096137"/>
                </a:lnTo>
                <a:lnTo>
                  <a:pt x="180001" y="1089707"/>
                </a:lnTo>
                <a:lnTo>
                  <a:pt x="132149" y="1096137"/>
                </a:lnTo>
                <a:lnTo>
                  <a:pt x="89150" y="1114282"/>
                </a:lnTo>
                <a:lnTo>
                  <a:pt x="52720" y="1142428"/>
                </a:lnTo>
                <a:lnTo>
                  <a:pt x="24575" y="1178858"/>
                </a:lnTo>
                <a:lnTo>
                  <a:pt x="6429" y="1221857"/>
                </a:lnTo>
                <a:lnTo>
                  <a:pt x="0" y="1269709"/>
                </a:lnTo>
                <a:lnTo>
                  <a:pt x="6429" y="1317561"/>
                </a:lnTo>
                <a:lnTo>
                  <a:pt x="24575" y="1360560"/>
                </a:lnTo>
                <a:lnTo>
                  <a:pt x="52720" y="1396990"/>
                </a:lnTo>
                <a:lnTo>
                  <a:pt x="89150" y="1425136"/>
                </a:lnTo>
                <a:lnTo>
                  <a:pt x="132149" y="1443281"/>
                </a:lnTo>
                <a:lnTo>
                  <a:pt x="180001" y="1449711"/>
                </a:lnTo>
                <a:lnTo>
                  <a:pt x="227853" y="1443281"/>
                </a:lnTo>
                <a:lnTo>
                  <a:pt x="270852" y="1425136"/>
                </a:lnTo>
                <a:lnTo>
                  <a:pt x="307283" y="1396990"/>
                </a:lnTo>
                <a:lnTo>
                  <a:pt x="335428" y="1360560"/>
                </a:lnTo>
                <a:lnTo>
                  <a:pt x="353574" y="1317561"/>
                </a:lnTo>
                <a:lnTo>
                  <a:pt x="360003" y="1269709"/>
                </a:lnTo>
                <a:close/>
              </a:path>
              <a:path w="2016125" h="1450339">
                <a:moveTo>
                  <a:pt x="316753" y="973410"/>
                </a:moveTo>
                <a:lnTo>
                  <a:pt x="259255" y="1098002"/>
                </a:lnTo>
              </a:path>
              <a:path w="2016125" h="1450339">
                <a:moveTo>
                  <a:pt x="792009" y="1269709"/>
                </a:moveTo>
                <a:lnTo>
                  <a:pt x="785579" y="1221857"/>
                </a:lnTo>
                <a:lnTo>
                  <a:pt x="767434" y="1178858"/>
                </a:lnTo>
                <a:lnTo>
                  <a:pt x="739288" y="1142428"/>
                </a:lnTo>
                <a:lnTo>
                  <a:pt x="702858" y="1114282"/>
                </a:lnTo>
                <a:lnTo>
                  <a:pt x="659859" y="1096137"/>
                </a:lnTo>
                <a:lnTo>
                  <a:pt x="612007" y="1089707"/>
                </a:lnTo>
                <a:lnTo>
                  <a:pt x="564155" y="1096137"/>
                </a:lnTo>
                <a:lnTo>
                  <a:pt x="521156" y="1114282"/>
                </a:lnTo>
                <a:lnTo>
                  <a:pt x="484726" y="1142428"/>
                </a:lnTo>
                <a:lnTo>
                  <a:pt x="456580" y="1178858"/>
                </a:lnTo>
                <a:lnTo>
                  <a:pt x="438434" y="1221857"/>
                </a:lnTo>
                <a:lnTo>
                  <a:pt x="432005" y="1269709"/>
                </a:lnTo>
                <a:lnTo>
                  <a:pt x="438434" y="1317561"/>
                </a:lnTo>
                <a:lnTo>
                  <a:pt x="456580" y="1360560"/>
                </a:lnTo>
                <a:lnTo>
                  <a:pt x="484726" y="1396990"/>
                </a:lnTo>
                <a:lnTo>
                  <a:pt x="521156" y="1425136"/>
                </a:lnTo>
                <a:lnTo>
                  <a:pt x="564155" y="1443281"/>
                </a:lnTo>
                <a:lnTo>
                  <a:pt x="612007" y="1449711"/>
                </a:lnTo>
                <a:lnTo>
                  <a:pt x="659859" y="1443281"/>
                </a:lnTo>
                <a:lnTo>
                  <a:pt x="702858" y="1425136"/>
                </a:lnTo>
                <a:lnTo>
                  <a:pt x="739288" y="1396990"/>
                </a:lnTo>
                <a:lnTo>
                  <a:pt x="767434" y="1360560"/>
                </a:lnTo>
                <a:lnTo>
                  <a:pt x="785579" y="1317561"/>
                </a:lnTo>
                <a:lnTo>
                  <a:pt x="792009" y="1269709"/>
                </a:lnTo>
                <a:close/>
              </a:path>
              <a:path w="2016125" h="1450339">
                <a:moveTo>
                  <a:pt x="475255" y="973410"/>
                </a:moveTo>
                <a:lnTo>
                  <a:pt x="532753" y="1098002"/>
                </a:lnTo>
              </a:path>
              <a:path w="2016125" h="1450339">
                <a:moveTo>
                  <a:pt x="1080012" y="801703"/>
                </a:moveTo>
                <a:lnTo>
                  <a:pt x="1073582" y="753851"/>
                </a:lnTo>
                <a:lnTo>
                  <a:pt x="1055437" y="710852"/>
                </a:lnTo>
                <a:lnTo>
                  <a:pt x="1027291" y="674422"/>
                </a:lnTo>
                <a:lnTo>
                  <a:pt x="990861" y="646276"/>
                </a:lnTo>
                <a:lnTo>
                  <a:pt x="947862" y="628131"/>
                </a:lnTo>
                <a:lnTo>
                  <a:pt x="900010" y="621701"/>
                </a:lnTo>
                <a:lnTo>
                  <a:pt x="852158" y="628131"/>
                </a:lnTo>
                <a:lnTo>
                  <a:pt x="809159" y="646276"/>
                </a:lnTo>
                <a:lnTo>
                  <a:pt x="772729" y="674422"/>
                </a:lnTo>
                <a:lnTo>
                  <a:pt x="744583" y="710852"/>
                </a:lnTo>
                <a:lnTo>
                  <a:pt x="726438" y="753851"/>
                </a:lnTo>
                <a:lnTo>
                  <a:pt x="720008" y="801703"/>
                </a:lnTo>
                <a:lnTo>
                  <a:pt x="726438" y="849555"/>
                </a:lnTo>
                <a:lnTo>
                  <a:pt x="744583" y="892554"/>
                </a:lnTo>
                <a:lnTo>
                  <a:pt x="772729" y="928985"/>
                </a:lnTo>
                <a:lnTo>
                  <a:pt x="809159" y="957130"/>
                </a:lnTo>
                <a:lnTo>
                  <a:pt x="852158" y="975276"/>
                </a:lnTo>
                <a:lnTo>
                  <a:pt x="900010" y="981706"/>
                </a:lnTo>
                <a:lnTo>
                  <a:pt x="947862" y="975276"/>
                </a:lnTo>
                <a:lnTo>
                  <a:pt x="990861" y="957130"/>
                </a:lnTo>
                <a:lnTo>
                  <a:pt x="1027291" y="928985"/>
                </a:lnTo>
                <a:lnTo>
                  <a:pt x="1055437" y="892554"/>
                </a:lnTo>
                <a:lnTo>
                  <a:pt x="1073582" y="849555"/>
                </a:lnTo>
                <a:lnTo>
                  <a:pt x="1080012" y="801703"/>
                </a:lnTo>
                <a:close/>
              </a:path>
              <a:path w="2016125" h="1450339">
                <a:moveTo>
                  <a:pt x="737925" y="500695"/>
                </a:moveTo>
                <a:lnTo>
                  <a:pt x="810083" y="634706"/>
                </a:lnTo>
              </a:path>
              <a:path w="2016125" h="1450339">
                <a:moveTo>
                  <a:pt x="1764021" y="333697"/>
                </a:moveTo>
                <a:lnTo>
                  <a:pt x="1757591" y="285845"/>
                </a:lnTo>
                <a:lnTo>
                  <a:pt x="1739446" y="242846"/>
                </a:lnTo>
                <a:lnTo>
                  <a:pt x="1711300" y="206416"/>
                </a:lnTo>
                <a:lnTo>
                  <a:pt x="1674870" y="178270"/>
                </a:lnTo>
                <a:lnTo>
                  <a:pt x="1631871" y="160125"/>
                </a:lnTo>
                <a:lnTo>
                  <a:pt x="1584019" y="153695"/>
                </a:lnTo>
                <a:lnTo>
                  <a:pt x="1536167" y="160125"/>
                </a:lnTo>
                <a:lnTo>
                  <a:pt x="1493168" y="178270"/>
                </a:lnTo>
                <a:lnTo>
                  <a:pt x="1456737" y="206416"/>
                </a:lnTo>
                <a:lnTo>
                  <a:pt x="1428592" y="242846"/>
                </a:lnTo>
                <a:lnTo>
                  <a:pt x="1410446" y="285845"/>
                </a:lnTo>
                <a:lnTo>
                  <a:pt x="1404017" y="333697"/>
                </a:lnTo>
                <a:lnTo>
                  <a:pt x="1410446" y="381549"/>
                </a:lnTo>
                <a:lnTo>
                  <a:pt x="1428592" y="424548"/>
                </a:lnTo>
                <a:lnTo>
                  <a:pt x="1456737" y="460979"/>
                </a:lnTo>
                <a:lnTo>
                  <a:pt x="1493168" y="489124"/>
                </a:lnTo>
                <a:lnTo>
                  <a:pt x="1536167" y="507270"/>
                </a:lnTo>
                <a:lnTo>
                  <a:pt x="1584019" y="513700"/>
                </a:lnTo>
                <a:lnTo>
                  <a:pt x="1631871" y="507270"/>
                </a:lnTo>
                <a:lnTo>
                  <a:pt x="1674870" y="489124"/>
                </a:lnTo>
                <a:lnTo>
                  <a:pt x="1711300" y="460979"/>
                </a:lnTo>
                <a:lnTo>
                  <a:pt x="1739446" y="424548"/>
                </a:lnTo>
                <a:lnTo>
                  <a:pt x="1757591" y="381549"/>
                </a:lnTo>
                <a:lnTo>
                  <a:pt x="1764021" y="333697"/>
                </a:lnTo>
                <a:close/>
              </a:path>
              <a:path w="2016125" h="1450339">
                <a:moveTo>
                  <a:pt x="1250326" y="0"/>
                </a:moveTo>
                <a:lnTo>
                  <a:pt x="1450374" y="200041"/>
                </a:lnTo>
              </a:path>
              <a:path w="2016125" h="1450339">
                <a:moveTo>
                  <a:pt x="1512018" y="801703"/>
                </a:moveTo>
                <a:lnTo>
                  <a:pt x="1505588" y="753851"/>
                </a:lnTo>
                <a:lnTo>
                  <a:pt x="1487443" y="710852"/>
                </a:lnTo>
                <a:lnTo>
                  <a:pt x="1459297" y="674422"/>
                </a:lnTo>
                <a:lnTo>
                  <a:pt x="1422867" y="646276"/>
                </a:lnTo>
                <a:lnTo>
                  <a:pt x="1379868" y="628131"/>
                </a:lnTo>
                <a:lnTo>
                  <a:pt x="1332016" y="621701"/>
                </a:lnTo>
                <a:lnTo>
                  <a:pt x="1284164" y="628131"/>
                </a:lnTo>
                <a:lnTo>
                  <a:pt x="1241165" y="646276"/>
                </a:lnTo>
                <a:lnTo>
                  <a:pt x="1204735" y="674422"/>
                </a:lnTo>
                <a:lnTo>
                  <a:pt x="1176589" y="710852"/>
                </a:lnTo>
                <a:lnTo>
                  <a:pt x="1158443" y="753851"/>
                </a:lnTo>
                <a:lnTo>
                  <a:pt x="1152014" y="801703"/>
                </a:lnTo>
                <a:lnTo>
                  <a:pt x="1158443" y="849555"/>
                </a:lnTo>
                <a:lnTo>
                  <a:pt x="1176589" y="892554"/>
                </a:lnTo>
                <a:lnTo>
                  <a:pt x="1204735" y="928985"/>
                </a:lnTo>
                <a:lnTo>
                  <a:pt x="1241165" y="957130"/>
                </a:lnTo>
                <a:lnTo>
                  <a:pt x="1284164" y="975276"/>
                </a:lnTo>
                <a:lnTo>
                  <a:pt x="1332016" y="981706"/>
                </a:lnTo>
                <a:lnTo>
                  <a:pt x="1379868" y="975276"/>
                </a:lnTo>
                <a:lnTo>
                  <a:pt x="1422867" y="957130"/>
                </a:lnTo>
                <a:lnTo>
                  <a:pt x="1459297" y="928985"/>
                </a:lnTo>
                <a:lnTo>
                  <a:pt x="1487443" y="892554"/>
                </a:lnTo>
                <a:lnTo>
                  <a:pt x="1505588" y="849555"/>
                </a:lnTo>
                <a:lnTo>
                  <a:pt x="1512018" y="801703"/>
                </a:lnTo>
                <a:close/>
              </a:path>
              <a:path w="2016125" h="1450339">
                <a:moveTo>
                  <a:pt x="1494100" y="500695"/>
                </a:moveTo>
                <a:lnTo>
                  <a:pt x="1421943" y="634706"/>
                </a:lnTo>
              </a:path>
              <a:path w="2016125" h="1450339">
                <a:moveTo>
                  <a:pt x="2016024" y="801703"/>
                </a:moveTo>
                <a:lnTo>
                  <a:pt x="2009595" y="753851"/>
                </a:lnTo>
                <a:lnTo>
                  <a:pt x="1991449" y="710852"/>
                </a:lnTo>
                <a:lnTo>
                  <a:pt x="1963303" y="674422"/>
                </a:lnTo>
                <a:lnTo>
                  <a:pt x="1926873" y="646276"/>
                </a:lnTo>
                <a:lnTo>
                  <a:pt x="1883874" y="628131"/>
                </a:lnTo>
                <a:lnTo>
                  <a:pt x="1836022" y="621701"/>
                </a:lnTo>
                <a:lnTo>
                  <a:pt x="1788170" y="628131"/>
                </a:lnTo>
                <a:lnTo>
                  <a:pt x="1745171" y="646276"/>
                </a:lnTo>
                <a:lnTo>
                  <a:pt x="1708741" y="674422"/>
                </a:lnTo>
                <a:lnTo>
                  <a:pt x="1680595" y="710852"/>
                </a:lnTo>
                <a:lnTo>
                  <a:pt x="1662450" y="753851"/>
                </a:lnTo>
                <a:lnTo>
                  <a:pt x="1656020" y="801703"/>
                </a:lnTo>
                <a:lnTo>
                  <a:pt x="1662450" y="849555"/>
                </a:lnTo>
                <a:lnTo>
                  <a:pt x="1680595" y="892554"/>
                </a:lnTo>
                <a:lnTo>
                  <a:pt x="1708741" y="928985"/>
                </a:lnTo>
                <a:lnTo>
                  <a:pt x="1745171" y="957130"/>
                </a:lnTo>
                <a:lnTo>
                  <a:pt x="1788170" y="975276"/>
                </a:lnTo>
                <a:lnTo>
                  <a:pt x="1836022" y="981706"/>
                </a:lnTo>
                <a:lnTo>
                  <a:pt x="1883874" y="975276"/>
                </a:lnTo>
                <a:lnTo>
                  <a:pt x="1926873" y="957130"/>
                </a:lnTo>
                <a:lnTo>
                  <a:pt x="1963303" y="928985"/>
                </a:lnTo>
                <a:lnTo>
                  <a:pt x="1991449" y="892554"/>
                </a:lnTo>
                <a:lnTo>
                  <a:pt x="2009595" y="849555"/>
                </a:lnTo>
                <a:lnTo>
                  <a:pt x="2016024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4522" y="1233711"/>
            <a:ext cx="1887220" cy="1494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31495">
              <a:lnSpc>
                <a:spcPct val="100000"/>
              </a:lnSpc>
              <a:spcBef>
                <a:spcPts val="120"/>
              </a:spcBef>
              <a:tabLst>
                <a:tab pos="1467485" algn="l"/>
              </a:tabLst>
            </a:pP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2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	</a:t>
            </a: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3</a:t>
            </a:r>
            <a:endParaRPr sz="1700">
              <a:latin typeface="Calibri"/>
              <a:cs typeface="Calibri"/>
            </a:endParaRPr>
          </a:p>
          <a:p>
            <a:pPr marL="480695">
              <a:lnSpc>
                <a:spcPts val="1800"/>
              </a:lnSpc>
              <a:spcBef>
                <a:spcPts val="85"/>
              </a:spcBef>
              <a:tabLst>
                <a:tab pos="1416050" algn="l"/>
              </a:tabLst>
            </a:pPr>
            <a:r>
              <a:rPr sz="1700" spc="-25" dirty="0">
                <a:latin typeface="Calibri"/>
                <a:cs typeface="Calibri"/>
              </a:rPr>
              <a:t>29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  <a:p>
            <a:pPr marL="280035">
              <a:lnSpc>
                <a:spcPts val="1800"/>
              </a:lnSpc>
              <a:tabLst>
                <a:tab pos="783590" algn="l"/>
                <a:tab pos="1216025" algn="l"/>
                <a:tab pos="1719580" algn="l"/>
              </a:tabLst>
            </a:pP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4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	</a:t>
            </a: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5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	</a:t>
            </a: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6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	</a:t>
            </a: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  <a:p>
            <a:pPr marL="228600">
              <a:lnSpc>
                <a:spcPts val="1800"/>
              </a:lnSpc>
              <a:spcBef>
                <a:spcPts val="85"/>
              </a:spcBef>
              <a:tabLst>
                <a:tab pos="783590" algn="l"/>
                <a:tab pos="1164590" algn="l"/>
                <a:tab pos="1668145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18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12</a:t>
            </a:r>
            <a:endParaRPr sz="1700">
              <a:latin typeface="Calibri"/>
              <a:cs typeface="Calibri"/>
            </a:endParaRPr>
          </a:p>
          <a:p>
            <a:pPr marL="63500">
              <a:lnSpc>
                <a:spcPts val="1800"/>
              </a:lnSpc>
              <a:tabLst>
                <a:tab pos="495934" algn="l"/>
              </a:tabLst>
            </a:pP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8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	</a:t>
            </a: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9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44500" algn="l"/>
              </a:tabLst>
            </a:pPr>
            <a:r>
              <a:rPr sz="1700" spc="-25" dirty="0">
                <a:latin typeface="Calibri"/>
                <a:cs typeface="Calibri"/>
              </a:rPr>
              <a:t>11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13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33936" y="1830824"/>
            <a:ext cx="72390" cy="134620"/>
          </a:xfrm>
          <a:custGeom>
            <a:avLst/>
            <a:gdLst/>
            <a:ahLst/>
            <a:cxnLst/>
            <a:rect l="l" t="t" r="r" b="b"/>
            <a:pathLst>
              <a:path w="72389" h="134619">
                <a:moveTo>
                  <a:pt x="0" y="0"/>
                </a:moveTo>
                <a:lnTo>
                  <a:pt x="72157" y="134010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619994" y="3045341"/>
          <a:ext cx="2610485" cy="287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7655"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-25" dirty="0">
                          <a:latin typeface="Calibri"/>
                          <a:cs typeface="Calibri"/>
                        </a:rPr>
                        <a:t>42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-25" dirty="0">
                          <a:latin typeface="Calibri"/>
                          <a:cs typeface="Calibri"/>
                        </a:rPr>
                        <a:t>29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-25" dirty="0">
                          <a:latin typeface="Calibri"/>
                          <a:cs typeface="Calibri"/>
                        </a:rPr>
                        <a:t>18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-25" dirty="0">
                          <a:latin typeface="Calibri"/>
                          <a:cs typeface="Calibri"/>
                        </a:rPr>
                        <a:t>14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7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-25" dirty="0">
                          <a:latin typeface="Calibri"/>
                          <a:cs typeface="Calibri"/>
                        </a:rPr>
                        <a:t>18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-25" dirty="0">
                          <a:latin typeface="Calibri"/>
                          <a:cs typeface="Calibri"/>
                        </a:rPr>
                        <a:t>12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-25" dirty="0">
                          <a:latin typeface="Calibri"/>
                          <a:cs typeface="Calibri"/>
                        </a:rPr>
                        <a:t>11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-25" dirty="0">
                          <a:latin typeface="Calibri"/>
                          <a:cs typeface="Calibri"/>
                        </a:rPr>
                        <a:t>13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708899" y="2804218"/>
            <a:ext cx="243268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00355" algn="l"/>
                <a:tab pos="588010" algn="l"/>
                <a:tab pos="876300" algn="l"/>
                <a:tab pos="1164590" algn="l"/>
                <a:tab pos="1452245" algn="l"/>
                <a:tab pos="1740535" algn="l"/>
                <a:tab pos="2028189" algn="l"/>
                <a:tab pos="2316480" algn="l"/>
              </a:tabLst>
            </a:pP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1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	</a:t>
            </a: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2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	</a:t>
            </a: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3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	</a:t>
            </a: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4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	</a:t>
            </a: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5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	</a:t>
            </a: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6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	</a:t>
            </a: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7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	</a:t>
            </a: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8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	</a:t>
            </a: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26345" y="1163508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006EB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37612" y="1021303"/>
            <a:ext cx="14262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700" spc="-50" dirty="0">
                <a:latin typeface="Calibri"/>
                <a:cs typeface="Calibri"/>
              </a:rPr>
              <a:t>parent</a:t>
            </a:r>
            <a:r>
              <a:rPr sz="1700" spc="-50" dirty="0">
                <a:latin typeface="Lucida Sans Unicode"/>
                <a:cs typeface="Lucida Sans Unicode"/>
              </a:rPr>
              <a:t>(</a:t>
            </a:r>
            <a:r>
              <a:rPr sz="1700" i="1" spc="-50" dirty="0">
                <a:solidFill>
                  <a:srgbClr val="006EB8"/>
                </a:solidFill>
                <a:latin typeface="Calibri"/>
                <a:cs typeface="Calibri"/>
              </a:rPr>
              <a:t>i</a:t>
            </a:r>
            <a:r>
              <a:rPr sz="1700" i="1" spc="-215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1700" spc="70" dirty="0">
                <a:latin typeface="Lucida Sans Unicode"/>
                <a:cs typeface="Lucida Sans Unicode"/>
              </a:rPr>
              <a:t>)</a:t>
            </a:r>
            <a:r>
              <a:rPr sz="1700" spc="-35" dirty="0">
                <a:latin typeface="Lucida Sans Unicode"/>
                <a:cs typeface="Lucida Sans Unicode"/>
              </a:rPr>
              <a:t> </a:t>
            </a:r>
            <a:r>
              <a:rPr sz="1700" spc="-100" dirty="0">
                <a:latin typeface="Lucida Sans Unicode"/>
                <a:cs typeface="Lucida Sans Unicode"/>
              </a:rPr>
              <a:t>=</a:t>
            </a:r>
            <a:r>
              <a:rPr sz="1700" spc="-35" dirty="0">
                <a:latin typeface="Lucida Sans Unicode"/>
                <a:cs typeface="Lucida Sans Unicode"/>
              </a:rPr>
              <a:t> </a:t>
            </a:r>
            <a:r>
              <a:rPr sz="1700" spc="165" dirty="0">
                <a:solidFill>
                  <a:srgbClr val="006EB8"/>
                </a:solidFill>
                <a:latin typeface="Cambria"/>
                <a:cs typeface="Cambria"/>
              </a:rPr>
              <a:t>⌊</a:t>
            </a:r>
            <a:r>
              <a:rPr sz="1700" spc="-150" dirty="0">
                <a:solidFill>
                  <a:srgbClr val="006EB8"/>
                </a:solidFill>
                <a:latin typeface="Cambria"/>
                <a:cs typeface="Cambria"/>
              </a:rPr>
              <a:t> </a:t>
            </a:r>
            <a:r>
              <a:rPr sz="1800" i="1" u="sng" baseline="32407" dirty="0">
                <a:solidFill>
                  <a:srgbClr val="006EB8"/>
                </a:solidFill>
                <a:uFill>
                  <a:solidFill>
                    <a:srgbClr val="006EB8"/>
                  </a:solidFill>
                </a:uFill>
                <a:latin typeface="Arial"/>
                <a:cs typeface="Arial"/>
              </a:rPr>
              <a:t>i</a:t>
            </a:r>
            <a:r>
              <a:rPr sz="1800" i="1" spc="22" baseline="32407" dirty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sz="1700" spc="114" dirty="0">
                <a:solidFill>
                  <a:srgbClr val="006EB8"/>
                </a:solidFill>
                <a:latin typeface="Cambria"/>
                <a:cs typeface="Cambria"/>
              </a:rPr>
              <a:t>⌋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60370" y="1559161"/>
            <a:ext cx="13652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0" dirty="0">
                <a:latin typeface="Calibri"/>
                <a:cs typeface="Calibri"/>
              </a:rPr>
              <a:t>leftchild</a:t>
            </a:r>
            <a:r>
              <a:rPr sz="1700" spc="-30" dirty="0">
                <a:latin typeface="Lucida Sans Unicode"/>
                <a:cs typeface="Lucida Sans Unicode"/>
              </a:rPr>
              <a:t>(</a:t>
            </a:r>
            <a:r>
              <a:rPr sz="1700" i="1" spc="-30" dirty="0">
                <a:solidFill>
                  <a:srgbClr val="006EB8"/>
                </a:solidFill>
                <a:latin typeface="Calibri"/>
                <a:cs typeface="Calibri"/>
              </a:rPr>
              <a:t>i</a:t>
            </a:r>
            <a:r>
              <a:rPr sz="1700" i="1" spc="-210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1700" spc="70" dirty="0">
                <a:latin typeface="Lucida Sans Unicode"/>
                <a:cs typeface="Lucida Sans Unicode"/>
              </a:rPr>
              <a:t>)</a:t>
            </a:r>
            <a:r>
              <a:rPr sz="1700" spc="-30" dirty="0">
                <a:latin typeface="Lucida Sans Unicode"/>
                <a:cs typeface="Lucida Sans Unicode"/>
              </a:rPr>
              <a:t> </a:t>
            </a:r>
            <a:r>
              <a:rPr sz="1700" spc="-100" dirty="0">
                <a:latin typeface="Lucida Sans Unicode"/>
                <a:cs typeface="Lucida Sans Unicode"/>
              </a:rPr>
              <a:t>=</a:t>
            </a:r>
            <a:r>
              <a:rPr sz="1700" spc="-25" dirty="0">
                <a:latin typeface="Lucida Sans Unicode"/>
                <a:cs typeface="Lucida Sans Unicode"/>
              </a:rPr>
              <a:t> </a:t>
            </a:r>
            <a:r>
              <a:rPr sz="1700" spc="-25" dirty="0">
                <a:solidFill>
                  <a:srgbClr val="006EB8"/>
                </a:solidFill>
                <a:latin typeface="Calibri"/>
                <a:cs typeface="Calibri"/>
              </a:rPr>
              <a:t>2</a:t>
            </a:r>
            <a:r>
              <a:rPr sz="1700" i="1" spc="-25" dirty="0">
                <a:solidFill>
                  <a:srgbClr val="006EB8"/>
                </a:solidFill>
                <a:latin typeface="Calibri"/>
                <a:cs typeface="Calibri"/>
              </a:rPr>
              <a:t>i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55913" y="2099165"/>
            <a:ext cx="18707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25" dirty="0">
                <a:latin typeface="Calibri"/>
                <a:cs typeface="Calibri"/>
              </a:rPr>
              <a:t>rightchild</a:t>
            </a:r>
            <a:r>
              <a:rPr sz="1700" spc="-25" dirty="0">
                <a:latin typeface="Lucida Sans Unicode"/>
                <a:cs typeface="Lucida Sans Unicode"/>
              </a:rPr>
              <a:t>(</a:t>
            </a:r>
            <a:r>
              <a:rPr sz="1700" i="1" spc="-25" dirty="0">
                <a:solidFill>
                  <a:srgbClr val="006EB8"/>
                </a:solidFill>
                <a:latin typeface="Calibri"/>
                <a:cs typeface="Calibri"/>
              </a:rPr>
              <a:t>i</a:t>
            </a:r>
            <a:r>
              <a:rPr sz="1700" i="1" spc="-220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1700" spc="70" dirty="0">
                <a:latin typeface="Lucida Sans Unicode"/>
                <a:cs typeface="Lucida Sans Unicode"/>
              </a:rPr>
              <a:t>)</a:t>
            </a:r>
            <a:r>
              <a:rPr sz="1700" spc="-55" dirty="0">
                <a:latin typeface="Lucida Sans Unicode"/>
                <a:cs typeface="Lucida Sans Unicode"/>
              </a:rPr>
              <a:t> </a:t>
            </a:r>
            <a:r>
              <a:rPr sz="1700" spc="-100" dirty="0">
                <a:latin typeface="Lucida Sans Unicode"/>
                <a:cs typeface="Lucida Sans Unicode"/>
              </a:rPr>
              <a:t>=</a:t>
            </a:r>
            <a:r>
              <a:rPr sz="1700" spc="-50" dirty="0">
                <a:latin typeface="Lucida Sans Unicode"/>
                <a:cs typeface="Lucida Sans Unicode"/>
              </a:rPr>
              <a:t> 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2</a:t>
            </a:r>
            <a:r>
              <a:rPr sz="1700" i="1" dirty="0">
                <a:solidFill>
                  <a:srgbClr val="006EB8"/>
                </a:solidFill>
                <a:latin typeface="Calibri"/>
                <a:cs typeface="Calibri"/>
              </a:rPr>
              <a:t>i</a:t>
            </a:r>
            <a:r>
              <a:rPr sz="1700" i="1" spc="165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1700" spc="-100" dirty="0">
                <a:solidFill>
                  <a:srgbClr val="006EB8"/>
                </a:solidFill>
                <a:latin typeface="Lucida Sans Unicode"/>
                <a:cs typeface="Lucida Sans Unicode"/>
              </a:rPr>
              <a:t>+</a:t>
            </a:r>
            <a:r>
              <a:rPr sz="1700" spc="-150" dirty="0">
                <a:solidFill>
                  <a:srgbClr val="006EB8"/>
                </a:solidFill>
                <a:latin typeface="Lucida Sans Unicode"/>
                <a:cs typeface="Lucida Sans Unicode"/>
              </a:rPr>
              <a:t> </a:t>
            </a:r>
            <a:r>
              <a:rPr sz="1700" spc="-50" dirty="0">
                <a:solidFill>
                  <a:srgbClr val="006EB8"/>
                </a:solidFill>
                <a:latin typeface="Calibri"/>
                <a:cs typeface="Calibri"/>
              </a:rPr>
              <a:t>1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6712" y="71992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8385" y="582683"/>
            <a:ext cx="335280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Calibri"/>
                <a:cs typeface="Calibri"/>
              </a:rPr>
              <a:t>What do </a:t>
            </a:r>
            <a:r>
              <a:rPr sz="1700" spc="-60" dirty="0">
                <a:latin typeface="Calibri"/>
                <a:cs typeface="Calibri"/>
              </a:rPr>
              <a:t>we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pay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for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these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advantages?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6712" y="71992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8385" y="528727"/>
            <a:ext cx="3352800" cy="658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21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What do </a:t>
            </a:r>
            <a:r>
              <a:rPr sz="1700" spc="-60" dirty="0">
                <a:latin typeface="Calibri"/>
                <a:cs typeface="Calibri"/>
              </a:rPr>
              <a:t>we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pay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for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these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advantages? </a:t>
            </a:r>
            <a:r>
              <a:rPr sz="1700" dirty="0">
                <a:latin typeface="Calibri"/>
                <a:cs typeface="Calibri"/>
              </a:rPr>
              <a:t>We </a:t>
            </a:r>
            <a:r>
              <a:rPr sz="1700" spc="-60" dirty="0">
                <a:latin typeface="Calibri"/>
                <a:cs typeface="Calibri"/>
              </a:rPr>
              <a:t>need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 </a:t>
            </a:r>
            <a:r>
              <a:rPr sz="1700" spc="-55" dirty="0">
                <a:latin typeface="Calibri"/>
                <a:cs typeface="Calibri"/>
              </a:rPr>
              <a:t>keep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tree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complete.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6712" y="103624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6712" y="71992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8385" y="528727"/>
            <a:ext cx="3352800" cy="1252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21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What do </a:t>
            </a:r>
            <a:r>
              <a:rPr sz="1700" spc="-60" dirty="0">
                <a:latin typeface="Calibri"/>
                <a:cs typeface="Calibri"/>
              </a:rPr>
              <a:t>we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pay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for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these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advantages? </a:t>
            </a:r>
            <a:r>
              <a:rPr sz="1700" dirty="0">
                <a:latin typeface="Calibri"/>
                <a:cs typeface="Calibri"/>
              </a:rPr>
              <a:t>We </a:t>
            </a:r>
            <a:r>
              <a:rPr sz="1700" spc="-60" dirty="0">
                <a:latin typeface="Calibri"/>
                <a:cs typeface="Calibri"/>
              </a:rPr>
              <a:t>need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 </a:t>
            </a:r>
            <a:r>
              <a:rPr sz="1700" spc="-55" dirty="0">
                <a:latin typeface="Calibri"/>
                <a:cs typeface="Calibri"/>
              </a:rPr>
              <a:t>keep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tree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complete.</a:t>
            </a:r>
            <a:endParaRPr sz="1700">
              <a:latin typeface="Calibri"/>
              <a:cs typeface="Calibri"/>
            </a:endParaRPr>
          </a:p>
          <a:p>
            <a:pPr marL="12700" marR="126364">
              <a:lnSpc>
                <a:spcPct val="107400"/>
              </a:lnSpc>
              <a:spcBef>
                <a:spcPts val="300"/>
              </a:spcBef>
            </a:pPr>
            <a:r>
              <a:rPr sz="1700" dirty="0">
                <a:latin typeface="Calibri"/>
                <a:cs typeface="Calibri"/>
              </a:rPr>
              <a:t>Which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binary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heap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operations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modify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shape</a:t>
            </a:r>
            <a:r>
              <a:rPr sz="1700" dirty="0">
                <a:latin typeface="Calibri"/>
                <a:cs typeface="Calibri"/>
              </a:rPr>
              <a:t> of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tree?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6712" y="103624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12" y="135256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6712" y="71992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8385" y="528727"/>
            <a:ext cx="3503295" cy="2125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5575">
              <a:lnSpc>
                <a:spcPct val="1221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What do </a:t>
            </a:r>
            <a:r>
              <a:rPr sz="1700" spc="-60" dirty="0">
                <a:latin typeface="Calibri"/>
                <a:cs typeface="Calibri"/>
              </a:rPr>
              <a:t>we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pay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for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these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advantages? </a:t>
            </a:r>
            <a:r>
              <a:rPr sz="1700" dirty="0">
                <a:latin typeface="Calibri"/>
                <a:cs typeface="Calibri"/>
              </a:rPr>
              <a:t>We </a:t>
            </a:r>
            <a:r>
              <a:rPr sz="1700" spc="-60" dirty="0">
                <a:latin typeface="Calibri"/>
                <a:cs typeface="Calibri"/>
              </a:rPr>
              <a:t>need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 </a:t>
            </a:r>
            <a:r>
              <a:rPr sz="1700" spc="-55" dirty="0">
                <a:latin typeface="Calibri"/>
                <a:cs typeface="Calibri"/>
              </a:rPr>
              <a:t>keep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tree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complete.</a:t>
            </a:r>
            <a:endParaRPr sz="1700">
              <a:latin typeface="Calibri"/>
              <a:cs typeface="Calibri"/>
            </a:endParaRPr>
          </a:p>
          <a:p>
            <a:pPr marL="12700" marR="276860">
              <a:lnSpc>
                <a:spcPct val="107400"/>
              </a:lnSpc>
              <a:spcBef>
                <a:spcPts val="300"/>
              </a:spcBef>
            </a:pPr>
            <a:r>
              <a:rPr sz="1700" dirty="0">
                <a:latin typeface="Calibri"/>
                <a:cs typeface="Calibri"/>
              </a:rPr>
              <a:t>Which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binary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heap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operations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modify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shape</a:t>
            </a:r>
            <a:r>
              <a:rPr sz="1700" dirty="0">
                <a:latin typeface="Calibri"/>
                <a:cs typeface="Calibri"/>
              </a:rPr>
              <a:t> of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tree?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7400"/>
              </a:lnSpc>
              <a:spcBef>
                <a:spcPts val="300"/>
              </a:spcBef>
            </a:pPr>
            <a:r>
              <a:rPr sz="1700" dirty="0">
                <a:latin typeface="Calibri"/>
                <a:cs typeface="Calibri"/>
              </a:rPr>
              <a:t>Only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dirty="0">
                <a:latin typeface="MingLiU_HKSCS-ExtB"/>
                <a:cs typeface="MingLiU_HKSCS-ExtB"/>
              </a:rPr>
              <a:t>Insert</a:t>
            </a:r>
            <a:r>
              <a:rPr sz="1700" spc="-315" dirty="0">
                <a:latin typeface="MingLiU_HKSCS-ExtB"/>
                <a:cs typeface="MingLiU_HKSCS-ExtB"/>
              </a:rPr>
              <a:t> </a:t>
            </a:r>
            <a:r>
              <a:rPr sz="1700" spc="-10" dirty="0">
                <a:latin typeface="Calibri"/>
                <a:cs typeface="Calibri"/>
              </a:rPr>
              <a:t>and</a:t>
            </a:r>
            <a:r>
              <a:rPr sz="1700" spc="114" dirty="0">
                <a:latin typeface="Calibri"/>
                <a:cs typeface="Calibri"/>
              </a:rPr>
              <a:t> </a:t>
            </a:r>
            <a:r>
              <a:rPr sz="1700" dirty="0">
                <a:latin typeface="MingLiU_HKSCS-ExtB"/>
                <a:cs typeface="MingLiU_HKSCS-ExtB"/>
              </a:rPr>
              <a:t>ExtractMax</a:t>
            </a:r>
            <a:r>
              <a:rPr sz="1700" spc="-315" dirty="0">
                <a:latin typeface="MingLiU_HKSCS-ExtB"/>
                <a:cs typeface="MingLiU_HKSCS-ExtB"/>
              </a:rPr>
              <a:t> </a:t>
            </a:r>
            <a:r>
              <a:rPr sz="1700" spc="-10" dirty="0">
                <a:latin typeface="Calibri"/>
                <a:cs typeface="Calibri"/>
              </a:rPr>
              <a:t>(</a:t>
            </a:r>
            <a:r>
              <a:rPr sz="1700" spc="-10" dirty="0">
                <a:latin typeface="MingLiU_HKSCS-ExtB"/>
                <a:cs typeface="MingLiU_HKSCS-ExtB"/>
              </a:rPr>
              <a:t>Remove </a:t>
            </a:r>
            <a:r>
              <a:rPr sz="1700" spc="-35" dirty="0">
                <a:latin typeface="Calibri"/>
                <a:cs typeface="Calibri"/>
              </a:rPr>
              <a:t>changes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shape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by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calling </a:t>
            </a:r>
            <a:r>
              <a:rPr sz="1700" spc="-10" dirty="0">
                <a:latin typeface="MingLiU_HKSCS-ExtB"/>
                <a:cs typeface="MingLiU_HKSCS-ExtB"/>
              </a:rPr>
              <a:t>ExtractMax</a:t>
            </a:r>
            <a:r>
              <a:rPr sz="1700" spc="-10" dirty="0">
                <a:latin typeface="Calibri"/>
                <a:cs typeface="Calibri"/>
              </a:rPr>
              <a:t>).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6712" y="103624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12" y="135256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712" y="194722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36880">
              <a:lnSpc>
                <a:spcPct val="100000"/>
              </a:lnSpc>
              <a:spcBef>
                <a:spcPts val="125"/>
              </a:spcBef>
            </a:pPr>
            <a:r>
              <a:rPr spc="-40" dirty="0"/>
              <a:t>Keeping</a:t>
            </a:r>
            <a:r>
              <a:rPr spc="-35" dirty="0"/>
              <a:t> </a:t>
            </a:r>
            <a:r>
              <a:rPr spc="-40" dirty="0"/>
              <a:t>the</a:t>
            </a:r>
            <a:r>
              <a:rPr spc="-30" dirty="0"/>
              <a:t> </a:t>
            </a:r>
            <a:r>
              <a:rPr spc="-35" dirty="0"/>
              <a:t>Tree</a:t>
            </a:r>
            <a:r>
              <a:rPr spc="-25" dirty="0"/>
              <a:t> </a:t>
            </a:r>
            <a:r>
              <a:rPr spc="-80" dirty="0"/>
              <a:t>Complete</a:t>
            </a:r>
          </a:p>
        </p:txBody>
      </p:sp>
      <p:sp>
        <p:nvSpPr>
          <p:cNvPr id="3" name="object 3"/>
          <p:cNvSpPr/>
          <p:nvPr/>
        </p:nvSpPr>
        <p:spPr>
          <a:xfrm>
            <a:off x="3024030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88525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56024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20517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88019" y="1306701"/>
            <a:ext cx="1764030" cy="1449705"/>
          </a:xfrm>
          <a:custGeom>
            <a:avLst/>
            <a:gdLst/>
            <a:ahLst/>
            <a:cxnLst/>
            <a:rect l="l" t="t" r="r" b="b"/>
            <a:pathLst>
              <a:path w="1764029" h="1449705">
                <a:moveTo>
                  <a:pt x="981705" y="0"/>
                </a:moveTo>
                <a:lnTo>
                  <a:pt x="781663" y="200047"/>
                </a:lnTo>
              </a:path>
              <a:path w="1764029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49"/>
                </a:lnTo>
                <a:lnTo>
                  <a:pt x="240577" y="892548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8"/>
                </a:lnTo>
                <a:lnTo>
                  <a:pt x="569576" y="849549"/>
                </a:lnTo>
                <a:lnTo>
                  <a:pt x="576006" y="801697"/>
                </a:lnTo>
                <a:close/>
              </a:path>
              <a:path w="1764029" h="1449705">
                <a:moveTo>
                  <a:pt x="558089" y="500689"/>
                </a:moveTo>
                <a:lnTo>
                  <a:pt x="485931" y="634700"/>
                </a:lnTo>
              </a:path>
              <a:path w="1764029" h="1449705">
                <a:moveTo>
                  <a:pt x="360004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3" y="1114276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49" y="1096131"/>
                </a:lnTo>
                <a:lnTo>
                  <a:pt x="89151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5"/>
                </a:lnTo>
                <a:lnTo>
                  <a:pt x="24575" y="1360554"/>
                </a:lnTo>
                <a:lnTo>
                  <a:pt x="52720" y="1396984"/>
                </a:lnTo>
                <a:lnTo>
                  <a:pt x="89151" y="1425130"/>
                </a:lnTo>
                <a:lnTo>
                  <a:pt x="132149" y="1443276"/>
                </a:lnTo>
                <a:lnTo>
                  <a:pt x="180002" y="1449705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4"/>
                </a:lnTo>
                <a:lnTo>
                  <a:pt x="335428" y="1360554"/>
                </a:lnTo>
                <a:lnTo>
                  <a:pt x="353574" y="1317555"/>
                </a:lnTo>
                <a:lnTo>
                  <a:pt x="360004" y="1269703"/>
                </a:lnTo>
                <a:close/>
              </a:path>
              <a:path w="1764029" h="1449705">
                <a:moveTo>
                  <a:pt x="316753" y="973404"/>
                </a:moveTo>
                <a:lnTo>
                  <a:pt x="259255" y="1097996"/>
                </a:lnTo>
              </a:path>
              <a:path w="1764029" h="1449705">
                <a:moveTo>
                  <a:pt x="1080012" y="801697"/>
                </a:moveTo>
                <a:lnTo>
                  <a:pt x="1073583" y="753845"/>
                </a:lnTo>
                <a:lnTo>
                  <a:pt x="1055437" y="710846"/>
                </a:lnTo>
                <a:lnTo>
                  <a:pt x="1027291" y="674416"/>
                </a:lnTo>
                <a:lnTo>
                  <a:pt x="990861" y="646271"/>
                </a:lnTo>
                <a:lnTo>
                  <a:pt x="947862" y="628125"/>
                </a:lnTo>
                <a:lnTo>
                  <a:pt x="900010" y="621695"/>
                </a:lnTo>
                <a:lnTo>
                  <a:pt x="852158" y="628125"/>
                </a:lnTo>
                <a:lnTo>
                  <a:pt x="809159" y="646271"/>
                </a:lnTo>
                <a:lnTo>
                  <a:pt x="772729" y="674416"/>
                </a:lnTo>
                <a:lnTo>
                  <a:pt x="744584" y="710846"/>
                </a:lnTo>
                <a:lnTo>
                  <a:pt x="726438" y="753845"/>
                </a:lnTo>
                <a:lnTo>
                  <a:pt x="720008" y="801697"/>
                </a:lnTo>
                <a:lnTo>
                  <a:pt x="726438" y="849549"/>
                </a:lnTo>
                <a:lnTo>
                  <a:pt x="744584" y="892548"/>
                </a:lnTo>
                <a:lnTo>
                  <a:pt x="772729" y="928979"/>
                </a:lnTo>
                <a:lnTo>
                  <a:pt x="809159" y="957124"/>
                </a:lnTo>
                <a:lnTo>
                  <a:pt x="852158" y="975270"/>
                </a:lnTo>
                <a:lnTo>
                  <a:pt x="900010" y="981699"/>
                </a:lnTo>
                <a:lnTo>
                  <a:pt x="947862" y="975270"/>
                </a:lnTo>
                <a:lnTo>
                  <a:pt x="990861" y="957124"/>
                </a:lnTo>
                <a:lnTo>
                  <a:pt x="1027291" y="928979"/>
                </a:lnTo>
                <a:lnTo>
                  <a:pt x="1055437" y="892548"/>
                </a:lnTo>
                <a:lnTo>
                  <a:pt x="1073583" y="849549"/>
                </a:lnTo>
                <a:lnTo>
                  <a:pt x="1080012" y="801697"/>
                </a:lnTo>
                <a:close/>
              </a:path>
              <a:path w="1764029" h="1449705">
                <a:moveTo>
                  <a:pt x="737925" y="500689"/>
                </a:moveTo>
                <a:lnTo>
                  <a:pt x="810083" y="634700"/>
                </a:lnTo>
              </a:path>
              <a:path w="1764029" h="1449705">
                <a:moveTo>
                  <a:pt x="1764021" y="333691"/>
                </a:moveTo>
                <a:lnTo>
                  <a:pt x="1757591" y="285839"/>
                </a:lnTo>
                <a:lnTo>
                  <a:pt x="1739446" y="242840"/>
                </a:lnTo>
                <a:lnTo>
                  <a:pt x="1711300" y="206410"/>
                </a:lnTo>
                <a:lnTo>
                  <a:pt x="1674870" y="178265"/>
                </a:lnTo>
                <a:lnTo>
                  <a:pt x="1631871" y="160119"/>
                </a:lnTo>
                <a:lnTo>
                  <a:pt x="1584019" y="153689"/>
                </a:lnTo>
                <a:lnTo>
                  <a:pt x="1536167" y="160119"/>
                </a:lnTo>
                <a:lnTo>
                  <a:pt x="1493168" y="178265"/>
                </a:lnTo>
                <a:lnTo>
                  <a:pt x="1456738" y="206410"/>
                </a:lnTo>
                <a:lnTo>
                  <a:pt x="1428592" y="242840"/>
                </a:lnTo>
                <a:lnTo>
                  <a:pt x="1410447" y="285839"/>
                </a:lnTo>
                <a:lnTo>
                  <a:pt x="1404017" y="333691"/>
                </a:lnTo>
                <a:lnTo>
                  <a:pt x="1410447" y="381544"/>
                </a:lnTo>
                <a:lnTo>
                  <a:pt x="1428592" y="424543"/>
                </a:lnTo>
                <a:lnTo>
                  <a:pt x="1456738" y="460973"/>
                </a:lnTo>
                <a:lnTo>
                  <a:pt x="1493168" y="489118"/>
                </a:lnTo>
                <a:lnTo>
                  <a:pt x="1536167" y="507264"/>
                </a:lnTo>
                <a:lnTo>
                  <a:pt x="1584019" y="513693"/>
                </a:lnTo>
                <a:lnTo>
                  <a:pt x="1631871" y="507264"/>
                </a:lnTo>
                <a:lnTo>
                  <a:pt x="1674870" y="489118"/>
                </a:lnTo>
                <a:lnTo>
                  <a:pt x="1711300" y="460973"/>
                </a:lnTo>
                <a:lnTo>
                  <a:pt x="1739446" y="424543"/>
                </a:lnTo>
                <a:lnTo>
                  <a:pt x="1757591" y="381544"/>
                </a:lnTo>
                <a:lnTo>
                  <a:pt x="1764021" y="33369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56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40034" y="1306695"/>
            <a:ext cx="864235" cy="981710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98312" y="0"/>
                </a:moveTo>
                <a:lnTo>
                  <a:pt x="298360" y="200041"/>
                </a:lnTo>
              </a:path>
              <a:path w="864235" h="981710">
                <a:moveTo>
                  <a:pt x="360004" y="801703"/>
                </a:moveTo>
                <a:lnTo>
                  <a:pt x="353574" y="753851"/>
                </a:lnTo>
                <a:lnTo>
                  <a:pt x="335429" y="710852"/>
                </a:lnTo>
                <a:lnTo>
                  <a:pt x="307283" y="674422"/>
                </a:lnTo>
                <a:lnTo>
                  <a:pt x="270853" y="646276"/>
                </a:lnTo>
                <a:lnTo>
                  <a:pt x="227854" y="628131"/>
                </a:lnTo>
                <a:lnTo>
                  <a:pt x="180002" y="621701"/>
                </a:lnTo>
                <a:lnTo>
                  <a:pt x="132150" y="628131"/>
                </a:lnTo>
                <a:lnTo>
                  <a:pt x="89151" y="646276"/>
                </a:lnTo>
                <a:lnTo>
                  <a:pt x="52720" y="674422"/>
                </a:lnTo>
                <a:lnTo>
                  <a:pt x="24575" y="710852"/>
                </a:lnTo>
                <a:lnTo>
                  <a:pt x="6429" y="753851"/>
                </a:lnTo>
                <a:lnTo>
                  <a:pt x="0" y="801703"/>
                </a:lnTo>
                <a:lnTo>
                  <a:pt x="6429" y="849555"/>
                </a:lnTo>
                <a:lnTo>
                  <a:pt x="24575" y="892554"/>
                </a:lnTo>
                <a:lnTo>
                  <a:pt x="52720" y="928984"/>
                </a:lnTo>
                <a:lnTo>
                  <a:pt x="89151" y="957130"/>
                </a:lnTo>
                <a:lnTo>
                  <a:pt x="132150" y="975276"/>
                </a:lnTo>
                <a:lnTo>
                  <a:pt x="180002" y="981705"/>
                </a:lnTo>
                <a:lnTo>
                  <a:pt x="227854" y="975276"/>
                </a:lnTo>
                <a:lnTo>
                  <a:pt x="270853" y="957130"/>
                </a:lnTo>
                <a:lnTo>
                  <a:pt x="307283" y="928984"/>
                </a:lnTo>
                <a:lnTo>
                  <a:pt x="335429" y="892554"/>
                </a:lnTo>
                <a:lnTo>
                  <a:pt x="353574" y="849555"/>
                </a:lnTo>
                <a:lnTo>
                  <a:pt x="360004" y="801703"/>
                </a:lnTo>
                <a:close/>
              </a:path>
              <a:path w="864235" h="981710">
                <a:moveTo>
                  <a:pt x="342086" y="500695"/>
                </a:moveTo>
                <a:lnTo>
                  <a:pt x="269929" y="634706"/>
                </a:lnTo>
              </a:path>
              <a:path w="864235" h="981710">
                <a:moveTo>
                  <a:pt x="864010" y="801703"/>
                </a:moveTo>
                <a:lnTo>
                  <a:pt x="857580" y="753851"/>
                </a:lnTo>
                <a:lnTo>
                  <a:pt x="839435" y="710852"/>
                </a:lnTo>
                <a:lnTo>
                  <a:pt x="811289" y="674422"/>
                </a:lnTo>
                <a:lnTo>
                  <a:pt x="774859" y="646276"/>
                </a:lnTo>
                <a:lnTo>
                  <a:pt x="731860" y="628131"/>
                </a:lnTo>
                <a:lnTo>
                  <a:pt x="684008" y="621701"/>
                </a:lnTo>
                <a:lnTo>
                  <a:pt x="636156" y="628131"/>
                </a:lnTo>
                <a:lnTo>
                  <a:pt x="593157" y="646276"/>
                </a:lnTo>
                <a:lnTo>
                  <a:pt x="556727" y="674422"/>
                </a:lnTo>
                <a:lnTo>
                  <a:pt x="528581" y="710852"/>
                </a:lnTo>
                <a:lnTo>
                  <a:pt x="510436" y="753851"/>
                </a:lnTo>
                <a:lnTo>
                  <a:pt x="504006" y="801703"/>
                </a:lnTo>
                <a:lnTo>
                  <a:pt x="510436" y="849555"/>
                </a:lnTo>
                <a:lnTo>
                  <a:pt x="528581" y="892554"/>
                </a:lnTo>
                <a:lnTo>
                  <a:pt x="556727" y="928984"/>
                </a:lnTo>
                <a:lnTo>
                  <a:pt x="593157" y="957130"/>
                </a:lnTo>
                <a:lnTo>
                  <a:pt x="636156" y="975276"/>
                </a:lnTo>
                <a:lnTo>
                  <a:pt x="684008" y="981705"/>
                </a:lnTo>
                <a:lnTo>
                  <a:pt x="731860" y="975276"/>
                </a:lnTo>
                <a:lnTo>
                  <a:pt x="774859" y="957130"/>
                </a:lnTo>
                <a:lnTo>
                  <a:pt x="811289" y="928984"/>
                </a:lnTo>
                <a:lnTo>
                  <a:pt x="839435" y="892554"/>
                </a:lnTo>
                <a:lnTo>
                  <a:pt x="857580" y="849555"/>
                </a:lnTo>
                <a:lnTo>
                  <a:pt x="864010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52523" y="1948276"/>
            <a:ext cx="1887220" cy="7562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20"/>
              </a:spcBef>
              <a:tabLst>
                <a:tab pos="783590" algn="l"/>
                <a:tab pos="1164590" algn="l"/>
                <a:tab pos="1668145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18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12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sz="1700" spc="-2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61957" y="1807390"/>
            <a:ext cx="72390" cy="134620"/>
          </a:xfrm>
          <a:custGeom>
            <a:avLst/>
            <a:gdLst/>
            <a:ahLst/>
            <a:cxnLst/>
            <a:rect l="l" t="t" r="r" b="b"/>
            <a:pathLst>
              <a:path w="72389" h="134619">
                <a:moveTo>
                  <a:pt x="0" y="0"/>
                </a:moveTo>
                <a:lnTo>
                  <a:pt x="72157" y="134011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36880">
              <a:lnSpc>
                <a:spcPct val="100000"/>
              </a:lnSpc>
              <a:spcBef>
                <a:spcPts val="125"/>
              </a:spcBef>
            </a:pPr>
            <a:r>
              <a:rPr spc="-40" dirty="0"/>
              <a:t>Keeping</a:t>
            </a:r>
            <a:r>
              <a:rPr spc="-35" dirty="0"/>
              <a:t> </a:t>
            </a:r>
            <a:r>
              <a:rPr spc="-40" dirty="0"/>
              <a:t>the</a:t>
            </a:r>
            <a:r>
              <a:rPr spc="-30" dirty="0"/>
              <a:t> </a:t>
            </a:r>
            <a:r>
              <a:rPr spc="-35" dirty="0"/>
              <a:t>Tree</a:t>
            </a:r>
            <a:r>
              <a:rPr spc="-25" dirty="0"/>
              <a:t> </a:t>
            </a:r>
            <a:r>
              <a:rPr spc="-80" dirty="0"/>
              <a:t>Complete</a:t>
            </a:r>
          </a:p>
        </p:txBody>
      </p:sp>
      <p:sp>
        <p:nvSpPr>
          <p:cNvPr id="3" name="object 3"/>
          <p:cNvSpPr/>
          <p:nvPr/>
        </p:nvSpPr>
        <p:spPr>
          <a:xfrm>
            <a:off x="3024030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88525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56024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20517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88019" y="1306701"/>
            <a:ext cx="981710" cy="1449705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05" y="0"/>
                </a:moveTo>
                <a:lnTo>
                  <a:pt x="781663" y="200047"/>
                </a:lnTo>
              </a:path>
              <a:path w="981710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49"/>
                </a:lnTo>
                <a:lnTo>
                  <a:pt x="240577" y="892548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8"/>
                </a:lnTo>
                <a:lnTo>
                  <a:pt x="569576" y="849549"/>
                </a:lnTo>
                <a:lnTo>
                  <a:pt x="576006" y="801697"/>
                </a:lnTo>
                <a:close/>
              </a:path>
              <a:path w="981710" h="1449705">
                <a:moveTo>
                  <a:pt x="558089" y="500689"/>
                </a:moveTo>
                <a:lnTo>
                  <a:pt x="485931" y="634700"/>
                </a:lnTo>
              </a:path>
              <a:path w="981710" h="1449705">
                <a:moveTo>
                  <a:pt x="360004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3" y="1114276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49" y="1096131"/>
                </a:lnTo>
                <a:lnTo>
                  <a:pt x="89151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5"/>
                </a:lnTo>
                <a:lnTo>
                  <a:pt x="24575" y="1360554"/>
                </a:lnTo>
                <a:lnTo>
                  <a:pt x="52720" y="1396984"/>
                </a:lnTo>
                <a:lnTo>
                  <a:pt x="89151" y="1425130"/>
                </a:lnTo>
                <a:lnTo>
                  <a:pt x="132149" y="1443276"/>
                </a:lnTo>
                <a:lnTo>
                  <a:pt x="180002" y="1449705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4"/>
                </a:lnTo>
                <a:lnTo>
                  <a:pt x="335428" y="1360554"/>
                </a:lnTo>
                <a:lnTo>
                  <a:pt x="353574" y="1317555"/>
                </a:lnTo>
                <a:lnTo>
                  <a:pt x="360004" y="1269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52523" y="2416271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47275" y="1460391"/>
            <a:ext cx="1504950" cy="944880"/>
          </a:xfrm>
          <a:custGeom>
            <a:avLst/>
            <a:gdLst/>
            <a:ahLst/>
            <a:cxnLst/>
            <a:rect l="l" t="t" r="r" b="b"/>
            <a:pathLst>
              <a:path w="1504950" h="944880">
                <a:moveTo>
                  <a:pt x="57497" y="819714"/>
                </a:moveTo>
                <a:lnTo>
                  <a:pt x="0" y="944306"/>
                </a:lnTo>
              </a:path>
              <a:path w="1504950" h="944880">
                <a:moveTo>
                  <a:pt x="820757" y="648007"/>
                </a:moveTo>
                <a:lnTo>
                  <a:pt x="814327" y="600155"/>
                </a:lnTo>
                <a:lnTo>
                  <a:pt x="796181" y="557156"/>
                </a:lnTo>
                <a:lnTo>
                  <a:pt x="768036" y="520726"/>
                </a:lnTo>
                <a:lnTo>
                  <a:pt x="731606" y="492581"/>
                </a:lnTo>
                <a:lnTo>
                  <a:pt x="688607" y="474435"/>
                </a:lnTo>
                <a:lnTo>
                  <a:pt x="640755" y="468005"/>
                </a:lnTo>
                <a:lnTo>
                  <a:pt x="592902" y="474435"/>
                </a:lnTo>
                <a:lnTo>
                  <a:pt x="549904" y="492581"/>
                </a:lnTo>
                <a:lnTo>
                  <a:pt x="513474" y="520726"/>
                </a:lnTo>
                <a:lnTo>
                  <a:pt x="485328" y="557156"/>
                </a:lnTo>
                <a:lnTo>
                  <a:pt x="467182" y="600155"/>
                </a:lnTo>
                <a:lnTo>
                  <a:pt x="460753" y="648007"/>
                </a:lnTo>
                <a:lnTo>
                  <a:pt x="467182" y="695860"/>
                </a:lnTo>
                <a:lnTo>
                  <a:pt x="485328" y="738859"/>
                </a:lnTo>
                <a:lnTo>
                  <a:pt x="513474" y="775289"/>
                </a:lnTo>
                <a:lnTo>
                  <a:pt x="549904" y="803434"/>
                </a:lnTo>
                <a:lnTo>
                  <a:pt x="592902" y="821580"/>
                </a:lnTo>
                <a:lnTo>
                  <a:pt x="640755" y="828010"/>
                </a:lnTo>
                <a:lnTo>
                  <a:pt x="688607" y="821580"/>
                </a:lnTo>
                <a:lnTo>
                  <a:pt x="731606" y="803434"/>
                </a:lnTo>
                <a:lnTo>
                  <a:pt x="768036" y="775289"/>
                </a:lnTo>
                <a:lnTo>
                  <a:pt x="796181" y="738859"/>
                </a:lnTo>
                <a:lnTo>
                  <a:pt x="814327" y="695860"/>
                </a:lnTo>
                <a:lnTo>
                  <a:pt x="820757" y="648007"/>
                </a:lnTo>
                <a:close/>
              </a:path>
              <a:path w="1504950" h="944880">
                <a:moveTo>
                  <a:pt x="478669" y="346999"/>
                </a:moveTo>
                <a:lnTo>
                  <a:pt x="550828" y="481010"/>
                </a:lnTo>
              </a:path>
              <a:path w="1504950" h="944880">
                <a:moveTo>
                  <a:pt x="1504765" y="180002"/>
                </a:moveTo>
                <a:lnTo>
                  <a:pt x="1498336" y="132150"/>
                </a:lnTo>
                <a:lnTo>
                  <a:pt x="1480190" y="89151"/>
                </a:lnTo>
                <a:lnTo>
                  <a:pt x="1452044" y="52720"/>
                </a:lnTo>
                <a:lnTo>
                  <a:pt x="1415614" y="24575"/>
                </a:lnTo>
                <a:lnTo>
                  <a:pt x="1372615" y="6429"/>
                </a:lnTo>
                <a:lnTo>
                  <a:pt x="1324763" y="0"/>
                </a:lnTo>
                <a:lnTo>
                  <a:pt x="1276911" y="6429"/>
                </a:lnTo>
                <a:lnTo>
                  <a:pt x="1233912" y="24575"/>
                </a:lnTo>
                <a:lnTo>
                  <a:pt x="1197482" y="52720"/>
                </a:lnTo>
                <a:lnTo>
                  <a:pt x="1169336" y="89151"/>
                </a:lnTo>
                <a:lnTo>
                  <a:pt x="1151191" y="132150"/>
                </a:lnTo>
                <a:lnTo>
                  <a:pt x="1144761" y="180002"/>
                </a:lnTo>
                <a:lnTo>
                  <a:pt x="1151191" y="227854"/>
                </a:lnTo>
                <a:lnTo>
                  <a:pt x="1169336" y="270853"/>
                </a:lnTo>
                <a:lnTo>
                  <a:pt x="1197482" y="307283"/>
                </a:lnTo>
                <a:lnTo>
                  <a:pt x="1233912" y="335428"/>
                </a:lnTo>
                <a:lnTo>
                  <a:pt x="1276911" y="353574"/>
                </a:lnTo>
                <a:lnTo>
                  <a:pt x="1324763" y="360004"/>
                </a:lnTo>
                <a:lnTo>
                  <a:pt x="1372615" y="353574"/>
                </a:lnTo>
                <a:lnTo>
                  <a:pt x="1415614" y="335428"/>
                </a:lnTo>
                <a:lnTo>
                  <a:pt x="1452044" y="307283"/>
                </a:lnTo>
                <a:lnTo>
                  <a:pt x="1480190" y="270853"/>
                </a:lnTo>
                <a:lnTo>
                  <a:pt x="1498336" y="227854"/>
                </a:lnTo>
                <a:lnTo>
                  <a:pt x="150476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56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40034" y="1306695"/>
            <a:ext cx="864235" cy="981710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98312" y="0"/>
                </a:moveTo>
                <a:lnTo>
                  <a:pt x="298360" y="200041"/>
                </a:lnTo>
              </a:path>
              <a:path w="864235" h="981710">
                <a:moveTo>
                  <a:pt x="360004" y="801703"/>
                </a:moveTo>
                <a:lnTo>
                  <a:pt x="353574" y="753851"/>
                </a:lnTo>
                <a:lnTo>
                  <a:pt x="335429" y="710852"/>
                </a:lnTo>
                <a:lnTo>
                  <a:pt x="307283" y="674422"/>
                </a:lnTo>
                <a:lnTo>
                  <a:pt x="270853" y="646276"/>
                </a:lnTo>
                <a:lnTo>
                  <a:pt x="227854" y="628131"/>
                </a:lnTo>
                <a:lnTo>
                  <a:pt x="180002" y="621701"/>
                </a:lnTo>
                <a:lnTo>
                  <a:pt x="132150" y="628131"/>
                </a:lnTo>
                <a:lnTo>
                  <a:pt x="89151" y="646276"/>
                </a:lnTo>
                <a:lnTo>
                  <a:pt x="52720" y="674422"/>
                </a:lnTo>
                <a:lnTo>
                  <a:pt x="24575" y="710852"/>
                </a:lnTo>
                <a:lnTo>
                  <a:pt x="6429" y="753851"/>
                </a:lnTo>
                <a:lnTo>
                  <a:pt x="0" y="801703"/>
                </a:lnTo>
                <a:lnTo>
                  <a:pt x="6429" y="849555"/>
                </a:lnTo>
                <a:lnTo>
                  <a:pt x="24575" y="892554"/>
                </a:lnTo>
                <a:lnTo>
                  <a:pt x="52720" y="928984"/>
                </a:lnTo>
                <a:lnTo>
                  <a:pt x="89151" y="957130"/>
                </a:lnTo>
                <a:lnTo>
                  <a:pt x="132150" y="975276"/>
                </a:lnTo>
                <a:lnTo>
                  <a:pt x="180002" y="981705"/>
                </a:lnTo>
                <a:lnTo>
                  <a:pt x="227854" y="975276"/>
                </a:lnTo>
                <a:lnTo>
                  <a:pt x="270853" y="957130"/>
                </a:lnTo>
                <a:lnTo>
                  <a:pt x="307283" y="928984"/>
                </a:lnTo>
                <a:lnTo>
                  <a:pt x="335429" y="892554"/>
                </a:lnTo>
                <a:lnTo>
                  <a:pt x="353574" y="849555"/>
                </a:lnTo>
                <a:lnTo>
                  <a:pt x="360004" y="801703"/>
                </a:lnTo>
                <a:close/>
              </a:path>
              <a:path w="864235" h="981710">
                <a:moveTo>
                  <a:pt x="342086" y="500695"/>
                </a:moveTo>
                <a:lnTo>
                  <a:pt x="269929" y="634706"/>
                </a:lnTo>
              </a:path>
              <a:path w="864235" h="981710">
                <a:moveTo>
                  <a:pt x="864010" y="801703"/>
                </a:moveTo>
                <a:lnTo>
                  <a:pt x="857580" y="753851"/>
                </a:lnTo>
                <a:lnTo>
                  <a:pt x="839435" y="710852"/>
                </a:lnTo>
                <a:lnTo>
                  <a:pt x="811289" y="674422"/>
                </a:lnTo>
                <a:lnTo>
                  <a:pt x="774859" y="646276"/>
                </a:lnTo>
                <a:lnTo>
                  <a:pt x="731860" y="628131"/>
                </a:lnTo>
                <a:lnTo>
                  <a:pt x="684008" y="621701"/>
                </a:lnTo>
                <a:lnTo>
                  <a:pt x="636156" y="628131"/>
                </a:lnTo>
                <a:lnTo>
                  <a:pt x="593157" y="646276"/>
                </a:lnTo>
                <a:lnTo>
                  <a:pt x="556727" y="674422"/>
                </a:lnTo>
                <a:lnTo>
                  <a:pt x="528581" y="710852"/>
                </a:lnTo>
                <a:lnTo>
                  <a:pt x="510436" y="753851"/>
                </a:lnTo>
                <a:lnTo>
                  <a:pt x="504006" y="801703"/>
                </a:lnTo>
                <a:lnTo>
                  <a:pt x="510436" y="849555"/>
                </a:lnTo>
                <a:lnTo>
                  <a:pt x="528581" y="892554"/>
                </a:lnTo>
                <a:lnTo>
                  <a:pt x="556727" y="928984"/>
                </a:lnTo>
                <a:lnTo>
                  <a:pt x="593157" y="957130"/>
                </a:lnTo>
                <a:lnTo>
                  <a:pt x="636156" y="975276"/>
                </a:lnTo>
                <a:lnTo>
                  <a:pt x="684008" y="981705"/>
                </a:lnTo>
                <a:lnTo>
                  <a:pt x="731860" y="975276"/>
                </a:lnTo>
                <a:lnTo>
                  <a:pt x="774859" y="957130"/>
                </a:lnTo>
                <a:lnTo>
                  <a:pt x="811289" y="928984"/>
                </a:lnTo>
                <a:lnTo>
                  <a:pt x="839435" y="892554"/>
                </a:lnTo>
                <a:lnTo>
                  <a:pt x="857580" y="849555"/>
                </a:lnTo>
                <a:lnTo>
                  <a:pt x="864010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68524" y="1948276"/>
            <a:ext cx="167132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  <a:tab pos="948055" algn="l"/>
                <a:tab pos="1452245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18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61957" y="1807390"/>
            <a:ext cx="72390" cy="134620"/>
          </a:xfrm>
          <a:custGeom>
            <a:avLst/>
            <a:gdLst/>
            <a:ahLst/>
            <a:cxnLst/>
            <a:rect l="l" t="t" r="r" b="b"/>
            <a:pathLst>
              <a:path w="72389" h="134619">
                <a:moveTo>
                  <a:pt x="0" y="0"/>
                </a:moveTo>
                <a:lnTo>
                  <a:pt x="72157" y="134011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dirty="0"/>
              <a:t>to</a:t>
            </a:r>
            <a:r>
              <a:rPr spc="35" dirty="0"/>
              <a:t> </a:t>
            </a:r>
            <a:r>
              <a:rPr spc="-25" dirty="0"/>
              <a:t>insert</a:t>
            </a:r>
            <a:r>
              <a:rPr spc="40" dirty="0"/>
              <a:t> </a:t>
            </a:r>
            <a:r>
              <a:rPr dirty="0"/>
              <a:t>an</a:t>
            </a:r>
            <a:r>
              <a:rPr spc="40" dirty="0"/>
              <a:t> </a:t>
            </a:r>
            <a:r>
              <a:rPr spc="-25" dirty="0"/>
              <a:t>el- </a:t>
            </a:r>
            <a:r>
              <a:rPr spc="-45" dirty="0"/>
              <a:t>ement,</a:t>
            </a:r>
            <a:r>
              <a:rPr spc="-5" dirty="0"/>
              <a:t> </a:t>
            </a:r>
            <a:r>
              <a:rPr spc="-25" dirty="0"/>
              <a:t>insert</a:t>
            </a:r>
            <a:r>
              <a:rPr spc="5" dirty="0"/>
              <a:t> </a:t>
            </a:r>
            <a:r>
              <a:rPr spc="-25" dirty="0"/>
              <a:t>it </a:t>
            </a:r>
            <a:r>
              <a:rPr dirty="0"/>
              <a:t>as</a:t>
            </a:r>
            <a:r>
              <a:rPr spc="50" dirty="0"/>
              <a:t> </a:t>
            </a:r>
            <a:r>
              <a:rPr dirty="0"/>
              <a:t>a</a:t>
            </a:r>
            <a:r>
              <a:rPr spc="55" dirty="0"/>
              <a:t> </a:t>
            </a:r>
            <a:r>
              <a:rPr spc="-10" dirty="0"/>
              <a:t>leaf</a:t>
            </a:r>
            <a:r>
              <a:rPr spc="50" dirty="0"/>
              <a:t> </a:t>
            </a:r>
            <a:r>
              <a:rPr dirty="0"/>
              <a:t>in</a:t>
            </a:r>
            <a:r>
              <a:rPr spc="50" dirty="0"/>
              <a:t> </a:t>
            </a:r>
            <a:r>
              <a:rPr spc="-25" dirty="0"/>
              <a:t>the </a:t>
            </a:r>
            <a:r>
              <a:rPr spc="-30" dirty="0">
                <a:solidFill>
                  <a:srgbClr val="006EB8"/>
                </a:solidFill>
              </a:rPr>
              <a:t>leftmost</a:t>
            </a:r>
            <a:r>
              <a:rPr spc="5" dirty="0">
                <a:solidFill>
                  <a:srgbClr val="006EB8"/>
                </a:solidFill>
              </a:rPr>
              <a:t> </a:t>
            </a:r>
            <a:r>
              <a:rPr spc="-10" dirty="0">
                <a:solidFill>
                  <a:srgbClr val="006EB8"/>
                </a:solidFill>
              </a:rPr>
              <a:t>vacant </a:t>
            </a:r>
            <a:r>
              <a:rPr spc="-20" dirty="0">
                <a:solidFill>
                  <a:srgbClr val="006EB8"/>
                </a:solidFill>
              </a:rPr>
              <a:t>position</a:t>
            </a:r>
            <a:r>
              <a:rPr spc="35" dirty="0">
                <a:solidFill>
                  <a:srgbClr val="006EB8"/>
                </a:solidFill>
              </a:rPr>
              <a:t> </a:t>
            </a:r>
            <a:r>
              <a:rPr dirty="0">
                <a:solidFill>
                  <a:srgbClr val="006EB8"/>
                </a:solidFill>
              </a:rPr>
              <a:t>in</a:t>
            </a:r>
            <a:r>
              <a:rPr spc="40" dirty="0">
                <a:solidFill>
                  <a:srgbClr val="006EB8"/>
                </a:solidFill>
              </a:rPr>
              <a:t> </a:t>
            </a:r>
            <a:r>
              <a:rPr spc="-25" dirty="0">
                <a:solidFill>
                  <a:srgbClr val="006EB8"/>
                </a:solidFill>
              </a:rPr>
              <a:t>the </a:t>
            </a:r>
            <a:r>
              <a:rPr dirty="0">
                <a:solidFill>
                  <a:srgbClr val="006EB8"/>
                </a:solidFill>
              </a:rPr>
              <a:t>last</a:t>
            </a:r>
            <a:r>
              <a:rPr spc="5" dirty="0">
                <a:solidFill>
                  <a:srgbClr val="006EB8"/>
                </a:solidFill>
              </a:rPr>
              <a:t> </a:t>
            </a:r>
            <a:r>
              <a:rPr spc="-30" dirty="0">
                <a:solidFill>
                  <a:srgbClr val="006EB8"/>
                </a:solidFill>
              </a:rPr>
              <a:t>level</a:t>
            </a:r>
            <a:r>
              <a:rPr spc="5" dirty="0">
                <a:solidFill>
                  <a:srgbClr val="006EB8"/>
                </a:solidFill>
              </a:rPr>
              <a:t> </a:t>
            </a:r>
            <a:r>
              <a:rPr spc="-10" dirty="0"/>
              <a:t>and</a:t>
            </a:r>
            <a:r>
              <a:rPr spc="5" dirty="0"/>
              <a:t> </a:t>
            </a:r>
            <a:r>
              <a:rPr spc="-25" dirty="0"/>
              <a:t>let </a:t>
            </a:r>
            <a:r>
              <a:rPr dirty="0"/>
              <a:t>it</a:t>
            </a:r>
            <a:r>
              <a:rPr spc="120" dirty="0"/>
              <a:t> </a:t>
            </a:r>
            <a:r>
              <a:rPr dirty="0"/>
              <a:t>sift</a:t>
            </a:r>
            <a:r>
              <a:rPr spc="125" dirty="0"/>
              <a:t> </a:t>
            </a:r>
            <a:r>
              <a:rPr spc="-35" dirty="0"/>
              <a:t>up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16075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latin typeface="MingLiU_HKSCS-ExtB"/>
                <a:cs typeface="MingLiU_HKSCS-ExtB"/>
              </a:rPr>
              <a:t>GetMax</a:t>
            </a:r>
          </a:p>
        </p:txBody>
      </p:sp>
      <p:sp>
        <p:nvSpPr>
          <p:cNvPr id="3" name="object 3"/>
          <p:cNvSpPr/>
          <p:nvPr/>
        </p:nvSpPr>
        <p:spPr>
          <a:xfrm>
            <a:off x="2844028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8528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6022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8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8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0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8017" y="1306701"/>
            <a:ext cx="981710" cy="1449705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05" y="0"/>
                </a:moveTo>
                <a:lnTo>
                  <a:pt x="781663" y="200047"/>
                </a:lnTo>
              </a:path>
              <a:path w="981710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49"/>
                </a:lnTo>
                <a:lnTo>
                  <a:pt x="240577" y="892548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8"/>
                </a:lnTo>
                <a:lnTo>
                  <a:pt x="569576" y="849549"/>
                </a:lnTo>
                <a:lnTo>
                  <a:pt x="576006" y="801697"/>
                </a:lnTo>
                <a:close/>
              </a:path>
              <a:path w="981710" h="1449705">
                <a:moveTo>
                  <a:pt x="558089" y="500689"/>
                </a:moveTo>
                <a:lnTo>
                  <a:pt x="485931" y="634700"/>
                </a:lnTo>
              </a:path>
              <a:path w="981710" h="1449705">
                <a:moveTo>
                  <a:pt x="360004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3" y="1114276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50" y="1096131"/>
                </a:lnTo>
                <a:lnTo>
                  <a:pt x="89151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5"/>
                </a:lnTo>
                <a:lnTo>
                  <a:pt x="24575" y="1360554"/>
                </a:lnTo>
                <a:lnTo>
                  <a:pt x="52720" y="1396984"/>
                </a:lnTo>
                <a:lnTo>
                  <a:pt x="89151" y="1425130"/>
                </a:lnTo>
                <a:lnTo>
                  <a:pt x="132150" y="1443276"/>
                </a:lnTo>
                <a:lnTo>
                  <a:pt x="180002" y="1449705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4"/>
                </a:lnTo>
                <a:lnTo>
                  <a:pt x="335428" y="1360554"/>
                </a:lnTo>
                <a:lnTo>
                  <a:pt x="353574" y="1317555"/>
                </a:lnTo>
                <a:lnTo>
                  <a:pt x="360004" y="1269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72525" y="2416271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7273" y="1928397"/>
            <a:ext cx="821055" cy="476884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497" y="351708"/>
                </a:moveTo>
                <a:lnTo>
                  <a:pt x="0" y="476301"/>
                </a:lnTo>
              </a:path>
              <a:path w="821055" h="476885">
                <a:moveTo>
                  <a:pt x="820757" y="180002"/>
                </a:moveTo>
                <a:lnTo>
                  <a:pt x="814327" y="132149"/>
                </a:lnTo>
                <a:lnTo>
                  <a:pt x="796181" y="89151"/>
                </a:lnTo>
                <a:lnTo>
                  <a:pt x="768036" y="52720"/>
                </a:lnTo>
                <a:lnTo>
                  <a:pt x="731606" y="24575"/>
                </a:lnTo>
                <a:lnTo>
                  <a:pt x="688607" y="6429"/>
                </a:lnTo>
                <a:lnTo>
                  <a:pt x="640755" y="0"/>
                </a:lnTo>
                <a:lnTo>
                  <a:pt x="592903" y="6429"/>
                </a:lnTo>
                <a:lnTo>
                  <a:pt x="549904" y="24575"/>
                </a:lnTo>
                <a:lnTo>
                  <a:pt x="513474" y="52720"/>
                </a:lnTo>
                <a:lnTo>
                  <a:pt x="485328" y="89151"/>
                </a:lnTo>
                <a:lnTo>
                  <a:pt x="467182" y="132149"/>
                </a:lnTo>
                <a:lnTo>
                  <a:pt x="460753" y="180002"/>
                </a:lnTo>
                <a:lnTo>
                  <a:pt x="467182" y="227854"/>
                </a:lnTo>
                <a:lnTo>
                  <a:pt x="485328" y="270853"/>
                </a:lnTo>
                <a:lnTo>
                  <a:pt x="513474" y="307283"/>
                </a:lnTo>
                <a:lnTo>
                  <a:pt x="549904" y="335428"/>
                </a:lnTo>
                <a:lnTo>
                  <a:pt x="592903" y="353574"/>
                </a:lnTo>
                <a:lnTo>
                  <a:pt x="640755" y="360004"/>
                </a:lnTo>
                <a:lnTo>
                  <a:pt x="688607" y="353574"/>
                </a:lnTo>
                <a:lnTo>
                  <a:pt x="731606" y="335428"/>
                </a:lnTo>
                <a:lnTo>
                  <a:pt x="768036" y="307283"/>
                </a:lnTo>
                <a:lnTo>
                  <a:pt x="796181" y="270853"/>
                </a:lnTo>
                <a:lnTo>
                  <a:pt x="814327" y="227854"/>
                </a:lnTo>
                <a:lnTo>
                  <a:pt x="820757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88527" y="1948276"/>
            <a:ext cx="683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5943" y="1460391"/>
            <a:ext cx="1026160" cy="481330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6999"/>
                </a:moveTo>
                <a:lnTo>
                  <a:pt x="72158" y="481010"/>
                </a:lnTo>
              </a:path>
              <a:path w="1026160" h="481330">
                <a:moveTo>
                  <a:pt x="1026095" y="180002"/>
                </a:moveTo>
                <a:lnTo>
                  <a:pt x="1019666" y="132150"/>
                </a:lnTo>
                <a:lnTo>
                  <a:pt x="1001520" y="89151"/>
                </a:lnTo>
                <a:lnTo>
                  <a:pt x="973374" y="52720"/>
                </a:lnTo>
                <a:lnTo>
                  <a:pt x="936944" y="24575"/>
                </a:lnTo>
                <a:lnTo>
                  <a:pt x="893945" y="6429"/>
                </a:lnTo>
                <a:lnTo>
                  <a:pt x="846093" y="0"/>
                </a:lnTo>
                <a:lnTo>
                  <a:pt x="798241" y="6429"/>
                </a:lnTo>
                <a:lnTo>
                  <a:pt x="755242" y="24575"/>
                </a:lnTo>
                <a:lnTo>
                  <a:pt x="718812" y="52720"/>
                </a:lnTo>
                <a:lnTo>
                  <a:pt x="690666" y="89151"/>
                </a:lnTo>
                <a:lnTo>
                  <a:pt x="672521" y="132150"/>
                </a:lnTo>
                <a:lnTo>
                  <a:pt x="666091" y="180002"/>
                </a:lnTo>
                <a:lnTo>
                  <a:pt x="672521" y="227854"/>
                </a:lnTo>
                <a:lnTo>
                  <a:pt x="690666" y="270853"/>
                </a:lnTo>
                <a:lnTo>
                  <a:pt x="718812" y="307283"/>
                </a:lnTo>
                <a:lnTo>
                  <a:pt x="755242" y="335428"/>
                </a:lnTo>
                <a:lnTo>
                  <a:pt x="798241" y="353574"/>
                </a:lnTo>
                <a:lnTo>
                  <a:pt x="846093" y="360004"/>
                </a:lnTo>
                <a:lnTo>
                  <a:pt x="893945" y="353574"/>
                </a:lnTo>
                <a:lnTo>
                  <a:pt x="936944" y="335428"/>
                </a:lnTo>
                <a:lnTo>
                  <a:pt x="973374" y="307283"/>
                </a:lnTo>
                <a:lnTo>
                  <a:pt x="1001520" y="270853"/>
                </a:lnTo>
                <a:lnTo>
                  <a:pt x="1019666" y="227854"/>
                </a:lnTo>
                <a:lnTo>
                  <a:pt x="102609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76523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58344" y="1306695"/>
            <a:ext cx="765810" cy="981710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7" y="801703"/>
                </a:moveTo>
                <a:lnTo>
                  <a:pt x="759268" y="753851"/>
                </a:lnTo>
                <a:lnTo>
                  <a:pt x="741122" y="710852"/>
                </a:lnTo>
                <a:lnTo>
                  <a:pt x="712977" y="674422"/>
                </a:lnTo>
                <a:lnTo>
                  <a:pt x="676546" y="646276"/>
                </a:lnTo>
                <a:lnTo>
                  <a:pt x="633547" y="628131"/>
                </a:lnTo>
                <a:lnTo>
                  <a:pt x="585695" y="621701"/>
                </a:lnTo>
                <a:lnTo>
                  <a:pt x="537843" y="628131"/>
                </a:lnTo>
                <a:lnTo>
                  <a:pt x="494844" y="646276"/>
                </a:lnTo>
                <a:lnTo>
                  <a:pt x="458414" y="674422"/>
                </a:lnTo>
                <a:lnTo>
                  <a:pt x="430268" y="710852"/>
                </a:lnTo>
                <a:lnTo>
                  <a:pt x="412123" y="753851"/>
                </a:lnTo>
                <a:lnTo>
                  <a:pt x="405693" y="801703"/>
                </a:lnTo>
                <a:lnTo>
                  <a:pt x="412123" y="849555"/>
                </a:lnTo>
                <a:lnTo>
                  <a:pt x="430268" y="892554"/>
                </a:lnTo>
                <a:lnTo>
                  <a:pt x="458414" y="928984"/>
                </a:lnTo>
                <a:lnTo>
                  <a:pt x="494844" y="957130"/>
                </a:lnTo>
                <a:lnTo>
                  <a:pt x="537843" y="975276"/>
                </a:lnTo>
                <a:lnTo>
                  <a:pt x="585695" y="981705"/>
                </a:lnTo>
                <a:lnTo>
                  <a:pt x="633547" y="975276"/>
                </a:lnTo>
                <a:lnTo>
                  <a:pt x="676546" y="957130"/>
                </a:lnTo>
                <a:lnTo>
                  <a:pt x="712977" y="928984"/>
                </a:lnTo>
                <a:lnTo>
                  <a:pt x="741122" y="892554"/>
                </a:lnTo>
                <a:lnTo>
                  <a:pt x="759268" y="849555"/>
                </a:lnTo>
                <a:lnTo>
                  <a:pt x="765697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28529" y="1948276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48035" y="1807390"/>
            <a:ext cx="792480" cy="949325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19" y="0"/>
                </a:moveTo>
                <a:lnTo>
                  <a:pt x="306077" y="134011"/>
                </a:lnTo>
              </a:path>
              <a:path w="792479" h="949325">
                <a:moveTo>
                  <a:pt x="360004" y="769014"/>
                </a:moveTo>
                <a:lnTo>
                  <a:pt x="353574" y="721162"/>
                </a:lnTo>
                <a:lnTo>
                  <a:pt x="335429" y="678163"/>
                </a:lnTo>
                <a:lnTo>
                  <a:pt x="307283" y="641733"/>
                </a:lnTo>
                <a:lnTo>
                  <a:pt x="270853" y="613587"/>
                </a:lnTo>
                <a:lnTo>
                  <a:pt x="227854" y="595441"/>
                </a:lnTo>
                <a:lnTo>
                  <a:pt x="180002" y="589012"/>
                </a:lnTo>
                <a:lnTo>
                  <a:pt x="132150" y="595441"/>
                </a:lnTo>
                <a:lnTo>
                  <a:pt x="89151" y="613587"/>
                </a:lnTo>
                <a:lnTo>
                  <a:pt x="52720" y="641733"/>
                </a:lnTo>
                <a:lnTo>
                  <a:pt x="24575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5" y="859865"/>
                </a:lnTo>
                <a:lnTo>
                  <a:pt x="52720" y="896295"/>
                </a:lnTo>
                <a:lnTo>
                  <a:pt x="89151" y="924441"/>
                </a:lnTo>
                <a:lnTo>
                  <a:pt x="132150" y="942586"/>
                </a:lnTo>
                <a:lnTo>
                  <a:pt x="180002" y="949016"/>
                </a:lnTo>
                <a:lnTo>
                  <a:pt x="227854" y="942586"/>
                </a:lnTo>
                <a:lnTo>
                  <a:pt x="270853" y="924441"/>
                </a:lnTo>
                <a:lnTo>
                  <a:pt x="307283" y="896295"/>
                </a:lnTo>
                <a:lnTo>
                  <a:pt x="335429" y="859865"/>
                </a:lnTo>
                <a:lnTo>
                  <a:pt x="353574" y="816866"/>
                </a:lnTo>
                <a:lnTo>
                  <a:pt x="360004" y="769014"/>
                </a:lnTo>
                <a:close/>
              </a:path>
              <a:path w="792479" h="949325">
                <a:moveTo>
                  <a:pt x="316753" y="472715"/>
                </a:moveTo>
                <a:lnTo>
                  <a:pt x="259255" y="597307"/>
                </a:lnTo>
              </a:path>
              <a:path w="792479" h="949325">
                <a:moveTo>
                  <a:pt x="792009" y="769014"/>
                </a:moveTo>
                <a:lnTo>
                  <a:pt x="785580" y="721162"/>
                </a:lnTo>
                <a:lnTo>
                  <a:pt x="767434" y="678163"/>
                </a:lnTo>
                <a:lnTo>
                  <a:pt x="739288" y="641733"/>
                </a:lnTo>
                <a:lnTo>
                  <a:pt x="702858" y="613587"/>
                </a:lnTo>
                <a:lnTo>
                  <a:pt x="659859" y="595441"/>
                </a:lnTo>
                <a:lnTo>
                  <a:pt x="612007" y="589012"/>
                </a:lnTo>
                <a:lnTo>
                  <a:pt x="564155" y="595441"/>
                </a:lnTo>
                <a:lnTo>
                  <a:pt x="521156" y="613587"/>
                </a:lnTo>
                <a:lnTo>
                  <a:pt x="484726" y="641733"/>
                </a:lnTo>
                <a:lnTo>
                  <a:pt x="456580" y="678163"/>
                </a:lnTo>
                <a:lnTo>
                  <a:pt x="438435" y="721162"/>
                </a:lnTo>
                <a:lnTo>
                  <a:pt x="432005" y="769014"/>
                </a:lnTo>
                <a:lnTo>
                  <a:pt x="438435" y="816866"/>
                </a:lnTo>
                <a:lnTo>
                  <a:pt x="456580" y="859865"/>
                </a:lnTo>
                <a:lnTo>
                  <a:pt x="484726" y="896295"/>
                </a:lnTo>
                <a:lnTo>
                  <a:pt x="521156" y="924441"/>
                </a:lnTo>
                <a:lnTo>
                  <a:pt x="564155" y="942586"/>
                </a:lnTo>
                <a:lnTo>
                  <a:pt x="612007" y="949016"/>
                </a:lnTo>
                <a:lnTo>
                  <a:pt x="659859" y="942586"/>
                </a:lnTo>
                <a:lnTo>
                  <a:pt x="702858" y="924441"/>
                </a:lnTo>
                <a:lnTo>
                  <a:pt x="739288" y="896295"/>
                </a:lnTo>
                <a:lnTo>
                  <a:pt x="767434" y="859865"/>
                </a:lnTo>
                <a:lnTo>
                  <a:pt x="785580" y="816866"/>
                </a:lnTo>
                <a:lnTo>
                  <a:pt x="792009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12528" y="2416271"/>
            <a:ext cx="612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5934" algn="l"/>
              </a:tabLst>
            </a:pPr>
            <a:r>
              <a:rPr sz="1700" spc="-25" dirty="0">
                <a:latin typeface="Calibri"/>
                <a:cs typeface="Calibri"/>
              </a:rPr>
              <a:t>12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3291" y="2280105"/>
            <a:ext cx="57785" cy="12509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8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36880">
              <a:lnSpc>
                <a:spcPct val="100000"/>
              </a:lnSpc>
              <a:spcBef>
                <a:spcPts val="125"/>
              </a:spcBef>
            </a:pPr>
            <a:r>
              <a:rPr spc="-40" dirty="0"/>
              <a:t>Keeping</a:t>
            </a:r>
            <a:r>
              <a:rPr spc="-35" dirty="0"/>
              <a:t> </a:t>
            </a:r>
            <a:r>
              <a:rPr spc="-40" dirty="0"/>
              <a:t>the</a:t>
            </a:r>
            <a:r>
              <a:rPr spc="-30" dirty="0"/>
              <a:t> </a:t>
            </a:r>
            <a:r>
              <a:rPr spc="-35" dirty="0"/>
              <a:t>Tree</a:t>
            </a:r>
            <a:r>
              <a:rPr spc="-25" dirty="0"/>
              <a:t> </a:t>
            </a:r>
            <a:r>
              <a:rPr spc="-80" dirty="0"/>
              <a:t>Complete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dirty="0"/>
              <a:t>to</a:t>
            </a:r>
            <a:r>
              <a:rPr spc="35" dirty="0"/>
              <a:t> </a:t>
            </a:r>
            <a:r>
              <a:rPr spc="-25" dirty="0"/>
              <a:t>insert</a:t>
            </a:r>
            <a:r>
              <a:rPr spc="40" dirty="0"/>
              <a:t> </a:t>
            </a:r>
            <a:r>
              <a:rPr dirty="0"/>
              <a:t>an</a:t>
            </a:r>
            <a:r>
              <a:rPr spc="40" dirty="0"/>
              <a:t> </a:t>
            </a:r>
            <a:r>
              <a:rPr spc="-25" dirty="0"/>
              <a:t>el- </a:t>
            </a:r>
            <a:r>
              <a:rPr spc="-45" dirty="0"/>
              <a:t>ement,</a:t>
            </a:r>
            <a:r>
              <a:rPr spc="-5" dirty="0"/>
              <a:t> </a:t>
            </a:r>
            <a:r>
              <a:rPr spc="-25" dirty="0"/>
              <a:t>insert</a:t>
            </a:r>
            <a:r>
              <a:rPr spc="5" dirty="0"/>
              <a:t> </a:t>
            </a:r>
            <a:r>
              <a:rPr spc="-25" dirty="0"/>
              <a:t>it </a:t>
            </a:r>
            <a:r>
              <a:rPr dirty="0"/>
              <a:t>as</a:t>
            </a:r>
            <a:r>
              <a:rPr spc="50" dirty="0"/>
              <a:t> </a:t>
            </a:r>
            <a:r>
              <a:rPr dirty="0"/>
              <a:t>a</a:t>
            </a:r>
            <a:r>
              <a:rPr spc="55" dirty="0"/>
              <a:t> </a:t>
            </a:r>
            <a:r>
              <a:rPr spc="-10" dirty="0"/>
              <a:t>leaf</a:t>
            </a:r>
            <a:r>
              <a:rPr spc="50" dirty="0"/>
              <a:t> </a:t>
            </a:r>
            <a:r>
              <a:rPr dirty="0"/>
              <a:t>in</a:t>
            </a:r>
            <a:r>
              <a:rPr spc="50" dirty="0"/>
              <a:t> </a:t>
            </a:r>
            <a:r>
              <a:rPr spc="-25" dirty="0"/>
              <a:t>the </a:t>
            </a:r>
            <a:r>
              <a:rPr spc="-30" dirty="0">
                <a:solidFill>
                  <a:srgbClr val="006EB8"/>
                </a:solidFill>
              </a:rPr>
              <a:t>leftmost</a:t>
            </a:r>
            <a:r>
              <a:rPr spc="5" dirty="0">
                <a:solidFill>
                  <a:srgbClr val="006EB8"/>
                </a:solidFill>
              </a:rPr>
              <a:t> </a:t>
            </a:r>
            <a:r>
              <a:rPr spc="-10" dirty="0">
                <a:solidFill>
                  <a:srgbClr val="006EB8"/>
                </a:solidFill>
              </a:rPr>
              <a:t>vacant </a:t>
            </a:r>
            <a:r>
              <a:rPr spc="-20" dirty="0">
                <a:solidFill>
                  <a:srgbClr val="006EB8"/>
                </a:solidFill>
              </a:rPr>
              <a:t>position</a:t>
            </a:r>
            <a:r>
              <a:rPr spc="35" dirty="0">
                <a:solidFill>
                  <a:srgbClr val="006EB8"/>
                </a:solidFill>
              </a:rPr>
              <a:t> </a:t>
            </a:r>
            <a:r>
              <a:rPr dirty="0">
                <a:solidFill>
                  <a:srgbClr val="006EB8"/>
                </a:solidFill>
              </a:rPr>
              <a:t>in</a:t>
            </a:r>
            <a:r>
              <a:rPr spc="40" dirty="0">
                <a:solidFill>
                  <a:srgbClr val="006EB8"/>
                </a:solidFill>
              </a:rPr>
              <a:t> </a:t>
            </a:r>
            <a:r>
              <a:rPr spc="-25" dirty="0">
                <a:solidFill>
                  <a:srgbClr val="006EB8"/>
                </a:solidFill>
              </a:rPr>
              <a:t>the </a:t>
            </a:r>
            <a:r>
              <a:rPr dirty="0">
                <a:solidFill>
                  <a:srgbClr val="006EB8"/>
                </a:solidFill>
              </a:rPr>
              <a:t>last</a:t>
            </a:r>
            <a:r>
              <a:rPr spc="5" dirty="0">
                <a:solidFill>
                  <a:srgbClr val="006EB8"/>
                </a:solidFill>
              </a:rPr>
              <a:t> </a:t>
            </a:r>
            <a:r>
              <a:rPr spc="-30" dirty="0">
                <a:solidFill>
                  <a:srgbClr val="006EB8"/>
                </a:solidFill>
              </a:rPr>
              <a:t>level</a:t>
            </a:r>
            <a:r>
              <a:rPr spc="5" dirty="0">
                <a:solidFill>
                  <a:srgbClr val="006EB8"/>
                </a:solidFill>
              </a:rPr>
              <a:t> </a:t>
            </a:r>
            <a:r>
              <a:rPr spc="-10" dirty="0"/>
              <a:t>and</a:t>
            </a:r>
            <a:r>
              <a:rPr spc="5" dirty="0"/>
              <a:t> </a:t>
            </a:r>
            <a:r>
              <a:rPr spc="-25" dirty="0"/>
              <a:t>let </a:t>
            </a:r>
            <a:r>
              <a:rPr dirty="0"/>
              <a:t>it</a:t>
            </a:r>
            <a:r>
              <a:rPr spc="120" dirty="0"/>
              <a:t> </a:t>
            </a:r>
            <a:r>
              <a:rPr dirty="0"/>
              <a:t>sift</a:t>
            </a:r>
            <a:r>
              <a:rPr spc="125" dirty="0"/>
              <a:t> </a:t>
            </a:r>
            <a:r>
              <a:rPr spc="-35" dirty="0"/>
              <a:t>up</a:t>
            </a:r>
          </a:p>
        </p:txBody>
      </p:sp>
      <p:sp>
        <p:nvSpPr>
          <p:cNvPr id="4" name="object 4"/>
          <p:cNvSpPr/>
          <p:nvPr/>
        </p:nvSpPr>
        <p:spPr>
          <a:xfrm>
            <a:off x="3024030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88525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56024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20517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78812" y="1297493"/>
            <a:ext cx="1000125" cy="1468120"/>
            <a:chOff x="2078812" y="1297493"/>
            <a:chExt cx="1000125" cy="1468120"/>
          </a:xfrm>
        </p:grpSpPr>
        <p:sp>
          <p:nvSpPr>
            <p:cNvPr id="9" name="object 9"/>
            <p:cNvSpPr/>
            <p:nvPr/>
          </p:nvSpPr>
          <p:spPr>
            <a:xfrm>
              <a:off x="2088019" y="1306701"/>
              <a:ext cx="981710" cy="1449705"/>
            </a:xfrm>
            <a:custGeom>
              <a:avLst/>
              <a:gdLst/>
              <a:ahLst/>
              <a:cxnLst/>
              <a:rect l="l" t="t" r="r" b="b"/>
              <a:pathLst>
                <a:path w="981710" h="1449705">
                  <a:moveTo>
                    <a:pt x="981705" y="0"/>
                  </a:moveTo>
                  <a:lnTo>
                    <a:pt x="781663" y="200047"/>
                  </a:lnTo>
                </a:path>
                <a:path w="981710" h="1449705">
                  <a:moveTo>
                    <a:pt x="576006" y="801697"/>
                  </a:moveTo>
                  <a:lnTo>
                    <a:pt x="569576" y="753845"/>
                  </a:lnTo>
                  <a:lnTo>
                    <a:pt x="551431" y="710846"/>
                  </a:lnTo>
                  <a:lnTo>
                    <a:pt x="523285" y="674416"/>
                  </a:lnTo>
                  <a:lnTo>
                    <a:pt x="486855" y="646271"/>
                  </a:lnTo>
                  <a:lnTo>
                    <a:pt x="443856" y="628125"/>
                  </a:lnTo>
                  <a:lnTo>
                    <a:pt x="396004" y="621695"/>
                  </a:lnTo>
                  <a:lnTo>
                    <a:pt x="348152" y="628125"/>
                  </a:lnTo>
                  <a:lnTo>
                    <a:pt x="305153" y="646271"/>
                  </a:lnTo>
                  <a:lnTo>
                    <a:pt x="268723" y="674416"/>
                  </a:lnTo>
                  <a:lnTo>
                    <a:pt x="240577" y="710846"/>
                  </a:lnTo>
                  <a:lnTo>
                    <a:pt x="222432" y="753845"/>
                  </a:lnTo>
                  <a:lnTo>
                    <a:pt x="216002" y="801697"/>
                  </a:lnTo>
                  <a:lnTo>
                    <a:pt x="222432" y="849549"/>
                  </a:lnTo>
                  <a:lnTo>
                    <a:pt x="240577" y="892548"/>
                  </a:lnTo>
                  <a:lnTo>
                    <a:pt x="268723" y="928979"/>
                  </a:lnTo>
                  <a:lnTo>
                    <a:pt x="305153" y="957124"/>
                  </a:lnTo>
                  <a:lnTo>
                    <a:pt x="348152" y="975270"/>
                  </a:lnTo>
                  <a:lnTo>
                    <a:pt x="396004" y="981699"/>
                  </a:lnTo>
                  <a:lnTo>
                    <a:pt x="443856" y="975270"/>
                  </a:lnTo>
                  <a:lnTo>
                    <a:pt x="486855" y="957124"/>
                  </a:lnTo>
                  <a:lnTo>
                    <a:pt x="523285" y="928979"/>
                  </a:lnTo>
                  <a:lnTo>
                    <a:pt x="551431" y="892548"/>
                  </a:lnTo>
                  <a:lnTo>
                    <a:pt x="569576" y="849549"/>
                  </a:lnTo>
                  <a:lnTo>
                    <a:pt x="576006" y="801697"/>
                  </a:lnTo>
                  <a:close/>
                </a:path>
                <a:path w="981710" h="1449705">
                  <a:moveTo>
                    <a:pt x="558089" y="500689"/>
                  </a:moveTo>
                  <a:lnTo>
                    <a:pt x="485931" y="634700"/>
                  </a:lnTo>
                </a:path>
                <a:path w="981710" h="1449705">
                  <a:moveTo>
                    <a:pt x="360004" y="1269703"/>
                  </a:moveTo>
                  <a:lnTo>
                    <a:pt x="353574" y="1221851"/>
                  </a:lnTo>
                  <a:lnTo>
                    <a:pt x="335428" y="1178852"/>
                  </a:lnTo>
                  <a:lnTo>
                    <a:pt x="307283" y="1142422"/>
                  </a:lnTo>
                  <a:lnTo>
                    <a:pt x="270853" y="1114276"/>
                  </a:lnTo>
                  <a:lnTo>
                    <a:pt x="227854" y="1096131"/>
                  </a:lnTo>
                  <a:lnTo>
                    <a:pt x="180002" y="1089701"/>
                  </a:lnTo>
                  <a:lnTo>
                    <a:pt x="132149" y="1096131"/>
                  </a:lnTo>
                  <a:lnTo>
                    <a:pt x="89151" y="1114276"/>
                  </a:lnTo>
                  <a:lnTo>
                    <a:pt x="52720" y="1142422"/>
                  </a:lnTo>
                  <a:lnTo>
                    <a:pt x="24575" y="1178852"/>
                  </a:lnTo>
                  <a:lnTo>
                    <a:pt x="6429" y="1221851"/>
                  </a:lnTo>
                  <a:lnTo>
                    <a:pt x="0" y="1269703"/>
                  </a:lnTo>
                  <a:lnTo>
                    <a:pt x="6429" y="1317555"/>
                  </a:lnTo>
                  <a:lnTo>
                    <a:pt x="24575" y="1360554"/>
                  </a:lnTo>
                  <a:lnTo>
                    <a:pt x="52720" y="1396984"/>
                  </a:lnTo>
                  <a:lnTo>
                    <a:pt x="89151" y="1425130"/>
                  </a:lnTo>
                  <a:lnTo>
                    <a:pt x="132149" y="1443276"/>
                  </a:lnTo>
                  <a:lnTo>
                    <a:pt x="180002" y="1449705"/>
                  </a:lnTo>
                  <a:lnTo>
                    <a:pt x="227854" y="1443276"/>
                  </a:lnTo>
                  <a:lnTo>
                    <a:pt x="270853" y="1425130"/>
                  </a:lnTo>
                  <a:lnTo>
                    <a:pt x="307283" y="1396984"/>
                  </a:lnTo>
                  <a:lnTo>
                    <a:pt x="335428" y="1360554"/>
                  </a:lnTo>
                  <a:lnTo>
                    <a:pt x="353574" y="1317555"/>
                  </a:lnTo>
                  <a:lnTo>
                    <a:pt x="360004" y="1269703"/>
                  </a:lnTo>
                  <a:close/>
                </a:path>
                <a:path w="981710" h="1449705">
                  <a:moveTo>
                    <a:pt x="316753" y="973404"/>
                  </a:moveTo>
                  <a:lnTo>
                    <a:pt x="259255" y="1097996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20025" y="239640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180001" y="0"/>
                  </a:move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9"/>
                  </a:lnTo>
                  <a:lnTo>
                    <a:pt x="132149" y="353574"/>
                  </a:lnTo>
                  <a:lnTo>
                    <a:pt x="180001" y="360004"/>
                  </a:lnTo>
                  <a:lnTo>
                    <a:pt x="227854" y="353574"/>
                  </a:lnTo>
                  <a:lnTo>
                    <a:pt x="270853" y="335429"/>
                  </a:lnTo>
                  <a:lnTo>
                    <a:pt x="307283" y="307283"/>
                  </a:lnTo>
                  <a:lnTo>
                    <a:pt x="335428" y="270853"/>
                  </a:lnTo>
                  <a:lnTo>
                    <a:pt x="353574" y="227854"/>
                  </a:lnTo>
                  <a:lnTo>
                    <a:pt x="360004" y="180002"/>
                  </a:lnTo>
                  <a:lnTo>
                    <a:pt x="353574" y="132150"/>
                  </a:lnTo>
                  <a:lnTo>
                    <a:pt x="335428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1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20025" y="239640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360004" y="180002"/>
                  </a:moveTo>
                  <a:lnTo>
                    <a:pt x="353574" y="132150"/>
                  </a:lnTo>
                  <a:lnTo>
                    <a:pt x="335428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1" y="0"/>
                  </a:ln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9"/>
                  </a:lnTo>
                  <a:lnTo>
                    <a:pt x="132149" y="353574"/>
                  </a:lnTo>
                  <a:lnTo>
                    <a:pt x="180001" y="360004"/>
                  </a:lnTo>
                  <a:lnTo>
                    <a:pt x="227854" y="353574"/>
                  </a:lnTo>
                  <a:lnTo>
                    <a:pt x="270853" y="335429"/>
                  </a:lnTo>
                  <a:lnTo>
                    <a:pt x="307283" y="307283"/>
                  </a:lnTo>
                  <a:lnTo>
                    <a:pt x="335428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152523" y="2416271"/>
            <a:ext cx="66357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44500" algn="l"/>
              </a:tabLst>
            </a:pPr>
            <a:r>
              <a:rPr sz="1700" spc="-25" dirty="0">
                <a:latin typeface="Calibri"/>
                <a:cs typeface="Calibri"/>
              </a:rPr>
              <a:t>11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30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63275" y="1460391"/>
            <a:ext cx="1289050" cy="944880"/>
          </a:xfrm>
          <a:custGeom>
            <a:avLst/>
            <a:gdLst/>
            <a:ahLst/>
            <a:cxnLst/>
            <a:rect l="l" t="t" r="r" b="b"/>
            <a:pathLst>
              <a:path w="1289050" h="944880">
                <a:moveTo>
                  <a:pt x="0" y="819714"/>
                </a:moveTo>
                <a:lnTo>
                  <a:pt x="57498" y="944306"/>
                </a:lnTo>
              </a:path>
              <a:path w="1289050" h="944880">
                <a:moveTo>
                  <a:pt x="604757" y="648007"/>
                </a:moveTo>
                <a:lnTo>
                  <a:pt x="598327" y="600155"/>
                </a:lnTo>
                <a:lnTo>
                  <a:pt x="580182" y="557156"/>
                </a:lnTo>
                <a:lnTo>
                  <a:pt x="552036" y="520726"/>
                </a:lnTo>
                <a:lnTo>
                  <a:pt x="515606" y="492581"/>
                </a:lnTo>
                <a:lnTo>
                  <a:pt x="472607" y="474435"/>
                </a:lnTo>
                <a:lnTo>
                  <a:pt x="424755" y="468005"/>
                </a:lnTo>
                <a:lnTo>
                  <a:pt x="376903" y="474435"/>
                </a:lnTo>
                <a:lnTo>
                  <a:pt x="333904" y="492581"/>
                </a:lnTo>
                <a:lnTo>
                  <a:pt x="297474" y="520726"/>
                </a:lnTo>
                <a:lnTo>
                  <a:pt x="269328" y="557156"/>
                </a:lnTo>
                <a:lnTo>
                  <a:pt x="251183" y="600155"/>
                </a:lnTo>
                <a:lnTo>
                  <a:pt x="244753" y="648007"/>
                </a:lnTo>
                <a:lnTo>
                  <a:pt x="251183" y="695860"/>
                </a:lnTo>
                <a:lnTo>
                  <a:pt x="269328" y="738859"/>
                </a:lnTo>
                <a:lnTo>
                  <a:pt x="297474" y="775289"/>
                </a:lnTo>
                <a:lnTo>
                  <a:pt x="333904" y="803434"/>
                </a:lnTo>
                <a:lnTo>
                  <a:pt x="376903" y="821580"/>
                </a:lnTo>
                <a:lnTo>
                  <a:pt x="424755" y="828010"/>
                </a:lnTo>
                <a:lnTo>
                  <a:pt x="472607" y="821580"/>
                </a:lnTo>
                <a:lnTo>
                  <a:pt x="515606" y="803434"/>
                </a:lnTo>
                <a:lnTo>
                  <a:pt x="552036" y="775289"/>
                </a:lnTo>
                <a:lnTo>
                  <a:pt x="580182" y="738859"/>
                </a:lnTo>
                <a:lnTo>
                  <a:pt x="598327" y="695860"/>
                </a:lnTo>
                <a:lnTo>
                  <a:pt x="604757" y="648007"/>
                </a:lnTo>
                <a:close/>
              </a:path>
              <a:path w="1289050" h="944880">
                <a:moveTo>
                  <a:pt x="262670" y="346999"/>
                </a:moveTo>
                <a:lnTo>
                  <a:pt x="334828" y="481010"/>
                </a:lnTo>
              </a:path>
              <a:path w="1289050" h="944880">
                <a:moveTo>
                  <a:pt x="1288766" y="180002"/>
                </a:moveTo>
                <a:lnTo>
                  <a:pt x="1282336" y="132150"/>
                </a:lnTo>
                <a:lnTo>
                  <a:pt x="1264190" y="89151"/>
                </a:lnTo>
                <a:lnTo>
                  <a:pt x="1236045" y="52720"/>
                </a:lnTo>
                <a:lnTo>
                  <a:pt x="1199615" y="24575"/>
                </a:lnTo>
                <a:lnTo>
                  <a:pt x="1156616" y="6429"/>
                </a:lnTo>
                <a:lnTo>
                  <a:pt x="1108764" y="0"/>
                </a:lnTo>
                <a:lnTo>
                  <a:pt x="1060911" y="6429"/>
                </a:lnTo>
                <a:lnTo>
                  <a:pt x="1017913" y="24575"/>
                </a:lnTo>
                <a:lnTo>
                  <a:pt x="981482" y="52720"/>
                </a:lnTo>
                <a:lnTo>
                  <a:pt x="953337" y="89151"/>
                </a:lnTo>
                <a:lnTo>
                  <a:pt x="935191" y="132150"/>
                </a:lnTo>
                <a:lnTo>
                  <a:pt x="928761" y="180002"/>
                </a:lnTo>
                <a:lnTo>
                  <a:pt x="935191" y="227854"/>
                </a:lnTo>
                <a:lnTo>
                  <a:pt x="953337" y="270853"/>
                </a:lnTo>
                <a:lnTo>
                  <a:pt x="981482" y="307283"/>
                </a:lnTo>
                <a:lnTo>
                  <a:pt x="1017913" y="335428"/>
                </a:lnTo>
                <a:lnTo>
                  <a:pt x="1060911" y="353574"/>
                </a:lnTo>
                <a:lnTo>
                  <a:pt x="1108764" y="360004"/>
                </a:lnTo>
                <a:lnTo>
                  <a:pt x="1156616" y="353574"/>
                </a:lnTo>
                <a:lnTo>
                  <a:pt x="1199615" y="335428"/>
                </a:lnTo>
                <a:lnTo>
                  <a:pt x="1236045" y="307283"/>
                </a:lnTo>
                <a:lnTo>
                  <a:pt x="1264190" y="270853"/>
                </a:lnTo>
                <a:lnTo>
                  <a:pt x="1282336" y="227854"/>
                </a:lnTo>
                <a:lnTo>
                  <a:pt x="1288766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56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40034" y="1306695"/>
            <a:ext cx="864235" cy="981710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98312" y="0"/>
                </a:moveTo>
                <a:lnTo>
                  <a:pt x="298360" y="200041"/>
                </a:lnTo>
              </a:path>
              <a:path w="864235" h="981710">
                <a:moveTo>
                  <a:pt x="360004" y="801703"/>
                </a:moveTo>
                <a:lnTo>
                  <a:pt x="353574" y="753851"/>
                </a:lnTo>
                <a:lnTo>
                  <a:pt x="335429" y="710852"/>
                </a:lnTo>
                <a:lnTo>
                  <a:pt x="307283" y="674422"/>
                </a:lnTo>
                <a:lnTo>
                  <a:pt x="270853" y="646276"/>
                </a:lnTo>
                <a:lnTo>
                  <a:pt x="227854" y="628131"/>
                </a:lnTo>
                <a:lnTo>
                  <a:pt x="180002" y="621701"/>
                </a:lnTo>
                <a:lnTo>
                  <a:pt x="132150" y="628131"/>
                </a:lnTo>
                <a:lnTo>
                  <a:pt x="89151" y="646276"/>
                </a:lnTo>
                <a:lnTo>
                  <a:pt x="52720" y="674422"/>
                </a:lnTo>
                <a:lnTo>
                  <a:pt x="24575" y="710852"/>
                </a:lnTo>
                <a:lnTo>
                  <a:pt x="6429" y="753851"/>
                </a:lnTo>
                <a:lnTo>
                  <a:pt x="0" y="801703"/>
                </a:lnTo>
                <a:lnTo>
                  <a:pt x="6429" y="849555"/>
                </a:lnTo>
                <a:lnTo>
                  <a:pt x="24575" y="892554"/>
                </a:lnTo>
                <a:lnTo>
                  <a:pt x="52720" y="928984"/>
                </a:lnTo>
                <a:lnTo>
                  <a:pt x="89151" y="957130"/>
                </a:lnTo>
                <a:lnTo>
                  <a:pt x="132150" y="975276"/>
                </a:lnTo>
                <a:lnTo>
                  <a:pt x="180002" y="981705"/>
                </a:lnTo>
                <a:lnTo>
                  <a:pt x="227854" y="975276"/>
                </a:lnTo>
                <a:lnTo>
                  <a:pt x="270853" y="957130"/>
                </a:lnTo>
                <a:lnTo>
                  <a:pt x="307283" y="928984"/>
                </a:lnTo>
                <a:lnTo>
                  <a:pt x="335429" y="892554"/>
                </a:lnTo>
                <a:lnTo>
                  <a:pt x="353574" y="849555"/>
                </a:lnTo>
                <a:lnTo>
                  <a:pt x="360004" y="801703"/>
                </a:lnTo>
                <a:close/>
              </a:path>
              <a:path w="864235" h="981710">
                <a:moveTo>
                  <a:pt x="342086" y="500695"/>
                </a:moveTo>
                <a:lnTo>
                  <a:pt x="269929" y="634706"/>
                </a:lnTo>
              </a:path>
              <a:path w="864235" h="981710">
                <a:moveTo>
                  <a:pt x="864010" y="801703"/>
                </a:moveTo>
                <a:lnTo>
                  <a:pt x="857580" y="753851"/>
                </a:lnTo>
                <a:lnTo>
                  <a:pt x="839435" y="710852"/>
                </a:lnTo>
                <a:lnTo>
                  <a:pt x="811289" y="674422"/>
                </a:lnTo>
                <a:lnTo>
                  <a:pt x="774859" y="646276"/>
                </a:lnTo>
                <a:lnTo>
                  <a:pt x="731860" y="628131"/>
                </a:lnTo>
                <a:lnTo>
                  <a:pt x="684008" y="621701"/>
                </a:lnTo>
                <a:lnTo>
                  <a:pt x="636156" y="628131"/>
                </a:lnTo>
                <a:lnTo>
                  <a:pt x="593157" y="646276"/>
                </a:lnTo>
                <a:lnTo>
                  <a:pt x="556727" y="674422"/>
                </a:lnTo>
                <a:lnTo>
                  <a:pt x="528581" y="710852"/>
                </a:lnTo>
                <a:lnTo>
                  <a:pt x="510436" y="753851"/>
                </a:lnTo>
                <a:lnTo>
                  <a:pt x="504006" y="801703"/>
                </a:lnTo>
                <a:lnTo>
                  <a:pt x="510436" y="849555"/>
                </a:lnTo>
                <a:lnTo>
                  <a:pt x="528581" y="892554"/>
                </a:lnTo>
                <a:lnTo>
                  <a:pt x="556727" y="928984"/>
                </a:lnTo>
                <a:lnTo>
                  <a:pt x="593157" y="957130"/>
                </a:lnTo>
                <a:lnTo>
                  <a:pt x="636156" y="975276"/>
                </a:lnTo>
                <a:lnTo>
                  <a:pt x="684008" y="981705"/>
                </a:lnTo>
                <a:lnTo>
                  <a:pt x="731860" y="975276"/>
                </a:lnTo>
                <a:lnTo>
                  <a:pt x="774859" y="957130"/>
                </a:lnTo>
                <a:lnTo>
                  <a:pt x="811289" y="928984"/>
                </a:lnTo>
                <a:lnTo>
                  <a:pt x="839435" y="892554"/>
                </a:lnTo>
                <a:lnTo>
                  <a:pt x="857580" y="849555"/>
                </a:lnTo>
                <a:lnTo>
                  <a:pt x="864010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68524" y="1948276"/>
            <a:ext cx="167132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  <a:tab pos="948055" algn="l"/>
                <a:tab pos="1452245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18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61957" y="1807390"/>
            <a:ext cx="72390" cy="134620"/>
          </a:xfrm>
          <a:custGeom>
            <a:avLst/>
            <a:gdLst/>
            <a:ahLst/>
            <a:cxnLst/>
            <a:rect l="l" t="t" r="r" b="b"/>
            <a:pathLst>
              <a:path w="72389" h="134619">
                <a:moveTo>
                  <a:pt x="0" y="0"/>
                </a:moveTo>
                <a:lnTo>
                  <a:pt x="72157" y="134011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36880">
              <a:lnSpc>
                <a:spcPct val="100000"/>
              </a:lnSpc>
              <a:spcBef>
                <a:spcPts val="125"/>
              </a:spcBef>
            </a:pPr>
            <a:r>
              <a:rPr spc="-40" dirty="0"/>
              <a:t>Keeping</a:t>
            </a:r>
            <a:r>
              <a:rPr spc="-35" dirty="0"/>
              <a:t> </a:t>
            </a:r>
            <a:r>
              <a:rPr spc="-40" dirty="0"/>
              <a:t>the</a:t>
            </a:r>
            <a:r>
              <a:rPr spc="-30" dirty="0"/>
              <a:t> </a:t>
            </a:r>
            <a:r>
              <a:rPr spc="-35" dirty="0"/>
              <a:t>Tree</a:t>
            </a:r>
            <a:r>
              <a:rPr spc="-25" dirty="0"/>
              <a:t> </a:t>
            </a:r>
            <a:r>
              <a:rPr spc="-80" dirty="0"/>
              <a:t>Complete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dirty="0"/>
              <a:t>to</a:t>
            </a:r>
            <a:r>
              <a:rPr spc="35" dirty="0"/>
              <a:t> </a:t>
            </a:r>
            <a:r>
              <a:rPr spc="-25" dirty="0"/>
              <a:t>insert</a:t>
            </a:r>
            <a:r>
              <a:rPr spc="40" dirty="0"/>
              <a:t> </a:t>
            </a:r>
            <a:r>
              <a:rPr dirty="0"/>
              <a:t>an</a:t>
            </a:r>
            <a:r>
              <a:rPr spc="40" dirty="0"/>
              <a:t> </a:t>
            </a:r>
            <a:r>
              <a:rPr spc="-25" dirty="0"/>
              <a:t>el- </a:t>
            </a:r>
            <a:r>
              <a:rPr spc="-45" dirty="0"/>
              <a:t>ement,</a:t>
            </a:r>
            <a:r>
              <a:rPr spc="-5" dirty="0"/>
              <a:t> </a:t>
            </a:r>
            <a:r>
              <a:rPr spc="-25" dirty="0"/>
              <a:t>insert</a:t>
            </a:r>
            <a:r>
              <a:rPr spc="5" dirty="0"/>
              <a:t> </a:t>
            </a:r>
            <a:r>
              <a:rPr spc="-25" dirty="0"/>
              <a:t>it </a:t>
            </a:r>
            <a:r>
              <a:rPr dirty="0"/>
              <a:t>as</a:t>
            </a:r>
            <a:r>
              <a:rPr spc="50" dirty="0"/>
              <a:t> </a:t>
            </a:r>
            <a:r>
              <a:rPr dirty="0"/>
              <a:t>a</a:t>
            </a:r>
            <a:r>
              <a:rPr spc="55" dirty="0"/>
              <a:t> </a:t>
            </a:r>
            <a:r>
              <a:rPr spc="-10" dirty="0"/>
              <a:t>leaf</a:t>
            </a:r>
            <a:r>
              <a:rPr spc="50" dirty="0"/>
              <a:t> </a:t>
            </a:r>
            <a:r>
              <a:rPr dirty="0"/>
              <a:t>in</a:t>
            </a:r>
            <a:r>
              <a:rPr spc="50" dirty="0"/>
              <a:t> </a:t>
            </a:r>
            <a:r>
              <a:rPr spc="-25" dirty="0"/>
              <a:t>the </a:t>
            </a:r>
            <a:r>
              <a:rPr spc="-30" dirty="0">
                <a:solidFill>
                  <a:srgbClr val="006EB8"/>
                </a:solidFill>
              </a:rPr>
              <a:t>leftmost</a:t>
            </a:r>
            <a:r>
              <a:rPr spc="5" dirty="0">
                <a:solidFill>
                  <a:srgbClr val="006EB8"/>
                </a:solidFill>
              </a:rPr>
              <a:t> </a:t>
            </a:r>
            <a:r>
              <a:rPr spc="-10" dirty="0">
                <a:solidFill>
                  <a:srgbClr val="006EB8"/>
                </a:solidFill>
              </a:rPr>
              <a:t>vacant </a:t>
            </a:r>
            <a:r>
              <a:rPr spc="-20" dirty="0">
                <a:solidFill>
                  <a:srgbClr val="006EB8"/>
                </a:solidFill>
              </a:rPr>
              <a:t>position</a:t>
            </a:r>
            <a:r>
              <a:rPr spc="35" dirty="0">
                <a:solidFill>
                  <a:srgbClr val="006EB8"/>
                </a:solidFill>
              </a:rPr>
              <a:t> </a:t>
            </a:r>
            <a:r>
              <a:rPr dirty="0">
                <a:solidFill>
                  <a:srgbClr val="006EB8"/>
                </a:solidFill>
              </a:rPr>
              <a:t>in</a:t>
            </a:r>
            <a:r>
              <a:rPr spc="40" dirty="0">
                <a:solidFill>
                  <a:srgbClr val="006EB8"/>
                </a:solidFill>
              </a:rPr>
              <a:t> </a:t>
            </a:r>
            <a:r>
              <a:rPr spc="-25" dirty="0">
                <a:solidFill>
                  <a:srgbClr val="006EB8"/>
                </a:solidFill>
              </a:rPr>
              <a:t>the </a:t>
            </a:r>
            <a:r>
              <a:rPr dirty="0">
                <a:solidFill>
                  <a:srgbClr val="006EB8"/>
                </a:solidFill>
              </a:rPr>
              <a:t>last</a:t>
            </a:r>
            <a:r>
              <a:rPr spc="5" dirty="0">
                <a:solidFill>
                  <a:srgbClr val="006EB8"/>
                </a:solidFill>
              </a:rPr>
              <a:t> </a:t>
            </a:r>
            <a:r>
              <a:rPr spc="-30" dirty="0">
                <a:solidFill>
                  <a:srgbClr val="006EB8"/>
                </a:solidFill>
              </a:rPr>
              <a:t>level</a:t>
            </a:r>
            <a:r>
              <a:rPr spc="5" dirty="0">
                <a:solidFill>
                  <a:srgbClr val="006EB8"/>
                </a:solidFill>
              </a:rPr>
              <a:t> </a:t>
            </a:r>
            <a:r>
              <a:rPr spc="-10" dirty="0"/>
              <a:t>and</a:t>
            </a:r>
            <a:r>
              <a:rPr spc="5" dirty="0"/>
              <a:t> </a:t>
            </a:r>
            <a:r>
              <a:rPr spc="-25" dirty="0"/>
              <a:t>let </a:t>
            </a:r>
            <a:r>
              <a:rPr dirty="0"/>
              <a:t>it</a:t>
            </a:r>
            <a:r>
              <a:rPr spc="120" dirty="0"/>
              <a:t> </a:t>
            </a:r>
            <a:r>
              <a:rPr dirty="0"/>
              <a:t>sift</a:t>
            </a:r>
            <a:r>
              <a:rPr spc="125" dirty="0"/>
              <a:t> </a:t>
            </a:r>
            <a:r>
              <a:rPr spc="-35" dirty="0"/>
              <a:t>up</a:t>
            </a:r>
          </a:p>
        </p:txBody>
      </p:sp>
      <p:sp>
        <p:nvSpPr>
          <p:cNvPr id="4" name="object 4"/>
          <p:cNvSpPr/>
          <p:nvPr/>
        </p:nvSpPr>
        <p:spPr>
          <a:xfrm>
            <a:off x="3024030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88525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56024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20517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88019" y="1306701"/>
            <a:ext cx="981710" cy="1449705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05" y="0"/>
                </a:moveTo>
                <a:lnTo>
                  <a:pt x="781663" y="200047"/>
                </a:lnTo>
              </a:path>
              <a:path w="981710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49"/>
                </a:lnTo>
                <a:lnTo>
                  <a:pt x="240577" y="892548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8"/>
                </a:lnTo>
                <a:lnTo>
                  <a:pt x="569576" y="849549"/>
                </a:lnTo>
                <a:lnTo>
                  <a:pt x="576006" y="801697"/>
                </a:lnTo>
                <a:close/>
              </a:path>
              <a:path w="981710" h="1449705">
                <a:moveTo>
                  <a:pt x="558089" y="500689"/>
                </a:moveTo>
                <a:lnTo>
                  <a:pt x="485931" y="634700"/>
                </a:lnTo>
              </a:path>
              <a:path w="981710" h="1449705">
                <a:moveTo>
                  <a:pt x="360004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3" y="1114276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49" y="1096131"/>
                </a:lnTo>
                <a:lnTo>
                  <a:pt x="89151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5"/>
                </a:lnTo>
                <a:lnTo>
                  <a:pt x="24575" y="1360554"/>
                </a:lnTo>
                <a:lnTo>
                  <a:pt x="52720" y="1396984"/>
                </a:lnTo>
                <a:lnTo>
                  <a:pt x="89151" y="1425130"/>
                </a:lnTo>
                <a:lnTo>
                  <a:pt x="132149" y="1443276"/>
                </a:lnTo>
                <a:lnTo>
                  <a:pt x="180002" y="1449705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4"/>
                </a:lnTo>
                <a:lnTo>
                  <a:pt x="335428" y="1360554"/>
                </a:lnTo>
                <a:lnTo>
                  <a:pt x="353574" y="1317555"/>
                </a:lnTo>
                <a:lnTo>
                  <a:pt x="360004" y="1269703"/>
                </a:lnTo>
                <a:close/>
              </a:path>
              <a:path w="981710" h="1449705">
                <a:moveTo>
                  <a:pt x="316753" y="973404"/>
                </a:moveTo>
                <a:lnTo>
                  <a:pt x="259255" y="1097996"/>
                </a:lnTo>
              </a:path>
              <a:path w="981710" h="1449705">
                <a:moveTo>
                  <a:pt x="792009" y="1269703"/>
                </a:moveTo>
                <a:lnTo>
                  <a:pt x="785579" y="1221851"/>
                </a:lnTo>
                <a:lnTo>
                  <a:pt x="767434" y="1178852"/>
                </a:lnTo>
                <a:lnTo>
                  <a:pt x="739288" y="1142422"/>
                </a:lnTo>
                <a:lnTo>
                  <a:pt x="702858" y="1114276"/>
                </a:lnTo>
                <a:lnTo>
                  <a:pt x="659859" y="1096131"/>
                </a:lnTo>
                <a:lnTo>
                  <a:pt x="612007" y="1089701"/>
                </a:lnTo>
                <a:lnTo>
                  <a:pt x="564155" y="1096131"/>
                </a:lnTo>
                <a:lnTo>
                  <a:pt x="521156" y="1114276"/>
                </a:lnTo>
                <a:lnTo>
                  <a:pt x="484726" y="1142422"/>
                </a:lnTo>
                <a:lnTo>
                  <a:pt x="456580" y="1178852"/>
                </a:lnTo>
                <a:lnTo>
                  <a:pt x="438435" y="1221851"/>
                </a:lnTo>
                <a:lnTo>
                  <a:pt x="432005" y="1269703"/>
                </a:lnTo>
                <a:lnTo>
                  <a:pt x="438435" y="1317555"/>
                </a:lnTo>
                <a:lnTo>
                  <a:pt x="456580" y="1360554"/>
                </a:lnTo>
                <a:lnTo>
                  <a:pt x="484726" y="1396984"/>
                </a:lnTo>
                <a:lnTo>
                  <a:pt x="521156" y="1425130"/>
                </a:lnTo>
                <a:lnTo>
                  <a:pt x="564155" y="1443276"/>
                </a:lnTo>
                <a:lnTo>
                  <a:pt x="612007" y="1449705"/>
                </a:lnTo>
                <a:lnTo>
                  <a:pt x="659859" y="1443276"/>
                </a:lnTo>
                <a:lnTo>
                  <a:pt x="702858" y="1425130"/>
                </a:lnTo>
                <a:lnTo>
                  <a:pt x="739288" y="1396984"/>
                </a:lnTo>
                <a:lnTo>
                  <a:pt x="767434" y="1360554"/>
                </a:lnTo>
                <a:lnTo>
                  <a:pt x="785579" y="1317555"/>
                </a:lnTo>
                <a:lnTo>
                  <a:pt x="792009" y="1269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52523" y="2416271"/>
            <a:ext cx="66357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44500" algn="l"/>
              </a:tabLst>
            </a:pPr>
            <a:r>
              <a:rPr sz="1700" spc="-25" dirty="0">
                <a:latin typeface="Calibri"/>
                <a:cs typeface="Calibri"/>
              </a:rPr>
              <a:t>11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14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63275" y="1460391"/>
            <a:ext cx="1289050" cy="944880"/>
          </a:xfrm>
          <a:custGeom>
            <a:avLst/>
            <a:gdLst/>
            <a:ahLst/>
            <a:cxnLst/>
            <a:rect l="l" t="t" r="r" b="b"/>
            <a:pathLst>
              <a:path w="1289050" h="944880">
                <a:moveTo>
                  <a:pt x="0" y="819714"/>
                </a:moveTo>
                <a:lnTo>
                  <a:pt x="57498" y="944306"/>
                </a:lnTo>
              </a:path>
              <a:path w="1289050" h="944880">
                <a:moveTo>
                  <a:pt x="604757" y="648007"/>
                </a:moveTo>
                <a:lnTo>
                  <a:pt x="598327" y="600155"/>
                </a:lnTo>
                <a:lnTo>
                  <a:pt x="580182" y="557156"/>
                </a:lnTo>
                <a:lnTo>
                  <a:pt x="552036" y="520726"/>
                </a:lnTo>
                <a:lnTo>
                  <a:pt x="515606" y="492581"/>
                </a:lnTo>
                <a:lnTo>
                  <a:pt x="472607" y="474435"/>
                </a:lnTo>
                <a:lnTo>
                  <a:pt x="424755" y="468005"/>
                </a:lnTo>
                <a:lnTo>
                  <a:pt x="376903" y="474435"/>
                </a:lnTo>
                <a:lnTo>
                  <a:pt x="333904" y="492581"/>
                </a:lnTo>
                <a:lnTo>
                  <a:pt x="297474" y="520726"/>
                </a:lnTo>
                <a:lnTo>
                  <a:pt x="269328" y="557156"/>
                </a:lnTo>
                <a:lnTo>
                  <a:pt x="251183" y="600155"/>
                </a:lnTo>
                <a:lnTo>
                  <a:pt x="244753" y="648007"/>
                </a:lnTo>
                <a:lnTo>
                  <a:pt x="251183" y="695860"/>
                </a:lnTo>
                <a:lnTo>
                  <a:pt x="269328" y="738859"/>
                </a:lnTo>
                <a:lnTo>
                  <a:pt x="297474" y="775289"/>
                </a:lnTo>
                <a:lnTo>
                  <a:pt x="333904" y="803434"/>
                </a:lnTo>
                <a:lnTo>
                  <a:pt x="376903" y="821580"/>
                </a:lnTo>
                <a:lnTo>
                  <a:pt x="424755" y="828010"/>
                </a:lnTo>
                <a:lnTo>
                  <a:pt x="472607" y="821580"/>
                </a:lnTo>
                <a:lnTo>
                  <a:pt x="515606" y="803434"/>
                </a:lnTo>
                <a:lnTo>
                  <a:pt x="552036" y="775289"/>
                </a:lnTo>
                <a:lnTo>
                  <a:pt x="580182" y="738859"/>
                </a:lnTo>
                <a:lnTo>
                  <a:pt x="598327" y="695860"/>
                </a:lnTo>
                <a:lnTo>
                  <a:pt x="604757" y="648007"/>
                </a:lnTo>
                <a:close/>
              </a:path>
              <a:path w="1289050" h="944880">
                <a:moveTo>
                  <a:pt x="262670" y="346999"/>
                </a:moveTo>
                <a:lnTo>
                  <a:pt x="334828" y="481010"/>
                </a:lnTo>
              </a:path>
              <a:path w="1289050" h="944880">
                <a:moveTo>
                  <a:pt x="1288766" y="180002"/>
                </a:moveTo>
                <a:lnTo>
                  <a:pt x="1282336" y="132150"/>
                </a:lnTo>
                <a:lnTo>
                  <a:pt x="1264190" y="89151"/>
                </a:lnTo>
                <a:lnTo>
                  <a:pt x="1236045" y="52720"/>
                </a:lnTo>
                <a:lnTo>
                  <a:pt x="1199615" y="24575"/>
                </a:lnTo>
                <a:lnTo>
                  <a:pt x="1156616" y="6429"/>
                </a:lnTo>
                <a:lnTo>
                  <a:pt x="1108764" y="0"/>
                </a:lnTo>
                <a:lnTo>
                  <a:pt x="1060911" y="6429"/>
                </a:lnTo>
                <a:lnTo>
                  <a:pt x="1017913" y="24575"/>
                </a:lnTo>
                <a:lnTo>
                  <a:pt x="981482" y="52720"/>
                </a:lnTo>
                <a:lnTo>
                  <a:pt x="953337" y="89151"/>
                </a:lnTo>
                <a:lnTo>
                  <a:pt x="935191" y="132150"/>
                </a:lnTo>
                <a:lnTo>
                  <a:pt x="928761" y="180002"/>
                </a:lnTo>
                <a:lnTo>
                  <a:pt x="935191" y="227854"/>
                </a:lnTo>
                <a:lnTo>
                  <a:pt x="953337" y="270853"/>
                </a:lnTo>
                <a:lnTo>
                  <a:pt x="981482" y="307283"/>
                </a:lnTo>
                <a:lnTo>
                  <a:pt x="1017913" y="335428"/>
                </a:lnTo>
                <a:lnTo>
                  <a:pt x="1060911" y="353574"/>
                </a:lnTo>
                <a:lnTo>
                  <a:pt x="1108764" y="360004"/>
                </a:lnTo>
                <a:lnTo>
                  <a:pt x="1156616" y="353574"/>
                </a:lnTo>
                <a:lnTo>
                  <a:pt x="1199615" y="335428"/>
                </a:lnTo>
                <a:lnTo>
                  <a:pt x="1236045" y="307283"/>
                </a:lnTo>
                <a:lnTo>
                  <a:pt x="1264190" y="270853"/>
                </a:lnTo>
                <a:lnTo>
                  <a:pt x="1282336" y="227854"/>
                </a:lnTo>
                <a:lnTo>
                  <a:pt x="1288766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56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40034" y="1306695"/>
            <a:ext cx="864235" cy="981710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98312" y="0"/>
                </a:moveTo>
                <a:lnTo>
                  <a:pt x="298360" y="200041"/>
                </a:lnTo>
              </a:path>
              <a:path w="864235" h="981710">
                <a:moveTo>
                  <a:pt x="360004" y="801703"/>
                </a:moveTo>
                <a:lnTo>
                  <a:pt x="353574" y="753851"/>
                </a:lnTo>
                <a:lnTo>
                  <a:pt x="335429" y="710852"/>
                </a:lnTo>
                <a:lnTo>
                  <a:pt x="307283" y="674422"/>
                </a:lnTo>
                <a:lnTo>
                  <a:pt x="270853" y="646276"/>
                </a:lnTo>
                <a:lnTo>
                  <a:pt x="227854" y="628131"/>
                </a:lnTo>
                <a:lnTo>
                  <a:pt x="180002" y="621701"/>
                </a:lnTo>
                <a:lnTo>
                  <a:pt x="132150" y="628131"/>
                </a:lnTo>
                <a:lnTo>
                  <a:pt x="89151" y="646276"/>
                </a:lnTo>
                <a:lnTo>
                  <a:pt x="52720" y="674422"/>
                </a:lnTo>
                <a:lnTo>
                  <a:pt x="24575" y="710852"/>
                </a:lnTo>
                <a:lnTo>
                  <a:pt x="6429" y="753851"/>
                </a:lnTo>
                <a:lnTo>
                  <a:pt x="0" y="801703"/>
                </a:lnTo>
                <a:lnTo>
                  <a:pt x="6429" y="849555"/>
                </a:lnTo>
                <a:lnTo>
                  <a:pt x="24575" y="892554"/>
                </a:lnTo>
                <a:lnTo>
                  <a:pt x="52720" y="928984"/>
                </a:lnTo>
                <a:lnTo>
                  <a:pt x="89151" y="957130"/>
                </a:lnTo>
                <a:lnTo>
                  <a:pt x="132150" y="975276"/>
                </a:lnTo>
                <a:lnTo>
                  <a:pt x="180002" y="981705"/>
                </a:lnTo>
                <a:lnTo>
                  <a:pt x="227854" y="975276"/>
                </a:lnTo>
                <a:lnTo>
                  <a:pt x="270853" y="957130"/>
                </a:lnTo>
                <a:lnTo>
                  <a:pt x="307283" y="928984"/>
                </a:lnTo>
                <a:lnTo>
                  <a:pt x="335429" y="892554"/>
                </a:lnTo>
                <a:lnTo>
                  <a:pt x="353574" y="849555"/>
                </a:lnTo>
                <a:lnTo>
                  <a:pt x="360004" y="801703"/>
                </a:lnTo>
                <a:close/>
              </a:path>
              <a:path w="864235" h="981710">
                <a:moveTo>
                  <a:pt x="342086" y="500695"/>
                </a:moveTo>
                <a:lnTo>
                  <a:pt x="269929" y="634706"/>
                </a:lnTo>
              </a:path>
              <a:path w="864235" h="981710">
                <a:moveTo>
                  <a:pt x="864010" y="801703"/>
                </a:moveTo>
                <a:lnTo>
                  <a:pt x="857580" y="753851"/>
                </a:lnTo>
                <a:lnTo>
                  <a:pt x="839435" y="710852"/>
                </a:lnTo>
                <a:lnTo>
                  <a:pt x="811289" y="674422"/>
                </a:lnTo>
                <a:lnTo>
                  <a:pt x="774859" y="646276"/>
                </a:lnTo>
                <a:lnTo>
                  <a:pt x="731860" y="628131"/>
                </a:lnTo>
                <a:lnTo>
                  <a:pt x="684008" y="621701"/>
                </a:lnTo>
                <a:lnTo>
                  <a:pt x="636156" y="628131"/>
                </a:lnTo>
                <a:lnTo>
                  <a:pt x="593157" y="646276"/>
                </a:lnTo>
                <a:lnTo>
                  <a:pt x="556727" y="674422"/>
                </a:lnTo>
                <a:lnTo>
                  <a:pt x="528581" y="710852"/>
                </a:lnTo>
                <a:lnTo>
                  <a:pt x="510436" y="753851"/>
                </a:lnTo>
                <a:lnTo>
                  <a:pt x="504006" y="801703"/>
                </a:lnTo>
                <a:lnTo>
                  <a:pt x="510436" y="849555"/>
                </a:lnTo>
                <a:lnTo>
                  <a:pt x="528581" y="892554"/>
                </a:lnTo>
                <a:lnTo>
                  <a:pt x="556727" y="928984"/>
                </a:lnTo>
                <a:lnTo>
                  <a:pt x="593157" y="957130"/>
                </a:lnTo>
                <a:lnTo>
                  <a:pt x="636156" y="975276"/>
                </a:lnTo>
                <a:lnTo>
                  <a:pt x="684008" y="981705"/>
                </a:lnTo>
                <a:lnTo>
                  <a:pt x="731860" y="975276"/>
                </a:lnTo>
                <a:lnTo>
                  <a:pt x="774859" y="957130"/>
                </a:lnTo>
                <a:lnTo>
                  <a:pt x="811289" y="928984"/>
                </a:lnTo>
                <a:lnTo>
                  <a:pt x="839435" y="892554"/>
                </a:lnTo>
                <a:lnTo>
                  <a:pt x="857580" y="849555"/>
                </a:lnTo>
                <a:lnTo>
                  <a:pt x="864010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68524" y="1948276"/>
            <a:ext cx="167132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  <a:tab pos="948055" algn="l"/>
                <a:tab pos="1452245" algn="l"/>
              </a:tabLst>
            </a:pPr>
            <a:r>
              <a:rPr sz="1700" spc="-25" dirty="0">
                <a:latin typeface="Calibri"/>
                <a:cs typeface="Calibri"/>
              </a:rPr>
              <a:t>30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18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61957" y="1807390"/>
            <a:ext cx="72390" cy="134620"/>
          </a:xfrm>
          <a:custGeom>
            <a:avLst/>
            <a:gdLst/>
            <a:ahLst/>
            <a:cxnLst/>
            <a:rect l="l" t="t" r="r" b="b"/>
            <a:pathLst>
              <a:path w="72389" h="134619">
                <a:moveTo>
                  <a:pt x="0" y="0"/>
                </a:moveTo>
                <a:lnTo>
                  <a:pt x="72157" y="134011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36880">
              <a:lnSpc>
                <a:spcPct val="100000"/>
              </a:lnSpc>
              <a:spcBef>
                <a:spcPts val="125"/>
              </a:spcBef>
            </a:pPr>
            <a:r>
              <a:rPr spc="-40" dirty="0"/>
              <a:t>Keeping</a:t>
            </a:r>
            <a:r>
              <a:rPr spc="-35" dirty="0"/>
              <a:t> </a:t>
            </a:r>
            <a:r>
              <a:rPr spc="-40" dirty="0"/>
              <a:t>the</a:t>
            </a:r>
            <a:r>
              <a:rPr spc="-30" dirty="0"/>
              <a:t> </a:t>
            </a:r>
            <a:r>
              <a:rPr spc="-35" dirty="0"/>
              <a:t>Tree</a:t>
            </a:r>
            <a:r>
              <a:rPr spc="-25" dirty="0"/>
              <a:t> </a:t>
            </a:r>
            <a:r>
              <a:rPr spc="-80" dirty="0"/>
              <a:t>Complete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dirty="0"/>
              <a:t>to</a:t>
            </a:r>
            <a:r>
              <a:rPr spc="35" dirty="0"/>
              <a:t> </a:t>
            </a:r>
            <a:r>
              <a:rPr spc="-25" dirty="0"/>
              <a:t>insert</a:t>
            </a:r>
            <a:r>
              <a:rPr spc="40" dirty="0"/>
              <a:t> </a:t>
            </a:r>
            <a:r>
              <a:rPr dirty="0"/>
              <a:t>an</a:t>
            </a:r>
            <a:r>
              <a:rPr spc="40" dirty="0"/>
              <a:t> </a:t>
            </a:r>
            <a:r>
              <a:rPr spc="-25" dirty="0"/>
              <a:t>el- </a:t>
            </a:r>
            <a:r>
              <a:rPr spc="-45" dirty="0"/>
              <a:t>ement,</a:t>
            </a:r>
            <a:r>
              <a:rPr spc="-5" dirty="0"/>
              <a:t> </a:t>
            </a:r>
            <a:r>
              <a:rPr spc="-25" dirty="0"/>
              <a:t>insert</a:t>
            </a:r>
            <a:r>
              <a:rPr spc="5" dirty="0"/>
              <a:t> </a:t>
            </a:r>
            <a:r>
              <a:rPr spc="-25" dirty="0"/>
              <a:t>it </a:t>
            </a:r>
            <a:r>
              <a:rPr dirty="0"/>
              <a:t>as</a:t>
            </a:r>
            <a:r>
              <a:rPr spc="50" dirty="0"/>
              <a:t> </a:t>
            </a:r>
            <a:r>
              <a:rPr dirty="0"/>
              <a:t>a</a:t>
            </a:r>
            <a:r>
              <a:rPr spc="55" dirty="0"/>
              <a:t> </a:t>
            </a:r>
            <a:r>
              <a:rPr spc="-10" dirty="0"/>
              <a:t>leaf</a:t>
            </a:r>
            <a:r>
              <a:rPr spc="50" dirty="0"/>
              <a:t> </a:t>
            </a:r>
            <a:r>
              <a:rPr dirty="0"/>
              <a:t>in</a:t>
            </a:r>
            <a:r>
              <a:rPr spc="50" dirty="0"/>
              <a:t> </a:t>
            </a:r>
            <a:r>
              <a:rPr spc="-25" dirty="0"/>
              <a:t>the </a:t>
            </a:r>
            <a:r>
              <a:rPr spc="-30" dirty="0">
                <a:solidFill>
                  <a:srgbClr val="006EB8"/>
                </a:solidFill>
              </a:rPr>
              <a:t>leftmost</a:t>
            </a:r>
            <a:r>
              <a:rPr spc="5" dirty="0">
                <a:solidFill>
                  <a:srgbClr val="006EB8"/>
                </a:solidFill>
              </a:rPr>
              <a:t> </a:t>
            </a:r>
            <a:r>
              <a:rPr spc="-10" dirty="0">
                <a:solidFill>
                  <a:srgbClr val="006EB8"/>
                </a:solidFill>
              </a:rPr>
              <a:t>vacant </a:t>
            </a:r>
            <a:r>
              <a:rPr spc="-20" dirty="0">
                <a:solidFill>
                  <a:srgbClr val="006EB8"/>
                </a:solidFill>
              </a:rPr>
              <a:t>position</a:t>
            </a:r>
            <a:r>
              <a:rPr spc="35" dirty="0">
                <a:solidFill>
                  <a:srgbClr val="006EB8"/>
                </a:solidFill>
              </a:rPr>
              <a:t> </a:t>
            </a:r>
            <a:r>
              <a:rPr dirty="0">
                <a:solidFill>
                  <a:srgbClr val="006EB8"/>
                </a:solidFill>
              </a:rPr>
              <a:t>in</a:t>
            </a:r>
            <a:r>
              <a:rPr spc="40" dirty="0">
                <a:solidFill>
                  <a:srgbClr val="006EB8"/>
                </a:solidFill>
              </a:rPr>
              <a:t> </a:t>
            </a:r>
            <a:r>
              <a:rPr spc="-25" dirty="0">
                <a:solidFill>
                  <a:srgbClr val="006EB8"/>
                </a:solidFill>
              </a:rPr>
              <a:t>the </a:t>
            </a:r>
            <a:r>
              <a:rPr dirty="0">
                <a:solidFill>
                  <a:srgbClr val="006EB8"/>
                </a:solidFill>
              </a:rPr>
              <a:t>last</a:t>
            </a:r>
            <a:r>
              <a:rPr spc="5" dirty="0">
                <a:solidFill>
                  <a:srgbClr val="006EB8"/>
                </a:solidFill>
              </a:rPr>
              <a:t> </a:t>
            </a:r>
            <a:r>
              <a:rPr spc="-30" dirty="0">
                <a:solidFill>
                  <a:srgbClr val="006EB8"/>
                </a:solidFill>
              </a:rPr>
              <a:t>level</a:t>
            </a:r>
            <a:r>
              <a:rPr spc="5" dirty="0">
                <a:solidFill>
                  <a:srgbClr val="006EB8"/>
                </a:solidFill>
              </a:rPr>
              <a:t> </a:t>
            </a:r>
            <a:r>
              <a:rPr spc="-10" dirty="0"/>
              <a:t>and</a:t>
            </a:r>
            <a:r>
              <a:rPr spc="5" dirty="0"/>
              <a:t> </a:t>
            </a:r>
            <a:r>
              <a:rPr spc="-25" dirty="0"/>
              <a:t>let </a:t>
            </a:r>
            <a:r>
              <a:rPr dirty="0"/>
              <a:t>it</a:t>
            </a:r>
            <a:r>
              <a:rPr spc="120" dirty="0"/>
              <a:t> </a:t>
            </a:r>
            <a:r>
              <a:rPr dirty="0"/>
              <a:t>sift</a:t>
            </a:r>
            <a:r>
              <a:rPr spc="125" dirty="0"/>
              <a:t> </a:t>
            </a:r>
            <a:r>
              <a:rPr spc="-35" dirty="0"/>
              <a:t>up</a:t>
            </a:r>
          </a:p>
        </p:txBody>
      </p:sp>
      <p:sp>
        <p:nvSpPr>
          <p:cNvPr id="4" name="object 4"/>
          <p:cNvSpPr/>
          <p:nvPr/>
        </p:nvSpPr>
        <p:spPr>
          <a:xfrm>
            <a:off x="3024030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88525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56024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20517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30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88019" y="1306701"/>
            <a:ext cx="981710" cy="1449705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05" y="0"/>
                </a:moveTo>
                <a:lnTo>
                  <a:pt x="781663" y="200047"/>
                </a:lnTo>
              </a:path>
              <a:path w="981710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49"/>
                </a:lnTo>
                <a:lnTo>
                  <a:pt x="240577" y="892548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8"/>
                </a:lnTo>
                <a:lnTo>
                  <a:pt x="569576" y="849549"/>
                </a:lnTo>
                <a:lnTo>
                  <a:pt x="576006" y="801697"/>
                </a:lnTo>
                <a:close/>
              </a:path>
              <a:path w="981710" h="1449705">
                <a:moveTo>
                  <a:pt x="558089" y="500689"/>
                </a:moveTo>
                <a:lnTo>
                  <a:pt x="485931" y="634700"/>
                </a:lnTo>
              </a:path>
              <a:path w="981710" h="1449705">
                <a:moveTo>
                  <a:pt x="360004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3" y="1114276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49" y="1096131"/>
                </a:lnTo>
                <a:lnTo>
                  <a:pt x="89151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5"/>
                </a:lnTo>
                <a:lnTo>
                  <a:pt x="24575" y="1360554"/>
                </a:lnTo>
                <a:lnTo>
                  <a:pt x="52720" y="1396984"/>
                </a:lnTo>
                <a:lnTo>
                  <a:pt x="89151" y="1425130"/>
                </a:lnTo>
                <a:lnTo>
                  <a:pt x="132149" y="1443276"/>
                </a:lnTo>
                <a:lnTo>
                  <a:pt x="180002" y="1449705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4"/>
                </a:lnTo>
                <a:lnTo>
                  <a:pt x="335428" y="1360554"/>
                </a:lnTo>
                <a:lnTo>
                  <a:pt x="353574" y="1317555"/>
                </a:lnTo>
                <a:lnTo>
                  <a:pt x="360004" y="1269703"/>
                </a:lnTo>
                <a:close/>
              </a:path>
              <a:path w="981710" h="1449705">
                <a:moveTo>
                  <a:pt x="316753" y="973404"/>
                </a:moveTo>
                <a:lnTo>
                  <a:pt x="259255" y="1097996"/>
                </a:lnTo>
              </a:path>
              <a:path w="981710" h="1449705">
                <a:moveTo>
                  <a:pt x="792009" y="1269703"/>
                </a:moveTo>
                <a:lnTo>
                  <a:pt x="785579" y="1221851"/>
                </a:lnTo>
                <a:lnTo>
                  <a:pt x="767434" y="1178852"/>
                </a:lnTo>
                <a:lnTo>
                  <a:pt x="739288" y="1142422"/>
                </a:lnTo>
                <a:lnTo>
                  <a:pt x="702858" y="1114276"/>
                </a:lnTo>
                <a:lnTo>
                  <a:pt x="659859" y="1096131"/>
                </a:lnTo>
                <a:lnTo>
                  <a:pt x="612007" y="1089701"/>
                </a:lnTo>
                <a:lnTo>
                  <a:pt x="564155" y="1096131"/>
                </a:lnTo>
                <a:lnTo>
                  <a:pt x="521156" y="1114276"/>
                </a:lnTo>
                <a:lnTo>
                  <a:pt x="484726" y="1142422"/>
                </a:lnTo>
                <a:lnTo>
                  <a:pt x="456580" y="1178852"/>
                </a:lnTo>
                <a:lnTo>
                  <a:pt x="438435" y="1221851"/>
                </a:lnTo>
                <a:lnTo>
                  <a:pt x="432005" y="1269703"/>
                </a:lnTo>
                <a:lnTo>
                  <a:pt x="438435" y="1317555"/>
                </a:lnTo>
                <a:lnTo>
                  <a:pt x="456580" y="1360554"/>
                </a:lnTo>
                <a:lnTo>
                  <a:pt x="484726" y="1396984"/>
                </a:lnTo>
                <a:lnTo>
                  <a:pt x="521156" y="1425130"/>
                </a:lnTo>
                <a:lnTo>
                  <a:pt x="564155" y="1443276"/>
                </a:lnTo>
                <a:lnTo>
                  <a:pt x="612007" y="1449705"/>
                </a:lnTo>
                <a:lnTo>
                  <a:pt x="659859" y="1443276"/>
                </a:lnTo>
                <a:lnTo>
                  <a:pt x="702858" y="1425130"/>
                </a:lnTo>
                <a:lnTo>
                  <a:pt x="739288" y="1396984"/>
                </a:lnTo>
                <a:lnTo>
                  <a:pt x="767434" y="1360554"/>
                </a:lnTo>
                <a:lnTo>
                  <a:pt x="785579" y="1317555"/>
                </a:lnTo>
                <a:lnTo>
                  <a:pt x="792009" y="1269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52523" y="2416271"/>
            <a:ext cx="66357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44500" algn="l"/>
              </a:tabLst>
            </a:pPr>
            <a:r>
              <a:rPr sz="1700" spc="-25" dirty="0">
                <a:latin typeface="Calibri"/>
                <a:cs typeface="Calibri"/>
              </a:rPr>
              <a:t>11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14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63275" y="1460391"/>
            <a:ext cx="1289050" cy="944880"/>
          </a:xfrm>
          <a:custGeom>
            <a:avLst/>
            <a:gdLst/>
            <a:ahLst/>
            <a:cxnLst/>
            <a:rect l="l" t="t" r="r" b="b"/>
            <a:pathLst>
              <a:path w="1289050" h="944880">
                <a:moveTo>
                  <a:pt x="0" y="819714"/>
                </a:moveTo>
                <a:lnTo>
                  <a:pt x="57498" y="944306"/>
                </a:lnTo>
              </a:path>
              <a:path w="1289050" h="944880">
                <a:moveTo>
                  <a:pt x="604757" y="648007"/>
                </a:moveTo>
                <a:lnTo>
                  <a:pt x="598327" y="600155"/>
                </a:lnTo>
                <a:lnTo>
                  <a:pt x="580182" y="557156"/>
                </a:lnTo>
                <a:lnTo>
                  <a:pt x="552036" y="520726"/>
                </a:lnTo>
                <a:lnTo>
                  <a:pt x="515606" y="492581"/>
                </a:lnTo>
                <a:lnTo>
                  <a:pt x="472607" y="474435"/>
                </a:lnTo>
                <a:lnTo>
                  <a:pt x="424755" y="468005"/>
                </a:lnTo>
                <a:lnTo>
                  <a:pt x="376903" y="474435"/>
                </a:lnTo>
                <a:lnTo>
                  <a:pt x="333904" y="492581"/>
                </a:lnTo>
                <a:lnTo>
                  <a:pt x="297474" y="520726"/>
                </a:lnTo>
                <a:lnTo>
                  <a:pt x="269328" y="557156"/>
                </a:lnTo>
                <a:lnTo>
                  <a:pt x="251183" y="600155"/>
                </a:lnTo>
                <a:lnTo>
                  <a:pt x="244753" y="648007"/>
                </a:lnTo>
                <a:lnTo>
                  <a:pt x="251183" y="695860"/>
                </a:lnTo>
                <a:lnTo>
                  <a:pt x="269328" y="738859"/>
                </a:lnTo>
                <a:lnTo>
                  <a:pt x="297474" y="775289"/>
                </a:lnTo>
                <a:lnTo>
                  <a:pt x="333904" y="803434"/>
                </a:lnTo>
                <a:lnTo>
                  <a:pt x="376903" y="821580"/>
                </a:lnTo>
                <a:lnTo>
                  <a:pt x="424755" y="828010"/>
                </a:lnTo>
                <a:lnTo>
                  <a:pt x="472607" y="821580"/>
                </a:lnTo>
                <a:lnTo>
                  <a:pt x="515606" y="803434"/>
                </a:lnTo>
                <a:lnTo>
                  <a:pt x="552036" y="775289"/>
                </a:lnTo>
                <a:lnTo>
                  <a:pt x="580182" y="738859"/>
                </a:lnTo>
                <a:lnTo>
                  <a:pt x="598327" y="695860"/>
                </a:lnTo>
                <a:lnTo>
                  <a:pt x="604757" y="648007"/>
                </a:lnTo>
                <a:close/>
              </a:path>
              <a:path w="1289050" h="944880">
                <a:moveTo>
                  <a:pt x="262670" y="346999"/>
                </a:moveTo>
                <a:lnTo>
                  <a:pt x="334828" y="481010"/>
                </a:lnTo>
              </a:path>
              <a:path w="1289050" h="944880">
                <a:moveTo>
                  <a:pt x="1288766" y="180002"/>
                </a:moveTo>
                <a:lnTo>
                  <a:pt x="1282336" y="132150"/>
                </a:lnTo>
                <a:lnTo>
                  <a:pt x="1264190" y="89151"/>
                </a:lnTo>
                <a:lnTo>
                  <a:pt x="1236045" y="52720"/>
                </a:lnTo>
                <a:lnTo>
                  <a:pt x="1199615" y="24575"/>
                </a:lnTo>
                <a:lnTo>
                  <a:pt x="1156616" y="6429"/>
                </a:lnTo>
                <a:lnTo>
                  <a:pt x="1108764" y="0"/>
                </a:lnTo>
                <a:lnTo>
                  <a:pt x="1060911" y="6429"/>
                </a:lnTo>
                <a:lnTo>
                  <a:pt x="1017913" y="24575"/>
                </a:lnTo>
                <a:lnTo>
                  <a:pt x="981482" y="52720"/>
                </a:lnTo>
                <a:lnTo>
                  <a:pt x="953337" y="89151"/>
                </a:lnTo>
                <a:lnTo>
                  <a:pt x="935191" y="132150"/>
                </a:lnTo>
                <a:lnTo>
                  <a:pt x="928761" y="180002"/>
                </a:lnTo>
                <a:lnTo>
                  <a:pt x="935191" y="227854"/>
                </a:lnTo>
                <a:lnTo>
                  <a:pt x="953337" y="270853"/>
                </a:lnTo>
                <a:lnTo>
                  <a:pt x="981482" y="307283"/>
                </a:lnTo>
                <a:lnTo>
                  <a:pt x="1017913" y="335428"/>
                </a:lnTo>
                <a:lnTo>
                  <a:pt x="1060911" y="353574"/>
                </a:lnTo>
                <a:lnTo>
                  <a:pt x="1108764" y="360004"/>
                </a:lnTo>
                <a:lnTo>
                  <a:pt x="1156616" y="353574"/>
                </a:lnTo>
                <a:lnTo>
                  <a:pt x="1199615" y="335428"/>
                </a:lnTo>
                <a:lnTo>
                  <a:pt x="1236045" y="307283"/>
                </a:lnTo>
                <a:lnTo>
                  <a:pt x="1264190" y="270853"/>
                </a:lnTo>
                <a:lnTo>
                  <a:pt x="1282336" y="227854"/>
                </a:lnTo>
                <a:lnTo>
                  <a:pt x="1288766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56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40034" y="1306695"/>
            <a:ext cx="864235" cy="981710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98312" y="0"/>
                </a:moveTo>
                <a:lnTo>
                  <a:pt x="298360" y="200041"/>
                </a:lnTo>
              </a:path>
              <a:path w="864235" h="981710">
                <a:moveTo>
                  <a:pt x="360004" y="801703"/>
                </a:moveTo>
                <a:lnTo>
                  <a:pt x="353574" y="753851"/>
                </a:lnTo>
                <a:lnTo>
                  <a:pt x="335429" y="710852"/>
                </a:lnTo>
                <a:lnTo>
                  <a:pt x="307283" y="674422"/>
                </a:lnTo>
                <a:lnTo>
                  <a:pt x="270853" y="646276"/>
                </a:lnTo>
                <a:lnTo>
                  <a:pt x="227854" y="628131"/>
                </a:lnTo>
                <a:lnTo>
                  <a:pt x="180002" y="621701"/>
                </a:lnTo>
                <a:lnTo>
                  <a:pt x="132150" y="628131"/>
                </a:lnTo>
                <a:lnTo>
                  <a:pt x="89151" y="646276"/>
                </a:lnTo>
                <a:lnTo>
                  <a:pt x="52720" y="674422"/>
                </a:lnTo>
                <a:lnTo>
                  <a:pt x="24575" y="710852"/>
                </a:lnTo>
                <a:lnTo>
                  <a:pt x="6429" y="753851"/>
                </a:lnTo>
                <a:lnTo>
                  <a:pt x="0" y="801703"/>
                </a:lnTo>
                <a:lnTo>
                  <a:pt x="6429" y="849555"/>
                </a:lnTo>
                <a:lnTo>
                  <a:pt x="24575" y="892554"/>
                </a:lnTo>
                <a:lnTo>
                  <a:pt x="52720" y="928984"/>
                </a:lnTo>
                <a:lnTo>
                  <a:pt x="89151" y="957130"/>
                </a:lnTo>
                <a:lnTo>
                  <a:pt x="132150" y="975276"/>
                </a:lnTo>
                <a:lnTo>
                  <a:pt x="180002" y="981705"/>
                </a:lnTo>
                <a:lnTo>
                  <a:pt x="227854" y="975276"/>
                </a:lnTo>
                <a:lnTo>
                  <a:pt x="270853" y="957130"/>
                </a:lnTo>
                <a:lnTo>
                  <a:pt x="307283" y="928984"/>
                </a:lnTo>
                <a:lnTo>
                  <a:pt x="335429" y="892554"/>
                </a:lnTo>
                <a:lnTo>
                  <a:pt x="353574" y="849555"/>
                </a:lnTo>
                <a:lnTo>
                  <a:pt x="360004" y="801703"/>
                </a:lnTo>
                <a:close/>
              </a:path>
              <a:path w="864235" h="981710">
                <a:moveTo>
                  <a:pt x="342086" y="500695"/>
                </a:moveTo>
                <a:lnTo>
                  <a:pt x="269929" y="634706"/>
                </a:lnTo>
              </a:path>
              <a:path w="864235" h="981710">
                <a:moveTo>
                  <a:pt x="864010" y="801703"/>
                </a:moveTo>
                <a:lnTo>
                  <a:pt x="857580" y="753851"/>
                </a:lnTo>
                <a:lnTo>
                  <a:pt x="839435" y="710852"/>
                </a:lnTo>
                <a:lnTo>
                  <a:pt x="811289" y="674422"/>
                </a:lnTo>
                <a:lnTo>
                  <a:pt x="774859" y="646276"/>
                </a:lnTo>
                <a:lnTo>
                  <a:pt x="731860" y="628131"/>
                </a:lnTo>
                <a:lnTo>
                  <a:pt x="684008" y="621701"/>
                </a:lnTo>
                <a:lnTo>
                  <a:pt x="636156" y="628131"/>
                </a:lnTo>
                <a:lnTo>
                  <a:pt x="593157" y="646276"/>
                </a:lnTo>
                <a:lnTo>
                  <a:pt x="556727" y="674422"/>
                </a:lnTo>
                <a:lnTo>
                  <a:pt x="528581" y="710852"/>
                </a:lnTo>
                <a:lnTo>
                  <a:pt x="510436" y="753851"/>
                </a:lnTo>
                <a:lnTo>
                  <a:pt x="504006" y="801703"/>
                </a:lnTo>
                <a:lnTo>
                  <a:pt x="510436" y="849555"/>
                </a:lnTo>
                <a:lnTo>
                  <a:pt x="528581" y="892554"/>
                </a:lnTo>
                <a:lnTo>
                  <a:pt x="556727" y="928984"/>
                </a:lnTo>
                <a:lnTo>
                  <a:pt x="593157" y="957130"/>
                </a:lnTo>
                <a:lnTo>
                  <a:pt x="636156" y="975276"/>
                </a:lnTo>
                <a:lnTo>
                  <a:pt x="684008" y="981705"/>
                </a:lnTo>
                <a:lnTo>
                  <a:pt x="731860" y="975276"/>
                </a:lnTo>
                <a:lnTo>
                  <a:pt x="774859" y="957130"/>
                </a:lnTo>
                <a:lnTo>
                  <a:pt x="811289" y="928984"/>
                </a:lnTo>
                <a:lnTo>
                  <a:pt x="839435" y="892554"/>
                </a:lnTo>
                <a:lnTo>
                  <a:pt x="857580" y="849555"/>
                </a:lnTo>
                <a:lnTo>
                  <a:pt x="864010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68524" y="1948276"/>
            <a:ext cx="167132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  <a:tab pos="948055" algn="l"/>
                <a:tab pos="1452245" algn="l"/>
              </a:tabLst>
            </a:pPr>
            <a:r>
              <a:rPr sz="1700" spc="-25" dirty="0">
                <a:latin typeface="Calibri"/>
                <a:cs typeface="Calibri"/>
              </a:rPr>
              <a:t>29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18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61957" y="1807390"/>
            <a:ext cx="72390" cy="134620"/>
          </a:xfrm>
          <a:custGeom>
            <a:avLst/>
            <a:gdLst/>
            <a:ahLst/>
            <a:cxnLst/>
            <a:rect l="l" t="t" r="r" b="b"/>
            <a:pathLst>
              <a:path w="72389" h="134619">
                <a:moveTo>
                  <a:pt x="0" y="0"/>
                </a:moveTo>
                <a:lnTo>
                  <a:pt x="72157" y="134011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36880">
              <a:lnSpc>
                <a:spcPct val="100000"/>
              </a:lnSpc>
              <a:spcBef>
                <a:spcPts val="125"/>
              </a:spcBef>
            </a:pPr>
            <a:r>
              <a:rPr spc="-40" dirty="0"/>
              <a:t>Keeping</a:t>
            </a:r>
            <a:r>
              <a:rPr spc="-35" dirty="0"/>
              <a:t> </a:t>
            </a:r>
            <a:r>
              <a:rPr spc="-40" dirty="0"/>
              <a:t>the</a:t>
            </a:r>
            <a:r>
              <a:rPr spc="-30" dirty="0"/>
              <a:t> </a:t>
            </a:r>
            <a:r>
              <a:rPr spc="-35" dirty="0"/>
              <a:t>Tree</a:t>
            </a:r>
            <a:r>
              <a:rPr spc="-25" dirty="0"/>
              <a:t> </a:t>
            </a:r>
            <a:r>
              <a:rPr spc="-80" dirty="0"/>
              <a:t>Complete</a:t>
            </a:r>
          </a:p>
        </p:txBody>
      </p:sp>
      <p:sp>
        <p:nvSpPr>
          <p:cNvPr id="3" name="object 3"/>
          <p:cNvSpPr/>
          <p:nvPr/>
        </p:nvSpPr>
        <p:spPr>
          <a:xfrm>
            <a:off x="3024030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88525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56024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20517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30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88019" y="1306701"/>
            <a:ext cx="981710" cy="1449705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05" y="0"/>
                </a:moveTo>
                <a:lnTo>
                  <a:pt x="781663" y="200047"/>
                </a:lnTo>
              </a:path>
              <a:path w="981710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49"/>
                </a:lnTo>
                <a:lnTo>
                  <a:pt x="240577" y="892548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8"/>
                </a:lnTo>
                <a:lnTo>
                  <a:pt x="569576" y="849549"/>
                </a:lnTo>
                <a:lnTo>
                  <a:pt x="576006" y="801697"/>
                </a:lnTo>
                <a:close/>
              </a:path>
              <a:path w="981710" h="1449705">
                <a:moveTo>
                  <a:pt x="558089" y="500689"/>
                </a:moveTo>
                <a:lnTo>
                  <a:pt x="485931" y="634700"/>
                </a:lnTo>
              </a:path>
              <a:path w="981710" h="1449705">
                <a:moveTo>
                  <a:pt x="360004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3" y="1114276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49" y="1096131"/>
                </a:lnTo>
                <a:lnTo>
                  <a:pt x="89151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5"/>
                </a:lnTo>
                <a:lnTo>
                  <a:pt x="24575" y="1360554"/>
                </a:lnTo>
                <a:lnTo>
                  <a:pt x="52720" y="1396984"/>
                </a:lnTo>
                <a:lnTo>
                  <a:pt x="89151" y="1425130"/>
                </a:lnTo>
                <a:lnTo>
                  <a:pt x="132149" y="1443276"/>
                </a:lnTo>
                <a:lnTo>
                  <a:pt x="180002" y="1449705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4"/>
                </a:lnTo>
                <a:lnTo>
                  <a:pt x="335428" y="1360554"/>
                </a:lnTo>
                <a:lnTo>
                  <a:pt x="353574" y="1317555"/>
                </a:lnTo>
                <a:lnTo>
                  <a:pt x="360004" y="1269703"/>
                </a:lnTo>
                <a:close/>
              </a:path>
              <a:path w="981710" h="1449705">
                <a:moveTo>
                  <a:pt x="316753" y="973404"/>
                </a:moveTo>
                <a:lnTo>
                  <a:pt x="259255" y="1097996"/>
                </a:lnTo>
              </a:path>
              <a:path w="981710" h="1449705">
                <a:moveTo>
                  <a:pt x="792009" y="1269703"/>
                </a:moveTo>
                <a:lnTo>
                  <a:pt x="785579" y="1221851"/>
                </a:lnTo>
                <a:lnTo>
                  <a:pt x="767434" y="1178852"/>
                </a:lnTo>
                <a:lnTo>
                  <a:pt x="739288" y="1142422"/>
                </a:lnTo>
                <a:lnTo>
                  <a:pt x="702858" y="1114276"/>
                </a:lnTo>
                <a:lnTo>
                  <a:pt x="659859" y="1096131"/>
                </a:lnTo>
                <a:lnTo>
                  <a:pt x="612007" y="1089701"/>
                </a:lnTo>
                <a:lnTo>
                  <a:pt x="564155" y="1096131"/>
                </a:lnTo>
                <a:lnTo>
                  <a:pt x="521156" y="1114276"/>
                </a:lnTo>
                <a:lnTo>
                  <a:pt x="484726" y="1142422"/>
                </a:lnTo>
                <a:lnTo>
                  <a:pt x="456580" y="1178852"/>
                </a:lnTo>
                <a:lnTo>
                  <a:pt x="438435" y="1221851"/>
                </a:lnTo>
                <a:lnTo>
                  <a:pt x="432005" y="1269703"/>
                </a:lnTo>
                <a:lnTo>
                  <a:pt x="438435" y="1317555"/>
                </a:lnTo>
                <a:lnTo>
                  <a:pt x="456580" y="1360554"/>
                </a:lnTo>
                <a:lnTo>
                  <a:pt x="484726" y="1396984"/>
                </a:lnTo>
                <a:lnTo>
                  <a:pt x="521156" y="1425130"/>
                </a:lnTo>
                <a:lnTo>
                  <a:pt x="564155" y="1443276"/>
                </a:lnTo>
                <a:lnTo>
                  <a:pt x="612007" y="1449705"/>
                </a:lnTo>
                <a:lnTo>
                  <a:pt x="659859" y="1443276"/>
                </a:lnTo>
                <a:lnTo>
                  <a:pt x="702858" y="1425130"/>
                </a:lnTo>
                <a:lnTo>
                  <a:pt x="739288" y="1396984"/>
                </a:lnTo>
                <a:lnTo>
                  <a:pt x="767434" y="1360554"/>
                </a:lnTo>
                <a:lnTo>
                  <a:pt x="785579" y="1317555"/>
                </a:lnTo>
                <a:lnTo>
                  <a:pt x="792009" y="1269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52523" y="2416271"/>
            <a:ext cx="66357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44500" algn="l"/>
              </a:tabLst>
            </a:pPr>
            <a:r>
              <a:rPr sz="1700" spc="-25" dirty="0">
                <a:latin typeface="Calibri"/>
                <a:cs typeface="Calibri"/>
              </a:rPr>
              <a:t>11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14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63275" y="1460391"/>
            <a:ext cx="1289050" cy="944880"/>
          </a:xfrm>
          <a:custGeom>
            <a:avLst/>
            <a:gdLst/>
            <a:ahLst/>
            <a:cxnLst/>
            <a:rect l="l" t="t" r="r" b="b"/>
            <a:pathLst>
              <a:path w="1289050" h="944880">
                <a:moveTo>
                  <a:pt x="0" y="819714"/>
                </a:moveTo>
                <a:lnTo>
                  <a:pt x="57498" y="944306"/>
                </a:lnTo>
              </a:path>
              <a:path w="1289050" h="944880">
                <a:moveTo>
                  <a:pt x="604757" y="648007"/>
                </a:moveTo>
                <a:lnTo>
                  <a:pt x="598327" y="600155"/>
                </a:lnTo>
                <a:lnTo>
                  <a:pt x="580182" y="557156"/>
                </a:lnTo>
                <a:lnTo>
                  <a:pt x="552036" y="520726"/>
                </a:lnTo>
                <a:lnTo>
                  <a:pt x="515606" y="492581"/>
                </a:lnTo>
                <a:lnTo>
                  <a:pt x="472607" y="474435"/>
                </a:lnTo>
                <a:lnTo>
                  <a:pt x="424755" y="468005"/>
                </a:lnTo>
                <a:lnTo>
                  <a:pt x="376903" y="474435"/>
                </a:lnTo>
                <a:lnTo>
                  <a:pt x="333904" y="492581"/>
                </a:lnTo>
                <a:lnTo>
                  <a:pt x="297474" y="520726"/>
                </a:lnTo>
                <a:lnTo>
                  <a:pt x="269328" y="557156"/>
                </a:lnTo>
                <a:lnTo>
                  <a:pt x="251183" y="600155"/>
                </a:lnTo>
                <a:lnTo>
                  <a:pt x="244753" y="648007"/>
                </a:lnTo>
                <a:lnTo>
                  <a:pt x="251183" y="695860"/>
                </a:lnTo>
                <a:lnTo>
                  <a:pt x="269328" y="738859"/>
                </a:lnTo>
                <a:lnTo>
                  <a:pt x="297474" y="775289"/>
                </a:lnTo>
                <a:lnTo>
                  <a:pt x="333904" y="803434"/>
                </a:lnTo>
                <a:lnTo>
                  <a:pt x="376903" y="821580"/>
                </a:lnTo>
                <a:lnTo>
                  <a:pt x="424755" y="828010"/>
                </a:lnTo>
                <a:lnTo>
                  <a:pt x="472607" y="821580"/>
                </a:lnTo>
                <a:lnTo>
                  <a:pt x="515606" y="803434"/>
                </a:lnTo>
                <a:lnTo>
                  <a:pt x="552036" y="775289"/>
                </a:lnTo>
                <a:lnTo>
                  <a:pt x="580182" y="738859"/>
                </a:lnTo>
                <a:lnTo>
                  <a:pt x="598327" y="695860"/>
                </a:lnTo>
                <a:lnTo>
                  <a:pt x="604757" y="648007"/>
                </a:lnTo>
                <a:close/>
              </a:path>
              <a:path w="1289050" h="944880">
                <a:moveTo>
                  <a:pt x="262670" y="346999"/>
                </a:moveTo>
                <a:lnTo>
                  <a:pt x="334828" y="481010"/>
                </a:lnTo>
              </a:path>
              <a:path w="1289050" h="944880">
                <a:moveTo>
                  <a:pt x="1288766" y="180002"/>
                </a:moveTo>
                <a:lnTo>
                  <a:pt x="1282336" y="132150"/>
                </a:lnTo>
                <a:lnTo>
                  <a:pt x="1264190" y="89151"/>
                </a:lnTo>
                <a:lnTo>
                  <a:pt x="1236045" y="52720"/>
                </a:lnTo>
                <a:lnTo>
                  <a:pt x="1199615" y="24575"/>
                </a:lnTo>
                <a:lnTo>
                  <a:pt x="1156616" y="6429"/>
                </a:lnTo>
                <a:lnTo>
                  <a:pt x="1108764" y="0"/>
                </a:lnTo>
                <a:lnTo>
                  <a:pt x="1060911" y="6429"/>
                </a:lnTo>
                <a:lnTo>
                  <a:pt x="1017913" y="24575"/>
                </a:lnTo>
                <a:lnTo>
                  <a:pt x="981482" y="52720"/>
                </a:lnTo>
                <a:lnTo>
                  <a:pt x="953337" y="89151"/>
                </a:lnTo>
                <a:lnTo>
                  <a:pt x="935191" y="132150"/>
                </a:lnTo>
                <a:lnTo>
                  <a:pt x="928761" y="180002"/>
                </a:lnTo>
                <a:lnTo>
                  <a:pt x="935191" y="227854"/>
                </a:lnTo>
                <a:lnTo>
                  <a:pt x="953337" y="270853"/>
                </a:lnTo>
                <a:lnTo>
                  <a:pt x="981482" y="307283"/>
                </a:lnTo>
                <a:lnTo>
                  <a:pt x="1017913" y="335428"/>
                </a:lnTo>
                <a:lnTo>
                  <a:pt x="1060911" y="353574"/>
                </a:lnTo>
                <a:lnTo>
                  <a:pt x="1108764" y="360004"/>
                </a:lnTo>
                <a:lnTo>
                  <a:pt x="1156616" y="353574"/>
                </a:lnTo>
                <a:lnTo>
                  <a:pt x="1199615" y="335428"/>
                </a:lnTo>
                <a:lnTo>
                  <a:pt x="1236045" y="307283"/>
                </a:lnTo>
                <a:lnTo>
                  <a:pt x="1264190" y="270853"/>
                </a:lnTo>
                <a:lnTo>
                  <a:pt x="1282336" y="227854"/>
                </a:lnTo>
                <a:lnTo>
                  <a:pt x="1288766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56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40034" y="1306695"/>
            <a:ext cx="864235" cy="981710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98312" y="0"/>
                </a:moveTo>
                <a:lnTo>
                  <a:pt x="298360" y="200041"/>
                </a:lnTo>
              </a:path>
              <a:path w="864235" h="981710">
                <a:moveTo>
                  <a:pt x="360004" y="801703"/>
                </a:moveTo>
                <a:lnTo>
                  <a:pt x="353574" y="753851"/>
                </a:lnTo>
                <a:lnTo>
                  <a:pt x="335429" y="710852"/>
                </a:lnTo>
                <a:lnTo>
                  <a:pt x="307283" y="674422"/>
                </a:lnTo>
                <a:lnTo>
                  <a:pt x="270853" y="646276"/>
                </a:lnTo>
                <a:lnTo>
                  <a:pt x="227854" y="628131"/>
                </a:lnTo>
                <a:lnTo>
                  <a:pt x="180002" y="621701"/>
                </a:lnTo>
                <a:lnTo>
                  <a:pt x="132150" y="628131"/>
                </a:lnTo>
                <a:lnTo>
                  <a:pt x="89151" y="646276"/>
                </a:lnTo>
                <a:lnTo>
                  <a:pt x="52720" y="674422"/>
                </a:lnTo>
                <a:lnTo>
                  <a:pt x="24575" y="710852"/>
                </a:lnTo>
                <a:lnTo>
                  <a:pt x="6429" y="753851"/>
                </a:lnTo>
                <a:lnTo>
                  <a:pt x="0" y="801703"/>
                </a:lnTo>
                <a:lnTo>
                  <a:pt x="6429" y="849555"/>
                </a:lnTo>
                <a:lnTo>
                  <a:pt x="24575" y="892554"/>
                </a:lnTo>
                <a:lnTo>
                  <a:pt x="52720" y="928984"/>
                </a:lnTo>
                <a:lnTo>
                  <a:pt x="89151" y="957130"/>
                </a:lnTo>
                <a:lnTo>
                  <a:pt x="132150" y="975276"/>
                </a:lnTo>
                <a:lnTo>
                  <a:pt x="180002" y="981705"/>
                </a:lnTo>
                <a:lnTo>
                  <a:pt x="227854" y="975276"/>
                </a:lnTo>
                <a:lnTo>
                  <a:pt x="270853" y="957130"/>
                </a:lnTo>
                <a:lnTo>
                  <a:pt x="307283" y="928984"/>
                </a:lnTo>
                <a:lnTo>
                  <a:pt x="335429" y="892554"/>
                </a:lnTo>
                <a:lnTo>
                  <a:pt x="353574" y="849555"/>
                </a:lnTo>
                <a:lnTo>
                  <a:pt x="360004" y="801703"/>
                </a:lnTo>
                <a:close/>
              </a:path>
              <a:path w="864235" h="981710">
                <a:moveTo>
                  <a:pt x="342086" y="500695"/>
                </a:moveTo>
                <a:lnTo>
                  <a:pt x="269929" y="634706"/>
                </a:lnTo>
              </a:path>
              <a:path w="864235" h="981710">
                <a:moveTo>
                  <a:pt x="864010" y="801703"/>
                </a:moveTo>
                <a:lnTo>
                  <a:pt x="857580" y="753851"/>
                </a:lnTo>
                <a:lnTo>
                  <a:pt x="839435" y="710852"/>
                </a:lnTo>
                <a:lnTo>
                  <a:pt x="811289" y="674422"/>
                </a:lnTo>
                <a:lnTo>
                  <a:pt x="774859" y="646276"/>
                </a:lnTo>
                <a:lnTo>
                  <a:pt x="731860" y="628131"/>
                </a:lnTo>
                <a:lnTo>
                  <a:pt x="684008" y="621701"/>
                </a:lnTo>
                <a:lnTo>
                  <a:pt x="636156" y="628131"/>
                </a:lnTo>
                <a:lnTo>
                  <a:pt x="593157" y="646276"/>
                </a:lnTo>
                <a:lnTo>
                  <a:pt x="556727" y="674422"/>
                </a:lnTo>
                <a:lnTo>
                  <a:pt x="528581" y="710852"/>
                </a:lnTo>
                <a:lnTo>
                  <a:pt x="510436" y="753851"/>
                </a:lnTo>
                <a:lnTo>
                  <a:pt x="504006" y="801703"/>
                </a:lnTo>
                <a:lnTo>
                  <a:pt x="510436" y="849555"/>
                </a:lnTo>
                <a:lnTo>
                  <a:pt x="528581" y="892554"/>
                </a:lnTo>
                <a:lnTo>
                  <a:pt x="556727" y="928984"/>
                </a:lnTo>
                <a:lnTo>
                  <a:pt x="593157" y="957130"/>
                </a:lnTo>
                <a:lnTo>
                  <a:pt x="636156" y="975276"/>
                </a:lnTo>
                <a:lnTo>
                  <a:pt x="684008" y="981705"/>
                </a:lnTo>
                <a:lnTo>
                  <a:pt x="731860" y="975276"/>
                </a:lnTo>
                <a:lnTo>
                  <a:pt x="774859" y="957130"/>
                </a:lnTo>
                <a:lnTo>
                  <a:pt x="811289" y="928984"/>
                </a:lnTo>
                <a:lnTo>
                  <a:pt x="839435" y="892554"/>
                </a:lnTo>
                <a:lnTo>
                  <a:pt x="857580" y="849555"/>
                </a:lnTo>
                <a:lnTo>
                  <a:pt x="864010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68524" y="1948276"/>
            <a:ext cx="167132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  <a:tab pos="948055" algn="l"/>
                <a:tab pos="1452245" algn="l"/>
              </a:tabLst>
            </a:pPr>
            <a:r>
              <a:rPr sz="1700" spc="-25" dirty="0">
                <a:latin typeface="Calibri"/>
                <a:cs typeface="Calibri"/>
              </a:rPr>
              <a:t>29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18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61957" y="1807390"/>
            <a:ext cx="72390" cy="134620"/>
          </a:xfrm>
          <a:custGeom>
            <a:avLst/>
            <a:gdLst/>
            <a:ahLst/>
            <a:cxnLst/>
            <a:rect l="l" t="t" r="r" b="b"/>
            <a:pathLst>
              <a:path w="72389" h="134619">
                <a:moveTo>
                  <a:pt x="0" y="0"/>
                </a:moveTo>
                <a:lnTo>
                  <a:pt x="72157" y="134011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00303" y="1027367"/>
            <a:ext cx="1425575" cy="1696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to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extract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the </a:t>
            </a:r>
            <a:r>
              <a:rPr sz="1700" spc="-35" dirty="0">
                <a:latin typeface="Calibri"/>
                <a:cs typeface="Calibri"/>
              </a:rPr>
              <a:t>maximum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value, </a:t>
            </a:r>
            <a:r>
              <a:rPr sz="1700" spc="-40" dirty="0">
                <a:latin typeface="Calibri"/>
                <a:cs typeface="Calibri"/>
              </a:rPr>
              <a:t>replace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root </a:t>
            </a:r>
            <a:r>
              <a:rPr sz="1700" dirty="0">
                <a:latin typeface="Calibri"/>
                <a:cs typeface="Calibri"/>
              </a:rPr>
              <a:t>by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06EB8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last</a:t>
            </a:r>
            <a:r>
              <a:rPr sz="1700" spc="10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006EB8"/>
                </a:solidFill>
                <a:latin typeface="Calibri"/>
                <a:cs typeface="Calibri"/>
              </a:rPr>
              <a:t>leaf </a:t>
            </a:r>
            <a:r>
              <a:rPr sz="1700" spc="-10" dirty="0">
                <a:latin typeface="Calibri"/>
                <a:cs typeface="Calibri"/>
              </a:rPr>
              <a:t>and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let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it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sift down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36880">
              <a:lnSpc>
                <a:spcPct val="100000"/>
              </a:lnSpc>
              <a:spcBef>
                <a:spcPts val="125"/>
              </a:spcBef>
            </a:pPr>
            <a:r>
              <a:rPr spc="-40" dirty="0"/>
              <a:t>Keeping</a:t>
            </a:r>
            <a:r>
              <a:rPr spc="-35" dirty="0"/>
              <a:t> </a:t>
            </a:r>
            <a:r>
              <a:rPr spc="-40" dirty="0"/>
              <a:t>the</a:t>
            </a:r>
            <a:r>
              <a:rPr spc="-30" dirty="0"/>
              <a:t> </a:t>
            </a:r>
            <a:r>
              <a:rPr spc="-35" dirty="0"/>
              <a:t>Tree</a:t>
            </a:r>
            <a:r>
              <a:rPr spc="-25" dirty="0"/>
              <a:t> </a:t>
            </a:r>
            <a:r>
              <a:rPr spc="-80" dirty="0"/>
              <a:t>Complete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303" y="1027367"/>
            <a:ext cx="1425575" cy="1696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to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extract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the </a:t>
            </a:r>
            <a:r>
              <a:rPr sz="1700" spc="-35" dirty="0">
                <a:latin typeface="Calibri"/>
                <a:cs typeface="Calibri"/>
              </a:rPr>
              <a:t>maximum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value, </a:t>
            </a:r>
            <a:r>
              <a:rPr sz="1700" spc="-40" dirty="0">
                <a:latin typeface="Calibri"/>
                <a:cs typeface="Calibri"/>
              </a:rPr>
              <a:t>replace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root </a:t>
            </a:r>
            <a:r>
              <a:rPr sz="1700" dirty="0">
                <a:latin typeface="Calibri"/>
                <a:cs typeface="Calibri"/>
              </a:rPr>
              <a:t>by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06EB8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last</a:t>
            </a:r>
            <a:r>
              <a:rPr sz="1700" spc="10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006EB8"/>
                </a:solidFill>
                <a:latin typeface="Calibri"/>
                <a:cs typeface="Calibri"/>
              </a:rPr>
              <a:t>leaf </a:t>
            </a:r>
            <a:r>
              <a:rPr sz="1700" spc="-10" dirty="0">
                <a:latin typeface="Calibri"/>
                <a:cs typeface="Calibri"/>
              </a:rPr>
              <a:t>and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let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it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sift down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14823" y="983177"/>
            <a:ext cx="378460" cy="378460"/>
            <a:chOff x="3014823" y="983177"/>
            <a:chExt cx="378460" cy="378460"/>
          </a:xfrm>
        </p:grpSpPr>
        <p:sp>
          <p:nvSpPr>
            <p:cNvPr id="5" name="object 5"/>
            <p:cNvSpPr/>
            <p:nvPr/>
          </p:nvSpPr>
          <p:spPr>
            <a:xfrm>
              <a:off x="3024030" y="99238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80002" y="0"/>
                  </a:moveTo>
                  <a:lnTo>
                    <a:pt x="132150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9"/>
                  </a:lnTo>
                  <a:lnTo>
                    <a:pt x="132150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9"/>
                  </a:lnTo>
                  <a:lnTo>
                    <a:pt x="307283" y="307283"/>
                  </a:lnTo>
                  <a:lnTo>
                    <a:pt x="335429" y="270853"/>
                  </a:lnTo>
                  <a:lnTo>
                    <a:pt x="353574" y="227854"/>
                  </a:lnTo>
                  <a:lnTo>
                    <a:pt x="360004" y="180002"/>
                  </a:lnTo>
                  <a:lnTo>
                    <a:pt x="353574" y="132150"/>
                  </a:lnTo>
                  <a:lnTo>
                    <a:pt x="335429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24030" y="99238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360004" y="180002"/>
                  </a:moveTo>
                  <a:lnTo>
                    <a:pt x="353574" y="132150"/>
                  </a:lnTo>
                  <a:lnTo>
                    <a:pt x="335429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50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9"/>
                  </a:lnTo>
                  <a:lnTo>
                    <a:pt x="132150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9"/>
                  </a:lnTo>
                  <a:lnTo>
                    <a:pt x="307283" y="307283"/>
                  </a:lnTo>
                  <a:lnTo>
                    <a:pt x="335429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88525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42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56024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20517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30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78812" y="1297493"/>
            <a:ext cx="1000125" cy="1468120"/>
            <a:chOff x="2078812" y="1297493"/>
            <a:chExt cx="1000125" cy="1468120"/>
          </a:xfrm>
        </p:grpSpPr>
        <p:sp>
          <p:nvSpPr>
            <p:cNvPr id="11" name="object 11"/>
            <p:cNvSpPr/>
            <p:nvPr/>
          </p:nvSpPr>
          <p:spPr>
            <a:xfrm>
              <a:off x="2088019" y="1306701"/>
              <a:ext cx="981710" cy="1449705"/>
            </a:xfrm>
            <a:custGeom>
              <a:avLst/>
              <a:gdLst/>
              <a:ahLst/>
              <a:cxnLst/>
              <a:rect l="l" t="t" r="r" b="b"/>
              <a:pathLst>
                <a:path w="981710" h="1449705">
                  <a:moveTo>
                    <a:pt x="981705" y="0"/>
                  </a:moveTo>
                  <a:lnTo>
                    <a:pt x="781663" y="200047"/>
                  </a:lnTo>
                </a:path>
                <a:path w="981710" h="1449705">
                  <a:moveTo>
                    <a:pt x="576006" y="801697"/>
                  </a:moveTo>
                  <a:lnTo>
                    <a:pt x="569576" y="753845"/>
                  </a:lnTo>
                  <a:lnTo>
                    <a:pt x="551431" y="710846"/>
                  </a:lnTo>
                  <a:lnTo>
                    <a:pt x="523285" y="674416"/>
                  </a:lnTo>
                  <a:lnTo>
                    <a:pt x="486855" y="646271"/>
                  </a:lnTo>
                  <a:lnTo>
                    <a:pt x="443856" y="628125"/>
                  </a:lnTo>
                  <a:lnTo>
                    <a:pt x="396004" y="621695"/>
                  </a:lnTo>
                  <a:lnTo>
                    <a:pt x="348152" y="628125"/>
                  </a:lnTo>
                  <a:lnTo>
                    <a:pt x="305153" y="646271"/>
                  </a:lnTo>
                  <a:lnTo>
                    <a:pt x="268723" y="674416"/>
                  </a:lnTo>
                  <a:lnTo>
                    <a:pt x="240577" y="710846"/>
                  </a:lnTo>
                  <a:lnTo>
                    <a:pt x="222432" y="753845"/>
                  </a:lnTo>
                  <a:lnTo>
                    <a:pt x="216002" y="801697"/>
                  </a:lnTo>
                  <a:lnTo>
                    <a:pt x="222432" y="849549"/>
                  </a:lnTo>
                  <a:lnTo>
                    <a:pt x="240577" y="892548"/>
                  </a:lnTo>
                  <a:lnTo>
                    <a:pt x="268723" y="928979"/>
                  </a:lnTo>
                  <a:lnTo>
                    <a:pt x="305153" y="957124"/>
                  </a:lnTo>
                  <a:lnTo>
                    <a:pt x="348152" y="975270"/>
                  </a:lnTo>
                  <a:lnTo>
                    <a:pt x="396004" y="981699"/>
                  </a:lnTo>
                  <a:lnTo>
                    <a:pt x="443856" y="975270"/>
                  </a:lnTo>
                  <a:lnTo>
                    <a:pt x="486855" y="957124"/>
                  </a:lnTo>
                  <a:lnTo>
                    <a:pt x="523285" y="928979"/>
                  </a:lnTo>
                  <a:lnTo>
                    <a:pt x="551431" y="892548"/>
                  </a:lnTo>
                  <a:lnTo>
                    <a:pt x="569576" y="849549"/>
                  </a:lnTo>
                  <a:lnTo>
                    <a:pt x="576006" y="801697"/>
                  </a:lnTo>
                  <a:close/>
                </a:path>
                <a:path w="981710" h="1449705">
                  <a:moveTo>
                    <a:pt x="558089" y="500689"/>
                  </a:moveTo>
                  <a:lnTo>
                    <a:pt x="485931" y="634700"/>
                  </a:lnTo>
                </a:path>
                <a:path w="981710" h="1449705">
                  <a:moveTo>
                    <a:pt x="360004" y="1269703"/>
                  </a:moveTo>
                  <a:lnTo>
                    <a:pt x="353574" y="1221851"/>
                  </a:lnTo>
                  <a:lnTo>
                    <a:pt x="335428" y="1178852"/>
                  </a:lnTo>
                  <a:lnTo>
                    <a:pt x="307283" y="1142422"/>
                  </a:lnTo>
                  <a:lnTo>
                    <a:pt x="270853" y="1114276"/>
                  </a:lnTo>
                  <a:lnTo>
                    <a:pt x="227854" y="1096131"/>
                  </a:lnTo>
                  <a:lnTo>
                    <a:pt x="180002" y="1089701"/>
                  </a:lnTo>
                  <a:lnTo>
                    <a:pt x="132149" y="1096131"/>
                  </a:lnTo>
                  <a:lnTo>
                    <a:pt x="89151" y="1114276"/>
                  </a:lnTo>
                  <a:lnTo>
                    <a:pt x="52720" y="1142422"/>
                  </a:lnTo>
                  <a:lnTo>
                    <a:pt x="24575" y="1178852"/>
                  </a:lnTo>
                  <a:lnTo>
                    <a:pt x="6429" y="1221851"/>
                  </a:lnTo>
                  <a:lnTo>
                    <a:pt x="0" y="1269703"/>
                  </a:lnTo>
                  <a:lnTo>
                    <a:pt x="6429" y="1317555"/>
                  </a:lnTo>
                  <a:lnTo>
                    <a:pt x="24575" y="1360554"/>
                  </a:lnTo>
                  <a:lnTo>
                    <a:pt x="52720" y="1396984"/>
                  </a:lnTo>
                  <a:lnTo>
                    <a:pt x="89151" y="1425130"/>
                  </a:lnTo>
                  <a:lnTo>
                    <a:pt x="132149" y="1443276"/>
                  </a:lnTo>
                  <a:lnTo>
                    <a:pt x="180002" y="1449705"/>
                  </a:lnTo>
                  <a:lnTo>
                    <a:pt x="227854" y="1443276"/>
                  </a:lnTo>
                  <a:lnTo>
                    <a:pt x="270853" y="1425130"/>
                  </a:lnTo>
                  <a:lnTo>
                    <a:pt x="307283" y="1396984"/>
                  </a:lnTo>
                  <a:lnTo>
                    <a:pt x="335428" y="1360554"/>
                  </a:lnTo>
                  <a:lnTo>
                    <a:pt x="353574" y="1317555"/>
                  </a:lnTo>
                  <a:lnTo>
                    <a:pt x="360004" y="1269703"/>
                  </a:lnTo>
                  <a:close/>
                </a:path>
                <a:path w="981710" h="1449705">
                  <a:moveTo>
                    <a:pt x="316753" y="973404"/>
                  </a:moveTo>
                  <a:lnTo>
                    <a:pt x="259255" y="1097996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20025" y="239640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180001" y="0"/>
                  </a:move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9"/>
                  </a:lnTo>
                  <a:lnTo>
                    <a:pt x="132149" y="353574"/>
                  </a:lnTo>
                  <a:lnTo>
                    <a:pt x="180001" y="360004"/>
                  </a:lnTo>
                  <a:lnTo>
                    <a:pt x="227854" y="353574"/>
                  </a:lnTo>
                  <a:lnTo>
                    <a:pt x="270853" y="335429"/>
                  </a:lnTo>
                  <a:lnTo>
                    <a:pt x="307283" y="307283"/>
                  </a:lnTo>
                  <a:lnTo>
                    <a:pt x="335428" y="270853"/>
                  </a:lnTo>
                  <a:lnTo>
                    <a:pt x="353574" y="227854"/>
                  </a:lnTo>
                  <a:lnTo>
                    <a:pt x="360004" y="180002"/>
                  </a:lnTo>
                  <a:lnTo>
                    <a:pt x="353574" y="132150"/>
                  </a:lnTo>
                  <a:lnTo>
                    <a:pt x="335428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1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20025" y="239640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360004" y="180002"/>
                  </a:moveTo>
                  <a:lnTo>
                    <a:pt x="353574" y="132150"/>
                  </a:lnTo>
                  <a:lnTo>
                    <a:pt x="335428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1" y="0"/>
                  </a:ln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9"/>
                  </a:lnTo>
                  <a:lnTo>
                    <a:pt x="132149" y="353574"/>
                  </a:lnTo>
                  <a:lnTo>
                    <a:pt x="180001" y="360004"/>
                  </a:lnTo>
                  <a:lnTo>
                    <a:pt x="227854" y="353574"/>
                  </a:lnTo>
                  <a:lnTo>
                    <a:pt x="270853" y="335429"/>
                  </a:lnTo>
                  <a:lnTo>
                    <a:pt x="307283" y="307283"/>
                  </a:lnTo>
                  <a:lnTo>
                    <a:pt x="335428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152523" y="2416271"/>
            <a:ext cx="66357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44500" algn="l"/>
              </a:tabLst>
            </a:pPr>
            <a:r>
              <a:rPr sz="1700" spc="-25" dirty="0">
                <a:latin typeface="Calibri"/>
                <a:cs typeface="Calibri"/>
              </a:rPr>
              <a:t>11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14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63275" y="1460391"/>
            <a:ext cx="1289050" cy="944880"/>
          </a:xfrm>
          <a:custGeom>
            <a:avLst/>
            <a:gdLst/>
            <a:ahLst/>
            <a:cxnLst/>
            <a:rect l="l" t="t" r="r" b="b"/>
            <a:pathLst>
              <a:path w="1289050" h="944880">
                <a:moveTo>
                  <a:pt x="0" y="819714"/>
                </a:moveTo>
                <a:lnTo>
                  <a:pt x="57498" y="944306"/>
                </a:lnTo>
              </a:path>
              <a:path w="1289050" h="944880">
                <a:moveTo>
                  <a:pt x="604757" y="648007"/>
                </a:moveTo>
                <a:lnTo>
                  <a:pt x="598327" y="600155"/>
                </a:lnTo>
                <a:lnTo>
                  <a:pt x="580182" y="557156"/>
                </a:lnTo>
                <a:lnTo>
                  <a:pt x="552036" y="520726"/>
                </a:lnTo>
                <a:lnTo>
                  <a:pt x="515606" y="492581"/>
                </a:lnTo>
                <a:lnTo>
                  <a:pt x="472607" y="474435"/>
                </a:lnTo>
                <a:lnTo>
                  <a:pt x="424755" y="468005"/>
                </a:lnTo>
                <a:lnTo>
                  <a:pt x="376903" y="474435"/>
                </a:lnTo>
                <a:lnTo>
                  <a:pt x="333904" y="492581"/>
                </a:lnTo>
                <a:lnTo>
                  <a:pt x="297474" y="520726"/>
                </a:lnTo>
                <a:lnTo>
                  <a:pt x="269328" y="557156"/>
                </a:lnTo>
                <a:lnTo>
                  <a:pt x="251183" y="600155"/>
                </a:lnTo>
                <a:lnTo>
                  <a:pt x="244753" y="648007"/>
                </a:lnTo>
                <a:lnTo>
                  <a:pt x="251183" y="695860"/>
                </a:lnTo>
                <a:lnTo>
                  <a:pt x="269328" y="738859"/>
                </a:lnTo>
                <a:lnTo>
                  <a:pt x="297474" y="775289"/>
                </a:lnTo>
                <a:lnTo>
                  <a:pt x="333904" y="803434"/>
                </a:lnTo>
                <a:lnTo>
                  <a:pt x="376903" y="821580"/>
                </a:lnTo>
                <a:lnTo>
                  <a:pt x="424755" y="828010"/>
                </a:lnTo>
                <a:lnTo>
                  <a:pt x="472607" y="821580"/>
                </a:lnTo>
                <a:lnTo>
                  <a:pt x="515606" y="803434"/>
                </a:lnTo>
                <a:lnTo>
                  <a:pt x="552036" y="775289"/>
                </a:lnTo>
                <a:lnTo>
                  <a:pt x="580182" y="738859"/>
                </a:lnTo>
                <a:lnTo>
                  <a:pt x="598327" y="695860"/>
                </a:lnTo>
                <a:lnTo>
                  <a:pt x="604757" y="648007"/>
                </a:lnTo>
                <a:close/>
              </a:path>
              <a:path w="1289050" h="944880">
                <a:moveTo>
                  <a:pt x="262670" y="346999"/>
                </a:moveTo>
                <a:lnTo>
                  <a:pt x="334828" y="481010"/>
                </a:lnTo>
              </a:path>
              <a:path w="1289050" h="944880">
                <a:moveTo>
                  <a:pt x="1288766" y="180002"/>
                </a:moveTo>
                <a:lnTo>
                  <a:pt x="1282336" y="132150"/>
                </a:lnTo>
                <a:lnTo>
                  <a:pt x="1264190" y="89151"/>
                </a:lnTo>
                <a:lnTo>
                  <a:pt x="1236045" y="52720"/>
                </a:lnTo>
                <a:lnTo>
                  <a:pt x="1199615" y="24575"/>
                </a:lnTo>
                <a:lnTo>
                  <a:pt x="1156616" y="6429"/>
                </a:lnTo>
                <a:lnTo>
                  <a:pt x="1108764" y="0"/>
                </a:lnTo>
                <a:lnTo>
                  <a:pt x="1060911" y="6429"/>
                </a:lnTo>
                <a:lnTo>
                  <a:pt x="1017913" y="24575"/>
                </a:lnTo>
                <a:lnTo>
                  <a:pt x="981482" y="52720"/>
                </a:lnTo>
                <a:lnTo>
                  <a:pt x="953337" y="89151"/>
                </a:lnTo>
                <a:lnTo>
                  <a:pt x="935191" y="132150"/>
                </a:lnTo>
                <a:lnTo>
                  <a:pt x="928761" y="180002"/>
                </a:lnTo>
                <a:lnTo>
                  <a:pt x="935191" y="227854"/>
                </a:lnTo>
                <a:lnTo>
                  <a:pt x="953337" y="270853"/>
                </a:lnTo>
                <a:lnTo>
                  <a:pt x="981482" y="307283"/>
                </a:lnTo>
                <a:lnTo>
                  <a:pt x="1017913" y="335428"/>
                </a:lnTo>
                <a:lnTo>
                  <a:pt x="1060911" y="353574"/>
                </a:lnTo>
                <a:lnTo>
                  <a:pt x="1108764" y="360004"/>
                </a:lnTo>
                <a:lnTo>
                  <a:pt x="1156616" y="353574"/>
                </a:lnTo>
                <a:lnTo>
                  <a:pt x="1199615" y="335428"/>
                </a:lnTo>
                <a:lnTo>
                  <a:pt x="1236045" y="307283"/>
                </a:lnTo>
                <a:lnTo>
                  <a:pt x="1264190" y="270853"/>
                </a:lnTo>
                <a:lnTo>
                  <a:pt x="1282336" y="227854"/>
                </a:lnTo>
                <a:lnTo>
                  <a:pt x="1288766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56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40034" y="1306695"/>
            <a:ext cx="864235" cy="981710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98312" y="0"/>
                </a:moveTo>
                <a:lnTo>
                  <a:pt x="298360" y="200041"/>
                </a:lnTo>
              </a:path>
              <a:path w="864235" h="981710">
                <a:moveTo>
                  <a:pt x="360004" y="801703"/>
                </a:moveTo>
                <a:lnTo>
                  <a:pt x="353574" y="753851"/>
                </a:lnTo>
                <a:lnTo>
                  <a:pt x="335429" y="710852"/>
                </a:lnTo>
                <a:lnTo>
                  <a:pt x="307283" y="674422"/>
                </a:lnTo>
                <a:lnTo>
                  <a:pt x="270853" y="646276"/>
                </a:lnTo>
                <a:lnTo>
                  <a:pt x="227854" y="628131"/>
                </a:lnTo>
                <a:lnTo>
                  <a:pt x="180002" y="621701"/>
                </a:lnTo>
                <a:lnTo>
                  <a:pt x="132150" y="628131"/>
                </a:lnTo>
                <a:lnTo>
                  <a:pt x="89151" y="646276"/>
                </a:lnTo>
                <a:lnTo>
                  <a:pt x="52720" y="674422"/>
                </a:lnTo>
                <a:lnTo>
                  <a:pt x="24575" y="710852"/>
                </a:lnTo>
                <a:lnTo>
                  <a:pt x="6429" y="753851"/>
                </a:lnTo>
                <a:lnTo>
                  <a:pt x="0" y="801703"/>
                </a:lnTo>
                <a:lnTo>
                  <a:pt x="6429" y="849555"/>
                </a:lnTo>
                <a:lnTo>
                  <a:pt x="24575" y="892554"/>
                </a:lnTo>
                <a:lnTo>
                  <a:pt x="52720" y="928984"/>
                </a:lnTo>
                <a:lnTo>
                  <a:pt x="89151" y="957130"/>
                </a:lnTo>
                <a:lnTo>
                  <a:pt x="132150" y="975276"/>
                </a:lnTo>
                <a:lnTo>
                  <a:pt x="180002" y="981705"/>
                </a:lnTo>
                <a:lnTo>
                  <a:pt x="227854" y="975276"/>
                </a:lnTo>
                <a:lnTo>
                  <a:pt x="270853" y="957130"/>
                </a:lnTo>
                <a:lnTo>
                  <a:pt x="307283" y="928984"/>
                </a:lnTo>
                <a:lnTo>
                  <a:pt x="335429" y="892554"/>
                </a:lnTo>
                <a:lnTo>
                  <a:pt x="353574" y="849555"/>
                </a:lnTo>
                <a:lnTo>
                  <a:pt x="360004" y="801703"/>
                </a:lnTo>
                <a:close/>
              </a:path>
              <a:path w="864235" h="981710">
                <a:moveTo>
                  <a:pt x="342086" y="500695"/>
                </a:moveTo>
                <a:lnTo>
                  <a:pt x="269929" y="634706"/>
                </a:lnTo>
              </a:path>
              <a:path w="864235" h="981710">
                <a:moveTo>
                  <a:pt x="864010" y="801703"/>
                </a:moveTo>
                <a:lnTo>
                  <a:pt x="857580" y="753851"/>
                </a:lnTo>
                <a:lnTo>
                  <a:pt x="839435" y="710852"/>
                </a:lnTo>
                <a:lnTo>
                  <a:pt x="811289" y="674422"/>
                </a:lnTo>
                <a:lnTo>
                  <a:pt x="774859" y="646276"/>
                </a:lnTo>
                <a:lnTo>
                  <a:pt x="731860" y="628131"/>
                </a:lnTo>
                <a:lnTo>
                  <a:pt x="684008" y="621701"/>
                </a:lnTo>
                <a:lnTo>
                  <a:pt x="636156" y="628131"/>
                </a:lnTo>
                <a:lnTo>
                  <a:pt x="593157" y="646276"/>
                </a:lnTo>
                <a:lnTo>
                  <a:pt x="556727" y="674422"/>
                </a:lnTo>
                <a:lnTo>
                  <a:pt x="528581" y="710852"/>
                </a:lnTo>
                <a:lnTo>
                  <a:pt x="510436" y="753851"/>
                </a:lnTo>
                <a:lnTo>
                  <a:pt x="504006" y="801703"/>
                </a:lnTo>
                <a:lnTo>
                  <a:pt x="510436" y="849555"/>
                </a:lnTo>
                <a:lnTo>
                  <a:pt x="528581" y="892554"/>
                </a:lnTo>
                <a:lnTo>
                  <a:pt x="556727" y="928984"/>
                </a:lnTo>
                <a:lnTo>
                  <a:pt x="593157" y="957130"/>
                </a:lnTo>
                <a:lnTo>
                  <a:pt x="636156" y="975276"/>
                </a:lnTo>
                <a:lnTo>
                  <a:pt x="684008" y="981705"/>
                </a:lnTo>
                <a:lnTo>
                  <a:pt x="731860" y="975276"/>
                </a:lnTo>
                <a:lnTo>
                  <a:pt x="774859" y="957130"/>
                </a:lnTo>
                <a:lnTo>
                  <a:pt x="811289" y="928984"/>
                </a:lnTo>
                <a:lnTo>
                  <a:pt x="839435" y="892554"/>
                </a:lnTo>
                <a:lnTo>
                  <a:pt x="857580" y="849555"/>
                </a:lnTo>
                <a:lnTo>
                  <a:pt x="864010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368524" y="1948276"/>
            <a:ext cx="167132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  <a:tab pos="948055" algn="l"/>
                <a:tab pos="1452245" algn="l"/>
              </a:tabLst>
            </a:pPr>
            <a:r>
              <a:rPr sz="1700" spc="-25" dirty="0">
                <a:latin typeface="Calibri"/>
                <a:cs typeface="Calibri"/>
              </a:rPr>
              <a:t>29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18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61957" y="1807390"/>
            <a:ext cx="72390" cy="134620"/>
          </a:xfrm>
          <a:custGeom>
            <a:avLst/>
            <a:gdLst/>
            <a:ahLst/>
            <a:cxnLst/>
            <a:rect l="l" t="t" r="r" b="b"/>
            <a:pathLst>
              <a:path w="72389" h="134619">
                <a:moveTo>
                  <a:pt x="0" y="0"/>
                </a:moveTo>
                <a:lnTo>
                  <a:pt x="72157" y="134011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36880">
              <a:lnSpc>
                <a:spcPct val="100000"/>
              </a:lnSpc>
              <a:spcBef>
                <a:spcPts val="125"/>
              </a:spcBef>
            </a:pPr>
            <a:r>
              <a:rPr spc="-40" dirty="0"/>
              <a:t>Keeping</a:t>
            </a:r>
            <a:r>
              <a:rPr spc="-35" dirty="0"/>
              <a:t> </a:t>
            </a:r>
            <a:r>
              <a:rPr spc="-40" dirty="0"/>
              <a:t>the</a:t>
            </a:r>
            <a:r>
              <a:rPr spc="-30" dirty="0"/>
              <a:t> </a:t>
            </a:r>
            <a:r>
              <a:rPr spc="-35" dirty="0"/>
              <a:t>Tree</a:t>
            </a:r>
            <a:r>
              <a:rPr spc="-25" dirty="0"/>
              <a:t> </a:t>
            </a:r>
            <a:r>
              <a:rPr spc="-80" dirty="0"/>
              <a:t>Complete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303" y="1027367"/>
            <a:ext cx="1425575" cy="1696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to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extract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the </a:t>
            </a:r>
            <a:r>
              <a:rPr sz="1700" spc="-35" dirty="0">
                <a:latin typeface="Calibri"/>
                <a:cs typeface="Calibri"/>
              </a:rPr>
              <a:t>maximum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value, </a:t>
            </a:r>
            <a:r>
              <a:rPr sz="1700" spc="-40" dirty="0">
                <a:latin typeface="Calibri"/>
                <a:cs typeface="Calibri"/>
              </a:rPr>
              <a:t>replace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root </a:t>
            </a:r>
            <a:r>
              <a:rPr sz="1700" dirty="0">
                <a:latin typeface="Calibri"/>
                <a:cs typeface="Calibri"/>
              </a:rPr>
              <a:t>by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06EB8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last</a:t>
            </a:r>
            <a:r>
              <a:rPr sz="1700" spc="10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006EB8"/>
                </a:solidFill>
                <a:latin typeface="Calibri"/>
                <a:cs typeface="Calibri"/>
              </a:rPr>
              <a:t>leaf </a:t>
            </a:r>
            <a:r>
              <a:rPr sz="1700" spc="-10" dirty="0">
                <a:latin typeface="Calibri"/>
                <a:cs typeface="Calibri"/>
              </a:rPr>
              <a:t>and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let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it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sift down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24030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88525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14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56024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20517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30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88019" y="1306701"/>
            <a:ext cx="981710" cy="1449705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05" y="0"/>
                </a:moveTo>
                <a:lnTo>
                  <a:pt x="781663" y="200047"/>
                </a:lnTo>
              </a:path>
              <a:path w="981710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49"/>
                </a:lnTo>
                <a:lnTo>
                  <a:pt x="240577" y="892548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8"/>
                </a:lnTo>
                <a:lnTo>
                  <a:pt x="569576" y="849549"/>
                </a:lnTo>
                <a:lnTo>
                  <a:pt x="576006" y="801697"/>
                </a:lnTo>
                <a:close/>
              </a:path>
              <a:path w="981710" h="1449705">
                <a:moveTo>
                  <a:pt x="558089" y="500689"/>
                </a:moveTo>
                <a:lnTo>
                  <a:pt x="485931" y="634700"/>
                </a:lnTo>
              </a:path>
              <a:path w="981710" h="1449705">
                <a:moveTo>
                  <a:pt x="360004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3" y="1114276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49" y="1096131"/>
                </a:lnTo>
                <a:lnTo>
                  <a:pt x="89151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5"/>
                </a:lnTo>
                <a:lnTo>
                  <a:pt x="24575" y="1360554"/>
                </a:lnTo>
                <a:lnTo>
                  <a:pt x="52720" y="1396984"/>
                </a:lnTo>
                <a:lnTo>
                  <a:pt x="89151" y="1425130"/>
                </a:lnTo>
                <a:lnTo>
                  <a:pt x="132149" y="1443276"/>
                </a:lnTo>
                <a:lnTo>
                  <a:pt x="180002" y="1449705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4"/>
                </a:lnTo>
                <a:lnTo>
                  <a:pt x="335428" y="1360554"/>
                </a:lnTo>
                <a:lnTo>
                  <a:pt x="353574" y="1317555"/>
                </a:lnTo>
                <a:lnTo>
                  <a:pt x="360004" y="1269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52523" y="2416271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47275" y="1460391"/>
            <a:ext cx="1504950" cy="944880"/>
          </a:xfrm>
          <a:custGeom>
            <a:avLst/>
            <a:gdLst/>
            <a:ahLst/>
            <a:cxnLst/>
            <a:rect l="l" t="t" r="r" b="b"/>
            <a:pathLst>
              <a:path w="1504950" h="944880">
                <a:moveTo>
                  <a:pt x="57497" y="819714"/>
                </a:moveTo>
                <a:lnTo>
                  <a:pt x="0" y="944306"/>
                </a:lnTo>
              </a:path>
              <a:path w="1504950" h="944880">
                <a:moveTo>
                  <a:pt x="820757" y="648007"/>
                </a:moveTo>
                <a:lnTo>
                  <a:pt x="814327" y="600155"/>
                </a:lnTo>
                <a:lnTo>
                  <a:pt x="796181" y="557156"/>
                </a:lnTo>
                <a:lnTo>
                  <a:pt x="768036" y="520726"/>
                </a:lnTo>
                <a:lnTo>
                  <a:pt x="731606" y="492581"/>
                </a:lnTo>
                <a:lnTo>
                  <a:pt x="688607" y="474435"/>
                </a:lnTo>
                <a:lnTo>
                  <a:pt x="640755" y="468005"/>
                </a:lnTo>
                <a:lnTo>
                  <a:pt x="592902" y="474435"/>
                </a:lnTo>
                <a:lnTo>
                  <a:pt x="549904" y="492581"/>
                </a:lnTo>
                <a:lnTo>
                  <a:pt x="513474" y="520726"/>
                </a:lnTo>
                <a:lnTo>
                  <a:pt x="485328" y="557156"/>
                </a:lnTo>
                <a:lnTo>
                  <a:pt x="467182" y="600155"/>
                </a:lnTo>
                <a:lnTo>
                  <a:pt x="460753" y="648007"/>
                </a:lnTo>
                <a:lnTo>
                  <a:pt x="467182" y="695860"/>
                </a:lnTo>
                <a:lnTo>
                  <a:pt x="485328" y="738859"/>
                </a:lnTo>
                <a:lnTo>
                  <a:pt x="513474" y="775289"/>
                </a:lnTo>
                <a:lnTo>
                  <a:pt x="549904" y="803434"/>
                </a:lnTo>
                <a:lnTo>
                  <a:pt x="592902" y="821580"/>
                </a:lnTo>
                <a:lnTo>
                  <a:pt x="640755" y="828010"/>
                </a:lnTo>
                <a:lnTo>
                  <a:pt x="688607" y="821580"/>
                </a:lnTo>
                <a:lnTo>
                  <a:pt x="731606" y="803434"/>
                </a:lnTo>
                <a:lnTo>
                  <a:pt x="768036" y="775289"/>
                </a:lnTo>
                <a:lnTo>
                  <a:pt x="796181" y="738859"/>
                </a:lnTo>
                <a:lnTo>
                  <a:pt x="814327" y="695860"/>
                </a:lnTo>
                <a:lnTo>
                  <a:pt x="820757" y="648007"/>
                </a:lnTo>
                <a:close/>
              </a:path>
              <a:path w="1504950" h="944880">
                <a:moveTo>
                  <a:pt x="478669" y="346999"/>
                </a:moveTo>
                <a:lnTo>
                  <a:pt x="550828" y="481010"/>
                </a:lnTo>
              </a:path>
              <a:path w="1504950" h="944880">
                <a:moveTo>
                  <a:pt x="1504765" y="180002"/>
                </a:moveTo>
                <a:lnTo>
                  <a:pt x="1498336" y="132150"/>
                </a:lnTo>
                <a:lnTo>
                  <a:pt x="1480190" y="89151"/>
                </a:lnTo>
                <a:lnTo>
                  <a:pt x="1452044" y="52720"/>
                </a:lnTo>
                <a:lnTo>
                  <a:pt x="1415614" y="24575"/>
                </a:lnTo>
                <a:lnTo>
                  <a:pt x="1372615" y="6429"/>
                </a:lnTo>
                <a:lnTo>
                  <a:pt x="1324763" y="0"/>
                </a:lnTo>
                <a:lnTo>
                  <a:pt x="1276911" y="6429"/>
                </a:lnTo>
                <a:lnTo>
                  <a:pt x="1233912" y="24575"/>
                </a:lnTo>
                <a:lnTo>
                  <a:pt x="1197482" y="52720"/>
                </a:lnTo>
                <a:lnTo>
                  <a:pt x="1169336" y="89151"/>
                </a:lnTo>
                <a:lnTo>
                  <a:pt x="1151191" y="132150"/>
                </a:lnTo>
                <a:lnTo>
                  <a:pt x="1144761" y="180002"/>
                </a:lnTo>
                <a:lnTo>
                  <a:pt x="1151191" y="227854"/>
                </a:lnTo>
                <a:lnTo>
                  <a:pt x="1169336" y="270853"/>
                </a:lnTo>
                <a:lnTo>
                  <a:pt x="1197482" y="307283"/>
                </a:lnTo>
                <a:lnTo>
                  <a:pt x="1233912" y="335428"/>
                </a:lnTo>
                <a:lnTo>
                  <a:pt x="1276911" y="353574"/>
                </a:lnTo>
                <a:lnTo>
                  <a:pt x="1324763" y="360004"/>
                </a:lnTo>
                <a:lnTo>
                  <a:pt x="1372615" y="353574"/>
                </a:lnTo>
                <a:lnTo>
                  <a:pt x="1415614" y="335428"/>
                </a:lnTo>
                <a:lnTo>
                  <a:pt x="1452044" y="307283"/>
                </a:lnTo>
                <a:lnTo>
                  <a:pt x="1480190" y="270853"/>
                </a:lnTo>
                <a:lnTo>
                  <a:pt x="1498336" y="227854"/>
                </a:lnTo>
                <a:lnTo>
                  <a:pt x="150476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56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40034" y="1306695"/>
            <a:ext cx="864235" cy="981710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98312" y="0"/>
                </a:moveTo>
                <a:lnTo>
                  <a:pt x="298360" y="200041"/>
                </a:lnTo>
              </a:path>
              <a:path w="864235" h="981710">
                <a:moveTo>
                  <a:pt x="360004" y="801703"/>
                </a:moveTo>
                <a:lnTo>
                  <a:pt x="353574" y="753851"/>
                </a:lnTo>
                <a:lnTo>
                  <a:pt x="335429" y="710852"/>
                </a:lnTo>
                <a:lnTo>
                  <a:pt x="307283" y="674422"/>
                </a:lnTo>
                <a:lnTo>
                  <a:pt x="270853" y="646276"/>
                </a:lnTo>
                <a:lnTo>
                  <a:pt x="227854" y="628131"/>
                </a:lnTo>
                <a:lnTo>
                  <a:pt x="180002" y="621701"/>
                </a:lnTo>
                <a:lnTo>
                  <a:pt x="132150" y="628131"/>
                </a:lnTo>
                <a:lnTo>
                  <a:pt x="89151" y="646276"/>
                </a:lnTo>
                <a:lnTo>
                  <a:pt x="52720" y="674422"/>
                </a:lnTo>
                <a:lnTo>
                  <a:pt x="24575" y="710852"/>
                </a:lnTo>
                <a:lnTo>
                  <a:pt x="6429" y="753851"/>
                </a:lnTo>
                <a:lnTo>
                  <a:pt x="0" y="801703"/>
                </a:lnTo>
                <a:lnTo>
                  <a:pt x="6429" y="849555"/>
                </a:lnTo>
                <a:lnTo>
                  <a:pt x="24575" y="892554"/>
                </a:lnTo>
                <a:lnTo>
                  <a:pt x="52720" y="928984"/>
                </a:lnTo>
                <a:lnTo>
                  <a:pt x="89151" y="957130"/>
                </a:lnTo>
                <a:lnTo>
                  <a:pt x="132150" y="975276"/>
                </a:lnTo>
                <a:lnTo>
                  <a:pt x="180002" y="981705"/>
                </a:lnTo>
                <a:lnTo>
                  <a:pt x="227854" y="975276"/>
                </a:lnTo>
                <a:lnTo>
                  <a:pt x="270853" y="957130"/>
                </a:lnTo>
                <a:lnTo>
                  <a:pt x="307283" y="928984"/>
                </a:lnTo>
                <a:lnTo>
                  <a:pt x="335429" y="892554"/>
                </a:lnTo>
                <a:lnTo>
                  <a:pt x="353574" y="849555"/>
                </a:lnTo>
                <a:lnTo>
                  <a:pt x="360004" y="801703"/>
                </a:lnTo>
                <a:close/>
              </a:path>
              <a:path w="864235" h="981710">
                <a:moveTo>
                  <a:pt x="342086" y="500695"/>
                </a:moveTo>
                <a:lnTo>
                  <a:pt x="269929" y="634706"/>
                </a:lnTo>
              </a:path>
              <a:path w="864235" h="981710">
                <a:moveTo>
                  <a:pt x="864010" y="801703"/>
                </a:moveTo>
                <a:lnTo>
                  <a:pt x="857580" y="753851"/>
                </a:lnTo>
                <a:lnTo>
                  <a:pt x="839435" y="710852"/>
                </a:lnTo>
                <a:lnTo>
                  <a:pt x="811289" y="674422"/>
                </a:lnTo>
                <a:lnTo>
                  <a:pt x="774859" y="646276"/>
                </a:lnTo>
                <a:lnTo>
                  <a:pt x="731860" y="628131"/>
                </a:lnTo>
                <a:lnTo>
                  <a:pt x="684008" y="621701"/>
                </a:lnTo>
                <a:lnTo>
                  <a:pt x="636156" y="628131"/>
                </a:lnTo>
                <a:lnTo>
                  <a:pt x="593157" y="646276"/>
                </a:lnTo>
                <a:lnTo>
                  <a:pt x="556727" y="674422"/>
                </a:lnTo>
                <a:lnTo>
                  <a:pt x="528581" y="710852"/>
                </a:lnTo>
                <a:lnTo>
                  <a:pt x="510436" y="753851"/>
                </a:lnTo>
                <a:lnTo>
                  <a:pt x="504006" y="801703"/>
                </a:lnTo>
                <a:lnTo>
                  <a:pt x="510436" y="849555"/>
                </a:lnTo>
                <a:lnTo>
                  <a:pt x="528581" y="892554"/>
                </a:lnTo>
                <a:lnTo>
                  <a:pt x="556727" y="928984"/>
                </a:lnTo>
                <a:lnTo>
                  <a:pt x="593157" y="957130"/>
                </a:lnTo>
                <a:lnTo>
                  <a:pt x="636156" y="975276"/>
                </a:lnTo>
                <a:lnTo>
                  <a:pt x="684008" y="981705"/>
                </a:lnTo>
                <a:lnTo>
                  <a:pt x="731860" y="975276"/>
                </a:lnTo>
                <a:lnTo>
                  <a:pt x="774859" y="957130"/>
                </a:lnTo>
                <a:lnTo>
                  <a:pt x="811289" y="928984"/>
                </a:lnTo>
                <a:lnTo>
                  <a:pt x="839435" y="892554"/>
                </a:lnTo>
                <a:lnTo>
                  <a:pt x="857580" y="849555"/>
                </a:lnTo>
                <a:lnTo>
                  <a:pt x="864010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68524" y="1948276"/>
            <a:ext cx="167132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  <a:tab pos="948055" algn="l"/>
                <a:tab pos="1452245" algn="l"/>
              </a:tabLst>
            </a:pPr>
            <a:r>
              <a:rPr sz="1700" spc="-25" dirty="0">
                <a:latin typeface="Calibri"/>
                <a:cs typeface="Calibri"/>
              </a:rPr>
              <a:t>29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18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61957" y="1807390"/>
            <a:ext cx="72390" cy="134620"/>
          </a:xfrm>
          <a:custGeom>
            <a:avLst/>
            <a:gdLst/>
            <a:ahLst/>
            <a:cxnLst/>
            <a:rect l="l" t="t" r="r" b="b"/>
            <a:pathLst>
              <a:path w="72389" h="134619">
                <a:moveTo>
                  <a:pt x="0" y="0"/>
                </a:moveTo>
                <a:lnTo>
                  <a:pt x="72157" y="134011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36880">
              <a:lnSpc>
                <a:spcPct val="100000"/>
              </a:lnSpc>
              <a:spcBef>
                <a:spcPts val="125"/>
              </a:spcBef>
            </a:pPr>
            <a:r>
              <a:rPr spc="-40" dirty="0"/>
              <a:t>Keeping</a:t>
            </a:r>
            <a:r>
              <a:rPr spc="-35" dirty="0"/>
              <a:t> </a:t>
            </a:r>
            <a:r>
              <a:rPr spc="-40" dirty="0"/>
              <a:t>the</a:t>
            </a:r>
            <a:r>
              <a:rPr spc="-30" dirty="0"/>
              <a:t> </a:t>
            </a:r>
            <a:r>
              <a:rPr spc="-35" dirty="0"/>
              <a:t>Tree</a:t>
            </a:r>
            <a:r>
              <a:rPr spc="-25" dirty="0"/>
              <a:t> </a:t>
            </a:r>
            <a:r>
              <a:rPr spc="-80" dirty="0"/>
              <a:t>Complete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303" y="1027367"/>
            <a:ext cx="1425575" cy="1696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to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extract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the </a:t>
            </a:r>
            <a:r>
              <a:rPr sz="1700" spc="-35" dirty="0">
                <a:latin typeface="Calibri"/>
                <a:cs typeface="Calibri"/>
              </a:rPr>
              <a:t>maximum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value, </a:t>
            </a:r>
            <a:r>
              <a:rPr sz="1700" spc="-40" dirty="0">
                <a:latin typeface="Calibri"/>
                <a:cs typeface="Calibri"/>
              </a:rPr>
              <a:t>replace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root </a:t>
            </a:r>
            <a:r>
              <a:rPr sz="1700" dirty="0">
                <a:latin typeface="Calibri"/>
                <a:cs typeface="Calibri"/>
              </a:rPr>
              <a:t>by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06EB8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last</a:t>
            </a:r>
            <a:r>
              <a:rPr sz="1700" spc="10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006EB8"/>
                </a:solidFill>
                <a:latin typeface="Calibri"/>
                <a:cs typeface="Calibri"/>
              </a:rPr>
              <a:t>leaf </a:t>
            </a:r>
            <a:r>
              <a:rPr sz="1700" spc="-10" dirty="0">
                <a:latin typeface="Calibri"/>
                <a:cs typeface="Calibri"/>
              </a:rPr>
              <a:t>and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let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it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sift down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24030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88525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30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56024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20517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14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88019" y="1306701"/>
            <a:ext cx="981710" cy="1449705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05" y="0"/>
                </a:moveTo>
                <a:lnTo>
                  <a:pt x="781663" y="200047"/>
                </a:lnTo>
              </a:path>
              <a:path w="981710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49"/>
                </a:lnTo>
                <a:lnTo>
                  <a:pt x="240577" y="892548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8"/>
                </a:lnTo>
                <a:lnTo>
                  <a:pt x="569576" y="849549"/>
                </a:lnTo>
                <a:lnTo>
                  <a:pt x="576006" y="801697"/>
                </a:lnTo>
                <a:close/>
              </a:path>
              <a:path w="981710" h="1449705">
                <a:moveTo>
                  <a:pt x="558089" y="500689"/>
                </a:moveTo>
                <a:lnTo>
                  <a:pt x="485931" y="634700"/>
                </a:lnTo>
              </a:path>
              <a:path w="981710" h="1449705">
                <a:moveTo>
                  <a:pt x="360004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3" y="1114276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49" y="1096131"/>
                </a:lnTo>
                <a:lnTo>
                  <a:pt x="89151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5"/>
                </a:lnTo>
                <a:lnTo>
                  <a:pt x="24575" y="1360554"/>
                </a:lnTo>
                <a:lnTo>
                  <a:pt x="52720" y="1396984"/>
                </a:lnTo>
                <a:lnTo>
                  <a:pt x="89151" y="1425130"/>
                </a:lnTo>
                <a:lnTo>
                  <a:pt x="132149" y="1443276"/>
                </a:lnTo>
                <a:lnTo>
                  <a:pt x="180002" y="1449705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4"/>
                </a:lnTo>
                <a:lnTo>
                  <a:pt x="335428" y="1360554"/>
                </a:lnTo>
                <a:lnTo>
                  <a:pt x="353574" y="1317555"/>
                </a:lnTo>
                <a:lnTo>
                  <a:pt x="360004" y="1269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52523" y="2416271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47275" y="1460391"/>
            <a:ext cx="1504950" cy="944880"/>
          </a:xfrm>
          <a:custGeom>
            <a:avLst/>
            <a:gdLst/>
            <a:ahLst/>
            <a:cxnLst/>
            <a:rect l="l" t="t" r="r" b="b"/>
            <a:pathLst>
              <a:path w="1504950" h="944880">
                <a:moveTo>
                  <a:pt x="57497" y="819714"/>
                </a:moveTo>
                <a:lnTo>
                  <a:pt x="0" y="944306"/>
                </a:lnTo>
              </a:path>
              <a:path w="1504950" h="944880">
                <a:moveTo>
                  <a:pt x="820757" y="648007"/>
                </a:moveTo>
                <a:lnTo>
                  <a:pt x="814327" y="600155"/>
                </a:lnTo>
                <a:lnTo>
                  <a:pt x="796181" y="557156"/>
                </a:lnTo>
                <a:lnTo>
                  <a:pt x="768036" y="520726"/>
                </a:lnTo>
                <a:lnTo>
                  <a:pt x="731606" y="492581"/>
                </a:lnTo>
                <a:lnTo>
                  <a:pt x="688607" y="474435"/>
                </a:lnTo>
                <a:lnTo>
                  <a:pt x="640755" y="468005"/>
                </a:lnTo>
                <a:lnTo>
                  <a:pt x="592902" y="474435"/>
                </a:lnTo>
                <a:lnTo>
                  <a:pt x="549904" y="492581"/>
                </a:lnTo>
                <a:lnTo>
                  <a:pt x="513474" y="520726"/>
                </a:lnTo>
                <a:lnTo>
                  <a:pt x="485328" y="557156"/>
                </a:lnTo>
                <a:lnTo>
                  <a:pt x="467182" y="600155"/>
                </a:lnTo>
                <a:lnTo>
                  <a:pt x="460753" y="648007"/>
                </a:lnTo>
                <a:lnTo>
                  <a:pt x="467182" y="695860"/>
                </a:lnTo>
                <a:lnTo>
                  <a:pt x="485328" y="738859"/>
                </a:lnTo>
                <a:lnTo>
                  <a:pt x="513474" y="775289"/>
                </a:lnTo>
                <a:lnTo>
                  <a:pt x="549904" y="803434"/>
                </a:lnTo>
                <a:lnTo>
                  <a:pt x="592902" y="821580"/>
                </a:lnTo>
                <a:lnTo>
                  <a:pt x="640755" y="828010"/>
                </a:lnTo>
                <a:lnTo>
                  <a:pt x="688607" y="821580"/>
                </a:lnTo>
                <a:lnTo>
                  <a:pt x="731606" y="803434"/>
                </a:lnTo>
                <a:lnTo>
                  <a:pt x="768036" y="775289"/>
                </a:lnTo>
                <a:lnTo>
                  <a:pt x="796181" y="738859"/>
                </a:lnTo>
                <a:lnTo>
                  <a:pt x="814327" y="695860"/>
                </a:lnTo>
                <a:lnTo>
                  <a:pt x="820757" y="648007"/>
                </a:lnTo>
                <a:close/>
              </a:path>
              <a:path w="1504950" h="944880">
                <a:moveTo>
                  <a:pt x="478669" y="346999"/>
                </a:moveTo>
                <a:lnTo>
                  <a:pt x="550828" y="481010"/>
                </a:lnTo>
              </a:path>
              <a:path w="1504950" h="944880">
                <a:moveTo>
                  <a:pt x="1504765" y="180002"/>
                </a:moveTo>
                <a:lnTo>
                  <a:pt x="1498336" y="132150"/>
                </a:lnTo>
                <a:lnTo>
                  <a:pt x="1480190" y="89151"/>
                </a:lnTo>
                <a:lnTo>
                  <a:pt x="1452044" y="52720"/>
                </a:lnTo>
                <a:lnTo>
                  <a:pt x="1415614" y="24575"/>
                </a:lnTo>
                <a:lnTo>
                  <a:pt x="1372615" y="6429"/>
                </a:lnTo>
                <a:lnTo>
                  <a:pt x="1324763" y="0"/>
                </a:lnTo>
                <a:lnTo>
                  <a:pt x="1276911" y="6429"/>
                </a:lnTo>
                <a:lnTo>
                  <a:pt x="1233912" y="24575"/>
                </a:lnTo>
                <a:lnTo>
                  <a:pt x="1197482" y="52720"/>
                </a:lnTo>
                <a:lnTo>
                  <a:pt x="1169336" y="89151"/>
                </a:lnTo>
                <a:lnTo>
                  <a:pt x="1151191" y="132150"/>
                </a:lnTo>
                <a:lnTo>
                  <a:pt x="1144761" y="180002"/>
                </a:lnTo>
                <a:lnTo>
                  <a:pt x="1151191" y="227854"/>
                </a:lnTo>
                <a:lnTo>
                  <a:pt x="1169336" y="270853"/>
                </a:lnTo>
                <a:lnTo>
                  <a:pt x="1197482" y="307283"/>
                </a:lnTo>
                <a:lnTo>
                  <a:pt x="1233912" y="335428"/>
                </a:lnTo>
                <a:lnTo>
                  <a:pt x="1276911" y="353574"/>
                </a:lnTo>
                <a:lnTo>
                  <a:pt x="1324763" y="360004"/>
                </a:lnTo>
                <a:lnTo>
                  <a:pt x="1372615" y="353574"/>
                </a:lnTo>
                <a:lnTo>
                  <a:pt x="1415614" y="335428"/>
                </a:lnTo>
                <a:lnTo>
                  <a:pt x="1452044" y="307283"/>
                </a:lnTo>
                <a:lnTo>
                  <a:pt x="1480190" y="270853"/>
                </a:lnTo>
                <a:lnTo>
                  <a:pt x="1498336" y="227854"/>
                </a:lnTo>
                <a:lnTo>
                  <a:pt x="150476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56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40034" y="1306695"/>
            <a:ext cx="864235" cy="981710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98312" y="0"/>
                </a:moveTo>
                <a:lnTo>
                  <a:pt x="298360" y="200041"/>
                </a:lnTo>
              </a:path>
              <a:path w="864235" h="981710">
                <a:moveTo>
                  <a:pt x="360004" y="801703"/>
                </a:moveTo>
                <a:lnTo>
                  <a:pt x="353574" y="753851"/>
                </a:lnTo>
                <a:lnTo>
                  <a:pt x="335429" y="710852"/>
                </a:lnTo>
                <a:lnTo>
                  <a:pt x="307283" y="674422"/>
                </a:lnTo>
                <a:lnTo>
                  <a:pt x="270853" y="646276"/>
                </a:lnTo>
                <a:lnTo>
                  <a:pt x="227854" y="628131"/>
                </a:lnTo>
                <a:lnTo>
                  <a:pt x="180002" y="621701"/>
                </a:lnTo>
                <a:lnTo>
                  <a:pt x="132150" y="628131"/>
                </a:lnTo>
                <a:lnTo>
                  <a:pt x="89151" y="646276"/>
                </a:lnTo>
                <a:lnTo>
                  <a:pt x="52720" y="674422"/>
                </a:lnTo>
                <a:lnTo>
                  <a:pt x="24575" y="710852"/>
                </a:lnTo>
                <a:lnTo>
                  <a:pt x="6429" y="753851"/>
                </a:lnTo>
                <a:lnTo>
                  <a:pt x="0" y="801703"/>
                </a:lnTo>
                <a:lnTo>
                  <a:pt x="6429" y="849555"/>
                </a:lnTo>
                <a:lnTo>
                  <a:pt x="24575" y="892554"/>
                </a:lnTo>
                <a:lnTo>
                  <a:pt x="52720" y="928984"/>
                </a:lnTo>
                <a:lnTo>
                  <a:pt x="89151" y="957130"/>
                </a:lnTo>
                <a:lnTo>
                  <a:pt x="132150" y="975276"/>
                </a:lnTo>
                <a:lnTo>
                  <a:pt x="180002" y="981705"/>
                </a:lnTo>
                <a:lnTo>
                  <a:pt x="227854" y="975276"/>
                </a:lnTo>
                <a:lnTo>
                  <a:pt x="270853" y="957130"/>
                </a:lnTo>
                <a:lnTo>
                  <a:pt x="307283" y="928984"/>
                </a:lnTo>
                <a:lnTo>
                  <a:pt x="335429" y="892554"/>
                </a:lnTo>
                <a:lnTo>
                  <a:pt x="353574" y="849555"/>
                </a:lnTo>
                <a:lnTo>
                  <a:pt x="360004" y="801703"/>
                </a:lnTo>
                <a:close/>
              </a:path>
              <a:path w="864235" h="981710">
                <a:moveTo>
                  <a:pt x="342086" y="500695"/>
                </a:moveTo>
                <a:lnTo>
                  <a:pt x="269929" y="634706"/>
                </a:lnTo>
              </a:path>
              <a:path w="864235" h="981710">
                <a:moveTo>
                  <a:pt x="864010" y="801703"/>
                </a:moveTo>
                <a:lnTo>
                  <a:pt x="857580" y="753851"/>
                </a:lnTo>
                <a:lnTo>
                  <a:pt x="839435" y="710852"/>
                </a:lnTo>
                <a:lnTo>
                  <a:pt x="811289" y="674422"/>
                </a:lnTo>
                <a:lnTo>
                  <a:pt x="774859" y="646276"/>
                </a:lnTo>
                <a:lnTo>
                  <a:pt x="731860" y="628131"/>
                </a:lnTo>
                <a:lnTo>
                  <a:pt x="684008" y="621701"/>
                </a:lnTo>
                <a:lnTo>
                  <a:pt x="636156" y="628131"/>
                </a:lnTo>
                <a:lnTo>
                  <a:pt x="593157" y="646276"/>
                </a:lnTo>
                <a:lnTo>
                  <a:pt x="556727" y="674422"/>
                </a:lnTo>
                <a:lnTo>
                  <a:pt x="528581" y="710852"/>
                </a:lnTo>
                <a:lnTo>
                  <a:pt x="510436" y="753851"/>
                </a:lnTo>
                <a:lnTo>
                  <a:pt x="504006" y="801703"/>
                </a:lnTo>
                <a:lnTo>
                  <a:pt x="510436" y="849555"/>
                </a:lnTo>
                <a:lnTo>
                  <a:pt x="528581" y="892554"/>
                </a:lnTo>
                <a:lnTo>
                  <a:pt x="556727" y="928984"/>
                </a:lnTo>
                <a:lnTo>
                  <a:pt x="593157" y="957130"/>
                </a:lnTo>
                <a:lnTo>
                  <a:pt x="636156" y="975276"/>
                </a:lnTo>
                <a:lnTo>
                  <a:pt x="684008" y="981705"/>
                </a:lnTo>
                <a:lnTo>
                  <a:pt x="731860" y="975276"/>
                </a:lnTo>
                <a:lnTo>
                  <a:pt x="774859" y="957130"/>
                </a:lnTo>
                <a:lnTo>
                  <a:pt x="811289" y="928984"/>
                </a:lnTo>
                <a:lnTo>
                  <a:pt x="839435" y="892554"/>
                </a:lnTo>
                <a:lnTo>
                  <a:pt x="857580" y="849555"/>
                </a:lnTo>
                <a:lnTo>
                  <a:pt x="864010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68524" y="1948276"/>
            <a:ext cx="167132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  <a:tab pos="948055" algn="l"/>
                <a:tab pos="1452245" algn="l"/>
              </a:tabLst>
            </a:pPr>
            <a:r>
              <a:rPr sz="1700" spc="-25" dirty="0">
                <a:latin typeface="Calibri"/>
                <a:cs typeface="Calibri"/>
              </a:rPr>
              <a:t>29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18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61957" y="1807390"/>
            <a:ext cx="72390" cy="134620"/>
          </a:xfrm>
          <a:custGeom>
            <a:avLst/>
            <a:gdLst/>
            <a:ahLst/>
            <a:cxnLst/>
            <a:rect l="l" t="t" r="r" b="b"/>
            <a:pathLst>
              <a:path w="72389" h="134619">
                <a:moveTo>
                  <a:pt x="0" y="0"/>
                </a:moveTo>
                <a:lnTo>
                  <a:pt x="72157" y="134011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36880">
              <a:lnSpc>
                <a:spcPct val="100000"/>
              </a:lnSpc>
              <a:spcBef>
                <a:spcPts val="125"/>
              </a:spcBef>
            </a:pPr>
            <a:r>
              <a:rPr spc="-40" dirty="0"/>
              <a:t>Keeping</a:t>
            </a:r>
            <a:r>
              <a:rPr spc="-35" dirty="0"/>
              <a:t> </a:t>
            </a:r>
            <a:r>
              <a:rPr spc="-40" dirty="0"/>
              <a:t>the</a:t>
            </a:r>
            <a:r>
              <a:rPr spc="-30" dirty="0"/>
              <a:t> </a:t>
            </a:r>
            <a:r>
              <a:rPr spc="-35" dirty="0"/>
              <a:t>Tree</a:t>
            </a:r>
            <a:r>
              <a:rPr spc="-25" dirty="0"/>
              <a:t> </a:t>
            </a:r>
            <a:r>
              <a:rPr spc="-80" dirty="0"/>
              <a:t>Complete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303" y="1027367"/>
            <a:ext cx="1425575" cy="1696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to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extract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the </a:t>
            </a:r>
            <a:r>
              <a:rPr sz="1700" spc="-35" dirty="0">
                <a:latin typeface="Calibri"/>
                <a:cs typeface="Calibri"/>
              </a:rPr>
              <a:t>maximum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value, </a:t>
            </a:r>
            <a:r>
              <a:rPr sz="1700" spc="-40" dirty="0">
                <a:latin typeface="Calibri"/>
                <a:cs typeface="Calibri"/>
              </a:rPr>
              <a:t>replace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root </a:t>
            </a:r>
            <a:r>
              <a:rPr sz="1700" dirty="0">
                <a:latin typeface="Calibri"/>
                <a:cs typeface="Calibri"/>
              </a:rPr>
              <a:t>by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06EB8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last</a:t>
            </a:r>
            <a:r>
              <a:rPr sz="1700" spc="10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006EB8"/>
                </a:solidFill>
                <a:latin typeface="Calibri"/>
                <a:cs typeface="Calibri"/>
              </a:rPr>
              <a:t>leaf </a:t>
            </a:r>
            <a:r>
              <a:rPr sz="1700" spc="-10" dirty="0">
                <a:latin typeface="Calibri"/>
                <a:cs typeface="Calibri"/>
              </a:rPr>
              <a:t>and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let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it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sift down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24030" y="992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9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88525" y="1012273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30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56024" y="14603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2"/>
                </a:moveTo>
                <a:lnTo>
                  <a:pt x="353574" y="132150"/>
                </a:lnTo>
                <a:lnTo>
                  <a:pt x="335429" y="89151"/>
                </a:lnTo>
                <a:lnTo>
                  <a:pt x="307283" y="52720"/>
                </a:lnTo>
                <a:lnTo>
                  <a:pt x="270853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8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3" y="335428"/>
                </a:lnTo>
                <a:lnTo>
                  <a:pt x="307283" y="307283"/>
                </a:lnTo>
                <a:lnTo>
                  <a:pt x="335429" y="270853"/>
                </a:lnTo>
                <a:lnTo>
                  <a:pt x="353574" y="227854"/>
                </a:lnTo>
                <a:lnTo>
                  <a:pt x="360004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20517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29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88019" y="1306701"/>
            <a:ext cx="981710" cy="1449705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05" y="0"/>
                </a:moveTo>
                <a:lnTo>
                  <a:pt x="781663" y="200047"/>
                </a:lnTo>
              </a:path>
              <a:path w="981710" h="1449705">
                <a:moveTo>
                  <a:pt x="576006" y="801697"/>
                </a:moveTo>
                <a:lnTo>
                  <a:pt x="569576" y="753845"/>
                </a:lnTo>
                <a:lnTo>
                  <a:pt x="551431" y="710846"/>
                </a:lnTo>
                <a:lnTo>
                  <a:pt x="523285" y="674416"/>
                </a:lnTo>
                <a:lnTo>
                  <a:pt x="486855" y="646271"/>
                </a:lnTo>
                <a:lnTo>
                  <a:pt x="443856" y="628125"/>
                </a:lnTo>
                <a:lnTo>
                  <a:pt x="396004" y="621695"/>
                </a:lnTo>
                <a:lnTo>
                  <a:pt x="348152" y="628125"/>
                </a:lnTo>
                <a:lnTo>
                  <a:pt x="305153" y="646271"/>
                </a:lnTo>
                <a:lnTo>
                  <a:pt x="268723" y="674416"/>
                </a:lnTo>
                <a:lnTo>
                  <a:pt x="240577" y="710846"/>
                </a:lnTo>
                <a:lnTo>
                  <a:pt x="222432" y="753845"/>
                </a:lnTo>
                <a:lnTo>
                  <a:pt x="216002" y="801697"/>
                </a:lnTo>
                <a:lnTo>
                  <a:pt x="222432" y="849549"/>
                </a:lnTo>
                <a:lnTo>
                  <a:pt x="240577" y="892548"/>
                </a:lnTo>
                <a:lnTo>
                  <a:pt x="268723" y="928979"/>
                </a:lnTo>
                <a:lnTo>
                  <a:pt x="305153" y="957124"/>
                </a:lnTo>
                <a:lnTo>
                  <a:pt x="348152" y="975270"/>
                </a:lnTo>
                <a:lnTo>
                  <a:pt x="396004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1" y="892548"/>
                </a:lnTo>
                <a:lnTo>
                  <a:pt x="569576" y="849549"/>
                </a:lnTo>
                <a:lnTo>
                  <a:pt x="576006" y="801697"/>
                </a:lnTo>
                <a:close/>
              </a:path>
              <a:path w="981710" h="1449705">
                <a:moveTo>
                  <a:pt x="558089" y="500689"/>
                </a:moveTo>
                <a:lnTo>
                  <a:pt x="485931" y="634700"/>
                </a:lnTo>
              </a:path>
              <a:path w="981710" h="1449705">
                <a:moveTo>
                  <a:pt x="360004" y="1269703"/>
                </a:moveTo>
                <a:lnTo>
                  <a:pt x="353574" y="1221851"/>
                </a:lnTo>
                <a:lnTo>
                  <a:pt x="335428" y="1178852"/>
                </a:lnTo>
                <a:lnTo>
                  <a:pt x="307283" y="1142422"/>
                </a:lnTo>
                <a:lnTo>
                  <a:pt x="270853" y="1114276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49" y="1096131"/>
                </a:lnTo>
                <a:lnTo>
                  <a:pt x="89151" y="1114276"/>
                </a:lnTo>
                <a:lnTo>
                  <a:pt x="52720" y="1142422"/>
                </a:lnTo>
                <a:lnTo>
                  <a:pt x="24575" y="1178852"/>
                </a:lnTo>
                <a:lnTo>
                  <a:pt x="6429" y="1221851"/>
                </a:lnTo>
                <a:lnTo>
                  <a:pt x="0" y="1269703"/>
                </a:lnTo>
                <a:lnTo>
                  <a:pt x="6429" y="1317555"/>
                </a:lnTo>
                <a:lnTo>
                  <a:pt x="24575" y="1360554"/>
                </a:lnTo>
                <a:lnTo>
                  <a:pt x="52720" y="1396984"/>
                </a:lnTo>
                <a:lnTo>
                  <a:pt x="89151" y="1425130"/>
                </a:lnTo>
                <a:lnTo>
                  <a:pt x="132149" y="1443276"/>
                </a:lnTo>
                <a:lnTo>
                  <a:pt x="180002" y="1449705"/>
                </a:lnTo>
                <a:lnTo>
                  <a:pt x="227854" y="1443276"/>
                </a:lnTo>
                <a:lnTo>
                  <a:pt x="270853" y="1425130"/>
                </a:lnTo>
                <a:lnTo>
                  <a:pt x="307283" y="1396984"/>
                </a:lnTo>
                <a:lnTo>
                  <a:pt x="335428" y="1360554"/>
                </a:lnTo>
                <a:lnTo>
                  <a:pt x="353574" y="1317555"/>
                </a:lnTo>
                <a:lnTo>
                  <a:pt x="360004" y="1269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52523" y="2416271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47275" y="1460391"/>
            <a:ext cx="1504950" cy="944880"/>
          </a:xfrm>
          <a:custGeom>
            <a:avLst/>
            <a:gdLst/>
            <a:ahLst/>
            <a:cxnLst/>
            <a:rect l="l" t="t" r="r" b="b"/>
            <a:pathLst>
              <a:path w="1504950" h="944880">
                <a:moveTo>
                  <a:pt x="57497" y="819714"/>
                </a:moveTo>
                <a:lnTo>
                  <a:pt x="0" y="944306"/>
                </a:lnTo>
              </a:path>
              <a:path w="1504950" h="944880">
                <a:moveTo>
                  <a:pt x="820757" y="648007"/>
                </a:moveTo>
                <a:lnTo>
                  <a:pt x="814327" y="600155"/>
                </a:lnTo>
                <a:lnTo>
                  <a:pt x="796181" y="557156"/>
                </a:lnTo>
                <a:lnTo>
                  <a:pt x="768036" y="520726"/>
                </a:lnTo>
                <a:lnTo>
                  <a:pt x="731606" y="492581"/>
                </a:lnTo>
                <a:lnTo>
                  <a:pt x="688607" y="474435"/>
                </a:lnTo>
                <a:lnTo>
                  <a:pt x="640755" y="468005"/>
                </a:lnTo>
                <a:lnTo>
                  <a:pt x="592902" y="474435"/>
                </a:lnTo>
                <a:lnTo>
                  <a:pt x="549904" y="492581"/>
                </a:lnTo>
                <a:lnTo>
                  <a:pt x="513474" y="520726"/>
                </a:lnTo>
                <a:lnTo>
                  <a:pt x="485328" y="557156"/>
                </a:lnTo>
                <a:lnTo>
                  <a:pt x="467182" y="600155"/>
                </a:lnTo>
                <a:lnTo>
                  <a:pt x="460753" y="648007"/>
                </a:lnTo>
                <a:lnTo>
                  <a:pt x="467182" y="695860"/>
                </a:lnTo>
                <a:lnTo>
                  <a:pt x="485328" y="738859"/>
                </a:lnTo>
                <a:lnTo>
                  <a:pt x="513474" y="775289"/>
                </a:lnTo>
                <a:lnTo>
                  <a:pt x="549904" y="803434"/>
                </a:lnTo>
                <a:lnTo>
                  <a:pt x="592902" y="821580"/>
                </a:lnTo>
                <a:lnTo>
                  <a:pt x="640755" y="828010"/>
                </a:lnTo>
                <a:lnTo>
                  <a:pt x="688607" y="821580"/>
                </a:lnTo>
                <a:lnTo>
                  <a:pt x="731606" y="803434"/>
                </a:lnTo>
                <a:lnTo>
                  <a:pt x="768036" y="775289"/>
                </a:lnTo>
                <a:lnTo>
                  <a:pt x="796181" y="738859"/>
                </a:lnTo>
                <a:lnTo>
                  <a:pt x="814327" y="695860"/>
                </a:lnTo>
                <a:lnTo>
                  <a:pt x="820757" y="648007"/>
                </a:lnTo>
                <a:close/>
              </a:path>
              <a:path w="1504950" h="944880">
                <a:moveTo>
                  <a:pt x="478669" y="346999"/>
                </a:moveTo>
                <a:lnTo>
                  <a:pt x="550828" y="481010"/>
                </a:lnTo>
              </a:path>
              <a:path w="1504950" h="944880">
                <a:moveTo>
                  <a:pt x="1504765" y="180002"/>
                </a:moveTo>
                <a:lnTo>
                  <a:pt x="1498336" y="132150"/>
                </a:lnTo>
                <a:lnTo>
                  <a:pt x="1480190" y="89151"/>
                </a:lnTo>
                <a:lnTo>
                  <a:pt x="1452044" y="52720"/>
                </a:lnTo>
                <a:lnTo>
                  <a:pt x="1415614" y="24575"/>
                </a:lnTo>
                <a:lnTo>
                  <a:pt x="1372615" y="6429"/>
                </a:lnTo>
                <a:lnTo>
                  <a:pt x="1324763" y="0"/>
                </a:lnTo>
                <a:lnTo>
                  <a:pt x="1276911" y="6429"/>
                </a:lnTo>
                <a:lnTo>
                  <a:pt x="1233912" y="24575"/>
                </a:lnTo>
                <a:lnTo>
                  <a:pt x="1197482" y="52720"/>
                </a:lnTo>
                <a:lnTo>
                  <a:pt x="1169336" y="89151"/>
                </a:lnTo>
                <a:lnTo>
                  <a:pt x="1151191" y="132150"/>
                </a:lnTo>
                <a:lnTo>
                  <a:pt x="1144761" y="180002"/>
                </a:lnTo>
                <a:lnTo>
                  <a:pt x="1151191" y="227854"/>
                </a:lnTo>
                <a:lnTo>
                  <a:pt x="1169336" y="270853"/>
                </a:lnTo>
                <a:lnTo>
                  <a:pt x="1197482" y="307283"/>
                </a:lnTo>
                <a:lnTo>
                  <a:pt x="1233912" y="335428"/>
                </a:lnTo>
                <a:lnTo>
                  <a:pt x="1276911" y="353574"/>
                </a:lnTo>
                <a:lnTo>
                  <a:pt x="1324763" y="360004"/>
                </a:lnTo>
                <a:lnTo>
                  <a:pt x="1372615" y="353574"/>
                </a:lnTo>
                <a:lnTo>
                  <a:pt x="1415614" y="335428"/>
                </a:lnTo>
                <a:lnTo>
                  <a:pt x="1452044" y="307283"/>
                </a:lnTo>
                <a:lnTo>
                  <a:pt x="1480190" y="270853"/>
                </a:lnTo>
                <a:lnTo>
                  <a:pt x="1498336" y="227854"/>
                </a:lnTo>
                <a:lnTo>
                  <a:pt x="1504765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56520" y="1480268"/>
            <a:ext cx="2311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latin typeface="Calibri"/>
                <a:cs typeface="Calibri"/>
              </a:rPr>
              <a:t>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40034" y="1306695"/>
            <a:ext cx="864235" cy="981710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98312" y="0"/>
                </a:moveTo>
                <a:lnTo>
                  <a:pt x="298360" y="200041"/>
                </a:lnTo>
              </a:path>
              <a:path w="864235" h="981710">
                <a:moveTo>
                  <a:pt x="360004" y="801703"/>
                </a:moveTo>
                <a:lnTo>
                  <a:pt x="353574" y="753851"/>
                </a:lnTo>
                <a:lnTo>
                  <a:pt x="335429" y="710852"/>
                </a:lnTo>
                <a:lnTo>
                  <a:pt x="307283" y="674422"/>
                </a:lnTo>
                <a:lnTo>
                  <a:pt x="270853" y="646276"/>
                </a:lnTo>
                <a:lnTo>
                  <a:pt x="227854" y="628131"/>
                </a:lnTo>
                <a:lnTo>
                  <a:pt x="180002" y="621701"/>
                </a:lnTo>
                <a:lnTo>
                  <a:pt x="132150" y="628131"/>
                </a:lnTo>
                <a:lnTo>
                  <a:pt x="89151" y="646276"/>
                </a:lnTo>
                <a:lnTo>
                  <a:pt x="52720" y="674422"/>
                </a:lnTo>
                <a:lnTo>
                  <a:pt x="24575" y="710852"/>
                </a:lnTo>
                <a:lnTo>
                  <a:pt x="6429" y="753851"/>
                </a:lnTo>
                <a:lnTo>
                  <a:pt x="0" y="801703"/>
                </a:lnTo>
                <a:lnTo>
                  <a:pt x="6429" y="849555"/>
                </a:lnTo>
                <a:lnTo>
                  <a:pt x="24575" y="892554"/>
                </a:lnTo>
                <a:lnTo>
                  <a:pt x="52720" y="928984"/>
                </a:lnTo>
                <a:lnTo>
                  <a:pt x="89151" y="957130"/>
                </a:lnTo>
                <a:lnTo>
                  <a:pt x="132150" y="975276"/>
                </a:lnTo>
                <a:lnTo>
                  <a:pt x="180002" y="981705"/>
                </a:lnTo>
                <a:lnTo>
                  <a:pt x="227854" y="975276"/>
                </a:lnTo>
                <a:lnTo>
                  <a:pt x="270853" y="957130"/>
                </a:lnTo>
                <a:lnTo>
                  <a:pt x="307283" y="928984"/>
                </a:lnTo>
                <a:lnTo>
                  <a:pt x="335429" y="892554"/>
                </a:lnTo>
                <a:lnTo>
                  <a:pt x="353574" y="849555"/>
                </a:lnTo>
                <a:lnTo>
                  <a:pt x="360004" y="801703"/>
                </a:lnTo>
                <a:close/>
              </a:path>
              <a:path w="864235" h="981710">
                <a:moveTo>
                  <a:pt x="342086" y="500695"/>
                </a:moveTo>
                <a:lnTo>
                  <a:pt x="269929" y="634706"/>
                </a:lnTo>
              </a:path>
              <a:path w="864235" h="981710">
                <a:moveTo>
                  <a:pt x="864010" y="801703"/>
                </a:moveTo>
                <a:lnTo>
                  <a:pt x="857580" y="753851"/>
                </a:lnTo>
                <a:lnTo>
                  <a:pt x="839435" y="710852"/>
                </a:lnTo>
                <a:lnTo>
                  <a:pt x="811289" y="674422"/>
                </a:lnTo>
                <a:lnTo>
                  <a:pt x="774859" y="646276"/>
                </a:lnTo>
                <a:lnTo>
                  <a:pt x="731860" y="628131"/>
                </a:lnTo>
                <a:lnTo>
                  <a:pt x="684008" y="621701"/>
                </a:lnTo>
                <a:lnTo>
                  <a:pt x="636156" y="628131"/>
                </a:lnTo>
                <a:lnTo>
                  <a:pt x="593157" y="646276"/>
                </a:lnTo>
                <a:lnTo>
                  <a:pt x="556727" y="674422"/>
                </a:lnTo>
                <a:lnTo>
                  <a:pt x="528581" y="710852"/>
                </a:lnTo>
                <a:lnTo>
                  <a:pt x="510436" y="753851"/>
                </a:lnTo>
                <a:lnTo>
                  <a:pt x="504006" y="801703"/>
                </a:lnTo>
                <a:lnTo>
                  <a:pt x="510436" y="849555"/>
                </a:lnTo>
                <a:lnTo>
                  <a:pt x="528581" y="892554"/>
                </a:lnTo>
                <a:lnTo>
                  <a:pt x="556727" y="928984"/>
                </a:lnTo>
                <a:lnTo>
                  <a:pt x="593157" y="957130"/>
                </a:lnTo>
                <a:lnTo>
                  <a:pt x="636156" y="975276"/>
                </a:lnTo>
                <a:lnTo>
                  <a:pt x="684008" y="981705"/>
                </a:lnTo>
                <a:lnTo>
                  <a:pt x="731860" y="975276"/>
                </a:lnTo>
                <a:lnTo>
                  <a:pt x="774859" y="957130"/>
                </a:lnTo>
                <a:lnTo>
                  <a:pt x="811289" y="928984"/>
                </a:lnTo>
                <a:lnTo>
                  <a:pt x="839435" y="892554"/>
                </a:lnTo>
                <a:lnTo>
                  <a:pt x="857580" y="849555"/>
                </a:lnTo>
                <a:lnTo>
                  <a:pt x="864010" y="8017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68524" y="1948276"/>
            <a:ext cx="167132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  <a:tab pos="948055" algn="l"/>
                <a:tab pos="1452245" algn="l"/>
              </a:tabLst>
            </a:pPr>
            <a:r>
              <a:rPr sz="1700" spc="-25" dirty="0">
                <a:latin typeface="Calibri"/>
                <a:cs typeface="Calibri"/>
              </a:rPr>
              <a:t>14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7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18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61957" y="1807390"/>
            <a:ext cx="72390" cy="134620"/>
          </a:xfrm>
          <a:custGeom>
            <a:avLst/>
            <a:gdLst/>
            <a:ahLst/>
            <a:cxnLst/>
            <a:rect l="l" t="t" r="r" b="b"/>
            <a:pathLst>
              <a:path w="72389" h="134619">
                <a:moveTo>
                  <a:pt x="0" y="0"/>
                </a:moveTo>
                <a:lnTo>
                  <a:pt x="72157" y="134011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3145" y="71245"/>
            <a:ext cx="90233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5" dirty="0"/>
              <a:t>Outline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783" y="748794"/>
            <a:ext cx="189504" cy="1895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783" y="1175260"/>
            <a:ext cx="189504" cy="1895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783" y="1601726"/>
            <a:ext cx="189504" cy="1895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5783" y="2028204"/>
            <a:ext cx="189504" cy="18950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783" y="2454670"/>
            <a:ext cx="189504" cy="1895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783" y="2881136"/>
            <a:ext cx="189504" cy="18950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33679" indent="-221615">
              <a:lnSpc>
                <a:spcPct val="100000"/>
              </a:lnSpc>
              <a:spcBef>
                <a:spcPts val="120"/>
              </a:spcBef>
              <a:buClr>
                <a:srgbClr val="FFFFFF"/>
              </a:buClr>
              <a:buSzPct val="82352"/>
              <a:buAutoNum type="arabicPlain"/>
              <a:tabLst>
                <a:tab pos="233679" algn="l"/>
                <a:tab pos="234315" algn="l"/>
              </a:tabLst>
            </a:pPr>
            <a:r>
              <a:rPr dirty="0">
                <a:hlinkClick r:id="rId5" action="ppaction://hlinksldjump"/>
              </a:rPr>
              <a:t>Binary</a:t>
            </a:r>
            <a:r>
              <a:rPr spc="45" dirty="0">
                <a:hlinkClick r:id="rId5" action="ppaction://hlinksldjump"/>
              </a:rPr>
              <a:t> </a:t>
            </a:r>
            <a:r>
              <a:rPr spc="-20" dirty="0">
                <a:hlinkClick r:id="rId5" action="ppaction://hlinksldjump"/>
              </a:rPr>
              <a:t>Trees</a:t>
            </a:r>
          </a:p>
          <a:p>
            <a:pPr marL="233679" indent="-221615">
              <a:lnSpc>
                <a:spcPct val="100000"/>
              </a:lnSpc>
              <a:spcBef>
                <a:spcPts val="1320"/>
              </a:spcBef>
              <a:buClr>
                <a:srgbClr val="FFFFFF"/>
              </a:buClr>
              <a:buSzPct val="82352"/>
              <a:buAutoNum type="arabicPlain"/>
              <a:tabLst>
                <a:tab pos="233679" algn="l"/>
                <a:tab pos="234315" algn="l"/>
              </a:tabLst>
            </a:pPr>
            <a:r>
              <a:rPr dirty="0">
                <a:hlinkClick r:id="rId6" action="ppaction://hlinksldjump"/>
              </a:rPr>
              <a:t>Basic</a:t>
            </a:r>
            <a:r>
              <a:rPr spc="165" dirty="0">
                <a:hlinkClick r:id="rId6" action="ppaction://hlinksldjump"/>
              </a:rPr>
              <a:t> </a:t>
            </a:r>
            <a:r>
              <a:rPr spc="-10" dirty="0">
                <a:hlinkClick r:id="rId6" action="ppaction://hlinksldjump"/>
              </a:rPr>
              <a:t>Operations</a:t>
            </a:r>
          </a:p>
          <a:p>
            <a:pPr marL="233679" indent="-221615">
              <a:lnSpc>
                <a:spcPct val="100000"/>
              </a:lnSpc>
              <a:spcBef>
                <a:spcPts val="1315"/>
              </a:spcBef>
              <a:buClr>
                <a:srgbClr val="FFFFFF"/>
              </a:buClr>
              <a:buSzPct val="82352"/>
              <a:buAutoNum type="arabicPlain"/>
              <a:tabLst>
                <a:tab pos="233679" algn="l"/>
                <a:tab pos="234315" algn="l"/>
              </a:tabLst>
            </a:pPr>
            <a:r>
              <a:rPr spc="-40" dirty="0">
                <a:hlinkClick r:id="rId7" action="ppaction://hlinksldjump"/>
              </a:rPr>
              <a:t>Complete</a:t>
            </a:r>
            <a:r>
              <a:rPr spc="40" dirty="0">
                <a:hlinkClick r:id="rId7" action="ppaction://hlinksldjump"/>
              </a:rPr>
              <a:t> </a:t>
            </a:r>
            <a:r>
              <a:rPr dirty="0">
                <a:hlinkClick r:id="rId7" action="ppaction://hlinksldjump"/>
              </a:rPr>
              <a:t>Binary</a:t>
            </a:r>
            <a:r>
              <a:rPr spc="40" dirty="0">
                <a:hlinkClick r:id="rId7" action="ppaction://hlinksldjump"/>
              </a:rPr>
              <a:t> </a:t>
            </a:r>
            <a:r>
              <a:rPr spc="-10" dirty="0">
                <a:hlinkClick r:id="rId7" action="ppaction://hlinksldjump"/>
              </a:rPr>
              <a:t>Trees</a:t>
            </a:r>
          </a:p>
          <a:p>
            <a:pPr marL="233679" indent="-221615">
              <a:lnSpc>
                <a:spcPct val="100000"/>
              </a:lnSpc>
              <a:spcBef>
                <a:spcPts val="1320"/>
              </a:spcBef>
              <a:buClr>
                <a:srgbClr val="FFFFFF"/>
              </a:buClr>
              <a:buSzPct val="82352"/>
              <a:buAutoNum type="arabicPlain"/>
              <a:tabLst>
                <a:tab pos="233679" algn="l"/>
                <a:tab pos="234315" algn="l"/>
              </a:tabLst>
            </a:pPr>
            <a:r>
              <a:rPr spc="-10" dirty="0">
                <a:solidFill>
                  <a:srgbClr val="FF0000"/>
                </a:solidFill>
                <a:hlinkClick r:id="rId8" action="ppaction://hlinksldjump"/>
              </a:rPr>
              <a:t>Pseudocode</a:t>
            </a:r>
          </a:p>
          <a:p>
            <a:pPr marL="233679" indent="-221615">
              <a:lnSpc>
                <a:spcPct val="100000"/>
              </a:lnSpc>
              <a:spcBef>
                <a:spcPts val="1315"/>
              </a:spcBef>
              <a:buClr>
                <a:srgbClr val="FFFFFF"/>
              </a:buClr>
              <a:buSzPct val="82352"/>
              <a:buAutoNum type="arabicPlain"/>
              <a:tabLst>
                <a:tab pos="233679" algn="l"/>
                <a:tab pos="234315" algn="l"/>
              </a:tabLst>
            </a:pPr>
            <a:r>
              <a:rPr dirty="0">
                <a:hlinkClick r:id="rId9" action="ppaction://hlinksldjump"/>
              </a:rPr>
              <a:t>Heap</a:t>
            </a:r>
            <a:r>
              <a:rPr spc="-10" dirty="0">
                <a:hlinkClick r:id="rId9" action="ppaction://hlinksldjump"/>
              </a:rPr>
              <a:t> </a:t>
            </a:r>
            <a:r>
              <a:rPr spc="-20" dirty="0">
                <a:hlinkClick r:id="rId9" action="ppaction://hlinksldjump"/>
              </a:rPr>
              <a:t>Sort</a:t>
            </a:r>
          </a:p>
          <a:p>
            <a:pPr marL="233679" indent="-221615">
              <a:lnSpc>
                <a:spcPct val="100000"/>
              </a:lnSpc>
              <a:spcBef>
                <a:spcPts val="1320"/>
              </a:spcBef>
              <a:buClr>
                <a:srgbClr val="FFFFFF"/>
              </a:buClr>
              <a:buSzPct val="82352"/>
              <a:buAutoNum type="arabicPlain"/>
              <a:tabLst>
                <a:tab pos="233679" algn="l"/>
                <a:tab pos="234315" algn="l"/>
              </a:tabLst>
            </a:pPr>
            <a:r>
              <a:rPr dirty="0">
                <a:hlinkClick r:id="rId10" action="ppaction://hlinksldjump"/>
              </a:rPr>
              <a:t>Final</a:t>
            </a:r>
            <a:r>
              <a:rPr spc="130" dirty="0">
                <a:hlinkClick r:id="rId10" action="ppaction://hlinksldjump"/>
              </a:rPr>
              <a:t> </a:t>
            </a:r>
            <a:r>
              <a:rPr spc="-10" dirty="0">
                <a:hlinkClick r:id="rId10" action="ppaction://hlinksldjump"/>
              </a:rPr>
              <a:t>Remarks</a:t>
            </a:r>
          </a:p>
        </p:txBody>
      </p:sp>
    </p:spTree>
  </p:cSld>
  <p:clrMapOvr>
    <a:masterClrMapping/>
  </p:clrMapOvr>
  <p:transition>
    <p:cut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5478" y="71245"/>
            <a:ext cx="18776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>
                <a:solidFill>
                  <a:srgbClr val="006EB8"/>
                </a:solidFill>
                <a:latin typeface="Calibri"/>
                <a:cs typeface="Calibri"/>
              </a:rPr>
              <a:t>General</a:t>
            </a:r>
            <a:r>
              <a:rPr sz="2450" spc="-10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2450" spc="-25" dirty="0">
                <a:solidFill>
                  <a:srgbClr val="006EB8"/>
                </a:solidFill>
                <a:latin typeface="Calibri"/>
                <a:cs typeface="Calibri"/>
              </a:rPr>
              <a:t>Setting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6712" y="112682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8385" y="973583"/>
            <a:ext cx="3129915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i="1" dirty="0">
                <a:solidFill>
                  <a:srgbClr val="006EB8"/>
                </a:solidFill>
                <a:latin typeface="Calibri"/>
                <a:cs typeface="Calibri"/>
              </a:rPr>
              <a:t>maxSize</a:t>
            </a:r>
            <a:r>
              <a:rPr sz="1700" i="1" spc="125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maximum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number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of </a:t>
            </a:r>
            <a:r>
              <a:rPr sz="1700" spc="-60" dirty="0">
                <a:latin typeface="Calibri"/>
                <a:cs typeface="Calibri"/>
              </a:rPr>
              <a:t>elements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heap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4247</Words>
  <Application>Microsoft Office PowerPoint</Application>
  <PresentationFormat>Custom</PresentationFormat>
  <Paragraphs>1016</Paragraphs>
  <Slides>152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152</vt:i4>
      </vt:variant>
    </vt:vector>
  </HeadingPairs>
  <TitlesOfParts>
    <vt:vector size="163" baseType="lpstr">
      <vt:lpstr>MingLiU_HKSCS-ExtB</vt:lpstr>
      <vt:lpstr>Arial</vt:lpstr>
      <vt:lpstr>Calibri</vt:lpstr>
      <vt:lpstr>Cambria</vt:lpstr>
      <vt:lpstr>Candara</vt:lpstr>
      <vt:lpstr>Garamond</vt:lpstr>
      <vt:lpstr>Lucida Sans Unicode</vt:lpstr>
      <vt:lpstr>Tahoma</vt:lpstr>
      <vt:lpstr>Times New Roman</vt:lpstr>
      <vt:lpstr>Verdana</vt:lpstr>
      <vt:lpstr>Office Theme</vt:lpstr>
      <vt:lpstr>Heaps</vt:lpstr>
      <vt:lpstr>Outline</vt:lpstr>
      <vt:lpstr>Definition</vt:lpstr>
      <vt:lpstr>Definition</vt:lpstr>
      <vt:lpstr>Example: heap</vt:lpstr>
      <vt:lpstr>Example: not a heap</vt:lpstr>
      <vt:lpstr>Example: not a heap</vt:lpstr>
      <vt:lpstr>Outline</vt:lpstr>
      <vt:lpstr>GetMax</vt:lpstr>
      <vt:lpstr>GetMax</vt:lpstr>
      <vt:lpstr>GetMax</vt:lpstr>
      <vt:lpstr>Insert</vt:lpstr>
      <vt:lpstr>Insert</vt:lpstr>
      <vt:lpstr>Insert</vt:lpstr>
      <vt:lpstr>Insert</vt:lpstr>
      <vt:lpstr>Insert</vt:lpstr>
      <vt:lpstr>Insert</vt:lpstr>
      <vt:lpstr>SiftUp</vt:lpstr>
      <vt:lpstr>SiftUp</vt:lpstr>
      <vt:lpstr>SiftUp</vt:lpstr>
      <vt:lpstr>SiftUp</vt:lpstr>
      <vt:lpstr>SiftUp</vt:lpstr>
      <vt:lpstr>SiftUp</vt:lpstr>
      <vt:lpstr>SiftUp</vt:lpstr>
      <vt:lpstr>ExtractMax</vt:lpstr>
      <vt:lpstr>ExtractMax</vt:lpstr>
      <vt:lpstr>ExtractMax</vt:lpstr>
      <vt:lpstr>ExtractMax</vt:lpstr>
      <vt:lpstr>ExtractMax</vt:lpstr>
      <vt:lpstr>ExtractMax</vt:lpstr>
      <vt:lpstr>ExtractMax</vt:lpstr>
      <vt:lpstr>SiftDown</vt:lpstr>
      <vt:lpstr>SiftDown</vt:lpstr>
      <vt:lpstr>SiftDown</vt:lpstr>
      <vt:lpstr>SiftDown</vt:lpstr>
      <vt:lpstr>SiftDown</vt:lpstr>
      <vt:lpstr>SiftDown</vt:lpstr>
      <vt:lpstr>SiftDown</vt:lpstr>
      <vt:lpstr>ChangePriority</vt:lpstr>
      <vt:lpstr>ChangePriority</vt:lpstr>
      <vt:lpstr>ChangePriority</vt:lpstr>
      <vt:lpstr>ChangePriority</vt:lpstr>
      <vt:lpstr>ChangePriority</vt:lpstr>
      <vt:lpstr>ChangePriority</vt:lpstr>
      <vt:lpstr>ChangePriority</vt:lpstr>
      <vt:lpstr>ChangePriority</vt:lpstr>
      <vt:lpstr>ChangePriority</vt:lpstr>
      <vt:lpstr>Remove</vt:lpstr>
      <vt:lpstr>Remove</vt:lpstr>
      <vt:lpstr>Remove</vt:lpstr>
      <vt:lpstr>Remove</vt:lpstr>
      <vt:lpstr>Remove</vt:lpstr>
      <vt:lpstr>Remove</vt:lpstr>
      <vt:lpstr>Remove</vt:lpstr>
      <vt:lpstr>Remove</vt:lpstr>
      <vt:lpstr>Remove</vt:lpstr>
      <vt:lpstr>Remove</vt:lpstr>
      <vt:lpstr>Remove</vt:lpstr>
      <vt:lpstr>Remove</vt:lpstr>
      <vt:lpstr>Remove</vt:lpstr>
      <vt:lpstr>Remove</vt:lpstr>
      <vt:lpstr>Remove</vt:lpstr>
      <vt:lpstr>Remove</vt:lpstr>
      <vt:lpstr>Remove</vt:lpstr>
      <vt:lpstr>Remove</vt:lpstr>
      <vt:lpstr>Summary</vt:lpstr>
      <vt:lpstr>Summary</vt:lpstr>
      <vt:lpstr>Outline</vt:lpstr>
      <vt:lpstr>How to Keep a Tree Shallow?</vt:lpstr>
      <vt:lpstr>Example: complete binary tree</vt:lpstr>
      <vt:lpstr>Example: complete binary tree</vt:lpstr>
      <vt:lpstr>Example: complete binary tree</vt:lpstr>
      <vt:lpstr>Example: complete binary tree</vt:lpstr>
      <vt:lpstr>Example: not complete binary tree</vt:lpstr>
      <vt:lpstr>Example: not complete binary tree</vt:lpstr>
      <vt:lpstr>Example: not complete binary tree</vt:lpstr>
      <vt:lpstr>Example: not complete binary tree</vt:lpstr>
      <vt:lpstr>First Advantage: Low Height</vt:lpstr>
      <vt:lpstr>Proof</vt:lpstr>
      <vt:lpstr>Second Advantage: Store as Array</vt:lpstr>
      <vt:lpstr>Second Advantage: Store as Array</vt:lpstr>
      <vt:lpstr>Second Advantage: Store as Array</vt:lpstr>
      <vt:lpstr>Second Advantage: Store as Array</vt:lpstr>
      <vt:lpstr>PowerPoint Presentation</vt:lpstr>
      <vt:lpstr>PowerPoint Presentation</vt:lpstr>
      <vt:lpstr>PowerPoint Presentation</vt:lpstr>
      <vt:lpstr>PowerPoint Presentation</vt:lpstr>
      <vt:lpstr>Keeping the Tree Complete</vt:lpstr>
      <vt:lpstr>Keeping the Tree Complete</vt:lpstr>
      <vt:lpstr>Keeping the Tree Complete</vt:lpstr>
      <vt:lpstr>Keeping the Tree Complete</vt:lpstr>
      <vt:lpstr>Keeping the Tree Complete</vt:lpstr>
      <vt:lpstr>Keeping the Tree Complete</vt:lpstr>
      <vt:lpstr>Keeping the Tree Complete</vt:lpstr>
      <vt:lpstr>Keeping the Tree Complete</vt:lpstr>
      <vt:lpstr>Keeping the Tree Complete</vt:lpstr>
      <vt:lpstr>Keeping the Tree Complete</vt:lpstr>
      <vt:lpstr>Outline</vt:lpstr>
      <vt:lpstr>PowerPoint Presentation</vt:lpstr>
      <vt:lpstr>General Setting</vt:lpstr>
      <vt:lpstr>General Setting</vt:lpstr>
      <vt:lpstr>Example</vt:lpstr>
      <vt:lpstr>Parent(i )</vt:lpstr>
      <vt:lpstr>SiftUp(i )</vt:lpstr>
      <vt:lpstr>SiftDown(i )</vt:lpstr>
      <vt:lpstr>Insert(p)</vt:lpstr>
      <vt:lpstr>ExtractMax()</vt:lpstr>
      <vt:lpstr>PowerPoint Presentation</vt:lpstr>
      <vt:lpstr>ChangePriority(i , p)</vt:lpstr>
      <vt:lpstr>Summary</vt:lpstr>
      <vt:lpstr>Summary</vt:lpstr>
      <vt:lpstr>Summary</vt:lpstr>
      <vt:lpstr>Outline</vt:lpstr>
      <vt:lpstr>Sort Using Priority Queues</vt:lpstr>
      <vt:lpstr>PowerPoint Presentation</vt:lpstr>
      <vt:lpstr>PowerPoint Presentation</vt:lpstr>
      <vt:lpstr>PowerPoint Presentation</vt:lpstr>
      <vt:lpstr>PowerPoint Presentation</vt:lpstr>
      <vt:lpstr>Turn Array into a Heap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In-place Heap Sort</vt:lpstr>
      <vt:lpstr>PowerPoint Presentation</vt:lpstr>
      <vt:lpstr>Building Running Time</vt:lpstr>
      <vt:lpstr>Building Running Time</vt:lpstr>
      <vt:lpstr>Building Running Time</vt:lpstr>
      <vt:lpstr>Building Running Time</vt:lpstr>
      <vt:lpstr>Building Running Time</vt:lpstr>
      <vt:lpstr>Estimating the Sum</vt:lpstr>
      <vt:lpstr>Estimating the Sum</vt:lpstr>
      <vt:lpstr>Estimating the Sum</vt:lpstr>
      <vt:lpstr>Estimating the Sum</vt:lpstr>
      <vt:lpstr>Partial sorting</vt:lpstr>
      <vt:lpstr>Partial sorting</vt:lpstr>
      <vt:lpstr>PartialSorting(A[1 . . . n], k)</vt:lpstr>
      <vt:lpstr>PartialSorting(A[1 . . . n], k)</vt:lpstr>
      <vt:lpstr>Summary</vt:lpstr>
      <vt:lpstr>Outline</vt:lpstr>
      <vt:lpstr>0-based Arrays</vt:lpstr>
      <vt:lpstr>Binary Min-Heap</vt:lpstr>
      <vt:lpstr>d -ary Heap In a d -ary heap nodes on all levels except for possibly the last one have exactly d children.</vt:lpstr>
      <vt:lpstr>d -ary Heap</vt:lpstr>
      <vt:lpstr>d -ary Heap</vt:lpstr>
      <vt:lpstr>d -ary Heap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Heaps</dc:title>
  <dc:subject>Data Structures and Algorithms</dc:subject>
  <dc:creator>Daniel Kane, Alexander S. Kulikov, Michael Levin, Pavel Pevzner, Neil Rhodes</dc:creator>
  <cp:keywords>data structures, algorithms, programming, software engineering, data science, dynamic programming, sorting, greedy algorithms</cp:keywords>
  <cp:lastModifiedBy>Luis Jaimes</cp:lastModifiedBy>
  <cp:revision>1</cp:revision>
  <dcterms:created xsi:type="dcterms:W3CDTF">2022-10-27T13:14:06Z</dcterms:created>
  <dcterms:modified xsi:type="dcterms:W3CDTF">2022-10-27T13:14:42Z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2016-08-30T00:00:00Z</vt:filetime>
  </property>
  <property fmtid="{D5CDD505-2E9C-101B-9397-08002B2CF9AE}" pid="3" name="Creator">
    <vt:lpwstr>LaTeX with Beamer class version 3.33</vt:lpwstr>
  </property>
  <property fmtid="{D5CDD505-2E9C-101B-9397-08002B2CF9AE}" pid="4" name="LastSaved">
    <vt:filetime>2022-10-27T00:00:00Z</vt:filetime>
  </property>
  <property fmtid="{D5CDD505-2E9C-101B-9397-08002B2CF9AE}" pid="5" name="PTEX.Fullbanner">
    <vt:lpwstr>This is pdfTeX, Version 3.14159265-2.6-1.40.15 (TeX Live 2014) kpathsea version 6.2.0</vt:lpwstr>
  </property>
  <property fmtid="{D5CDD505-2E9C-101B-9397-08002B2CF9AE}" pid="6" name="Producer">
    <vt:lpwstr>pdfTeX-1.40.15</vt:lpwstr>
  </property>
</Properties>
</file>