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2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aimes" userId="c4041462-2342-447b-a648-eea7e8d9c315" providerId="ADAL" clId="{7DD7BF68-5805-498A-9D69-77A7DBE9CE6C}"/>
    <pc:docChg chg="custSel addSld delSld modSld">
      <pc:chgData name="Luis Jaimes" userId="c4041462-2342-447b-a648-eea7e8d9c315" providerId="ADAL" clId="{7DD7BF68-5805-498A-9D69-77A7DBE9CE6C}" dt="2022-10-27T13:12:46.867" v="19" actId="478"/>
      <pc:docMkLst>
        <pc:docMk/>
      </pc:docMkLst>
      <pc:sldChg chg="del">
        <pc:chgData name="Luis Jaimes" userId="c4041462-2342-447b-a648-eea7e8d9c315" providerId="ADAL" clId="{7DD7BF68-5805-498A-9D69-77A7DBE9CE6C}" dt="2022-10-27T13:12:33.397" v="2" actId="47"/>
        <pc:sldMkLst>
          <pc:docMk/>
          <pc:sldMk cId="0" sldId="256"/>
        </pc:sldMkLst>
      </pc:sldChg>
      <pc:sldChg chg="modSp del mod">
        <pc:chgData name="Luis Jaimes" userId="c4041462-2342-447b-a648-eea7e8d9c315" providerId="ADAL" clId="{7DD7BF68-5805-498A-9D69-77A7DBE9CE6C}" dt="2022-10-27T13:08:20.682" v="1" actId="47"/>
        <pc:sldMkLst>
          <pc:docMk/>
          <pc:sldMk cId="0" sldId="258"/>
        </pc:sldMkLst>
        <pc:spChg chg="mod">
          <ac:chgData name="Luis Jaimes" userId="c4041462-2342-447b-a648-eea7e8d9c315" providerId="ADAL" clId="{7DD7BF68-5805-498A-9D69-77A7DBE9CE6C}" dt="2022-10-27T13:08:08.832" v="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Sp modSp new mod">
        <pc:chgData name="Luis Jaimes" userId="c4041462-2342-447b-a648-eea7e8d9c315" providerId="ADAL" clId="{7DD7BF68-5805-498A-9D69-77A7DBE9CE6C}" dt="2022-10-27T13:12:46.867" v="19" actId="478"/>
        <pc:sldMkLst>
          <pc:docMk/>
          <pc:sldMk cId="3223370462" sldId="299"/>
        </pc:sldMkLst>
        <pc:spChg chg="mod">
          <ac:chgData name="Luis Jaimes" userId="c4041462-2342-447b-a648-eea7e8d9c315" providerId="ADAL" clId="{7DD7BF68-5805-498A-9D69-77A7DBE9CE6C}" dt="2022-10-27T13:12:43.752" v="18" actId="20577"/>
          <ac:spMkLst>
            <pc:docMk/>
            <pc:sldMk cId="3223370462" sldId="299"/>
            <ac:spMk id="2" creationId="{07C388F9-3C54-7527-74AC-5262F7799168}"/>
          </ac:spMkLst>
        </pc:spChg>
        <pc:spChg chg="del">
          <ac:chgData name="Luis Jaimes" userId="c4041462-2342-447b-a648-eea7e8d9c315" providerId="ADAL" clId="{7DD7BF68-5805-498A-9D69-77A7DBE9CE6C}" dt="2022-10-27T13:12:46.867" v="19" actId="478"/>
          <ac:spMkLst>
            <pc:docMk/>
            <pc:sldMk cId="3223370462" sldId="299"/>
            <ac:spMk id="3" creationId="{91AFF1F6-661F-6038-F939-EECA0B81D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40" y="71245"/>
            <a:ext cx="4390618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FFCC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FFCC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40" y="71245"/>
            <a:ext cx="4390618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439" y="1276294"/>
            <a:ext cx="2200910" cy="1017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FFCC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353657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82548"/>
            <a:ext cx="189504" cy="1895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solidFill>
                  <a:srgbClr val="FF0000"/>
                </a:solidFill>
                <a:hlinkClick r:id="rId4" action="ppaction://hlinksldjump"/>
              </a:rPr>
              <a:t>Overview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000"/>
          </a:p>
          <a:p>
            <a:pPr marL="233679" indent="-221615">
              <a:lnSpc>
                <a:spcPct val="100000"/>
              </a:lnSpc>
              <a:spcBef>
                <a:spcPts val="126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hlinkClick r:id="rId5" action="ppaction://hlinksldjump"/>
              </a:rPr>
              <a:t>Naive</a:t>
            </a:r>
            <a:r>
              <a:rPr spc="-30" dirty="0">
                <a:hlinkClick r:id="rId5" action="ppaction://hlinksldjump"/>
              </a:rPr>
              <a:t> </a:t>
            </a:r>
            <a:r>
              <a:rPr spc="-50" dirty="0">
                <a:hlinkClick r:id="rId5" action="ppaction://hlinksldjump"/>
              </a:rPr>
              <a:t>Implementations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89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2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1800022"/>
                  </a:lnTo>
                  <a:lnTo>
                    <a:pt x="0" y="180002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2696845" cy="1313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alibri"/>
              <a:cs typeface="Calibri"/>
            </a:endParaRPr>
          </a:p>
          <a:p>
            <a:pPr marL="1875789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marL="1762760">
              <a:lnSpc>
                <a:spcPct val="100000"/>
              </a:lnSpc>
              <a:spcBef>
                <a:spcPts val="585"/>
              </a:spcBef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spc="-10" dirty="0">
                <a:latin typeface="Calibri"/>
                <a:cs typeface="Calibri"/>
              </a:rPr>
              <a:t>5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59410" algn="ctr">
              <a:lnSpc>
                <a:spcPct val="100000"/>
              </a:lnSpc>
              <a:spcBef>
                <a:spcPts val="158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59410" algn="ctr">
              <a:lnSpc>
                <a:spcPct val="100000"/>
              </a:lnSpc>
              <a:spcBef>
                <a:spcPts val="1580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Calibri"/>
              <a:cs typeface="Calibri"/>
            </a:endParaRPr>
          </a:p>
          <a:p>
            <a:pPr marL="359410" algn="ctr">
              <a:lnSpc>
                <a:spcPct val="100000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Calibri"/>
              <a:cs typeface="Calibri"/>
            </a:endParaRPr>
          </a:p>
          <a:p>
            <a:pPr marL="359410" algn="ctr">
              <a:lnSpc>
                <a:spcPct val="100000"/>
              </a:lnSpc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  <a:p>
            <a:pPr marL="1028065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  <a:p>
            <a:pPr marL="1028065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latin typeface="MingLiU_HKSCS-ExtB"/>
                <a:cs typeface="MingLiU_HKSCS-ExtB"/>
              </a:rPr>
              <a:t>ExtractMax</a:t>
            </a:r>
            <a:r>
              <a:rPr sz="1700" dirty="0">
                <a:latin typeface="Century Gothic"/>
                <a:cs typeface="Century Gothic"/>
              </a:rPr>
              <a:t>()</a:t>
            </a:r>
            <a:r>
              <a:rPr sz="1700" spc="30" dirty="0">
                <a:latin typeface="Century Gothic"/>
                <a:cs typeface="Century Gothic"/>
              </a:rPr>
              <a:t> </a:t>
            </a:r>
            <a:r>
              <a:rPr sz="1700" i="1" dirty="0">
                <a:latin typeface="Arial"/>
                <a:cs typeface="Arial"/>
              </a:rPr>
              <a:t>→</a:t>
            </a:r>
            <a:r>
              <a:rPr sz="1700" i="1" spc="35" dirty="0">
                <a:latin typeface="Arial"/>
                <a:cs typeface="Arial"/>
              </a:rPr>
              <a:t> </a:t>
            </a:r>
            <a:r>
              <a:rPr sz="1700" spc="-60" dirty="0"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88F9-3C54-7527-74AC-5262F779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0" y="71245"/>
            <a:ext cx="4390618" cy="377026"/>
          </a:xfrm>
        </p:spPr>
        <p:txBody>
          <a:bodyPr/>
          <a:lstStyle/>
          <a:p>
            <a:r>
              <a:rPr lang="en-US" dirty="0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223370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spc="-10" dirty="0">
                <a:latin typeface="Calibri"/>
                <a:cs typeface="Calibri"/>
              </a:rPr>
              <a:t>3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89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2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1800022"/>
                  </a:lnTo>
                  <a:lnTo>
                    <a:pt x="0" y="180002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609" y="1354983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616" y="2074984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617" y="1257352"/>
            <a:ext cx="11557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-55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89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2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1800022"/>
                  </a:lnTo>
                  <a:lnTo>
                    <a:pt x="0" y="180002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609" y="1354983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616" y="2074984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617" y="1257352"/>
            <a:ext cx="11557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-55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latin typeface="MingLiU_HKSCS-ExtB"/>
                <a:cs typeface="MingLiU_HKSCS-ExtB"/>
              </a:rPr>
              <a:t>ExtractMax</a:t>
            </a:r>
            <a:r>
              <a:rPr sz="1700" dirty="0">
                <a:latin typeface="Century Gothic"/>
                <a:cs typeface="Century Gothic"/>
              </a:rPr>
              <a:t>()</a:t>
            </a:r>
            <a:r>
              <a:rPr sz="1700" spc="30" dirty="0">
                <a:latin typeface="Century Gothic"/>
                <a:cs typeface="Century Gothic"/>
              </a:rPr>
              <a:t> </a:t>
            </a:r>
            <a:r>
              <a:rPr sz="1700" i="1" dirty="0">
                <a:latin typeface="Arial"/>
                <a:cs typeface="Arial"/>
              </a:rPr>
              <a:t>→</a:t>
            </a:r>
            <a:r>
              <a:rPr sz="1700" i="1" spc="35" dirty="0">
                <a:latin typeface="Arial"/>
                <a:cs typeface="Arial"/>
              </a:rPr>
              <a:t> </a:t>
            </a:r>
            <a:r>
              <a:rPr sz="1700" spc="-60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latin typeface="MingLiU_HKSCS-ExtB"/>
                <a:cs typeface="MingLiU_HKSCS-ExtB"/>
              </a:rPr>
              <a:t>ExtractMax</a:t>
            </a:r>
            <a:r>
              <a:rPr sz="1700" dirty="0">
                <a:latin typeface="Century Gothic"/>
                <a:cs typeface="Century Gothic"/>
              </a:rPr>
              <a:t>()</a:t>
            </a:r>
            <a:r>
              <a:rPr sz="1700" spc="30" dirty="0">
                <a:latin typeface="Century Gothic"/>
                <a:cs typeface="Century Gothic"/>
              </a:rPr>
              <a:t> </a:t>
            </a:r>
            <a:r>
              <a:rPr sz="1700" i="1" dirty="0">
                <a:latin typeface="Arial"/>
                <a:cs typeface="Arial"/>
              </a:rPr>
              <a:t>→</a:t>
            </a:r>
            <a:r>
              <a:rPr sz="1700" i="1" spc="35" dirty="0">
                <a:latin typeface="Arial"/>
                <a:cs typeface="Arial"/>
              </a:rPr>
              <a:t> </a:t>
            </a:r>
            <a:r>
              <a:rPr sz="1700" spc="-60" dirty="0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846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720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99" y="1155089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R="300990" algn="r">
              <a:lnSpc>
                <a:spcPct val="100000"/>
              </a:lnSpc>
              <a:spcBef>
                <a:spcPts val="1695"/>
              </a:spcBef>
            </a:pPr>
            <a:r>
              <a:rPr sz="1700" spc="-55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  <a:p>
            <a:pPr marR="300990" algn="r">
              <a:lnSpc>
                <a:spcPct val="100000"/>
              </a:lnSpc>
              <a:spcBef>
                <a:spcPts val="795"/>
              </a:spcBef>
            </a:pPr>
            <a:r>
              <a:rPr sz="1700" spc="-55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3919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Additional</a:t>
            </a:r>
            <a:r>
              <a:rPr spc="20" dirty="0"/>
              <a:t> </a:t>
            </a: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9984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845223"/>
            <a:ext cx="3498850" cy="205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08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MingLiU_HKSCS-ExtB"/>
                <a:cs typeface="MingLiU_HKSCS-ExtB"/>
              </a:rPr>
              <a:t>Remove</a:t>
            </a:r>
            <a:r>
              <a:rPr sz="1700" dirty="0">
                <a:latin typeface="Century Gothic"/>
                <a:cs typeface="Century Gothic"/>
              </a:rPr>
              <a:t>(</a:t>
            </a:r>
            <a:r>
              <a:rPr sz="1700" i="1" dirty="0">
                <a:latin typeface="Calibri"/>
                <a:cs typeface="Calibri"/>
              </a:rPr>
              <a:t>it</a:t>
            </a:r>
            <a:r>
              <a:rPr sz="1700" dirty="0">
                <a:latin typeface="Century Gothic"/>
                <a:cs typeface="Century Gothic"/>
              </a:rPr>
              <a:t>)</a:t>
            </a:r>
            <a:r>
              <a:rPr sz="1700" spc="15" dirty="0">
                <a:latin typeface="Century Gothic"/>
                <a:cs typeface="Century Gothic"/>
              </a:rPr>
              <a:t> </a:t>
            </a:r>
            <a:r>
              <a:rPr sz="1700" spc="-60" dirty="0">
                <a:latin typeface="Calibri"/>
                <a:cs typeface="Calibri"/>
              </a:rPr>
              <a:t>removes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pointed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iterator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i="1" spc="-25" dirty="0">
                <a:latin typeface="Calibri"/>
                <a:cs typeface="Calibri"/>
              </a:rPr>
              <a:t>it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MingLiU_HKSCS-ExtB"/>
                <a:cs typeface="MingLiU_HKSCS-ExtB"/>
              </a:rPr>
              <a:t>GetMax</a:t>
            </a:r>
            <a:r>
              <a:rPr sz="1700" dirty="0">
                <a:latin typeface="Century Gothic"/>
                <a:cs typeface="Century Gothic"/>
              </a:rPr>
              <a:t>()</a:t>
            </a:r>
            <a:r>
              <a:rPr sz="1700" spc="-15" dirty="0">
                <a:latin typeface="Century Gothic"/>
                <a:cs typeface="Century Gothic"/>
              </a:rPr>
              <a:t> </a:t>
            </a:r>
            <a:r>
              <a:rPr sz="1700" spc="-40" dirty="0">
                <a:latin typeface="Calibri"/>
                <a:cs typeface="Calibri"/>
              </a:rPr>
              <a:t>returns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with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priority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(without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changing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set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elements)</a:t>
            </a:r>
            <a:endParaRPr sz="1700">
              <a:latin typeface="Calibri"/>
              <a:cs typeface="Calibri"/>
            </a:endParaRPr>
          </a:p>
          <a:p>
            <a:pPr marL="12700" marR="4127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MingLiU_HKSCS-ExtB"/>
                <a:cs typeface="MingLiU_HKSCS-ExtB"/>
              </a:rPr>
              <a:t>ChangePriority</a:t>
            </a:r>
            <a:r>
              <a:rPr sz="1700" dirty="0">
                <a:latin typeface="Century Gothic"/>
                <a:cs typeface="Century Gothic"/>
              </a:rPr>
              <a:t>(</a:t>
            </a:r>
            <a:r>
              <a:rPr sz="1700" i="1" dirty="0">
                <a:latin typeface="Calibri"/>
                <a:cs typeface="Calibri"/>
              </a:rPr>
              <a:t>it</a:t>
            </a:r>
            <a:r>
              <a:rPr sz="1700" i="1" dirty="0">
                <a:latin typeface="Arial"/>
                <a:cs typeface="Arial"/>
              </a:rPr>
              <a:t>,</a:t>
            </a:r>
            <a:r>
              <a:rPr sz="1700" i="1" spc="-175" dirty="0">
                <a:latin typeface="Arial"/>
                <a:cs typeface="Arial"/>
              </a:rPr>
              <a:t> </a:t>
            </a:r>
            <a:r>
              <a:rPr sz="1700" i="1" dirty="0">
                <a:latin typeface="Calibri"/>
                <a:cs typeface="Calibri"/>
              </a:rPr>
              <a:t>p</a:t>
            </a:r>
            <a:r>
              <a:rPr sz="1700" dirty="0">
                <a:latin typeface="Century Gothic"/>
                <a:cs typeface="Century Gothic"/>
              </a:rPr>
              <a:t>)</a:t>
            </a:r>
            <a:r>
              <a:rPr sz="1700" spc="95" dirty="0">
                <a:latin typeface="Century Gothic"/>
                <a:cs typeface="Century Gothic"/>
              </a:rPr>
              <a:t> </a:t>
            </a:r>
            <a:r>
              <a:rPr sz="1700" spc="-35" dirty="0">
                <a:latin typeface="Calibri"/>
                <a:cs typeface="Calibri"/>
              </a:rPr>
              <a:t>changes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40" dirty="0">
                <a:latin typeface="Calibri"/>
                <a:cs typeface="Calibri"/>
              </a:rPr>
              <a:t>priority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pointed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it</a:t>
            </a:r>
            <a:r>
              <a:rPr sz="1700" i="1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9313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4661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Algorithms</a:t>
            </a:r>
            <a:r>
              <a:rPr spc="-3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35" dirty="0"/>
              <a:t>Use</a:t>
            </a:r>
            <a:r>
              <a:rPr spc="-15" dirty="0"/>
              <a:t> </a:t>
            </a:r>
            <a:r>
              <a:rPr spc="-30" dirty="0"/>
              <a:t>Priority</a:t>
            </a:r>
            <a:r>
              <a:rPr spc="-20" dirty="0"/>
              <a:t> </a:t>
            </a:r>
            <a:r>
              <a:rPr spc="-90" dirty="0"/>
              <a:t>Queues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9832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830047"/>
            <a:ext cx="33458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Dijkstra’s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shortest </a:t>
            </a:r>
            <a:r>
              <a:rPr sz="1700" dirty="0">
                <a:latin typeface="Calibri"/>
                <a:cs typeface="Calibri"/>
              </a:rPr>
              <a:t>path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graph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Algorithms</a:t>
            </a:r>
            <a:r>
              <a:rPr spc="-3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35" dirty="0"/>
              <a:t>Use</a:t>
            </a:r>
            <a:r>
              <a:rPr spc="-15" dirty="0"/>
              <a:t> </a:t>
            </a:r>
            <a:r>
              <a:rPr spc="-30" dirty="0"/>
              <a:t>Priority</a:t>
            </a:r>
            <a:r>
              <a:rPr spc="-20" dirty="0"/>
              <a:t> </a:t>
            </a:r>
            <a:r>
              <a:rPr spc="-90" dirty="0"/>
              <a:t>Queues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9832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830047"/>
            <a:ext cx="334581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Dijkstra’s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shortest </a:t>
            </a:r>
            <a:r>
              <a:rPr sz="1700" dirty="0">
                <a:latin typeface="Calibri"/>
                <a:cs typeface="Calibri"/>
              </a:rPr>
              <a:t>path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graph</a:t>
            </a:r>
            <a:endParaRPr sz="1700">
              <a:latin typeface="Calibri"/>
              <a:cs typeface="Calibri"/>
            </a:endParaRPr>
          </a:p>
          <a:p>
            <a:pPr marL="12700" marR="35814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Prim’s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constructing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 </a:t>
            </a:r>
            <a:r>
              <a:rPr sz="1700" spc="-40" dirty="0">
                <a:latin typeface="Calibri"/>
                <a:cs typeface="Calibri"/>
              </a:rPr>
              <a:t>minimum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spanning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graph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779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Algorithms</a:t>
            </a:r>
            <a:r>
              <a:rPr spc="-3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35" dirty="0"/>
              <a:t>Use</a:t>
            </a:r>
            <a:r>
              <a:rPr spc="-15" dirty="0"/>
              <a:t> </a:t>
            </a:r>
            <a:r>
              <a:rPr spc="-30" dirty="0"/>
              <a:t>Priority</a:t>
            </a:r>
            <a:r>
              <a:rPr spc="-20" dirty="0"/>
              <a:t> </a:t>
            </a:r>
            <a:r>
              <a:rPr spc="-90" dirty="0"/>
              <a:t>Queues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9832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830047"/>
            <a:ext cx="3486785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5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Dijkstra’s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shortest </a:t>
            </a:r>
            <a:r>
              <a:rPr sz="1700" dirty="0">
                <a:latin typeface="Calibri"/>
                <a:cs typeface="Calibri"/>
              </a:rPr>
              <a:t>path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graph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dirty="0">
                <a:latin typeface="Calibri"/>
                <a:cs typeface="Calibri"/>
              </a:rPr>
              <a:t>Prim’s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constructing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 </a:t>
            </a:r>
            <a:r>
              <a:rPr sz="1700" spc="-40" dirty="0">
                <a:latin typeface="Calibri"/>
                <a:cs typeface="Calibri"/>
              </a:rPr>
              <a:t>minimum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spanning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graph </a:t>
            </a:r>
            <a:r>
              <a:rPr sz="1700" spc="-25" dirty="0">
                <a:latin typeface="Calibri"/>
                <a:cs typeface="Calibri"/>
              </a:rPr>
              <a:t>Huffman’s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constructing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an </a:t>
            </a:r>
            <a:r>
              <a:rPr sz="1700" spc="-35" dirty="0">
                <a:latin typeface="Calibri"/>
                <a:cs typeface="Calibri"/>
              </a:rPr>
              <a:t>optimum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prefix-</a:t>
            </a:r>
            <a:r>
              <a:rPr sz="1700" spc="-10" dirty="0">
                <a:latin typeface="Calibri"/>
                <a:cs typeface="Calibri"/>
              </a:rPr>
              <a:t>free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encoding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779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1726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305" y="71245"/>
            <a:ext cx="7899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006" y="520463"/>
            <a:ext cx="2880004" cy="94312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66712" y="22425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28371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494626"/>
            <a:ext cx="3808729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85" dirty="0">
                <a:latin typeface="Calibri"/>
                <a:cs typeface="Calibri"/>
              </a:rPr>
              <a:t>A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006EB8"/>
                </a:solidFill>
                <a:latin typeface="Calibri"/>
                <a:cs typeface="Calibri"/>
              </a:rPr>
              <a:t>queue</a:t>
            </a:r>
            <a:r>
              <a:rPr sz="1700" spc="4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abstract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type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supporting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following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main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operations:</a:t>
            </a:r>
            <a:endParaRPr sz="1700">
              <a:latin typeface="Calibri"/>
              <a:cs typeface="Calibri"/>
            </a:endParaRPr>
          </a:p>
          <a:p>
            <a:pPr marL="413384" marR="19367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MingLiU_HKSCS-ExtB"/>
                <a:cs typeface="MingLiU_HKSCS-ExtB"/>
              </a:rPr>
              <a:t>PushBack</a:t>
            </a:r>
            <a:r>
              <a:rPr sz="1700" dirty="0">
                <a:latin typeface="Century Gothic"/>
                <a:cs typeface="Century Gothic"/>
              </a:rPr>
              <a:t>(</a:t>
            </a:r>
            <a:r>
              <a:rPr sz="1700" i="1" dirty="0">
                <a:latin typeface="Calibri"/>
                <a:cs typeface="Calibri"/>
              </a:rPr>
              <a:t>e</a:t>
            </a:r>
            <a:r>
              <a:rPr sz="1700" dirty="0">
                <a:latin typeface="Century Gothic"/>
                <a:cs typeface="Century Gothic"/>
              </a:rPr>
              <a:t>)</a:t>
            </a:r>
            <a:r>
              <a:rPr sz="1700" spc="-20" dirty="0">
                <a:latin typeface="Century Gothic"/>
                <a:cs typeface="Century Gothic"/>
              </a:rPr>
              <a:t> </a:t>
            </a:r>
            <a:r>
              <a:rPr sz="1700" spc="-20" dirty="0">
                <a:latin typeface="Calibri"/>
                <a:cs typeface="Calibri"/>
              </a:rPr>
              <a:t>adds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back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queue;</a:t>
            </a:r>
            <a:endParaRPr sz="1700">
              <a:latin typeface="Calibri"/>
              <a:cs typeface="Calibri"/>
            </a:endParaRPr>
          </a:p>
          <a:p>
            <a:pPr marL="413384" marR="13335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MingLiU_HKSCS-ExtB"/>
                <a:cs typeface="MingLiU_HKSCS-ExtB"/>
              </a:rPr>
              <a:t>PopFront</a:t>
            </a:r>
            <a:r>
              <a:rPr sz="1700" dirty="0">
                <a:latin typeface="Century Gothic"/>
                <a:cs typeface="Century Gothic"/>
              </a:rPr>
              <a:t>()</a:t>
            </a:r>
            <a:r>
              <a:rPr sz="1700" spc="-30" dirty="0">
                <a:latin typeface="Century Gothic"/>
                <a:cs typeface="Century Gothic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from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front</a:t>
            </a:r>
            <a:r>
              <a:rPr sz="1700" dirty="0">
                <a:latin typeface="Calibri"/>
                <a:cs typeface="Calibri"/>
              </a:rPr>
              <a:t> 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queue.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Algorithms</a:t>
            </a:r>
            <a:r>
              <a:rPr spc="-3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35" dirty="0"/>
              <a:t>Use</a:t>
            </a:r>
            <a:r>
              <a:rPr spc="-15" dirty="0"/>
              <a:t> </a:t>
            </a:r>
            <a:r>
              <a:rPr spc="-30" dirty="0"/>
              <a:t>Priority</a:t>
            </a:r>
            <a:r>
              <a:rPr spc="-20" dirty="0"/>
              <a:t> </a:t>
            </a:r>
            <a:r>
              <a:rPr spc="-90" dirty="0"/>
              <a:t>Queues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9832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830047"/>
            <a:ext cx="3486785" cy="208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5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Dijkstra’s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shortest </a:t>
            </a:r>
            <a:r>
              <a:rPr sz="1700" dirty="0">
                <a:latin typeface="Calibri"/>
                <a:cs typeface="Calibri"/>
              </a:rPr>
              <a:t>path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graph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dirty="0">
                <a:latin typeface="Calibri"/>
                <a:cs typeface="Calibri"/>
              </a:rPr>
              <a:t>Prim’s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2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constructing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 </a:t>
            </a:r>
            <a:r>
              <a:rPr sz="1700" spc="-40" dirty="0">
                <a:latin typeface="Calibri"/>
                <a:cs typeface="Calibri"/>
              </a:rPr>
              <a:t>minimum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spanning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tree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graph </a:t>
            </a:r>
            <a:r>
              <a:rPr sz="1700" spc="-25" dirty="0">
                <a:latin typeface="Calibri"/>
                <a:cs typeface="Calibri"/>
              </a:rPr>
              <a:t>Huffman’s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algorithm: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constructing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an </a:t>
            </a:r>
            <a:r>
              <a:rPr sz="1700" spc="-35" dirty="0">
                <a:latin typeface="Calibri"/>
                <a:cs typeface="Calibri"/>
              </a:rPr>
              <a:t>optimum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prefix-</a:t>
            </a:r>
            <a:r>
              <a:rPr sz="1700" spc="-10" dirty="0">
                <a:latin typeface="Calibri"/>
                <a:cs typeface="Calibri"/>
              </a:rPr>
              <a:t>free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encoding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string </a:t>
            </a:r>
            <a:r>
              <a:rPr sz="1700" dirty="0">
                <a:latin typeface="Calibri"/>
                <a:cs typeface="Calibri"/>
              </a:rPr>
              <a:t>Heap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sort: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sorting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given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sequence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5779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1726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7672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45" y="71245"/>
            <a:ext cx="902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83" y="1353657"/>
            <a:ext cx="189504" cy="189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83" y="2082548"/>
            <a:ext cx="189504" cy="1895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spc="-10" dirty="0">
                <a:hlinkClick r:id="rId4" action="ppaction://hlinksldjump"/>
              </a:rPr>
              <a:t>Overview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000"/>
          </a:p>
          <a:p>
            <a:pPr marL="233679" indent="-221615">
              <a:lnSpc>
                <a:spcPct val="100000"/>
              </a:lnSpc>
              <a:spcBef>
                <a:spcPts val="1260"/>
              </a:spcBef>
              <a:buClr>
                <a:srgbClr val="FFFFFF"/>
              </a:buClr>
              <a:buSzPct val="82352"/>
              <a:buAutoNum type="arabicPlain"/>
              <a:tabLst>
                <a:tab pos="233679" algn="l"/>
                <a:tab pos="234315" algn="l"/>
              </a:tabLst>
            </a:pPr>
            <a:r>
              <a:rPr dirty="0">
                <a:solidFill>
                  <a:srgbClr val="FF0000"/>
                </a:solidFill>
                <a:hlinkClick r:id="rId5" action="ppaction://hlinksldjump"/>
              </a:rPr>
              <a:t>Naive</a:t>
            </a:r>
            <a:r>
              <a:rPr spc="-30" dirty="0">
                <a:solidFill>
                  <a:srgbClr val="FF0000"/>
                </a:solidFill>
                <a:hlinkClick r:id="rId5" action="ppaction://hlinksldjump"/>
              </a:rPr>
              <a:t> </a:t>
            </a:r>
            <a:r>
              <a:rPr spc="-50" dirty="0">
                <a:solidFill>
                  <a:srgbClr val="FF0000"/>
                </a:solidFill>
                <a:hlinkClick r:id="rId5" action="ppaction://hlinksldjump"/>
              </a:rPr>
              <a:t>Implementations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Unsorted</a:t>
            </a:r>
            <a:r>
              <a:rPr dirty="0"/>
              <a:t> </a:t>
            </a:r>
            <a:r>
              <a:rPr spc="-10" dirty="0"/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0"/>
          <a:ext cx="259460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80009" y="1284672"/>
            <a:ext cx="2448560" cy="288290"/>
          </a:xfrm>
          <a:custGeom>
            <a:avLst/>
            <a:gdLst/>
            <a:ahLst/>
            <a:cxnLst/>
            <a:rect l="l" t="t" r="r" b="b"/>
            <a:pathLst>
              <a:path w="2448560" h="288290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  <a:path w="2448560" h="288290">
                <a:moveTo>
                  <a:pt x="540006" y="288003"/>
                </a:moveTo>
                <a:lnTo>
                  <a:pt x="828009" y="288003"/>
                </a:lnTo>
                <a:lnTo>
                  <a:pt x="828009" y="0"/>
                </a:lnTo>
                <a:lnTo>
                  <a:pt x="540006" y="0"/>
                </a:lnTo>
                <a:lnTo>
                  <a:pt x="540006" y="288003"/>
                </a:lnTo>
                <a:close/>
              </a:path>
              <a:path w="2448560" h="288290">
                <a:moveTo>
                  <a:pt x="1080013" y="288003"/>
                </a:moveTo>
                <a:lnTo>
                  <a:pt x="1368016" y="288003"/>
                </a:lnTo>
                <a:lnTo>
                  <a:pt x="1368016" y="0"/>
                </a:lnTo>
                <a:lnTo>
                  <a:pt x="1080013" y="0"/>
                </a:lnTo>
                <a:lnTo>
                  <a:pt x="1080013" y="288003"/>
                </a:lnTo>
                <a:close/>
              </a:path>
              <a:path w="2448560" h="288290">
                <a:moveTo>
                  <a:pt x="1620020" y="288003"/>
                </a:moveTo>
                <a:lnTo>
                  <a:pt x="1908023" y="288003"/>
                </a:lnTo>
                <a:lnTo>
                  <a:pt x="1908023" y="0"/>
                </a:lnTo>
                <a:lnTo>
                  <a:pt x="1620020" y="0"/>
                </a:lnTo>
                <a:lnTo>
                  <a:pt x="1620020" y="288003"/>
                </a:lnTo>
                <a:close/>
              </a:path>
              <a:path w="2448560" h="288290">
                <a:moveTo>
                  <a:pt x="2160026" y="288003"/>
                </a:moveTo>
                <a:lnTo>
                  <a:pt x="2448030" y="288003"/>
                </a:lnTo>
                <a:lnTo>
                  <a:pt x="2448030" y="0"/>
                </a:lnTo>
                <a:lnTo>
                  <a:pt x="2160026" y="0"/>
                </a:lnTo>
                <a:lnTo>
                  <a:pt x="2160026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9916" y="1268547"/>
            <a:ext cx="22885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  <a:tab pos="1040765" algn="l"/>
                <a:tab pos="1581150" algn="l"/>
                <a:tab pos="2172335" algn="l"/>
              </a:tabLst>
            </a:pP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16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7006" y="1305919"/>
            <a:ext cx="2934335" cy="245745"/>
            <a:chOff x="837006" y="1305919"/>
            <a:chExt cx="2934335" cy="245745"/>
          </a:xfrm>
        </p:grpSpPr>
        <p:sp>
          <p:nvSpPr>
            <p:cNvPr id="7" name="object 7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8435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1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25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8448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703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8455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703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461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7597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591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08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7584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7577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207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7570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206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Unsorted</a:t>
            </a:r>
            <a:r>
              <a:rPr dirty="0"/>
              <a:t> </a:t>
            </a:r>
            <a:r>
              <a:rPr spc="-10" dirty="0"/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0"/>
          <a:ext cx="259460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37006" y="1275672"/>
            <a:ext cx="2934335" cy="306070"/>
            <a:chOff x="837006" y="1275672"/>
            <a:chExt cx="2934335" cy="306070"/>
          </a:xfrm>
        </p:grpSpPr>
        <p:sp>
          <p:nvSpPr>
            <p:cNvPr id="5" name="object 5"/>
            <p:cNvSpPr/>
            <p:nvPr/>
          </p:nvSpPr>
          <p:spPr>
            <a:xfrm>
              <a:off x="1080009" y="1284672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  <a:path w="828039" h="288290">
                  <a:moveTo>
                    <a:pt x="540006" y="288003"/>
                  </a:moveTo>
                  <a:lnTo>
                    <a:pt x="828009" y="288003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435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022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1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029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7025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8448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035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03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8455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3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461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7597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7591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208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7584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7577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207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570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206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66712" y="20198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929" y="22720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2929" y="248712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8385" y="1268547"/>
            <a:ext cx="2700020" cy="1346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20"/>
              </a:spcBef>
              <a:tabLst>
                <a:tab pos="963930" algn="l"/>
                <a:tab pos="1452245" algn="l"/>
                <a:tab pos="1992630" algn="l"/>
                <a:tab pos="2583815" algn="l"/>
              </a:tabLst>
            </a:pP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16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e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  <a:p>
            <a:pPr marL="413384" marR="859155">
              <a:lnSpc>
                <a:spcPct val="100800"/>
              </a:lnSpc>
              <a:spcBef>
                <a:spcPts val="110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end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Unsorted</a:t>
            </a:r>
            <a:r>
              <a:rPr dirty="0"/>
              <a:t> </a:t>
            </a:r>
            <a:r>
              <a:rPr spc="-10" dirty="0"/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0"/>
          <a:ext cx="259460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37006" y="1275672"/>
            <a:ext cx="2934335" cy="306070"/>
            <a:chOff x="837006" y="1275672"/>
            <a:chExt cx="2934335" cy="306070"/>
          </a:xfrm>
        </p:grpSpPr>
        <p:sp>
          <p:nvSpPr>
            <p:cNvPr id="5" name="object 5"/>
            <p:cNvSpPr/>
            <p:nvPr/>
          </p:nvSpPr>
          <p:spPr>
            <a:xfrm>
              <a:off x="1080009" y="1284672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  <a:path w="828039" h="288290">
                  <a:moveTo>
                    <a:pt x="540006" y="288003"/>
                  </a:moveTo>
                  <a:lnTo>
                    <a:pt x="828009" y="288003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435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022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1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029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7025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8448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035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03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8455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3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461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7597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7591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208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7584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7577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207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570" y="1517013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223438" y="0"/>
                  </a:moveTo>
                  <a:lnTo>
                    <a:pt x="0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206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66712" y="20198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929" y="22720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2929" y="248712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6712" y="27199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2929" y="29721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929" y="31872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8385" y="1268547"/>
            <a:ext cx="2700020" cy="204723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20"/>
              </a:spcBef>
              <a:tabLst>
                <a:tab pos="963930" algn="l"/>
                <a:tab pos="1452245" algn="l"/>
                <a:tab pos="1992630" algn="l"/>
                <a:tab pos="2583815" algn="l"/>
              </a:tabLst>
            </a:pP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16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e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  <a:p>
            <a:pPr marL="413384" marR="859155">
              <a:lnSpc>
                <a:spcPct val="100800"/>
              </a:lnSpc>
              <a:spcBef>
                <a:spcPts val="110"/>
              </a:spcBef>
            </a:pPr>
            <a:r>
              <a:rPr sz="1400" dirty="0">
                <a:latin typeface="Calibri"/>
                <a:cs typeface="Calibri"/>
              </a:rPr>
              <a:t>add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end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2014"/>
              </a:lnSpc>
            </a:pP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entury Gothic"/>
                <a:cs typeface="Century Gothic"/>
              </a:rPr>
              <a:t>()</a:t>
            </a:r>
            <a:endParaRPr sz="1700">
              <a:latin typeface="Century Gothic"/>
              <a:cs typeface="Century Gothic"/>
            </a:endParaRPr>
          </a:p>
          <a:p>
            <a:pPr marL="413384" marR="850265">
              <a:lnSpc>
                <a:spcPct val="100800"/>
              </a:lnSpc>
              <a:spcBef>
                <a:spcPts val="114"/>
              </a:spcBef>
            </a:pPr>
            <a:r>
              <a:rPr sz="1400" dirty="0">
                <a:latin typeface="Calibri"/>
                <a:cs typeface="Calibri"/>
              </a:rPr>
              <a:t>scan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array/list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Sorted</a:t>
            </a:r>
            <a:r>
              <a:rPr spc="-20" dirty="0"/>
              <a:t> </a:t>
            </a:r>
            <a:r>
              <a:rPr spc="-4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Sorted</a:t>
            </a:r>
            <a:r>
              <a:rPr spc="-20" dirty="0"/>
              <a:t> </a:t>
            </a:r>
            <a:r>
              <a:rPr spc="-4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6712" y="15764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18309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0460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385" y="1423173"/>
            <a:ext cx="2150110" cy="7512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entury Gothic"/>
                <a:cs typeface="Century Gothic"/>
              </a:rPr>
              <a:t>()</a:t>
            </a:r>
            <a:endParaRPr sz="1700">
              <a:latin typeface="Century Gothic"/>
              <a:cs typeface="Century Gothic"/>
            </a:endParaRPr>
          </a:p>
          <a:p>
            <a:pPr marL="413384" marR="5080">
              <a:lnSpc>
                <a:spcPct val="100800"/>
              </a:lnSpc>
              <a:spcBef>
                <a:spcPts val="135"/>
              </a:spcBef>
            </a:pPr>
            <a:r>
              <a:rPr sz="1400" dirty="0">
                <a:latin typeface="Calibri"/>
                <a:cs typeface="Calibri"/>
              </a:rPr>
              <a:t>extract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last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element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Sorted</a:t>
            </a:r>
            <a:r>
              <a:rPr spc="-20" dirty="0"/>
              <a:t> </a:t>
            </a:r>
            <a:r>
              <a:rPr spc="-4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-25" dirty="0">
                          <a:latin typeface="Calibri"/>
                          <a:cs typeface="Calibri"/>
                        </a:rPr>
                        <a:t>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6712" y="15764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18309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0460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2823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929" y="25367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929" y="31820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385" y="1423173"/>
            <a:ext cx="3282315" cy="18872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entury Gothic"/>
                <a:cs typeface="Century Gothic"/>
              </a:rPr>
              <a:t>()</a:t>
            </a:r>
            <a:endParaRPr sz="1700">
              <a:latin typeface="Century Gothic"/>
              <a:cs typeface="Century Gothic"/>
            </a:endParaRPr>
          </a:p>
          <a:p>
            <a:pPr marL="413384" marR="1136650">
              <a:lnSpc>
                <a:spcPct val="100800"/>
              </a:lnSpc>
              <a:spcBef>
                <a:spcPts val="135"/>
              </a:spcBef>
            </a:pPr>
            <a:r>
              <a:rPr sz="1400" dirty="0">
                <a:latin typeface="Calibri"/>
                <a:cs typeface="Calibri"/>
              </a:rPr>
              <a:t>extract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last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element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e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  <a:p>
            <a:pPr marL="413384" marR="5080" algn="just">
              <a:lnSpc>
                <a:spcPct val="10080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find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dirty="0">
                <a:latin typeface="Calibri"/>
                <a:cs typeface="Calibri"/>
              </a:rPr>
              <a:t>log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binary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search),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shift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elements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right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(</a:t>
            </a:r>
            <a:r>
              <a:rPr sz="1400" i="1" spc="55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ahoma"/>
                <a:cs typeface="Tahoma"/>
              </a:rPr>
              <a:t>(</a:t>
            </a:r>
            <a:r>
              <a:rPr sz="1400" i="1" spc="55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ahoma"/>
                <a:cs typeface="Tahoma"/>
              </a:rPr>
              <a:t>)</a:t>
            </a:r>
            <a:r>
              <a:rPr sz="1400" spc="55" dirty="0">
                <a:latin typeface="Calibri"/>
                <a:cs typeface="Calibri"/>
              </a:rPr>
              <a:t>),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insert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1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Calibri"/>
                <a:cs typeface="Calibri"/>
              </a:rPr>
              <a:t>(</a:t>
            </a:r>
            <a:r>
              <a:rPr sz="1400" i="1" spc="40" dirty="0">
                <a:latin typeface="Times New Roman"/>
                <a:cs typeface="Times New Roman"/>
              </a:rPr>
              <a:t>O</a:t>
            </a:r>
            <a:r>
              <a:rPr sz="1400" spc="40" dirty="0">
                <a:latin typeface="Tahoma"/>
                <a:cs typeface="Tahoma"/>
              </a:rPr>
              <a:t>(</a:t>
            </a:r>
            <a:r>
              <a:rPr sz="1400" spc="40" dirty="0">
                <a:latin typeface="Calibri"/>
                <a:cs typeface="Calibri"/>
              </a:rPr>
              <a:t>1</a:t>
            </a:r>
            <a:r>
              <a:rPr sz="1400" spc="40" dirty="0">
                <a:latin typeface="Tahoma"/>
                <a:cs typeface="Tahoma"/>
              </a:rPr>
              <a:t>)</a:t>
            </a:r>
            <a:r>
              <a:rPr sz="1400" spc="40" dirty="0">
                <a:latin typeface="Calibri"/>
                <a:cs typeface="Calibri"/>
              </a:rPr>
              <a:t>)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9875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Sorted</a:t>
            </a:r>
            <a:r>
              <a:rPr spc="-20" dirty="0"/>
              <a:t> List</a:t>
            </a:r>
          </a:p>
        </p:txBody>
      </p:sp>
      <p:sp>
        <p:nvSpPr>
          <p:cNvPr id="3" name="object 3"/>
          <p:cNvSpPr/>
          <p:nvPr/>
        </p:nvSpPr>
        <p:spPr>
          <a:xfrm>
            <a:off x="1080009" y="826113"/>
            <a:ext cx="2448560" cy="288290"/>
          </a:xfrm>
          <a:custGeom>
            <a:avLst/>
            <a:gdLst/>
            <a:ahLst/>
            <a:cxnLst/>
            <a:rect l="l" t="t" r="r" b="b"/>
            <a:pathLst>
              <a:path w="2448560" h="288290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  <a:path w="2448560" h="288290">
                <a:moveTo>
                  <a:pt x="540006" y="288003"/>
                </a:moveTo>
                <a:lnTo>
                  <a:pt x="828009" y="288003"/>
                </a:lnTo>
                <a:lnTo>
                  <a:pt x="828009" y="0"/>
                </a:lnTo>
                <a:lnTo>
                  <a:pt x="540006" y="0"/>
                </a:lnTo>
                <a:lnTo>
                  <a:pt x="540006" y="288003"/>
                </a:lnTo>
                <a:close/>
              </a:path>
              <a:path w="2448560" h="288290">
                <a:moveTo>
                  <a:pt x="1080013" y="288003"/>
                </a:moveTo>
                <a:lnTo>
                  <a:pt x="1368016" y="288003"/>
                </a:lnTo>
                <a:lnTo>
                  <a:pt x="1368016" y="0"/>
                </a:lnTo>
                <a:lnTo>
                  <a:pt x="1080013" y="0"/>
                </a:lnTo>
                <a:lnTo>
                  <a:pt x="1080013" y="288003"/>
                </a:lnTo>
                <a:close/>
              </a:path>
              <a:path w="2448560" h="288290">
                <a:moveTo>
                  <a:pt x="1620020" y="288003"/>
                </a:moveTo>
                <a:lnTo>
                  <a:pt x="1908023" y="288003"/>
                </a:lnTo>
                <a:lnTo>
                  <a:pt x="1908023" y="0"/>
                </a:lnTo>
                <a:lnTo>
                  <a:pt x="1620020" y="0"/>
                </a:lnTo>
                <a:lnTo>
                  <a:pt x="1620020" y="288003"/>
                </a:lnTo>
                <a:close/>
              </a:path>
              <a:path w="2448560" h="288290">
                <a:moveTo>
                  <a:pt x="2160026" y="288003"/>
                </a:moveTo>
                <a:lnTo>
                  <a:pt x="2448030" y="288003"/>
                </a:lnTo>
                <a:lnTo>
                  <a:pt x="2448030" y="0"/>
                </a:lnTo>
                <a:lnTo>
                  <a:pt x="2160026" y="0"/>
                </a:lnTo>
                <a:lnTo>
                  <a:pt x="2160026" y="288003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9916" y="809988"/>
            <a:ext cx="23399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2450" algn="l"/>
                <a:tab pos="1092200" algn="l"/>
                <a:tab pos="1581150" algn="l"/>
                <a:tab pos="2120900" algn="l"/>
              </a:tabLst>
            </a:pPr>
            <a:r>
              <a:rPr sz="1700" spc="-50" dirty="0">
                <a:latin typeface="Calibri"/>
                <a:cs typeface="Calibri"/>
              </a:rPr>
              <a:t>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16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7006" y="838804"/>
            <a:ext cx="2934335" cy="262890"/>
            <a:chOff x="837006" y="838804"/>
            <a:chExt cx="2934335" cy="262890"/>
          </a:xfrm>
        </p:grpSpPr>
        <p:sp>
          <p:nvSpPr>
            <p:cNvPr id="6" name="object 6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7025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0294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703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030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703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3030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0939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423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0932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4226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0926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4219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0919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0912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4206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9875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Sorted</a:t>
            </a:r>
            <a:r>
              <a:rPr spc="-20" dirty="0"/>
              <a:t> 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7006" y="817113"/>
            <a:ext cx="2934335" cy="306070"/>
            <a:chOff x="837006" y="817113"/>
            <a:chExt cx="2934335" cy="306070"/>
          </a:xfrm>
        </p:grpSpPr>
        <p:sp>
          <p:nvSpPr>
            <p:cNvPr id="4" name="object 4"/>
            <p:cNvSpPr/>
            <p:nvPr/>
          </p:nvSpPr>
          <p:spPr>
            <a:xfrm>
              <a:off x="1080009" y="826113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  <a:path w="828039" h="288290">
                  <a:moveTo>
                    <a:pt x="540006" y="288003"/>
                  </a:moveTo>
                  <a:lnTo>
                    <a:pt x="828009" y="288003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22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0029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25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294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0036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703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30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03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030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0939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423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0932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4226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0926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4219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0919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912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4206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66712" y="158573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2929" y="18412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929" y="20563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8385" y="809988"/>
            <a:ext cx="2751455" cy="137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20"/>
              </a:spcBef>
              <a:tabLst>
                <a:tab pos="963930" algn="l"/>
                <a:tab pos="1503680" algn="l"/>
                <a:tab pos="1992630" algn="l"/>
                <a:tab pos="2532380" algn="l"/>
              </a:tabLst>
            </a:pPr>
            <a:r>
              <a:rPr sz="1700" spc="-50" dirty="0">
                <a:latin typeface="Calibri"/>
                <a:cs typeface="Calibri"/>
              </a:rPr>
              <a:t>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16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entury Gothic"/>
                <a:cs typeface="Century Gothic"/>
              </a:rPr>
              <a:t>()</a:t>
            </a:r>
            <a:endParaRPr sz="1700">
              <a:latin typeface="Century Gothic"/>
              <a:cs typeface="Century Gothic"/>
            </a:endParaRPr>
          </a:p>
          <a:p>
            <a:pPr marL="413384" marR="606425">
              <a:lnSpc>
                <a:spcPct val="100800"/>
              </a:lnSpc>
              <a:spcBef>
                <a:spcPts val="135"/>
              </a:spcBef>
            </a:pPr>
            <a:r>
              <a:rPr sz="1400" dirty="0">
                <a:latin typeface="Calibri"/>
                <a:cs typeface="Calibri"/>
              </a:rPr>
              <a:t>extract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last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element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Priority</a:t>
            </a:r>
            <a:r>
              <a:rPr spc="-25" dirty="0"/>
              <a:t> </a:t>
            </a:r>
            <a:r>
              <a:rPr spc="-90" dirty="0"/>
              <a:t>Queue</a:t>
            </a:r>
            <a:r>
              <a:rPr spc="-10" dirty="0"/>
              <a:t> </a:t>
            </a:r>
            <a:r>
              <a:rPr spc="-45" dirty="0"/>
              <a:t>(Informally)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300722"/>
            <a:ext cx="391477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spc="85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006EB8"/>
                </a:solidFill>
                <a:latin typeface="Calibri"/>
                <a:cs typeface="Calibri"/>
              </a:rPr>
              <a:t>priority</a:t>
            </a:r>
            <a:r>
              <a:rPr sz="1700" spc="2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70" dirty="0">
                <a:solidFill>
                  <a:srgbClr val="006EB8"/>
                </a:solidFill>
                <a:latin typeface="Calibri"/>
                <a:cs typeface="Calibri"/>
              </a:rPr>
              <a:t>queue</a:t>
            </a:r>
            <a:r>
              <a:rPr sz="1700" spc="2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generalization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queue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each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assigned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priority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and </a:t>
            </a:r>
            <a:r>
              <a:rPr sz="1700" spc="-60" dirty="0">
                <a:latin typeface="Calibri"/>
                <a:cs typeface="Calibri"/>
              </a:rPr>
              <a:t>elements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come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order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priority.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9875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Sorted</a:t>
            </a:r>
            <a:r>
              <a:rPr spc="-20" dirty="0"/>
              <a:t> 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7006" y="817113"/>
            <a:ext cx="2934335" cy="306070"/>
            <a:chOff x="837006" y="817113"/>
            <a:chExt cx="2934335" cy="306070"/>
          </a:xfrm>
        </p:grpSpPr>
        <p:sp>
          <p:nvSpPr>
            <p:cNvPr id="4" name="object 4"/>
            <p:cNvSpPr/>
            <p:nvPr/>
          </p:nvSpPr>
          <p:spPr>
            <a:xfrm>
              <a:off x="1080009" y="826113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  <a:path w="828039" h="288290">
                  <a:moveTo>
                    <a:pt x="540006" y="288003"/>
                  </a:moveTo>
                  <a:lnTo>
                    <a:pt x="828009" y="288003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22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0029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25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294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0036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703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30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03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030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0939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423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0932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4226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0926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24219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0919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912" y="105845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220096" y="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4206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66712" y="158573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2929" y="18412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929" y="20563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712" y="22942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2929" y="25498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2929" y="298000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8385" y="809988"/>
            <a:ext cx="3411854" cy="2298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20"/>
              </a:spcBef>
              <a:tabLst>
                <a:tab pos="963930" algn="l"/>
                <a:tab pos="1503680" algn="l"/>
                <a:tab pos="1992630" algn="l"/>
                <a:tab pos="2532380" algn="l"/>
              </a:tabLst>
            </a:pPr>
            <a:r>
              <a:rPr sz="1700" spc="-50" dirty="0">
                <a:latin typeface="Calibri"/>
                <a:cs typeface="Calibri"/>
              </a:rPr>
              <a:t>2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3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9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16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entury Gothic"/>
                <a:cs typeface="Century Gothic"/>
              </a:rPr>
              <a:t>()</a:t>
            </a:r>
            <a:endParaRPr sz="1700">
              <a:latin typeface="Century Gothic"/>
              <a:cs typeface="Century Gothic"/>
            </a:endParaRPr>
          </a:p>
          <a:p>
            <a:pPr marL="413384" marR="1266825">
              <a:lnSpc>
                <a:spcPct val="100800"/>
              </a:lnSpc>
              <a:spcBef>
                <a:spcPts val="135"/>
              </a:spcBef>
            </a:pPr>
            <a:r>
              <a:rPr sz="1400" dirty="0">
                <a:latin typeface="Calibri"/>
                <a:cs typeface="Calibri"/>
              </a:rPr>
              <a:t>extract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last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element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e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endParaRPr sz="1700">
              <a:latin typeface="Century Gothic"/>
              <a:cs typeface="Century Gothic"/>
            </a:endParaRPr>
          </a:p>
          <a:p>
            <a:pPr marL="413384" marR="5080">
              <a:lnSpc>
                <a:spcPct val="100800"/>
              </a:lnSpc>
              <a:spcBef>
                <a:spcPts val="140"/>
              </a:spcBef>
            </a:pPr>
            <a:r>
              <a:rPr sz="1400" dirty="0">
                <a:latin typeface="Calibri"/>
                <a:cs typeface="Calibri"/>
              </a:rPr>
              <a:t>find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position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dirty="0">
                <a:latin typeface="Calibri"/>
                <a:cs typeface="Calibri"/>
              </a:rPr>
              <a:t>;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note: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cannot use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binary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search),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insert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400" i="1" spc="9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Calibri"/>
                <a:cs typeface="Calibri"/>
              </a:rPr>
              <a:t>(</a:t>
            </a:r>
            <a:r>
              <a:rPr sz="1400" i="1" spc="40" dirty="0">
                <a:latin typeface="Times New Roman"/>
                <a:cs typeface="Times New Roman"/>
              </a:rPr>
              <a:t>O</a:t>
            </a:r>
            <a:r>
              <a:rPr sz="1400" spc="40" dirty="0">
                <a:latin typeface="Tahoma"/>
                <a:cs typeface="Tahoma"/>
              </a:rPr>
              <a:t>(</a:t>
            </a:r>
            <a:r>
              <a:rPr sz="1400" spc="40" dirty="0">
                <a:latin typeface="Calibri"/>
                <a:cs typeface="Calibri"/>
              </a:rPr>
              <a:t>1</a:t>
            </a:r>
            <a:r>
              <a:rPr sz="1400" spc="40" dirty="0">
                <a:latin typeface="Tahoma"/>
                <a:cs typeface="Tahoma"/>
              </a:rPr>
              <a:t>)</a:t>
            </a:r>
            <a:r>
              <a:rPr sz="1400" spc="40" dirty="0">
                <a:latin typeface="Calibri"/>
                <a:cs typeface="Calibri"/>
              </a:rPr>
              <a:t>) </a:t>
            </a:r>
            <a:r>
              <a:rPr sz="1400" dirty="0">
                <a:latin typeface="Calibri"/>
                <a:cs typeface="Calibri"/>
              </a:rPr>
              <a:t>running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time: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spc="-2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1266336"/>
          <a:ext cx="3890009" cy="105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Insert</a:t>
                      </a:r>
                      <a:endParaRPr sz="1700">
                        <a:latin typeface="MingLiU_HKSCS-ExtB"/>
                        <a:cs typeface="MingLiU_HKSCS-ExtB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ExtractMax</a:t>
                      </a:r>
                      <a:endParaRPr sz="1700">
                        <a:latin typeface="MingLiU_HKSCS-ExtB"/>
                        <a:cs typeface="MingLiU_HKSCS-ExtB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Unsorted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array/list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i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75565">
                        <a:lnSpc>
                          <a:spcPts val="1920"/>
                        </a:lnSpc>
                      </a:pPr>
                      <a:r>
                        <a:rPr sz="1700" spc="-20" dirty="0">
                          <a:latin typeface="Calibri"/>
                          <a:cs typeface="Calibri"/>
                        </a:rPr>
                        <a:t>Sorted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array/list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i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20"/>
                        </a:lnSpc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1266336"/>
          <a:ext cx="3889374" cy="1444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Insert</a:t>
                      </a:r>
                      <a:endParaRPr sz="1700">
                        <a:latin typeface="MingLiU_HKSCS-ExtB"/>
                        <a:cs typeface="MingLiU_HKSCS-ExtB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-10" dirty="0">
                          <a:latin typeface="MingLiU_HKSCS-ExtB"/>
                          <a:cs typeface="MingLiU_HKSCS-ExtB"/>
                        </a:rPr>
                        <a:t>ExtractMax</a:t>
                      </a:r>
                      <a:endParaRPr sz="1700">
                        <a:latin typeface="MingLiU_HKSCS-ExtB"/>
                        <a:cs typeface="MingLiU_HKSCS-ExtB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spc="-45" dirty="0">
                          <a:latin typeface="Calibri"/>
                          <a:cs typeface="Calibri"/>
                        </a:rPr>
                        <a:t>Unsorted</a:t>
                      </a:r>
                      <a:r>
                        <a:rPr sz="1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array/list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i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75565">
                        <a:lnSpc>
                          <a:spcPts val="1920"/>
                        </a:lnSpc>
                      </a:pPr>
                      <a:r>
                        <a:rPr sz="1700" spc="-20" dirty="0">
                          <a:latin typeface="Calibri"/>
                          <a:cs typeface="Calibri"/>
                        </a:rPr>
                        <a:t>Sorted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array/list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i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700" i="1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700" spc="-20" dirty="0"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700" spc="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sz="1700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sz="1700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17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55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70100" algn="l"/>
              </a:tabLst>
            </a:pPr>
            <a:r>
              <a:rPr spc="-30" dirty="0"/>
              <a:t>Priority</a:t>
            </a:r>
            <a:r>
              <a:rPr spc="-15" dirty="0"/>
              <a:t> </a:t>
            </a:r>
            <a:r>
              <a:rPr spc="-10" dirty="0"/>
              <a:t>Queues:</a:t>
            </a:r>
            <a:r>
              <a:rPr dirty="0"/>
              <a:t>	Typical</a:t>
            </a:r>
            <a:r>
              <a:rPr spc="-45" dirty="0"/>
              <a:t> </a:t>
            </a:r>
            <a:r>
              <a:rPr spc="-35" dirty="0"/>
              <a:t>Use</a:t>
            </a:r>
            <a:r>
              <a:rPr spc="-45" dirty="0"/>
              <a:t> </a:t>
            </a:r>
            <a:r>
              <a:rPr spc="-35" dirty="0"/>
              <a:t>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563562"/>
            <a:ext cx="4029710" cy="2738120"/>
            <a:chOff x="289420" y="563562"/>
            <a:chExt cx="4029710" cy="2738120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23497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45801"/>
            <a:ext cx="3913504" cy="139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  <a:latin typeface="Calibri"/>
                <a:cs typeface="Calibri"/>
              </a:rPr>
              <a:t>Scheduling</a:t>
            </a:r>
            <a:r>
              <a:rPr sz="2050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7F00"/>
                </a:solidFill>
                <a:latin typeface="Calibri"/>
                <a:cs typeface="Calibri"/>
              </a:rPr>
              <a:t>jobs</a:t>
            </a:r>
            <a:endParaRPr sz="2050">
              <a:latin typeface="Calibri"/>
              <a:cs typeface="Calibri"/>
            </a:endParaRPr>
          </a:p>
          <a:p>
            <a:pPr marL="413384" marR="5080">
              <a:lnSpc>
                <a:spcPct val="107400"/>
              </a:lnSpc>
              <a:spcBef>
                <a:spcPts val="1739"/>
              </a:spcBef>
            </a:pPr>
            <a:r>
              <a:rPr sz="1700" dirty="0">
                <a:latin typeface="Calibri"/>
                <a:cs typeface="Calibri"/>
              </a:rPr>
              <a:t>Want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process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jobs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order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decreasing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priority.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While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current </a:t>
            </a:r>
            <a:r>
              <a:rPr sz="1700" dirty="0">
                <a:latin typeface="Calibri"/>
                <a:cs typeface="Calibri"/>
              </a:rPr>
              <a:t>job 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processed,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new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jobs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arrive.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55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70100" algn="l"/>
              </a:tabLst>
            </a:pPr>
            <a:r>
              <a:rPr spc="-30" dirty="0"/>
              <a:t>Priority</a:t>
            </a:r>
            <a:r>
              <a:rPr spc="-15" dirty="0"/>
              <a:t> </a:t>
            </a:r>
            <a:r>
              <a:rPr spc="-10" dirty="0"/>
              <a:t>Queues:</a:t>
            </a:r>
            <a:r>
              <a:rPr dirty="0"/>
              <a:t>	Typical</a:t>
            </a:r>
            <a:r>
              <a:rPr spc="-45" dirty="0"/>
              <a:t> </a:t>
            </a:r>
            <a:r>
              <a:rPr spc="-35" dirty="0"/>
              <a:t>Use</a:t>
            </a:r>
            <a:r>
              <a:rPr spc="-45" dirty="0"/>
              <a:t> </a:t>
            </a:r>
            <a:r>
              <a:rPr spc="-35" dirty="0"/>
              <a:t>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563562"/>
            <a:ext cx="4029710" cy="2738120"/>
            <a:chOff x="289420" y="563562"/>
            <a:chExt cx="4029710" cy="2738120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234973"/>
              <a:ext cx="94615" cy="967740"/>
            </a:xfrm>
            <a:custGeom>
              <a:avLst/>
              <a:gdLst/>
              <a:ahLst/>
              <a:cxnLst/>
              <a:rect l="l" t="t" r="r" b="b"/>
              <a:pathLst>
                <a:path w="94615" h="967739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967739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45801"/>
            <a:ext cx="3913504" cy="199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  <a:latin typeface="Calibri"/>
                <a:cs typeface="Calibri"/>
              </a:rPr>
              <a:t>Scheduling</a:t>
            </a:r>
            <a:r>
              <a:rPr sz="2050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7F00"/>
                </a:solidFill>
                <a:latin typeface="Calibri"/>
                <a:cs typeface="Calibri"/>
              </a:rPr>
              <a:t>jobs</a:t>
            </a:r>
            <a:endParaRPr sz="2050">
              <a:latin typeface="Calibri"/>
              <a:cs typeface="Calibri"/>
            </a:endParaRPr>
          </a:p>
          <a:p>
            <a:pPr marL="413384" marR="5080">
              <a:lnSpc>
                <a:spcPct val="107400"/>
              </a:lnSpc>
              <a:spcBef>
                <a:spcPts val="1739"/>
              </a:spcBef>
            </a:pPr>
            <a:r>
              <a:rPr sz="1700" dirty="0">
                <a:latin typeface="Calibri"/>
                <a:cs typeface="Calibri"/>
              </a:rPr>
              <a:t>Want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process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jobs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order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decreasing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priority.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While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current </a:t>
            </a:r>
            <a:r>
              <a:rPr sz="1700" dirty="0">
                <a:latin typeface="Calibri"/>
                <a:cs typeface="Calibri"/>
              </a:rPr>
              <a:t>job 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processed,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new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jobs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arrive.</a:t>
            </a:r>
            <a:endParaRPr sz="1700">
              <a:latin typeface="Calibri"/>
              <a:cs typeface="Calibri"/>
            </a:endParaRPr>
          </a:p>
          <a:p>
            <a:pPr marL="413384" marR="36195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job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scheduled </a:t>
            </a:r>
            <a:r>
              <a:rPr sz="1700" dirty="0">
                <a:latin typeface="Calibri"/>
                <a:cs typeface="Calibri"/>
              </a:rPr>
              <a:t>jobs,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job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55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70100" algn="l"/>
              </a:tabLst>
            </a:pPr>
            <a:r>
              <a:rPr spc="-30" dirty="0"/>
              <a:t>Priority</a:t>
            </a:r>
            <a:r>
              <a:rPr spc="-15" dirty="0"/>
              <a:t> </a:t>
            </a:r>
            <a:r>
              <a:rPr spc="-10" dirty="0"/>
              <a:t>Queues:</a:t>
            </a:r>
            <a:r>
              <a:rPr dirty="0"/>
              <a:t>	Typical</a:t>
            </a:r>
            <a:r>
              <a:rPr spc="-45" dirty="0"/>
              <a:t> </a:t>
            </a:r>
            <a:r>
              <a:rPr spc="-35" dirty="0"/>
              <a:t>Use</a:t>
            </a:r>
            <a:r>
              <a:rPr spc="-45" dirty="0"/>
              <a:t> </a:t>
            </a:r>
            <a:r>
              <a:rPr spc="-35" dirty="0"/>
              <a:t>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563562"/>
            <a:ext cx="4029710" cy="2738120"/>
            <a:chOff x="289420" y="563562"/>
            <a:chExt cx="4029710" cy="2738120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234973"/>
              <a:ext cx="94615" cy="1562100"/>
            </a:xfrm>
            <a:custGeom>
              <a:avLst/>
              <a:gdLst/>
              <a:ahLst/>
              <a:cxnLst/>
              <a:rect l="l" t="t" r="r" b="b"/>
              <a:pathLst>
                <a:path w="94615" h="1562100">
                  <a:moveTo>
                    <a:pt x="94094" y="1467688"/>
                  </a:moveTo>
                  <a:lnTo>
                    <a:pt x="0" y="1467688"/>
                  </a:lnTo>
                  <a:lnTo>
                    <a:pt x="0" y="1561782"/>
                  </a:lnTo>
                  <a:lnTo>
                    <a:pt x="94094" y="1561782"/>
                  </a:lnTo>
                  <a:lnTo>
                    <a:pt x="94094" y="1467688"/>
                  </a:lnTo>
                  <a:close/>
                </a:path>
                <a:path w="94615" h="1562100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1562100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45801"/>
            <a:ext cx="3913504" cy="2586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  <a:latin typeface="Calibri"/>
                <a:cs typeface="Calibri"/>
              </a:rPr>
              <a:t>Scheduling</a:t>
            </a:r>
            <a:r>
              <a:rPr sz="2050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7F00"/>
                </a:solidFill>
                <a:latin typeface="Calibri"/>
                <a:cs typeface="Calibri"/>
              </a:rPr>
              <a:t>jobs</a:t>
            </a:r>
            <a:endParaRPr sz="2050">
              <a:latin typeface="Calibri"/>
              <a:cs typeface="Calibri"/>
            </a:endParaRPr>
          </a:p>
          <a:p>
            <a:pPr marL="413384" marR="5080">
              <a:lnSpc>
                <a:spcPct val="107400"/>
              </a:lnSpc>
              <a:spcBef>
                <a:spcPts val="1739"/>
              </a:spcBef>
            </a:pPr>
            <a:r>
              <a:rPr sz="1700" dirty="0">
                <a:latin typeface="Calibri"/>
                <a:cs typeface="Calibri"/>
              </a:rPr>
              <a:t>Want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process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jobs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order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decreasing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priority.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While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current </a:t>
            </a:r>
            <a:r>
              <a:rPr sz="1700" dirty="0">
                <a:latin typeface="Calibri"/>
                <a:cs typeface="Calibri"/>
              </a:rPr>
              <a:t>job 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processed,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new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jobs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arrive.</a:t>
            </a:r>
            <a:endParaRPr sz="1700">
              <a:latin typeface="Calibri"/>
              <a:cs typeface="Calibri"/>
            </a:endParaRPr>
          </a:p>
          <a:p>
            <a:pPr marL="413384" marR="36195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add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job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scheduled </a:t>
            </a:r>
            <a:r>
              <a:rPr sz="1700" dirty="0">
                <a:latin typeface="Calibri"/>
                <a:cs typeface="Calibri"/>
              </a:rPr>
              <a:t>jobs,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Insert</a:t>
            </a:r>
            <a:r>
              <a:rPr sz="1700" spc="-10" dirty="0">
                <a:latin typeface="Century Gothic"/>
                <a:cs typeface="Century Gothic"/>
              </a:rPr>
              <a:t>(</a:t>
            </a:r>
            <a:r>
              <a:rPr sz="1700" i="1" spc="-10" dirty="0">
                <a:latin typeface="Calibri"/>
                <a:cs typeface="Calibri"/>
              </a:rPr>
              <a:t>job</a:t>
            </a:r>
            <a:r>
              <a:rPr sz="1700" spc="-10" dirty="0">
                <a:latin typeface="Century Gothic"/>
                <a:cs typeface="Century Gothic"/>
              </a:rPr>
              <a:t>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413384" marR="6794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To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process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job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highest </a:t>
            </a:r>
            <a:r>
              <a:rPr sz="1700" spc="-50" dirty="0">
                <a:latin typeface="Calibri"/>
                <a:cs typeface="Calibri"/>
              </a:rPr>
              <a:t>priority,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get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MingLiU_HKSCS-ExtB"/>
                <a:cs typeface="MingLiU_HKSCS-ExtB"/>
              </a:rPr>
              <a:t>ExtractMax</a:t>
            </a:r>
            <a:r>
              <a:rPr sz="1700" spc="-10" dirty="0">
                <a:latin typeface="Century Gothic"/>
                <a:cs typeface="Century Gothic"/>
              </a:rPr>
              <a:t>()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52145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Priority</a:t>
            </a:r>
            <a:r>
              <a:rPr spc="-25" dirty="0"/>
              <a:t> </a:t>
            </a:r>
            <a:r>
              <a:rPr spc="-90" dirty="0"/>
              <a:t>Queue</a:t>
            </a:r>
            <a:r>
              <a:rPr spc="-10" dirty="0"/>
              <a:t> </a:t>
            </a:r>
            <a:r>
              <a:rPr spc="-25" dirty="0"/>
              <a:t>(Formally)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765886"/>
            <a:ext cx="4029710" cy="2232025"/>
            <a:chOff x="289420" y="765886"/>
            <a:chExt cx="4029710" cy="2232025"/>
          </a:xfrm>
        </p:grpSpPr>
        <p:sp>
          <p:nvSpPr>
            <p:cNvPr id="4" name="object 4"/>
            <p:cNvSpPr/>
            <p:nvPr/>
          </p:nvSpPr>
          <p:spPr>
            <a:xfrm>
              <a:off x="289420" y="765886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00785"/>
              <a:ext cx="4029710" cy="1897380"/>
            </a:xfrm>
            <a:custGeom>
              <a:avLst/>
              <a:gdLst/>
              <a:ahLst/>
              <a:cxnLst/>
              <a:rect l="l" t="t" r="r" b="b"/>
              <a:pathLst>
                <a:path w="4029710" h="1897380">
                  <a:moveTo>
                    <a:pt x="4029151" y="0"/>
                  </a:moveTo>
                  <a:lnTo>
                    <a:pt x="0" y="0"/>
                  </a:lnTo>
                  <a:lnTo>
                    <a:pt x="0" y="1897100"/>
                  </a:lnTo>
                  <a:lnTo>
                    <a:pt x="4029151" y="18971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879727"/>
              <a:ext cx="94615" cy="688975"/>
            </a:xfrm>
            <a:custGeom>
              <a:avLst/>
              <a:gdLst/>
              <a:ahLst/>
              <a:cxnLst/>
              <a:rect l="l" t="t" r="r" b="b"/>
              <a:pathLst>
                <a:path w="94615" h="688975">
                  <a:moveTo>
                    <a:pt x="94094" y="594677"/>
                  </a:moveTo>
                  <a:lnTo>
                    <a:pt x="0" y="594677"/>
                  </a:lnTo>
                  <a:lnTo>
                    <a:pt x="0" y="688771"/>
                  </a:lnTo>
                  <a:lnTo>
                    <a:pt x="94094" y="688771"/>
                  </a:lnTo>
                  <a:lnTo>
                    <a:pt x="94094" y="594677"/>
                  </a:lnTo>
                  <a:close/>
                </a:path>
                <a:path w="94615" h="68897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46361"/>
            <a:ext cx="3870325" cy="22574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Definition</a:t>
            </a:r>
            <a:endParaRPr sz="2050">
              <a:latin typeface="Calibri"/>
              <a:cs typeface="Calibri"/>
            </a:endParaRPr>
          </a:p>
          <a:p>
            <a:pPr marL="12700" marR="287020">
              <a:lnSpc>
                <a:spcPct val="107400"/>
              </a:lnSpc>
              <a:spcBef>
                <a:spcPts val="540"/>
              </a:spcBef>
            </a:pP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Priority</a:t>
            </a:r>
            <a:r>
              <a:rPr sz="1700" spc="1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006EB8"/>
                </a:solidFill>
                <a:latin typeface="Calibri"/>
                <a:cs typeface="Calibri"/>
              </a:rPr>
              <a:t>queue</a:t>
            </a:r>
            <a:r>
              <a:rPr sz="1700" spc="2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abstract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type </a:t>
            </a:r>
            <a:r>
              <a:rPr sz="1700" spc="-30" dirty="0">
                <a:latin typeface="Calibri"/>
                <a:cs typeface="Calibri"/>
              </a:rPr>
              <a:t>supporting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following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main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operations:</a:t>
            </a:r>
            <a:endParaRPr sz="1700">
              <a:latin typeface="Calibri"/>
              <a:cs typeface="Calibri"/>
            </a:endParaRPr>
          </a:p>
          <a:p>
            <a:pPr marL="413384" marR="31369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MingLiU_HKSCS-ExtB"/>
                <a:cs typeface="MingLiU_HKSCS-ExtB"/>
              </a:rPr>
              <a:t>Insert</a:t>
            </a:r>
            <a:r>
              <a:rPr sz="1700" dirty="0">
                <a:latin typeface="Century Gothic"/>
                <a:cs typeface="Century Gothic"/>
              </a:rPr>
              <a:t>(</a:t>
            </a:r>
            <a:r>
              <a:rPr sz="1700" i="1" dirty="0">
                <a:latin typeface="Calibri"/>
                <a:cs typeface="Calibri"/>
              </a:rPr>
              <a:t>p</a:t>
            </a:r>
            <a:r>
              <a:rPr sz="1700" dirty="0">
                <a:latin typeface="Century Gothic"/>
                <a:cs typeface="Century Gothic"/>
              </a:rPr>
              <a:t>)</a:t>
            </a:r>
            <a:r>
              <a:rPr sz="1700" spc="-25" dirty="0">
                <a:latin typeface="Century Gothic"/>
                <a:cs typeface="Century Gothic"/>
              </a:rPr>
              <a:t> </a:t>
            </a:r>
            <a:r>
              <a:rPr sz="1700" spc="-20" dirty="0">
                <a:latin typeface="Calibri"/>
                <a:cs typeface="Calibri"/>
              </a:rPr>
              <a:t>adds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new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with </a:t>
            </a:r>
            <a:r>
              <a:rPr sz="1700" spc="-40" dirty="0">
                <a:latin typeface="Calibri"/>
                <a:cs typeface="Calibri"/>
              </a:rPr>
              <a:t>priority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  <a:p>
            <a:pPr marL="413384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MingLiU_HKSCS-ExtB"/>
                <a:cs typeface="MingLiU_HKSCS-ExtB"/>
              </a:rPr>
              <a:t>ExtractMax</a:t>
            </a:r>
            <a:r>
              <a:rPr sz="1700" dirty="0">
                <a:latin typeface="Century Gothic"/>
                <a:cs typeface="Century Gothic"/>
              </a:rPr>
              <a:t>()</a:t>
            </a:r>
            <a:r>
              <a:rPr sz="1700" spc="-25" dirty="0">
                <a:latin typeface="Century Gothic"/>
                <a:cs typeface="Century Gothic"/>
              </a:rPr>
              <a:t> </a:t>
            </a:r>
            <a:r>
              <a:rPr sz="1700" spc="-10" dirty="0">
                <a:latin typeface="Calibri"/>
                <a:cs typeface="Calibri"/>
              </a:rPr>
              <a:t>extracts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element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with </a:t>
            </a:r>
            <a:r>
              <a:rPr sz="1700" spc="-35" dirty="0">
                <a:latin typeface="Calibri"/>
                <a:cs typeface="Calibri"/>
              </a:rPr>
              <a:t>maximum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priority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32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89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2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1800022"/>
                  </a:lnTo>
                  <a:lnTo>
                    <a:pt x="0" y="180002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2583180" cy="980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Calibri"/>
                <a:cs typeface="Calibri"/>
              </a:rPr>
              <a:t>Contents: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Queries: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951</Words>
  <Application>Microsoft Office PowerPoint</Application>
  <PresentationFormat>Custom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MingLiU_HKSCS-ExtB</vt:lpstr>
      <vt:lpstr>Arial</vt:lpstr>
      <vt:lpstr>Calibri</vt:lpstr>
      <vt:lpstr>Century Gothic</vt:lpstr>
      <vt:lpstr>Tahoma</vt:lpstr>
      <vt:lpstr>Times New Roman</vt:lpstr>
      <vt:lpstr>Office Theme</vt:lpstr>
      <vt:lpstr>Outline</vt:lpstr>
      <vt:lpstr>Priority Queues</vt:lpstr>
      <vt:lpstr>Queue</vt:lpstr>
      <vt:lpstr>Priority Queue (Informally)</vt:lpstr>
      <vt:lpstr>Priority Queues: Typical Use Case</vt:lpstr>
      <vt:lpstr>Priority Queues: Typical Use Case</vt:lpstr>
      <vt:lpstr>Priority Queues: Typical Use Case</vt:lpstr>
      <vt:lpstr>Priority Queue (Formally)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Additional Operations</vt:lpstr>
      <vt:lpstr>Algorithms that Use Priority Queues</vt:lpstr>
      <vt:lpstr>Algorithms that Use Priority Queues</vt:lpstr>
      <vt:lpstr>Algorithms that Use Priority Queues</vt:lpstr>
      <vt:lpstr>Algorithms that Use Priority Queues</vt:lpstr>
      <vt:lpstr>Outline</vt:lpstr>
      <vt:lpstr>Unsorted Array/List</vt:lpstr>
      <vt:lpstr>Unsorted Array/List</vt:lpstr>
      <vt:lpstr>Unsorted Array/List</vt:lpstr>
      <vt:lpstr>Sorted Array</vt:lpstr>
      <vt:lpstr>Sorted Array</vt:lpstr>
      <vt:lpstr>Sorted Array</vt:lpstr>
      <vt:lpstr>Sorted List</vt:lpstr>
      <vt:lpstr>Sorted List</vt:lpstr>
      <vt:lpstr>Sorted List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>Data Structures and Algorithms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Luis Jaimes</cp:lastModifiedBy>
  <cp:revision>1</cp:revision>
  <dcterms:created xsi:type="dcterms:W3CDTF">2022-10-27T13:07:54Z</dcterms:created>
  <dcterms:modified xsi:type="dcterms:W3CDTF">2022-10-27T13:12:53Z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2016-04-24T00:00:00Z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2022-10-27T00:00:00Z</vt:filetime>
  </property>
  <property fmtid="{D5CDD505-2E9C-101B-9397-08002B2CF9AE}" pid="5" name="PTEX.Fullbanner">
    <vt:lpwstr>This is pdfTeX, Version 3.14159265-2.6-1.40.15 (TeX Live 2014) kpathsea version 6.2.0</vt:lpwstr>
  </property>
  <property fmtid="{D5CDD505-2E9C-101B-9397-08002B2CF9AE}" pid="6" name="Producer">
    <vt:lpwstr>pdfTeX-1.40.15</vt:lpwstr>
  </property>
</Properties>
</file>