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379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92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734" y="45193"/>
            <a:ext cx="4032630" cy="43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734" y="73938"/>
            <a:ext cx="403263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69020"/>
            <a:ext cx="3571875" cy="236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image" Target="../media/image4.png"/><Relationship Id="rId7" Type="http://schemas.openxmlformats.org/officeDocument/2006/relationships/slide" Target="slide4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slide" Target="slide19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image" Target="../media/image2.png"/><Relationship Id="rId7" Type="http://schemas.openxmlformats.org/officeDocument/2006/relationships/slide" Target="slide4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image" Target="../media/image2.png"/><Relationship Id="rId7" Type="http://schemas.openxmlformats.org/officeDocument/2006/relationships/slide" Target="slide4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1273175"/>
            <a:ext cx="2451100" cy="782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86740">
              <a:lnSpc>
                <a:spcPct val="101699"/>
              </a:lnSpc>
              <a:spcBef>
                <a:spcPts val="75"/>
              </a:spcBef>
            </a:pPr>
            <a:r>
              <a:rPr spc="-120" dirty="0">
                <a:latin typeface="Arial Black"/>
                <a:cs typeface="Arial Black"/>
              </a:rPr>
              <a:t>Hashing: </a:t>
            </a:r>
            <a:r>
              <a:rPr spc="-240" dirty="0">
                <a:latin typeface="Arial Black"/>
                <a:cs typeface="Arial Black"/>
              </a:rPr>
              <a:t>Substring</a:t>
            </a:r>
            <a:r>
              <a:rPr spc="75" dirty="0">
                <a:latin typeface="Arial Black"/>
                <a:cs typeface="Arial Black"/>
              </a:rPr>
              <a:t> </a:t>
            </a:r>
            <a:r>
              <a:rPr spc="-330" dirty="0">
                <a:latin typeface="Arial Black"/>
                <a:cs typeface="Arial Black"/>
              </a:rPr>
              <a:t>Search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538861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894" y="530993"/>
            <a:ext cx="192976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solidFill>
                  <a:srgbClr val="FF0000"/>
                </a:solidFill>
                <a:latin typeface="Palatino Linotype"/>
                <a:cs typeface="Palatino Linotype"/>
              </a:rPr>
              <a:t>AreEqual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100" spc="-37" baseline="-11904" dirty="0">
                <a:solidFill>
                  <a:srgbClr val="FF0000"/>
                </a:solidFill>
                <a:latin typeface="Gill Sans MT"/>
                <a:cs typeface="Gill Sans MT"/>
              </a:rPr>
              <a:t>1</a:t>
            </a:r>
            <a:r>
              <a:rPr sz="2050" i="1" spc="-25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100" spc="-37" baseline="-11904" dirty="0">
                <a:solidFill>
                  <a:srgbClr val="FF0000"/>
                </a:solidFill>
                <a:latin typeface="Gill Sans MT"/>
                <a:cs typeface="Gill Sans MT"/>
              </a:rPr>
              <a:t>2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949998"/>
            <a:ext cx="4029710" cy="1742439"/>
          </a:xfrm>
          <a:custGeom>
            <a:avLst/>
            <a:gdLst/>
            <a:ahLst/>
            <a:cxnLst/>
            <a:rect l="l" t="t" r="r" b="b"/>
            <a:pathLst>
              <a:path w="4029710" h="1742439">
                <a:moveTo>
                  <a:pt x="4029354" y="0"/>
                </a:moveTo>
                <a:lnTo>
                  <a:pt x="0" y="0"/>
                </a:lnTo>
                <a:lnTo>
                  <a:pt x="0" y="1742122"/>
                </a:lnTo>
                <a:lnTo>
                  <a:pt x="4029354" y="1742122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981038"/>
            <a:ext cx="260350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marR="987425" indent="-219075">
              <a:lnSpc>
                <a:spcPct val="107400"/>
              </a:lnSpc>
              <a:spcBef>
                <a:spcPts val="95"/>
              </a:spcBef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9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800" baseline="-11574" dirty="0">
                <a:latin typeface="Gill Sans MT"/>
                <a:cs typeface="Gill Sans MT"/>
              </a:rPr>
              <a:t>1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lang="en-US" sz="17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spc="40" dirty="0">
                <a:latin typeface="Cambria"/>
                <a:cs typeface="Cambria"/>
              </a:rPr>
              <a:t>|</a:t>
            </a:r>
            <a:r>
              <a:rPr sz="1700" i="1" spc="40" dirty="0">
                <a:latin typeface="Arial Narrow"/>
                <a:cs typeface="Arial Narrow"/>
              </a:rPr>
              <a:t>S</a:t>
            </a:r>
            <a:r>
              <a:rPr sz="1800" spc="60" baseline="-11574" dirty="0">
                <a:latin typeface="Gill Sans MT"/>
                <a:cs typeface="Gill Sans MT"/>
              </a:rPr>
              <a:t>2</a:t>
            </a:r>
            <a:r>
              <a:rPr sz="1700" spc="40" dirty="0">
                <a:latin typeface="Cambria"/>
                <a:cs typeface="Cambria"/>
              </a:rPr>
              <a:t>|</a:t>
            </a:r>
            <a:r>
              <a:rPr sz="1700" spc="40" dirty="0">
                <a:latin typeface="Palatino Linotype"/>
                <a:cs typeface="Palatino Linotype"/>
              </a:rPr>
              <a:t>: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00" dirty="0">
                <a:latin typeface="Palatino Linotype"/>
                <a:cs typeface="Palatino Linotype"/>
              </a:rPr>
              <a:t>False</a:t>
            </a:r>
            <a:endParaRPr sz="1700" dirty="0">
              <a:latin typeface="Palatino Linotype"/>
              <a:cs typeface="Palatino Linotype"/>
            </a:endParaRPr>
          </a:p>
          <a:p>
            <a:pPr marL="256540" marR="30480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1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5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2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5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20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S</a:t>
            </a:r>
            <a:r>
              <a:rPr sz="1800" spc="-30" baseline="-11574" dirty="0">
                <a:latin typeface="Gill Sans MT"/>
                <a:cs typeface="Gill Sans MT"/>
              </a:rPr>
              <a:t>1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170" dirty="0">
                <a:latin typeface="Calibri"/>
                <a:cs typeface="Calibri"/>
              </a:rPr>
              <a:t>1</a:t>
            </a:r>
            <a:r>
              <a:rPr sz="1700" spc="170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70" dirty="0">
                <a:latin typeface="Palatino Linotype"/>
                <a:cs typeface="Palatino Linotype"/>
              </a:rPr>
              <a:t> </a:t>
            </a:r>
            <a:r>
              <a:rPr sz="1700" i="1" spc="-65" dirty="0">
                <a:latin typeface="Arial Narrow"/>
                <a:cs typeface="Arial Narrow"/>
              </a:rPr>
              <a:t>S</a:t>
            </a:r>
            <a:r>
              <a:rPr sz="1800" spc="-97" baseline="-11574" dirty="0">
                <a:latin typeface="Gill Sans MT"/>
                <a:cs typeface="Gill Sans MT"/>
              </a:rPr>
              <a:t>1</a:t>
            </a:r>
            <a:r>
              <a:rPr sz="1700" spc="-65" dirty="0">
                <a:latin typeface="Tahoma"/>
                <a:cs typeface="Tahoma"/>
              </a:rPr>
              <a:t>[</a:t>
            </a:r>
            <a:r>
              <a:rPr sz="1700" i="1" spc="-65" dirty="0">
                <a:latin typeface="Arial Narrow"/>
                <a:cs typeface="Arial Narrow"/>
              </a:rPr>
              <a:t>i</a:t>
            </a:r>
            <a:r>
              <a:rPr sz="1700" spc="-65" dirty="0">
                <a:latin typeface="Tahoma"/>
                <a:cs typeface="Tahoma"/>
              </a:rPr>
              <a:t>]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lang="en-US" sz="1700" spc="70" dirty="0">
                <a:latin typeface="Cambria"/>
                <a:cs typeface="Cambria"/>
              </a:rPr>
              <a:t>≠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S</a:t>
            </a:r>
            <a:r>
              <a:rPr sz="1800" spc="-15" baseline="-11574" dirty="0">
                <a:latin typeface="Gill Sans MT"/>
                <a:cs typeface="Gill Sans MT"/>
              </a:rPr>
              <a:t>2</a:t>
            </a:r>
            <a:r>
              <a:rPr sz="1700" spc="-10" dirty="0">
                <a:latin typeface="Tahoma"/>
                <a:cs typeface="Tahoma"/>
              </a:rPr>
              <a:t>[</a:t>
            </a:r>
            <a:r>
              <a:rPr sz="1700" i="1" spc="-10" dirty="0">
                <a:latin typeface="Arial Narrow"/>
                <a:cs typeface="Arial Narrow"/>
              </a:rPr>
              <a:t>i</a:t>
            </a:r>
            <a:r>
              <a:rPr sz="1700" spc="-10" dirty="0">
                <a:latin typeface="Tahoma"/>
                <a:cs typeface="Tahoma"/>
              </a:rPr>
              <a:t>]</a:t>
            </a:r>
            <a:r>
              <a:rPr sz="1700" spc="-10" dirty="0">
                <a:latin typeface="Palatino Linotype"/>
                <a:cs typeface="Palatino Linotype"/>
              </a:rPr>
              <a:t>:</a:t>
            </a:r>
            <a:endParaRPr sz="1700" dirty="0">
              <a:latin typeface="Palatino Linotype"/>
              <a:cs typeface="Palatino Linotype"/>
            </a:endParaRPr>
          </a:p>
          <a:p>
            <a:pPr marL="38100" marR="768350" indent="436880">
              <a:lnSpc>
                <a:spcPct val="107400"/>
              </a:lnSpc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00" dirty="0">
                <a:latin typeface="Palatino Linotype"/>
                <a:cs typeface="Palatino Linotype"/>
              </a:rPr>
              <a:t>False </a:t>
            </a: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True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367" y="282575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24"/>
                </a:moveTo>
                <a:lnTo>
                  <a:pt x="4029354" y="411124"/>
                </a:lnTo>
                <a:lnTo>
                  <a:pt x="4029354" y="0"/>
                </a:lnTo>
                <a:lnTo>
                  <a:pt x="0" y="0"/>
                </a:lnTo>
                <a:lnTo>
                  <a:pt x="0" y="41112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28004"/>
            <a:ext cx="30905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FF0000"/>
                </a:solidFill>
                <a:latin typeface="Palatino Linotype"/>
                <a:cs typeface="Palatino Linotype"/>
              </a:rPr>
              <a:t>FindSubstringNaive</a:t>
            </a:r>
            <a:r>
              <a:rPr sz="205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175" dirty="0">
                <a:solidFill>
                  <a:srgbClr val="FF0000"/>
                </a:solidFill>
                <a:latin typeface="Georgia"/>
                <a:cs typeface="Georgia"/>
              </a:rPr>
              <a:t> 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367" y="725034"/>
            <a:ext cx="4029710" cy="1511300"/>
          </a:xfrm>
          <a:custGeom>
            <a:avLst/>
            <a:gdLst/>
            <a:ahLst/>
            <a:cxnLst/>
            <a:rect l="l" t="t" r="r" b="b"/>
            <a:pathLst>
              <a:path w="4029710" h="1511300">
                <a:moveTo>
                  <a:pt x="4029354" y="0"/>
                </a:moveTo>
                <a:lnTo>
                  <a:pt x="0" y="0"/>
                </a:lnTo>
                <a:lnTo>
                  <a:pt x="0" y="1510995"/>
                </a:lnTo>
                <a:lnTo>
                  <a:pt x="4029354" y="151099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726401"/>
            <a:ext cx="3338195" cy="141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5325">
              <a:lnSpc>
                <a:spcPct val="107400"/>
              </a:lnSpc>
              <a:spcBef>
                <a:spcPts val="95"/>
              </a:spcBef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</a:t>
            </a:r>
            <a:endParaRPr sz="1700" dirty="0">
              <a:latin typeface="Palatino Linotype"/>
              <a:cs typeface="Palatino Linotype"/>
            </a:endParaRPr>
          </a:p>
          <a:p>
            <a:pPr marL="449580" marR="5080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7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 dirty="0">
              <a:latin typeface="Palatino Linotype"/>
              <a:cs typeface="Palatino Linotyp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473B3-9FD3-B457-54C2-925EFE18B337}"/>
              </a:ext>
            </a:extLst>
          </p:cNvPr>
          <p:cNvSpPr txBox="1"/>
          <p:nvPr/>
        </p:nvSpPr>
        <p:spPr>
          <a:xfrm>
            <a:off x="328757" y="2350910"/>
            <a:ext cx="3895511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lang="en-US" sz="1100" spc="-10" dirty="0">
                <a:latin typeface="Calibri"/>
                <a:cs typeface="Calibri"/>
              </a:rPr>
              <a:t>Found the string S using the above algorithm, step by step,  The algorithm returns all the positions where S appears in T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100" spc="240" dirty="0">
                <a:latin typeface="Calibri"/>
                <a:cs typeface="Calibri"/>
              </a:rPr>
              <a:t> </a:t>
            </a:r>
            <a:r>
              <a:rPr lang="en-US" sz="1100" i="1" spc="240" dirty="0">
                <a:latin typeface="Arial Narrow"/>
                <a:cs typeface="Calibri"/>
              </a:rPr>
              <a:t>T</a:t>
            </a:r>
            <a:r>
              <a:rPr lang="en-US" sz="1100" i="1" spc="175" dirty="0">
                <a:latin typeface="Arial Narrow"/>
                <a:cs typeface="Arial Narrow"/>
              </a:rPr>
              <a:t> </a:t>
            </a:r>
            <a:r>
              <a:rPr lang="en-US" sz="1100" dirty="0">
                <a:latin typeface="Tahoma"/>
                <a:cs typeface="Tahoma"/>
              </a:rPr>
              <a:t>=</a:t>
            </a:r>
            <a:r>
              <a:rPr lang="en-US" sz="1100" dirty="0">
                <a:latin typeface="Calibri"/>
                <a:cs typeface="Calibri"/>
              </a:rPr>
              <a:t>“</a:t>
            </a:r>
            <a:r>
              <a:rPr lang="en-US" sz="1100" i="1" dirty="0">
                <a:latin typeface="Arial Narrow"/>
                <a:cs typeface="Arial Narrow"/>
              </a:rPr>
              <a:t>hashing</a:t>
            </a:r>
            <a:r>
              <a:rPr lang="en-US" sz="1100" dirty="0">
                <a:latin typeface="Calibri"/>
                <a:cs typeface="Calibri"/>
              </a:rPr>
              <a:t>”,</a:t>
            </a:r>
            <a:r>
              <a:rPr lang="en-US" sz="1100" spc="245" dirty="0">
                <a:latin typeface="Calibri"/>
                <a:cs typeface="Calibri"/>
              </a:rPr>
              <a:t> </a:t>
            </a:r>
            <a:r>
              <a:rPr lang="en-US" sz="1100" spc="-40" dirty="0">
                <a:latin typeface="Calibri"/>
                <a:cs typeface="Calibri"/>
              </a:rPr>
              <a:t>then</a:t>
            </a: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lang="en-US" sz="1100" i="1" spc="-80" dirty="0">
                <a:latin typeface="Arial Narrow"/>
                <a:cs typeface="Arial Narrow"/>
              </a:rPr>
              <a:t>  S</a:t>
            </a:r>
            <a:r>
              <a:rPr lang="en-US" sz="1100" i="1" spc="-80" dirty="0">
                <a:latin typeface="Tahoma"/>
                <a:cs typeface="Tahoma"/>
              </a:rPr>
              <a:t>=“</a:t>
            </a:r>
            <a:r>
              <a:rPr lang="en-US" sz="1100" i="1" spc="-10" dirty="0" err="1">
                <a:latin typeface="Arial Narrow"/>
                <a:cs typeface="Arial Narrow"/>
              </a:rPr>
              <a:t>ing</a:t>
            </a:r>
            <a:r>
              <a:rPr lang="en-US" sz="1100" spc="-10" dirty="0">
                <a:latin typeface="Calibri"/>
                <a:cs typeface="Calibri"/>
              </a:rPr>
              <a:t>”,</a:t>
            </a:r>
            <a:endParaRPr lang="en-US"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C108-AC62-5503-6E96-15BD2709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34" y="73938"/>
            <a:ext cx="4032630" cy="377026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6220C-4A63-011C-6CB3-04ACA6375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7663" y="511175"/>
            <a:ext cx="3571875" cy="782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lang="en-US" sz="1000" spc="-10" dirty="0">
                <a:latin typeface="Calibri"/>
                <a:cs typeface="Calibri"/>
              </a:rPr>
              <a:t>Found the string S using the above algorithm, step by step,  The algorithm returns all the positions where S appears in T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000" spc="240" dirty="0">
                <a:latin typeface="Calibri"/>
                <a:cs typeface="Calibri"/>
              </a:rPr>
              <a:t> </a:t>
            </a:r>
            <a:r>
              <a:rPr lang="en-US" sz="1000" i="1" spc="240" dirty="0">
                <a:latin typeface="Arial Narrow"/>
                <a:cs typeface="Calibri"/>
              </a:rPr>
              <a:t>T</a:t>
            </a:r>
            <a:r>
              <a:rPr lang="en-US" sz="1000" i="1" spc="175" dirty="0">
                <a:latin typeface="Arial Narrow"/>
                <a:cs typeface="Arial Narrow"/>
              </a:rPr>
              <a:t> </a:t>
            </a:r>
            <a:r>
              <a:rPr lang="en-US" sz="1000" dirty="0">
                <a:latin typeface="Tahoma"/>
                <a:cs typeface="Tahoma"/>
              </a:rPr>
              <a:t>=</a:t>
            </a:r>
            <a:r>
              <a:rPr lang="en-US" sz="1000" dirty="0">
                <a:latin typeface="Calibri"/>
                <a:cs typeface="Calibri"/>
              </a:rPr>
              <a:t>“</a:t>
            </a:r>
            <a:r>
              <a:rPr lang="en-US" sz="1000" i="1" dirty="0">
                <a:latin typeface="Arial Narrow"/>
                <a:cs typeface="Arial Narrow"/>
              </a:rPr>
              <a:t>hashing</a:t>
            </a:r>
            <a:r>
              <a:rPr lang="en-US" sz="1000" dirty="0">
                <a:latin typeface="Calibri"/>
                <a:cs typeface="Calibri"/>
              </a:rPr>
              <a:t>”,</a:t>
            </a:r>
            <a:r>
              <a:rPr lang="en-US" sz="1000" spc="245" dirty="0">
                <a:latin typeface="Calibri"/>
                <a:cs typeface="Calibri"/>
              </a:rPr>
              <a:t> </a:t>
            </a:r>
            <a:r>
              <a:rPr lang="en-US" sz="1000" spc="-40" dirty="0">
                <a:latin typeface="Calibri"/>
                <a:cs typeface="Calibri"/>
              </a:rPr>
              <a:t>then</a:t>
            </a:r>
            <a:endParaRPr lang="en-US"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lang="en-US" sz="1000" i="1" spc="-80" dirty="0">
                <a:latin typeface="Arial Narrow"/>
                <a:cs typeface="Arial Narrow"/>
              </a:rPr>
              <a:t>  S</a:t>
            </a:r>
            <a:r>
              <a:rPr lang="en-US" sz="1000" i="1" spc="-80" dirty="0">
                <a:latin typeface="Tahoma"/>
                <a:cs typeface="Tahoma"/>
              </a:rPr>
              <a:t>=“</a:t>
            </a:r>
            <a:r>
              <a:rPr lang="en-US" sz="1000" i="1" spc="-10" dirty="0" err="1">
                <a:latin typeface="Arial Narrow"/>
                <a:cs typeface="Arial Narrow"/>
              </a:rPr>
              <a:t>ing</a:t>
            </a:r>
            <a:r>
              <a:rPr lang="en-US" sz="1000" spc="-10">
                <a:latin typeface="Calibri"/>
                <a:cs typeface="Calibri"/>
              </a:rPr>
              <a:t>”</a:t>
            </a:r>
            <a:endParaRPr lang="en-US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52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Running</a:t>
            </a:r>
            <a:r>
              <a:rPr spc="-3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31" y="589407"/>
            <a:ext cx="4029710" cy="334010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00"/>
              </a:lnSpc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Lemma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922794"/>
            <a:ext cx="4029710" cy="68262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latin typeface="Calibri"/>
                <a:cs typeface="Calibri"/>
              </a:rPr>
              <a:t>Running</a:t>
            </a:r>
            <a:r>
              <a:rPr sz="1700" spc="2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FindPatternNaive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5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Calibri"/>
                <a:cs typeface="Calibri"/>
              </a:rPr>
              <a:t>is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Running</a:t>
            </a:r>
            <a:r>
              <a:rPr spc="-3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31" y="589407"/>
            <a:ext cx="4029710" cy="334010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00"/>
              </a:lnSpc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Lemma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922794"/>
            <a:ext cx="4029710" cy="68262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latin typeface="Calibri"/>
                <a:cs typeface="Calibri"/>
              </a:rPr>
              <a:t>Running</a:t>
            </a:r>
            <a:r>
              <a:rPr sz="1700" spc="2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FindPatternNaive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5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Calibri"/>
                <a:cs typeface="Calibri"/>
              </a:rPr>
              <a:t>is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31" y="1731378"/>
            <a:ext cx="4029710" cy="335915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15"/>
              </a:lnSpc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Proof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9331" y="2066861"/>
            <a:ext cx="4029710" cy="1201420"/>
            <a:chOff x="289331" y="2066861"/>
            <a:chExt cx="4029710" cy="1201420"/>
          </a:xfrm>
        </p:grpSpPr>
        <p:sp>
          <p:nvSpPr>
            <p:cNvPr id="7" name="object 7"/>
            <p:cNvSpPr/>
            <p:nvPr/>
          </p:nvSpPr>
          <p:spPr>
            <a:xfrm>
              <a:off x="289331" y="2066861"/>
              <a:ext cx="4029710" cy="1201420"/>
            </a:xfrm>
            <a:custGeom>
              <a:avLst/>
              <a:gdLst/>
              <a:ahLst/>
              <a:cxnLst/>
              <a:rect l="l" t="t" r="r" b="b"/>
              <a:pathLst>
                <a:path w="4029710" h="1201420">
                  <a:moveTo>
                    <a:pt x="4029354" y="0"/>
                  </a:moveTo>
                  <a:lnTo>
                    <a:pt x="0" y="0"/>
                  </a:lnTo>
                  <a:lnTo>
                    <a:pt x="0" y="1200797"/>
                  </a:lnTo>
                  <a:lnTo>
                    <a:pt x="4029354" y="1200797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725" y="23521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331" y="2066861"/>
            <a:ext cx="4029710" cy="120142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433705" algn="ctr">
              <a:lnSpc>
                <a:spcPct val="100000"/>
              </a:lnSpc>
              <a:spcBef>
                <a:spcPts val="1285"/>
              </a:spcBef>
            </a:pPr>
            <a:r>
              <a:rPr sz="1700" dirty="0">
                <a:latin typeface="Calibri"/>
                <a:cs typeface="Calibri"/>
              </a:rPr>
              <a:t>Each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Running</a:t>
            </a:r>
            <a:r>
              <a:rPr spc="-3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31" y="589407"/>
            <a:ext cx="4029710" cy="334010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00"/>
              </a:lnSpc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Lemma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922794"/>
            <a:ext cx="4029710" cy="68262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dirty="0">
                <a:latin typeface="Calibri"/>
                <a:cs typeface="Calibri"/>
              </a:rPr>
              <a:t>Running</a:t>
            </a:r>
            <a:r>
              <a:rPr sz="1700" spc="2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27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FindPatternNaive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5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Calibri"/>
                <a:cs typeface="Calibri"/>
              </a:rPr>
              <a:t>is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331" y="1731378"/>
            <a:ext cx="4029710" cy="1536700"/>
            <a:chOff x="289331" y="1731378"/>
            <a:chExt cx="4029710" cy="1536700"/>
          </a:xfrm>
        </p:grpSpPr>
        <p:sp>
          <p:nvSpPr>
            <p:cNvPr id="6" name="object 6"/>
            <p:cNvSpPr/>
            <p:nvPr/>
          </p:nvSpPr>
          <p:spPr>
            <a:xfrm>
              <a:off x="289331" y="1731378"/>
              <a:ext cx="4029710" cy="335915"/>
            </a:xfrm>
            <a:custGeom>
              <a:avLst/>
              <a:gdLst/>
              <a:ahLst/>
              <a:cxnLst/>
              <a:rect l="l" t="t" r="r" b="b"/>
              <a:pathLst>
                <a:path w="4029710" h="335914">
                  <a:moveTo>
                    <a:pt x="0" y="335483"/>
                  </a:moveTo>
                  <a:lnTo>
                    <a:pt x="4029354" y="335483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35483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331" y="2066861"/>
              <a:ext cx="4029710" cy="1201420"/>
            </a:xfrm>
            <a:custGeom>
              <a:avLst/>
              <a:gdLst/>
              <a:ahLst/>
              <a:cxnLst/>
              <a:rect l="l" t="t" r="r" b="b"/>
              <a:pathLst>
                <a:path w="4029710" h="1201420">
                  <a:moveTo>
                    <a:pt x="4029354" y="0"/>
                  </a:moveTo>
                  <a:lnTo>
                    <a:pt x="0" y="0"/>
                  </a:lnTo>
                  <a:lnTo>
                    <a:pt x="0" y="1200797"/>
                  </a:lnTo>
                  <a:lnTo>
                    <a:pt x="4029354" y="1200797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712" y="2352205"/>
              <a:ext cx="94615" cy="410845"/>
            </a:xfrm>
            <a:custGeom>
              <a:avLst/>
              <a:gdLst/>
              <a:ahLst/>
              <a:cxnLst/>
              <a:rect l="l" t="t" r="r" b="b"/>
              <a:pathLst>
                <a:path w="94615" h="410844">
                  <a:moveTo>
                    <a:pt x="94234" y="316318"/>
                  </a:moveTo>
                  <a:lnTo>
                    <a:pt x="0" y="316318"/>
                  </a:lnTo>
                  <a:lnTo>
                    <a:pt x="0" y="410552"/>
                  </a:lnTo>
                  <a:lnTo>
                    <a:pt x="94234" y="410552"/>
                  </a:lnTo>
                  <a:lnTo>
                    <a:pt x="94234" y="316318"/>
                  </a:lnTo>
                  <a:close/>
                </a:path>
                <a:path w="94615" h="410844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1711140"/>
            <a:ext cx="3913504" cy="1386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Proof</a:t>
            </a:r>
            <a:endParaRPr sz="205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515"/>
              </a:spcBef>
            </a:pPr>
            <a:r>
              <a:rPr sz="1700" dirty="0">
                <a:latin typeface="Calibri"/>
                <a:cs typeface="Calibri"/>
              </a:rPr>
              <a:t>Each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44958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20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2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total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to</a:t>
            </a:r>
            <a:endParaRPr sz="1700">
              <a:latin typeface="Calibri"/>
              <a:cs typeface="Calibri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20" dirty="0">
                <a:latin typeface="Calibri"/>
                <a:cs typeface="Calibri"/>
              </a:rPr>
              <a:t>1</a:t>
            </a:r>
            <a:r>
              <a:rPr sz="1700" spc="-20" dirty="0">
                <a:latin typeface="Tahoma"/>
                <a:cs typeface="Tahoma"/>
              </a:rPr>
              <a:t>)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0" dirty="0">
                <a:latin typeface="Tahoma"/>
                <a:cs typeface="Tahoma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4860" y="2893517"/>
            <a:ext cx="136525" cy="147955"/>
          </a:xfrm>
          <a:custGeom>
            <a:avLst/>
            <a:gdLst/>
            <a:ahLst/>
            <a:cxnLst/>
            <a:rect l="l" t="t" r="r" b="b"/>
            <a:pathLst>
              <a:path w="136525" h="147955">
                <a:moveTo>
                  <a:pt x="0" y="147586"/>
                </a:moveTo>
                <a:lnTo>
                  <a:pt x="0" y="0"/>
                </a:lnTo>
              </a:path>
              <a:path w="136525" h="147955">
                <a:moveTo>
                  <a:pt x="2527" y="2540"/>
                </a:moveTo>
                <a:lnTo>
                  <a:pt x="133705" y="2540"/>
                </a:lnTo>
              </a:path>
              <a:path w="136525" h="147955">
                <a:moveTo>
                  <a:pt x="2527" y="145046"/>
                </a:moveTo>
                <a:lnTo>
                  <a:pt x="133705" y="145046"/>
                </a:lnTo>
              </a:path>
              <a:path w="136525" h="147955">
                <a:moveTo>
                  <a:pt x="136245" y="147586"/>
                </a:moveTo>
                <a:lnTo>
                  <a:pt x="136245" y="0"/>
                </a:lnTo>
              </a:path>
            </a:pathLst>
          </a:custGeom>
          <a:ln w="5060">
            <a:solidFill>
              <a:srgbClr val="006E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84848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47"/>
                </a:moveTo>
                <a:lnTo>
                  <a:pt x="4029354" y="382447"/>
                </a:lnTo>
                <a:lnTo>
                  <a:pt x="4029354" y="0"/>
                </a:lnTo>
                <a:lnTo>
                  <a:pt x="0" y="0"/>
                </a:lnTo>
                <a:lnTo>
                  <a:pt x="0" y="38244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182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7F00"/>
                </a:solidFill>
              </a:rPr>
              <a:t>Bad</a:t>
            </a:r>
            <a:r>
              <a:rPr sz="2050" spc="210" dirty="0">
                <a:solidFill>
                  <a:srgbClr val="007F00"/>
                </a:solidFill>
              </a:rPr>
              <a:t> </a:t>
            </a:r>
            <a:r>
              <a:rPr sz="2050" spc="-3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67296"/>
            <a:ext cx="4029710" cy="2656205"/>
          </a:xfrm>
          <a:custGeom>
            <a:avLst/>
            <a:gdLst/>
            <a:ahLst/>
            <a:cxnLst/>
            <a:rect l="l" t="t" r="r" b="b"/>
            <a:pathLst>
              <a:path w="4029710" h="2656205">
                <a:moveTo>
                  <a:pt x="4029354" y="0"/>
                </a:moveTo>
                <a:lnTo>
                  <a:pt x="0" y="0"/>
                </a:lnTo>
                <a:lnTo>
                  <a:pt x="0" y="2655849"/>
                </a:lnTo>
                <a:lnTo>
                  <a:pt x="4029354" y="2655849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98323"/>
            <a:ext cx="337121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2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“aaa</a:t>
            </a:r>
            <a:r>
              <a:rPr sz="1700" i="1" spc="-10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dirty="0">
                <a:latin typeface="Calibri"/>
                <a:cs typeface="Calibri"/>
              </a:rPr>
              <a:t>aa”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(very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long)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-6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“aaa</a:t>
            </a:r>
            <a:r>
              <a:rPr sz="1700" i="1" spc="-10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dirty="0">
                <a:latin typeface="Calibri"/>
                <a:cs typeface="Calibri"/>
              </a:rPr>
              <a:t>ab”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(much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shorter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155" dirty="0">
                <a:latin typeface="Arial Narrow"/>
                <a:cs typeface="Arial Narrow"/>
              </a:rPr>
              <a:t>T</a:t>
            </a:r>
            <a:r>
              <a:rPr sz="1700" spc="155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84848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47"/>
                </a:moveTo>
                <a:lnTo>
                  <a:pt x="4029354" y="382447"/>
                </a:lnTo>
                <a:lnTo>
                  <a:pt x="4029354" y="0"/>
                </a:lnTo>
                <a:lnTo>
                  <a:pt x="0" y="0"/>
                </a:lnTo>
                <a:lnTo>
                  <a:pt x="0" y="38244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182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7F00"/>
                </a:solidFill>
              </a:rPr>
              <a:t>Bad</a:t>
            </a:r>
            <a:r>
              <a:rPr sz="2050" spc="210" dirty="0">
                <a:solidFill>
                  <a:srgbClr val="007F00"/>
                </a:solidFill>
              </a:rPr>
              <a:t> </a:t>
            </a:r>
            <a:r>
              <a:rPr sz="2050" spc="-3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67296"/>
            <a:ext cx="4029710" cy="2656205"/>
          </a:xfrm>
          <a:custGeom>
            <a:avLst/>
            <a:gdLst/>
            <a:ahLst/>
            <a:cxnLst/>
            <a:rect l="l" t="t" r="r" b="b"/>
            <a:pathLst>
              <a:path w="4029710" h="2656205">
                <a:moveTo>
                  <a:pt x="4029354" y="0"/>
                </a:moveTo>
                <a:lnTo>
                  <a:pt x="0" y="0"/>
                </a:lnTo>
                <a:lnTo>
                  <a:pt x="0" y="2655849"/>
                </a:lnTo>
                <a:lnTo>
                  <a:pt x="4029354" y="2655849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98323"/>
            <a:ext cx="3896995" cy="18478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2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“aaa</a:t>
            </a:r>
            <a:r>
              <a:rPr sz="1700" i="1" spc="-10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dirty="0">
                <a:latin typeface="Calibri"/>
                <a:cs typeface="Calibri"/>
              </a:rPr>
              <a:t>aa”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(very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long)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-6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“aaa</a:t>
            </a:r>
            <a:r>
              <a:rPr sz="1700" i="1" spc="-10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dirty="0">
                <a:latin typeface="Calibri"/>
                <a:cs typeface="Calibri"/>
              </a:rPr>
              <a:t>ab”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(much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shorter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155" dirty="0">
                <a:latin typeface="Arial Narrow"/>
                <a:cs typeface="Arial Narrow"/>
              </a:rPr>
              <a:t>T</a:t>
            </a:r>
            <a:r>
              <a:rPr sz="1700" spc="155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1195"/>
              </a:spcBef>
            </a:pPr>
            <a:r>
              <a:rPr sz="1700" dirty="0">
                <a:latin typeface="Calibri"/>
                <a:cs typeface="Calibri"/>
              </a:rPr>
              <a:t>For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position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Calibri"/>
                <a:cs typeface="Calibri"/>
              </a:rPr>
              <a:t>from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40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-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make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Cambria"/>
                <a:cs typeface="Cambria"/>
              </a:rPr>
              <a:t>| </a:t>
            </a:r>
            <a:r>
              <a:rPr sz="1700" spc="-40" dirty="0">
                <a:latin typeface="Calibri"/>
                <a:cs typeface="Calibri"/>
              </a:rPr>
              <a:t>comparisons,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because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difference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always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last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character.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84848"/>
            <a:ext cx="4029710" cy="382905"/>
          </a:xfrm>
          <a:custGeom>
            <a:avLst/>
            <a:gdLst/>
            <a:ahLst/>
            <a:cxnLst/>
            <a:rect l="l" t="t" r="r" b="b"/>
            <a:pathLst>
              <a:path w="4029710" h="382905">
                <a:moveTo>
                  <a:pt x="0" y="382447"/>
                </a:moveTo>
                <a:lnTo>
                  <a:pt x="4029354" y="382447"/>
                </a:lnTo>
                <a:lnTo>
                  <a:pt x="4029354" y="0"/>
                </a:lnTo>
                <a:lnTo>
                  <a:pt x="0" y="0"/>
                </a:lnTo>
                <a:lnTo>
                  <a:pt x="0" y="38244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182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7F00"/>
                </a:solidFill>
              </a:rPr>
              <a:t>Bad</a:t>
            </a:r>
            <a:r>
              <a:rPr sz="2050" spc="210" dirty="0">
                <a:solidFill>
                  <a:srgbClr val="007F00"/>
                </a:solidFill>
              </a:rPr>
              <a:t> </a:t>
            </a:r>
            <a:r>
              <a:rPr sz="2050" spc="-30" dirty="0">
                <a:solidFill>
                  <a:srgbClr val="007F00"/>
                </a:solidFill>
              </a:rPr>
              <a:t>Example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67296"/>
            <a:ext cx="4029710" cy="2656205"/>
          </a:xfrm>
          <a:custGeom>
            <a:avLst/>
            <a:gdLst/>
            <a:ahLst/>
            <a:cxnLst/>
            <a:rect l="l" t="t" r="r" b="b"/>
            <a:pathLst>
              <a:path w="4029710" h="2656205">
                <a:moveTo>
                  <a:pt x="4029354" y="0"/>
                </a:moveTo>
                <a:lnTo>
                  <a:pt x="0" y="0"/>
                </a:lnTo>
                <a:lnTo>
                  <a:pt x="0" y="2655849"/>
                </a:lnTo>
                <a:lnTo>
                  <a:pt x="4029354" y="2655849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98323"/>
            <a:ext cx="3913504" cy="25565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2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“aaa</a:t>
            </a:r>
            <a:r>
              <a:rPr sz="1700" i="1" spc="-10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dirty="0">
                <a:latin typeface="Calibri"/>
                <a:cs typeface="Calibri"/>
              </a:rPr>
              <a:t>aa”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(very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long)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-65" dirty="0">
                <a:latin typeface="Arial Narrow"/>
                <a:cs typeface="Arial Narrow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“aaa</a:t>
            </a:r>
            <a:r>
              <a:rPr sz="1700" i="1" spc="-10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Georgia"/>
                <a:cs typeface="Georgia"/>
              </a:rPr>
              <a:t>.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dirty="0">
                <a:latin typeface="Calibri"/>
                <a:cs typeface="Calibri"/>
              </a:rPr>
              <a:t>ab”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(much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shorter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155" dirty="0">
                <a:latin typeface="Arial Narrow"/>
                <a:cs typeface="Arial Narrow"/>
              </a:rPr>
              <a:t>T</a:t>
            </a:r>
            <a:r>
              <a:rPr sz="1700" spc="155" dirty="0"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12700" marR="20955">
              <a:lnSpc>
                <a:spcPct val="107400"/>
              </a:lnSpc>
              <a:spcBef>
                <a:spcPts val="1195"/>
              </a:spcBef>
            </a:pPr>
            <a:r>
              <a:rPr sz="1700" dirty="0">
                <a:latin typeface="Calibri"/>
                <a:cs typeface="Calibri"/>
              </a:rPr>
              <a:t>For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position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Calibri"/>
                <a:cs typeface="Calibri"/>
              </a:rPr>
              <a:t>from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40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-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make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Cambria"/>
                <a:cs typeface="Cambria"/>
              </a:rPr>
              <a:t>| </a:t>
            </a:r>
            <a:r>
              <a:rPr sz="1700" spc="-40" dirty="0">
                <a:latin typeface="Calibri"/>
                <a:cs typeface="Calibri"/>
              </a:rPr>
              <a:t>comparisons,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because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difference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always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last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character.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1195"/>
              </a:spcBef>
            </a:pPr>
            <a:r>
              <a:rPr sz="1700" dirty="0">
                <a:latin typeface="Calibri"/>
                <a:cs typeface="Calibri"/>
              </a:rPr>
              <a:t>Thus,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case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naive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algorithm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runs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Tahoma"/>
                <a:cs typeface="Tahoma"/>
              </a:rPr>
              <a:t>Θ(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958227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492909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370" y="2027592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370" y="2562275"/>
            <a:ext cx="194149" cy="194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9105" y="884638"/>
            <a:ext cx="3865879" cy="1892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Find</a:t>
            </a:r>
            <a:r>
              <a:rPr sz="1700" spc="85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Substring</a:t>
            </a:r>
            <a:r>
              <a:rPr sz="1700" spc="9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in</a:t>
            </a:r>
            <a:r>
              <a:rPr sz="1700" spc="9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Text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Calibri"/>
                <a:cs typeface="Calibri"/>
                <a:hlinkClick r:id="rId6" action="ppaction://hlinksldjump"/>
              </a:rPr>
              <a:t>Rabin-Karp’s</a:t>
            </a:r>
            <a:r>
              <a:rPr sz="1700" spc="95" dirty="0">
                <a:solidFill>
                  <a:srgbClr val="FF0000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  <a:hlinkClick r:id="rId6" action="ppaction://hlinksldjump"/>
              </a:rPr>
              <a:t>Algorithm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Recurrence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Equation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for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Substring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Hashes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0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Improving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Running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Time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958227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492909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027592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562275"/>
            <a:ext cx="194149" cy="194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9105" y="884638"/>
            <a:ext cx="3865879" cy="1892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Find</a:t>
            </a:r>
            <a:r>
              <a:rPr sz="1700" spc="85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Substring</a:t>
            </a:r>
            <a:r>
              <a:rPr sz="1700" spc="90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in</a:t>
            </a:r>
            <a:r>
              <a:rPr sz="1700" spc="90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  <a:hlinkClick r:id="rId4" action="ppaction://hlinksldjump"/>
              </a:rPr>
              <a:t>Text</a:t>
            </a:r>
            <a:endParaRPr sz="1700" dirty="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Rabin-Karp’s</a:t>
            </a:r>
            <a:r>
              <a:rPr sz="1700" spc="95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Algorithm</a:t>
            </a:r>
            <a:endParaRPr sz="1700" dirty="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5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Recurrence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 Equation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for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Substring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Hashes</a:t>
            </a:r>
            <a:endParaRPr sz="1700" dirty="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Improving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Running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Time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25"/>
              </a:spcBef>
            </a:pPr>
            <a:r>
              <a:rPr dirty="0"/>
              <a:t>Rabin-Karp’s</a:t>
            </a:r>
            <a:r>
              <a:rPr spc="140" dirty="0"/>
              <a:t> </a:t>
            </a:r>
            <a:r>
              <a:rPr spc="-2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495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196429"/>
            <a:ext cx="346138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Calibri"/>
                <a:cs typeface="Calibri"/>
              </a:rPr>
              <a:t>Compare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7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substrings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7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20" dirty="0">
                <a:latin typeface="Calibri"/>
                <a:cs typeface="Calibri"/>
              </a:rPr>
              <a:t>length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25"/>
              </a:spcBef>
            </a:pPr>
            <a:r>
              <a:rPr dirty="0"/>
              <a:t>Rabin-Karp’s</a:t>
            </a:r>
            <a:r>
              <a:rPr spc="140" dirty="0"/>
              <a:t> </a:t>
            </a:r>
            <a:r>
              <a:rPr spc="-25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4951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196429"/>
            <a:ext cx="346138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35" dirty="0">
                <a:latin typeface="Calibri"/>
                <a:cs typeface="Calibri"/>
              </a:rPr>
              <a:t>Compare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7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substrings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7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20" dirty="0">
                <a:latin typeface="Calibri"/>
                <a:cs typeface="Calibri"/>
              </a:rPr>
              <a:t>length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  <a:p>
            <a:pPr marL="12700" marR="84772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Idea: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use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hashing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make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the comparisons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faster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94417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860" y="73938"/>
            <a:ext cx="27583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5" dirty="0">
                <a:solidFill>
                  <a:srgbClr val="006EB8"/>
                </a:solidFill>
                <a:latin typeface="Calibri"/>
                <a:cs typeface="Calibri"/>
              </a:rPr>
              <a:t>Comparing</a:t>
            </a:r>
            <a:r>
              <a:rPr sz="2450" spc="10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2450" spc="-50" dirty="0">
                <a:solidFill>
                  <a:srgbClr val="006EB8"/>
                </a:solidFill>
                <a:latin typeface="Calibri"/>
                <a:cs typeface="Calibri"/>
              </a:rPr>
              <a:t>Hashes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39694"/>
            <a:ext cx="32086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then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definitely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S</a:t>
            </a:r>
            <a:endParaRPr sz="1700" dirty="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60" y="73938"/>
            <a:ext cx="26821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Comparing</a:t>
            </a:r>
            <a:r>
              <a:rPr spc="10" dirty="0"/>
              <a:t> </a:t>
            </a:r>
            <a:r>
              <a:rPr spc="-50" dirty="0"/>
              <a:t>Hashes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14312"/>
            <a:ext cx="3400425" cy="8794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then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definitely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  <a:p>
            <a:pPr marL="12700" marR="5080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AreEqual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35" dirty="0">
                <a:latin typeface="Calibri"/>
                <a:cs typeface="Calibri"/>
              </a:rPr>
              <a:t>to </a:t>
            </a:r>
            <a:r>
              <a:rPr sz="1700" spc="-10" dirty="0">
                <a:latin typeface="Calibri"/>
                <a:cs typeface="Calibri"/>
              </a:rPr>
              <a:t>check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whether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1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not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645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60" y="73938"/>
            <a:ext cx="28345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Comparing</a:t>
            </a:r>
            <a:r>
              <a:rPr spc="10" dirty="0"/>
              <a:t> </a:t>
            </a:r>
            <a:r>
              <a:rPr spc="-50" dirty="0"/>
              <a:t>Hashes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867" y="514312"/>
            <a:ext cx="3425825" cy="144589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2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then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definitely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  <a:p>
            <a:pPr marL="25400" marR="17780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AreEqual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35" dirty="0">
                <a:latin typeface="Calibri"/>
                <a:cs typeface="Calibri"/>
              </a:rPr>
              <a:t>to </a:t>
            </a:r>
            <a:r>
              <a:rPr sz="1700" spc="-10" dirty="0">
                <a:latin typeface="Calibri"/>
                <a:cs typeface="Calibri"/>
              </a:rPr>
              <a:t>check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whether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1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not</a:t>
            </a:r>
            <a:endParaRPr sz="1700">
              <a:latin typeface="Calibri"/>
              <a:cs typeface="Calibri"/>
            </a:endParaRPr>
          </a:p>
          <a:p>
            <a:pPr marL="25400" marR="305435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Use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polynomial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hash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family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70" dirty="0">
                <a:latin typeface="Cambria"/>
                <a:cs typeface="Cambria"/>
              </a:rPr>
              <a:t>P</a:t>
            </a:r>
            <a:r>
              <a:rPr sz="1800" i="1" spc="104" baseline="-11574" dirty="0">
                <a:latin typeface="Arial"/>
                <a:cs typeface="Arial"/>
              </a:rPr>
              <a:t>p</a:t>
            </a:r>
            <a:r>
              <a:rPr sz="1800" i="1" spc="187" baseline="-11574" dirty="0">
                <a:latin typeface="Arial"/>
                <a:cs typeface="Arial"/>
              </a:rPr>
              <a:t> </a:t>
            </a:r>
            <a:r>
              <a:rPr sz="1700" spc="-25" dirty="0">
                <a:latin typeface="Calibri"/>
                <a:cs typeface="Calibri"/>
              </a:rPr>
              <a:t>with </a:t>
            </a:r>
            <a:r>
              <a:rPr sz="1700" spc="-45" dirty="0">
                <a:latin typeface="Calibri"/>
                <a:cs typeface="Calibri"/>
              </a:rPr>
              <a:t>prime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645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53065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60" y="73938"/>
            <a:ext cx="27583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Comparing</a:t>
            </a:r>
            <a:r>
              <a:rPr spc="10" dirty="0"/>
              <a:t> </a:t>
            </a:r>
            <a:r>
              <a:rPr spc="-50" dirty="0"/>
              <a:t>Hashes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167" y="514312"/>
            <a:ext cx="3451225" cy="20116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then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definitely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  <a:p>
            <a:pPr marL="38100" marR="30480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call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AreEqual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spc="-35" dirty="0">
                <a:latin typeface="Calibri"/>
                <a:cs typeface="Calibri"/>
              </a:rPr>
              <a:t>to </a:t>
            </a:r>
            <a:r>
              <a:rPr sz="1700" spc="-10" dirty="0">
                <a:latin typeface="Calibri"/>
                <a:cs typeface="Calibri"/>
              </a:rPr>
              <a:t>check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whether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1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not</a:t>
            </a:r>
            <a:endParaRPr sz="1700">
              <a:latin typeface="Calibri"/>
              <a:cs typeface="Calibri"/>
            </a:endParaRPr>
          </a:p>
          <a:p>
            <a:pPr marL="38100" marR="318135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Use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polynomial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hash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family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70" dirty="0">
                <a:latin typeface="Cambria"/>
                <a:cs typeface="Cambria"/>
              </a:rPr>
              <a:t>P</a:t>
            </a:r>
            <a:r>
              <a:rPr sz="1800" i="1" spc="104" baseline="-11574" dirty="0">
                <a:latin typeface="Arial"/>
                <a:cs typeface="Arial"/>
              </a:rPr>
              <a:t>p</a:t>
            </a:r>
            <a:r>
              <a:rPr sz="1800" i="1" spc="187" baseline="-11574" dirty="0">
                <a:latin typeface="Arial"/>
                <a:cs typeface="Arial"/>
              </a:rPr>
              <a:t> </a:t>
            </a:r>
            <a:r>
              <a:rPr sz="1700" spc="-25" dirty="0">
                <a:latin typeface="Calibri"/>
                <a:cs typeface="Calibri"/>
              </a:rPr>
              <a:t>with </a:t>
            </a:r>
            <a:r>
              <a:rPr sz="1700" spc="-45" dirty="0">
                <a:latin typeface="Calibri"/>
                <a:cs typeface="Calibri"/>
              </a:rPr>
              <a:t>prime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55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probability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Tahoma"/>
                <a:cs typeface="Tahoma"/>
              </a:rPr>
              <a:t>Pr[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Tahoma"/>
                <a:cs typeface="Tahoma"/>
              </a:rPr>
              <a:t>)]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collision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most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6453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53065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0967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757" y="2477450"/>
            <a:ext cx="204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115" y="2658577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316" y="2516372"/>
            <a:ext cx="2872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polynomial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hashing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—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567" y="2778735"/>
            <a:ext cx="295973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40" dirty="0">
                <a:latin typeface="Calibri"/>
                <a:cs typeface="Calibri"/>
              </a:rPr>
              <a:t>made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small by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choosing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very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large </a:t>
            </a:r>
            <a:r>
              <a:rPr sz="1700" spc="-45" dirty="0">
                <a:latin typeface="Calibri"/>
                <a:cs typeface="Calibri"/>
              </a:rPr>
              <a:t>prime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4167556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  <a:p>
            <a:pPr marL="12700" marR="1270635" algn="just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2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365" dirty="0">
                <a:latin typeface="Cambria"/>
                <a:cs typeface="Cambria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empty</a:t>
            </a:r>
            <a:r>
              <a:rPr sz="1700" spc="325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10" dirty="0">
                <a:latin typeface="Palatino Linotype"/>
                <a:cs typeface="Palatino Linotype"/>
              </a:rPr>
              <a:t>pHash</a:t>
            </a:r>
            <a:r>
              <a:rPr sz="1700" spc="10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spc="-30" dirty="0">
                <a:latin typeface="Palatino Linotype"/>
                <a:cs typeface="Palatino Linotype"/>
              </a:rPr>
              <a:t>PolyHash</a:t>
            </a:r>
            <a:r>
              <a:rPr sz="1700" spc="-30" dirty="0">
                <a:latin typeface="Tahoma"/>
                <a:cs typeface="Tahoma"/>
              </a:rPr>
              <a:t>(</a:t>
            </a:r>
            <a:r>
              <a:rPr sz="1700" i="1" spc="-30" dirty="0">
                <a:latin typeface="Arial Narrow"/>
                <a:cs typeface="Arial Narrow"/>
              </a:rPr>
              <a:t>P</a:t>
            </a:r>
            <a:r>
              <a:rPr sz="1700" i="1" spc="-30" dirty="0">
                <a:latin typeface="Georgia"/>
                <a:cs typeface="Georgia"/>
              </a:rPr>
              <a:t>,</a:t>
            </a:r>
            <a:r>
              <a:rPr sz="1700" i="1" spc="-7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00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 </a:t>
            </a: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</a:t>
            </a:r>
            <a:endParaRPr sz="1700" dirty="0">
              <a:latin typeface="Palatino Linotype"/>
              <a:cs typeface="Palatino Linotype"/>
            </a:endParaRPr>
          </a:p>
          <a:p>
            <a:pPr marL="23114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Palatino Linotype"/>
                <a:cs typeface="Palatino Linotype"/>
              </a:rPr>
              <a:t>tHash</a:t>
            </a:r>
            <a:r>
              <a:rPr sz="1700" spc="46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-10" dirty="0">
                <a:latin typeface="Palatino Linotype"/>
                <a:cs typeface="Palatino Linotype"/>
              </a:rPr>
              <a:t>PolyHash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Tahoma"/>
                <a:cs typeface="Tahoma"/>
              </a:rPr>
              <a:t>[</a:t>
            </a:r>
            <a:r>
              <a:rPr sz="1700" i="1" spc="-10" dirty="0">
                <a:latin typeface="Arial Narrow"/>
                <a:cs typeface="Arial Narrow"/>
              </a:rPr>
              <a:t>i</a:t>
            </a:r>
            <a:r>
              <a:rPr sz="1700" i="1" spc="-10" dirty="0">
                <a:latin typeface="Georgia"/>
                <a:cs typeface="Georgia"/>
              </a:rPr>
              <a:t>..</a:t>
            </a:r>
            <a:r>
              <a:rPr sz="1700" i="1" spc="-10" dirty="0">
                <a:latin typeface="Arial Narrow"/>
                <a:cs typeface="Arial Narrow"/>
              </a:rPr>
              <a:t>i</a:t>
            </a:r>
            <a:r>
              <a:rPr sz="1700" i="1" spc="-190" dirty="0">
                <a:latin typeface="Arial Narrow"/>
                <a:cs typeface="Arial Narrow"/>
              </a:rPr>
              <a:t> </a:t>
            </a:r>
            <a:r>
              <a:rPr sz="1700" spc="150" dirty="0">
                <a:latin typeface="Tahoma"/>
                <a:cs typeface="Tahoma"/>
              </a:rPr>
              <a:t>+</a:t>
            </a:r>
            <a:r>
              <a:rPr sz="1700" spc="150" dirty="0">
                <a:latin typeface="Cambria"/>
                <a:cs typeface="Cambria"/>
              </a:rPr>
              <a:t>|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Cambria"/>
                <a:cs typeface="Cambria"/>
              </a:rPr>
              <a:t>|−</a:t>
            </a:r>
            <a:r>
              <a:rPr sz="1700" spc="-17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 dirty="0">
              <a:latin typeface="Tahoma"/>
              <a:cs typeface="Tahoma"/>
            </a:endParaRPr>
          </a:p>
          <a:p>
            <a:pPr marL="449580" marR="171259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65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7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260" dirty="0">
                <a:latin typeface="Tahoma"/>
                <a:cs typeface="Tahoma"/>
              </a:rPr>
              <a:t> </a:t>
            </a:r>
            <a:r>
              <a:rPr sz="1700" spc="45" dirty="0">
                <a:latin typeface="Palatino Linotype"/>
                <a:cs typeface="Palatino Linotype"/>
              </a:rPr>
              <a:t>tHash: </a:t>
            </a: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 dirty="0">
              <a:latin typeface="Palatino Linotype"/>
              <a:cs typeface="Palatino Linotype"/>
            </a:endParaRPr>
          </a:p>
          <a:p>
            <a:pPr marL="449580" marR="580390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2535">
              <a:lnSpc>
                <a:spcPct val="100000"/>
              </a:lnSpc>
              <a:spcBef>
                <a:spcPts val="125"/>
              </a:spcBef>
            </a:pPr>
            <a:r>
              <a:rPr dirty="0"/>
              <a:t>False</a:t>
            </a:r>
            <a:r>
              <a:rPr spc="-15" dirty="0"/>
              <a:t> </a:t>
            </a:r>
            <a:r>
              <a:rPr spc="-30" dirty="0"/>
              <a:t>Alarms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31051"/>
            <a:ext cx="3974070" cy="557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“False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alarm”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event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when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spc="-55" dirty="0">
                <a:latin typeface="Calibri"/>
                <a:cs typeface="Calibri"/>
              </a:rPr>
              <a:t>compared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substring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130" dirty="0">
                <a:latin typeface="Arial Narrow"/>
                <a:cs typeface="Arial Narrow"/>
              </a:rPr>
              <a:t>T</a:t>
            </a:r>
            <a:r>
              <a:rPr sz="1700" spc="130" dirty="0">
                <a:latin typeface="Calibri"/>
                <a:cs typeface="Calibri"/>
              </a:rPr>
              <a:t>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but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2535">
              <a:lnSpc>
                <a:spcPct val="100000"/>
              </a:lnSpc>
              <a:spcBef>
                <a:spcPts val="125"/>
              </a:spcBef>
            </a:pPr>
            <a:r>
              <a:rPr dirty="0"/>
              <a:t>False</a:t>
            </a:r>
            <a:r>
              <a:rPr spc="-15" dirty="0"/>
              <a:t> </a:t>
            </a:r>
            <a:r>
              <a:rPr spc="-30" dirty="0"/>
              <a:t>Alarms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731051"/>
            <a:ext cx="3745243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559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“False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alarm”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event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when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spc="-55" dirty="0">
                <a:latin typeface="Calibri"/>
                <a:cs typeface="Calibri"/>
              </a:rPr>
              <a:t>compared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substring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130" dirty="0">
                <a:latin typeface="Arial Narrow"/>
                <a:cs typeface="Arial Narrow"/>
              </a:rPr>
              <a:t>T</a:t>
            </a:r>
            <a:r>
              <a:rPr sz="1700" spc="130" dirty="0">
                <a:latin typeface="Calibri"/>
                <a:cs typeface="Calibri"/>
              </a:rPr>
              <a:t>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but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probability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“false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alarm”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most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178" y="1695015"/>
            <a:ext cx="204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2537" y="1876143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32535">
              <a:lnSpc>
                <a:spcPct val="100000"/>
              </a:lnSpc>
              <a:spcBef>
                <a:spcPts val="125"/>
              </a:spcBef>
            </a:pPr>
            <a:r>
              <a:rPr dirty="0"/>
              <a:t>False</a:t>
            </a:r>
            <a:r>
              <a:rPr spc="-15" dirty="0"/>
              <a:t> </a:t>
            </a:r>
            <a:r>
              <a:rPr spc="-30" dirty="0"/>
              <a:t>Alarms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31051"/>
            <a:ext cx="3639820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559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“False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alarm”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event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when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spc="-55" dirty="0">
                <a:latin typeface="Calibri"/>
                <a:cs typeface="Calibri"/>
              </a:rPr>
              <a:t>compared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substring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130" dirty="0">
                <a:latin typeface="Arial Narrow"/>
                <a:cs typeface="Arial Narrow"/>
              </a:rPr>
              <a:t>T</a:t>
            </a:r>
            <a:r>
              <a:rPr sz="1700" spc="130" dirty="0">
                <a:latin typeface="Calibri"/>
                <a:cs typeface="Calibri"/>
              </a:rPr>
              <a:t>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but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probability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“false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alarm”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most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178" y="1695015"/>
            <a:ext cx="204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2537" y="1876143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164125"/>
            <a:ext cx="34055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libri"/>
                <a:cs typeface="Calibri"/>
              </a:rPr>
              <a:t>On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average,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total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number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“false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442484"/>
            <a:ext cx="13004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latin typeface="Calibri"/>
                <a:cs typeface="Calibri"/>
              </a:rPr>
              <a:t>alarms”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6003" y="2403561"/>
            <a:ext cx="993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|−|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1595" y="2584688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8589" y="2442484"/>
            <a:ext cx="12782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libri"/>
                <a:cs typeface="Calibri"/>
              </a:rPr>
              <a:t>,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which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2720843"/>
            <a:ext cx="3140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0" dirty="0">
                <a:latin typeface="Calibri"/>
                <a:cs typeface="Calibri"/>
              </a:rPr>
              <a:t>made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small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selecting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195" dirty="0">
                <a:latin typeface="Cambria"/>
                <a:cs typeface="Cambria"/>
              </a:rPr>
              <a:t>≫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3309"/>
            <a:ext cx="4029710" cy="389255"/>
          </a:xfrm>
          <a:custGeom>
            <a:avLst/>
            <a:gdLst/>
            <a:ahLst/>
            <a:cxnLst/>
            <a:rect l="l" t="t" r="r" b="b"/>
            <a:pathLst>
              <a:path w="4029710" h="389255">
                <a:moveTo>
                  <a:pt x="0" y="389026"/>
                </a:moveTo>
                <a:lnTo>
                  <a:pt x="4029354" y="389026"/>
                </a:lnTo>
                <a:lnTo>
                  <a:pt x="4029354" y="0"/>
                </a:lnTo>
                <a:lnTo>
                  <a:pt x="0" y="0"/>
                </a:lnTo>
                <a:lnTo>
                  <a:pt x="0" y="389026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45193"/>
            <a:ext cx="24212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solidFill>
                  <a:srgbClr val="007F00"/>
                </a:solidFill>
                <a:latin typeface="Calibri"/>
                <a:cs typeface="Calibri"/>
              </a:rPr>
              <a:t>Searching</a:t>
            </a:r>
            <a:r>
              <a:rPr sz="2050" spc="-10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7F00"/>
                </a:solidFill>
                <a:latin typeface="Calibri"/>
                <a:cs typeface="Calibri"/>
              </a:rPr>
              <a:t>for</a:t>
            </a:r>
            <a:r>
              <a:rPr sz="2050" spc="-15" dirty="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7F00"/>
                </a:solidFill>
                <a:latin typeface="Calibri"/>
                <a:cs typeface="Calibri"/>
              </a:rPr>
              <a:t>Substring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52335"/>
            <a:ext cx="4029710" cy="960755"/>
          </a:xfrm>
          <a:custGeom>
            <a:avLst/>
            <a:gdLst/>
            <a:ahLst/>
            <a:cxnLst/>
            <a:rect l="l" t="t" r="r" b="b"/>
            <a:pathLst>
              <a:path w="4029710" h="960755">
                <a:moveTo>
                  <a:pt x="4029354" y="0"/>
                </a:moveTo>
                <a:lnTo>
                  <a:pt x="0" y="0"/>
                </a:lnTo>
                <a:lnTo>
                  <a:pt x="0" y="960399"/>
                </a:lnTo>
                <a:lnTo>
                  <a:pt x="4029354" y="960399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83375"/>
            <a:ext cx="381127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Given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text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Calibri"/>
                <a:cs typeface="Calibri"/>
              </a:rPr>
              <a:t>(website,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book,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Amazon </a:t>
            </a:r>
            <a:r>
              <a:rPr sz="1700" spc="-25" dirty="0">
                <a:latin typeface="Calibri"/>
                <a:cs typeface="Calibri"/>
              </a:rPr>
              <a:t>product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page)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Calibri"/>
                <a:cs typeface="Calibri"/>
              </a:rPr>
              <a:t>(word,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phrase, </a:t>
            </a:r>
            <a:r>
              <a:rPr sz="1700" spc="-30" dirty="0">
                <a:latin typeface="Calibri"/>
                <a:cs typeface="Calibri"/>
              </a:rPr>
              <a:t>sentence),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T</a:t>
            </a:r>
            <a:r>
              <a:rPr sz="1700" spc="10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Running</a:t>
            </a:r>
            <a:r>
              <a:rPr spc="65" dirty="0"/>
              <a:t> </a:t>
            </a:r>
            <a:r>
              <a:rPr dirty="0"/>
              <a:t>Time</a:t>
            </a:r>
            <a:r>
              <a:rPr spc="80" dirty="0"/>
              <a:t> </a:t>
            </a:r>
            <a:r>
              <a:rPr spc="-35" dirty="0"/>
              <a:t>without</a:t>
            </a:r>
            <a:r>
              <a:rPr spc="80" dirty="0"/>
              <a:t> </a:t>
            </a:r>
            <a:r>
              <a:rPr spc="-10" dirty="0"/>
              <a:t>AreEqual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181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81069"/>
            <a:ext cx="23825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Running</a:t>
            </a:r>
            <a:r>
              <a:rPr spc="65" dirty="0"/>
              <a:t> </a:t>
            </a:r>
            <a:r>
              <a:rPr dirty="0"/>
              <a:t>Time</a:t>
            </a:r>
            <a:r>
              <a:rPr spc="80" dirty="0"/>
              <a:t> </a:t>
            </a:r>
            <a:r>
              <a:rPr spc="-35" dirty="0"/>
              <a:t>without</a:t>
            </a:r>
            <a:r>
              <a:rPr spc="80" dirty="0"/>
              <a:t> </a:t>
            </a:r>
            <a:r>
              <a:rPr spc="-10" dirty="0"/>
              <a:t>AreEqual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181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27113"/>
            <a:ext cx="2974340" cy="9366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244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50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-75" dirty="0">
                <a:latin typeface="Calibri"/>
                <a:cs typeface="Calibri"/>
              </a:rPr>
              <a:t>1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344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Running</a:t>
            </a:r>
            <a:r>
              <a:rPr spc="65" dirty="0"/>
              <a:t> </a:t>
            </a:r>
            <a:r>
              <a:rPr dirty="0"/>
              <a:t>Time</a:t>
            </a:r>
            <a:r>
              <a:rPr spc="80" dirty="0"/>
              <a:t> </a:t>
            </a:r>
            <a:r>
              <a:rPr spc="-35" dirty="0"/>
              <a:t>without</a:t>
            </a:r>
            <a:r>
              <a:rPr spc="80" dirty="0"/>
              <a:t> </a:t>
            </a:r>
            <a:r>
              <a:rPr spc="-10" dirty="0"/>
              <a:t>AreEqual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1817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27113"/>
            <a:ext cx="2974340" cy="153162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244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50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-75" dirty="0">
                <a:latin typeface="Calibri"/>
                <a:cs typeface="Calibri"/>
              </a:rPr>
              <a:t>1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times</a:t>
            </a:r>
            <a:r>
              <a:rPr sz="1700" spc="50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20" dirty="0">
                <a:latin typeface="Calibri"/>
                <a:cs typeface="Calibri"/>
              </a:rPr>
              <a:t>1</a:t>
            </a:r>
            <a:r>
              <a:rPr sz="1700" spc="-20" dirty="0">
                <a:latin typeface="Tahoma"/>
                <a:cs typeface="Tahoma"/>
              </a:rPr>
              <a:t>)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344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1291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25"/>
              </a:spcBef>
            </a:pPr>
            <a:r>
              <a:rPr dirty="0"/>
              <a:t>AreEqual</a:t>
            </a:r>
            <a:r>
              <a:rPr spc="-5" dirty="0"/>
              <a:t> </a:t>
            </a:r>
            <a:r>
              <a:rPr spc="-10" dirty="0"/>
              <a:t>Running</a:t>
            </a:r>
            <a:r>
              <a:rPr spc="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995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62413"/>
            <a:ext cx="2886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25"/>
              </a:spcBef>
            </a:pPr>
            <a:r>
              <a:rPr dirty="0"/>
              <a:t>AreEqual</a:t>
            </a:r>
            <a:r>
              <a:rPr spc="-5" dirty="0"/>
              <a:t> </a:t>
            </a:r>
            <a:r>
              <a:rPr spc="-10" dirty="0"/>
              <a:t>Running</a:t>
            </a:r>
            <a:r>
              <a:rPr spc="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995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08470"/>
            <a:ext cx="3368040" cy="14935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-3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called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only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when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1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])</a:t>
            </a:r>
            <a:r>
              <a:rPr sz="1700" spc="-25" dirty="0">
                <a:latin typeface="Calibri"/>
                <a:cs typeface="Calibri"/>
              </a:rPr>
              <a:t>,</a:t>
            </a:r>
            <a:r>
              <a:rPr sz="1700" spc="1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meaning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either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occurrence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found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“false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alarm”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happened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31582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25"/>
              </a:spcBef>
            </a:pPr>
            <a:r>
              <a:rPr dirty="0"/>
              <a:t>AreEqual</a:t>
            </a:r>
            <a:r>
              <a:rPr spc="-5" dirty="0"/>
              <a:t> </a:t>
            </a:r>
            <a:r>
              <a:rPr spc="-10" dirty="0"/>
              <a:t>Running</a:t>
            </a:r>
            <a:r>
              <a:rPr spc="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9995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08470"/>
            <a:ext cx="3368040" cy="20878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-3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called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only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when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1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30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])</a:t>
            </a:r>
            <a:r>
              <a:rPr sz="1700" spc="-25" dirty="0">
                <a:latin typeface="Calibri"/>
                <a:cs typeface="Calibri"/>
              </a:rPr>
              <a:t>,</a:t>
            </a:r>
            <a:r>
              <a:rPr sz="1700" spc="1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meaning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either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occurrence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found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“false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alarm”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happened</a:t>
            </a:r>
            <a:endParaRPr sz="1700">
              <a:latin typeface="Calibri"/>
              <a:cs typeface="Calibri"/>
            </a:endParaRPr>
          </a:p>
          <a:p>
            <a:pPr marL="12700" marR="135255">
              <a:lnSpc>
                <a:spcPct val="107400"/>
              </a:lnSpc>
              <a:spcBef>
                <a:spcPts val="300"/>
              </a:spcBef>
            </a:pPr>
            <a:r>
              <a:rPr sz="1700" spc="55" dirty="0">
                <a:latin typeface="Calibri"/>
                <a:cs typeface="Calibri"/>
              </a:rPr>
              <a:t>By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selecting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 </a:t>
            </a:r>
            <a:r>
              <a:rPr sz="1700" spc="195" dirty="0">
                <a:latin typeface="Cambria"/>
                <a:cs typeface="Cambria"/>
              </a:rPr>
              <a:t>≫</a:t>
            </a:r>
            <a:r>
              <a:rPr sz="1700" spc="5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make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the </a:t>
            </a:r>
            <a:r>
              <a:rPr sz="1700" spc="-45" dirty="0">
                <a:latin typeface="Calibri"/>
                <a:cs typeface="Calibri"/>
              </a:rPr>
              <a:t>number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“false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alarms”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negligible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31582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4672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25"/>
              </a:spcBef>
            </a:pPr>
            <a:r>
              <a:rPr dirty="0"/>
              <a:t>Total</a:t>
            </a:r>
            <a:r>
              <a:rPr spc="90" dirty="0"/>
              <a:t> </a:t>
            </a:r>
            <a:r>
              <a:rPr spc="-10" dirty="0"/>
              <a:t>Running</a:t>
            </a:r>
            <a:r>
              <a:rPr spc="9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106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57568"/>
            <a:ext cx="331406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found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times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130" dirty="0">
                <a:latin typeface="Arial Narrow"/>
                <a:cs typeface="Arial Narrow"/>
              </a:rPr>
              <a:t>T</a:t>
            </a:r>
            <a:r>
              <a:rPr sz="1700" spc="130" dirty="0">
                <a:latin typeface="Calibri"/>
                <a:cs typeface="Calibri"/>
              </a:rPr>
              <a:t>,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then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total time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spent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-2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average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567" y="1430281"/>
            <a:ext cx="6515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+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088" y="1391346"/>
            <a:ext cx="993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|−|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9681" y="1572486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6675" y="1430281"/>
            <a:ext cx="1687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30" dirty="0">
                <a:latin typeface="Calibri"/>
                <a:cs typeface="Calibri"/>
              </a:rPr>
              <a:t>for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567" y="1708640"/>
            <a:ext cx="98551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195" dirty="0">
                <a:latin typeface="Cambria"/>
                <a:cs typeface="Cambria"/>
              </a:rPr>
              <a:t>≫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25"/>
              </a:spcBef>
            </a:pPr>
            <a:r>
              <a:rPr dirty="0"/>
              <a:t>Total</a:t>
            </a:r>
            <a:r>
              <a:rPr spc="90" dirty="0"/>
              <a:t> </a:t>
            </a:r>
            <a:r>
              <a:rPr spc="-10" dirty="0"/>
              <a:t>Running</a:t>
            </a:r>
            <a:r>
              <a:rPr spc="9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01066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857568"/>
            <a:ext cx="3536797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found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times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130" dirty="0">
                <a:latin typeface="Arial Narrow"/>
                <a:cs typeface="Arial Narrow"/>
              </a:rPr>
              <a:t>T</a:t>
            </a:r>
            <a:r>
              <a:rPr sz="1700" spc="130" dirty="0">
                <a:latin typeface="Calibri"/>
                <a:cs typeface="Calibri"/>
              </a:rPr>
              <a:t>,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then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total time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spent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spc="-2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average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567" y="1430281"/>
            <a:ext cx="6515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+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088" y="1391346"/>
            <a:ext cx="993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|−|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1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9681" y="1572486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6675" y="1430281"/>
            <a:ext cx="1687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spc="-30" dirty="0">
                <a:latin typeface="Calibri"/>
                <a:cs typeface="Calibri"/>
              </a:rPr>
              <a:t>for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567" y="1654696"/>
            <a:ext cx="3131185" cy="12147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195" dirty="0">
                <a:latin typeface="Cambria"/>
                <a:cs typeface="Cambria"/>
              </a:rPr>
              <a:t>≫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endParaRPr sz="1700" dirty="0">
              <a:latin typeface="Cambria"/>
              <a:cs typeface="Cambria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Total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average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8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2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95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as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T</a:t>
            </a:r>
            <a:r>
              <a:rPr sz="1700" spc="-25" dirty="0">
                <a:latin typeface="Cambria"/>
                <a:cs typeface="Cambria"/>
              </a:rPr>
              <a:t>|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725" y="216204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567" y="-52766"/>
            <a:ext cx="3291840" cy="143700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022350">
              <a:lnSpc>
                <a:spcPct val="100000"/>
              </a:lnSpc>
              <a:spcBef>
                <a:spcPts val="1125"/>
              </a:spcBef>
            </a:pPr>
            <a:r>
              <a:rPr spc="-10" dirty="0"/>
              <a:t>Analysis</a:t>
            </a:r>
          </a:p>
          <a:p>
            <a:pPr marL="12700" marR="5080">
              <a:lnSpc>
                <a:spcPct val="107400"/>
              </a:lnSpc>
              <a:spcBef>
                <a:spcPts val="570"/>
              </a:spcBef>
            </a:pPr>
            <a:r>
              <a:rPr sz="1700" i="1" dirty="0">
                <a:solidFill>
                  <a:srgbClr val="000000"/>
                </a:solidFill>
                <a:latin typeface="Arial Narrow"/>
                <a:cs typeface="Arial Narrow"/>
              </a:rPr>
              <a:t>O</a:t>
            </a:r>
            <a:r>
              <a:rPr sz="1700" dirty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sz="1700" dirty="0">
                <a:solidFill>
                  <a:srgbClr val="000000"/>
                </a:solidFill>
                <a:latin typeface="Cambria"/>
                <a:cs typeface="Cambria"/>
              </a:rPr>
              <a:t>|</a:t>
            </a:r>
            <a:r>
              <a:rPr sz="1700" i="1" dirty="0">
                <a:solidFill>
                  <a:srgbClr val="000000"/>
                </a:solidFill>
                <a:latin typeface="Arial Narrow"/>
                <a:cs typeface="Arial Narrow"/>
              </a:rPr>
              <a:t>T</a:t>
            </a:r>
            <a:r>
              <a:rPr sz="1700" dirty="0">
                <a:solidFill>
                  <a:srgbClr val="000000"/>
                </a:solidFill>
                <a:latin typeface="Cambria"/>
                <a:cs typeface="Cambria"/>
              </a:rPr>
              <a:t>||</a:t>
            </a:r>
            <a:r>
              <a:rPr sz="1700" i="1" dirty="0">
                <a:solidFill>
                  <a:srgbClr val="000000"/>
                </a:solidFill>
                <a:latin typeface="Arial Narrow"/>
                <a:cs typeface="Arial Narrow"/>
              </a:rPr>
              <a:t>P</a:t>
            </a:r>
            <a:r>
              <a:rPr sz="1700" dirty="0">
                <a:solidFill>
                  <a:srgbClr val="000000"/>
                </a:solidFill>
                <a:latin typeface="Cambria"/>
                <a:cs typeface="Cambria"/>
              </a:rPr>
              <a:t>|</a:t>
            </a:r>
            <a:r>
              <a:rPr sz="1700" dirty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r>
              <a:rPr sz="170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00"/>
                </a:solidFill>
              </a:rPr>
              <a:t>is</a:t>
            </a:r>
            <a:r>
              <a:rPr sz="1700" spc="7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the</a:t>
            </a:r>
            <a:r>
              <a:rPr sz="1700" spc="65" dirty="0">
                <a:solidFill>
                  <a:srgbClr val="000000"/>
                </a:solidFill>
              </a:rPr>
              <a:t> </a:t>
            </a:r>
            <a:r>
              <a:rPr sz="1700" spc="-35" dirty="0">
                <a:solidFill>
                  <a:srgbClr val="000000"/>
                </a:solidFill>
              </a:rPr>
              <a:t>same</a:t>
            </a:r>
            <a:r>
              <a:rPr sz="1700" spc="7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as</a:t>
            </a:r>
            <a:r>
              <a:rPr sz="1700" spc="70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running</a:t>
            </a:r>
            <a:r>
              <a:rPr sz="1700" spc="65" dirty="0">
                <a:solidFill>
                  <a:srgbClr val="000000"/>
                </a:solidFill>
              </a:rPr>
              <a:t> </a:t>
            </a:r>
            <a:r>
              <a:rPr sz="1700" spc="-30" dirty="0">
                <a:solidFill>
                  <a:srgbClr val="000000"/>
                </a:solidFill>
              </a:rPr>
              <a:t>time </a:t>
            </a:r>
            <a:r>
              <a:rPr sz="1700" dirty="0">
                <a:solidFill>
                  <a:srgbClr val="000000"/>
                </a:solidFill>
              </a:rPr>
              <a:t>of</a:t>
            </a:r>
            <a:r>
              <a:rPr sz="1700" spc="3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the</a:t>
            </a:r>
            <a:r>
              <a:rPr sz="1700" spc="3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Naive</a:t>
            </a:r>
            <a:r>
              <a:rPr sz="1700" spc="40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algorithm,</a:t>
            </a:r>
            <a:r>
              <a:rPr sz="1700" spc="3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but</a:t>
            </a:r>
            <a:r>
              <a:rPr sz="1700" spc="35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it</a:t>
            </a:r>
            <a:r>
              <a:rPr sz="1700" spc="4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can</a:t>
            </a:r>
            <a:r>
              <a:rPr sz="1700" spc="35" dirty="0">
                <a:solidFill>
                  <a:srgbClr val="000000"/>
                </a:solidFill>
              </a:rPr>
              <a:t> </a:t>
            </a:r>
            <a:r>
              <a:rPr sz="1700" spc="-25" dirty="0">
                <a:solidFill>
                  <a:srgbClr val="000000"/>
                </a:solidFill>
              </a:rPr>
              <a:t>be </a:t>
            </a:r>
            <a:r>
              <a:rPr sz="1700" spc="-10" dirty="0">
                <a:solidFill>
                  <a:srgbClr val="000000"/>
                </a:solidFill>
              </a:rPr>
              <a:t>improved!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1765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3710"/>
            <a:ext cx="3291840" cy="170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8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same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time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Naive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 </a:t>
            </a:r>
            <a:r>
              <a:rPr sz="1700" spc="-10" dirty="0">
                <a:latin typeface="Calibri"/>
                <a:cs typeface="Calibri"/>
              </a:rPr>
              <a:t>improved!</a:t>
            </a:r>
            <a:endParaRPr sz="1700">
              <a:latin typeface="Calibri"/>
              <a:cs typeface="Calibri"/>
            </a:endParaRPr>
          </a:p>
          <a:p>
            <a:pPr marL="12700" marR="12065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second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summand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spc="-45" dirty="0">
                <a:latin typeface="Calibri"/>
                <a:cs typeface="Calibri"/>
              </a:rPr>
              <a:t>unavoidable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check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each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T</a:t>
            </a:r>
            <a:r>
              <a:rPr sz="1700" spc="-25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2125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3309"/>
            <a:ext cx="4029710" cy="389255"/>
          </a:xfrm>
          <a:custGeom>
            <a:avLst/>
            <a:gdLst/>
            <a:ahLst/>
            <a:cxnLst/>
            <a:rect l="l" t="t" r="r" b="b"/>
            <a:pathLst>
              <a:path w="4029710" h="389255">
                <a:moveTo>
                  <a:pt x="0" y="389026"/>
                </a:moveTo>
                <a:lnTo>
                  <a:pt x="4029354" y="389026"/>
                </a:lnTo>
                <a:lnTo>
                  <a:pt x="4029354" y="0"/>
                </a:lnTo>
                <a:lnTo>
                  <a:pt x="0" y="0"/>
                </a:lnTo>
                <a:lnTo>
                  <a:pt x="0" y="389026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5193"/>
            <a:ext cx="24212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solidFill>
                  <a:srgbClr val="007F00"/>
                </a:solidFill>
              </a:rPr>
              <a:t>Searching</a:t>
            </a:r>
            <a:r>
              <a:rPr sz="2050" spc="-10" dirty="0">
                <a:solidFill>
                  <a:srgbClr val="007F00"/>
                </a:solidFill>
              </a:rPr>
              <a:t> </a:t>
            </a:r>
            <a:r>
              <a:rPr sz="2050" spc="-20" dirty="0">
                <a:solidFill>
                  <a:srgbClr val="007F00"/>
                </a:solidFill>
              </a:rPr>
              <a:t>for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10" dirty="0">
                <a:solidFill>
                  <a:srgbClr val="007F00"/>
                </a:solidFill>
              </a:rPr>
              <a:t>Substring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452335"/>
            <a:ext cx="4029710" cy="960755"/>
          </a:xfrm>
          <a:custGeom>
            <a:avLst/>
            <a:gdLst/>
            <a:ahLst/>
            <a:cxnLst/>
            <a:rect l="l" t="t" r="r" b="b"/>
            <a:pathLst>
              <a:path w="4029710" h="960755">
                <a:moveTo>
                  <a:pt x="4029354" y="0"/>
                </a:moveTo>
                <a:lnTo>
                  <a:pt x="0" y="0"/>
                </a:lnTo>
                <a:lnTo>
                  <a:pt x="0" y="960399"/>
                </a:lnTo>
                <a:lnTo>
                  <a:pt x="4029354" y="960399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83375"/>
            <a:ext cx="381127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Given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text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Calibri"/>
                <a:cs typeface="Calibri"/>
              </a:rPr>
              <a:t>(website,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book,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Amazon </a:t>
            </a:r>
            <a:r>
              <a:rPr sz="1700" spc="-25" dirty="0">
                <a:latin typeface="Calibri"/>
                <a:cs typeface="Calibri"/>
              </a:rPr>
              <a:t>product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page)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Calibri"/>
                <a:cs typeface="Calibri"/>
              </a:rPr>
              <a:t>(word,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phrase, </a:t>
            </a:r>
            <a:r>
              <a:rPr sz="1700" spc="-30" dirty="0">
                <a:latin typeface="Calibri"/>
                <a:cs typeface="Calibri"/>
              </a:rPr>
              <a:t>sentence),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T</a:t>
            </a:r>
            <a:r>
              <a:rPr sz="1700" spc="10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31" y="1501305"/>
            <a:ext cx="4029710" cy="382905"/>
          </a:xfrm>
          <a:prstGeom prst="rect">
            <a:avLst/>
          </a:prstGeom>
          <a:solidFill>
            <a:srgbClr val="CCE5CC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00"/>
              </a:lnSpc>
            </a:pPr>
            <a:r>
              <a:rPr sz="2050" spc="-10" dirty="0">
                <a:solidFill>
                  <a:srgbClr val="007F00"/>
                </a:solidFill>
                <a:latin typeface="Calibri"/>
                <a:cs typeface="Calibri"/>
              </a:rPr>
              <a:t>Examples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9331" y="1883765"/>
            <a:ext cx="4029710" cy="1505585"/>
            <a:chOff x="289331" y="1883765"/>
            <a:chExt cx="4029710" cy="1505585"/>
          </a:xfrm>
        </p:grpSpPr>
        <p:sp>
          <p:nvSpPr>
            <p:cNvPr id="8" name="object 8"/>
            <p:cNvSpPr/>
            <p:nvPr/>
          </p:nvSpPr>
          <p:spPr>
            <a:xfrm>
              <a:off x="289331" y="1883765"/>
              <a:ext cx="4029710" cy="1505585"/>
            </a:xfrm>
            <a:custGeom>
              <a:avLst/>
              <a:gdLst/>
              <a:ahLst/>
              <a:cxnLst/>
              <a:rect l="l" t="t" r="r" b="b"/>
              <a:pathLst>
                <a:path w="4029710" h="1505585">
                  <a:moveTo>
                    <a:pt x="4029354" y="0"/>
                  </a:moveTo>
                  <a:lnTo>
                    <a:pt x="0" y="0"/>
                  </a:lnTo>
                  <a:lnTo>
                    <a:pt x="0" y="1505089"/>
                  </a:lnTo>
                  <a:lnTo>
                    <a:pt x="4029354" y="150508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725" y="216910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9331" y="1883765"/>
            <a:ext cx="4029710" cy="150558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154940" algn="ctr">
              <a:lnSpc>
                <a:spcPct val="100000"/>
              </a:lnSpc>
              <a:spcBef>
                <a:spcPts val="1285"/>
              </a:spcBef>
            </a:pPr>
            <a:r>
              <a:rPr sz="1700" dirty="0">
                <a:latin typeface="Calibri"/>
                <a:cs typeface="Calibri"/>
              </a:rPr>
              <a:t>Specific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term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Wikipedia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article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1765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3710"/>
            <a:ext cx="3319145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750">
              <a:lnSpc>
                <a:spcPct val="107400"/>
              </a:lnSpc>
              <a:spcBef>
                <a:spcPts val="95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8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same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time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Naive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 </a:t>
            </a:r>
            <a:r>
              <a:rPr sz="1700" spc="-10" dirty="0">
                <a:latin typeface="Calibri"/>
                <a:cs typeface="Calibri"/>
              </a:rPr>
              <a:t>improved!</a:t>
            </a:r>
            <a:endParaRPr sz="1700">
              <a:latin typeface="Calibri"/>
              <a:cs typeface="Calibri"/>
            </a:endParaRPr>
          </a:p>
          <a:p>
            <a:pPr marL="12700" marR="38735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second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summand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spc="-45" dirty="0">
                <a:latin typeface="Calibri"/>
                <a:cs typeface="Calibri"/>
              </a:rPr>
              <a:t>unavoidable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check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each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T</a:t>
            </a:r>
            <a:r>
              <a:rPr sz="1700" spc="-25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  <a:p>
            <a:pPr marL="12700" marR="5080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first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summand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big </a:t>
            </a:r>
            <a:r>
              <a:rPr sz="1700" spc="-45" dirty="0">
                <a:latin typeface="Calibri"/>
                <a:cs typeface="Calibri"/>
              </a:rPr>
              <a:t>because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hash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 substring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spc="-10" dirty="0">
                <a:latin typeface="Calibri"/>
                <a:cs typeface="Calibri"/>
              </a:rPr>
              <a:t>separately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2125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3657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1765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679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3710"/>
            <a:ext cx="3476625" cy="283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9230">
              <a:lnSpc>
                <a:spcPct val="107400"/>
              </a:lnSpc>
              <a:spcBef>
                <a:spcPts val="95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8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same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time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Naive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algorithm,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 </a:t>
            </a:r>
            <a:r>
              <a:rPr sz="1700" spc="-10" dirty="0">
                <a:latin typeface="Calibri"/>
                <a:cs typeface="Calibri"/>
              </a:rPr>
              <a:t>improved!</a:t>
            </a:r>
            <a:endParaRPr sz="1700">
              <a:latin typeface="Calibri"/>
              <a:cs typeface="Calibri"/>
            </a:endParaRPr>
          </a:p>
          <a:p>
            <a:pPr marL="12700" marR="196215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second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summand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spc="-45" dirty="0">
                <a:latin typeface="Calibri"/>
                <a:cs typeface="Calibri"/>
              </a:rPr>
              <a:t>unavoidable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need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check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each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T</a:t>
            </a:r>
            <a:r>
              <a:rPr sz="1700" spc="-25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  <a:p>
            <a:pPr marL="12700" marR="162560">
              <a:lnSpc>
                <a:spcPct val="107400"/>
              </a:lnSpc>
              <a:spcBef>
                <a:spcPts val="75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first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summand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big </a:t>
            </a:r>
            <a:r>
              <a:rPr sz="1700" spc="-45" dirty="0">
                <a:latin typeface="Calibri"/>
                <a:cs typeface="Calibri"/>
              </a:rPr>
              <a:t>because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we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hash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 substring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20" dirty="0">
                <a:latin typeface="Cambria"/>
                <a:cs typeface="Cambria"/>
              </a:rPr>
              <a:t> </a:t>
            </a:r>
            <a:r>
              <a:rPr sz="1700" spc="-10" dirty="0">
                <a:latin typeface="Calibri"/>
                <a:cs typeface="Calibri"/>
              </a:rPr>
              <a:t>separately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700" dirty="0">
                <a:latin typeface="Calibri"/>
                <a:cs typeface="Calibri"/>
              </a:rPr>
              <a:t>This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optimized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—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see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next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video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2125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23657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32101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958227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492909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370" y="2027592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562275"/>
            <a:ext cx="194149" cy="194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9105" y="884638"/>
            <a:ext cx="3865879" cy="1892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Find</a:t>
            </a:r>
            <a:r>
              <a:rPr sz="1700" spc="85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Substring</a:t>
            </a:r>
            <a:r>
              <a:rPr sz="1700" spc="9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in</a:t>
            </a:r>
            <a:r>
              <a:rPr sz="1700" spc="9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Text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Rabin-Karp’s</a:t>
            </a:r>
            <a:r>
              <a:rPr sz="1700" spc="95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Algorithm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5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Recurrence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 Equation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for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Substring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  <a:hlinkClick r:id="rId7" action="ppaction://hlinksldjump"/>
              </a:rPr>
              <a:t>Hashes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0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Improving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Running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Calibri"/>
                <a:cs typeface="Calibri"/>
                <a:hlinkClick r:id="rId8" action="ppaction://hlinksldjump"/>
              </a:rPr>
              <a:t>Time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727273"/>
            <a:ext cx="3060065" cy="1208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latin typeface="Calibri"/>
                <a:cs typeface="Calibri"/>
              </a:rPr>
              <a:t>Polynomial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hash:</a:t>
            </a:r>
            <a:endParaRPr sz="1700" dirty="0">
              <a:latin typeface="Calibri"/>
              <a:cs typeface="Calibri"/>
            </a:endParaRPr>
          </a:p>
          <a:p>
            <a:pPr marL="480695" algn="ctr">
              <a:lnSpc>
                <a:spcPct val="100000"/>
              </a:lnSpc>
              <a:spcBef>
                <a:spcPts val="1470"/>
              </a:spcBef>
            </a:pPr>
            <a:r>
              <a:rPr sz="1200" spc="-10" dirty="0">
                <a:latin typeface="Cambria"/>
                <a:cs typeface="Cambria"/>
              </a:rPr>
              <a:t>|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Cambria"/>
                <a:cs typeface="Cambria"/>
              </a:rPr>
              <a:t>|−</a:t>
            </a:r>
            <a:r>
              <a:rPr sz="1200" spc="-10" dirty="0">
                <a:latin typeface="Gill Sans MT"/>
                <a:cs typeface="Gill Sans MT"/>
              </a:rPr>
              <a:t>1</a:t>
            </a:r>
            <a:endParaRPr sz="1200" dirty="0">
              <a:latin typeface="Gill Sans MT"/>
              <a:cs typeface="Gill Sans MT"/>
            </a:endParaRPr>
          </a:p>
          <a:p>
            <a:pPr marL="929640">
              <a:lnSpc>
                <a:spcPct val="100000"/>
              </a:lnSpc>
              <a:spcBef>
                <a:spcPts val="36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2550" spc="1904" baseline="53921" dirty="0">
                <a:latin typeface="Times New Roman"/>
                <a:cs typeface="Times New Roman"/>
              </a:rPr>
              <a:t>∑</a:t>
            </a:r>
            <a:r>
              <a:rPr sz="2550" spc="7" baseline="53921" dirty="0">
                <a:latin typeface="Times New Roman"/>
                <a:cs typeface="Times New Roman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Tahoma"/>
                <a:cs typeface="Tahoma"/>
              </a:rPr>
              <a:t>[</a:t>
            </a:r>
            <a:r>
              <a:rPr sz="1700" i="1" spc="-25" dirty="0">
                <a:latin typeface="Arial Narrow"/>
                <a:cs typeface="Arial Narrow"/>
              </a:rPr>
              <a:t>i</a:t>
            </a:r>
            <a:r>
              <a:rPr sz="1700" spc="-25" dirty="0">
                <a:latin typeface="Tahoma"/>
                <a:cs typeface="Tahoma"/>
              </a:rPr>
              <a:t>]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i="1" spc="-37" baseline="32407" dirty="0">
                <a:latin typeface="Arial"/>
                <a:cs typeface="Arial"/>
              </a:rPr>
              <a:t>i</a:t>
            </a:r>
            <a:r>
              <a:rPr sz="1800" i="1" spc="240" baseline="32407" dirty="0">
                <a:latin typeface="Arial"/>
                <a:cs typeface="Arial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  <a:p>
            <a:pPr marL="480695" algn="ctr">
              <a:lnSpc>
                <a:spcPct val="100000"/>
              </a:lnSpc>
              <a:spcBef>
                <a:spcPts val="500"/>
              </a:spcBef>
            </a:pPr>
            <a:r>
              <a:rPr sz="1200" i="1" spc="-25" dirty="0">
                <a:latin typeface="Arial"/>
                <a:cs typeface="Arial"/>
              </a:rPr>
              <a:t>i</a:t>
            </a:r>
            <a:r>
              <a:rPr sz="1200" spc="-25" dirty="0">
                <a:latin typeface="Tahoma"/>
                <a:cs typeface="Tahoma"/>
              </a:rPr>
              <a:t>=</a:t>
            </a:r>
            <a:r>
              <a:rPr sz="1200" spc="-25" dirty="0">
                <a:latin typeface="Gill Sans MT"/>
                <a:cs typeface="Gill Sans MT"/>
              </a:rPr>
              <a:t>0</a:t>
            </a:r>
            <a:endParaRPr sz="1200" dirty="0">
              <a:latin typeface="Gill Sans MT"/>
              <a:cs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7168-D145-68A8-E9DA-D3B906F0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44575"/>
            <a:ext cx="3600450" cy="144845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27273"/>
            <a:ext cx="3808095" cy="1880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latin typeface="Calibri"/>
                <a:cs typeface="Calibri"/>
              </a:rPr>
              <a:t>Polynomial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hash:</a:t>
            </a:r>
            <a:endParaRPr sz="1700" dirty="0">
              <a:latin typeface="Calibri"/>
              <a:cs typeface="Calibri"/>
            </a:endParaRPr>
          </a:p>
          <a:p>
            <a:pPr marR="207645" algn="ctr">
              <a:lnSpc>
                <a:spcPct val="100000"/>
              </a:lnSpc>
              <a:spcBef>
                <a:spcPts val="1470"/>
              </a:spcBef>
            </a:pPr>
            <a:r>
              <a:rPr sz="1200" spc="-10" dirty="0">
                <a:latin typeface="Cambria"/>
                <a:cs typeface="Cambria"/>
              </a:rPr>
              <a:t>|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Cambria"/>
                <a:cs typeface="Cambria"/>
              </a:rPr>
              <a:t>|−</a:t>
            </a:r>
            <a:r>
              <a:rPr sz="1200" spc="-10" dirty="0">
                <a:latin typeface="Gill Sans MT"/>
                <a:cs typeface="Gill Sans MT"/>
              </a:rPr>
              <a:t>1</a:t>
            </a:r>
            <a:endParaRPr sz="1200" dirty="0">
              <a:latin typeface="Gill Sans MT"/>
              <a:cs typeface="Gill Sans MT"/>
            </a:endParaRPr>
          </a:p>
          <a:p>
            <a:pPr marL="955040">
              <a:lnSpc>
                <a:spcPct val="100000"/>
              </a:lnSpc>
              <a:spcBef>
                <a:spcPts val="36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2550" spc="1904" baseline="53921" dirty="0">
                <a:latin typeface="Times New Roman"/>
                <a:cs typeface="Times New Roman"/>
              </a:rPr>
              <a:t>∑</a:t>
            </a:r>
            <a:r>
              <a:rPr sz="2550" spc="7" baseline="53921" dirty="0">
                <a:latin typeface="Times New Roman"/>
                <a:cs typeface="Times New Roman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Tahoma"/>
                <a:cs typeface="Tahoma"/>
              </a:rPr>
              <a:t>[</a:t>
            </a:r>
            <a:r>
              <a:rPr sz="1700" i="1" spc="-25" dirty="0">
                <a:latin typeface="Arial Narrow"/>
                <a:cs typeface="Arial Narrow"/>
              </a:rPr>
              <a:t>i</a:t>
            </a:r>
            <a:r>
              <a:rPr sz="1700" spc="-25" dirty="0">
                <a:latin typeface="Tahoma"/>
                <a:cs typeface="Tahoma"/>
              </a:rPr>
              <a:t>]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i="1" spc="-37" baseline="32407" dirty="0">
                <a:latin typeface="Arial"/>
                <a:cs typeface="Arial"/>
              </a:rPr>
              <a:t>i</a:t>
            </a:r>
            <a:r>
              <a:rPr sz="1800" i="1" spc="240" baseline="32407" dirty="0">
                <a:latin typeface="Arial"/>
                <a:cs typeface="Arial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 dirty="0">
              <a:latin typeface="Arial Narrow"/>
              <a:cs typeface="Arial Narrow"/>
            </a:endParaRPr>
          </a:p>
          <a:p>
            <a:pPr marR="207645" algn="ctr">
              <a:lnSpc>
                <a:spcPct val="100000"/>
              </a:lnSpc>
              <a:spcBef>
                <a:spcPts val="500"/>
              </a:spcBef>
            </a:pPr>
            <a:r>
              <a:rPr sz="1200" i="1" spc="-25" dirty="0">
                <a:latin typeface="Arial"/>
                <a:cs typeface="Arial"/>
              </a:rPr>
              <a:t>i</a:t>
            </a:r>
            <a:r>
              <a:rPr sz="1200" spc="-25" dirty="0">
                <a:latin typeface="Tahoma"/>
                <a:cs typeface="Tahoma"/>
              </a:rPr>
              <a:t>=</a:t>
            </a:r>
            <a:r>
              <a:rPr sz="1200" spc="-25" dirty="0">
                <a:latin typeface="Gill Sans MT"/>
                <a:cs typeface="Gill Sans MT"/>
              </a:rPr>
              <a:t>0</a:t>
            </a:r>
            <a:endParaRPr sz="1200" dirty="0">
              <a:latin typeface="Gill Sans MT"/>
              <a:cs typeface="Gill Sans MT"/>
            </a:endParaRPr>
          </a:p>
          <a:p>
            <a:pPr marL="50800" marR="43180">
              <a:lnSpc>
                <a:spcPct val="107400"/>
              </a:lnSpc>
              <a:spcBef>
                <a:spcPts val="910"/>
              </a:spcBef>
            </a:pPr>
            <a:r>
              <a:rPr sz="1700" dirty="0">
                <a:latin typeface="Calibri"/>
                <a:cs typeface="Calibri"/>
              </a:rPr>
              <a:t>Idea: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polynomial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hashes</a:t>
            </a:r>
            <a:r>
              <a:rPr sz="1700" dirty="0">
                <a:latin typeface="Calibri"/>
                <a:cs typeface="Calibri"/>
              </a:rPr>
              <a:t> of </a:t>
            </a:r>
            <a:r>
              <a:rPr sz="1700" spc="-40" dirty="0">
                <a:latin typeface="Calibri"/>
                <a:cs typeface="Calibri"/>
              </a:rPr>
              <a:t>two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consecutive </a:t>
            </a:r>
            <a:r>
              <a:rPr sz="1700" spc="-25" dirty="0">
                <a:latin typeface="Calibri"/>
                <a:cs typeface="Calibri"/>
              </a:rPr>
              <a:t>substrings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45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very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similar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1726A-2CC5-12FF-25C9-DF65C9AC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029685"/>
            <a:ext cx="2590800" cy="104227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575" y="73938"/>
            <a:ext cx="5334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27273"/>
            <a:ext cx="3983990" cy="2311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latin typeface="Calibri"/>
                <a:cs typeface="Calibri"/>
              </a:rPr>
              <a:t>Polynomial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hash:</a:t>
            </a:r>
            <a:endParaRPr sz="1700">
              <a:latin typeface="Calibri"/>
              <a:cs typeface="Calibri"/>
            </a:endParaRPr>
          </a:p>
          <a:p>
            <a:pPr marR="384175" algn="ctr">
              <a:lnSpc>
                <a:spcPct val="100000"/>
              </a:lnSpc>
              <a:spcBef>
                <a:spcPts val="1470"/>
              </a:spcBef>
            </a:pPr>
            <a:r>
              <a:rPr sz="1200" spc="-10" dirty="0">
                <a:latin typeface="Cambria"/>
                <a:cs typeface="Cambria"/>
              </a:rPr>
              <a:t>|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Cambria"/>
                <a:cs typeface="Cambria"/>
              </a:rPr>
              <a:t>|−</a:t>
            </a:r>
            <a:r>
              <a:rPr sz="1200" spc="-10" dirty="0">
                <a:latin typeface="Gill Sans MT"/>
                <a:cs typeface="Gill Sans MT"/>
              </a:rPr>
              <a:t>1</a:t>
            </a:r>
            <a:endParaRPr sz="1200">
              <a:latin typeface="Gill Sans MT"/>
              <a:cs typeface="Gill Sans MT"/>
            </a:endParaRPr>
          </a:p>
          <a:p>
            <a:pPr marL="955040">
              <a:lnSpc>
                <a:spcPct val="100000"/>
              </a:lnSpc>
              <a:spcBef>
                <a:spcPts val="36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2550" spc="1904" baseline="53921" dirty="0">
                <a:latin typeface="Times New Roman"/>
                <a:cs typeface="Times New Roman"/>
              </a:rPr>
              <a:t>∑</a:t>
            </a:r>
            <a:r>
              <a:rPr sz="2550" spc="7" baseline="53921" dirty="0">
                <a:latin typeface="Times New Roman"/>
                <a:cs typeface="Times New Roman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S</a:t>
            </a:r>
            <a:r>
              <a:rPr sz="1700" spc="-25" dirty="0">
                <a:latin typeface="Tahoma"/>
                <a:cs typeface="Tahoma"/>
              </a:rPr>
              <a:t>[</a:t>
            </a:r>
            <a:r>
              <a:rPr sz="1700" i="1" spc="-25" dirty="0">
                <a:latin typeface="Arial Narrow"/>
                <a:cs typeface="Arial Narrow"/>
              </a:rPr>
              <a:t>i</a:t>
            </a:r>
            <a:r>
              <a:rPr sz="1700" spc="-25" dirty="0">
                <a:latin typeface="Tahoma"/>
                <a:cs typeface="Tahoma"/>
              </a:rPr>
              <a:t>]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i="1" spc="-37" baseline="32407" dirty="0">
                <a:latin typeface="Arial"/>
                <a:cs typeface="Arial"/>
              </a:rPr>
              <a:t>i</a:t>
            </a:r>
            <a:r>
              <a:rPr sz="1800" i="1" spc="240" baseline="32407" dirty="0">
                <a:latin typeface="Arial"/>
                <a:cs typeface="Arial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 marR="384175" algn="ctr">
              <a:lnSpc>
                <a:spcPct val="100000"/>
              </a:lnSpc>
              <a:spcBef>
                <a:spcPts val="500"/>
              </a:spcBef>
            </a:pPr>
            <a:r>
              <a:rPr sz="1200" i="1" spc="-25" dirty="0">
                <a:latin typeface="Arial"/>
                <a:cs typeface="Arial"/>
              </a:rPr>
              <a:t>i</a:t>
            </a:r>
            <a:r>
              <a:rPr sz="1200" spc="-25" dirty="0">
                <a:latin typeface="Tahoma"/>
                <a:cs typeface="Tahoma"/>
              </a:rPr>
              <a:t>=</a:t>
            </a:r>
            <a:r>
              <a:rPr sz="1200" spc="-25" dirty="0">
                <a:latin typeface="Gill Sans MT"/>
                <a:cs typeface="Gill Sans MT"/>
              </a:rPr>
              <a:t>0</a:t>
            </a:r>
            <a:endParaRPr sz="1200">
              <a:latin typeface="Gill Sans MT"/>
              <a:cs typeface="Gill Sans MT"/>
            </a:endParaRPr>
          </a:p>
          <a:p>
            <a:pPr marL="50800" marR="219075">
              <a:lnSpc>
                <a:spcPct val="107400"/>
              </a:lnSpc>
              <a:spcBef>
                <a:spcPts val="910"/>
              </a:spcBef>
            </a:pPr>
            <a:r>
              <a:rPr sz="1700" dirty="0">
                <a:latin typeface="Calibri"/>
                <a:cs typeface="Calibri"/>
              </a:rPr>
              <a:t>Idea: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polynomial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hashes</a:t>
            </a:r>
            <a:r>
              <a:rPr sz="1700" dirty="0">
                <a:latin typeface="Calibri"/>
                <a:cs typeface="Calibri"/>
              </a:rPr>
              <a:t> of </a:t>
            </a:r>
            <a:r>
              <a:rPr sz="1700" spc="-40" dirty="0">
                <a:latin typeface="Calibri"/>
                <a:cs typeface="Calibri"/>
              </a:rPr>
              <a:t>two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consecutive </a:t>
            </a:r>
            <a:r>
              <a:rPr sz="1700" spc="-25" dirty="0">
                <a:latin typeface="Calibri"/>
                <a:cs typeface="Calibri"/>
              </a:rPr>
              <a:t>substrings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45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very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similar</a:t>
            </a:r>
            <a:endParaRPr sz="1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350"/>
              </a:spcBef>
            </a:pPr>
            <a:r>
              <a:rPr sz="1700" dirty="0">
                <a:latin typeface="Calibri"/>
                <a:cs typeface="Calibri"/>
              </a:rPr>
              <a:t>For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denote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2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-75" dirty="0">
                <a:latin typeface="Calibri"/>
                <a:cs typeface="Calibri"/>
              </a:rPr>
              <a:t>1</a:t>
            </a:r>
            <a:r>
              <a:rPr sz="1700" spc="-75" dirty="0">
                <a:latin typeface="Tahoma"/>
                <a:cs typeface="Tahoma"/>
              </a:rPr>
              <a:t>])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H</a:t>
            </a:r>
            <a:r>
              <a:rPr sz="1700" spc="-20" dirty="0">
                <a:latin typeface="Tahoma"/>
                <a:cs typeface="Tahoma"/>
              </a:rPr>
              <a:t>[</a:t>
            </a:r>
            <a:r>
              <a:rPr sz="1700" i="1" spc="-20" dirty="0">
                <a:latin typeface="Arial Narrow"/>
                <a:cs typeface="Arial Narrow"/>
              </a:rPr>
              <a:t>i</a:t>
            </a:r>
            <a:r>
              <a:rPr sz="1700" spc="-20" dirty="0">
                <a:latin typeface="Tahoma"/>
                <a:cs typeface="Tahoma"/>
              </a:rPr>
              <a:t>]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A5F21-673F-5CED-07EB-4D20BB0C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0" y="968375"/>
            <a:ext cx="2762250" cy="11112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8628" y="1031260"/>
            <a:ext cx="10750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3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2338" y="951923"/>
            <a:ext cx="2451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i="1" spc="-37" baseline="-19607" dirty="0">
                <a:latin typeface="Arial Narrow"/>
                <a:cs typeface="Arial Narrow"/>
              </a:rPr>
              <a:t>x</a:t>
            </a:r>
            <a:r>
              <a:rPr sz="1200" spc="-25" dirty="0">
                <a:latin typeface="Gill Sans MT"/>
                <a:cs typeface="Gill Sans MT"/>
              </a:rPr>
              <a:t>2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8628" y="1031260"/>
            <a:ext cx="1533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25575" algn="l"/>
              </a:tabLst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i="1" spc="-50" dirty="0">
                <a:latin typeface="Arial Narrow"/>
                <a:cs typeface="Arial Narrow"/>
              </a:rPr>
              <a:t>x</a:t>
            </a:r>
            <a:endParaRPr sz="17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228" y="1031260"/>
            <a:ext cx="20116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399540" algn="l"/>
              </a:tabLst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0</a:t>
            </a:r>
            <a:r>
              <a:rPr sz="1700" dirty="0">
                <a:latin typeface="Calibri"/>
                <a:cs typeface="Calibri"/>
              </a:rPr>
              <a:t>	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409" dirty="0">
                <a:latin typeface="Arial Narrow"/>
                <a:cs typeface="Arial Narrow"/>
              </a:rPr>
              <a:t> 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3309"/>
            <a:ext cx="4029710" cy="389255"/>
          </a:xfrm>
          <a:custGeom>
            <a:avLst/>
            <a:gdLst/>
            <a:ahLst/>
            <a:cxnLst/>
            <a:rect l="l" t="t" r="r" b="b"/>
            <a:pathLst>
              <a:path w="4029710" h="389255">
                <a:moveTo>
                  <a:pt x="0" y="389026"/>
                </a:moveTo>
                <a:lnTo>
                  <a:pt x="4029354" y="389026"/>
                </a:lnTo>
                <a:lnTo>
                  <a:pt x="4029354" y="0"/>
                </a:lnTo>
                <a:lnTo>
                  <a:pt x="0" y="0"/>
                </a:lnTo>
                <a:lnTo>
                  <a:pt x="0" y="389026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5193"/>
            <a:ext cx="24212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solidFill>
                  <a:srgbClr val="007F00"/>
                </a:solidFill>
              </a:rPr>
              <a:t>Searching</a:t>
            </a:r>
            <a:r>
              <a:rPr sz="2050" spc="-10" dirty="0">
                <a:solidFill>
                  <a:srgbClr val="007F00"/>
                </a:solidFill>
              </a:rPr>
              <a:t> </a:t>
            </a:r>
            <a:r>
              <a:rPr sz="2050" spc="-20" dirty="0">
                <a:solidFill>
                  <a:srgbClr val="007F00"/>
                </a:solidFill>
              </a:rPr>
              <a:t>for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10" dirty="0">
                <a:solidFill>
                  <a:srgbClr val="007F00"/>
                </a:solidFill>
              </a:rPr>
              <a:t>Substring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452335"/>
            <a:ext cx="4029710" cy="960755"/>
          </a:xfrm>
          <a:custGeom>
            <a:avLst/>
            <a:gdLst/>
            <a:ahLst/>
            <a:cxnLst/>
            <a:rect l="l" t="t" r="r" b="b"/>
            <a:pathLst>
              <a:path w="4029710" h="960755">
                <a:moveTo>
                  <a:pt x="4029354" y="0"/>
                </a:moveTo>
                <a:lnTo>
                  <a:pt x="0" y="0"/>
                </a:lnTo>
                <a:lnTo>
                  <a:pt x="0" y="960399"/>
                </a:lnTo>
                <a:lnTo>
                  <a:pt x="4029354" y="960399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9331" y="1501305"/>
            <a:ext cx="4029710" cy="1887855"/>
            <a:chOff x="289331" y="1501305"/>
            <a:chExt cx="4029710" cy="1887855"/>
          </a:xfrm>
        </p:grpSpPr>
        <p:sp>
          <p:nvSpPr>
            <p:cNvPr id="6" name="object 6"/>
            <p:cNvSpPr/>
            <p:nvPr/>
          </p:nvSpPr>
          <p:spPr>
            <a:xfrm>
              <a:off x="289331" y="1501305"/>
              <a:ext cx="4029710" cy="382905"/>
            </a:xfrm>
            <a:custGeom>
              <a:avLst/>
              <a:gdLst/>
              <a:ahLst/>
              <a:cxnLst/>
              <a:rect l="l" t="t" r="r" b="b"/>
              <a:pathLst>
                <a:path w="4029710" h="382905">
                  <a:moveTo>
                    <a:pt x="0" y="382460"/>
                  </a:moveTo>
                  <a:lnTo>
                    <a:pt x="4029354" y="38246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8246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331" y="1883765"/>
              <a:ext cx="4029710" cy="1505585"/>
            </a:xfrm>
            <a:custGeom>
              <a:avLst/>
              <a:gdLst/>
              <a:ahLst/>
              <a:cxnLst/>
              <a:rect l="l" t="t" r="r" b="b"/>
              <a:pathLst>
                <a:path w="4029710" h="1505585">
                  <a:moveTo>
                    <a:pt x="4029354" y="0"/>
                  </a:moveTo>
                  <a:lnTo>
                    <a:pt x="0" y="0"/>
                  </a:lnTo>
                  <a:lnTo>
                    <a:pt x="0" y="1505089"/>
                  </a:lnTo>
                  <a:lnTo>
                    <a:pt x="4029354" y="150508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712" y="2169121"/>
              <a:ext cx="94615" cy="410845"/>
            </a:xfrm>
            <a:custGeom>
              <a:avLst/>
              <a:gdLst/>
              <a:ahLst/>
              <a:cxnLst/>
              <a:rect l="l" t="t" r="r" b="b"/>
              <a:pathLst>
                <a:path w="94615" h="410844">
                  <a:moveTo>
                    <a:pt x="94234" y="316306"/>
                  </a:moveTo>
                  <a:lnTo>
                    <a:pt x="0" y="316306"/>
                  </a:lnTo>
                  <a:lnTo>
                    <a:pt x="0" y="410540"/>
                  </a:lnTo>
                  <a:lnTo>
                    <a:pt x="94234" y="410540"/>
                  </a:lnTo>
                  <a:lnTo>
                    <a:pt x="94234" y="316306"/>
                  </a:lnTo>
                  <a:close/>
                </a:path>
                <a:path w="94615" h="410844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483375"/>
            <a:ext cx="3811270" cy="215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Given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text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Calibri"/>
                <a:cs typeface="Calibri"/>
              </a:rPr>
              <a:t>(website,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book,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Amazon </a:t>
            </a:r>
            <a:r>
              <a:rPr sz="1700" spc="-25" dirty="0">
                <a:latin typeface="Calibri"/>
                <a:cs typeface="Calibri"/>
              </a:rPr>
              <a:t>product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page)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Calibri"/>
                <a:cs typeface="Calibri"/>
              </a:rPr>
              <a:t>(word,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phrase, </a:t>
            </a:r>
            <a:r>
              <a:rPr sz="1700" spc="-30" dirty="0">
                <a:latin typeface="Calibri"/>
                <a:cs typeface="Calibri"/>
              </a:rPr>
              <a:t>sentence),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T</a:t>
            </a:r>
            <a:r>
              <a:rPr sz="1700" spc="10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50" spc="-10" dirty="0">
                <a:solidFill>
                  <a:srgbClr val="007F00"/>
                </a:solidFill>
                <a:latin typeface="Calibri"/>
                <a:cs typeface="Calibri"/>
              </a:rPr>
              <a:t>Examples</a:t>
            </a:r>
            <a:endParaRPr sz="2050">
              <a:latin typeface="Calibri"/>
              <a:cs typeface="Calibri"/>
            </a:endParaRPr>
          </a:p>
          <a:p>
            <a:pPr marL="449580" marR="503555">
              <a:lnSpc>
                <a:spcPct val="122100"/>
              </a:lnSpc>
              <a:spcBef>
                <a:spcPts val="1450"/>
              </a:spcBef>
            </a:pPr>
            <a:r>
              <a:rPr sz="1700" dirty="0">
                <a:latin typeface="Calibri"/>
                <a:cs typeface="Calibri"/>
              </a:rPr>
              <a:t>Specific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term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Wikipedia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article </a:t>
            </a:r>
            <a:r>
              <a:rPr sz="1700" spc="-45" dirty="0">
                <a:latin typeface="Calibri"/>
                <a:cs typeface="Calibri"/>
              </a:rPr>
              <a:t>Gene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genome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228" y="1031260"/>
            <a:ext cx="20116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0</a:t>
            </a:r>
            <a:r>
              <a:rPr sz="1700" spc="-50" dirty="0">
                <a:latin typeface="Tahoma"/>
                <a:cs typeface="Tahoma"/>
              </a:rPr>
              <a:t>+</a:t>
            </a:r>
            <a:r>
              <a:rPr sz="1700" spc="-50" dirty="0">
                <a:latin typeface="Calibri"/>
                <a:cs typeface="Calibri"/>
              </a:rPr>
              <a:t>2</a:t>
            </a:r>
            <a:r>
              <a:rPr sz="1700" i="1" spc="-50" dirty="0">
                <a:latin typeface="Arial Narrow"/>
                <a:cs typeface="Arial Narrow"/>
              </a:rPr>
              <a:t>x</a:t>
            </a:r>
            <a:r>
              <a:rPr sz="1700" spc="-50" dirty="0">
                <a:latin typeface="Tahoma"/>
                <a:cs typeface="Tahoma"/>
              </a:rPr>
              <a:t>+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i="1" spc="-50" dirty="0">
                <a:latin typeface="Arial Narrow"/>
                <a:cs typeface="Arial Narrow"/>
              </a:rPr>
              <a:t>x</a:t>
            </a:r>
            <a:r>
              <a:rPr sz="1800" spc="-7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918" y="1031260"/>
            <a:ext cx="2299970" cy="720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20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35" dirty="0">
                <a:latin typeface="Calibri"/>
                <a:cs typeface="Calibri"/>
              </a:rPr>
              <a:t>0</a:t>
            </a:r>
            <a:r>
              <a:rPr sz="1700" spc="-35" dirty="0">
                <a:latin typeface="Tahoma"/>
                <a:cs typeface="Tahoma"/>
              </a:rPr>
              <a:t>+</a:t>
            </a:r>
            <a:r>
              <a:rPr sz="1700" spc="-35" dirty="0">
                <a:latin typeface="Calibri"/>
                <a:cs typeface="Calibri"/>
              </a:rPr>
              <a:t>2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700" spc="-35" dirty="0">
                <a:latin typeface="Tahoma"/>
                <a:cs typeface="Tahoma"/>
              </a:rPr>
              <a:t>+</a:t>
            </a:r>
            <a:r>
              <a:rPr sz="1700" spc="-35" dirty="0">
                <a:latin typeface="Calibri"/>
                <a:cs typeface="Calibri"/>
              </a:rPr>
              <a:t>7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800" spc="-52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  <a:spcBef>
                <a:spcPts val="1360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228" y="1031260"/>
            <a:ext cx="20116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0</a:t>
            </a:r>
            <a:r>
              <a:rPr sz="1700" spc="-50" dirty="0">
                <a:latin typeface="Tahoma"/>
                <a:cs typeface="Tahoma"/>
              </a:rPr>
              <a:t>+</a:t>
            </a:r>
            <a:r>
              <a:rPr sz="1700" spc="-50" dirty="0">
                <a:latin typeface="Calibri"/>
                <a:cs typeface="Calibri"/>
              </a:rPr>
              <a:t>2</a:t>
            </a:r>
            <a:r>
              <a:rPr sz="1700" i="1" spc="-50" dirty="0">
                <a:latin typeface="Arial Narrow"/>
                <a:cs typeface="Arial Narrow"/>
              </a:rPr>
              <a:t>x</a:t>
            </a:r>
            <a:r>
              <a:rPr sz="1700" spc="-50" dirty="0">
                <a:latin typeface="Tahoma"/>
                <a:cs typeface="Tahoma"/>
              </a:rPr>
              <a:t>+</a:t>
            </a:r>
            <a:r>
              <a:rPr sz="1700" spc="-50" dirty="0">
                <a:latin typeface="Calibri"/>
                <a:cs typeface="Calibri"/>
              </a:rPr>
              <a:t>7</a:t>
            </a:r>
            <a:r>
              <a:rPr sz="1700" i="1" spc="-50" dirty="0">
                <a:latin typeface="Arial Narrow"/>
                <a:cs typeface="Arial Narrow"/>
              </a:rPr>
              <a:t>x</a:t>
            </a:r>
            <a:r>
              <a:rPr sz="1800" spc="-7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618" y="1463263"/>
            <a:ext cx="1533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25575" algn="l"/>
              </a:tabLst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i="1" spc="-50" dirty="0">
                <a:latin typeface="Arial Narrow"/>
                <a:cs typeface="Arial Narrow"/>
              </a:rPr>
              <a:t>x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6344" y="1383926"/>
            <a:ext cx="2451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i="1" spc="-37" baseline="-19607" dirty="0">
                <a:latin typeface="Arial Narrow"/>
                <a:cs typeface="Arial Narrow"/>
              </a:rPr>
              <a:t>x</a:t>
            </a:r>
            <a:r>
              <a:rPr sz="1200" spc="-25" dirty="0">
                <a:latin typeface="Gill Sans MT"/>
                <a:cs typeface="Gill Sans MT"/>
              </a:rPr>
              <a:t>2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518" y="1031260"/>
            <a:ext cx="2325370" cy="720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20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35" dirty="0">
                <a:latin typeface="Calibri"/>
                <a:cs typeface="Calibri"/>
              </a:rPr>
              <a:t>0</a:t>
            </a:r>
            <a:r>
              <a:rPr sz="1700" spc="-35" dirty="0">
                <a:latin typeface="Tahoma"/>
                <a:cs typeface="Tahoma"/>
              </a:rPr>
              <a:t>+</a:t>
            </a:r>
            <a:r>
              <a:rPr sz="1700" spc="-35" dirty="0">
                <a:latin typeface="Calibri"/>
                <a:cs typeface="Calibri"/>
              </a:rPr>
              <a:t>2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700" spc="-35" dirty="0">
                <a:latin typeface="Tahoma"/>
                <a:cs typeface="Tahoma"/>
              </a:rPr>
              <a:t>+</a:t>
            </a:r>
            <a:r>
              <a:rPr sz="1700" spc="-35" dirty="0">
                <a:latin typeface="Calibri"/>
                <a:cs typeface="Calibri"/>
              </a:rPr>
              <a:t>7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800" spc="-52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1360"/>
              </a:spcBef>
              <a:tabLst>
                <a:tab pos="1459865" algn="l"/>
                <a:tab pos="1696085" algn="l"/>
              </a:tabLst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4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0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25" dirty="0">
                <a:latin typeface="Calibri"/>
                <a:cs typeface="Calibri"/>
              </a:rPr>
              <a:t>2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518" y="1031260"/>
            <a:ext cx="2325370" cy="720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20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35" dirty="0">
                <a:latin typeface="Calibri"/>
                <a:cs typeface="Calibri"/>
              </a:rPr>
              <a:t>0</a:t>
            </a:r>
            <a:r>
              <a:rPr sz="1700" spc="-35" dirty="0">
                <a:latin typeface="Tahoma"/>
                <a:cs typeface="Tahoma"/>
              </a:rPr>
              <a:t>+</a:t>
            </a:r>
            <a:r>
              <a:rPr sz="1700" spc="-35" dirty="0">
                <a:latin typeface="Calibri"/>
                <a:cs typeface="Calibri"/>
              </a:rPr>
              <a:t>2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700" spc="-35" dirty="0">
                <a:latin typeface="Tahoma"/>
                <a:cs typeface="Tahoma"/>
              </a:rPr>
              <a:t>+</a:t>
            </a:r>
            <a:r>
              <a:rPr sz="1700" spc="-35" dirty="0">
                <a:latin typeface="Calibri"/>
                <a:cs typeface="Calibri"/>
              </a:rPr>
              <a:t>7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800" spc="-52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1360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570" y="1341932"/>
            <a:ext cx="354965" cy="137160"/>
            <a:chOff x="2272570" y="1341932"/>
            <a:chExt cx="354965" cy="137160"/>
          </a:xfrm>
        </p:grpSpPr>
        <p:sp>
          <p:nvSpPr>
            <p:cNvPr id="10" name="object 10"/>
            <p:cNvSpPr/>
            <p:nvPr/>
          </p:nvSpPr>
          <p:spPr>
            <a:xfrm>
              <a:off x="2304021" y="134733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34782"/>
                  </a:lnTo>
                  <a:lnTo>
                    <a:pt x="0" y="64498"/>
                  </a:lnTo>
                  <a:lnTo>
                    <a:pt x="0" y="92450"/>
                  </a:lnTo>
                  <a:lnTo>
                    <a:pt x="0" y="12194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890" y="1448925"/>
              <a:ext cx="54610" cy="26034"/>
            </a:xfrm>
            <a:custGeom>
              <a:avLst/>
              <a:gdLst/>
              <a:ahLst/>
              <a:cxnLst/>
              <a:rect l="l" t="t" r="r" b="b"/>
              <a:pathLst>
                <a:path w="54610" h="26034">
                  <a:moveTo>
                    <a:pt x="54261" y="0"/>
                  </a:moveTo>
                  <a:lnTo>
                    <a:pt x="45968" y="3974"/>
                  </a:lnTo>
                  <a:lnTo>
                    <a:pt x="37516" y="11445"/>
                  </a:lnTo>
                  <a:lnTo>
                    <a:pt x="30654" y="19553"/>
                  </a:lnTo>
                  <a:lnTo>
                    <a:pt x="27130" y="25435"/>
                  </a:lnTo>
                  <a:lnTo>
                    <a:pt x="23607" y="19553"/>
                  </a:lnTo>
                  <a:lnTo>
                    <a:pt x="16744" y="11445"/>
                  </a:lnTo>
                  <a:lnTo>
                    <a:pt x="8293" y="3974"/>
                  </a:lnTo>
                  <a:lnTo>
                    <a:pt x="0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26" y="1347332"/>
              <a:ext cx="8255" cy="122555"/>
            </a:xfrm>
            <a:custGeom>
              <a:avLst/>
              <a:gdLst/>
              <a:ahLst/>
              <a:cxnLst/>
              <a:rect l="l" t="t" r="r" b="b"/>
              <a:pathLst>
                <a:path w="8255" h="122555">
                  <a:moveTo>
                    <a:pt x="0" y="0"/>
                  </a:moveTo>
                  <a:lnTo>
                    <a:pt x="201" y="34950"/>
                  </a:lnTo>
                  <a:lnTo>
                    <a:pt x="1192" y="64807"/>
                  </a:lnTo>
                  <a:lnTo>
                    <a:pt x="3550" y="92779"/>
                  </a:lnTo>
                  <a:lnTo>
                    <a:pt x="7854" y="122074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596" y="1444630"/>
              <a:ext cx="53975" cy="29845"/>
            </a:xfrm>
            <a:custGeom>
              <a:avLst/>
              <a:gdLst/>
              <a:ahLst/>
              <a:cxnLst/>
              <a:rect l="l" t="t" r="r" b="b"/>
              <a:pathLst>
                <a:path w="53975" h="29844">
                  <a:moveTo>
                    <a:pt x="53494" y="0"/>
                  </a:moveTo>
                  <a:lnTo>
                    <a:pt x="46009" y="5359"/>
                  </a:lnTo>
                  <a:lnTo>
                    <a:pt x="38975" y="14194"/>
                  </a:lnTo>
                  <a:lnTo>
                    <a:pt x="33620" y="23380"/>
                  </a:lnTo>
                  <a:lnTo>
                    <a:pt x="31168" y="29791"/>
                  </a:lnTo>
                  <a:lnTo>
                    <a:pt x="26672" y="24605"/>
                  </a:lnTo>
                  <a:lnTo>
                    <a:pt x="18497" y="17805"/>
                  </a:lnTo>
                  <a:lnTo>
                    <a:pt x="8866" y="11908"/>
                  </a:lnTo>
                  <a:lnTo>
                    <a:pt x="0" y="9432"/>
                  </a:lnTo>
                </a:path>
              </a:pathLst>
            </a:custGeom>
            <a:ln w="8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2518" y="955525"/>
            <a:ext cx="2338070" cy="7956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715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0</a:t>
            </a:r>
            <a:r>
              <a:rPr sz="1700" spc="-25" dirty="0">
                <a:latin typeface="Tahoma"/>
                <a:cs typeface="Tahoma"/>
              </a:rPr>
              <a:t>+</a:t>
            </a:r>
            <a:r>
              <a:rPr sz="1700" spc="-25" dirty="0">
                <a:latin typeface="Calibri"/>
                <a:cs typeface="Calibri"/>
              </a:rPr>
              <a:t>2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+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R="364490" algn="r">
              <a:lnSpc>
                <a:spcPct val="100000"/>
              </a:lnSpc>
              <a:spcBef>
                <a:spcPts val="280"/>
              </a:spcBef>
              <a:tabLst>
                <a:tab pos="305435" algn="l"/>
              </a:tabLst>
            </a:pP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r>
              <a:rPr sz="800" i="1" dirty="0">
                <a:latin typeface="Book Antiqua"/>
                <a:cs typeface="Book Antiqua"/>
              </a:rPr>
              <a:t>	</a:t>
            </a: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endParaRPr sz="80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570" y="1341932"/>
            <a:ext cx="354965" cy="137160"/>
            <a:chOff x="2272570" y="1341932"/>
            <a:chExt cx="354965" cy="137160"/>
          </a:xfrm>
        </p:grpSpPr>
        <p:sp>
          <p:nvSpPr>
            <p:cNvPr id="10" name="object 10"/>
            <p:cNvSpPr/>
            <p:nvPr/>
          </p:nvSpPr>
          <p:spPr>
            <a:xfrm>
              <a:off x="2304021" y="134733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34782"/>
                  </a:lnTo>
                  <a:lnTo>
                    <a:pt x="0" y="64498"/>
                  </a:lnTo>
                  <a:lnTo>
                    <a:pt x="0" y="92450"/>
                  </a:lnTo>
                  <a:lnTo>
                    <a:pt x="0" y="12194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890" y="1448925"/>
              <a:ext cx="54610" cy="26034"/>
            </a:xfrm>
            <a:custGeom>
              <a:avLst/>
              <a:gdLst/>
              <a:ahLst/>
              <a:cxnLst/>
              <a:rect l="l" t="t" r="r" b="b"/>
              <a:pathLst>
                <a:path w="54610" h="26034">
                  <a:moveTo>
                    <a:pt x="54261" y="0"/>
                  </a:moveTo>
                  <a:lnTo>
                    <a:pt x="45968" y="3974"/>
                  </a:lnTo>
                  <a:lnTo>
                    <a:pt x="37516" y="11445"/>
                  </a:lnTo>
                  <a:lnTo>
                    <a:pt x="30654" y="19553"/>
                  </a:lnTo>
                  <a:lnTo>
                    <a:pt x="27130" y="25435"/>
                  </a:lnTo>
                  <a:lnTo>
                    <a:pt x="23607" y="19553"/>
                  </a:lnTo>
                  <a:lnTo>
                    <a:pt x="16744" y="11445"/>
                  </a:lnTo>
                  <a:lnTo>
                    <a:pt x="8293" y="3974"/>
                  </a:lnTo>
                  <a:lnTo>
                    <a:pt x="0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26" y="1347332"/>
              <a:ext cx="8255" cy="122555"/>
            </a:xfrm>
            <a:custGeom>
              <a:avLst/>
              <a:gdLst/>
              <a:ahLst/>
              <a:cxnLst/>
              <a:rect l="l" t="t" r="r" b="b"/>
              <a:pathLst>
                <a:path w="8255" h="122555">
                  <a:moveTo>
                    <a:pt x="0" y="0"/>
                  </a:moveTo>
                  <a:lnTo>
                    <a:pt x="201" y="34950"/>
                  </a:lnTo>
                  <a:lnTo>
                    <a:pt x="1192" y="64807"/>
                  </a:lnTo>
                  <a:lnTo>
                    <a:pt x="3550" y="92779"/>
                  </a:lnTo>
                  <a:lnTo>
                    <a:pt x="7854" y="122074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596" y="1444630"/>
              <a:ext cx="53975" cy="29845"/>
            </a:xfrm>
            <a:custGeom>
              <a:avLst/>
              <a:gdLst/>
              <a:ahLst/>
              <a:cxnLst/>
              <a:rect l="l" t="t" r="r" b="b"/>
              <a:pathLst>
                <a:path w="53975" h="29844">
                  <a:moveTo>
                    <a:pt x="53494" y="0"/>
                  </a:moveTo>
                  <a:lnTo>
                    <a:pt x="46009" y="5359"/>
                  </a:lnTo>
                  <a:lnTo>
                    <a:pt x="38975" y="14194"/>
                  </a:lnTo>
                  <a:lnTo>
                    <a:pt x="33620" y="23380"/>
                  </a:lnTo>
                  <a:lnTo>
                    <a:pt x="31168" y="29791"/>
                  </a:lnTo>
                  <a:lnTo>
                    <a:pt x="26672" y="24605"/>
                  </a:lnTo>
                  <a:lnTo>
                    <a:pt x="18497" y="17805"/>
                  </a:lnTo>
                  <a:lnTo>
                    <a:pt x="8866" y="11908"/>
                  </a:lnTo>
                  <a:lnTo>
                    <a:pt x="0" y="9432"/>
                  </a:lnTo>
                </a:path>
              </a:pathLst>
            </a:custGeom>
            <a:ln w="8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9818" y="955525"/>
            <a:ext cx="2994025" cy="10839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715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75945" algn="ctr">
              <a:lnSpc>
                <a:spcPct val="100000"/>
              </a:lnSpc>
              <a:spcBef>
                <a:spcPts val="280"/>
              </a:spcBef>
              <a:tabLst>
                <a:tab pos="882015" algn="l"/>
              </a:tabLst>
            </a:pP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r>
              <a:rPr sz="800" i="1" dirty="0">
                <a:latin typeface="Book Antiqua"/>
                <a:cs typeface="Book Antiqua"/>
              </a:rPr>
              <a:t>	</a:t>
            </a: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endParaRPr sz="800">
              <a:latin typeface="Book Antiqua"/>
              <a:cs typeface="Book Antiqua"/>
            </a:endParaRPr>
          </a:p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98425">
              <a:lnSpc>
                <a:spcPct val="100000"/>
              </a:lnSpc>
              <a:spcBef>
                <a:spcPts val="225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2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570" y="1341932"/>
            <a:ext cx="354965" cy="137160"/>
            <a:chOff x="2272570" y="1341932"/>
            <a:chExt cx="354965" cy="137160"/>
          </a:xfrm>
        </p:grpSpPr>
        <p:sp>
          <p:nvSpPr>
            <p:cNvPr id="10" name="object 10"/>
            <p:cNvSpPr/>
            <p:nvPr/>
          </p:nvSpPr>
          <p:spPr>
            <a:xfrm>
              <a:off x="2304021" y="134733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34782"/>
                  </a:lnTo>
                  <a:lnTo>
                    <a:pt x="0" y="64498"/>
                  </a:lnTo>
                  <a:lnTo>
                    <a:pt x="0" y="92450"/>
                  </a:lnTo>
                  <a:lnTo>
                    <a:pt x="0" y="12194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890" y="1448925"/>
              <a:ext cx="54610" cy="26034"/>
            </a:xfrm>
            <a:custGeom>
              <a:avLst/>
              <a:gdLst/>
              <a:ahLst/>
              <a:cxnLst/>
              <a:rect l="l" t="t" r="r" b="b"/>
              <a:pathLst>
                <a:path w="54610" h="26034">
                  <a:moveTo>
                    <a:pt x="54261" y="0"/>
                  </a:moveTo>
                  <a:lnTo>
                    <a:pt x="45968" y="3974"/>
                  </a:lnTo>
                  <a:lnTo>
                    <a:pt x="37516" y="11445"/>
                  </a:lnTo>
                  <a:lnTo>
                    <a:pt x="30654" y="19553"/>
                  </a:lnTo>
                  <a:lnTo>
                    <a:pt x="27130" y="25435"/>
                  </a:lnTo>
                  <a:lnTo>
                    <a:pt x="23607" y="19553"/>
                  </a:lnTo>
                  <a:lnTo>
                    <a:pt x="16744" y="11445"/>
                  </a:lnTo>
                  <a:lnTo>
                    <a:pt x="8293" y="3974"/>
                  </a:lnTo>
                  <a:lnTo>
                    <a:pt x="0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26" y="1347332"/>
              <a:ext cx="8255" cy="122555"/>
            </a:xfrm>
            <a:custGeom>
              <a:avLst/>
              <a:gdLst/>
              <a:ahLst/>
              <a:cxnLst/>
              <a:rect l="l" t="t" r="r" b="b"/>
              <a:pathLst>
                <a:path w="8255" h="122555">
                  <a:moveTo>
                    <a:pt x="0" y="0"/>
                  </a:moveTo>
                  <a:lnTo>
                    <a:pt x="201" y="34950"/>
                  </a:lnTo>
                  <a:lnTo>
                    <a:pt x="1192" y="64807"/>
                  </a:lnTo>
                  <a:lnTo>
                    <a:pt x="3550" y="92779"/>
                  </a:lnTo>
                  <a:lnTo>
                    <a:pt x="7854" y="122074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596" y="1444630"/>
              <a:ext cx="53975" cy="29845"/>
            </a:xfrm>
            <a:custGeom>
              <a:avLst/>
              <a:gdLst/>
              <a:ahLst/>
              <a:cxnLst/>
              <a:rect l="l" t="t" r="r" b="b"/>
              <a:pathLst>
                <a:path w="53975" h="29844">
                  <a:moveTo>
                    <a:pt x="53494" y="0"/>
                  </a:moveTo>
                  <a:lnTo>
                    <a:pt x="46009" y="5359"/>
                  </a:lnTo>
                  <a:lnTo>
                    <a:pt x="38975" y="14194"/>
                  </a:lnTo>
                  <a:lnTo>
                    <a:pt x="33620" y="23380"/>
                  </a:lnTo>
                  <a:lnTo>
                    <a:pt x="31168" y="29791"/>
                  </a:lnTo>
                  <a:lnTo>
                    <a:pt x="26672" y="24605"/>
                  </a:lnTo>
                  <a:lnTo>
                    <a:pt x="18497" y="17805"/>
                  </a:lnTo>
                  <a:lnTo>
                    <a:pt x="8866" y="11908"/>
                  </a:lnTo>
                  <a:lnTo>
                    <a:pt x="0" y="9432"/>
                  </a:lnTo>
                </a:path>
              </a:pathLst>
            </a:custGeom>
            <a:ln w="8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588" y="955525"/>
            <a:ext cx="3173095" cy="13716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15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21970" algn="ctr">
              <a:lnSpc>
                <a:spcPct val="100000"/>
              </a:lnSpc>
              <a:spcBef>
                <a:spcPts val="280"/>
              </a:spcBef>
              <a:tabLst>
                <a:tab pos="828040" algn="l"/>
              </a:tabLst>
            </a:pP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r>
              <a:rPr sz="800" i="1" dirty="0">
                <a:latin typeface="Book Antiqua"/>
                <a:cs typeface="Book Antiqua"/>
              </a:rPr>
              <a:t>	</a:t>
            </a: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endParaRPr sz="800">
              <a:latin typeface="Book Antiqua"/>
              <a:cs typeface="Book Antiqua"/>
            </a:endParaRPr>
          </a:p>
          <a:p>
            <a:pPr marL="125730">
              <a:lnSpc>
                <a:spcPct val="100000"/>
              </a:lnSpc>
              <a:spcBef>
                <a:spcPts val="125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160655">
              <a:lnSpc>
                <a:spcPct val="100000"/>
              </a:lnSpc>
              <a:spcBef>
                <a:spcPts val="225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2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229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1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Gill Sans MT"/>
                <a:cs typeface="Gill Sans MT"/>
              </a:rPr>
              <a:t>2</a:t>
            </a:r>
            <a:r>
              <a:rPr sz="1800" spc="277" baseline="27777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570" y="1341932"/>
            <a:ext cx="354965" cy="137160"/>
            <a:chOff x="2272570" y="1341932"/>
            <a:chExt cx="354965" cy="137160"/>
          </a:xfrm>
        </p:grpSpPr>
        <p:sp>
          <p:nvSpPr>
            <p:cNvPr id="10" name="object 10"/>
            <p:cNvSpPr/>
            <p:nvPr/>
          </p:nvSpPr>
          <p:spPr>
            <a:xfrm>
              <a:off x="2304021" y="134733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34782"/>
                  </a:lnTo>
                  <a:lnTo>
                    <a:pt x="0" y="64498"/>
                  </a:lnTo>
                  <a:lnTo>
                    <a:pt x="0" y="92450"/>
                  </a:lnTo>
                  <a:lnTo>
                    <a:pt x="0" y="12194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890" y="1448925"/>
              <a:ext cx="54610" cy="26034"/>
            </a:xfrm>
            <a:custGeom>
              <a:avLst/>
              <a:gdLst/>
              <a:ahLst/>
              <a:cxnLst/>
              <a:rect l="l" t="t" r="r" b="b"/>
              <a:pathLst>
                <a:path w="54610" h="26034">
                  <a:moveTo>
                    <a:pt x="54261" y="0"/>
                  </a:moveTo>
                  <a:lnTo>
                    <a:pt x="45968" y="3974"/>
                  </a:lnTo>
                  <a:lnTo>
                    <a:pt x="37516" y="11445"/>
                  </a:lnTo>
                  <a:lnTo>
                    <a:pt x="30654" y="19553"/>
                  </a:lnTo>
                  <a:lnTo>
                    <a:pt x="27130" y="25435"/>
                  </a:lnTo>
                  <a:lnTo>
                    <a:pt x="23607" y="19553"/>
                  </a:lnTo>
                  <a:lnTo>
                    <a:pt x="16744" y="11445"/>
                  </a:lnTo>
                  <a:lnTo>
                    <a:pt x="8293" y="3974"/>
                  </a:lnTo>
                  <a:lnTo>
                    <a:pt x="0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26" y="1347332"/>
              <a:ext cx="8255" cy="122555"/>
            </a:xfrm>
            <a:custGeom>
              <a:avLst/>
              <a:gdLst/>
              <a:ahLst/>
              <a:cxnLst/>
              <a:rect l="l" t="t" r="r" b="b"/>
              <a:pathLst>
                <a:path w="8255" h="122555">
                  <a:moveTo>
                    <a:pt x="0" y="0"/>
                  </a:moveTo>
                  <a:lnTo>
                    <a:pt x="201" y="34950"/>
                  </a:lnTo>
                  <a:lnTo>
                    <a:pt x="1192" y="64807"/>
                  </a:lnTo>
                  <a:lnTo>
                    <a:pt x="3550" y="92779"/>
                  </a:lnTo>
                  <a:lnTo>
                    <a:pt x="7854" y="122074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596" y="1444630"/>
              <a:ext cx="53975" cy="29845"/>
            </a:xfrm>
            <a:custGeom>
              <a:avLst/>
              <a:gdLst/>
              <a:ahLst/>
              <a:cxnLst/>
              <a:rect l="l" t="t" r="r" b="b"/>
              <a:pathLst>
                <a:path w="53975" h="29844">
                  <a:moveTo>
                    <a:pt x="53494" y="0"/>
                  </a:moveTo>
                  <a:lnTo>
                    <a:pt x="46009" y="5359"/>
                  </a:lnTo>
                  <a:lnTo>
                    <a:pt x="38975" y="14194"/>
                  </a:lnTo>
                  <a:lnTo>
                    <a:pt x="33620" y="23380"/>
                  </a:lnTo>
                  <a:lnTo>
                    <a:pt x="31168" y="29791"/>
                  </a:lnTo>
                  <a:lnTo>
                    <a:pt x="26672" y="24605"/>
                  </a:lnTo>
                  <a:lnTo>
                    <a:pt x="18497" y="17805"/>
                  </a:lnTo>
                  <a:lnTo>
                    <a:pt x="8866" y="11908"/>
                  </a:lnTo>
                  <a:lnTo>
                    <a:pt x="0" y="9432"/>
                  </a:lnTo>
                </a:path>
              </a:pathLst>
            </a:custGeom>
            <a:ln w="8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588" y="955525"/>
            <a:ext cx="3173095" cy="165988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15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21970" algn="ctr">
              <a:lnSpc>
                <a:spcPct val="100000"/>
              </a:lnSpc>
              <a:spcBef>
                <a:spcPts val="280"/>
              </a:spcBef>
              <a:tabLst>
                <a:tab pos="828040" algn="l"/>
              </a:tabLst>
            </a:pP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r>
              <a:rPr sz="800" i="1" dirty="0">
                <a:latin typeface="Book Antiqua"/>
                <a:cs typeface="Book Antiqua"/>
              </a:rPr>
              <a:t>	</a:t>
            </a: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endParaRPr sz="800">
              <a:latin typeface="Book Antiqua"/>
              <a:cs typeface="Book Antiqua"/>
            </a:endParaRPr>
          </a:p>
          <a:p>
            <a:pPr marL="125730">
              <a:lnSpc>
                <a:spcPct val="100000"/>
              </a:lnSpc>
              <a:spcBef>
                <a:spcPts val="125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2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1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Gill Sans MT"/>
                <a:cs typeface="Gill Sans MT"/>
              </a:rPr>
              <a:t>2</a:t>
            </a:r>
            <a:r>
              <a:rPr sz="1800" spc="277" baseline="27777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dirty="0">
                <a:latin typeface="Tahoma"/>
                <a:cs typeface="Tahoma"/>
              </a:rPr>
              <a:t>=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570" y="1341932"/>
            <a:ext cx="354965" cy="137160"/>
            <a:chOff x="2272570" y="1341932"/>
            <a:chExt cx="354965" cy="137160"/>
          </a:xfrm>
        </p:grpSpPr>
        <p:sp>
          <p:nvSpPr>
            <p:cNvPr id="10" name="object 10"/>
            <p:cNvSpPr/>
            <p:nvPr/>
          </p:nvSpPr>
          <p:spPr>
            <a:xfrm>
              <a:off x="2304021" y="134733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34782"/>
                  </a:lnTo>
                  <a:lnTo>
                    <a:pt x="0" y="64498"/>
                  </a:lnTo>
                  <a:lnTo>
                    <a:pt x="0" y="92450"/>
                  </a:lnTo>
                  <a:lnTo>
                    <a:pt x="0" y="12194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890" y="1448925"/>
              <a:ext cx="54610" cy="26034"/>
            </a:xfrm>
            <a:custGeom>
              <a:avLst/>
              <a:gdLst/>
              <a:ahLst/>
              <a:cxnLst/>
              <a:rect l="l" t="t" r="r" b="b"/>
              <a:pathLst>
                <a:path w="54610" h="26034">
                  <a:moveTo>
                    <a:pt x="54261" y="0"/>
                  </a:moveTo>
                  <a:lnTo>
                    <a:pt x="45968" y="3974"/>
                  </a:lnTo>
                  <a:lnTo>
                    <a:pt x="37516" y="11445"/>
                  </a:lnTo>
                  <a:lnTo>
                    <a:pt x="30654" y="19553"/>
                  </a:lnTo>
                  <a:lnTo>
                    <a:pt x="27130" y="25435"/>
                  </a:lnTo>
                  <a:lnTo>
                    <a:pt x="23607" y="19553"/>
                  </a:lnTo>
                  <a:lnTo>
                    <a:pt x="16744" y="11445"/>
                  </a:lnTo>
                  <a:lnTo>
                    <a:pt x="8293" y="3974"/>
                  </a:lnTo>
                  <a:lnTo>
                    <a:pt x="0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26" y="1347332"/>
              <a:ext cx="8255" cy="122555"/>
            </a:xfrm>
            <a:custGeom>
              <a:avLst/>
              <a:gdLst/>
              <a:ahLst/>
              <a:cxnLst/>
              <a:rect l="l" t="t" r="r" b="b"/>
              <a:pathLst>
                <a:path w="8255" h="122555">
                  <a:moveTo>
                    <a:pt x="0" y="0"/>
                  </a:moveTo>
                  <a:lnTo>
                    <a:pt x="201" y="34950"/>
                  </a:lnTo>
                  <a:lnTo>
                    <a:pt x="1192" y="64807"/>
                  </a:lnTo>
                  <a:lnTo>
                    <a:pt x="3550" y="92779"/>
                  </a:lnTo>
                  <a:lnTo>
                    <a:pt x="7854" y="122074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596" y="1444630"/>
              <a:ext cx="53975" cy="29845"/>
            </a:xfrm>
            <a:custGeom>
              <a:avLst/>
              <a:gdLst/>
              <a:ahLst/>
              <a:cxnLst/>
              <a:rect l="l" t="t" r="r" b="b"/>
              <a:pathLst>
                <a:path w="53975" h="29844">
                  <a:moveTo>
                    <a:pt x="53494" y="0"/>
                  </a:moveTo>
                  <a:lnTo>
                    <a:pt x="46009" y="5359"/>
                  </a:lnTo>
                  <a:lnTo>
                    <a:pt x="38975" y="14194"/>
                  </a:lnTo>
                  <a:lnTo>
                    <a:pt x="33620" y="23380"/>
                  </a:lnTo>
                  <a:lnTo>
                    <a:pt x="31168" y="29791"/>
                  </a:lnTo>
                  <a:lnTo>
                    <a:pt x="26672" y="24605"/>
                  </a:lnTo>
                  <a:lnTo>
                    <a:pt x="18497" y="17805"/>
                  </a:lnTo>
                  <a:lnTo>
                    <a:pt x="8866" y="11908"/>
                  </a:lnTo>
                  <a:lnTo>
                    <a:pt x="0" y="9432"/>
                  </a:lnTo>
                </a:path>
              </a:pathLst>
            </a:custGeom>
            <a:ln w="8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588" y="955525"/>
            <a:ext cx="3173095" cy="19475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15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21970" algn="ctr">
              <a:lnSpc>
                <a:spcPct val="100000"/>
              </a:lnSpc>
              <a:spcBef>
                <a:spcPts val="280"/>
              </a:spcBef>
              <a:tabLst>
                <a:tab pos="828040" algn="l"/>
              </a:tabLst>
            </a:pP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r>
              <a:rPr sz="800" i="1" dirty="0">
                <a:latin typeface="Book Antiqua"/>
                <a:cs typeface="Book Antiqua"/>
              </a:rPr>
              <a:t>	</a:t>
            </a: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endParaRPr sz="800">
              <a:latin typeface="Book Antiqua"/>
              <a:cs typeface="Book Antiqua"/>
            </a:endParaRPr>
          </a:p>
          <a:p>
            <a:pPr marL="125730">
              <a:lnSpc>
                <a:spcPct val="100000"/>
              </a:lnSpc>
              <a:spcBef>
                <a:spcPts val="125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2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1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Gill Sans MT"/>
                <a:cs typeface="Gill Sans MT"/>
              </a:rPr>
              <a:t>2</a:t>
            </a:r>
            <a:r>
              <a:rPr sz="1800" spc="277" baseline="27777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dirty="0">
                <a:latin typeface="Tahoma"/>
                <a:cs typeface="Tahoma"/>
              </a:rPr>
              <a:t>=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700" dirty="0">
                <a:latin typeface="Tahoma"/>
                <a:cs typeface="Tahoma"/>
              </a:rPr>
              <a:t>=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2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7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Gill Sans MT"/>
                <a:cs typeface="Gill Sans MT"/>
              </a:rPr>
              <a:t>3</a:t>
            </a:r>
            <a:r>
              <a:rPr sz="1800" spc="270" baseline="27777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3309"/>
            <a:ext cx="4029710" cy="389255"/>
          </a:xfrm>
          <a:custGeom>
            <a:avLst/>
            <a:gdLst/>
            <a:ahLst/>
            <a:cxnLst/>
            <a:rect l="l" t="t" r="r" b="b"/>
            <a:pathLst>
              <a:path w="4029710" h="389255">
                <a:moveTo>
                  <a:pt x="0" y="389026"/>
                </a:moveTo>
                <a:lnTo>
                  <a:pt x="4029354" y="389026"/>
                </a:lnTo>
                <a:lnTo>
                  <a:pt x="4029354" y="0"/>
                </a:lnTo>
                <a:lnTo>
                  <a:pt x="0" y="0"/>
                </a:lnTo>
                <a:lnTo>
                  <a:pt x="0" y="389026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5193"/>
            <a:ext cx="24212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solidFill>
                  <a:srgbClr val="007F00"/>
                </a:solidFill>
              </a:rPr>
              <a:t>Searching</a:t>
            </a:r>
            <a:r>
              <a:rPr sz="2050" spc="-10" dirty="0">
                <a:solidFill>
                  <a:srgbClr val="007F00"/>
                </a:solidFill>
              </a:rPr>
              <a:t> </a:t>
            </a:r>
            <a:r>
              <a:rPr sz="2050" spc="-20" dirty="0">
                <a:solidFill>
                  <a:srgbClr val="007F00"/>
                </a:solidFill>
              </a:rPr>
              <a:t>for</a:t>
            </a:r>
            <a:r>
              <a:rPr sz="2050" spc="-15" dirty="0">
                <a:solidFill>
                  <a:srgbClr val="007F00"/>
                </a:solidFill>
              </a:rPr>
              <a:t> </a:t>
            </a:r>
            <a:r>
              <a:rPr sz="2050" spc="-10" dirty="0">
                <a:solidFill>
                  <a:srgbClr val="007F00"/>
                </a:solidFill>
              </a:rPr>
              <a:t>Substring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452335"/>
            <a:ext cx="4029710" cy="960755"/>
          </a:xfrm>
          <a:custGeom>
            <a:avLst/>
            <a:gdLst/>
            <a:ahLst/>
            <a:cxnLst/>
            <a:rect l="l" t="t" r="r" b="b"/>
            <a:pathLst>
              <a:path w="4029710" h="960755">
                <a:moveTo>
                  <a:pt x="4029354" y="0"/>
                </a:moveTo>
                <a:lnTo>
                  <a:pt x="0" y="0"/>
                </a:lnTo>
                <a:lnTo>
                  <a:pt x="0" y="960399"/>
                </a:lnTo>
                <a:lnTo>
                  <a:pt x="4029354" y="960399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9331" y="1501305"/>
            <a:ext cx="4029710" cy="1887855"/>
            <a:chOff x="289331" y="1501305"/>
            <a:chExt cx="4029710" cy="1887855"/>
          </a:xfrm>
        </p:grpSpPr>
        <p:sp>
          <p:nvSpPr>
            <p:cNvPr id="6" name="object 6"/>
            <p:cNvSpPr/>
            <p:nvPr/>
          </p:nvSpPr>
          <p:spPr>
            <a:xfrm>
              <a:off x="289331" y="1501305"/>
              <a:ext cx="4029710" cy="382905"/>
            </a:xfrm>
            <a:custGeom>
              <a:avLst/>
              <a:gdLst/>
              <a:ahLst/>
              <a:cxnLst/>
              <a:rect l="l" t="t" r="r" b="b"/>
              <a:pathLst>
                <a:path w="4029710" h="382905">
                  <a:moveTo>
                    <a:pt x="0" y="382460"/>
                  </a:moveTo>
                  <a:lnTo>
                    <a:pt x="4029354" y="382460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8246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331" y="1883765"/>
              <a:ext cx="4029710" cy="1505585"/>
            </a:xfrm>
            <a:custGeom>
              <a:avLst/>
              <a:gdLst/>
              <a:ahLst/>
              <a:cxnLst/>
              <a:rect l="l" t="t" r="r" b="b"/>
              <a:pathLst>
                <a:path w="4029710" h="1505585">
                  <a:moveTo>
                    <a:pt x="4029354" y="0"/>
                  </a:moveTo>
                  <a:lnTo>
                    <a:pt x="0" y="0"/>
                  </a:lnTo>
                  <a:lnTo>
                    <a:pt x="0" y="1505089"/>
                  </a:lnTo>
                  <a:lnTo>
                    <a:pt x="4029354" y="1505089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712" y="2169121"/>
              <a:ext cx="94615" cy="727075"/>
            </a:xfrm>
            <a:custGeom>
              <a:avLst/>
              <a:gdLst/>
              <a:ahLst/>
              <a:cxnLst/>
              <a:rect l="l" t="t" r="r" b="b"/>
              <a:pathLst>
                <a:path w="94615" h="727075">
                  <a:moveTo>
                    <a:pt x="94234" y="632625"/>
                  </a:moveTo>
                  <a:lnTo>
                    <a:pt x="0" y="632625"/>
                  </a:lnTo>
                  <a:lnTo>
                    <a:pt x="0" y="726859"/>
                  </a:lnTo>
                  <a:lnTo>
                    <a:pt x="94234" y="726859"/>
                  </a:lnTo>
                  <a:lnTo>
                    <a:pt x="94234" y="632625"/>
                  </a:lnTo>
                  <a:close/>
                </a:path>
                <a:path w="94615" h="727075">
                  <a:moveTo>
                    <a:pt x="94234" y="316306"/>
                  </a:moveTo>
                  <a:lnTo>
                    <a:pt x="0" y="316306"/>
                  </a:lnTo>
                  <a:lnTo>
                    <a:pt x="0" y="410540"/>
                  </a:lnTo>
                  <a:lnTo>
                    <a:pt x="94234" y="410540"/>
                  </a:lnTo>
                  <a:lnTo>
                    <a:pt x="94234" y="316306"/>
                  </a:lnTo>
                  <a:close/>
                </a:path>
                <a:path w="94615" h="727075">
                  <a:moveTo>
                    <a:pt x="94234" y="0"/>
                  </a:moveTo>
                  <a:lnTo>
                    <a:pt x="0" y="0"/>
                  </a:lnTo>
                  <a:lnTo>
                    <a:pt x="0" y="94234"/>
                  </a:lnTo>
                  <a:lnTo>
                    <a:pt x="94234" y="94234"/>
                  </a:lnTo>
                  <a:lnTo>
                    <a:pt x="94234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294" y="483375"/>
            <a:ext cx="3811270" cy="274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Calibri"/>
                <a:cs typeface="Calibri"/>
              </a:rPr>
              <a:t>Given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text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Calibri"/>
                <a:cs typeface="Calibri"/>
              </a:rPr>
              <a:t>(website,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book,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Amazon </a:t>
            </a:r>
            <a:r>
              <a:rPr sz="1700" spc="-25" dirty="0">
                <a:latin typeface="Calibri"/>
                <a:cs typeface="Calibri"/>
              </a:rPr>
              <a:t>product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page)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Calibri"/>
                <a:cs typeface="Calibri"/>
              </a:rPr>
              <a:t>(word,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phrase, </a:t>
            </a:r>
            <a:r>
              <a:rPr sz="1700" spc="-30" dirty="0">
                <a:latin typeface="Calibri"/>
                <a:cs typeface="Calibri"/>
              </a:rPr>
              <a:t>sentence),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find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6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T</a:t>
            </a:r>
            <a:r>
              <a:rPr sz="1700" spc="10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50" spc="-10" dirty="0">
                <a:solidFill>
                  <a:srgbClr val="007F00"/>
                </a:solidFill>
                <a:latin typeface="Calibri"/>
                <a:cs typeface="Calibri"/>
              </a:rPr>
              <a:t>Examples</a:t>
            </a:r>
            <a:endParaRPr sz="2050">
              <a:latin typeface="Calibri"/>
              <a:cs typeface="Calibri"/>
            </a:endParaRPr>
          </a:p>
          <a:p>
            <a:pPr marL="449580" marR="503555">
              <a:lnSpc>
                <a:spcPct val="122100"/>
              </a:lnSpc>
              <a:spcBef>
                <a:spcPts val="1450"/>
              </a:spcBef>
            </a:pPr>
            <a:r>
              <a:rPr sz="1700" dirty="0">
                <a:latin typeface="Calibri"/>
                <a:cs typeface="Calibri"/>
              </a:rPr>
              <a:t>Specific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term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Wikipedia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article </a:t>
            </a:r>
            <a:r>
              <a:rPr sz="1700" spc="-45" dirty="0">
                <a:latin typeface="Calibri"/>
                <a:cs typeface="Calibri"/>
              </a:rPr>
              <a:t>Gene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genome</a:t>
            </a:r>
            <a:endParaRPr sz="1700">
              <a:latin typeface="Calibri"/>
              <a:cs typeface="Calibri"/>
            </a:endParaRPr>
          </a:p>
          <a:p>
            <a:pPr marL="449580" marR="175895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Detect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files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infected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virus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—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code </a:t>
            </a:r>
            <a:r>
              <a:rPr sz="1700" spc="-10" dirty="0">
                <a:latin typeface="Calibri"/>
                <a:cs typeface="Calibri"/>
              </a:rPr>
              <a:t>patterns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156476"/>
            <a:ext cx="4029710" cy="385445"/>
          </a:xfrm>
          <a:custGeom>
            <a:avLst/>
            <a:gdLst/>
            <a:ahLst/>
            <a:cxnLst/>
            <a:rect l="l" t="t" r="r" b="b"/>
            <a:pathLst>
              <a:path w="4029710" h="385445">
                <a:moveTo>
                  <a:pt x="0" y="385089"/>
                </a:moveTo>
                <a:lnTo>
                  <a:pt x="4029354" y="385089"/>
                </a:lnTo>
                <a:lnTo>
                  <a:pt x="4029354" y="0"/>
                </a:lnTo>
                <a:lnTo>
                  <a:pt x="0" y="0"/>
                </a:lnTo>
                <a:lnTo>
                  <a:pt x="0" y="385089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9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solidFill>
                  <a:srgbClr val="007F00"/>
                </a:solidFill>
              </a:rPr>
              <a:t>Consecutive</a:t>
            </a:r>
            <a:r>
              <a:rPr sz="2050" spc="5" dirty="0">
                <a:solidFill>
                  <a:srgbClr val="007F00"/>
                </a:solidFill>
              </a:rPr>
              <a:t> </a:t>
            </a:r>
            <a:r>
              <a:rPr sz="2050" spc="-35" dirty="0">
                <a:solidFill>
                  <a:srgbClr val="007F00"/>
                </a:solidFill>
              </a:rPr>
              <a:t>substrings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541566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354" y="0"/>
                </a:moveTo>
                <a:lnTo>
                  <a:pt x="0" y="0"/>
                </a:lnTo>
                <a:lnTo>
                  <a:pt x="0" y="2724124"/>
                </a:lnTo>
                <a:lnTo>
                  <a:pt x="4029354" y="2724124"/>
                </a:lnTo>
                <a:lnTo>
                  <a:pt x="4029354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2906" y="491256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2135" algn="l"/>
                <a:tab pos="866775" algn="l"/>
                <a:tab pos="1151255" algn="l"/>
                <a:tab pos="1443355" algn="l"/>
                <a:tab pos="1724025" algn="l"/>
              </a:tabLst>
            </a:pP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90" dirty="0">
                <a:latin typeface="Arial Narrow"/>
                <a:cs typeface="Arial Narrow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r>
              <a:rPr sz="1700" dirty="0">
                <a:latin typeface="Tahoma"/>
                <a:cs typeface="Tahoma"/>
              </a:rPr>
              <a:t>	</a:t>
            </a:r>
            <a:r>
              <a:rPr sz="1700" spc="-5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a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953" y="728860"/>
            <a:ext cx="1221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Palatino Linotype"/>
                <a:cs typeface="Palatino Linotype"/>
              </a:rPr>
              <a:t>encode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7684" y="752263"/>
          <a:ext cx="1441449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1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4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89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7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E5F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32937" y="728860"/>
            <a:ext cx="662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50" dirty="0">
                <a:latin typeface="Calibri"/>
                <a:cs typeface="Calibri"/>
              </a:rPr>
              <a:t>3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2570" y="1341932"/>
            <a:ext cx="354965" cy="137160"/>
            <a:chOff x="2272570" y="1341932"/>
            <a:chExt cx="354965" cy="137160"/>
          </a:xfrm>
        </p:grpSpPr>
        <p:sp>
          <p:nvSpPr>
            <p:cNvPr id="10" name="object 10"/>
            <p:cNvSpPr/>
            <p:nvPr/>
          </p:nvSpPr>
          <p:spPr>
            <a:xfrm>
              <a:off x="2304021" y="134733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34782"/>
                  </a:lnTo>
                  <a:lnTo>
                    <a:pt x="0" y="64498"/>
                  </a:lnTo>
                  <a:lnTo>
                    <a:pt x="0" y="92450"/>
                  </a:lnTo>
                  <a:lnTo>
                    <a:pt x="0" y="121940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890" y="1448925"/>
              <a:ext cx="54610" cy="26034"/>
            </a:xfrm>
            <a:custGeom>
              <a:avLst/>
              <a:gdLst/>
              <a:ahLst/>
              <a:cxnLst/>
              <a:rect l="l" t="t" r="r" b="b"/>
              <a:pathLst>
                <a:path w="54610" h="26034">
                  <a:moveTo>
                    <a:pt x="54261" y="0"/>
                  </a:moveTo>
                  <a:lnTo>
                    <a:pt x="45968" y="3974"/>
                  </a:lnTo>
                  <a:lnTo>
                    <a:pt x="37516" y="11445"/>
                  </a:lnTo>
                  <a:lnTo>
                    <a:pt x="30654" y="19553"/>
                  </a:lnTo>
                  <a:lnTo>
                    <a:pt x="27130" y="25435"/>
                  </a:lnTo>
                  <a:lnTo>
                    <a:pt x="23607" y="19553"/>
                  </a:lnTo>
                  <a:lnTo>
                    <a:pt x="16744" y="11445"/>
                  </a:lnTo>
                  <a:lnTo>
                    <a:pt x="8293" y="3974"/>
                  </a:lnTo>
                  <a:lnTo>
                    <a:pt x="0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2026" y="1347332"/>
              <a:ext cx="8255" cy="122555"/>
            </a:xfrm>
            <a:custGeom>
              <a:avLst/>
              <a:gdLst/>
              <a:ahLst/>
              <a:cxnLst/>
              <a:rect l="l" t="t" r="r" b="b"/>
              <a:pathLst>
                <a:path w="8255" h="122555">
                  <a:moveTo>
                    <a:pt x="0" y="0"/>
                  </a:moveTo>
                  <a:lnTo>
                    <a:pt x="201" y="34950"/>
                  </a:lnTo>
                  <a:lnTo>
                    <a:pt x="1192" y="64807"/>
                  </a:lnTo>
                  <a:lnTo>
                    <a:pt x="3550" y="92779"/>
                  </a:lnTo>
                  <a:lnTo>
                    <a:pt x="7854" y="122074"/>
                  </a:lnTo>
                </a:path>
              </a:pathLst>
            </a:custGeom>
            <a:ln w="107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596" y="1444630"/>
              <a:ext cx="53975" cy="29845"/>
            </a:xfrm>
            <a:custGeom>
              <a:avLst/>
              <a:gdLst/>
              <a:ahLst/>
              <a:cxnLst/>
              <a:rect l="l" t="t" r="r" b="b"/>
              <a:pathLst>
                <a:path w="53975" h="29844">
                  <a:moveTo>
                    <a:pt x="53494" y="0"/>
                  </a:moveTo>
                  <a:lnTo>
                    <a:pt x="46009" y="5359"/>
                  </a:lnTo>
                  <a:lnTo>
                    <a:pt x="38975" y="14194"/>
                  </a:lnTo>
                  <a:lnTo>
                    <a:pt x="33620" y="23380"/>
                  </a:lnTo>
                  <a:lnTo>
                    <a:pt x="31168" y="29791"/>
                  </a:lnTo>
                  <a:lnTo>
                    <a:pt x="26672" y="24605"/>
                  </a:lnTo>
                  <a:lnTo>
                    <a:pt x="18497" y="17805"/>
                  </a:lnTo>
                  <a:lnTo>
                    <a:pt x="8866" y="11908"/>
                  </a:lnTo>
                  <a:lnTo>
                    <a:pt x="0" y="9432"/>
                  </a:lnTo>
                </a:path>
              </a:pathLst>
            </a:custGeom>
            <a:ln w="8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588" y="955525"/>
            <a:ext cx="3173095" cy="22358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715"/>
              </a:spcBef>
            </a:pP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marL="521970" algn="ctr">
              <a:lnSpc>
                <a:spcPct val="100000"/>
              </a:lnSpc>
              <a:spcBef>
                <a:spcPts val="280"/>
              </a:spcBef>
              <a:tabLst>
                <a:tab pos="828040" algn="l"/>
              </a:tabLst>
            </a:pP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r>
              <a:rPr sz="800" i="1" dirty="0">
                <a:latin typeface="Book Antiqua"/>
                <a:cs typeface="Book Antiqua"/>
              </a:rPr>
              <a:t>	</a:t>
            </a:r>
            <a:r>
              <a:rPr sz="800" i="1" spc="-25" dirty="0">
                <a:latin typeface="Rockwell"/>
                <a:cs typeface="Rockwell"/>
              </a:rPr>
              <a:t>·</a:t>
            </a:r>
            <a:r>
              <a:rPr sz="800" i="1" spc="-25" dirty="0">
                <a:latin typeface="Book Antiqua"/>
                <a:cs typeface="Book Antiqua"/>
              </a:rPr>
              <a:t>x</a:t>
            </a:r>
            <a:endParaRPr sz="800">
              <a:latin typeface="Book Antiqua"/>
              <a:cs typeface="Book Antiqua"/>
            </a:endParaRPr>
          </a:p>
          <a:p>
            <a:pPr marL="125730">
              <a:lnSpc>
                <a:spcPct val="100000"/>
              </a:lnSpc>
              <a:spcBef>
                <a:spcPts val="125"/>
              </a:spcBef>
            </a:pP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55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4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2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i="1" spc="65" dirty="0">
                <a:latin typeface="Arial Narrow"/>
                <a:cs typeface="Arial Narrow"/>
              </a:rPr>
              <a:t>h</a:t>
            </a:r>
            <a:r>
              <a:rPr sz="1700" spc="65" dirty="0">
                <a:latin typeface="Tahoma"/>
                <a:cs typeface="Tahoma"/>
              </a:rPr>
              <a:t>(</a:t>
            </a:r>
            <a:r>
              <a:rPr sz="1700" spc="65" dirty="0">
                <a:latin typeface="Palatino Linotype"/>
                <a:cs typeface="Palatino Linotype"/>
              </a:rPr>
              <a:t>"ach"</a:t>
            </a:r>
            <a:r>
              <a:rPr sz="1700" spc="65" dirty="0">
                <a:latin typeface="Tahoma"/>
                <a:cs typeface="Tahoma"/>
              </a:rPr>
              <a:t>)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2</a:t>
            </a:r>
            <a:endParaRPr sz="1800" baseline="27777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700" i="1" spc="-80" dirty="0">
                <a:latin typeface="Arial Narrow"/>
                <a:cs typeface="Arial Narrow"/>
              </a:rPr>
              <a:t>H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1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90" dirty="0">
                <a:latin typeface="Arial Narrow"/>
                <a:cs typeface="Arial Narrow"/>
              </a:rPr>
              <a:t>h</a:t>
            </a:r>
            <a:r>
              <a:rPr sz="1700" spc="90" dirty="0">
                <a:latin typeface="Tahoma"/>
                <a:cs typeface="Tahoma"/>
              </a:rPr>
              <a:t>(</a:t>
            </a:r>
            <a:r>
              <a:rPr sz="1700" spc="90" dirty="0">
                <a:latin typeface="Palatino Linotype"/>
                <a:cs typeface="Palatino Linotype"/>
              </a:rPr>
              <a:t>"eac"</a:t>
            </a:r>
            <a:r>
              <a:rPr sz="1700" spc="90" dirty="0">
                <a:latin typeface="Tahoma"/>
                <a:cs typeface="Tahoma"/>
              </a:rPr>
              <a:t>)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1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Gill Sans MT"/>
                <a:cs typeface="Gill Sans MT"/>
              </a:rPr>
              <a:t>2</a:t>
            </a:r>
            <a:r>
              <a:rPr sz="1800" spc="277" baseline="27777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dirty="0">
                <a:latin typeface="Tahoma"/>
                <a:cs typeface="Tahoma"/>
              </a:rPr>
              <a:t>=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700" dirty="0">
                <a:latin typeface="Tahoma"/>
                <a:cs typeface="Tahoma"/>
              </a:rPr>
              <a:t>=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2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-2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7</a:t>
            </a:r>
            <a:r>
              <a:rPr sz="1700" i="1" spc="-10" dirty="0">
                <a:latin typeface="Arial Narrow"/>
                <a:cs typeface="Arial Narrow"/>
              </a:rPr>
              <a:t>x</a:t>
            </a:r>
            <a:r>
              <a:rPr sz="1800" spc="-15" baseline="27777" dirty="0">
                <a:latin typeface="Gill Sans MT"/>
                <a:cs typeface="Gill Sans MT"/>
              </a:rPr>
              <a:t>2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7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Gill Sans MT"/>
                <a:cs typeface="Gill Sans MT"/>
              </a:rPr>
              <a:t>3</a:t>
            </a:r>
            <a:r>
              <a:rPr sz="1800" spc="270" baseline="27777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Tahoma"/>
                <a:cs typeface="Tahoma"/>
              </a:rPr>
              <a:t>=</a:t>
            </a:r>
            <a:endParaRPr sz="1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700" dirty="0">
                <a:latin typeface="Tahoma"/>
                <a:cs typeface="Tahoma"/>
              </a:rPr>
              <a:t>=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i="1" spc="-60" dirty="0">
                <a:latin typeface="Arial Narrow"/>
                <a:cs typeface="Arial Narrow"/>
              </a:rPr>
              <a:t>xH</a:t>
            </a:r>
            <a:r>
              <a:rPr sz="1700" spc="-60" dirty="0">
                <a:latin typeface="Tahoma"/>
                <a:cs typeface="Tahoma"/>
              </a:rPr>
              <a:t>[</a:t>
            </a:r>
            <a:r>
              <a:rPr sz="1700" spc="-60" dirty="0">
                <a:latin typeface="Calibri"/>
                <a:cs typeface="Calibri"/>
              </a:rPr>
              <a:t>2</a:t>
            </a:r>
            <a:r>
              <a:rPr sz="1700" spc="-60" dirty="0">
                <a:latin typeface="Tahoma"/>
                <a:cs typeface="Tahoma"/>
              </a:rPr>
              <a:t>]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4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7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800" spc="-37" baseline="27777" dirty="0">
                <a:latin typeface="Gill Sans MT"/>
                <a:cs typeface="Gill Sans MT"/>
              </a:rPr>
              <a:t>3</a:t>
            </a:r>
            <a:endParaRPr sz="1800" baseline="27777">
              <a:latin typeface="Gill Sans MT"/>
              <a:cs typeface="Gill Sans MT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865" y="73938"/>
            <a:ext cx="35585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Recurrence</a:t>
            </a:r>
            <a:r>
              <a:rPr spc="-15" dirty="0"/>
              <a:t> </a:t>
            </a:r>
            <a:r>
              <a:rPr dirty="0"/>
              <a:t>Equation</a:t>
            </a:r>
            <a:r>
              <a:rPr spc="-10" dirty="0"/>
              <a:t> </a:t>
            </a:r>
            <a:r>
              <a:rPr spc="-25" dirty="0"/>
              <a:t>for</a:t>
            </a:r>
            <a:r>
              <a:rPr spc="-10" dirty="0"/>
              <a:t> </a:t>
            </a:r>
            <a:r>
              <a:rPr i="1" spc="-30" dirty="0">
                <a:latin typeface="Arial Narrow"/>
                <a:cs typeface="Arial Narrow"/>
              </a:rPr>
              <a:t>H</a:t>
            </a:r>
            <a:r>
              <a:rPr spc="-30" dirty="0">
                <a:latin typeface="Tahoma"/>
                <a:cs typeface="Tahoma"/>
              </a:rPr>
              <a:t>[</a:t>
            </a:r>
            <a:r>
              <a:rPr i="1" spc="-30" dirty="0">
                <a:latin typeface="Arial Narrow"/>
                <a:cs typeface="Arial Narrow"/>
              </a:rPr>
              <a:t>i</a:t>
            </a:r>
            <a:r>
              <a:rPr spc="-30" dirty="0">
                <a:latin typeface="Tahoma"/>
                <a:cs typeface="Tahoma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8ED08-A4B3-E8AD-7D42-4754B9E0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663575"/>
            <a:ext cx="3676650" cy="238881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25"/>
              </a:spcBef>
            </a:pPr>
            <a:r>
              <a:rPr dirty="0"/>
              <a:t>Using</a:t>
            </a:r>
            <a:r>
              <a:rPr spc="30" dirty="0"/>
              <a:t> </a:t>
            </a:r>
            <a:r>
              <a:rPr spc="-50" dirty="0"/>
              <a:t>Recurrence</a:t>
            </a:r>
            <a:r>
              <a:rPr spc="50" dirty="0"/>
              <a:t> </a:t>
            </a:r>
            <a:r>
              <a:rPr spc="-25" dirty="0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2167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594" y="589897"/>
            <a:ext cx="3938904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i="1" spc="-40" dirty="0">
                <a:latin typeface="Arial Narrow"/>
                <a:cs typeface="Arial Narrow"/>
              </a:rPr>
              <a:t>H</a:t>
            </a:r>
            <a:r>
              <a:rPr sz="1700" spc="-40" dirty="0">
                <a:latin typeface="Tahoma"/>
                <a:cs typeface="Tahoma"/>
              </a:rPr>
              <a:t>[</a:t>
            </a:r>
            <a:r>
              <a:rPr sz="1700" i="1" spc="-40" dirty="0">
                <a:latin typeface="Arial Narrow"/>
                <a:cs typeface="Arial Narrow"/>
              </a:rPr>
              <a:t>i</a:t>
            </a:r>
            <a:r>
              <a:rPr sz="1700" spc="-40" dirty="0">
                <a:latin typeface="Tahoma"/>
                <a:cs typeface="Tahoma"/>
              </a:rPr>
              <a:t>]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xH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spc="-130" dirty="0">
                <a:latin typeface="Calibri"/>
                <a:cs typeface="Calibri"/>
              </a:rPr>
              <a:t>1</a:t>
            </a:r>
            <a:r>
              <a:rPr sz="1700" spc="-130" dirty="0">
                <a:latin typeface="Tahoma"/>
                <a:cs typeface="Tahoma"/>
              </a:rPr>
              <a:t>]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T</a:t>
            </a:r>
            <a:r>
              <a:rPr sz="1700" spc="-25" dirty="0">
                <a:latin typeface="Tahoma"/>
                <a:cs typeface="Tahoma"/>
              </a:rPr>
              <a:t>[</a:t>
            </a:r>
            <a:r>
              <a:rPr sz="1700" i="1" spc="-25" dirty="0">
                <a:latin typeface="Arial Narrow"/>
                <a:cs typeface="Arial Narrow"/>
              </a:rPr>
              <a:t>i</a:t>
            </a:r>
            <a:r>
              <a:rPr sz="1700" spc="-25" dirty="0">
                <a:latin typeface="Tahoma"/>
                <a:cs typeface="Tahoma"/>
              </a:rPr>
              <a:t>]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14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spc="-35" dirty="0">
                <a:latin typeface="Cambria"/>
                <a:cs typeface="Cambria"/>
              </a:rPr>
              <a:t>|</a:t>
            </a:r>
            <a:r>
              <a:rPr sz="1700" i="1" spc="-35" dirty="0">
                <a:latin typeface="Arial Narrow"/>
                <a:cs typeface="Arial Narrow"/>
              </a:rPr>
              <a:t>P</a:t>
            </a:r>
            <a:r>
              <a:rPr sz="1700" spc="-35" dirty="0">
                <a:latin typeface="Cambria"/>
                <a:cs typeface="Cambria"/>
              </a:rPr>
              <a:t>|</a:t>
            </a:r>
            <a:r>
              <a:rPr sz="1700" spc="-35" dirty="0">
                <a:latin typeface="Tahoma"/>
                <a:cs typeface="Tahoma"/>
              </a:rPr>
              <a:t>]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800" spc="-52" baseline="27777" dirty="0">
                <a:latin typeface="Cambria"/>
                <a:cs typeface="Cambria"/>
              </a:rPr>
              <a:t>|</a:t>
            </a:r>
            <a:r>
              <a:rPr sz="1800" i="1" spc="-52" baseline="27777" dirty="0">
                <a:latin typeface="Arial"/>
                <a:cs typeface="Arial"/>
              </a:rPr>
              <a:t>P</a:t>
            </a:r>
            <a:r>
              <a:rPr sz="1800" spc="-52" baseline="27777" dirty="0">
                <a:latin typeface="Cambria"/>
                <a:cs typeface="Cambria"/>
              </a:rPr>
              <a:t>|</a:t>
            </a:r>
            <a:r>
              <a:rPr sz="1700" spc="-35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300">
              <a:latin typeface="Arial Narrow"/>
              <a:cs typeface="Arial Narrow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i="1" baseline="27777" dirty="0">
                <a:latin typeface="Arial"/>
                <a:cs typeface="Arial"/>
              </a:rPr>
              <a:t>P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spc="247" baseline="27777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once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saved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25"/>
              </a:spcBef>
            </a:pPr>
            <a:r>
              <a:rPr dirty="0"/>
              <a:t>Using</a:t>
            </a:r>
            <a:r>
              <a:rPr spc="30" dirty="0"/>
              <a:t> </a:t>
            </a:r>
            <a:r>
              <a:rPr spc="-50" dirty="0"/>
              <a:t>Recurrence</a:t>
            </a:r>
            <a:r>
              <a:rPr spc="50" dirty="0"/>
              <a:t> </a:t>
            </a:r>
            <a:r>
              <a:rPr spc="-25" dirty="0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2167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25" y="16379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594" y="589897"/>
            <a:ext cx="3938904" cy="1676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i="1" spc="-40" dirty="0">
                <a:latin typeface="Arial Narrow"/>
                <a:cs typeface="Arial Narrow"/>
              </a:rPr>
              <a:t>H</a:t>
            </a:r>
            <a:r>
              <a:rPr sz="1700" spc="-40" dirty="0">
                <a:latin typeface="Tahoma"/>
                <a:cs typeface="Tahoma"/>
              </a:rPr>
              <a:t>[</a:t>
            </a:r>
            <a:r>
              <a:rPr sz="1700" i="1" spc="-40" dirty="0">
                <a:latin typeface="Arial Narrow"/>
                <a:cs typeface="Arial Narrow"/>
              </a:rPr>
              <a:t>i</a:t>
            </a:r>
            <a:r>
              <a:rPr sz="1700" spc="-40" dirty="0">
                <a:latin typeface="Tahoma"/>
                <a:cs typeface="Tahoma"/>
              </a:rPr>
              <a:t>]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xH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spc="-130" dirty="0">
                <a:latin typeface="Calibri"/>
                <a:cs typeface="Calibri"/>
              </a:rPr>
              <a:t>1</a:t>
            </a:r>
            <a:r>
              <a:rPr sz="1700" spc="-130" dirty="0">
                <a:latin typeface="Tahoma"/>
                <a:cs typeface="Tahoma"/>
              </a:rPr>
              <a:t>]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T</a:t>
            </a:r>
            <a:r>
              <a:rPr sz="1700" spc="-25" dirty="0">
                <a:latin typeface="Tahoma"/>
                <a:cs typeface="Tahoma"/>
              </a:rPr>
              <a:t>[</a:t>
            </a:r>
            <a:r>
              <a:rPr sz="1700" i="1" spc="-25" dirty="0">
                <a:latin typeface="Arial Narrow"/>
                <a:cs typeface="Arial Narrow"/>
              </a:rPr>
              <a:t>i</a:t>
            </a:r>
            <a:r>
              <a:rPr sz="1700" spc="-25" dirty="0">
                <a:latin typeface="Tahoma"/>
                <a:cs typeface="Tahoma"/>
              </a:rPr>
              <a:t>]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14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spc="-35" dirty="0">
                <a:latin typeface="Cambria"/>
                <a:cs typeface="Cambria"/>
              </a:rPr>
              <a:t>|</a:t>
            </a:r>
            <a:r>
              <a:rPr sz="1700" i="1" spc="-35" dirty="0">
                <a:latin typeface="Arial Narrow"/>
                <a:cs typeface="Arial Narrow"/>
              </a:rPr>
              <a:t>P</a:t>
            </a:r>
            <a:r>
              <a:rPr sz="1700" spc="-35" dirty="0">
                <a:latin typeface="Cambria"/>
                <a:cs typeface="Cambria"/>
              </a:rPr>
              <a:t>|</a:t>
            </a:r>
            <a:r>
              <a:rPr sz="1700" spc="-35" dirty="0">
                <a:latin typeface="Tahoma"/>
                <a:cs typeface="Tahoma"/>
              </a:rPr>
              <a:t>]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800" spc="-52" baseline="27777" dirty="0">
                <a:latin typeface="Cambria"/>
                <a:cs typeface="Cambria"/>
              </a:rPr>
              <a:t>|</a:t>
            </a:r>
            <a:r>
              <a:rPr sz="1800" i="1" spc="-52" baseline="27777" dirty="0">
                <a:latin typeface="Arial"/>
                <a:cs typeface="Arial"/>
              </a:rPr>
              <a:t>P</a:t>
            </a:r>
            <a:r>
              <a:rPr sz="1800" spc="-52" baseline="27777" dirty="0">
                <a:latin typeface="Cambria"/>
                <a:cs typeface="Cambria"/>
              </a:rPr>
              <a:t>|</a:t>
            </a:r>
            <a:r>
              <a:rPr sz="1700" spc="-35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300">
              <a:latin typeface="Arial Narrow"/>
              <a:cs typeface="Arial Narrow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i="1" baseline="27777" dirty="0">
                <a:latin typeface="Arial"/>
                <a:cs typeface="Arial"/>
              </a:rPr>
              <a:t>P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spc="247" baseline="27777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once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saved</a:t>
            </a:r>
            <a:endParaRPr sz="1700">
              <a:latin typeface="Calibri"/>
              <a:cs typeface="Calibri"/>
            </a:endParaRPr>
          </a:p>
          <a:p>
            <a:pPr marL="462280" marR="19685">
              <a:lnSpc>
                <a:spcPts val="2190"/>
              </a:lnSpc>
              <a:spcBef>
                <a:spcPts val="395"/>
              </a:spcBef>
            </a:pPr>
            <a:r>
              <a:rPr sz="1700" dirty="0">
                <a:latin typeface="Calibri"/>
                <a:cs typeface="Calibri"/>
              </a:rPr>
              <a:t>Using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recurrence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equation,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H</a:t>
            </a:r>
            <a:r>
              <a:rPr sz="1700" spc="-20" dirty="0">
                <a:latin typeface="Tahoma"/>
                <a:cs typeface="Tahoma"/>
              </a:rPr>
              <a:t>[</a:t>
            </a:r>
            <a:r>
              <a:rPr sz="1700" i="1" spc="-20" dirty="0">
                <a:latin typeface="Arial Narrow"/>
                <a:cs typeface="Arial Narrow"/>
              </a:rPr>
              <a:t>i</a:t>
            </a:r>
            <a:r>
              <a:rPr sz="1700" spc="-20" dirty="0">
                <a:latin typeface="Tahoma"/>
                <a:cs typeface="Tahoma"/>
              </a:rPr>
              <a:t>]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can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given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114" dirty="0">
                <a:latin typeface="Calibri"/>
                <a:cs typeface="Calibri"/>
              </a:rPr>
              <a:t>1</a:t>
            </a:r>
            <a:r>
              <a:rPr sz="1700" spc="-114" dirty="0">
                <a:latin typeface="Tahoma"/>
                <a:cs typeface="Tahoma"/>
              </a:rPr>
              <a:t>]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and</a:t>
            </a:r>
            <a:endParaRPr sz="1700">
              <a:latin typeface="Calibri"/>
              <a:cs typeface="Calibri"/>
            </a:endParaRPr>
          </a:p>
          <a:p>
            <a:pPr marL="462280">
              <a:lnSpc>
                <a:spcPts val="1470"/>
              </a:lnSpc>
            </a:pPr>
            <a:r>
              <a:rPr sz="2550" i="1" spc="-30" baseline="-19607" dirty="0">
                <a:latin typeface="Arial Narrow"/>
                <a:cs typeface="Arial Narrow"/>
              </a:rPr>
              <a:t>x</a:t>
            </a:r>
            <a:r>
              <a:rPr sz="1200" spc="-20" dirty="0">
                <a:latin typeface="Cambria"/>
                <a:cs typeface="Cambria"/>
              </a:rPr>
              <a:t>|</a:t>
            </a:r>
            <a:r>
              <a:rPr sz="1200" i="1" spc="-20" dirty="0">
                <a:latin typeface="Arial"/>
                <a:cs typeface="Arial"/>
              </a:rPr>
              <a:t>P</a:t>
            </a:r>
            <a:r>
              <a:rPr sz="1200" spc="-20" dirty="0"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25"/>
              </a:spcBef>
            </a:pPr>
            <a:r>
              <a:rPr dirty="0"/>
              <a:t>Using</a:t>
            </a:r>
            <a:r>
              <a:rPr spc="30" dirty="0"/>
              <a:t> </a:t>
            </a:r>
            <a:r>
              <a:rPr spc="-50" dirty="0"/>
              <a:t>Recurrence</a:t>
            </a:r>
            <a:r>
              <a:rPr spc="50" dirty="0"/>
              <a:t> </a:t>
            </a:r>
            <a:r>
              <a:rPr spc="-25" dirty="0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32167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725" y="16379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725" y="251101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4594" y="589897"/>
            <a:ext cx="3938904" cy="2628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i="1" spc="-40" dirty="0">
                <a:latin typeface="Arial Narrow"/>
                <a:cs typeface="Arial Narrow"/>
              </a:rPr>
              <a:t>H</a:t>
            </a:r>
            <a:r>
              <a:rPr sz="1700" spc="-40" dirty="0">
                <a:latin typeface="Tahoma"/>
                <a:cs typeface="Tahoma"/>
              </a:rPr>
              <a:t>[</a:t>
            </a:r>
            <a:r>
              <a:rPr sz="1700" i="1" spc="-40" dirty="0">
                <a:latin typeface="Arial Narrow"/>
                <a:cs typeface="Arial Narrow"/>
              </a:rPr>
              <a:t>i</a:t>
            </a:r>
            <a:r>
              <a:rPr sz="1700" spc="-40" dirty="0">
                <a:latin typeface="Tahoma"/>
                <a:cs typeface="Tahoma"/>
              </a:rPr>
              <a:t>]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xH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spc="-130" dirty="0">
                <a:latin typeface="Calibri"/>
                <a:cs typeface="Calibri"/>
              </a:rPr>
              <a:t>1</a:t>
            </a:r>
            <a:r>
              <a:rPr sz="1700" spc="-130" dirty="0">
                <a:latin typeface="Tahoma"/>
                <a:cs typeface="Tahoma"/>
              </a:rPr>
              <a:t>]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T</a:t>
            </a:r>
            <a:r>
              <a:rPr sz="1700" spc="-25" dirty="0">
                <a:latin typeface="Tahoma"/>
                <a:cs typeface="Tahoma"/>
              </a:rPr>
              <a:t>[</a:t>
            </a:r>
            <a:r>
              <a:rPr sz="1700" i="1" spc="-25" dirty="0">
                <a:latin typeface="Arial Narrow"/>
                <a:cs typeface="Arial Narrow"/>
              </a:rPr>
              <a:t>i</a:t>
            </a:r>
            <a:r>
              <a:rPr sz="1700" spc="-25" dirty="0">
                <a:latin typeface="Tahoma"/>
                <a:cs typeface="Tahoma"/>
              </a:rPr>
              <a:t>]</a:t>
            </a:r>
            <a:r>
              <a:rPr sz="1700" spc="-295" dirty="0">
                <a:latin typeface="Tahoma"/>
                <a:cs typeface="Tahom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145" dirty="0">
                <a:latin typeface="Cambria"/>
                <a:cs typeface="Cambr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300" dirty="0">
                <a:latin typeface="Tahoma"/>
                <a:cs typeface="Tahoma"/>
              </a:rPr>
              <a:t> </a:t>
            </a:r>
            <a:r>
              <a:rPr sz="1700" spc="-35" dirty="0">
                <a:latin typeface="Cambria"/>
                <a:cs typeface="Cambria"/>
              </a:rPr>
              <a:t>|</a:t>
            </a:r>
            <a:r>
              <a:rPr sz="1700" i="1" spc="-35" dirty="0">
                <a:latin typeface="Arial Narrow"/>
                <a:cs typeface="Arial Narrow"/>
              </a:rPr>
              <a:t>P</a:t>
            </a:r>
            <a:r>
              <a:rPr sz="1700" spc="-35" dirty="0">
                <a:latin typeface="Cambria"/>
                <a:cs typeface="Cambria"/>
              </a:rPr>
              <a:t>|</a:t>
            </a:r>
            <a:r>
              <a:rPr sz="1700" spc="-35" dirty="0">
                <a:latin typeface="Tahoma"/>
                <a:cs typeface="Tahoma"/>
              </a:rPr>
              <a:t>]</a:t>
            </a:r>
            <a:r>
              <a:rPr sz="1700" i="1" spc="-35" dirty="0">
                <a:latin typeface="Arial Narrow"/>
                <a:cs typeface="Arial Narrow"/>
              </a:rPr>
              <a:t>x</a:t>
            </a:r>
            <a:r>
              <a:rPr sz="1800" spc="-52" baseline="27777" dirty="0">
                <a:latin typeface="Cambria"/>
                <a:cs typeface="Cambria"/>
              </a:rPr>
              <a:t>|</a:t>
            </a:r>
            <a:r>
              <a:rPr sz="1800" i="1" spc="-52" baseline="27777" dirty="0">
                <a:latin typeface="Arial"/>
                <a:cs typeface="Arial"/>
              </a:rPr>
              <a:t>P</a:t>
            </a:r>
            <a:r>
              <a:rPr sz="1800" spc="-52" baseline="27777" dirty="0">
                <a:latin typeface="Cambria"/>
                <a:cs typeface="Cambria"/>
              </a:rPr>
              <a:t>|</a:t>
            </a:r>
            <a:r>
              <a:rPr sz="1700" spc="-35" dirty="0">
                <a:latin typeface="Tahoma"/>
                <a:cs typeface="Tahoma"/>
              </a:rPr>
              <a:t>)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25" dirty="0">
                <a:latin typeface="Tahoma"/>
                <a:cs typeface="Tahoma"/>
              </a:rPr>
              <a:t>mod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300">
              <a:latin typeface="Arial Narrow"/>
              <a:cs typeface="Arial Narrow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i="1" baseline="27777" dirty="0">
                <a:latin typeface="Arial"/>
                <a:cs typeface="Arial"/>
              </a:rPr>
              <a:t>P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spc="247" baseline="27777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once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saved</a:t>
            </a:r>
            <a:endParaRPr sz="1700">
              <a:latin typeface="Calibri"/>
              <a:cs typeface="Calibri"/>
            </a:endParaRPr>
          </a:p>
          <a:p>
            <a:pPr marL="462280" marR="19685">
              <a:lnSpc>
                <a:spcPts val="2190"/>
              </a:lnSpc>
              <a:spcBef>
                <a:spcPts val="395"/>
              </a:spcBef>
            </a:pPr>
            <a:r>
              <a:rPr sz="1700" dirty="0">
                <a:latin typeface="Calibri"/>
                <a:cs typeface="Calibri"/>
              </a:rPr>
              <a:t>Using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recurrence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equation,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H</a:t>
            </a:r>
            <a:r>
              <a:rPr sz="1700" spc="-20" dirty="0">
                <a:latin typeface="Tahoma"/>
                <a:cs typeface="Tahoma"/>
              </a:rPr>
              <a:t>[</a:t>
            </a:r>
            <a:r>
              <a:rPr sz="1700" i="1" spc="-20" dirty="0">
                <a:latin typeface="Arial Narrow"/>
                <a:cs typeface="Arial Narrow"/>
              </a:rPr>
              <a:t>i</a:t>
            </a:r>
            <a:r>
              <a:rPr sz="1700" spc="-20" dirty="0">
                <a:latin typeface="Tahoma"/>
                <a:cs typeface="Tahoma"/>
              </a:rPr>
              <a:t>]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can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given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5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114" dirty="0">
                <a:latin typeface="Calibri"/>
                <a:cs typeface="Calibri"/>
              </a:rPr>
              <a:t>1</a:t>
            </a:r>
            <a:r>
              <a:rPr sz="1700" spc="-114" dirty="0">
                <a:latin typeface="Tahoma"/>
                <a:cs typeface="Tahoma"/>
              </a:rPr>
              <a:t>]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spc="-25" dirty="0">
                <a:latin typeface="Calibri"/>
                <a:cs typeface="Calibri"/>
              </a:rPr>
              <a:t>and</a:t>
            </a:r>
            <a:endParaRPr sz="1700">
              <a:latin typeface="Calibri"/>
              <a:cs typeface="Calibri"/>
            </a:endParaRPr>
          </a:p>
          <a:p>
            <a:pPr marL="462280">
              <a:lnSpc>
                <a:spcPts val="1470"/>
              </a:lnSpc>
            </a:pPr>
            <a:r>
              <a:rPr sz="2550" i="1" spc="-30" baseline="-19607" dirty="0">
                <a:latin typeface="Arial Narrow"/>
                <a:cs typeface="Arial Narrow"/>
              </a:rPr>
              <a:t>x</a:t>
            </a:r>
            <a:r>
              <a:rPr sz="1200" spc="-20" dirty="0">
                <a:latin typeface="Cambria"/>
                <a:cs typeface="Cambria"/>
              </a:rPr>
              <a:t>|</a:t>
            </a:r>
            <a:r>
              <a:rPr sz="1200" i="1" spc="-20" dirty="0">
                <a:latin typeface="Arial"/>
                <a:cs typeface="Arial"/>
              </a:rPr>
              <a:t>P</a:t>
            </a:r>
            <a:r>
              <a:rPr sz="1200" spc="-20" dirty="0">
                <a:latin typeface="Cambria"/>
                <a:cs typeface="Cambria"/>
              </a:rPr>
              <a:t>|</a:t>
            </a:r>
            <a:endParaRPr sz="1200">
              <a:latin typeface="Cambria"/>
              <a:cs typeface="Cambria"/>
            </a:endParaRPr>
          </a:p>
          <a:p>
            <a:pPr marL="462280" marR="715010">
              <a:lnSpc>
                <a:spcPct val="107400"/>
              </a:lnSpc>
              <a:spcBef>
                <a:spcPts val="925"/>
              </a:spcBef>
            </a:pPr>
            <a:r>
              <a:rPr sz="1700" dirty="0">
                <a:latin typeface="Calibri"/>
                <a:cs typeface="Calibri"/>
              </a:rPr>
              <a:t>See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next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video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learn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how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this </a:t>
            </a:r>
            <a:r>
              <a:rPr sz="1700" spc="-50" dirty="0">
                <a:latin typeface="Calibri"/>
                <a:cs typeface="Calibri"/>
              </a:rPr>
              <a:t>improves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dirty="0">
                <a:latin typeface="Calibri"/>
                <a:cs typeface="Calibri"/>
              </a:rPr>
              <a:t>Rabin-</a:t>
            </a:r>
            <a:r>
              <a:rPr sz="1700" spc="-20" dirty="0">
                <a:latin typeface="Calibri"/>
                <a:cs typeface="Calibri"/>
              </a:rPr>
              <a:t>Karp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357" y="73938"/>
            <a:ext cx="92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370" y="958227"/>
            <a:ext cx="194149" cy="194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1492909"/>
            <a:ext cx="194149" cy="194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0" y="2027592"/>
            <a:ext cx="194149" cy="194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370" y="2562275"/>
            <a:ext cx="194149" cy="1941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9105" y="884638"/>
            <a:ext cx="3865879" cy="1892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2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Find</a:t>
            </a:r>
            <a:r>
              <a:rPr sz="1700" spc="85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Substring</a:t>
            </a:r>
            <a:r>
              <a:rPr sz="1700" spc="9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in</a:t>
            </a:r>
            <a:r>
              <a:rPr sz="1700" spc="9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700" spc="-20" dirty="0">
                <a:solidFill>
                  <a:srgbClr val="FFCCCC"/>
                </a:solidFill>
                <a:latin typeface="Calibri"/>
                <a:cs typeface="Calibri"/>
                <a:hlinkClick r:id="rId5" action="ppaction://hlinksldjump"/>
              </a:rPr>
              <a:t>Text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Rabin-Karp’s</a:t>
            </a:r>
            <a:r>
              <a:rPr sz="1700" spc="95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6" action="ppaction://hlinksldjump"/>
              </a:rPr>
              <a:t>Algorithm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Recurrence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Equation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for</a:t>
            </a:r>
            <a:r>
              <a:rPr sz="170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Substring</a:t>
            </a:r>
            <a:r>
              <a:rPr sz="1700" spc="5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1700" spc="-10" dirty="0">
                <a:solidFill>
                  <a:srgbClr val="FFCCCC"/>
                </a:solidFill>
                <a:latin typeface="Calibri"/>
                <a:cs typeface="Calibri"/>
                <a:hlinkClick r:id="rId7" action="ppaction://hlinksldjump"/>
              </a:rPr>
              <a:t>Hashes</a:t>
            </a:r>
            <a:endParaRPr sz="170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2170"/>
              </a:spcBef>
              <a:buClr>
                <a:srgbClr val="FFFFFF"/>
              </a:buClr>
              <a:buSzPct val="82352"/>
              <a:buFont typeface="Gill Sans MT"/>
              <a:buAutoNum type="arabicPlain"/>
              <a:tabLst>
                <a:tab pos="238760" algn="l"/>
                <a:tab pos="239395" algn="l"/>
              </a:tabLst>
            </a:pPr>
            <a:r>
              <a:rPr sz="1700" spc="-30" dirty="0">
                <a:solidFill>
                  <a:srgbClr val="FF0000"/>
                </a:solidFill>
                <a:latin typeface="Calibri"/>
                <a:cs typeface="Calibri"/>
                <a:hlinkClick r:id="rId8" action="ppaction://hlinksldjump"/>
              </a:rPr>
              <a:t>Improving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700" dirty="0">
                <a:solidFill>
                  <a:srgbClr val="FF0000"/>
                </a:solidFill>
                <a:latin typeface="Calibri"/>
                <a:cs typeface="Calibri"/>
                <a:hlinkClick r:id="rId8" action="ppaction://hlinksldjump"/>
              </a:rPr>
              <a:t>Running</a:t>
            </a:r>
            <a:r>
              <a:rPr sz="1700" spc="5" dirty="0">
                <a:solidFill>
                  <a:srgbClr val="FF0000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Calibri"/>
                <a:cs typeface="Calibri"/>
                <a:hlinkClick r:id="rId8" action="ppaction://hlinksldjump"/>
              </a:rPr>
              <a:t>Time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8825">
              <a:lnSpc>
                <a:spcPct val="100000"/>
              </a:lnSpc>
              <a:spcBef>
                <a:spcPts val="125"/>
              </a:spcBef>
            </a:pPr>
            <a:r>
              <a:rPr dirty="0"/>
              <a:t>Use</a:t>
            </a:r>
            <a:r>
              <a:rPr spc="-5" dirty="0"/>
              <a:t> </a:t>
            </a:r>
            <a:r>
              <a:rPr spc="-50" dirty="0"/>
              <a:t>Precomputation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373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1084275"/>
            <a:ext cx="3361054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67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Use 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recurrence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equation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to </a:t>
            </a:r>
            <a:r>
              <a:rPr sz="1700" spc="-60" dirty="0">
                <a:latin typeface="Calibri"/>
                <a:cs typeface="Calibri"/>
              </a:rPr>
              <a:t>precompute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hashes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substrings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length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equal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25" dirty="0">
                <a:latin typeface="Cambria"/>
                <a:cs typeface="Cambria"/>
              </a:rPr>
              <a:t>|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spc="-25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dirty="0">
                <a:latin typeface="Calibri"/>
                <a:cs typeface="Calibri"/>
              </a:rPr>
              <a:t>Then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proceed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same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way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original </a:t>
            </a:r>
            <a:r>
              <a:rPr sz="1700" dirty="0">
                <a:latin typeface="Calibri"/>
                <a:cs typeface="Calibri"/>
              </a:rPr>
              <a:t>Rabin-Karp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algorithm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implementation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211040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H </a:t>
            </a:r>
            <a:r>
              <a:rPr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pc="4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75" dirty="0">
                <a:solidFill>
                  <a:srgbClr val="0000FF"/>
                </a:solidFill>
              </a:rPr>
              <a:t>array</a:t>
            </a:r>
            <a:r>
              <a:rPr spc="385" dirty="0">
                <a:solidFill>
                  <a:srgbClr val="0000FF"/>
                </a:solidFill>
              </a:rPr>
              <a:t> </a:t>
            </a:r>
            <a:r>
              <a:rPr spc="120" dirty="0">
                <a:solidFill>
                  <a:srgbClr val="0000FF"/>
                </a:solidFill>
              </a:rPr>
              <a:t>of</a:t>
            </a:r>
            <a:r>
              <a:rPr spc="380" dirty="0">
                <a:solidFill>
                  <a:srgbClr val="0000FF"/>
                </a:solidFill>
              </a:rPr>
              <a:t> </a:t>
            </a:r>
            <a:r>
              <a:rPr spc="75" dirty="0">
                <a:solidFill>
                  <a:srgbClr val="0000FF"/>
                </a:solidFill>
              </a:rPr>
              <a:t>length</a:t>
            </a:r>
            <a:r>
              <a:rPr spc="38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33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3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3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3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7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0000FF"/>
                </a:solidFill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| </a:t>
            </a:r>
            <a:r>
              <a:rPr spc="33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10" dirty="0">
                <a:solidFill>
                  <a:srgbClr val="0000FF"/>
                </a:solidFill>
                <a:latin typeface="Georgia"/>
                <a:cs typeface="Georgia"/>
              </a:rPr>
              <a:t>..</a:t>
            </a:r>
            <a:r>
              <a:rPr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33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25" dirty="0">
                <a:solidFill>
                  <a:srgbClr val="0000FF"/>
                </a:solidFill>
                <a:latin typeface="Gill Sans MT"/>
                <a:cs typeface="Gill Sans MT"/>
              </a:rPr>
              <a:t>1</a:t>
            </a:r>
            <a:r>
              <a:rPr spc="-25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4391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Substring</a:t>
            </a:r>
            <a:r>
              <a:rPr spc="20" dirty="0"/>
              <a:t> </a:t>
            </a:r>
            <a:r>
              <a:rPr spc="-3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31" y="558698"/>
            <a:ext cx="4029710" cy="335915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15"/>
              </a:lnSpc>
            </a:pPr>
            <a:r>
              <a:rPr sz="2050" spc="-10" dirty="0">
                <a:solidFill>
                  <a:srgbClr val="00A4DB"/>
                </a:solidFill>
                <a:latin typeface="Calibri"/>
                <a:cs typeface="Calibri"/>
              </a:rPr>
              <a:t>Definition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31" y="894181"/>
            <a:ext cx="4029710" cy="67246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6223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490"/>
              </a:spcBef>
            </a:pPr>
            <a:r>
              <a:rPr sz="1700" spc="-25" dirty="0">
                <a:latin typeface="Calibri"/>
                <a:cs typeface="Calibri"/>
              </a:rPr>
              <a:t>Denote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i="1" spc="-20" dirty="0">
                <a:latin typeface="Arial Narrow"/>
                <a:cs typeface="Arial Narrow"/>
              </a:rPr>
              <a:t>S</a:t>
            </a:r>
            <a:r>
              <a:rPr sz="1700" spc="-20" dirty="0">
                <a:latin typeface="Tahoma"/>
                <a:cs typeface="Tahoma"/>
              </a:rPr>
              <a:t>[</a:t>
            </a:r>
            <a:r>
              <a:rPr sz="1700" i="1" spc="-20" dirty="0">
                <a:latin typeface="Arial Narrow"/>
                <a:cs typeface="Arial Narrow"/>
              </a:rPr>
              <a:t>i</a:t>
            </a:r>
            <a:r>
              <a:rPr sz="1700" i="1" spc="-20" dirty="0">
                <a:latin typeface="Georgia"/>
                <a:cs typeface="Georgia"/>
              </a:rPr>
              <a:t>..</a:t>
            </a:r>
            <a:r>
              <a:rPr sz="1700" i="1" spc="-20" dirty="0">
                <a:latin typeface="Arial Narrow"/>
                <a:cs typeface="Arial Narrow"/>
              </a:rPr>
              <a:t>j</a:t>
            </a:r>
            <a:r>
              <a:rPr sz="1700" spc="-20" dirty="0">
                <a:latin typeface="Tahoma"/>
                <a:cs typeface="Tahoma"/>
              </a:rPr>
              <a:t>]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substring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i="1" spc="-50" dirty="0">
                <a:latin typeface="Arial Narrow"/>
                <a:cs typeface="Arial Narrow"/>
              </a:rPr>
              <a:t>S</a:t>
            </a:r>
            <a:endParaRPr sz="1700">
              <a:latin typeface="Arial Narrow"/>
              <a:cs typeface="Arial Narrow"/>
            </a:endParaRPr>
          </a:p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700" spc="-10" dirty="0">
                <a:latin typeface="Calibri"/>
                <a:cs typeface="Calibri"/>
              </a:rPr>
              <a:t>starting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position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3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ending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position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i="1" spc="35" dirty="0">
                <a:latin typeface="Arial Narrow"/>
                <a:cs typeface="Arial Narrow"/>
              </a:rPr>
              <a:t>j</a:t>
            </a:r>
            <a:r>
              <a:rPr sz="1700" spc="3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331" y="1692694"/>
            <a:ext cx="4029710" cy="1621155"/>
            <a:chOff x="289331" y="1692694"/>
            <a:chExt cx="4029710" cy="1621155"/>
          </a:xfrm>
        </p:grpSpPr>
        <p:sp>
          <p:nvSpPr>
            <p:cNvPr id="6" name="object 6"/>
            <p:cNvSpPr/>
            <p:nvPr/>
          </p:nvSpPr>
          <p:spPr>
            <a:xfrm>
              <a:off x="289331" y="1692694"/>
              <a:ext cx="4029710" cy="382905"/>
            </a:xfrm>
            <a:custGeom>
              <a:avLst/>
              <a:gdLst/>
              <a:ahLst/>
              <a:cxnLst/>
              <a:rect l="l" t="t" r="r" b="b"/>
              <a:pathLst>
                <a:path w="4029710" h="382905">
                  <a:moveTo>
                    <a:pt x="0" y="382447"/>
                  </a:moveTo>
                  <a:lnTo>
                    <a:pt x="4029354" y="382447"/>
                  </a:lnTo>
                  <a:lnTo>
                    <a:pt x="4029354" y="0"/>
                  </a:lnTo>
                  <a:lnTo>
                    <a:pt x="0" y="0"/>
                  </a:lnTo>
                  <a:lnTo>
                    <a:pt x="0" y="38244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331" y="2075141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354" y="0"/>
                  </a:moveTo>
                  <a:lnTo>
                    <a:pt x="0" y="0"/>
                  </a:lnTo>
                  <a:lnTo>
                    <a:pt x="0" y="1238580"/>
                  </a:lnTo>
                  <a:lnTo>
                    <a:pt x="4029354" y="1238580"/>
                  </a:lnTo>
                  <a:lnTo>
                    <a:pt x="4029354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06053"/>
            <a:ext cx="1891664" cy="1739264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50" spc="-10" dirty="0">
                <a:solidFill>
                  <a:srgbClr val="007F00"/>
                </a:solidFill>
                <a:latin typeface="Calibri"/>
                <a:cs typeface="Calibri"/>
              </a:rPr>
              <a:t>Examples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24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S</a:t>
            </a:r>
            <a:r>
              <a:rPr sz="1700" i="1" spc="17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dirty="0">
                <a:latin typeface="Calibri"/>
                <a:cs typeface="Calibri"/>
              </a:rPr>
              <a:t>“</a:t>
            </a:r>
            <a:r>
              <a:rPr sz="1700" i="1" dirty="0">
                <a:latin typeface="Arial Narrow"/>
                <a:cs typeface="Arial Narrow"/>
              </a:rPr>
              <a:t>hashing</a:t>
            </a:r>
            <a:r>
              <a:rPr sz="1700" dirty="0">
                <a:latin typeface="Calibri"/>
                <a:cs typeface="Calibri"/>
              </a:rPr>
              <a:t>”,</a:t>
            </a:r>
            <a:r>
              <a:rPr sz="1700" spc="2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then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-80" dirty="0">
                <a:latin typeface="Arial Narrow"/>
                <a:cs typeface="Arial Narrow"/>
              </a:rPr>
              <a:t>S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0</a:t>
            </a:r>
            <a:r>
              <a:rPr sz="1700" i="1" spc="-80" dirty="0">
                <a:latin typeface="Georgia"/>
                <a:cs typeface="Georgia"/>
              </a:rPr>
              <a:t>..</a:t>
            </a:r>
            <a:r>
              <a:rPr sz="1700" spc="-80" dirty="0">
                <a:latin typeface="Calibri"/>
                <a:cs typeface="Calibri"/>
              </a:rPr>
              <a:t>3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i="1" spc="-10" dirty="0">
                <a:latin typeface="Arial Narrow"/>
                <a:cs typeface="Arial Narrow"/>
              </a:rPr>
              <a:t>hash</a:t>
            </a:r>
            <a:r>
              <a:rPr sz="1700" spc="-10" dirty="0">
                <a:latin typeface="Calibri"/>
                <a:cs typeface="Calibri"/>
              </a:rPr>
              <a:t>”,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spc="-80" dirty="0">
                <a:latin typeface="Arial Narrow"/>
                <a:cs typeface="Arial Narrow"/>
              </a:rPr>
              <a:t>S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4</a:t>
            </a:r>
            <a:r>
              <a:rPr sz="1700" i="1" spc="-80" dirty="0">
                <a:latin typeface="Georgia"/>
                <a:cs typeface="Georgia"/>
              </a:rPr>
              <a:t>..</a:t>
            </a:r>
            <a:r>
              <a:rPr sz="1700" spc="-80" dirty="0">
                <a:latin typeface="Calibri"/>
                <a:cs typeface="Calibri"/>
              </a:rPr>
              <a:t>6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i="1" spc="-10" dirty="0">
                <a:latin typeface="Arial Narrow"/>
                <a:cs typeface="Arial Narrow"/>
              </a:rPr>
              <a:t>ing</a:t>
            </a:r>
            <a:r>
              <a:rPr sz="1700" spc="-10" dirty="0">
                <a:latin typeface="Calibri"/>
                <a:cs typeface="Calibri"/>
              </a:rPr>
              <a:t>”,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spc="-80" dirty="0">
                <a:latin typeface="Arial Narrow"/>
                <a:cs typeface="Arial Narrow"/>
              </a:rPr>
              <a:t>S</a:t>
            </a:r>
            <a:r>
              <a:rPr sz="1700" spc="-80" dirty="0">
                <a:latin typeface="Tahoma"/>
                <a:cs typeface="Tahoma"/>
              </a:rPr>
              <a:t>[</a:t>
            </a:r>
            <a:r>
              <a:rPr sz="1700" spc="-80" dirty="0">
                <a:latin typeface="Calibri"/>
                <a:cs typeface="Calibri"/>
              </a:rPr>
              <a:t>2</a:t>
            </a:r>
            <a:r>
              <a:rPr sz="1700" i="1" spc="-80" dirty="0">
                <a:latin typeface="Georgia"/>
                <a:cs typeface="Georgia"/>
              </a:rPr>
              <a:t>..</a:t>
            </a:r>
            <a:r>
              <a:rPr sz="1700" spc="-80" dirty="0">
                <a:latin typeface="Calibri"/>
                <a:cs typeface="Calibri"/>
              </a:rPr>
              <a:t>5</a:t>
            </a:r>
            <a:r>
              <a:rPr sz="1700" spc="-80" dirty="0">
                <a:latin typeface="Tahoma"/>
                <a:cs typeface="Tahoma"/>
              </a:rPr>
              <a:t>]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=</a:t>
            </a: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i="1" spc="-10" dirty="0">
                <a:latin typeface="Arial Narrow"/>
                <a:cs typeface="Arial Narrow"/>
              </a:rPr>
              <a:t>shin</a:t>
            </a:r>
            <a:r>
              <a:rPr sz="1700" spc="-10" dirty="0">
                <a:latin typeface="Calibri"/>
                <a:cs typeface="Calibri"/>
              </a:rPr>
              <a:t>”.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2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pc="-2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2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33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7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7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7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-70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pc="9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35" dirty="0">
                <a:solidFill>
                  <a:srgbClr val="0000FF"/>
                </a:solidFill>
              </a:rPr>
              <a:t>PolyHash</a:t>
            </a:r>
            <a:r>
              <a:rPr spc="-3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i="1" spc="-3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i="1" spc="-35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i="1" spc="-9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i="1" spc="-3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i="1" spc="-35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i="1" spc="-10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i="1" spc="-2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pc="-25" dirty="0">
                <a:solidFill>
                  <a:srgbClr val="0000FF"/>
                </a:solidFill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50" dirty="0">
                <a:solidFill>
                  <a:srgbClr val="0000FF"/>
                </a:solidFill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>
                <a:solidFill>
                  <a:srgbClr val="0000FF"/>
                </a:solidFill>
              </a:rPr>
              <a:t>for</a:t>
            </a:r>
            <a:r>
              <a:rPr spc="370" dirty="0">
                <a:solidFill>
                  <a:srgbClr val="0000FF"/>
                </a:solidFill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spc="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from</a:t>
            </a:r>
            <a:r>
              <a:rPr spc="37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  <a:latin typeface="Gill Sans MT"/>
                <a:cs typeface="Gill Sans MT"/>
              </a:rPr>
              <a:t>1</a:t>
            </a:r>
            <a:r>
              <a:rPr spc="330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pc="125" dirty="0">
                <a:solidFill>
                  <a:srgbClr val="0000FF"/>
                </a:solidFill>
              </a:rPr>
              <a:t>to</a:t>
            </a:r>
            <a:r>
              <a:rPr spc="375" dirty="0">
                <a:solidFill>
                  <a:srgbClr val="0000FF"/>
                </a:solidFill>
              </a:rPr>
              <a:t> </a:t>
            </a:r>
            <a:r>
              <a:rPr spc="4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4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4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40" dirty="0">
                <a:solidFill>
                  <a:srgbClr val="0000FF"/>
                </a:solidFill>
              </a:rPr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45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endParaRPr sz="17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3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i="1" spc="-3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·</a:t>
            </a:r>
            <a:r>
              <a:rPr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i="1" spc="-5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>
                <a:solidFill>
                  <a:srgbClr val="0000FF"/>
                </a:solidFill>
              </a:rPr>
              <a:t>for</a:t>
            </a:r>
            <a:r>
              <a:rPr spc="345" dirty="0">
                <a:solidFill>
                  <a:srgbClr val="0000FF"/>
                </a:solidFill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spc="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from</a:t>
            </a:r>
            <a:r>
              <a:rPr spc="34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33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4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4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4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33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0000FF"/>
                </a:solidFill>
                <a:latin typeface="Gill Sans MT"/>
                <a:cs typeface="Gill Sans MT"/>
              </a:rPr>
              <a:t>1</a:t>
            </a:r>
            <a:r>
              <a:rPr spc="310" dirty="0">
                <a:solidFill>
                  <a:srgbClr val="0000FF"/>
                </a:solidFill>
                <a:latin typeface="Gill Sans MT"/>
                <a:cs typeface="Gill Sans MT"/>
              </a:rPr>
              <a:t> </a:t>
            </a:r>
            <a:r>
              <a:rPr spc="-105" dirty="0">
                <a:solidFill>
                  <a:srgbClr val="0000FF"/>
                </a:solidFill>
              </a:rPr>
              <a:t>down</a:t>
            </a:r>
            <a:r>
              <a:rPr spc="345" dirty="0">
                <a:solidFill>
                  <a:srgbClr val="0000FF"/>
                </a:solidFill>
              </a:rPr>
              <a:t> </a:t>
            </a:r>
            <a:r>
              <a:rPr spc="125" dirty="0">
                <a:solidFill>
                  <a:srgbClr val="0000FF"/>
                </a:solidFill>
              </a:rPr>
              <a:t>to</a:t>
            </a:r>
            <a:r>
              <a:rPr spc="350" dirty="0">
                <a:solidFill>
                  <a:srgbClr val="0000FF"/>
                </a:solidFill>
              </a:rPr>
              <a:t> </a:t>
            </a:r>
            <a:r>
              <a:rPr spc="165" dirty="0">
                <a:solidFill>
                  <a:srgbClr val="0000FF"/>
                </a:solidFill>
                <a:latin typeface="Gill Sans MT"/>
                <a:cs typeface="Gill Sans MT"/>
              </a:rPr>
              <a:t>0</a:t>
            </a:r>
            <a:r>
              <a:rPr spc="165" dirty="0">
                <a:solidFill>
                  <a:srgbClr val="0000FF"/>
                </a:solidFill>
              </a:rPr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+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75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i="1" spc="-7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-75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254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pc="-4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i="1" spc="-40" dirty="0">
                <a:solidFill>
                  <a:srgbClr val="0000FF"/>
                </a:solidFill>
                <a:latin typeface="Arial"/>
                <a:cs typeface="Arial"/>
              </a:rPr>
              <a:t>xH</a:t>
            </a:r>
            <a:r>
              <a:rPr spc="-4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i="1" spc="-4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-75" dirty="0">
                <a:solidFill>
                  <a:srgbClr val="0000FF"/>
                </a:solidFill>
                <a:latin typeface="Gill Sans MT"/>
                <a:cs typeface="Gill Sans MT"/>
              </a:rPr>
              <a:t>1</a:t>
            </a:r>
            <a:r>
              <a:rPr spc="-75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7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i="1" spc="-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45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i="1" spc="-4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-45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330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i="1" spc="-25" dirty="0">
                <a:solidFill>
                  <a:srgbClr val="0000FF"/>
                </a:solidFill>
                <a:latin typeface="Arial"/>
                <a:cs typeface="Arial"/>
              </a:rPr>
              <a:t>yT</a:t>
            </a:r>
            <a:r>
              <a:rPr spc="-25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i="1" spc="-2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i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7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-6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i="1" spc="-6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6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pc="-60" dirty="0">
                <a:solidFill>
                  <a:srgbClr val="0000FF"/>
                </a:solidFill>
                <a:latin typeface="Tahoma"/>
                <a:cs typeface="Tahoma"/>
              </a:rPr>
              <a:t>])</a:t>
            </a:r>
            <a:r>
              <a:rPr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i="1" spc="-5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/>
              <a:t>return</a:t>
            </a:r>
            <a:r>
              <a:rPr spc="409" dirty="0"/>
              <a:t> </a:t>
            </a:r>
            <a:r>
              <a:rPr i="1" spc="-50" dirty="0">
                <a:latin typeface="Arial"/>
                <a:cs typeface="Arial"/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273964"/>
            <a:ext cx="4029710" cy="412115"/>
          </a:xfrm>
          <a:custGeom>
            <a:avLst/>
            <a:gdLst/>
            <a:ahLst/>
            <a:cxnLst/>
            <a:rect l="l" t="t" r="r" b="b"/>
            <a:pathLst>
              <a:path w="4029710" h="412115">
                <a:moveTo>
                  <a:pt x="0" y="411594"/>
                </a:moveTo>
                <a:lnTo>
                  <a:pt x="4029354" y="411594"/>
                </a:lnTo>
                <a:lnTo>
                  <a:pt x="4029354" y="0"/>
                </a:lnTo>
                <a:lnTo>
                  <a:pt x="0" y="0"/>
                </a:lnTo>
                <a:lnTo>
                  <a:pt x="0" y="411594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266350"/>
            <a:ext cx="3436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FF0000"/>
                </a:solidFill>
                <a:latin typeface="Palatino Linotype"/>
                <a:cs typeface="Palatino Linotype"/>
              </a:rPr>
              <a:t>PrecomputeHashes</a:t>
            </a:r>
            <a:r>
              <a:rPr sz="205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3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3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9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10" dirty="0">
                <a:solidFill>
                  <a:srgbClr val="FF0000"/>
                </a:solidFill>
                <a:latin typeface="Cambria"/>
                <a:cs typeface="Cambria"/>
              </a:rPr>
              <a:t>|</a:t>
            </a:r>
            <a:r>
              <a:rPr sz="2050" i="1" spc="-1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i="1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685558"/>
            <a:ext cx="4029710" cy="2071370"/>
          </a:xfrm>
          <a:custGeom>
            <a:avLst/>
            <a:gdLst/>
            <a:ahLst/>
            <a:cxnLst/>
            <a:rect l="l" t="t" r="r" b="b"/>
            <a:pathLst>
              <a:path w="4029710" h="2071370">
                <a:moveTo>
                  <a:pt x="4029354" y="0"/>
                </a:moveTo>
                <a:lnTo>
                  <a:pt x="0" y="0"/>
                </a:lnTo>
                <a:lnTo>
                  <a:pt x="0" y="2070874"/>
                </a:lnTo>
                <a:lnTo>
                  <a:pt x="4029354" y="2070874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dirty="0">
                <a:latin typeface="Arial"/>
                <a:cs typeface="Arial"/>
              </a:rPr>
              <a:t>H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75" dirty="0"/>
              <a:t>array</a:t>
            </a:r>
            <a:r>
              <a:rPr spc="385" dirty="0"/>
              <a:t> </a:t>
            </a:r>
            <a:r>
              <a:rPr spc="120" dirty="0"/>
              <a:t>of</a:t>
            </a:r>
            <a:r>
              <a:rPr spc="380" dirty="0"/>
              <a:t> </a:t>
            </a:r>
            <a:r>
              <a:rPr spc="75" dirty="0"/>
              <a:t>length</a:t>
            </a:r>
            <a:r>
              <a:rPr spc="38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spc="-35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i="1" spc="-165" dirty="0">
                <a:latin typeface="Arial"/>
                <a:cs typeface="Arial"/>
              </a:rPr>
              <a:t>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Tahoma"/>
                <a:cs typeface="Tahoma"/>
              </a:rPr>
              <a:t>[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P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Georgia"/>
                <a:cs typeface="Georgia"/>
              </a:rPr>
              <a:t>..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i="1" spc="-10" dirty="0">
                <a:latin typeface="Arial"/>
                <a:cs typeface="Arial"/>
              </a:rPr>
              <a:t>T</a:t>
            </a:r>
            <a:r>
              <a:rPr spc="-10" dirty="0">
                <a:latin typeface="Cambria"/>
                <a:cs typeface="Cambria"/>
              </a:rPr>
              <a:t>|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Gill Sans MT"/>
                <a:cs typeface="Gill Sans MT"/>
              </a:rPr>
              <a:t>1</a:t>
            </a:r>
            <a:r>
              <a:rPr spc="-25" dirty="0">
                <a:latin typeface="Tahoma"/>
                <a:cs typeface="Tahoma"/>
              </a:rPr>
              <a:t>]</a:t>
            </a:r>
          </a:p>
          <a:p>
            <a:pPr marL="12700" marR="1057910">
              <a:lnSpc>
                <a:spcPct val="100800"/>
              </a:lnSpc>
            </a:pPr>
            <a:r>
              <a:rPr i="1" spc="-20" dirty="0">
                <a:latin typeface="Arial"/>
                <a:cs typeface="Arial"/>
              </a:rPr>
              <a:t>H</a:t>
            </a:r>
            <a:r>
              <a:rPr spc="-20" dirty="0">
                <a:latin typeface="Tahoma"/>
                <a:cs typeface="Tahoma"/>
              </a:rPr>
              <a:t>[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i="1" spc="-20" dirty="0">
                <a:latin typeface="Arial"/>
                <a:cs typeface="Arial"/>
              </a:rPr>
              <a:t>T</a:t>
            </a:r>
            <a:r>
              <a:rPr spc="-20" dirty="0">
                <a:latin typeface="Cambria"/>
                <a:cs typeface="Cambria"/>
              </a:rPr>
              <a:t>|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i="1" spc="-70" dirty="0">
                <a:latin typeface="Arial"/>
                <a:cs typeface="Arial"/>
              </a:rPr>
              <a:t>P</a:t>
            </a:r>
            <a:r>
              <a:rPr spc="-70" dirty="0">
                <a:latin typeface="Cambria"/>
                <a:cs typeface="Cambria"/>
              </a:rPr>
              <a:t>|</a:t>
            </a:r>
            <a:r>
              <a:rPr spc="-70" dirty="0">
                <a:latin typeface="Tahoma"/>
                <a:cs typeface="Tahoma"/>
              </a:rPr>
              <a:t>]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35" dirty="0"/>
              <a:t>PolyHash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S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95" dirty="0">
                <a:latin typeface="Georgia"/>
                <a:cs typeface="Georgia"/>
              </a:rPr>
              <a:t> </a:t>
            </a:r>
            <a:r>
              <a:rPr i="1" spc="-35" dirty="0">
                <a:latin typeface="Arial"/>
                <a:cs typeface="Arial"/>
              </a:rPr>
              <a:t>p</a:t>
            </a:r>
            <a:r>
              <a:rPr i="1" spc="-35" dirty="0">
                <a:latin typeface="Georgia"/>
                <a:cs typeface="Georgia"/>
              </a:rPr>
              <a:t>,</a:t>
            </a:r>
            <a:r>
              <a:rPr i="1" spc="-100" dirty="0">
                <a:latin typeface="Georgia"/>
                <a:cs typeface="Georgia"/>
              </a:rPr>
              <a:t> </a:t>
            </a:r>
            <a:r>
              <a:rPr i="1" spc="-25" dirty="0">
                <a:latin typeface="Arial"/>
                <a:cs typeface="Arial"/>
              </a:rPr>
              <a:t>x</a:t>
            </a:r>
            <a:r>
              <a:rPr spc="-25" dirty="0">
                <a:latin typeface="Tahoma"/>
                <a:cs typeface="Tahoma"/>
              </a:rPr>
              <a:t>)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0" dirty="0">
                <a:latin typeface="Gill Sans MT"/>
                <a:cs typeface="Gill Sans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70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3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75" dirty="0"/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30" dirty="0">
                <a:latin typeface="Gill Sans MT"/>
                <a:cs typeface="Gill Sans MT"/>
              </a:rPr>
              <a:t> </a:t>
            </a:r>
            <a:r>
              <a:rPr spc="125" dirty="0"/>
              <a:t>to</a:t>
            </a:r>
            <a:r>
              <a:rPr spc="375" dirty="0"/>
              <a:t> 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i="1" spc="40" dirty="0">
                <a:latin typeface="Arial"/>
                <a:cs typeface="Arial"/>
              </a:rPr>
              <a:t>P</a:t>
            </a:r>
            <a:r>
              <a:rPr spc="40" dirty="0">
                <a:latin typeface="Cambria"/>
                <a:cs typeface="Cambria"/>
              </a:rPr>
              <a:t>|</a:t>
            </a:r>
            <a:r>
              <a:rPr spc="40" dirty="0"/>
              <a:t>:</a:t>
            </a:r>
          </a:p>
          <a:p>
            <a:pPr marL="194310">
              <a:lnSpc>
                <a:spcPct val="100000"/>
              </a:lnSpc>
              <a:spcBef>
                <a:spcPts val="1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-35" dirty="0">
                <a:latin typeface="Tahoma"/>
                <a:cs typeface="Tahoma"/>
              </a:rPr>
              <a:t>(</a:t>
            </a:r>
            <a:r>
              <a:rPr i="1" spc="-35" dirty="0">
                <a:latin typeface="Arial"/>
                <a:cs typeface="Arial"/>
              </a:rPr>
              <a:t>y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dirty="0">
                <a:latin typeface="Cambria"/>
                <a:cs typeface="Cambria"/>
              </a:rPr>
              <a:t>·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dirty="0">
                <a:latin typeface="Tahoma"/>
                <a:cs typeface="Tahoma"/>
              </a:rPr>
              <a:t>)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40" dirty="0"/>
              <a:t>for</a:t>
            </a:r>
            <a:r>
              <a:rPr spc="345" dirty="0"/>
              <a:t> </a:t>
            </a:r>
            <a:r>
              <a:rPr i="1" dirty="0">
                <a:latin typeface="Arial"/>
                <a:cs typeface="Arial"/>
              </a:rPr>
              <a:t>i</a:t>
            </a:r>
            <a:r>
              <a:rPr i="1" spc="305" dirty="0">
                <a:latin typeface="Arial"/>
                <a:cs typeface="Arial"/>
              </a:rPr>
              <a:t> </a:t>
            </a:r>
            <a:r>
              <a:rPr dirty="0"/>
              <a:t>from</a:t>
            </a:r>
            <a:r>
              <a:rPr spc="345" dirty="0"/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spc="-40"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spc="310" dirty="0">
                <a:latin typeface="Gill Sans MT"/>
                <a:cs typeface="Gill Sans MT"/>
              </a:rPr>
              <a:t> </a:t>
            </a:r>
            <a:r>
              <a:rPr spc="-105" dirty="0"/>
              <a:t>down</a:t>
            </a:r>
            <a:r>
              <a:rPr spc="345" dirty="0"/>
              <a:t> </a:t>
            </a:r>
            <a:r>
              <a:rPr spc="125" dirty="0"/>
              <a:t>to</a:t>
            </a:r>
            <a:r>
              <a:rPr spc="350" dirty="0"/>
              <a:t> </a:t>
            </a:r>
            <a:r>
              <a:rPr spc="165" dirty="0">
                <a:latin typeface="Gill Sans MT"/>
                <a:cs typeface="Gill Sans MT"/>
              </a:rPr>
              <a:t>0</a:t>
            </a:r>
            <a:r>
              <a:rPr spc="165" dirty="0"/>
              <a:t>:</a:t>
            </a:r>
          </a:p>
          <a:p>
            <a:pPr marL="194310">
              <a:lnSpc>
                <a:spcPct val="100000"/>
              </a:lnSpc>
              <a:spcBef>
                <a:spcPts val="10"/>
              </a:spcBef>
            </a:pPr>
            <a:r>
              <a:rPr i="1" spc="-75" dirty="0">
                <a:latin typeface="Arial"/>
                <a:cs typeface="Arial"/>
              </a:rPr>
              <a:t>H</a:t>
            </a:r>
            <a:r>
              <a:rPr spc="-75" dirty="0">
                <a:latin typeface="Tahoma"/>
                <a:cs typeface="Tahoma"/>
              </a:rPr>
              <a:t>[</a:t>
            </a:r>
            <a:r>
              <a:rPr i="1" spc="-75" dirty="0">
                <a:latin typeface="Arial"/>
                <a:cs typeface="Arial"/>
              </a:rPr>
              <a:t>i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254" dirty="0">
                <a:latin typeface="Cambria"/>
                <a:cs typeface="Cambria"/>
              </a:rPr>
              <a:t>←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-40" dirty="0">
                <a:latin typeface="Tahoma"/>
                <a:cs typeface="Tahoma"/>
              </a:rPr>
              <a:t>(</a:t>
            </a:r>
            <a:r>
              <a:rPr i="1" spc="-40" dirty="0">
                <a:latin typeface="Arial"/>
                <a:cs typeface="Arial"/>
              </a:rPr>
              <a:t>xH</a:t>
            </a:r>
            <a:r>
              <a:rPr spc="-40" dirty="0">
                <a:latin typeface="Tahoma"/>
                <a:cs typeface="Tahoma"/>
              </a:rPr>
              <a:t>[</a:t>
            </a:r>
            <a:r>
              <a:rPr i="1" spc="-40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75" dirty="0">
                <a:latin typeface="Gill Sans MT"/>
                <a:cs typeface="Gill Sans MT"/>
              </a:rPr>
              <a:t>1</a:t>
            </a:r>
            <a:r>
              <a:rPr spc="-7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i="1" spc="-45" dirty="0">
                <a:latin typeface="Arial"/>
                <a:cs typeface="Arial"/>
              </a:rPr>
              <a:t>T</a:t>
            </a:r>
            <a:r>
              <a:rPr spc="-45" dirty="0">
                <a:latin typeface="Tahoma"/>
                <a:cs typeface="Tahoma"/>
              </a:rPr>
              <a:t>[</a:t>
            </a:r>
            <a:r>
              <a:rPr i="1" spc="-45" dirty="0">
                <a:latin typeface="Arial"/>
                <a:cs typeface="Arial"/>
              </a:rPr>
              <a:t>i</a:t>
            </a:r>
            <a:r>
              <a:rPr spc="-45" dirty="0">
                <a:latin typeface="Tahoma"/>
                <a:cs typeface="Tahoma"/>
              </a:rPr>
              <a:t>]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330" dirty="0">
                <a:latin typeface="Cambria"/>
                <a:cs typeface="Cambria"/>
              </a:rPr>
              <a:t>−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i="1" spc="-25" dirty="0">
                <a:latin typeface="Arial"/>
                <a:cs typeface="Arial"/>
              </a:rPr>
              <a:t>yT</a:t>
            </a:r>
            <a:r>
              <a:rPr spc="-25" dirty="0">
                <a:latin typeface="Tahoma"/>
                <a:cs typeface="Tahoma"/>
              </a:rPr>
              <a:t>[</a:t>
            </a:r>
            <a:r>
              <a:rPr i="1" spc="-25" dirty="0">
                <a:latin typeface="Arial"/>
                <a:cs typeface="Arial"/>
              </a:rPr>
              <a:t>i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spc="70" dirty="0">
                <a:latin typeface="Tahoma"/>
                <a:cs typeface="Tahoma"/>
              </a:rPr>
              <a:t>+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i="1" spc="-60" dirty="0">
                <a:latin typeface="Arial"/>
                <a:cs typeface="Arial"/>
              </a:rPr>
              <a:t>P</a:t>
            </a:r>
            <a:r>
              <a:rPr spc="-60" dirty="0">
                <a:latin typeface="Cambria"/>
                <a:cs typeface="Cambria"/>
              </a:rPr>
              <a:t>|</a:t>
            </a:r>
            <a:r>
              <a:rPr spc="-60" dirty="0">
                <a:latin typeface="Tahoma"/>
                <a:cs typeface="Tahoma"/>
              </a:rPr>
              <a:t>])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mod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i="1" spc="-50" dirty="0">
                <a:latin typeface="Arial"/>
                <a:cs typeface="Arial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80" dirty="0">
                <a:solidFill>
                  <a:srgbClr val="0000FF"/>
                </a:solidFill>
              </a:rPr>
              <a:t>return</a:t>
            </a:r>
            <a:r>
              <a:rPr spc="409" dirty="0">
                <a:solidFill>
                  <a:srgbClr val="0000FF"/>
                </a:solidFill>
              </a:rPr>
              <a:t> </a:t>
            </a:r>
            <a:r>
              <a:rPr i="1" spc="-5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)=</a:t>
            </a:r>
            <a:r>
              <a:rPr sz="1700" spc="20" dirty="0">
                <a:latin typeface="Tahoma"/>
                <a:cs typeface="Tahom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2665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Precomputing</a:t>
            </a:r>
            <a:r>
              <a:rPr spc="15" dirty="0"/>
              <a:t> </a:t>
            </a:r>
            <a:r>
              <a:rPr i="1" spc="135" dirty="0">
                <a:latin typeface="Arial Narrow"/>
                <a:cs typeface="Arial Narrow"/>
              </a:rPr>
              <a:t>H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120299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167" y="1011949"/>
            <a:ext cx="3524250" cy="156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61645">
              <a:lnSpc>
                <a:spcPct val="122100"/>
              </a:lnSpc>
              <a:spcBef>
                <a:spcPts val="95"/>
              </a:spcBef>
            </a:pPr>
            <a:r>
              <a:rPr sz="1700" spc="-20" dirty="0">
                <a:latin typeface="Palatino Linotype"/>
                <a:cs typeface="Palatino Linotype"/>
              </a:rPr>
              <a:t>PolyHash</a:t>
            </a:r>
            <a:r>
              <a:rPr sz="170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called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once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—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i="1" baseline="27777" dirty="0">
                <a:latin typeface="Arial"/>
                <a:cs typeface="Arial"/>
              </a:rPr>
              <a:t>P</a:t>
            </a:r>
            <a:r>
              <a:rPr sz="1800" baseline="27777" dirty="0">
                <a:latin typeface="Cambria"/>
                <a:cs typeface="Cambria"/>
              </a:rPr>
              <a:t>|</a:t>
            </a:r>
            <a:r>
              <a:rPr sz="1800" spc="322" baseline="27777" dirty="0">
                <a:latin typeface="Cambria"/>
                <a:cs typeface="Cambri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All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values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70" dirty="0">
                <a:latin typeface="Arial Narrow"/>
                <a:cs typeface="Arial Narrow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latin typeface="Calibri"/>
                <a:cs typeface="Calibri"/>
              </a:rPr>
              <a:t>Total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precomputation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51930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356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4302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i="1" spc="1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75" dirty="0">
                <a:solidFill>
                  <a:srgbClr val="0000FF"/>
                </a:solidFill>
                <a:latin typeface="Cambria"/>
                <a:cs typeface="Cambria"/>
              </a:rPr>
              <a:t>  </a:t>
            </a:r>
            <a:r>
              <a:rPr sz="1700" spc="85" dirty="0">
                <a:solidFill>
                  <a:srgbClr val="0000FF"/>
                </a:solidFill>
                <a:latin typeface="Palatino Linotype"/>
                <a:cs typeface="Palatino Linotype"/>
              </a:rPr>
              <a:t>big</a:t>
            </a:r>
            <a:r>
              <a:rPr sz="1700" spc="4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55" dirty="0">
                <a:solidFill>
                  <a:srgbClr val="0000FF"/>
                </a:solidFill>
                <a:latin typeface="Palatino Linotype"/>
                <a:cs typeface="Palatino Linotype"/>
              </a:rPr>
              <a:t>prime,</a:t>
            </a:r>
            <a:r>
              <a:rPr sz="1700" spc="484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sz="1700" i="1" spc="1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95" dirty="0">
                <a:solidFill>
                  <a:srgbClr val="0000FF"/>
                </a:solidFill>
                <a:latin typeface="Palatino Linotype"/>
                <a:cs typeface="Palatino Linotype"/>
              </a:rPr>
              <a:t>random</a:t>
            </a:r>
            <a:r>
              <a:rPr sz="1700" spc="-9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700" spc="-9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700" i="1" spc="-95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sz="1700" i="1" spc="-12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700" i="1" spc="50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spc="39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700" spc="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700" spc="-2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894"/>
            <a:ext cx="4029710" cy="389255"/>
          </a:xfrm>
          <a:custGeom>
            <a:avLst/>
            <a:gdLst/>
            <a:ahLst/>
            <a:cxnLst/>
            <a:rect l="l" t="t" r="r" b="b"/>
            <a:pathLst>
              <a:path w="4029710" h="389255">
                <a:moveTo>
                  <a:pt x="0" y="389013"/>
                </a:moveTo>
                <a:lnTo>
                  <a:pt x="4029354" y="389013"/>
                </a:lnTo>
                <a:lnTo>
                  <a:pt x="4029354" y="0"/>
                </a:lnTo>
                <a:lnTo>
                  <a:pt x="0" y="0"/>
                </a:lnTo>
                <a:lnTo>
                  <a:pt x="0" y="389013"/>
                </a:lnTo>
                <a:close/>
              </a:path>
            </a:pathLst>
          </a:custGeom>
          <a:solidFill>
            <a:srgbClr val="CAD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34765"/>
            <a:ext cx="24968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/>
              <a:t>Find</a:t>
            </a:r>
            <a:r>
              <a:rPr sz="2050" spc="75" dirty="0"/>
              <a:t> </a:t>
            </a:r>
            <a:r>
              <a:rPr sz="2050" spc="-10" dirty="0"/>
              <a:t>Substring</a:t>
            </a:r>
            <a:r>
              <a:rPr sz="2050" spc="90" dirty="0"/>
              <a:t> </a:t>
            </a:r>
            <a:r>
              <a:rPr sz="2050" dirty="0"/>
              <a:t>in</a:t>
            </a:r>
            <a:r>
              <a:rPr sz="2050" spc="90" dirty="0"/>
              <a:t> </a:t>
            </a:r>
            <a:r>
              <a:rPr sz="2050" spc="-10" dirty="0"/>
              <a:t>String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289331" y="1041908"/>
            <a:ext cx="4029710" cy="1479550"/>
          </a:xfrm>
          <a:custGeom>
            <a:avLst/>
            <a:gdLst/>
            <a:ahLst/>
            <a:cxnLst/>
            <a:rect l="l" t="t" r="r" b="b"/>
            <a:pathLst>
              <a:path w="4029710" h="1479550">
                <a:moveTo>
                  <a:pt x="4029354" y="0"/>
                </a:moveTo>
                <a:lnTo>
                  <a:pt x="0" y="0"/>
                </a:lnTo>
                <a:lnTo>
                  <a:pt x="0" y="1479156"/>
                </a:lnTo>
                <a:lnTo>
                  <a:pt x="4029354" y="1479156"/>
                </a:lnTo>
                <a:lnTo>
                  <a:pt x="4029354" y="0"/>
                </a:lnTo>
                <a:close/>
              </a:path>
            </a:pathLst>
          </a:custGeom>
          <a:solidFill>
            <a:srgbClr val="E2E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136193"/>
            <a:ext cx="2947035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3189">
              <a:lnSpc>
                <a:spcPct val="122100"/>
              </a:lnSpc>
              <a:spcBef>
                <a:spcPts val="95"/>
              </a:spcBef>
              <a:tabLst>
                <a:tab pos="822960" algn="l"/>
              </a:tabLst>
            </a:pP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Input: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spc="-24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Strings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i="1" spc="245" dirty="0">
                <a:latin typeface="Arial Narrow"/>
                <a:cs typeface="Arial Narrow"/>
              </a:rPr>
              <a:t>T</a:t>
            </a:r>
            <a:r>
              <a:rPr sz="1700" i="1" spc="8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spc="55" dirty="0">
                <a:latin typeface="Arial Narrow"/>
                <a:cs typeface="Arial Narrow"/>
              </a:rPr>
              <a:t>P</a:t>
            </a:r>
            <a:r>
              <a:rPr sz="1700" spc="55" dirty="0">
                <a:latin typeface="Calibri"/>
                <a:cs typeface="Calibri"/>
              </a:rPr>
              <a:t>. </a:t>
            </a:r>
            <a:r>
              <a:rPr sz="1700" spc="-10" dirty="0">
                <a:solidFill>
                  <a:srgbClr val="006EB8"/>
                </a:solidFill>
                <a:latin typeface="Calibri"/>
                <a:cs typeface="Calibri"/>
              </a:rPr>
              <a:t>Output:</a:t>
            </a:r>
            <a:r>
              <a:rPr sz="1700" dirty="0">
                <a:solidFill>
                  <a:srgbClr val="006EB8"/>
                </a:solidFill>
                <a:latin typeface="Calibri"/>
                <a:cs typeface="Calibri"/>
              </a:rPr>
              <a:t>	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such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positions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i="1" spc="105" dirty="0">
                <a:latin typeface="Arial Narrow"/>
                <a:cs typeface="Arial Narrow"/>
              </a:rPr>
              <a:t>T</a:t>
            </a:r>
            <a:r>
              <a:rPr sz="1700" spc="105" dirty="0">
                <a:latin typeface="Calibri"/>
                <a:cs typeface="Calibri"/>
              </a:rPr>
              <a:t>,</a:t>
            </a:r>
            <a:endParaRPr sz="170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  <a:spcBef>
                <a:spcPts val="150"/>
              </a:spcBef>
            </a:pPr>
            <a:r>
              <a:rPr sz="1700" dirty="0">
                <a:latin typeface="Calibri"/>
                <a:cs typeface="Calibri"/>
              </a:rPr>
              <a:t>0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95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≤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70" dirty="0">
                <a:latin typeface="Cambria"/>
                <a:cs typeface="Cambria"/>
              </a:rPr>
              <a:t> </a:t>
            </a:r>
            <a:r>
              <a:rPr sz="1700" spc="-20" dirty="0">
                <a:latin typeface="Calibri"/>
                <a:cs typeface="Calibri"/>
              </a:rPr>
              <a:t>that</a:t>
            </a:r>
            <a:endParaRPr sz="170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2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14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4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35" dirty="0">
                <a:latin typeface="Cambria"/>
                <a:cs typeface="Cambria"/>
              </a:rPr>
              <a:t> </a:t>
            </a:r>
            <a:r>
              <a:rPr sz="1700" spc="-130" dirty="0">
                <a:latin typeface="Calibri"/>
                <a:cs typeface="Calibri"/>
              </a:rPr>
              <a:t>1</a:t>
            </a:r>
            <a:r>
              <a:rPr sz="1700" spc="-130" dirty="0">
                <a:latin typeface="Tahoma"/>
                <a:cs typeface="Tahoma"/>
              </a:rPr>
              <a:t>]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i="1" spc="30" dirty="0">
                <a:latin typeface="Arial Narrow"/>
                <a:cs typeface="Arial Narrow"/>
              </a:rPr>
              <a:t>P</a:t>
            </a:r>
            <a:r>
              <a:rPr sz="1700" spc="3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solidFill>
                  <a:srgbClr val="0000FF"/>
                </a:solidFill>
                <a:latin typeface="Palatino Linotype"/>
                <a:cs typeface="Palatino Linotype"/>
              </a:rPr>
              <a:t>positions</a:t>
            </a:r>
            <a:r>
              <a:rPr sz="1700" spc="3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4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35" dirty="0">
                <a:solidFill>
                  <a:srgbClr val="0000FF"/>
                </a:solidFill>
                <a:latin typeface="Palatino Linotype"/>
                <a:cs typeface="Palatino Linotype"/>
              </a:rPr>
              <a:t>empty</a:t>
            </a:r>
            <a:r>
              <a:rPr sz="1700" spc="3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295" dirty="0">
                <a:solidFill>
                  <a:srgbClr val="0000FF"/>
                </a:solidFill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solidFill>
                  <a:srgbClr val="0000FF"/>
                </a:solidFill>
                <a:latin typeface="Palatino Linotype"/>
                <a:cs typeface="Palatino Linotype"/>
              </a:rPr>
              <a:t>pHash</a:t>
            </a:r>
            <a:r>
              <a:rPr sz="1700" spc="34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0000FF"/>
                </a:solidFill>
                <a:latin typeface="Palatino Linotype"/>
                <a:cs typeface="Palatino Linotype"/>
              </a:rPr>
              <a:t>PolyHash</a:t>
            </a:r>
            <a:r>
              <a:rPr sz="1700" spc="-2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700" i="1" spc="-25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i="1" spc="-25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sz="1700" i="1" spc="-12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i="1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sz="1700" i="1" spc="-12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700" i="1" spc="-25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sz="1700" spc="-2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6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solidFill>
                  <a:srgbClr val="0000FF"/>
                </a:solidFill>
                <a:latin typeface="Arial Narrow"/>
                <a:cs typeface="Arial Narrow"/>
              </a:rPr>
              <a:t>H</a:t>
            </a:r>
            <a:r>
              <a:rPr sz="1700" i="1" spc="155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spc="280" dirty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7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20" dirty="0">
                <a:solidFill>
                  <a:srgbClr val="0000FF"/>
                </a:solidFill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700" i="1" spc="-20" dirty="0">
                <a:solidFill>
                  <a:srgbClr val="0000FF"/>
                </a:solidFill>
                <a:latin typeface="Arial Narrow"/>
                <a:cs typeface="Arial Narrow"/>
              </a:rPr>
              <a:t>T</a:t>
            </a:r>
            <a:r>
              <a:rPr sz="1700" i="1" spc="-20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sz="1700" i="1" spc="-8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i="1" spc="-10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spc="-1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i="1" spc="-10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sz="1700" i="1" spc="-9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i="1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sz="1700" i="1" spc="-85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700" i="1" spc="-25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sz="1700" spc="-2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  <a:tabLst>
                <a:tab pos="1464945" algn="l"/>
              </a:tabLst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59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95" dirty="0">
                <a:latin typeface="Arial Narrow"/>
                <a:cs typeface="Arial Narrow"/>
              </a:rPr>
              <a:t> </a:t>
            </a:r>
            <a:r>
              <a:rPr sz="1700" spc="-40" dirty="0">
                <a:latin typeface="Palatino Linotype"/>
                <a:cs typeface="Palatino Linotype"/>
              </a:rPr>
              <a:t>from</a:t>
            </a:r>
            <a:r>
              <a:rPr sz="1700" spc="459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Calibri"/>
                <a:cs typeface="Calibri"/>
              </a:rPr>
              <a:t>0</a:t>
            </a:r>
            <a:r>
              <a:rPr sz="1700" spc="495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9" dirty="0">
                <a:latin typeface="Palatino Linotype"/>
                <a:cs typeface="Palatino Linotype"/>
              </a:rPr>
              <a:t> </a:t>
            </a:r>
            <a:r>
              <a:rPr sz="1700" spc="35" dirty="0">
                <a:latin typeface="Cambria"/>
                <a:cs typeface="Cambria"/>
              </a:rPr>
              <a:t>|</a:t>
            </a:r>
            <a:r>
              <a:rPr sz="1700" i="1" spc="35" dirty="0">
                <a:latin typeface="Arial Narrow"/>
                <a:cs typeface="Arial Narrow"/>
              </a:rPr>
              <a:t>T</a:t>
            </a:r>
            <a:r>
              <a:rPr sz="1700" spc="35" dirty="0">
                <a:latin typeface="Cambria"/>
                <a:cs typeface="Cambria"/>
              </a:rPr>
              <a:t>|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105" dirty="0">
                <a:latin typeface="Cambria"/>
                <a:cs typeface="Cambria"/>
              </a:rPr>
              <a:t>|</a:t>
            </a:r>
            <a:r>
              <a:rPr sz="1700" i="1" spc="105" dirty="0">
                <a:latin typeface="Arial Narrow"/>
                <a:cs typeface="Arial Narrow"/>
              </a:rPr>
              <a:t>P</a:t>
            </a:r>
            <a:r>
              <a:rPr sz="1700" spc="105" dirty="0">
                <a:latin typeface="Cambria"/>
                <a:cs typeface="Cambria"/>
              </a:rPr>
              <a:t>|</a:t>
            </a:r>
            <a:r>
              <a:rPr sz="1700" spc="105" dirty="0">
                <a:latin typeface="Palatino Linotype"/>
                <a:cs typeface="Palatino Linotype"/>
              </a:rPr>
              <a:t>:</a:t>
            </a:r>
            <a:r>
              <a:rPr sz="1700" spc="455" dirty="0">
                <a:latin typeface="Palatino Linotype"/>
                <a:cs typeface="Palatino Linotype"/>
              </a:rPr>
              <a:t>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55" dirty="0">
                <a:latin typeface="Palatino Linotype"/>
                <a:cs typeface="Palatino Linotype"/>
              </a:rPr>
              <a:t> </a:t>
            </a:r>
            <a:r>
              <a:rPr sz="1700" spc="-125" dirty="0">
                <a:latin typeface="Palatino Linotype"/>
                <a:cs typeface="Palatino Linotype"/>
              </a:rPr>
              <a:t>pHash</a:t>
            </a:r>
            <a:r>
              <a:rPr sz="1700" spc="459" dirty="0">
                <a:latin typeface="Palatino Linotype"/>
                <a:cs typeface="Palatino Linotype"/>
              </a:rPr>
              <a:t> </a:t>
            </a:r>
            <a:r>
              <a:rPr sz="1700" spc="-1245" dirty="0">
                <a:latin typeface="Tahoma"/>
                <a:cs typeface="Tahoma"/>
              </a:rPr>
              <a:t>=</a:t>
            </a:r>
            <a:r>
              <a:rPr sz="1700" spc="5" dirty="0">
                <a:latin typeface="Cambria"/>
                <a:cs typeface="Cambria"/>
              </a:rPr>
              <a:t≯</a:t>
            </a:r>
            <a:r>
              <a:rPr sz="1700" dirty="0">
                <a:latin typeface="Cambria"/>
                <a:cs typeface="Cambria"/>
              </a:rPr>
              <a:t>	</a:t>
            </a:r>
            <a:r>
              <a:rPr sz="1700" i="1" spc="55" dirty="0">
                <a:latin typeface="Arial Narrow"/>
                <a:cs typeface="Arial Narrow"/>
              </a:rPr>
              <a:t>H</a:t>
            </a:r>
            <a:r>
              <a:rPr sz="1700" spc="55" dirty="0">
                <a:latin typeface="Tahoma"/>
                <a:cs typeface="Tahoma"/>
              </a:rPr>
              <a:t>[</a:t>
            </a:r>
            <a:r>
              <a:rPr sz="1700" i="1" spc="55" dirty="0">
                <a:latin typeface="Arial Narrow"/>
                <a:cs typeface="Arial Narrow"/>
              </a:rPr>
              <a:t>i</a:t>
            </a:r>
            <a:r>
              <a:rPr sz="1700" spc="55" dirty="0">
                <a:latin typeface="Tahoma"/>
                <a:cs typeface="Tahoma"/>
              </a:rPr>
              <a:t>]</a:t>
            </a:r>
            <a:r>
              <a:rPr sz="1700" spc="5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7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700" spc="44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i="1" spc="70" dirty="0">
                <a:solidFill>
                  <a:srgbClr val="0000FF"/>
                </a:solidFill>
                <a:latin typeface="Arial Narrow"/>
                <a:cs typeface="Arial Narrow"/>
              </a:rPr>
              <a:t>i</a:t>
            </a:r>
            <a:r>
              <a:rPr sz="1700" i="1" spc="48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from</a:t>
            </a:r>
            <a:r>
              <a:rPr sz="1700" spc="4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700" spc="4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0000FF"/>
                </a:solidFill>
                <a:latin typeface="Palatino Linotype"/>
                <a:cs typeface="Palatino Linotype"/>
              </a:rPr>
              <a:t>to</a:t>
            </a:r>
            <a:r>
              <a:rPr sz="1700" spc="4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T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| </a:t>
            </a:r>
            <a:r>
              <a:rPr sz="1700" spc="39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8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i="1" spc="85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spc="85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spc="85" dirty="0">
                <a:solidFill>
                  <a:srgbClr val="0000FF"/>
                </a:solidFill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solidFill>
                  <a:srgbClr val="0000FF"/>
                </a:solidFill>
                <a:latin typeface="Palatino Linotype"/>
                <a:cs typeface="Palatino Linotype"/>
              </a:rPr>
              <a:t>if</a:t>
            </a:r>
            <a:r>
              <a:rPr sz="1700" spc="35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-65" dirty="0">
                <a:solidFill>
                  <a:srgbClr val="0000FF"/>
                </a:solidFill>
                <a:latin typeface="Palatino Linotype"/>
                <a:cs typeface="Palatino Linotype"/>
              </a:rPr>
              <a:t>pHash</a:t>
            </a:r>
            <a:r>
              <a:rPr sz="1700" spc="35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̸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700" spc="-1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i="1" spc="45" dirty="0">
                <a:solidFill>
                  <a:srgbClr val="0000FF"/>
                </a:solidFill>
                <a:latin typeface="Arial Narrow"/>
                <a:cs typeface="Arial Narrow"/>
              </a:rPr>
              <a:t>H</a:t>
            </a:r>
            <a:r>
              <a:rPr sz="1700" spc="45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700" i="1" spc="45" dirty="0">
                <a:solidFill>
                  <a:srgbClr val="0000FF"/>
                </a:solidFill>
                <a:latin typeface="Arial Narrow"/>
                <a:cs typeface="Arial Narrow"/>
              </a:rPr>
              <a:t>i</a:t>
            </a:r>
            <a:r>
              <a:rPr sz="1700" spc="45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z="1700" spc="45" dirty="0">
                <a:solidFill>
                  <a:srgbClr val="0000FF"/>
                </a:solidFill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solidFill>
                  <a:srgbClr val="0000FF"/>
                </a:solidFill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solidFill>
                  <a:srgbClr val="0000FF"/>
                </a:solidFill>
                <a:latin typeface="Palatino Linotype"/>
                <a:cs typeface="Palatino Linotype"/>
              </a:rPr>
              <a:t>if</a:t>
            </a:r>
            <a:r>
              <a:rPr sz="1700" spc="484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0000FF"/>
                </a:solidFill>
                <a:latin typeface="Palatino Linotype"/>
                <a:cs typeface="Palatino Linotype"/>
              </a:rPr>
              <a:t>AreEqual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T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i</a:t>
            </a:r>
            <a:r>
              <a:rPr sz="1700" i="1" dirty="0">
                <a:solidFill>
                  <a:srgbClr val="0000FF"/>
                </a:solidFill>
                <a:latin typeface="Georgia"/>
                <a:cs typeface="Georgia"/>
              </a:rPr>
              <a:t>..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i</a:t>
            </a:r>
            <a:r>
              <a:rPr sz="1700" i="1" spc="5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70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700" spc="-1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dirty="0">
                <a:solidFill>
                  <a:srgbClr val="0000FF"/>
                </a:solidFill>
                <a:latin typeface="Cambria"/>
                <a:cs typeface="Cambria"/>
              </a:rPr>
              <a:t>|</a:t>
            </a:r>
            <a:r>
              <a:rPr sz="17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395" dirty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1700" spc="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700" spc="-9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700" spc="-90" dirty="0">
                <a:solidFill>
                  <a:srgbClr val="0000FF"/>
                </a:solidFill>
                <a:latin typeface="Tahoma"/>
                <a:cs typeface="Tahoma"/>
              </a:rPr>
              <a:t>]</a:t>
            </a:r>
            <a:r>
              <a:rPr sz="1700" i="1" spc="-90" dirty="0">
                <a:solidFill>
                  <a:srgbClr val="0000FF"/>
                </a:solidFill>
                <a:latin typeface="Georgia"/>
                <a:cs typeface="Georgia"/>
              </a:rPr>
              <a:t>,</a:t>
            </a:r>
            <a:r>
              <a:rPr sz="1700" i="1" spc="-114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700" i="1" spc="150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sz="1700" spc="15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700" spc="150" dirty="0">
                <a:solidFill>
                  <a:srgbClr val="0000FF"/>
                </a:solidFill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solidFill>
                  <a:srgbClr val="0000FF"/>
                </a:solidFill>
                <a:latin typeface="Arial Narrow"/>
                <a:cs typeface="Arial Narrow"/>
              </a:rPr>
              <a:t>i</a:t>
            </a:r>
            <a:r>
              <a:rPr sz="17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latin typeface="Palatino Linotype"/>
                <a:cs typeface="Palatino Linotype"/>
              </a:rPr>
              <a:t>return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spc="110" dirty="0"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31" y="65252"/>
            <a:ext cx="4029710" cy="411480"/>
          </a:xfrm>
          <a:custGeom>
            <a:avLst/>
            <a:gdLst/>
            <a:ahLst/>
            <a:cxnLst/>
            <a:rect l="l" t="t" r="r" b="b"/>
            <a:pathLst>
              <a:path w="4029710" h="411480">
                <a:moveTo>
                  <a:pt x="0" y="411137"/>
                </a:moveTo>
                <a:lnTo>
                  <a:pt x="4029354" y="411137"/>
                </a:lnTo>
                <a:lnTo>
                  <a:pt x="4029354" y="0"/>
                </a:lnTo>
                <a:lnTo>
                  <a:pt x="0" y="0"/>
                </a:lnTo>
                <a:lnTo>
                  <a:pt x="0" y="411137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FF0000"/>
                </a:solidFill>
                <a:latin typeface="Palatino Linotype"/>
                <a:cs typeface="Palatino Linotype"/>
              </a:rPr>
              <a:t>RabinKarp</a:t>
            </a:r>
            <a:r>
              <a:rPr sz="205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2050" i="1" spc="-20" dirty="0">
                <a:solidFill>
                  <a:srgbClr val="FF0000"/>
                </a:solidFill>
                <a:latin typeface="Arial Narrow"/>
                <a:cs typeface="Arial Narrow"/>
              </a:rPr>
              <a:t>T</a:t>
            </a:r>
            <a:r>
              <a:rPr sz="2050" i="1" spc="-20" dirty="0">
                <a:solidFill>
                  <a:srgbClr val="FF0000"/>
                </a:solidFill>
                <a:latin typeface="Georgia"/>
                <a:cs typeface="Georgia"/>
              </a:rPr>
              <a:t>,</a:t>
            </a:r>
            <a:r>
              <a:rPr sz="2050" i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50" i="1" spc="-25" dirty="0">
                <a:solidFill>
                  <a:srgbClr val="FF0000"/>
                </a:solidFill>
                <a:latin typeface="Arial Narrow"/>
                <a:cs typeface="Arial Narrow"/>
              </a:rPr>
              <a:t>P</a:t>
            </a:r>
            <a:r>
              <a:rPr sz="2050" spc="-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331" y="476389"/>
            <a:ext cx="4029710" cy="2903220"/>
          </a:xfrm>
          <a:custGeom>
            <a:avLst/>
            <a:gdLst/>
            <a:ahLst/>
            <a:cxnLst/>
            <a:rect l="l" t="t" r="r" b="b"/>
            <a:pathLst>
              <a:path w="4029710" h="2903220">
                <a:moveTo>
                  <a:pt x="4029354" y="0"/>
                </a:moveTo>
                <a:lnTo>
                  <a:pt x="0" y="0"/>
                </a:lnTo>
                <a:lnTo>
                  <a:pt x="0" y="2902775"/>
                </a:lnTo>
                <a:lnTo>
                  <a:pt x="4029354" y="2902775"/>
                </a:lnTo>
                <a:lnTo>
                  <a:pt x="4029354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07416"/>
            <a:ext cx="3706495" cy="2809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75" dirty="0">
                <a:latin typeface="Cambria"/>
                <a:cs typeface="Cambria"/>
              </a:rPr>
              <a:t>  </a:t>
            </a:r>
            <a:r>
              <a:rPr sz="1700" spc="85" dirty="0">
                <a:latin typeface="Palatino Linotype"/>
                <a:cs typeface="Palatino Linotype"/>
              </a:rPr>
              <a:t>big</a:t>
            </a:r>
            <a:r>
              <a:rPr sz="1700" spc="490" dirty="0">
                <a:latin typeface="Palatino Linotype"/>
                <a:cs typeface="Palatino Linotype"/>
              </a:rPr>
              <a:t> </a:t>
            </a:r>
            <a:r>
              <a:rPr sz="1700" spc="55" dirty="0">
                <a:latin typeface="Palatino Linotype"/>
                <a:cs typeface="Palatino Linotype"/>
              </a:rPr>
              <a:t>prime,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x</a:t>
            </a:r>
            <a:r>
              <a:rPr sz="1700" i="1" spc="100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14" dirty="0">
                <a:latin typeface="Cambria"/>
                <a:cs typeface="Cambria"/>
              </a:rPr>
              <a:t> </a:t>
            </a:r>
            <a:r>
              <a:rPr sz="1700" spc="-95" dirty="0">
                <a:latin typeface="Palatino Linotype"/>
                <a:cs typeface="Palatino Linotype"/>
              </a:rPr>
              <a:t>random</a:t>
            </a:r>
            <a:r>
              <a:rPr sz="1700" spc="-95" dirty="0">
                <a:latin typeface="Tahoma"/>
                <a:cs typeface="Tahoma"/>
              </a:rPr>
              <a:t>(</a:t>
            </a:r>
            <a:r>
              <a:rPr sz="1700" spc="-95" dirty="0">
                <a:latin typeface="Calibri"/>
                <a:cs typeface="Calibri"/>
              </a:rPr>
              <a:t>1</a:t>
            </a:r>
            <a:r>
              <a:rPr sz="1700" i="1" spc="-95" dirty="0">
                <a:latin typeface="Georgia"/>
                <a:cs typeface="Georgia"/>
              </a:rPr>
              <a:t>,</a:t>
            </a:r>
            <a:r>
              <a:rPr sz="1700" i="1" spc="-120" dirty="0">
                <a:latin typeface="Georgia"/>
                <a:cs typeface="Georgia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Arial Narrow"/>
                <a:cs typeface="Arial Narrow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15" dirty="0">
                <a:latin typeface="Cambria"/>
                <a:cs typeface="Cambria"/>
              </a:rPr>
              <a:t> </a:t>
            </a:r>
            <a:r>
              <a:rPr sz="1700" spc="-25" dirty="0">
                <a:latin typeface="Calibri"/>
                <a:cs typeface="Calibri"/>
              </a:rPr>
              <a:t>1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1102360">
              <a:lnSpc>
                <a:spcPct val="107400"/>
              </a:lnSpc>
            </a:pPr>
            <a:r>
              <a:rPr sz="1700" spc="120" dirty="0">
                <a:latin typeface="Palatino Linotype"/>
                <a:cs typeface="Palatino Linotype"/>
              </a:rPr>
              <a:t>positions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425" dirty="0">
                <a:latin typeface="Cambria"/>
                <a:cs typeface="Cambria"/>
              </a:rPr>
              <a:t> </a:t>
            </a:r>
            <a:r>
              <a:rPr sz="1700" spc="-35" dirty="0">
                <a:latin typeface="Palatino Linotype"/>
                <a:cs typeface="Palatino Linotype"/>
              </a:rPr>
              <a:t>empty</a:t>
            </a:r>
            <a:r>
              <a:rPr sz="1700" spc="380" dirty="0">
                <a:latin typeface="Palatino Linotype"/>
                <a:cs typeface="Palatino Linotype"/>
              </a:rPr>
              <a:t> </a:t>
            </a:r>
            <a:r>
              <a:rPr sz="1700" spc="295" dirty="0">
                <a:latin typeface="Palatino Linotype"/>
                <a:cs typeface="Palatino Linotype"/>
              </a:rPr>
              <a:t>list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45" dirty="0">
                <a:latin typeface="Palatino Linotype"/>
                <a:cs typeface="Palatino Linotype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-25" dirty="0">
                <a:latin typeface="Palatino Linotype"/>
                <a:cs typeface="Palatino Linotype"/>
              </a:rPr>
              <a:t>PolyHash</a:t>
            </a:r>
            <a:r>
              <a:rPr sz="1700" spc="-25" dirty="0">
                <a:latin typeface="Tahoma"/>
                <a:cs typeface="Tahoma"/>
              </a:rPr>
              <a:t>(</a:t>
            </a:r>
            <a:r>
              <a:rPr sz="1700" i="1" spc="-25" dirty="0">
                <a:latin typeface="Arial Narrow"/>
                <a:cs typeface="Arial Narrow"/>
              </a:rPr>
              <a:t>P</a:t>
            </a:r>
            <a:r>
              <a:rPr sz="1700" i="1" spc="-25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12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spc="130" dirty="0">
                <a:latin typeface="Arial Narrow"/>
                <a:cs typeface="Arial Narrow"/>
              </a:rPr>
              <a:t>H</a:t>
            </a:r>
            <a:r>
              <a:rPr sz="1700" i="1" spc="155" dirty="0">
                <a:latin typeface="Arial Narrow"/>
                <a:cs typeface="Arial Narrow"/>
              </a:rPr>
              <a:t> </a:t>
            </a:r>
            <a:r>
              <a:rPr sz="1700" spc="280" dirty="0">
                <a:latin typeface="Cambria"/>
                <a:cs typeface="Cambria"/>
              </a:rPr>
              <a:t>←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spc="-20" dirty="0">
                <a:latin typeface="Palatino Linotype"/>
                <a:cs typeface="Palatino Linotype"/>
              </a:rPr>
              <a:t>PrecomputeHashes</a:t>
            </a:r>
            <a:r>
              <a:rPr sz="1700" spc="-20" dirty="0">
                <a:latin typeface="Tahoma"/>
                <a:cs typeface="Tahoma"/>
              </a:rPr>
              <a:t>(</a:t>
            </a:r>
            <a:r>
              <a:rPr sz="1700" i="1" spc="-20" dirty="0">
                <a:latin typeface="Arial Narrow"/>
                <a:cs typeface="Arial Narrow"/>
              </a:rPr>
              <a:t>T</a:t>
            </a:r>
            <a:r>
              <a:rPr sz="1700" i="1" spc="-20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Georgia"/>
                <a:cs typeface="Georgia"/>
              </a:rPr>
              <a:t>,</a:t>
            </a:r>
            <a:r>
              <a:rPr sz="1700" i="1" spc="-90" dirty="0">
                <a:latin typeface="Georgia"/>
                <a:cs typeface="Georgia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i="1" dirty="0">
                <a:latin typeface="Georgia"/>
                <a:cs typeface="Georgia"/>
              </a:rPr>
              <a:t>,</a:t>
            </a:r>
            <a:r>
              <a:rPr sz="1700" i="1" spc="-85" dirty="0">
                <a:latin typeface="Georgia"/>
                <a:cs typeface="Georgia"/>
              </a:rPr>
              <a:t> </a:t>
            </a:r>
            <a:r>
              <a:rPr sz="1700" i="1" spc="-25" dirty="0">
                <a:latin typeface="Arial Narrow"/>
                <a:cs typeface="Arial Narrow"/>
              </a:rPr>
              <a:t>x</a:t>
            </a:r>
            <a:r>
              <a:rPr sz="1700" spc="-25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231140" marR="1063625" indent="-219075">
              <a:lnSpc>
                <a:spcPct val="107400"/>
              </a:lnSpc>
            </a:pPr>
            <a:r>
              <a:rPr sz="1700" spc="155" dirty="0">
                <a:latin typeface="Palatino Linotype"/>
                <a:cs typeface="Palatino Linotype"/>
              </a:rPr>
              <a:t>for</a:t>
            </a:r>
            <a:r>
              <a:rPr sz="1700" spc="445" dirty="0">
                <a:latin typeface="Palatino Linotype"/>
                <a:cs typeface="Palatino Linotype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480" dirty="0">
                <a:latin typeface="Arial Narrow"/>
                <a:cs typeface="Arial Narrow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from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140" dirty="0">
                <a:latin typeface="Palatino Linotype"/>
                <a:cs typeface="Palatino Linotype"/>
              </a:rPr>
              <a:t>to</a:t>
            </a:r>
            <a:r>
              <a:rPr sz="1700" spc="450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i="1" spc="85" dirty="0">
                <a:latin typeface="Arial Narrow"/>
                <a:cs typeface="Arial Narrow"/>
              </a:rPr>
              <a:t>P</a:t>
            </a:r>
            <a:r>
              <a:rPr sz="1700" spc="85" dirty="0">
                <a:latin typeface="Cambria"/>
                <a:cs typeface="Cambria"/>
              </a:rPr>
              <a:t>|</a:t>
            </a:r>
            <a:r>
              <a:rPr sz="1700" spc="85" dirty="0">
                <a:latin typeface="Palatino Linotype"/>
                <a:cs typeface="Palatino Linotype"/>
              </a:rPr>
              <a:t>: </a:t>
            </a: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350" dirty="0">
                <a:latin typeface="Palatino Linotype"/>
                <a:cs typeface="Palatino Linotype"/>
              </a:rPr>
              <a:t> </a:t>
            </a:r>
            <a:r>
              <a:rPr sz="1700" spc="-65" dirty="0">
                <a:latin typeface="Palatino Linotype"/>
                <a:cs typeface="Palatino Linotype"/>
              </a:rPr>
              <a:t>pHash</a:t>
            </a:r>
            <a:r>
              <a:rPr sz="1700" spc="35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mbria"/>
                <a:cs typeface="Cambria"/>
              </a:rPr>
              <a:t≯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110" dirty="0">
                <a:latin typeface="Tahoma"/>
                <a:cs typeface="Tahoma"/>
              </a:rPr>
              <a:t> </a:t>
            </a:r>
            <a:r>
              <a:rPr sz="1700" i="1" spc="45" dirty="0">
                <a:latin typeface="Arial Narrow"/>
                <a:cs typeface="Arial Narrow"/>
              </a:rPr>
              <a:t>H</a:t>
            </a:r>
            <a:r>
              <a:rPr sz="1700" spc="45" dirty="0">
                <a:latin typeface="Tahoma"/>
                <a:cs typeface="Tahoma"/>
              </a:rPr>
              <a:t>[</a:t>
            </a:r>
            <a:r>
              <a:rPr sz="1700" i="1" spc="45" dirty="0">
                <a:latin typeface="Arial Narrow"/>
                <a:cs typeface="Arial Narrow"/>
              </a:rPr>
              <a:t>i</a:t>
            </a:r>
            <a:r>
              <a:rPr sz="1700" spc="45" dirty="0">
                <a:latin typeface="Tahoma"/>
                <a:cs typeface="Tahoma"/>
              </a:rPr>
              <a:t>]</a:t>
            </a:r>
            <a:r>
              <a:rPr sz="1700" spc="45" dirty="0">
                <a:latin typeface="Palatino Linotype"/>
                <a:cs typeface="Palatino Linotype"/>
              </a:rPr>
              <a:t>:</a:t>
            </a:r>
            <a:endParaRPr sz="1700">
              <a:latin typeface="Palatino Linotype"/>
              <a:cs typeface="Palatino Linotype"/>
            </a:endParaRPr>
          </a:p>
          <a:p>
            <a:pPr marL="449580">
              <a:lnSpc>
                <a:spcPct val="100000"/>
              </a:lnSpc>
              <a:spcBef>
                <a:spcPts val="150"/>
              </a:spcBef>
            </a:pPr>
            <a:r>
              <a:rPr sz="1700" spc="55" dirty="0">
                <a:latin typeface="Palatino Linotype"/>
                <a:cs typeface="Palatino Linotype"/>
              </a:rPr>
              <a:t>continue</a:t>
            </a:r>
            <a:endParaRPr sz="1700">
              <a:latin typeface="Palatino Linotype"/>
              <a:cs typeface="Palatino Linotype"/>
            </a:endParaRPr>
          </a:p>
          <a:p>
            <a:pPr marL="449580" marR="372745" indent="-219075">
              <a:lnSpc>
                <a:spcPct val="107400"/>
              </a:lnSpc>
            </a:pPr>
            <a:r>
              <a:rPr sz="1700" spc="355" dirty="0">
                <a:latin typeface="Palatino Linotype"/>
                <a:cs typeface="Palatino Linotype"/>
              </a:rPr>
              <a:t>if</a:t>
            </a:r>
            <a:r>
              <a:rPr sz="1700" spc="484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4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spc="-90" dirty="0">
                <a:latin typeface="Calibri"/>
                <a:cs typeface="Calibri"/>
              </a:rPr>
              <a:t>1</a:t>
            </a:r>
            <a:r>
              <a:rPr sz="1700" spc="-90" dirty="0">
                <a:latin typeface="Tahoma"/>
                <a:cs typeface="Tahoma"/>
              </a:rPr>
              <a:t>]</a:t>
            </a:r>
            <a:r>
              <a:rPr sz="1700" i="1" spc="-90" dirty="0">
                <a:latin typeface="Georgia"/>
                <a:cs typeface="Georgia"/>
              </a:rPr>
              <a:t>,</a:t>
            </a:r>
            <a:r>
              <a:rPr sz="1700" i="1" spc="-114" dirty="0">
                <a:latin typeface="Georgia"/>
                <a:cs typeface="Georgia"/>
              </a:rPr>
              <a:t> </a:t>
            </a:r>
            <a:r>
              <a:rPr sz="1700" i="1" spc="150" dirty="0">
                <a:latin typeface="Arial Narrow"/>
                <a:cs typeface="Arial Narrow"/>
              </a:rPr>
              <a:t>P</a:t>
            </a:r>
            <a:r>
              <a:rPr sz="1700" spc="150" dirty="0">
                <a:latin typeface="Tahoma"/>
                <a:cs typeface="Tahoma"/>
              </a:rPr>
              <a:t>)</a:t>
            </a:r>
            <a:r>
              <a:rPr sz="1700" spc="150" dirty="0">
                <a:latin typeface="Palatino Linotype"/>
                <a:cs typeface="Palatino Linotype"/>
              </a:rPr>
              <a:t>: </a:t>
            </a:r>
            <a:r>
              <a:rPr sz="1700" spc="60" dirty="0">
                <a:latin typeface="Palatino Linotype"/>
                <a:cs typeface="Palatino Linotype"/>
              </a:rPr>
              <a:t>positions.Append(</a:t>
            </a:r>
            <a:r>
              <a:rPr sz="1700" i="1" spc="60" dirty="0">
                <a:latin typeface="Arial Narrow"/>
                <a:cs typeface="Arial Narrow"/>
              </a:rPr>
              <a:t>i</a:t>
            </a:r>
            <a:r>
              <a:rPr sz="1700" spc="60" dirty="0"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return</a:t>
            </a:r>
            <a:r>
              <a:rPr sz="1700" spc="484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7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positions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Improved</a:t>
            </a:r>
            <a:r>
              <a:rPr spc="-20" dirty="0"/>
              <a:t> </a:t>
            </a:r>
            <a:r>
              <a:rPr spc="-10" dirty="0"/>
              <a:t>Running</a:t>
            </a:r>
            <a:r>
              <a:rPr spc="-1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21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35096"/>
            <a:ext cx="23825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1555">
              <a:lnSpc>
                <a:spcPct val="100000"/>
              </a:lnSpc>
              <a:spcBef>
                <a:spcPts val="125"/>
              </a:spcBef>
            </a:pPr>
            <a:r>
              <a:rPr dirty="0"/>
              <a:t>Naive</a:t>
            </a:r>
            <a:r>
              <a:rPr spc="-10" dirty="0"/>
              <a:t> </a:t>
            </a:r>
            <a:r>
              <a:rPr spc="-3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748289"/>
            <a:ext cx="3913504" cy="2546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For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each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position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spc="-20" dirty="0">
                <a:latin typeface="Calibri"/>
                <a:cs typeface="Calibri"/>
              </a:rPr>
              <a:t>from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90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9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check </a:t>
            </a:r>
            <a:r>
              <a:rPr sz="1700" spc="-55" dirty="0">
                <a:latin typeface="Calibri"/>
                <a:cs typeface="Calibri"/>
              </a:rPr>
              <a:t>whether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Tahoma"/>
                <a:cs typeface="Tahoma"/>
              </a:rPr>
              <a:t>[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dirty="0">
                <a:latin typeface="Georgia"/>
                <a:cs typeface="Georgia"/>
              </a:rPr>
              <a:t>..</a:t>
            </a:r>
            <a:r>
              <a:rPr sz="1700" i="1" dirty="0">
                <a:latin typeface="Arial Narrow"/>
                <a:cs typeface="Arial Narrow"/>
              </a:rPr>
              <a:t>i</a:t>
            </a:r>
            <a:r>
              <a:rPr sz="1700" i="1" spc="-15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50" dirty="0">
                <a:latin typeface="Tahoma"/>
                <a:cs typeface="Tahoma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spc="395" dirty="0">
                <a:latin typeface="Cambria"/>
                <a:cs typeface="Cambria"/>
              </a:rPr>
              <a:t>−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spc="-130" dirty="0">
                <a:latin typeface="Calibri"/>
                <a:cs typeface="Calibri"/>
              </a:rPr>
              <a:t>1</a:t>
            </a:r>
            <a:r>
              <a:rPr sz="1700" spc="-130" dirty="0">
                <a:latin typeface="Tahoma"/>
                <a:cs typeface="Tahoma"/>
              </a:rPr>
              <a:t>]</a:t>
            </a:r>
            <a:r>
              <a:rPr sz="1700" spc="-5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=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14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not.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yes,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append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i="1" spc="70" dirty="0">
                <a:latin typeface="Arial Narrow"/>
                <a:cs typeface="Arial Narrow"/>
              </a:rPr>
              <a:t>i</a:t>
            </a:r>
            <a:r>
              <a:rPr sz="1700" i="1" spc="60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result.</a:t>
            </a:r>
            <a:endParaRPr lang="en-US" sz="17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lang="en-US" sz="1700" spc="-10" dirty="0">
                <a:latin typeface="Calibri"/>
                <a:cs typeface="Calibri"/>
              </a:rPr>
              <a:t>Found the string S using the above algorithm </a:t>
            </a: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700" spc="240" dirty="0">
                <a:latin typeface="Calibri"/>
                <a:cs typeface="Calibri"/>
              </a:rPr>
              <a:t> </a:t>
            </a:r>
            <a:r>
              <a:rPr lang="en-US" sz="1700" i="1" spc="240" dirty="0">
                <a:latin typeface="Arial Narrow"/>
                <a:cs typeface="Calibri"/>
              </a:rPr>
              <a:t>T</a:t>
            </a:r>
            <a:r>
              <a:rPr lang="en-US" sz="1700" i="1" spc="175" dirty="0">
                <a:latin typeface="Arial Narrow"/>
                <a:cs typeface="Arial Narrow"/>
              </a:rPr>
              <a:t> </a:t>
            </a:r>
            <a:r>
              <a:rPr lang="en-US" sz="1700" dirty="0">
                <a:latin typeface="Tahoma"/>
                <a:cs typeface="Tahoma"/>
              </a:rPr>
              <a:t>=</a:t>
            </a:r>
            <a:r>
              <a:rPr lang="en-US" sz="1700" dirty="0">
                <a:latin typeface="Calibri"/>
                <a:cs typeface="Calibri"/>
              </a:rPr>
              <a:t>“</a:t>
            </a:r>
            <a:r>
              <a:rPr lang="en-US" sz="1700" i="1" dirty="0">
                <a:latin typeface="Arial Narrow"/>
                <a:cs typeface="Arial Narrow"/>
              </a:rPr>
              <a:t>hashing</a:t>
            </a:r>
            <a:r>
              <a:rPr lang="en-US" sz="1700" dirty="0">
                <a:latin typeface="Calibri"/>
                <a:cs typeface="Calibri"/>
              </a:rPr>
              <a:t>”,</a:t>
            </a:r>
            <a:r>
              <a:rPr lang="en-US" sz="1700" spc="245" dirty="0">
                <a:latin typeface="Calibri"/>
                <a:cs typeface="Calibri"/>
              </a:rPr>
              <a:t> </a:t>
            </a:r>
            <a:r>
              <a:rPr lang="en-US" sz="1700" spc="-40" dirty="0">
                <a:latin typeface="Calibri"/>
                <a:cs typeface="Calibri"/>
              </a:rPr>
              <a:t>then</a:t>
            </a:r>
            <a:endParaRPr lang="en-US"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lang="en-US" sz="1700" i="1" spc="-80" dirty="0">
                <a:latin typeface="Arial Narrow"/>
                <a:cs typeface="Arial Narrow"/>
              </a:rPr>
              <a:t>S</a:t>
            </a:r>
            <a:r>
              <a:rPr lang="en-US" sz="1700" i="1" spc="-80" dirty="0">
                <a:latin typeface="Tahoma"/>
                <a:cs typeface="Tahoma"/>
              </a:rPr>
              <a:t>=“</a:t>
            </a:r>
            <a:r>
              <a:rPr lang="en-US" sz="1700" i="1" spc="-10" dirty="0" err="1">
                <a:latin typeface="Arial Narrow"/>
                <a:cs typeface="Arial Narrow"/>
              </a:rPr>
              <a:t>ing</a:t>
            </a:r>
            <a:r>
              <a:rPr lang="en-US" sz="1700" spc="-10" dirty="0">
                <a:latin typeface="Calibri"/>
                <a:cs typeface="Calibri"/>
              </a:rPr>
              <a:t>”,</a:t>
            </a:r>
            <a:endParaRPr lang="en-US"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Improved</a:t>
            </a:r>
            <a:r>
              <a:rPr spc="-20" dirty="0"/>
              <a:t> </a:t>
            </a:r>
            <a:r>
              <a:rPr spc="-10" dirty="0"/>
              <a:t>Running</a:t>
            </a:r>
            <a:r>
              <a:rPr spc="-1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21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12763"/>
            <a:ext cx="3201035" cy="5949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spc="-25" dirty="0">
                <a:latin typeface="Palatino Linotype"/>
                <a:cs typeface="Palatino Linotype"/>
              </a:rPr>
              <a:t>PrecomputeHashes</a:t>
            </a:r>
            <a:r>
              <a:rPr sz="1700" spc="13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7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5689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Improved</a:t>
            </a:r>
            <a:r>
              <a:rPr spc="-20" dirty="0"/>
              <a:t> </a:t>
            </a:r>
            <a:r>
              <a:rPr spc="-10" dirty="0"/>
              <a:t>Running</a:t>
            </a:r>
            <a:r>
              <a:rPr spc="-1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21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12763"/>
            <a:ext cx="3223260" cy="1715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125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 </a:t>
            </a:r>
            <a:r>
              <a:rPr sz="1700" spc="-25" dirty="0">
                <a:latin typeface="Palatino Linotype"/>
                <a:cs typeface="Palatino Linotype"/>
              </a:rPr>
              <a:t>PrecomputeHashes</a:t>
            </a:r>
            <a:r>
              <a:rPr sz="1700" spc="13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7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 </a:t>
            </a:r>
            <a:r>
              <a:rPr sz="1700" dirty="0">
                <a:latin typeface="Calibri"/>
                <a:cs typeface="Calibri"/>
              </a:rPr>
              <a:t>Total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spent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average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(for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large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enough </a:t>
            </a:r>
            <a:r>
              <a:rPr sz="1700" spc="-45" dirty="0">
                <a:latin typeface="Calibri"/>
                <a:cs typeface="Calibri"/>
              </a:rPr>
              <a:t>prime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p</a:t>
            </a:r>
            <a:r>
              <a:rPr sz="1700" spc="60" dirty="0">
                <a:latin typeface="Calibri"/>
                <a:cs typeface="Calibri"/>
              </a:rPr>
              <a:t>),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5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number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spc="195" dirty="0">
                <a:latin typeface="Arial Narrow"/>
                <a:cs typeface="Arial Narrow"/>
              </a:rPr>
              <a:t>T</a:t>
            </a:r>
            <a:endParaRPr sz="1700">
              <a:latin typeface="Arial Narrow"/>
              <a:cs typeface="Arial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5689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2415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Improved</a:t>
            </a:r>
            <a:r>
              <a:rPr spc="-20" dirty="0"/>
              <a:t> </a:t>
            </a:r>
            <a:r>
              <a:rPr spc="-10" dirty="0"/>
              <a:t>Running</a:t>
            </a:r>
            <a:r>
              <a:rPr spc="-1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21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12763"/>
            <a:ext cx="3223260" cy="2277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125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 </a:t>
            </a:r>
            <a:r>
              <a:rPr sz="1700" spc="-25" dirty="0">
                <a:latin typeface="Palatino Linotype"/>
                <a:cs typeface="Palatino Linotype"/>
              </a:rPr>
              <a:t>PrecomputeHashes</a:t>
            </a:r>
            <a:r>
              <a:rPr sz="1700" spc="13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7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 </a:t>
            </a:r>
            <a:r>
              <a:rPr sz="1700" dirty="0">
                <a:latin typeface="Calibri"/>
                <a:cs typeface="Calibri"/>
              </a:rPr>
              <a:t>Total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spent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average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(for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large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enough </a:t>
            </a:r>
            <a:r>
              <a:rPr sz="1700" spc="-45" dirty="0">
                <a:latin typeface="Calibri"/>
                <a:cs typeface="Calibri"/>
              </a:rPr>
              <a:t>prime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p</a:t>
            </a:r>
            <a:r>
              <a:rPr sz="1700" spc="60" dirty="0">
                <a:latin typeface="Calibri"/>
                <a:cs typeface="Calibri"/>
              </a:rPr>
              <a:t>),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5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number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spc="195" dirty="0">
                <a:latin typeface="Arial Narrow"/>
                <a:cs typeface="Arial Narrow"/>
              </a:rPr>
              <a:t>T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700" dirty="0">
                <a:latin typeface="Calibri"/>
                <a:cs typeface="Calibri"/>
              </a:rPr>
              <a:t>Total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average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i="1" spc="5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5689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2415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3613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Improved</a:t>
            </a:r>
            <a:r>
              <a:rPr spc="-20" dirty="0"/>
              <a:t> </a:t>
            </a:r>
            <a:r>
              <a:rPr spc="-10" dirty="0"/>
              <a:t>Running</a:t>
            </a:r>
            <a:r>
              <a:rPr spc="-1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219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12763"/>
            <a:ext cx="3296920" cy="284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78740">
              <a:lnSpc>
                <a:spcPct val="108400"/>
              </a:lnSpc>
              <a:spcBef>
                <a:spcPts val="125"/>
              </a:spcBef>
            </a:pPr>
            <a:r>
              <a:rPr sz="1700" i="1" dirty="0">
                <a:latin typeface="Arial Narrow"/>
                <a:cs typeface="Arial Narrow"/>
              </a:rPr>
              <a:t>h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4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computed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 </a:t>
            </a:r>
            <a:r>
              <a:rPr sz="1700" spc="-25" dirty="0">
                <a:latin typeface="Palatino Linotype"/>
                <a:cs typeface="Palatino Linotype"/>
              </a:rPr>
              <a:t>PrecomputeHashes</a:t>
            </a:r>
            <a:r>
              <a:rPr sz="1700" spc="135" dirty="0">
                <a:latin typeface="Palatino Linotype"/>
                <a:cs typeface="Palatino Linotype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175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20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i="1" spc="-20" dirty="0">
                <a:latin typeface="Arial Narrow"/>
                <a:cs typeface="Arial Narrow"/>
              </a:rPr>
              <a:t>P</a:t>
            </a:r>
            <a:r>
              <a:rPr sz="1700" spc="-20" dirty="0">
                <a:latin typeface="Cambria"/>
                <a:cs typeface="Cambria"/>
              </a:rPr>
              <a:t>|</a:t>
            </a:r>
            <a:r>
              <a:rPr sz="1700" spc="-20" dirty="0">
                <a:latin typeface="Tahoma"/>
                <a:cs typeface="Tahoma"/>
              </a:rPr>
              <a:t>) </a:t>
            </a:r>
            <a:r>
              <a:rPr sz="1700" dirty="0">
                <a:latin typeface="Calibri"/>
                <a:cs typeface="Calibri"/>
              </a:rPr>
              <a:t>Total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spent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Palatino Linotype"/>
                <a:cs typeface="Palatino Linotype"/>
              </a:rPr>
              <a:t>AreEqual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P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average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(for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large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enough </a:t>
            </a:r>
            <a:r>
              <a:rPr sz="1700" spc="-45" dirty="0">
                <a:latin typeface="Calibri"/>
                <a:cs typeface="Calibri"/>
              </a:rPr>
              <a:t>prime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60" dirty="0">
                <a:latin typeface="Arial Narrow"/>
                <a:cs typeface="Arial Narrow"/>
              </a:rPr>
              <a:t>p</a:t>
            </a:r>
            <a:r>
              <a:rPr sz="1700" spc="60" dirty="0">
                <a:latin typeface="Calibri"/>
                <a:cs typeface="Calibri"/>
              </a:rPr>
              <a:t>),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65" dirty="0">
                <a:latin typeface="Calibri"/>
                <a:cs typeface="Calibri"/>
              </a:rPr>
              <a:t>where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</a:t>
            </a:r>
            <a:r>
              <a:rPr sz="1700" i="1" spc="5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number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45" dirty="0">
                <a:latin typeface="Calibri"/>
                <a:cs typeface="Calibri"/>
              </a:rPr>
              <a:t>occurrences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i="1" spc="100" dirty="0">
                <a:latin typeface="Arial Narrow"/>
                <a:cs typeface="Arial Narrow"/>
              </a:rPr>
              <a:t>P</a:t>
            </a:r>
            <a:r>
              <a:rPr sz="1700" i="1" spc="85" dirty="0">
                <a:latin typeface="Arial Narrow"/>
                <a:cs typeface="Arial Narro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i="1" spc="195" dirty="0">
                <a:latin typeface="Arial Narrow"/>
                <a:cs typeface="Arial Narrow"/>
              </a:rPr>
              <a:t>T</a:t>
            </a: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700" dirty="0">
                <a:latin typeface="Calibri"/>
                <a:cs typeface="Calibri"/>
              </a:rPr>
              <a:t>Total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running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time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average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i="1" dirty="0">
                <a:latin typeface="Arial Narrow"/>
                <a:cs typeface="Arial Narrow"/>
              </a:rPr>
              <a:t>T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i="1" dirty="0">
                <a:latin typeface="Arial Narrow"/>
                <a:cs typeface="Arial Narrow"/>
              </a:rPr>
              <a:t>q</a:t>
            </a:r>
            <a:r>
              <a:rPr sz="1700" i="1" spc="50" dirty="0">
                <a:latin typeface="Arial Narrow"/>
                <a:cs typeface="Arial Narrow"/>
              </a:rPr>
              <a:t> </a:t>
            </a:r>
            <a:r>
              <a:rPr sz="1700" dirty="0">
                <a:latin typeface="Tahoma"/>
                <a:cs typeface="Tahoma"/>
              </a:rPr>
              <a:t>+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10" dirty="0">
                <a:latin typeface="Tahoma"/>
                <a:cs typeface="Tahoma"/>
              </a:rPr>
              <a:t>)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07400"/>
              </a:lnSpc>
              <a:spcBef>
                <a:spcPts val="50"/>
              </a:spcBef>
            </a:pPr>
            <a:r>
              <a:rPr sz="1700" spc="-10" dirty="0">
                <a:latin typeface="Calibri"/>
                <a:cs typeface="Calibri"/>
              </a:rPr>
              <a:t>Usually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spc="50" dirty="0">
                <a:latin typeface="Arial Narrow"/>
                <a:cs typeface="Arial Narrow"/>
              </a:rPr>
              <a:t>q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small,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much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less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Arial Narrow"/>
                <a:cs typeface="Arial Narrow"/>
              </a:rPr>
              <a:t>O</a:t>
            </a:r>
            <a:r>
              <a:rPr sz="1700" spc="-10" dirty="0">
                <a:latin typeface="Tahoma"/>
                <a:cs typeface="Tahoma"/>
              </a:rPr>
              <a:t>(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i="1" spc="-10" dirty="0">
                <a:latin typeface="Arial Narrow"/>
                <a:cs typeface="Arial Narrow"/>
              </a:rPr>
              <a:t>T</a:t>
            </a:r>
            <a:r>
              <a:rPr sz="1700" spc="-10" dirty="0">
                <a:latin typeface="Cambria"/>
                <a:cs typeface="Cambria"/>
              </a:rPr>
              <a:t>||</a:t>
            </a:r>
            <a:r>
              <a:rPr sz="1700" i="1" spc="-10" dirty="0">
                <a:latin typeface="Arial Narrow"/>
                <a:cs typeface="Arial Narrow"/>
              </a:rPr>
              <a:t>P</a:t>
            </a:r>
            <a:r>
              <a:rPr sz="1700" spc="-10" dirty="0">
                <a:latin typeface="Cambria"/>
                <a:cs typeface="Cambria"/>
              </a:rPr>
              <a:t>|</a:t>
            </a:r>
            <a:r>
              <a:rPr sz="1700" spc="-1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95689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2415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36134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92440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5128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43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1259"/>
            <a:ext cx="3275329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Hash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useful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storing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Sets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Maps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5128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43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1259"/>
            <a:ext cx="3275329" cy="114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Hash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useful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storing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Sets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Maps</a:t>
            </a:r>
            <a:endParaRPr sz="1700">
              <a:latin typeface="Calibri"/>
              <a:cs typeface="Calibri"/>
            </a:endParaRPr>
          </a:p>
          <a:p>
            <a:pPr marL="12700" marR="241935">
              <a:lnSpc>
                <a:spcPct val="107400"/>
              </a:lnSpc>
              <a:spcBef>
                <a:spcPts val="60"/>
              </a:spcBef>
            </a:pPr>
            <a:r>
              <a:rPr sz="1700" spc="-20" dirty="0">
                <a:latin typeface="Calibri"/>
                <a:cs typeface="Calibri"/>
              </a:rPr>
              <a:t>Possible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search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modify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hash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average!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23884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5128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43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1259"/>
            <a:ext cx="3275329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Hash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useful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storing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Sets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Maps</a:t>
            </a:r>
            <a:endParaRPr sz="1700">
              <a:latin typeface="Calibri"/>
              <a:cs typeface="Calibri"/>
            </a:endParaRPr>
          </a:p>
          <a:p>
            <a:pPr marL="12700" marR="241935">
              <a:lnSpc>
                <a:spcPct val="107400"/>
              </a:lnSpc>
              <a:spcBef>
                <a:spcPts val="60"/>
              </a:spcBef>
            </a:pPr>
            <a:r>
              <a:rPr sz="1700" spc="-20" dirty="0">
                <a:latin typeface="Calibri"/>
                <a:cs typeface="Calibri"/>
              </a:rPr>
              <a:t>Possible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search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modify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hash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average!</a:t>
            </a:r>
            <a:endParaRPr sz="1700">
              <a:latin typeface="Calibri"/>
              <a:cs typeface="Calibri"/>
            </a:endParaRPr>
          </a:p>
          <a:p>
            <a:pPr marL="12700" marR="433070">
              <a:lnSpc>
                <a:spcPct val="107400"/>
              </a:lnSpc>
              <a:spcBef>
                <a:spcPts val="65"/>
              </a:spcBef>
            </a:pPr>
            <a:r>
              <a:rPr sz="1700" dirty="0">
                <a:latin typeface="Calibri"/>
                <a:cs typeface="Calibri"/>
              </a:rPr>
              <a:t>Must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use</a:t>
            </a:r>
            <a:r>
              <a:rPr sz="1700" dirty="0">
                <a:latin typeface="Calibri"/>
                <a:cs typeface="Calibri"/>
              </a:rPr>
              <a:t> good </a:t>
            </a:r>
            <a:r>
              <a:rPr sz="1700" spc="-20" dirty="0">
                <a:latin typeface="Calibri"/>
                <a:cs typeface="Calibri"/>
              </a:rPr>
              <a:t>hash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families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randomization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23884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033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5128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43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1259"/>
            <a:ext cx="3275329" cy="227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Hash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useful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storing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Sets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Maps</a:t>
            </a:r>
            <a:endParaRPr sz="1700">
              <a:latin typeface="Calibri"/>
              <a:cs typeface="Calibri"/>
            </a:endParaRPr>
          </a:p>
          <a:p>
            <a:pPr marL="12700" marR="241935">
              <a:lnSpc>
                <a:spcPct val="107400"/>
              </a:lnSpc>
              <a:spcBef>
                <a:spcPts val="60"/>
              </a:spcBef>
            </a:pPr>
            <a:r>
              <a:rPr sz="1700" spc="-20" dirty="0">
                <a:latin typeface="Calibri"/>
                <a:cs typeface="Calibri"/>
              </a:rPr>
              <a:t>Possible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search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modify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hash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average!</a:t>
            </a:r>
            <a:endParaRPr sz="1700">
              <a:latin typeface="Calibri"/>
              <a:cs typeface="Calibri"/>
            </a:endParaRPr>
          </a:p>
          <a:p>
            <a:pPr marL="12700" marR="433070">
              <a:lnSpc>
                <a:spcPct val="107400"/>
              </a:lnSpc>
              <a:spcBef>
                <a:spcPts val="65"/>
              </a:spcBef>
            </a:pPr>
            <a:r>
              <a:rPr sz="1700" dirty="0">
                <a:latin typeface="Calibri"/>
                <a:cs typeface="Calibri"/>
              </a:rPr>
              <a:t>Must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use</a:t>
            </a:r>
            <a:r>
              <a:rPr sz="1700" dirty="0">
                <a:latin typeface="Calibri"/>
                <a:cs typeface="Calibri"/>
              </a:rPr>
              <a:t> good </a:t>
            </a:r>
            <a:r>
              <a:rPr sz="1700" spc="-20" dirty="0">
                <a:latin typeface="Calibri"/>
                <a:cs typeface="Calibri"/>
              </a:rPr>
              <a:t>hash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families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randomization</a:t>
            </a:r>
            <a:endParaRPr sz="1700">
              <a:latin typeface="Calibri"/>
              <a:cs typeface="Calibri"/>
            </a:endParaRPr>
          </a:p>
          <a:p>
            <a:pPr marL="12700" marR="143510">
              <a:lnSpc>
                <a:spcPct val="107400"/>
              </a:lnSpc>
              <a:spcBef>
                <a:spcPts val="60"/>
              </a:spcBef>
            </a:pPr>
            <a:r>
              <a:rPr sz="1700" spc="-20" dirty="0">
                <a:latin typeface="Calibri"/>
                <a:cs typeface="Calibri"/>
              </a:rPr>
              <a:t>Hashes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also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useful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while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working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texts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23884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033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36781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51280">
              <a:lnSpc>
                <a:spcPct val="100000"/>
              </a:lnSpc>
              <a:spcBef>
                <a:spcPts val="125"/>
              </a:spcBef>
            </a:pPr>
            <a:r>
              <a:rPr spc="-4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593725" y="67435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567" y="521259"/>
            <a:ext cx="3372485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Calibri"/>
                <a:cs typeface="Calibri"/>
              </a:rPr>
              <a:t>Hash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useful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storing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Sets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Maps</a:t>
            </a:r>
            <a:endParaRPr sz="1700">
              <a:latin typeface="Calibri"/>
              <a:cs typeface="Calibri"/>
            </a:endParaRPr>
          </a:p>
          <a:p>
            <a:pPr marL="12700" marR="339725">
              <a:lnSpc>
                <a:spcPct val="107400"/>
              </a:lnSpc>
              <a:spcBef>
                <a:spcPts val="60"/>
              </a:spcBef>
            </a:pPr>
            <a:r>
              <a:rPr sz="1700" spc="-20" dirty="0">
                <a:latin typeface="Calibri"/>
                <a:cs typeface="Calibri"/>
              </a:rPr>
              <a:t>Possible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search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modify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hash </a:t>
            </a:r>
            <a:r>
              <a:rPr sz="1700" spc="-25" dirty="0">
                <a:latin typeface="Calibri"/>
                <a:cs typeface="Calibri"/>
              </a:rPr>
              <a:t>tables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i="1" dirty="0">
                <a:latin typeface="Arial Narrow"/>
                <a:cs typeface="Arial Narrow"/>
              </a:rPr>
              <a:t>O</a:t>
            </a:r>
            <a:r>
              <a:rPr sz="1700" dirty="0">
                <a:latin typeface="Tahoma"/>
                <a:cs typeface="Tahoma"/>
              </a:rPr>
              <a:t>(</a:t>
            </a:r>
            <a:r>
              <a:rPr sz="1700" dirty="0">
                <a:latin typeface="Calibri"/>
                <a:cs typeface="Calibri"/>
              </a:rPr>
              <a:t>1</a:t>
            </a:r>
            <a:r>
              <a:rPr sz="1700" dirty="0">
                <a:latin typeface="Tahoma"/>
                <a:cs typeface="Tahoma"/>
              </a:rPr>
              <a:t>)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average!</a:t>
            </a:r>
            <a:endParaRPr sz="1700">
              <a:latin typeface="Calibri"/>
              <a:cs typeface="Calibri"/>
            </a:endParaRPr>
          </a:p>
          <a:p>
            <a:pPr marL="12700" marR="530225">
              <a:lnSpc>
                <a:spcPct val="107400"/>
              </a:lnSpc>
              <a:spcBef>
                <a:spcPts val="65"/>
              </a:spcBef>
            </a:pPr>
            <a:r>
              <a:rPr sz="1700" dirty="0">
                <a:latin typeface="Calibri"/>
                <a:cs typeface="Calibri"/>
              </a:rPr>
              <a:t>Must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use</a:t>
            </a:r>
            <a:r>
              <a:rPr sz="1700" dirty="0">
                <a:latin typeface="Calibri"/>
                <a:cs typeface="Calibri"/>
              </a:rPr>
              <a:t> good </a:t>
            </a:r>
            <a:r>
              <a:rPr sz="1700" spc="-20" dirty="0">
                <a:latin typeface="Calibri"/>
                <a:cs typeface="Calibri"/>
              </a:rPr>
              <a:t>hash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families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randomization</a:t>
            </a:r>
            <a:endParaRPr sz="1700">
              <a:latin typeface="Calibri"/>
              <a:cs typeface="Calibri"/>
            </a:endParaRPr>
          </a:p>
          <a:p>
            <a:pPr marL="12700" marR="240665">
              <a:lnSpc>
                <a:spcPct val="107400"/>
              </a:lnSpc>
              <a:spcBef>
                <a:spcPts val="60"/>
              </a:spcBef>
            </a:pPr>
            <a:r>
              <a:rPr sz="1700" spc="-20" dirty="0">
                <a:latin typeface="Calibri"/>
                <a:cs typeface="Calibri"/>
              </a:rPr>
              <a:t>Hashes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also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useful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while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working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strings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texts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65"/>
              </a:spcBef>
            </a:pPr>
            <a:r>
              <a:rPr sz="1700" dirty="0">
                <a:latin typeface="Calibri"/>
                <a:cs typeface="Calibri"/>
              </a:rPr>
              <a:t>There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are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many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more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applications, including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blockchain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—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see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next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video!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725" y="123884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725" y="18033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25" y="236781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4"/>
                </a:lnTo>
                <a:lnTo>
                  <a:pt x="94234" y="94234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3725" y="293230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234" y="0"/>
                </a:moveTo>
                <a:lnTo>
                  <a:pt x="0" y="0"/>
                </a:lnTo>
                <a:lnTo>
                  <a:pt x="0" y="94233"/>
                </a:lnTo>
                <a:lnTo>
                  <a:pt x="94234" y="94233"/>
                </a:lnTo>
                <a:lnTo>
                  <a:pt x="9423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5999</Words>
  <Application>Microsoft Office PowerPoint</Application>
  <PresentationFormat>Custom</PresentationFormat>
  <Paragraphs>643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11" baseType="lpstr">
      <vt:lpstr>Arial</vt:lpstr>
      <vt:lpstr>Arial Black</vt:lpstr>
      <vt:lpstr>Arial Narrow</vt:lpstr>
      <vt:lpstr>Book Antiqua</vt:lpstr>
      <vt:lpstr>Calibri</vt:lpstr>
      <vt:lpstr>Cambria</vt:lpstr>
      <vt:lpstr>Georgia</vt:lpstr>
      <vt:lpstr>Gill Sans MT</vt:lpstr>
      <vt:lpstr>Palatino Linotype</vt:lpstr>
      <vt:lpstr>Rockwell</vt:lpstr>
      <vt:lpstr>Tahoma</vt:lpstr>
      <vt:lpstr>Times New Roman</vt:lpstr>
      <vt:lpstr>Office Theme</vt:lpstr>
      <vt:lpstr>Hashing: Substring Search</vt:lpstr>
      <vt:lpstr>Outline</vt:lpstr>
      <vt:lpstr>PowerPoint Presentation</vt:lpstr>
      <vt:lpstr>Searching for Substring</vt:lpstr>
      <vt:lpstr>Searching for Substring</vt:lpstr>
      <vt:lpstr>Searching for Substring</vt:lpstr>
      <vt:lpstr>Substring Notation</vt:lpstr>
      <vt:lpstr>Find Substring in String</vt:lpstr>
      <vt:lpstr>Naive Algorithm</vt:lpstr>
      <vt:lpstr>AreEqual(S1, S2)</vt:lpstr>
      <vt:lpstr>FindSubstringNaive(T,  P)</vt:lpstr>
      <vt:lpstr>Example </vt:lpstr>
      <vt:lpstr>Running Time</vt:lpstr>
      <vt:lpstr>Running Time</vt:lpstr>
      <vt:lpstr>Running Time</vt:lpstr>
      <vt:lpstr>Bad Example</vt:lpstr>
      <vt:lpstr>Bad Example</vt:lpstr>
      <vt:lpstr>Bad Example</vt:lpstr>
      <vt:lpstr>Outline</vt:lpstr>
      <vt:lpstr>Rabin-Karp’s Algorithm</vt:lpstr>
      <vt:lpstr>Rabin-Karp’s Algorithm</vt:lpstr>
      <vt:lpstr>PowerPoint Presentation</vt:lpstr>
      <vt:lpstr>Comparing Hashes</vt:lpstr>
      <vt:lpstr>Comparing Hashes</vt:lpstr>
      <vt:lpstr>Comparing Hashes</vt:lpstr>
      <vt:lpstr>RabinKarp(T, P)</vt:lpstr>
      <vt:lpstr>False Alarms</vt:lpstr>
      <vt:lpstr>False Alarms</vt:lpstr>
      <vt:lpstr>False Alarms</vt:lpstr>
      <vt:lpstr>Running Time without AreEqual</vt:lpstr>
      <vt:lpstr>Running Time without AreEqual</vt:lpstr>
      <vt:lpstr>Running Time without AreEqual</vt:lpstr>
      <vt:lpstr>AreEqual Running Time</vt:lpstr>
      <vt:lpstr>AreEqual Running Time</vt:lpstr>
      <vt:lpstr>AreEqual Running Time</vt:lpstr>
      <vt:lpstr>Total Running Time</vt:lpstr>
      <vt:lpstr>Total Running Time</vt:lpstr>
      <vt:lpstr>Analysis O(|T||P|) is the same as running time of the Naive algorithm, but it can be improved!</vt:lpstr>
      <vt:lpstr>Analysis</vt:lpstr>
      <vt:lpstr>Analysis</vt:lpstr>
      <vt:lpstr>Analysis</vt:lpstr>
      <vt:lpstr>Outline</vt:lpstr>
      <vt:lpstr>Idea</vt:lpstr>
      <vt:lpstr>Idea</vt:lpstr>
      <vt:lpstr>Idea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Consecutive substrings</vt:lpstr>
      <vt:lpstr>Recurrence Equation for H[i]</vt:lpstr>
      <vt:lpstr>Using Recurrence Equation</vt:lpstr>
      <vt:lpstr>Using Recurrence Equation</vt:lpstr>
      <vt:lpstr>Using Recurrence Equation</vt:lpstr>
      <vt:lpstr>Outline</vt:lpstr>
      <vt:lpstr>Use Precomputation</vt:lpstr>
      <vt:lpstr>PrecomputeHashes(T, |P|, p, x)</vt:lpstr>
      <vt:lpstr>PrecomputeHashes(T, |P|, p, x)</vt:lpstr>
      <vt:lpstr>PrecomputeHashes(T, |P|, p, x)</vt:lpstr>
      <vt:lpstr>PrecomputeHashes(T, |P|, p, x)</vt:lpstr>
      <vt:lpstr>PrecomputeHashes(T, |P|, p, x)</vt:lpstr>
      <vt:lpstr>PrecomputeHashes(T, |P|, p, x)</vt:lpstr>
      <vt:lpstr>PrecomputeHashes(T, |P|, p, x)</vt:lpstr>
      <vt:lpstr>PrecomputeHashes(T, |P|, p, x)</vt:lpstr>
      <vt:lpstr>PrecomputeHashes(T, |P|, p, x)</vt:lpstr>
      <vt:lpstr>PrecomputeHashes(T, |P|, p, x)</vt:lpstr>
      <vt:lpstr>Precomputing H</vt:lpstr>
      <vt:lpstr>RabinKarp(T, P)</vt:lpstr>
      <vt:lpstr>RabinKarp(T, P)</vt:lpstr>
      <vt:lpstr>RabinKarp(T, P)</vt:lpstr>
      <vt:lpstr>RabinKarp(T, P)</vt:lpstr>
      <vt:lpstr>RabinKarp(T, P)</vt:lpstr>
      <vt:lpstr>RabinKarp(T, P)</vt:lpstr>
      <vt:lpstr>RabinKarp(T, P)</vt:lpstr>
      <vt:lpstr>RabinKarp(T, P)</vt:lpstr>
      <vt:lpstr>RabinKarp(T, P)</vt:lpstr>
      <vt:lpstr>RabinKarp(T, P)</vt:lpstr>
      <vt:lpstr>RabinKarp(T, P)</vt:lpstr>
      <vt:lpstr>Improved Running Time</vt:lpstr>
      <vt:lpstr>Improved Running Time</vt:lpstr>
      <vt:lpstr>Improved Running Time</vt:lpstr>
      <vt:lpstr>Improved Running Time</vt:lpstr>
      <vt:lpstr>Improved Running Time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Hashing: Substring Search</dc:title>
  <dc:subject>Algorithms and Data Structures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Luis Jaimes</cp:lastModifiedBy>
  <cp:revision>5</cp:revision>
  <dcterms:created xsi:type="dcterms:W3CDTF">2023-04-14T21:01:45Z</dcterms:created>
  <dcterms:modified xsi:type="dcterms:W3CDTF">2023-04-17T19:38:13Z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2018-03-03T00:00:00Z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XeTeX 0.99998</vt:lpwstr>
  </property>
  <property fmtid="{D5CDD505-2E9C-101B-9397-08002B2CF9AE}" pid="5" name="LastSaved">
    <vt:filetime>2018-03-03T00:00:00Z</vt:filetime>
  </property>
</Properties>
</file>