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Indie Flower"/>
      <p:regular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IndieFlower-regular.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f377b316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f377b316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f19f9cf09_3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f19f9cf09_3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f19f9cf09_3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f19f9cf09_3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552cb2e0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552cb2e0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552cb2e0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552cb2e0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552cb2e0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552cb2e0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552cb2e0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552cb2e0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552cb2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552cb2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552cb2e0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552cb2e0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f19f9cf09_3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f19f9cf09_3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f19f9cf09_3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f19f9cf09_3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552cb2e0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552cb2e0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f19f9cf09_3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f19f9cf09_3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552cb2e0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552cb2e0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552cb2e0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552cb2e0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hyperlink" Target="https://app.diagrams.net/#G1yOpGVS9W4a4SirTtWwLQj1wts_hQi69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92699" y="972193"/>
            <a:ext cx="6558600" cy="261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latin typeface="Indie Flower"/>
                <a:ea typeface="Indie Flower"/>
                <a:cs typeface="Indie Flower"/>
                <a:sym typeface="Indie Flower"/>
              </a:rPr>
              <a:t>Fit Footwear Co.</a:t>
            </a:r>
            <a:endParaRPr sz="7000">
              <a:latin typeface="Indie Flower"/>
              <a:ea typeface="Indie Flower"/>
              <a:cs typeface="Indie Flower"/>
              <a:sym typeface="Indie Flower"/>
            </a:endParaRPr>
          </a:p>
        </p:txBody>
      </p:sp>
      <p:sp>
        <p:nvSpPr>
          <p:cNvPr id="129" name="Google Shape;129;p13"/>
          <p:cNvSpPr txBox="1"/>
          <p:nvPr/>
        </p:nvSpPr>
        <p:spPr>
          <a:xfrm>
            <a:off x="6334000" y="3586700"/>
            <a:ext cx="2266500" cy="12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die Flower"/>
                <a:ea typeface="Indie Flower"/>
                <a:cs typeface="Indie Flower"/>
                <a:sym typeface="Indie Flower"/>
              </a:rPr>
              <a:t>Created By:</a:t>
            </a:r>
            <a:endParaRPr>
              <a:latin typeface="Indie Flower"/>
              <a:ea typeface="Indie Flower"/>
              <a:cs typeface="Indie Flower"/>
              <a:sym typeface="Indie Flower"/>
            </a:endParaRPr>
          </a:p>
          <a:p>
            <a:pPr indent="0" lvl="0" marL="0" rtl="0" algn="l">
              <a:spcBef>
                <a:spcPts val="0"/>
              </a:spcBef>
              <a:spcAft>
                <a:spcPts val="0"/>
              </a:spcAft>
              <a:buNone/>
            </a:pPr>
            <a:r>
              <a:rPr lang="en">
                <a:latin typeface="Indie Flower"/>
                <a:ea typeface="Indie Flower"/>
                <a:cs typeface="Indie Flower"/>
                <a:sym typeface="Indie Flower"/>
              </a:rPr>
              <a:t>Rodolphe Eugene</a:t>
            </a:r>
            <a:endParaRPr>
              <a:latin typeface="Indie Flower"/>
              <a:ea typeface="Indie Flower"/>
              <a:cs typeface="Indie Flower"/>
              <a:sym typeface="Indie Flower"/>
            </a:endParaRPr>
          </a:p>
          <a:p>
            <a:pPr indent="0" lvl="0" marL="0" rtl="0" algn="l">
              <a:spcBef>
                <a:spcPts val="0"/>
              </a:spcBef>
              <a:spcAft>
                <a:spcPts val="0"/>
              </a:spcAft>
              <a:buNone/>
            </a:pPr>
            <a:r>
              <a:rPr lang="en">
                <a:latin typeface="Indie Flower"/>
                <a:ea typeface="Indie Flower"/>
                <a:cs typeface="Indie Flower"/>
                <a:sym typeface="Indie Flower"/>
              </a:rPr>
              <a:t>Esperandieu Alfred</a:t>
            </a:r>
            <a:endParaRPr>
              <a:latin typeface="Indie Flower"/>
              <a:ea typeface="Indie Flower"/>
              <a:cs typeface="Indie Flower"/>
              <a:sym typeface="Indie Flower"/>
            </a:endParaRPr>
          </a:p>
          <a:p>
            <a:pPr indent="0" lvl="0" marL="0" rtl="0" algn="l">
              <a:spcBef>
                <a:spcPts val="0"/>
              </a:spcBef>
              <a:spcAft>
                <a:spcPts val="0"/>
              </a:spcAft>
              <a:buNone/>
            </a:pPr>
            <a:r>
              <a:rPr lang="en">
                <a:latin typeface="Indie Flower"/>
                <a:ea typeface="Indie Flower"/>
                <a:cs typeface="Indie Flower"/>
                <a:sym typeface="Indie Flower"/>
              </a:rPr>
              <a:t>Acka Arman</a:t>
            </a:r>
            <a:endParaRPr>
              <a:latin typeface="Indie Flower"/>
              <a:ea typeface="Indie Flower"/>
              <a:cs typeface="Indie Flower"/>
              <a:sym typeface="Indie Flower"/>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0" name="Google Shape;130;p13"/>
          <p:cNvPicPr preferRelativeResize="0"/>
          <p:nvPr/>
        </p:nvPicPr>
        <p:blipFill>
          <a:blip r:embed="rId3">
            <a:alphaModFix/>
          </a:blip>
          <a:stretch>
            <a:fillRect/>
          </a:stretch>
        </p:blipFill>
        <p:spPr>
          <a:xfrm>
            <a:off x="3567000" y="3250950"/>
            <a:ext cx="2148474" cy="1443476"/>
          </a:xfrm>
          <a:prstGeom prst="rect">
            <a:avLst/>
          </a:prstGeom>
          <a:noFill/>
          <a:ln>
            <a:noFill/>
          </a:ln>
        </p:spPr>
      </p:pic>
      <p:sp>
        <p:nvSpPr>
          <p:cNvPr id="131" name="Google Shape;131;p13"/>
          <p:cNvSpPr txBox="1"/>
          <p:nvPr/>
        </p:nvSpPr>
        <p:spPr>
          <a:xfrm>
            <a:off x="8043400" y="4525350"/>
            <a:ext cx="808800" cy="31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Calibri"/>
                <a:ea typeface="Calibri"/>
                <a:cs typeface="Calibri"/>
                <a:sym typeface="Calibri"/>
              </a:rPr>
              <a:t>RE</a:t>
            </a:r>
            <a:endParaRPr sz="1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600">
                <a:solidFill>
                  <a:srgbClr val="000000"/>
                </a:solidFill>
                <a:latin typeface="Arial"/>
                <a:ea typeface="Arial"/>
                <a:cs typeface="Arial"/>
                <a:sym typeface="Arial"/>
              </a:rPr>
              <a:t>EMPLOYEE</a:t>
            </a:r>
            <a:r>
              <a:rPr b="1" lang="en" sz="2600">
                <a:solidFill>
                  <a:srgbClr val="000000"/>
                </a:solidFill>
                <a:latin typeface="Arial"/>
                <a:ea typeface="Arial"/>
                <a:cs typeface="Arial"/>
                <a:sym typeface="Arial"/>
              </a:rPr>
              <a:t> Table and Attributes</a:t>
            </a:r>
            <a:endParaRPr b="1" sz="2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819150" y="1450150"/>
            <a:ext cx="7505699" cy="305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solidFill>
                  <a:srgbClr val="000000"/>
                </a:solidFill>
                <a:latin typeface="Arial"/>
                <a:ea typeface="Arial"/>
                <a:cs typeface="Arial"/>
                <a:sym typeface="Arial"/>
              </a:rPr>
              <a:t>PRODUCT</a:t>
            </a:r>
            <a:r>
              <a:rPr b="1" lang="en" sz="2600">
                <a:solidFill>
                  <a:srgbClr val="000000"/>
                </a:solidFill>
                <a:latin typeface="Arial"/>
                <a:ea typeface="Arial"/>
                <a:cs typeface="Arial"/>
                <a:sym typeface="Arial"/>
              </a:rPr>
              <a:t> Table and Attributes</a:t>
            </a:r>
            <a:endParaRPr b="1" sz="2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628350" y="1502300"/>
            <a:ext cx="8091499"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4"/>
          <p:cNvPicPr preferRelativeResize="0"/>
          <p:nvPr/>
        </p:nvPicPr>
        <p:blipFill>
          <a:blip r:embed="rId3">
            <a:alphaModFix/>
          </a:blip>
          <a:stretch>
            <a:fillRect/>
          </a:stretch>
        </p:blipFill>
        <p:spPr>
          <a:xfrm>
            <a:off x="3115775" y="203800"/>
            <a:ext cx="5003951" cy="4735900"/>
          </a:xfrm>
          <a:prstGeom prst="rect">
            <a:avLst/>
          </a:prstGeom>
          <a:noFill/>
          <a:ln>
            <a:noFill/>
          </a:ln>
        </p:spPr>
      </p:pic>
      <p:sp>
        <p:nvSpPr>
          <p:cNvPr id="204" name="Google Shape;204;p24"/>
          <p:cNvSpPr txBox="1"/>
          <p:nvPr/>
        </p:nvSpPr>
        <p:spPr>
          <a:xfrm>
            <a:off x="450250" y="755500"/>
            <a:ext cx="24498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alibri"/>
                <a:ea typeface="Calibri"/>
                <a:cs typeface="Calibri"/>
                <a:sym typeface="Calibri"/>
              </a:rPr>
              <a:t>EERD</a:t>
            </a:r>
            <a:endParaRPr b="1" sz="3000">
              <a:latin typeface="Calibri"/>
              <a:ea typeface="Calibri"/>
              <a:cs typeface="Calibri"/>
              <a:sym typeface="Calibri"/>
            </a:endParaRPr>
          </a:p>
        </p:txBody>
      </p:sp>
      <p:sp>
        <p:nvSpPr>
          <p:cNvPr id="205" name="Google Shape;205;p24"/>
          <p:cNvSpPr txBox="1"/>
          <p:nvPr/>
        </p:nvSpPr>
        <p:spPr>
          <a:xfrm>
            <a:off x="473150" y="2243600"/>
            <a:ext cx="23505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Link to DrawIO: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u="sng">
                <a:solidFill>
                  <a:schemeClr val="hlink"/>
                </a:solidFill>
                <a:latin typeface="Calibri"/>
                <a:ea typeface="Calibri"/>
                <a:cs typeface="Calibri"/>
                <a:sym typeface="Calibri"/>
                <a:hlinkClick r:id="rId4"/>
              </a:rPr>
              <a:t>https://app.diagrams.net/#G1yOpGVS9W4a4SirTtWwLQj1wts_hQi69A</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solidFill>
                  <a:srgbClr val="000000"/>
                </a:solidFill>
                <a:latin typeface="Arial"/>
                <a:ea typeface="Arial"/>
                <a:cs typeface="Arial"/>
                <a:sym typeface="Arial"/>
              </a:rPr>
              <a:t>Biggest challenge</a:t>
            </a:r>
            <a:endParaRPr b="1" sz="5200"/>
          </a:p>
        </p:txBody>
      </p:sp>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Coming up with the business rules and construct the EERD model.</a:t>
            </a:r>
            <a:endParaRPr/>
          </a:p>
          <a:p>
            <a:pPr indent="-298450" lvl="1" marL="914400" rtl="0" algn="l">
              <a:spcBef>
                <a:spcPts val="0"/>
              </a:spcBef>
              <a:spcAft>
                <a:spcPts val="0"/>
              </a:spcAft>
              <a:buSzPts val="1100"/>
              <a:buChar char="-"/>
            </a:pPr>
            <a:r>
              <a:t/>
            </a:r>
            <a:endParaRPr/>
          </a:p>
          <a:p>
            <a:pPr indent="-311150" lvl="0" marL="457200" rtl="0" algn="l">
              <a:spcBef>
                <a:spcPts val="0"/>
              </a:spcBef>
              <a:spcAft>
                <a:spcPts val="0"/>
              </a:spcAft>
              <a:buSzPts val="1300"/>
              <a:buChar char="-"/>
            </a:pPr>
            <a:r>
              <a:rPr lang="en"/>
              <a:t>When we started working on the table, the only challenge that we came across was having all of the tables in the right order since most of them has foreign keys and must obtain information for another table.</a:t>
            </a:r>
            <a:endParaRPr/>
          </a:p>
          <a:p>
            <a:pPr indent="-298450" lvl="1" marL="914400" rtl="0" algn="l">
              <a:spcBef>
                <a:spcPts val="0"/>
              </a:spcBef>
              <a:spcAft>
                <a:spcPts val="0"/>
              </a:spcAft>
              <a:buSzPts val="1100"/>
              <a:buChar char="-"/>
            </a:pPr>
            <a:r>
              <a:t/>
            </a:r>
            <a:endParaRPr/>
          </a:p>
          <a:p>
            <a:pPr indent="-311150" lvl="0" marL="457200" rtl="0" algn="l">
              <a:spcBef>
                <a:spcPts val="0"/>
              </a:spcBef>
              <a:spcAft>
                <a:spcPts val="0"/>
              </a:spcAft>
              <a:buSzPts val="1300"/>
              <a:buChar char="-"/>
            </a:pPr>
            <a:r>
              <a:rPr lang="en"/>
              <a:t>Time management and communication: we live in different cities and have different  working schedules for our jobs</a:t>
            </a:r>
            <a:endParaRPr/>
          </a:p>
          <a:p>
            <a:pPr indent="-298450" lvl="1" marL="914400" rtl="0" algn="l">
              <a:spcBef>
                <a:spcPts val="0"/>
              </a:spcBef>
              <a:spcAft>
                <a:spcPts val="0"/>
              </a:spcAft>
              <a:buSzPts val="1100"/>
              <a:buChar char="-"/>
            </a:pPr>
            <a:r>
              <a:rPr lang="en"/>
              <a:t>Solution: We created sharable files on google docs, group video calls,  and set a clear objective goal timeline to complete the project by.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Arial"/>
                <a:ea typeface="Arial"/>
                <a:cs typeface="Arial"/>
                <a:sym typeface="Arial"/>
              </a:rPr>
              <a:t>Summary of database solution</a:t>
            </a:r>
            <a:endParaRPr b="1" sz="5100"/>
          </a:p>
        </p:txBody>
      </p:sp>
      <p:sp>
        <p:nvSpPr>
          <p:cNvPr id="217" name="Google Shape;217;p26"/>
          <p:cNvSpPr txBox="1"/>
          <p:nvPr>
            <p:ph idx="1" type="body"/>
          </p:nvPr>
        </p:nvSpPr>
        <p:spPr>
          <a:xfrm>
            <a:off x="241300" y="1397000"/>
            <a:ext cx="8610600" cy="35178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rPr lang="en" sz="4060">
                <a:latin typeface="Indie Flower"/>
                <a:ea typeface="Indie Flower"/>
                <a:cs typeface="Indie Flower"/>
                <a:sym typeface="Indie Flower"/>
              </a:rPr>
              <a:t>The two problems highlighted were fairly simple to justify. First, the conflicts with data redundancy in updating the spreadsheet containing values information on customers and orders were handled using unique constraints on a few tables containing customer information. Another key to resolving this problem was to use the primary key to force unique identification values for customers, orders, invoices, and Employees, to say the least. In case, the individual updating the spreadsheet forgets to add a unique key, most of the tables in the database do not allow NULL values. It will alert the end user that there is an empty slot. Also, the normalization process is also being used to reduce data redundancy.</a:t>
            </a:r>
            <a:endParaRPr sz="4060">
              <a:latin typeface="Indie Flower"/>
              <a:ea typeface="Indie Flower"/>
              <a:cs typeface="Indie Flower"/>
              <a:sym typeface="Indie Flower"/>
            </a:endParaRPr>
          </a:p>
          <a:p>
            <a:pPr indent="0" lvl="0" marL="0" rtl="0" algn="l">
              <a:spcBef>
                <a:spcPts val="1200"/>
              </a:spcBef>
              <a:spcAft>
                <a:spcPts val="0"/>
              </a:spcAft>
              <a:buNone/>
            </a:pPr>
            <a:r>
              <a:rPr lang="en" sz="4060">
                <a:latin typeface="Indie Flower"/>
                <a:ea typeface="Indie Flower"/>
                <a:cs typeface="Indie Flower"/>
                <a:sym typeface="Indie Flower"/>
              </a:rPr>
              <a:t>Secondly, the problem with identifying sell records due to unorganized information on customers and orders took a bit more time to resolve. The first approach was to create multiple tables in the database to break down the information being processed by the company. There is a table for Orders, Customers, and Invoices. A unique value must be entered for each row in the table. As a result, this process makes it easier for end-users to access data since every entity is on its own and each entity contains relatable information. More importantly, the company can now access data effortlessly and with more accuracy. In other words, greater control over data will be present from now on.</a:t>
            </a:r>
            <a:endParaRPr sz="4060">
              <a:latin typeface="Indie Flower"/>
              <a:ea typeface="Indie Flower"/>
              <a:cs typeface="Indie Flower"/>
              <a:sym typeface="Indie Flower"/>
            </a:endParaRPr>
          </a:p>
          <a:p>
            <a:pPr indent="0" lvl="0" marL="0" rtl="0" algn="l">
              <a:spcBef>
                <a:spcPts val="1200"/>
              </a:spcBef>
              <a:spcAft>
                <a:spcPts val="0"/>
              </a:spcAft>
              <a:buNone/>
            </a:pPr>
            <a:r>
              <a:rPr lang="en" sz="4060">
                <a:latin typeface="Indie Flower"/>
                <a:ea typeface="Indie Flower"/>
                <a:cs typeface="Indie Flower"/>
                <a:sym typeface="Indie Flower"/>
              </a:rPr>
              <a:t>Overall, the entire database is aiming to make the component more efficient with Sales, Invoices, Customer information, and how fast the company can retrieve the data needed. This database will fulfill that requirement due to its adaptation of a handful of SQL commands that heavily supports data integrity.</a:t>
            </a:r>
            <a:endParaRPr sz="4060">
              <a:latin typeface="Indie Flower"/>
              <a:ea typeface="Indie Flower"/>
              <a:cs typeface="Indie Flower"/>
              <a:sym typeface="Indie Flower"/>
            </a:endParaRPr>
          </a:p>
          <a:p>
            <a:pPr indent="0" lvl="0" marL="0" rtl="0" algn="l">
              <a:spcBef>
                <a:spcPts val="1200"/>
              </a:spcBef>
              <a:spcAft>
                <a:spcPts val="0"/>
              </a:spcAft>
              <a:buNone/>
            </a:pPr>
            <a:r>
              <a:t/>
            </a:r>
            <a:endParaRPr sz="3236">
              <a:latin typeface="Indie Flower"/>
              <a:ea typeface="Indie Flower"/>
              <a:cs typeface="Indie Flower"/>
              <a:sym typeface="Indie Flowe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800">
                <a:solidFill>
                  <a:srgbClr val="000000"/>
                </a:solidFill>
                <a:latin typeface="Arial"/>
                <a:ea typeface="Arial"/>
                <a:cs typeface="Arial"/>
                <a:sym typeface="Arial"/>
              </a:rPr>
              <a:t>What you learned</a:t>
            </a:r>
            <a:endParaRPr b="1" sz="5900"/>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98">
                <a:latin typeface="Indie Flower"/>
                <a:ea typeface="Indie Flower"/>
                <a:cs typeface="Indie Flower"/>
                <a:sym typeface="Indie Flower"/>
              </a:rPr>
              <a:t>From doing this project, we gain a better understanding of a database </a:t>
            </a:r>
            <a:r>
              <a:rPr lang="en" sz="2298">
                <a:latin typeface="Indie Flower"/>
                <a:ea typeface="Indie Flower"/>
                <a:cs typeface="Indie Flower"/>
                <a:sym typeface="Indie Flower"/>
              </a:rPr>
              <a:t>background</a:t>
            </a:r>
            <a:r>
              <a:rPr lang="en" sz="2298">
                <a:latin typeface="Indie Flower"/>
                <a:ea typeface="Indie Flower"/>
                <a:cs typeface="Indie Flower"/>
                <a:sym typeface="Indie Flower"/>
              </a:rPr>
              <a:t> and constructing an EERD model. Also, we gain more knowledge in database design, business logic, normalization process, MySQL, database management, problem solving and handling errors. </a:t>
            </a:r>
            <a:endParaRPr sz="2298">
              <a:latin typeface="Indie Flower"/>
              <a:ea typeface="Indie Flower"/>
              <a:cs typeface="Indie Flower"/>
              <a:sym typeface="Indie Flowe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E.A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950">
                <a:solidFill>
                  <a:srgbClr val="000000"/>
                </a:solidFill>
                <a:latin typeface="Arial"/>
                <a:ea typeface="Arial"/>
                <a:cs typeface="Arial"/>
                <a:sym typeface="Arial"/>
              </a:rPr>
              <a:t>Executive summary of business</a:t>
            </a:r>
            <a:endParaRPr b="1" sz="2950">
              <a:solidFill>
                <a:srgbClr val="000000"/>
              </a:solidFill>
              <a:latin typeface="Arial"/>
              <a:ea typeface="Arial"/>
              <a:cs typeface="Arial"/>
              <a:sym typeface="Arial"/>
            </a:endParaRPr>
          </a:p>
          <a:p>
            <a:pPr indent="0" lvl="0" marL="0" rtl="0" algn="l">
              <a:spcBef>
                <a:spcPts val="0"/>
              </a:spcBef>
              <a:spcAft>
                <a:spcPts val="0"/>
              </a:spcAft>
              <a:buNone/>
            </a:pPr>
            <a:r>
              <a:t/>
            </a:r>
            <a:endParaRPr b="1" sz="2950">
              <a:solidFill>
                <a:srgbClr val="000000"/>
              </a:solidFill>
              <a:latin typeface="Arial"/>
              <a:ea typeface="Arial"/>
              <a:cs typeface="Arial"/>
              <a:sym typeface="Arial"/>
            </a:endParaRPr>
          </a:p>
          <a:p>
            <a:pPr indent="0" lvl="0" marL="0" rtl="0" algn="l">
              <a:spcBef>
                <a:spcPts val="0"/>
              </a:spcBef>
              <a:spcAft>
                <a:spcPts val="0"/>
              </a:spcAft>
              <a:buNone/>
            </a:pPr>
            <a:r>
              <a:t/>
            </a:r>
            <a:endParaRPr b="1" sz="2950">
              <a:solidFill>
                <a:srgbClr val="000000"/>
              </a:solidFill>
              <a:latin typeface="Arial"/>
              <a:ea typeface="Arial"/>
              <a:cs typeface="Arial"/>
              <a:sym typeface="Arial"/>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12700" lvl="0" marL="0" rtl="0" algn="l">
              <a:spcBef>
                <a:spcPts val="1200"/>
              </a:spcBef>
              <a:spcAft>
                <a:spcPts val="0"/>
              </a:spcAft>
              <a:buNone/>
            </a:pPr>
            <a:r>
              <a:rPr lang="en" sz="7074">
                <a:solidFill>
                  <a:srgbClr val="000000"/>
                </a:solidFill>
                <a:latin typeface="Indie Flower"/>
                <a:ea typeface="Indie Flower"/>
                <a:cs typeface="Indie Flower"/>
                <a:sym typeface="Indie Flower"/>
              </a:rPr>
              <a:t>Fit Footwear Co. is a well known shoe company and have been in business for over 3 decades, and the </a:t>
            </a:r>
            <a:r>
              <a:rPr lang="en" sz="7074">
                <a:solidFill>
                  <a:srgbClr val="000000"/>
                </a:solidFill>
                <a:latin typeface="Indie Flower"/>
                <a:ea typeface="Indie Flower"/>
                <a:cs typeface="Indie Flower"/>
                <a:sym typeface="Indie Flower"/>
              </a:rPr>
              <a:t>company’s goal is to </a:t>
            </a:r>
            <a:r>
              <a:rPr lang="en" sz="7074">
                <a:solidFill>
                  <a:srgbClr val="000000"/>
                </a:solidFill>
                <a:latin typeface="Indie Flower"/>
                <a:ea typeface="Indie Flower"/>
                <a:cs typeface="Indie Flower"/>
                <a:sym typeface="Indie Flower"/>
              </a:rPr>
              <a:t>satisfy customers with our sporting shoe-wear products. Over the years, there have been a few drawbacks preventing this goal from being accomplished, but now it is </a:t>
            </a:r>
            <a:r>
              <a:rPr lang="en" sz="7074">
                <a:solidFill>
                  <a:srgbClr val="000000"/>
                </a:solidFill>
                <a:latin typeface="Indie Flower"/>
                <a:ea typeface="Indie Flower"/>
                <a:cs typeface="Indie Flower"/>
                <a:sym typeface="Indie Flower"/>
              </a:rPr>
              <a:t>definitely</a:t>
            </a:r>
            <a:r>
              <a:rPr lang="en" sz="7074">
                <a:solidFill>
                  <a:srgbClr val="000000"/>
                </a:solidFill>
                <a:latin typeface="Indie Flower"/>
                <a:ea typeface="Indie Flower"/>
                <a:cs typeface="Indie Flower"/>
                <a:sym typeface="Indie Flower"/>
              </a:rPr>
              <a:t> possible. On the way to improve the </a:t>
            </a:r>
            <a:r>
              <a:rPr lang="en" sz="7074">
                <a:solidFill>
                  <a:srgbClr val="000000"/>
                </a:solidFill>
                <a:latin typeface="Indie Flower"/>
                <a:ea typeface="Indie Flower"/>
                <a:cs typeface="Indie Flower"/>
                <a:sym typeface="Indie Flower"/>
              </a:rPr>
              <a:t>company</a:t>
            </a:r>
            <a:r>
              <a:rPr lang="en" sz="7074">
                <a:solidFill>
                  <a:srgbClr val="000000"/>
                </a:solidFill>
                <a:latin typeface="Indie Flower"/>
                <a:ea typeface="Indie Flower"/>
                <a:cs typeface="Indie Flower"/>
                <a:sym typeface="Indie Flower"/>
              </a:rPr>
              <a:t>’s figure, we have made endorsement deals with some of the most well-known athletes of our generation. With the help of their starpower, the business can reach new heights. But first, a few issues needs to be solved </a:t>
            </a:r>
            <a:r>
              <a:rPr lang="en" sz="7074">
                <a:solidFill>
                  <a:srgbClr val="000000"/>
                </a:solidFill>
                <a:latin typeface="Indie Flower"/>
                <a:ea typeface="Indie Flower"/>
                <a:cs typeface="Indie Flower"/>
                <a:sym typeface="Indie Flower"/>
              </a:rPr>
              <a:t>with</a:t>
            </a:r>
            <a:r>
              <a:rPr lang="en" sz="7074">
                <a:solidFill>
                  <a:srgbClr val="000000"/>
                </a:solidFill>
                <a:latin typeface="Indie Flower"/>
                <a:ea typeface="Indie Flower"/>
                <a:cs typeface="Indie Flower"/>
                <a:sym typeface="Indie Flower"/>
              </a:rPr>
              <a:t> the company’s information system.</a:t>
            </a:r>
            <a:endParaRPr sz="7074">
              <a:solidFill>
                <a:srgbClr val="000000"/>
              </a:solidFill>
              <a:latin typeface="Indie Flower"/>
              <a:ea typeface="Indie Flower"/>
              <a:cs typeface="Indie Flower"/>
              <a:sym typeface="Indie Flower"/>
            </a:endParaRPr>
          </a:p>
          <a:p>
            <a:pPr indent="12700" lvl="0" marL="0" rtl="0" algn="l">
              <a:spcBef>
                <a:spcPts val="1200"/>
              </a:spcBef>
              <a:spcAft>
                <a:spcPts val="0"/>
              </a:spcAft>
              <a:buNone/>
            </a:pPr>
            <a:r>
              <a:t/>
            </a:r>
            <a:endParaRPr sz="1200">
              <a:solidFill>
                <a:srgbClr val="000000"/>
              </a:solidFill>
              <a:latin typeface="Arial"/>
              <a:ea typeface="Arial"/>
              <a:cs typeface="Arial"/>
              <a:sym typeface="Arial"/>
            </a:endParaRPr>
          </a:p>
          <a:p>
            <a:pPr indent="1270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12700" lvl="0" marL="0" rtl="0" algn="r">
              <a:spcBef>
                <a:spcPts val="1200"/>
              </a:spcBef>
              <a:spcAft>
                <a:spcPts val="1200"/>
              </a:spcAft>
              <a:buNone/>
            </a:pPr>
            <a:r>
              <a:rPr lang="en" sz="4400">
                <a:solidFill>
                  <a:srgbClr val="000000"/>
                </a:solidFill>
                <a:latin typeface="Arial"/>
                <a:ea typeface="Arial"/>
                <a:cs typeface="Arial"/>
                <a:sym typeface="Arial"/>
              </a:rPr>
              <a:t>RE</a:t>
            </a:r>
            <a:endParaRPr sz="4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Famous </a:t>
            </a:r>
            <a:r>
              <a:rPr b="1" lang="en"/>
              <a:t>Athletes Endorsed</a:t>
            </a:r>
            <a:endParaRPr b="1"/>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1371600" rtl="0" algn="l">
              <a:lnSpc>
                <a:spcPct val="105000"/>
              </a:lnSpc>
              <a:spcBef>
                <a:spcPts val="1200"/>
              </a:spcBef>
              <a:spcAft>
                <a:spcPts val="0"/>
              </a:spcAft>
              <a:buSzPts val="1018"/>
              <a:buNone/>
            </a:pPr>
            <a:r>
              <a:rPr lang="en" sz="1410">
                <a:solidFill>
                  <a:srgbClr val="000000"/>
                </a:solidFill>
                <a:latin typeface="Arial"/>
                <a:ea typeface="Arial"/>
                <a:cs typeface="Arial"/>
                <a:sym typeface="Arial"/>
              </a:rPr>
              <a:t>·</a:t>
            </a:r>
            <a:r>
              <a:rPr lang="en" sz="947">
                <a:solidFill>
                  <a:srgbClr val="000000"/>
                </a:solidFill>
                <a:latin typeface="Times New Roman"/>
                <a:ea typeface="Times New Roman"/>
                <a:cs typeface="Times New Roman"/>
                <a:sym typeface="Times New Roman"/>
              </a:rPr>
              <a:t> </a:t>
            </a:r>
            <a:r>
              <a:rPr lang="en" sz="1047">
                <a:solidFill>
                  <a:srgbClr val="000000"/>
                </a:solidFill>
                <a:latin typeface="Indie Flower"/>
                <a:ea typeface="Indie Flower"/>
                <a:cs typeface="Indie Flower"/>
                <a:sym typeface="Indie Flower"/>
              </a:rPr>
              <a:t>        </a:t>
            </a:r>
            <a:r>
              <a:rPr lang="en" sz="1510">
                <a:solidFill>
                  <a:srgbClr val="000000"/>
                </a:solidFill>
                <a:latin typeface="Indie Flower"/>
                <a:ea typeface="Indie Flower"/>
                <a:cs typeface="Indie Flower"/>
                <a:sym typeface="Indie Flower"/>
              </a:rPr>
              <a:t>Lebron James- American Professional Basketball player</a:t>
            </a:r>
            <a:endParaRPr sz="1510">
              <a:solidFill>
                <a:srgbClr val="000000"/>
              </a:solidFill>
              <a:latin typeface="Indie Flower"/>
              <a:ea typeface="Indie Flower"/>
              <a:cs typeface="Indie Flower"/>
              <a:sym typeface="Indie Flower"/>
            </a:endParaRPr>
          </a:p>
          <a:p>
            <a:pPr indent="0" lvl="0" marL="1371600" rtl="0" algn="l">
              <a:lnSpc>
                <a:spcPct val="105000"/>
              </a:lnSpc>
              <a:spcBef>
                <a:spcPts val="1200"/>
              </a:spcBef>
              <a:spcAft>
                <a:spcPts val="0"/>
              </a:spcAft>
              <a:buSzPts val="1018"/>
              <a:buNone/>
            </a:pPr>
            <a:r>
              <a:rPr lang="en" sz="1510">
                <a:solidFill>
                  <a:srgbClr val="000000"/>
                </a:solidFill>
                <a:latin typeface="Indie Flower"/>
                <a:ea typeface="Indie Flower"/>
                <a:cs typeface="Indie Flower"/>
                <a:sym typeface="Indie Flower"/>
              </a:rPr>
              <a:t>·</a:t>
            </a:r>
            <a:r>
              <a:rPr lang="en" sz="1047">
                <a:solidFill>
                  <a:srgbClr val="000000"/>
                </a:solidFill>
                <a:latin typeface="Indie Flower"/>
                <a:ea typeface="Indie Flower"/>
                <a:cs typeface="Indie Flower"/>
                <a:sym typeface="Indie Flower"/>
              </a:rPr>
              <a:t>         </a:t>
            </a:r>
            <a:r>
              <a:rPr lang="en" sz="1510">
                <a:solidFill>
                  <a:srgbClr val="000000"/>
                </a:solidFill>
                <a:latin typeface="Indie Flower"/>
                <a:ea typeface="Indie Flower"/>
                <a:cs typeface="Indie Flower"/>
                <a:sym typeface="Indie Flower"/>
              </a:rPr>
              <a:t>Usain Bolt - Jamaican Track and Field Superstar</a:t>
            </a:r>
            <a:endParaRPr sz="1510">
              <a:solidFill>
                <a:srgbClr val="000000"/>
              </a:solidFill>
              <a:latin typeface="Indie Flower"/>
              <a:ea typeface="Indie Flower"/>
              <a:cs typeface="Indie Flower"/>
              <a:sym typeface="Indie Flower"/>
            </a:endParaRPr>
          </a:p>
          <a:p>
            <a:pPr indent="0" lvl="0" marL="1371600" rtl="0" algn="l">
              <a:lnSpc>
                <a:spcPct val="105000"/>
              </a:lnSpc>
              <a:spcBef>
                <a:spcPts val="1200"/>
              </a:spcBef>
              <a:spcAft>
                <a:spcPts val="0"/>
              </a:spcAft>
              <a:buSzPts val="1018"/>
              <a:buNone/>
            </a:pPr>
            <a:r>
              <a:rPr lang="en" sz="1510">
                <a:solidFill>
                  <a:srgbClr val="000000"/>
                </a:solidFill>
                <a:latin typeface="Indie Flower"/>
                <a:ea typeface="Indie Flower"/>
                <a:cs typeface="Indie Flower"/>
                <a:sym typeface="Indie Flower"/>
              </a:rPr>
              <a:t>·</a:t>
            </a:r>
            <a:r>
              <a:rPr lang="en" sz="1047">
                <a:solidFill>
                  <a:srgbClr val="000000"/>
                </a:solidFill>
                <a:latin typeface="Indie Flower"/>
                <a:ea typeface="Indie Flower"/>
                <a:cs typeface="Indie Flower"/>
                <a:sym typeface="Indie Flower"/>
              </a:rPr>
              <a:t>         </a:t>
            </a:r>
            <a:r>
              <a:rPr lang="en" sz="1510">
                <a:solidFill>
                  <a:srgbClr val="000000"/>
                </a:solidFill>
                <a:latin typeface="Indie Flower"/>
                <a:ea typeface="Indie Flower"/>
                <a:cs typeface="Indie Flower"/>
                <a:sym typeface="Indie Flower"/>
              </a:rPr>
              <a:t>Lionel Messi- An Argentinian  Professional Soccer player</a:t>
            </a:r>
            <a:endParaRPr sz="1510">
              <a:solidFill>
                <a:srgbClr val="000000"/>
              </a:solidFill>
              <a:latin typeface="Indie Flower"/>
              <a:ea typeface="Indie Flower"/>
              <a:cs typeface="Indie Flower"/>
              <a:sym typeface="Indie Flower"/>
            </a:endParaRPr>
          </a:p>
          <a:p>
            <a:pPr indent="12700" lvl="0" marL="457200" rtl="0" algn="l">
              <a:lnSpc>
                <a:spcPct val="105000"/>
              </a:lnSpc>
              <a:spcBef>
                <a:spcPts val="1200"/>
              </a:spcBef>
              <a:spcAft>
                <a:spcPts val="1200"/>
              </a:spcAft>
              <a:buSzPts val="1018"/>
              <a:buNone/>
            </a:pPr>
            <a:r>
              <a:rPr lang="en" sz="1510">
                <a:solidFill>
                  <a:srgbClr val="000000"/>
                </a:solidFill>
                <a:latin typeface="Indie Flower"/>
                <a:ea typeface="Indie Flower"/>
                <a:cs typeface="Indie Flower"/>
                <a:sym typeface="Indie Flower"/>
              </a:rPr>
              <a:t>These individuals listed above are some of the most prominent figures representing our company, and our goal is to continue to make high-quality sport wear for today’s generation. With that being said, the company is working on making some improvements to the way customer and order data is being processed.</a:t>
            </a:r>
            <a:endParaRPr sz="1510">
              <a:solidFill>
                <a:srgbClr val="000000"/>
              </a:solidFill>
              <a:latin typeface="Indie Flower"/>
              <a:ea typeface="Indie Flower"/>
              <a:cs typeface="Indie Flower"/>
              <a:sym typeface="Indie Flower"/>
            </a:endParaRPr>
          </a:p>
        </p:txBody>
      </p:sp>
      <p:pic>
        <p:nvPicPr>
          <p:cNvPr id="144" name="Google Shape;144;p15"/>
          <p:cNvPicPr preferRelativeResize="0"/>
          <p:nvPr/>
        </p:nvPicPr>
        <p:blipFill>
          <a:blip r:embed="rId3">
            <a:alphaModFix/>
          </a:blip>
          <a:stretch>
            <a:fillRect/>
          </a:stretch>
        </p:blipFill>
        <p:spPr>
          <a:xfrm>
            <a:off x="351025" y="1488125"/>
            <a:ext cx="1633125" cy="1633125"/>
          </a:xfrm>
          <a:prstGeom prst="rect">
            <a:avLst/>
          </a:prstGeom>
          <a:noFill/>
          <a:ln>
            <a:noFill/>
          </a:ln>
        </p:spPr>
      </p:pic>
      <p:sp>
        <p:nvSpPr>
          <p:cNvPr id="145" name="Google Shape;145;p15"/>
          <p:cNvSpPr txBox="1"/>
          <p:nvPr/>
        </p:nvSpPr>
        <p:spPr>
          <a:xfrm>
            <a:off x="8324850" y="4479575"/>
            <a:ext cx="4434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950">
                <a:solidFill>
                  <a:srgbClr val="000000"/>
                </a:solidFill>
                <a:latin typeface="Arial"/>
                <a:ea typeface="Arial"/>
                <a:cs typeface="Arial"/>
                <a:sym typeface="Arial"/>
              </a:rPr>
              <a:t>P</a:t>
            </a:r>
            <a:r>
              <a:rPr b="1" lang="en" sz="2950">
                <a:solidFill>
                  <a:srgbClr val="000000"/>
                </a:solidFill>
                <a:latin typeface="Arial"/>
                <a:ea typeface="Arial"/>
                <a:cs typeface="Arial"/>
                <a:sym typeface="Arial"/>
              </a:rPr>
              <a:t>roblems</a:t>
            </a:r>
            <a:endParaRPr/>
          </a:p>
        </p:txBody>
      </p:sp>
      <p:sp>
        <p:nvSpPr>
          <p:cNvPr id="151" name="Google Shape;151;p16"/>
          <p:cNvSpPr txBox="1"/>
          <p:nvPr>
            <p:ph idx="1" type="body"/>
          </p:nvPr>
        </p:nvSpPr>
        <p:spPr>
          <a:xfrm>
            <a:off x="641025" y="1494675"/>
            <a:ext cx="7683900" cy="33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Problem 1:</a:t>
            </a:r>
            <a:endParaRPr b="1"/>
          </a:p>
          <a:p>
            <a:pPr indent="-330200" lvl="0" marL="457200" rtl="0" algn="l">
              <a:spcBef>
                <a:spcPts val="1200"/>
              </a:spcBef>
              <a:spcAft>
                <a:spcPts val="0"/>
              </a:spcAft>
              <a:buSzPts val="1600"/>
              <a:buFont typeface="Indie Flower"/>
              <a:buChar char="●"/>
            </a:pPr>
            <a:r>
              <a:rPr lang="en" sz="1500">
                <a:solidFill>
                  <a:srgbClr val="000000"/>
                </a:solidFill>
                <a:latin typeface="Indie Flower"/>
                <a:ea typeface="Indie Flower"/>
                <a:cs typeface="Indie Flower"/>
                <a:sym typeface="Indie Flower"/>
              </a:rPr>
              <a:t>Conflicts with data redundancy in updating the spreadsheet containing information about invoices, customer information, and orders</a:t>
            </a:r>
            <a:endParaRPr b="1" sz="1600"/>
          </a:p>
          <a:p>
            <a:pPr indent="0" lvl="0" marL="0" rtl="0" algn="l">
              <a:spcBef>
                <a:spcPts val="1200"/>
              </a:spcBef>
              <a:spcAft>
                <a:spcPts val="0"/>
              </a:spcAft>
              <a:buNone/>
            </a:pPr>
            <a:r>
              <a:rPr b="1" lang="en"/>
              <a:t>Problem 2:</a:t>
            </a:r>
            <a:endParaRPr b="1"/>
          </a:p>
          <a:p>
            <a:pPr indent="-330200" lvl="0" marL="457200" rtl="0" algn="l">
              <a:spcBef>
                <a:spcPts val="1200"/>
              </a:spcBef>
              <a:spcAft>
                <a:spcPts val="0"/>
              </a:spcAft>
              <a:buSzPts val="1600"/>
              <a:buFont typeface="Indie Flower"/>
              <a:buChar char="●"/>
            </a:pPr>
            <a:r>
              <a:rPr lang="en" sz="1500">
                <a:solidFill>
                  <a:srgbClr val="000000"/>
                </a:solidFill>
                <a:latin typeface="Indie Flower"/>
                <a:ea typeface="Indie Flower"/>
                <a:cs typeface="Indie Flower"/>
                <a:sym typeface="Indie Flower"/>
              </a:rPr>
              <a:t>The company is having issues Identifying sell records due to unorganized information on customers and orders</a:t>
            </a:r>
            <a:endParaRPr sz="1500">
              <a:solidFill>
                <a:srgbClr val="000000"/>
              </a:solidFill>
              <a:latin typeface="Indie Flower"/>
              <a:ea typeface="Indie Flower"/>
              <a:cs typeface="Indie Flower"/>
              <a:sym typeface="Indie Flower"/>
            </a:endParaRPr>
          </a:p>
          <a:p>
            <a:pPr indent="0" lvl="0" marL="0" rtl="0" algn="l">
              <a:spcBef>
                <a:spcPts val="1200"/>
              </a:spcBef>
              <a:spcAft>
                <a:spcPts val="0"/>
              </a:spcAft>
              <a:buNone/>
            </a:pPr>
            <a:r>
              <a:t/>
            </a:r>
            <a:endParaRPr sz="1200">
              <a:solidFill>
                <a:srgbClr val="000000"/>
              </a:solidFill>
              <a:latin typeface="Indie Flower"/>
              <a:ea typeface="Indie Flower"/>
              <a:cs typeface="Indie Flower"/>
              <a:sym typeface="Indie Flower"/>
            </a:endParaRPr>
          </a:p>
          <a:p>
            <a:pPr indent="12700" lvl="0" marL="0" rtl="0" algn="r">
              <a:spcBef>
                <a:spcPts val="1200"/>
              </a:spcBef>
              <a:spcAft>
                <a:spcPts val="1200"/>
              </a:spcAft>
              <a:buNone/>
            </a:pPr>
            <a:r>
              <a:rPr lang="en" sz="900">
                <a:solidFill>
                  <a:srgbClr val="000000"/>
                </a:solidFill>
                <a:latin typeface="Arial"/>
                <a:ea typeface="Arial"/>
                <a:cs typeface="Arial"/>
                <a:sym typeface="Arial"/>
              </a:rPr>
              <a:t>RE</a:t>
            </a:r>
            <a:endParaRPr sz="1000">
              <a:latin typeface="Arial"/>
              <a:ea typeface="Arial"/>
              <a:cs typeface="Arial"/>
              <a:sym typeface="Arial"/>
            </a:endParaRPr>
          </a:p>
        </p:txBody>
      </p:sp>
      <p:pic>
        <p:nvPicPr>
          <p:cNvPr id="152" name="Google Shape;152;p16"/>
          <p:cNvPicPr preferRelativeResize="0"/>
          <p:nvPr/>
        </p:nvPicPr>
        <p:blipFill>
          <a:blip r:embed="rId3">
            <a:alphaModFix/>
          </a:blip>
          <a:stretch>
            <a:fillRect/>
          </a:stretch>
        </p:blipFill>
        <p:spPr>
          <a:xfrm>
            <a:off x="6985700" y="213500"/>
            <a:ext cx="1775050" cy="221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950">
                <a:solidFill>
                  <a:srgbClr val="000000"/>
                </a:solidFill>
                <a:latin typeface="Arial"/>
                <a:ea typeface="Arial"/>
                <a:cs typeface="Arial"/>
                <a:sym typeface="Arial"/>
              </a:rPr>
              <a:t>S</a:t>
            </a:r>
            <a:r>
              <a:rPr b="1" lang="en" sz="2950">
                <a:solidFill>
                  <a:srgbClr val="000000"/>
                </a:solidFill>
                <a:latin typeface="Arial"/>
                <a:ea typeface="Arial"/>
                <a:cs typeface="Arial"/>
                <a:sym typeface="Arial"/>
              </a:rPr>
              <a:t>olutions</a:t>
            </a:r>
            <a:endParaRPr/>
          </a:p>
        </p:txBody>
      </p:sp>
      <p:sp>
        <p:nvSpPr>
          <p:cNvPr id="158" name="Google Shape;158;p17"/>
          <p:cNvSpPr txBox="1"/>
          <p:nvPr>
            <p:ph idx="1" type="body"/>
          </p:nvPr>
        </p:nvSpPr>
        <p:spPr>
          <a:xfrm>
            <a:off x="674150" y="161677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453">
                <a:latin typeface="Indie Flower"/>
                <a:ea typeface="Indie Flower"/>
                <a:cs typeface="Indie Flower"/>
                <a:sym typeface="Indie Flower"/>
              </a:rPr>
              <a:t>Problem 1 Solution:</a:t>
            </a:r>
            <a:endParaRPr b="1" sz="5453">
              <a:latin typeface="Indie Flower"/>
              <a:ea typeface="Indie Flower"/>
              <a:cs typeface="Indie Flower"/>
              <a:sym typeface="Indie Flower"/>
            </a:endParaRPr>
          </a:p>
          <a:p>
            <a:pPr indent="-315070" lvl="0" marL="457200" rtl="0" algn="l">
              <a:spcBef>
                <a:spcPts val="1200"/>
              </a:spcBef>
              <a:spcAft>
                <a:spcPts val="0"/>
              </a:spcAft>
              <a:buSzPct val="101870"/>
              <a:buFont typeface="Indie Flower"/>
              <a:buChar char="●"/>
            </a:pPr>
            <a:r>
              <a:rPr lang="en" sz="5346">
                <a:solidFill>
                  <a:srgbClr val="000000"/>
                </a:solidFill>
                <a:latin typeface="Indie Flower"/>
                <a:ea typeface="Indie Flower"/>
                <a:cs typeface="Indie Flower"/>
                <a:sym typeface="Indie Flower"/>
              </a:rPr>
              <a:t>The unique constraints can be used on columns on an entity within the database, which will ensure that the values in specified columns are unique.</a:t>
            </a:r>
            <a:endParaRPr sz="5346">
              <a:solidFill>
                <a:srgbClr val="000000"/>
              </a:solidFill>
              <a:latin typeface="Indie Flower"/>
              <a:ea typeface="Indie Flower"/>
              <a:cs typeface="Indie Flower"/>
              <a:sym typeface="Indie Flower"/>
            </a:endParaRPr>
          </a:p>
          <a:p>
            <a:pPr indent="-313483" lvl="0" marL="457200" rtl="0" algn="l">
              <a:spcBef>
                <a:spcPts val="0"/>
              </a:spcBef>
              <a:spcAft>
                <a:spcPts val="0"/>
              </a:spcAft>
              <a:buClr>
                <a:srgbClr val="000000"/>
              </a:buClr>
              <a:buSzPct val="100000"/>
              <a:buFont typeface="Indie Flower"/>
              <a:buChar char="●"/>
            </a:pPr>
            <a:r>
              <a:rPr lang="en" sz="5346">
                <a:solidFill>
                  <a:srgbClr val="000000"/>
                </a:solidFill>
                <a:latin typeface="Indie Flower"/>
                <a:ea typeface="Indie Flower"/>
                <a:cs typeface="Indie Flower"/>
                <a:sym typeface="Indie Flower"/>
              </a:rPr>
              <a:t>A primary key can be used to prevent data duplication because primary keys are used to identify a unique record in a table.</a:t>
            </a:r>
            <a:endParaRPr sz="5346">
              <a:solidFill>
                <a:srgbClr val="000000"/>
              </a:solidFill>
              <a:latin typeface="Indie Flower"/>
              <a:ea typeface="Indie Flower"/>
              <a:cs typeface="Indie Flower"/>
              <a:sym typeface="Indie Flower"/>
            </a:endParaRPr>
          </a:p>
          <a:p>
            <a:pPr indent="0" lvl="0" marL="0" rtl="0" algn="l">
              <a:spcBef>
                <a:spcPts val="1200"/>
              </a:spcBef>
              <a:spcAft>
                <a:spcPts val="0"/>
              </a:spcAft>
              <a:buNone/>
            </a:pPr>
            <a:r>
              <a:rPr b="1" lang="en" sz="5400">
                <a:latin typeface="Indie Flower"/>
                <a:ea typeface="Indie Flower"/>
                <a:cs typeface="Indie Flower"/>
                <a:sym typeface="Indie Flower"/>
              </a:rPr>
              <a:t>Problem 2 Solution:</a:t>
            </a:r>
            <a:endParaRPr b="1" sz="5400">
              <a:latin typeface="Indie Flower"/>
              <a:ea typeface="Indie Flower"/>
              <a:cs typeface="Indie Flower"/>
              <a:sym typeface="Indie Flower"/>
            </a:endParaRPr>
          </a:p>
          <a:p>
            <a:pPr indent="-312737" lvl="0" marL="457200" rtl="0" algn="l">
              <a:spcBef>
                <a:spcPts val="1200"/>
              </a:spcBef>
              <a:spcAft>
                <a:spcPts val="0"/>
              </a:spcAft>
              <a:buSzPct val="101923"/>
              <a:buFont typeface="Indie Flower"/>
              <a:buChar char="●"/>
            </a:pPr>
            <a:r>
              <a:rPr lang="en" sz="5200">
                <a:solidFill>
                  <a:srgbClr val="000000"/>
                </a:solidFill>
                <a:latin typeface="Indie Flower"/>
                <a:ea typeface="Indie Flower"/>
                <a:cs typeface="Indie Flower"/>
                <a:sym typeface="Indie Flower"/>
              </a:rPr>
              <a:t>To create multiple tables to represent each piece of  information being processed by the company.</a:t>
            </a:r>
            <a:endParaRPr sz="5200">
              <a:solidFill>
                <a:srgbClr val="000000"/>
              </a:solidFill>
              <a:latin typeface="Indie Flower"/>
              <a:ea typeface="Indie Flower"/>
              <a:cs typeface="Indie Flower"/>
              <a:sym typeface="Indie Flower"/>
            </a:endParaRPr>
          </a:p>
          <a:p>
            <a:pPr indent="-311150" lvl="0" marL="457200" rtl="0" algn="l">
              <a:spcBef>
                <a:spcPts val="0"/>
              </a:spcBef>
              <a:spcAft>
                <a:spcPts val="0"/>
              </a:spcAft>
              <a:buClr>
                <a:srgbClr val="000000"/>
              </a:buClr>
              <a:buSzPct val="100000"/>
              <a:buFont typeface="Indie Flower"/>
              <a:buChar char="●"/>
            </a:pPr>
            <a:r>
              <a:rPr lang="en" sz="5200">
                <a:solidFill>
                  <a:srgbClr val="000000"/>
                </a:solidFill>
                <a:latin typeface="Indie Flower"/>
                <a:ea typeface="Indie Flower"/>
                <a:cs typeface="Indie Flower"/>
                <a:sym typeface="Indie Flower"/>
              </a:rPr>
              <a:t>Applying the normalization process to the entities inside of the database.</a:t>
            </a:r>
            <a:endParaRPr sz="5200">
              <a:solidFill>
                <a:srgbClr val="000000"/>
              </a:solidFill>
              <a:latin typeface="Indie Flower"/>
              <a:ea typeface="Indie Flower"/>
              <a:cs typeface="Indie Flower"/>
              <a:sym typeface="Indie Flowe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12700" lvl="0" marL="0" rtl="0" algn="r">
              <a:spcBef>
                <a:spcPts val="1200"/>
              </a:spcBef>
              <a:spcAft>
                <a:spcPts val="0"/>
              </a:spcAft>
              <a:buNone/>
            </a:pPr>
            <a:r>
              <a:rPr lang="en" sz="3000">
                <a:solidFill>
                  <a:srgbClr val="000000"/>
                </a:solidFill>
                <a:latin typeface="Arial"/>
                <a:ea typeface="Arial"/>
                <a:cs typeface="Arial"/>
                <a:sym typeface="Arial"/>
              </a:rPr>
              <a:t>RE</a:t>
            </a:r>
            <a:endParaRPr sz="3100"/>
          </a:p>
          <a:p>
            <a:pPr indent="0" lvl="0" marL="0" rtl="0" algn="r">
              <a:spcBef>
                <a:spcPts val="1200"/>
              </a:spcBef>
              <a:spcAft>
                <a:spcPts val="0"/>
              </a:spcAft>
              <a:buNone/>
            </a:pPr>
            <a:r>
              <a:t/>
            </a:r>
            <a:endParaRPr sz="1100"/>
          </a:p>
          <a:p>
            <a:pPr indent="12700" lvl="0" marL="0" rtl="0" algn="r">
              <a:spcBef>
                <a:spcPts val="1200"/>
              </a:spcBef>
              <a:spcAft>
                <a:spcPts val="1200"/>
              </a:spcAft>
              <a:buNone/>
            </a:pPr>
            <a:r>
              <a:t/>
            </a:r>
            <a:endParaRPr sz="1100"/>
          </a:p>
        </p:txBody>
      </p:sp>
      <p:pic>
        <p:nvPicPr>
          <p:cNvPr id="159" name="Google Shape;159;p17"/>
          <p:cNvPicPr preferRelativeResize="0"/>
          <p:nvPr/>
        </p:nvPicPr>
        <p:blipFill>
          <a:blip r:embed="rId3">
            <a:alphaModFix/>
          </a:blip>
          <a:stretch>
            <a:fillRect/>
          </a:stretch>
        </p:blipFill>
        <p:spPr>
          <a:xfrm>
            <a:off x="361572" y="362676"/>
            <a:ext cx="2079550" cy="13838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000000"/>
                </a:solidFill>
                <a:latin typeface="Arial"/>
                <a:ea typeface="Arial"/>
                <a:cs typeface="Arial"/>
                <a:sym typeface="Arial"/>
              </a:rPr>
              <a:t>Constraints</a:t>
            </a:r>
            <a:endParaRPr b="1" sz="3100"/>
          </a:p>
        </p:txBody>
      </p:sp>
      <p:sp>
        <p:nvSpPr>
          <p:cNvPr id="165" name="Google Shape;165;p18"/>
          <p:cNvSpPr txBox="1"/>
          <p:nvPr>
            <p:ph idx="1" type="body"/>
          </p:nvPr>
        </p:nvSpPr>
        <p:spPr>
          <a:xfrm>
            <a:off x="679175" y="1564425"/>
            <a:ext cx="7645800" cy="2874300"/>
          </a:xfrm>
          <a:prstGeom prst="rect">
            <a:avLst/>
          </a:prstGeom>
        </p:spPr>
        <p:txBody>
          <a:bodyPr anchorCtr="0" anchor="t" bIns="91425" lIns="91425" spcFirstLastPara="1" rIns="91425" wrap="square" tIns="91425">
            <a:normAutofit lnSpcReduction="10000"/>
          </a:bodyPr>
          <a:lstStyle/>
          <a:p>
            <a:pPr indent="0" lvl="0" marL="914400" rtl="0" algn="l">
              <a:spcBef>
                <a:spcPts val="1200"/>
              </a:spcBef>
              <a:spcAft>
                <a:spcPts val="0"/>
              </a:spcAft>
              <a:buNone/>
            </a:pPr>
            <a:r>
              <a:rPr lang="en" sz="1708">
                <a:solidFill>
                  <a:srgbClr val="000000"/>
                </a:solidFill>
                <a:latin typeface="Arial"/>
                <a:ea typeface="Arial"/>
                <a:cs typeface="Arial"/>
                <a:sym typeface="Arial"/>
              </a:rPr>
              <a:t>·</a:t>
            </a:r>
            <a:r>
              <a:rPr lang="en" sz="1308">
                <a:solidFill>
                  <a:srgbClr val="000000"/>
                </a:solidFill>
                <a:latin typeface="Times New Roman"/>
                <a:ea typeface="Times New Roman"/>
                <a:cs typeface="Times New Roman"/>
                <a:sym typeface="Times New Roman"/>
              </a:rPr>
              <a:t>     </a:t>
            </a:r>
            <a:r>
              <a:rPr lang="en" sz="1308">
                <a:solidFill>
                  <a:srgbClr val="000000"/>
                </a:solidFill>
                <a:latin typeface="Indie Flower"/>
                <a:ea typeface="Indie Flower"/>
                <a:cs typeface="Indie Flower"/>
                <a:sym typeface="Indie Flower"/>
              </a:rPr>
              <a:t>    </a:t>
            </a:r>
            <a:r>
              <a:rPr lang="en" sz="1708">
                <a:solidFill>
                  <a:srgbClr val="000000"/>
                </a:solidFill>
                <a:latin typeface="Indie Flower"/>
                <a:ea typeface="Indie Flower"/>
                <a:cs typeface="Indie Flower"/>
                <a:sym typeface="Indie Flower"/>
              </a:rPr>
              <a:t>VENDORS must purchase at least 40 products of any PRODUCT</a:t>
            </a:r>
            <a:endParaRPr sz="1708">
              <a:solidFill>
                <a:srgbClr val="000000"/>
              </a:solidFill>
              <a:latin typeface="Indie Flower"/>
              <a:ea typeface="Indie Flower"/>
              <a:cs typeface="Indie Flower"/>
              <a:sym typeface="Indie Flower"/>
            </a:endParaRPr>
          </a:p>
          <a:p>
            <a:pPr indent="0" lvl="0" marL="914400" rtl="0" algn="l">
              <a:spcBef>
                <a:spcPts val="1200"/>
              </a:spcBef>
              <a:spcAft>
                <a:spcPts val="0"/>
              </a:spcAft>
              <a:buNone/>
            </a:pPr>
            <a:r>
              <a:rPr lang="en" sz="1708">
                <a:solidFill>
                  <a:srgbClr val="000000"/>
                </a:solidFill>
                <a:latin typeface="Indie Flower"/>
                <a:ea typeface="Indie Flower"/>
                <a:cs typeface="Indie Flower"/>
                <a:sym typeface="Indie Flower"/>
              </a:rPr>
              <a:t>·</a:t>
            </a:r>
            <a:r>
              <a:rPr lang="en" sz="1308">
                <a:solidFill>
                  <a:srgbClr val="000000"/>
                </a:solidFill>
                <a:latin typeface="Indie Flower"/>
                <a:ea typeface="Indie Flower"/>
                <a:cs typeface="Indie Flower"/>
                <a:sym typeface="Indie Flower"/>
              </a:rPr>
              <a:t>         </a:t>
            </a:r>
            <a:r>
              <a:rPr lang="en" sz="1708">
                <a:solidFill>
                  <a:srgbClr val="000000"/>
                </a:solidFill>
                <a:latin typeface="Indie Flower"/>
                <a:ea typeface="Indie Flower"/>
                <a:cs typeface="Indie Flower"/>
                <a:sym typeface="Indie Flower"/>
              </a:rPr>
              <a:t>INVOICES , ORDER, and EMPLOYEE  table should not contain any NULL values, and each must be assigned a unique key.</a:t>
            </a:r>
            <a:endParaRPr sz="1708">
              <a:solidFill>
                <a:srgbClr val="000000"/>
              </a:solidFill>
              <a:latin typeface="Indie Flower"/>
              <a:ea typeface="Indie Flower"/>
              <a:cs typeface="Indie Flower"/>
              <a:sym typeface="Indie Flower"/>
            </a:endParaRPr>
          </a:p>
          <a:p>
            <a:pPr indent="0" lvl="0" marL="914400" rtl="0" algn="l">
              <a:spcBef>
                <a:spcPts val="1200"/>
              </a:spcBef>
              <a:spcAft>
                <a:spcPts val="0"/>
              </a:spcAft>
              <a:buNone/>
            </a:pPr>
            <a:r>
              <a:rPr lang="en" sz="1708">
                <a:solidFill>
                  <a:srgbClr val="000000"/>
                </a:solidFill>
                <a:latin typeface="Indie Flower"/>
                <a:ea typeface="Indie Flower"/>
                <a:cs typeface="Indie Flower"/>
                <a:sym typeface="Indie Flower"/>
              </a:rPr>
              <a:t>·</a:t>
            </a:r>
            <a:r>
              <a:rPr lang="en" sz="1308">
                <a:solidFill>
                  <a:srgbClr val="000000"/>
                </a:solidFill>
                <a:latin typeface="Indie Flower"/>
                <a:ea typeface="Indie Flower"/>
                <a:cs typeface="Indie Flower"/>
                <a:sym typeface="Indie Flower"/>
              </a:rPr>
              <a:t>         </a:t>
            </a:r>
            <a:r>
              <a:rPr lang="en" sz="1708">
                <a:solidFill>
                  <a:srgbClr val="000000"/>
                </a:solidFill>
                <a:latin typeface="Indie Flower"/>
                <a:ea typeface="Indie Flower"/>
                <a:cs typeface="Indie Flower"/>
                <a:sym typeface="Indie Flower"/>
              </a:rPr>
              <a:t>SALES_REPORT should not contain any NULL values</a:t>
            </a:r>
            <a:endParaRPr sz="1708">
              <a:solidFill>
                <a:srgbClr val="000000"/>
              </a:solidFill>
              <a:latin typeface="Indie Flower"/>
              <a:ea typeface="Indie Flower"/>
              <a:cs typeface="Indie Flower"/>
              <a:sym typeface="Indie Flower"/>
            </a:endParaRPr>
          </a:p>
          <a:p>
            <a:pPr indent="0" lvl="0" marL="914400" rtl="0" algn="l">
              <a:spcBef>
                <a:spcPts val="1200"/>
              </a:spcBef>
              <a:spcAft>
                <a:spcPts val="0"/>
              </a:spcAft>
              <a:buNone/>
            </a:pPr>
            <a:r>
              <a:rPr lang="en" sz="1708">
                <a:solidFill>
                  <a:srgbClr val="000000"/>
                </a:solidFill>
                <a:latin typeface="Indie Flower"/>
                <a:ea typeface="Indie Flower"/>
                <a:cs typeface="Indie Flower"/>
                <a:sym typeface="Indie Flower"/>
              </a:rPr>
              <a:t>·</a:t>
            </a:r>
            <a:r>
              <a:rPr lang="en" sz="1308">
                <a:solidFill>
                  <a:srgbClr val="000000"/>
                </a:solidFill>
                <a:latin typeface="Indie Flower"/>
                <a:ea typeface="Indie Flower"/>
                <a:cs typeface="Indie Flower"/>
                <a:sym typeface="Indie Flower"/>
              </a:rPr>
              <a:t>         </a:t>
            </a:r>
            <a:r>
              <a:rPr lang="en" sz="1708">
                <a:solidFill>
                  <a:srgbClr val="000000"/>
                </a:solidFill>
                <a:latin typeface="Indie Flower"/>
                <a:ea typeface="Indie Flower"/>
                <a:cs typeface="Indie Flower"/>
                <a:sym typeface="Indie Flower"/>
              </a:rPr>
              <a:t>STORES must carry at least 1 BRAND.</a:t>
            </a:r>
            <a:endParaRPr sz="1708">
              <a:solidFill>
                <a:srgbClr val="000000"/>
              </a:solidFill>
              <a:latin typeface="Indie Flower"/>
              <a:ea typeface="Indie Flower"/>
              <a:cs typeface="Indie Flower"/>
              <a:sym typeface="Indie Flower"/>
            </a:endParaRPr>
          </a:p>
          <a:p>
            <a:pPr indent="0" lvl="0" marL="914400" rtl="0" algn="l">
              <a:spcBef>
                <a:spcPts val="1200"/>
              </a:spcBef>
              <a:spcAft>
                <a:spcPts val="0"/>
              </a:spcAft>
              <a:buNone/>
            </a:pPr>
            <a:r>
              <a:rPr lang="en" sz="1400">
                <a:solidFill>
                  <a:srgbClr val="000000"/>
                </a:solidFill>
                <a:latin typeface="Arial"/>
                <a:ea typeface="Arial"/>
                <a:cs typeface="Arial"/>
                <a:sym typeface="Arial"/>
              </a:rPr>
              <a:t>                                                                                                                   E.A</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000000"/>
                </a:solidFill>
              </a:rPr>
              <a:t>Defined Objectives</a:t>
            </a:r>
            <a:endParaRPr b="1">
              <a:solidFill>
                <a:srgbClr val="000000"/>
              </a:solidFill>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12700" lvl="0" marL="457200" rtl="0" algn="l">
              <a:spcBef>
                <a:spcPts val="1200"/>
              </a:spcBef>
              <a:spcAft>
                <a:spcPts val="0"/>
              </a:spcAft>
              <a:buNone/>
            </a:pPr>
            <a:r>
              <a:rPr lang="en" sz="1900">
                <a:latin typeface="Indie Flower"/>
                <a:ea typeface="Indie Flower"/>
                <a:cs typeface="Indie Flower"/>
                <a:sym typeface="Indie Flower"/>
              </a:rPr>
              <a:t>Our objective is to create a database that will help Fit Footwear Co. to have much higher control over customer information and orders. More importantly, to improve the company’s data accuracy and ease of data access by avoiding data redundancy.  </a:t>
            </a:r>
            <a:endParaRPr sz="1900">
              <a:latin typeface="Indie Flower"/>
              <a:ea typeface="Indie Flower"/>
              <a:cs typeface="Indie Flower"/>
              <a:sym typeface="Indie Flower"/>
            </a:endParaRPr>
          </a:p>
          <a:p>
            <a:pPr indent="12700" lvl="0" marL="457200" rtl="0" algn="l">
              <a:spcBef>
                <a:spcPts val="1200"/>
              </a:spcBef>
              <a:spcAft>
                <a:spcPts val="0"/>
              </a:spcAft>
              <a:buNone/>
            </a:pPr>
            <a:r>
              <a:rPr lang="en" sz="1900">
                <a:latin typeface="Indie Flower"/>
                <a:ea typeface="Indie Flower"/>
                <a:cs typeface="Indie Flower"/>
                <a:sym typeface="Indie Flower"/>
              </a:rPr>
              <a:t>                                                                      E.A</a:t>
            </a:r>
            <a:endParaRPr sz="1900">
              <a:latin typeface="Indie Flower"/>
              <a:ea typeface="Indie Flower"/>
              <a:cs typeface="Indie Flower"/>
              <a:sym typeface="Indie Flowe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0000"/>
                </a:solidFill>
                <a:latin typeface="Arial"/>
                <a:ea typeface="Arial"/>
                <a:cs typeface="Arial"/>
                <a:sym typeface="Arial"/>
              </a:rPr>
              <a:t>Key Business rules (summarize important ones, do not list all of them)</a:t>
            </a:r>
            <a:endParaRPr b="1" sz="4700"/>
          </a:p>
        </p:txBody>
      </p:sp>
      <p:sp>
        <p:nvSpPr>
          <p:cNvPr id="177" name="Google Shape;177;p20"/>
          <p:cNvSpPr txBox="1"/>
          <p:nvPr>
            <p:ph idx="1" type="body"/>
          </p:nvPr>
        </p:nvSpPr>
        <p:spPr>
          <a:xfrm>
            <a:off x="819150" y="1990725"/>
            <a:ext cx="7505700" cy="269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307">
                <a:solidFill>
                  <a:srgbClr val="000000"/>
                </a:solidFill>
                <a:latin typeface="Arial"/>
                <a:ea typeface="Arial"/>
                <a:cs typeface="Arial"/>
                <a:sym typeface="Arial"/>
              </a:rPr>
              <a:t>Business Rules: </a:t>
            </a:r>
            <a:endParaRPr sz="4307">
              <a:solidFill>
                <a:srgbClr val="70AD47"/>
              </a:solidFill>
              <a:latin typeface="Arial"/>
              <a:ea typeface="Arial"/>
              <a:cs typeface="Arial"/>
              <a:sym typeface="Arial"/>
            </a:endParaRPr>
          </a:p>
          <a:p>
            <a:pPr indent="0" lvl="0" marL="0" rtl="0" algn="l">
              <a:spcBef>
                <a:spcPts val="1200"/>
              </a:spcBef>
              <a:spcAft>
                <a:spcPts val="0"/>
              </a:spcAft>
              <a:buNone/>
            </a:pP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Each product may have its inventory record.</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Many products can belong to the same brand, but each product is associated with only one brand.</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 vendor may supply multiple inventories.</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 customer can place multiple orders, but each order belongs to only one customer.</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 customer may own multiple brands.</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 customer can write multiple reviews, but each review is written by only one customer.</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Each customer has only one CRM record.</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Each order has a single invoice.</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 store can have multiple employees, but each employee works at one store</a:t>
            </a:r>
            <a:r>
              <a:rPr lang="en" sz="4307">
                <a:solidFill>
                  <a:srgbClr val="000000"/>
                </a:solidFill>
                <a:latin typeface="Arial"/>
                <a:ea typeface="Arial"/>
                <a:cs typeface="Arial"/>
                <a:sym typeface="Arial"/>
              </a:rPr>
              <a:t>.</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An employee can generate multiple sales reports, but each report is generated by only one employee.</a:t>
            </a:r>
            <a:br>
              <a:rPr lang="en" sz="4307">
                <a:solidFill>
                  <a:srgbClr val="000000"/>
                </a:solidFill>
                <a:latin typeface="Arial"/>
                <a:ea typeface="Arial"/>
                <a:cs typeface="Arial"/>
                <a:sym typeface="Arial"/>
              </a:rPr>
            </a:br>
            <a:r>
              <a:rPr lang="en" sz="4307">
                <a:solidFill>
                  <a:srgbClr val="000000"/>
                </a:solidFill>
                <a:latin typeface="Arial"/>
                <a:ea typeface="Arial"/>
                <a:cs typeface="Arial"/>
                <a:sym typeface="Arial"/>
              </a:rPr>
              <a:t>·</a:t>
            </a:r>
            <a:r>
              <a:rPr lang="en" sz="3807">
                <a:solidFill>
                  <a:srgbClr val="000000"/>
                </a:solidFill>
                <a:latin typeface="Times New Roman"/>
                <a:ea typeface="Times New Roman"/>
                <a:cs typeface="Times New Roman"/>
                <a:sym typeface="Times New Roman"/>
              </a:rPr>
              <a:t>         </a:t>
            </a:r>
            <a:r>
              <a:rPr lang="en" sz="4307">
                <a:solidFill>
                  <a:srgbClr val="000000"/>
                </a:solidFill>
                <a:latin typeface="Arial"/>
                <a:ea typeface="Arial"/>
                <a:cs typeface="Arial"/>
                <a:sym typeface="Arial"/>
              </a:rPr>
              <a:t>A sales report can be generated for one store, but each store can have multiple sales reports.</a:t>
            </a:r>
            <a:endParaRPr sz="4307">
              <a:solidFill>
                <a:srgbClr val="000000"/>
              </a:solidFill>
              <a:latin typeface="Arial"/>
              <a:ea typeface="Arial"/>
              <a:cs typeface="Arial"/>
              <a:sym typeface="Arial"/>
            </a:endParaRPr>
          </a:p>
          <a:p>
            <a:pPr indent="0" lvl="0" marL="0" rtl="0" algn="l">
              <a:spcBef>
                <a:spcPts val="1200"/>
              </a:spcBef>
              <a:spcAft>
                <a:spcPts val="0"/>
              </a:spcAft>
              <a:buNone/>
            </a:pPr>
            <a:r>
              <a:rPr lang="en" sz="4307">
                <a:solidFill>
                  <a:srgbClr val="000000"/>
                </a:solidFill>
                <a:latin typeface="Arial"/>
                <a:ea typeface="Arial"/>
                <a:cs typeface="Arial"/>
                <a:sym typeface="Arial"/>
              </a:rPr>
              <a:t>                                                                                                                                                                                 E.A</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0"/>
              </a:spcAft>
              <a:buNone/>
            </a:pPr>
            <a:r>
              <a:t/>
            </a:r>
            <a:endParaRPr sz="4307">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51550" y="845600"/>
            <a:ext cx="7505700" cy="954600"/>
          </a:xfrm>
          <a:prstGeom prst="rect">
            <a:avLst/>
          </a:prstGeom>
        </p:spPr>
        <p:txBody>
          <a:bodyPr anchorCtr="0" anchor="t" bIns="91425" lIns="91425" spcFirstLastPara="1" rIns="91425" wrap="square" tIns="91425">
            <a:noAutofit/>
          </a:bodyPr>
          <a:lstStyle/>
          <a:p>
            <a:pPr indent="457200" lvl="0" marL="0" rtl="0" algn="ctr">
              <a:spcBef>
                <a:spcPts val="0"/>
              </a:spcBef>
              <a:spcAft>
                <a:spcPts val="0"/>
              </a:spcAft>
              <a:buNone/>
            </a:pPr>
            <a:r>
              <a:rPr b="1" lang="en" sz="2600">
                <a:solidFill>
                  <a:srgbClr val="000000"/>
                </a:solidFill>
                <a:latin typeface="Arial"/>
                <a:ea typeface="Arial"/>
                <a:cs typeface="Arial"/>
                <a:sym typeface="Arial"/>
              </a:rPr>
              <a:t>Customer Table and Attributes</a:t>
            </a:r>
            <a:endParaRPr b="1" sz="2600">
              <a:solidFill>
                <a:srgbClr val="000000"/>
              </a:solidFill>
              <a:latin typeface="Arial"/>
              <a:ea typeface="Arial"/>
              <a:cs typeface="Arial"/>
              <a:sym typeface="Arial"/>
            </a:endParaRPr>
          </a:p>
          <a:p>
            <a:pPr indent="0" lvl="0" marL="0" rtl="0" algn="l">
              <a:spcBef>
                <a:spcPts val="0"/>
              </a:spcBef>
              <a:spcAft>
                <a:spcPts val="0"/>
              </a:spcAft>
              <a:buNone/>
            </a:pPr>
            <a:r>
              <a:t/>
            </a:r>
            <a:endParaRPr b="1" sz="2600">
              <a:solidFill>
                <a:srgbClr val="000000"/>
              </a:solidFill>
              <a:latin typeface="Arial"/>
              <a:ea typeface="Arial"/>
              <a:cs typeface="Arial"/>
              <a:sym typeface="Arial"/>
            </a:endParaRPr>
          </a:p>
          <a:p>
            <a:pPr indent="0" lvl="0" marL="0" rtl="0" algn="l">
              <a:spcBef>
                <a:spcPts val="0"/>
              </a:spcBef>
              <a:spcAft>
                <a:spcPts val="0"/>
              </a:spcAft>
              <a:buNone/>
            </a:pPr>
            <a:r>
              <a:t/>
            </a:r>
            <a:endParaRPr b="1" sz="2600">
              <a:solidFill>
                <a:srgbClr val="000000"/>
              </a:solidFill>
              <a:latin typeface="Arial"/>
              <a:ea typeface="Arial"/>
              <a:cs typeface="Arial"/>
              <a:sym typeface="Arial"/>
            </a:endParaRPr>
          </a:p>
        </p:txBody>
      </p:sp>
      <p:sp>
        <p:nvSpPr>
          <p:cNvPr id="183" name="Google Shape;183;p21"/>
          <p:cNvSpPr txBox="1"/>
          <p:nvPr>
            <p:ph idx="1" type="body"/>
          </p:nvPr>
        </p:nvSpPr>
        <p:spPr>
          <a:xfrm>
            <a:off x="678275" y="1952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that show values insert into brand</a:t>
            </a:r>
            <a:endParaRPr/>
          </a:p>
          <a:p>
            <a:pPr indent="0" lvl="0" marL="0" rtl="0" algn="l">
              <a:spcBef>
                <a:spcPts val="120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808000" y="1458875"/>
            <a:ext cx="6671926" cy="33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