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7010400" cy="120396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3792"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Marsh, Beth" initials="MB" lastIdx="11" clrIdx="4">
    <p:extLst>
      <p:ext uri="{19B8F6BF-5375-455C-9EA6-DF929625EA0E}">
        <p15:presenceInfo xmlns:p15="http://schemas.microsoft.com/office/powerpoint/2012/main" userId="S-1-5-21-1055028217-423440430-311576647-493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0014"/>
    <a:srgbClr val="F68026"/>
    <a:srgbClr val="002054"/>
    <a:srgbClr val="E15722"/>
    <a:srgbClr val="AF0002"/>
    <a:srgbClr val="FFFFFF"/>
    <a:srgbClr val="BAC3F6"/>
    <a:srgbClr val="F3F5FA"/>
    <a:srgbClr val="3071C8"/>
    <a:srgbClr val="C66B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592" autoAdjust="0"/>
    <p:restoredTop sz="95701" autoAdjust="0"/>
  </p:normalViewPr>
  <p:slideViewPr>
    <p:cSldViewPr snapToGrid="0" snapToObjects="1" showGuides="1">
      <p:cViewPr>
        <p:scale>
          <a:sx n="30" d="100"/>
          <a:sy n="30" d="100"/>
        </p:scale>
        <p:origin x="2586" y="-438"/>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3792"/>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1980"/>
          </a:xfrm>
          <a:prstGeom prst="rect">
            <a:avLst/>
          </a:prstGeom>
        </p:spPr>
        <p:txBody>
          <a:bodyPr vert="horz" lIns="108850" tIns="54425" rIns="108850" bIns="54425" rtlCol="0"/>
          <a:lstStyle>
            <a:lvl1pPr algn="l">
              <a:defRPr sz="1400"/>
            </a:lvl1pPr>
          </a:lstStyle>
          <a:p>
            <a:endParaRPr lang="en-US"/>
          </a:p>
        </p:txBody>
      </p:sp>
      <p:sp>
        <p:nvSpPr>
          <p:cNvPr id="3" name="Date Placeholder 2"/>
          <p:cNvSpPr>
            <a:spLocks noGrp="1"/>
          </p:cNvSpPr>
          <p:nvPr>
            <p:ph type="dt" sz="quarter" idx="1"/>
          </p:nvPr>
        </p:nvSpPr>
        <p:spPr>
          <a:xfrm>
            <a:off x="3970938" y="0"/>
            <a:ext cx="3037840" cy="601980"/>
          </a:xfrm>
          <a:prstGeom prst="rect">
            <a:avLst/>
          </a:prstGeom>
        </p:spPr>
        <p:txBody>
          <a:bodyPr vert="horz" lIns="108850" tIns="54425" rIns="108850" bIns="54425" rtlCol="0"/>
          <a:lstStyle>
            <a:lvl1pPr algn="r">
              <a:defRPr sz="1400"/>
            </a:lvl1pPr>
          </a:lstStyle>
          <a:p>
            <a:fld id="{0158C5BC-9A70-462C-B28D-9600239EAC64}" type="datetimeFigureOut">
              <a:rPr lang="en-US" smtClean="0"/>
              <a:pPr/>
              <a:t>7/16/2019</a:t>
            </a:fld>
            <a:endParaRPr lang="en-US"/>
          </a:p>
        </p:txBody>
      </p:sp>
      <p:sp>
        <p:nvSpPr>
          <p:cNvPr id="4" name="Footer Placeholder 3"/>
          <p:cNvSpPr>
            <a:spLocks noGrp="1"/>
          </p:cNvSpPr>
          <p:nvPr>
            <p:ph type="ftr" sz="quarter" idx="2"/>
          </p:nvPr>
        </p:nvSpPr>
        <p:spPr>
          <a:xfrm>
            <a:off x="0" y="11435530"/>
            <a:ext cx="3037840" cy="601980"/>
          </a:xfrm>
          <a:prstGeom prst="rect">
            <a:avLst/>
          </a:prstGeom>
        </p:spPr>
        <p:txBody>
          <a:bodyPr vert="horz" lIns="108850" tIns="54425" rIns="108850" bIns="54425" rtlCol="0" anchor="b"/>
          <a:lstStyle>
            <a:lvl1pPr algn="l">
              <a:defRPr sz="1400"/>
            </a:lvl1pPr>
          </a:lstStyle>
          <a:p>
            <a:endParaRPr lang="en-US"/>
          </a:p>
        </p:txBody>
      </p:sp>
      <p:sp>
        <p:nvSpPr>
          <p:cNvPr id="5" name="Slide Number Placeholder 4"/>
          <p:cNvSpPr>
            <a:spLocks noGrp="1"/>
          </p:cNvSpPr>
          <p:nvPr>
            <p:ph type="sldNum" sz="quarter" idx="3"/>
          </p:nvPr>
        </p:nvSpPr>
        <p:spPr>
          <a:xfrm>
            <a:off x="3970938" y="11435530"/>
            <a:ext cx="3037840" cy="601980"/>
          </a:xfrm>
          <a:prstGeom prst="rect">
            <a:avLst/>
          </a:prstGeom>
        </p:spPr>
        <p:txBody>
          <a:bodyPr vert="horz" lIns="108850" tIns="54425" rIns="108850" bIns="54425" rtlCol="0" anchor="b"/>
          <a:lstStyle>
            <a:lvl1pPr algn="r">
              <a:defRPr sz="14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1980"/>
          </a:xfrm>
          <a:prstGeom prst="rect">
            <a:avLst/>
          </a:prstGeom>
        </p:spPr>
        <p:txBody>
          <a:bodyPr vert="horz" lIns="108850" tIns="54425" rIns="108850" bIns="54425" rtlCol="0"/>
          <a:lstStyle>
            <a:lvl1pPr algn="l">
              <a:defRPr sz="1400"/>
            </a:lvl1pPr>
          </a:lstStyle>
          <a:p>
            <a:endParaRPr lang="en-US" dirty="0"/>
          </a:p>
        </p:txBody>
      </p:sp>
      <p:sp>
        <p:nvSpPr>
          <p:cNvPr id="3" name="Date Placeholder 2"/>
          <p:cNvSpPr>
            <a:spLocks noGrp="1"/>
          </p:cNvSpPr>
          <p:nvPr>
            <p:ph type="dt" idx="1"/>
          </p:nvPr>
        </p:nvSpPr>
        <p:spPr>
          <a:xfrm>
            <a:off x="3970938" y="0"/>
            <a:ext cx="3037840" cy="601980"/>
          </a:xfrm>
          <a:prstGeom prst="rect">
            <a:avLst/>
          </a:prstGeom>
        </p:spPr>
        <p:txBody>
          <a:bodyPr vert="horz" lIns="108850" tIns="54425" rIns="108850" bIns="54425" rtlCol="0"/>
          <a:lstStyle>
            <a:lvl1pPr algn="r">
              <a:defRPr sz="1400"/>
            </a:lvl1pPr>
          </a:lstStyle>
          <a:p>
            <a:fld id="{E6CC2317-6751-4CD4-9995-8782DD78E936}" type="datetimeFigureOut">
              <a:rPr lang="en-US" smtClean="0"/>
              <a:pPr/>
              <a:t>7/16/2019</a:t>
            </a:fld>
            <a:endParaRPr lang="en-US" dirty="0"/>
          </a:p>
        </p:txBody>
      </p:sp>
      <p:sp>
        <p:nvSpPr>
          <p:cNvPr id="4" name="Slide Image Placeholder 3"/>
          <p:cNvSpPr>
            <a:spLocks noGrp="1" noRot="1" noChangeAspect="1"/>
          </p:cNvSpPr>
          <p:nvPr>
            <p:ph type="sldImg" idx="2"/>
          </p:nvPr>
        </p:nvSpPr>
        <p:spPr>
          <a:xfrm>
            <a:off x="495300" y="903288"/>
            <a:ext cx="6019800" cy="4514850"/>
          </a:xfrm>
          <a:prstGeom prst="rect">
            <a:avLst/>
          </a:prstGeom>
          <a:noFill/>
          <a:ln w="12700">
            <a:solidFill>
              <a:prstClr val="black"/>
            </a:solidFill>
          </a:ln>
        </p:spPr>
        <p:txBody>
          <a:bodyPr vert="horz" lIns="108850" tIns="54425" rIns="108850" bIns="54425" rtlCol="0" anchor="ctr"/>
          <a:lstStyle/>
          <a:p>
            <a:endParaRPr lang="en-US" dirty="0"/>
          </a:p>
        </p:txBody>
      </p:sp>
      <p:sp>
        <p:nvSpPr>
          <p:cNvPr id="5" name="Notes Placeholder 4"/>
          <p:cNvSpPr>
            <a:spLocks noGrp="1"/>
          </p:cNvSpPr>
          <p:nvPr>
            <p:ph type="body" sz="quarter" idx="3"/>
          </p:nvPr>
        </p:nvSpPr>
        <p:spPr>
          <a:xfrm>
            <a:off x="701040" y="5718810"/>
            <a:ext cx="5608320" cy="5417820"/>
          </a:xfrm>
          <a:prstGeom prst="rect">
            <a:avLst/>
          </a:prstGeom>
        </p:spPr>
        <p:txBody>
          <a:bodyPr vert="horz" lIns="108850" tIns="54425" rIns="108850" bIns="544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435530"/>
            <a:ext cx="3037840" cy="601980"/>
          </a:xfrm>
          <a:prstGeom prst="rect">
            <a:avLst/>
          </a:prstGeom>
        </p:spPr>
        <p:txBody>
          <a:bodyPr vert="horz" lIns="108850" tIns="54425" rIns="108850" bIns="54425"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70938" y="11435530"/>
            <a:ext cx="3037840" cy="601980"/>
          </a:xfrm>
          <a:prstGeom prst="rect">
            <a:avLst/>
          </a:prstGeom>
        </p:spPr>
        <p:txBody>
          <a:bodyPr vert="horz" lIns="108850" tIns="54425" rIns="108850" bIns="54425" rtlCol="0" anchor="b"/>
          <a:lstStyle>
            <a:lvl1pPr algn="r">
              <a:defRPr sz="14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20470" indent="-1020470">
              <a:buFontTx/>
              <a:buChar char="-"/>
            </a:pPr>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267131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png"/><Relationship Id="rId18" Type="http://schemas.openxmlformats.org/officeDocument/2006/relationships/oleObject" Target="../embeddings/oleObject8.bin"/><Relationship Id="rId3" Type="http://schemas.openxmlformats.org/officeDocument/2006/relationships/theme" Target="../theme/theme2.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3.xml"/><Relationship Id="rId16"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5.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2.vml"/><Relationship Id="rId9" Type="http://schemas.openxmlformats.org/officeDocument/2006/relationships/image" Target="../media/image4.wmf"/><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6.png"/><Relationship Id="rId18" Type="http://schemas.openxmlformats.org/officeDocument/2006/relationships/oleObject" Target="../embeddings/oleObject12.bin"/><Relationship Id="rId3" Type="http://schemas.openxmlformats.org/officeDocument/2006/relationships/theme" Target="../theme/theme3.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5.xml"/><Relationship Id="rId16" Type="http://schemas.openxmlformats.org/officeDocument/2006/relationships/oleObject" Target="../embeddings/oleObject11.bin"/><Relationship Id="rId1" Type="http://schemas.openxmlformats.org/officeDocument/2006/relationships/slideLayout" Target="../slideLayouts/slideLayout4.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9.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3.vml"/><Relationship Id="rId9" Type="http://schemas.openxmlformats.org/officeDocument/2006/relationships/image" Target="../media/image4.wmf"/><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7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7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7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7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508"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509"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510"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511"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524"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525"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526"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527"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png"/><Relationship Id="rId3" Type="http://schemas.openxmlformats.org/officeDocument/2006/relationships/image" Target="../media/image11.jpg"/><Relationship Id="rId7" Type="http://schemas.openxmlformats.org/officeDocument/2006/relationships/image" Target="../media/image15.jpeg"/><Relationship Id="rId12"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jpeg"/><Relationship Id="rId5" Type="http://schemas.openxmlformats.org/officeDocument/2006/relationships/image" Target="../media/image13.jpg"/><Relationship Id="rId10" Type="http://schemas.openxmlformats.org/officeDocument/2006/relationships/image" Target="../media/image18.jpeg"/><Relationship Id="rId4" Type="http://schemas.openxmlformats.org/officeDocument/2006/relationships/image" Target="../media/image12.jpg"/><Relationship Id="rId9" Type="http://schemas.openxmlformats.org/officeDocument/2006/relationships/image" Target="../media/image17.jpe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4" name="Picture 83"/>
          <p:cNvPicPr>
            <a:picLocks noChangeAspect="1"/>
          </p:cNvPicPr>
          <p:nvPr/>
        </p:nvPicPr>
        <p:blipFill rotWithShape="1">
          <a:blip r:embed="rId3">
            <a:extLst>
              <a:ext uri="{28A0092B-C50C-407E-A947-70E740481C1C}">
                <a14:useLocalDpi xmlns:a14="http://schemas.microsoft.com/office/drawing/2010/main" val="0"/>
              </a:ext>
            </a:extLst>
          </a:blip>
          <a:srcRect l="10032" t="17949" r="9124" b="20290"/>
          <a:stretch/>
        </p:blipFill>
        <p:spPr>
          <a:xfrm>
            <a:off x="29626253" y="6285338"/>
            <a:ext cx="13183180" cy="5665062"/>
          </a:xfrm>
          <a:prstGeom prst="rect">
            <a:avLst/>
          </a:prstGeom>
        </p:spPr>
      </p:pic>
      <p:sp>
        <p:nvSpPr>
          <p:cNvPr id="83" name="Rectangle 82"/>
          <p:cNvSpPr/>
          <p:nvPr/>
        </p:nvSpPr>
        <p:spPr>
          <a:xfrm>
            <a:off x="29541076" y="28629964"/>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9606392" y="25227335"/>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9620038" y="17348386"/>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15340395" y="12788406"/>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033142" y="20091552"/>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034288" y="15841578"/>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034275" y="11577238"/>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9611076" y="5411334"/>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5352403" y="5432703"/>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031423" y="5411334"/>
            <a:ext cx="13342225" cy="824988"/>
          </a:xfrm>
          <a:prstGeom prst="rect">
            <a:avLst/>
          </a:prstGeom>
          <a:solidFill>
            <a:srgbClr val="F68026"/>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rotWithShape="1">
          <a:blip r:embed="rId4">
            <a:extLst>
              <a:ext uri="{28A0092B-C50C-407E-A947-70E740481C1C}">
                <a14:useLocalDpi xmlns:a14="http://schemas.microsoft.com/office/drawing/2010/main" val="0"/>
              </a:ext>
            </a:extLst>
          </a:blip>
          <a:srcRect l="28351" t="6318" r="26575" b="8281"/>
          <a:stretch/>
        </p:blipFill>
        <p:spPr>
          <a:xfrm>
            <a:off x="38519837" y="29480531"/>
            <a:ext cx="1653290" cy="1668888"/>
          </a:xfrm>
          <a:prstGeom prst="rect">
            <a:avLst/>
          </a:prstGeom>
        </p:spPr>
      </p:pic>
      <p:sp>
        <p:nvSpPr>
          <p:cNvPr id="22" name="Rectangle 21"/>
          <p:cNvSpPr/>
          <p:nvPr/>
        </p:nvSpPr>
        <p:spPr>
          <a:xfrm rot="5400000">
            <a:off x="19408721" y="-19161029"/>
            <a:ext cx="5111203" cy="43928645"/>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0"/>
          </p:nvPr>
        </p:nvSpPr>
        <p:spPr>
          <a:xfrm>
            <a:off x="1034287" y="6258118"/>
            <a:ext cx="13339361" cy="5386068"/>
          </a:xfrm>
          <a:noFill/>
          <a:ln>
            <a:noFill/>
          </a:ln>
        </p:spPr>
        <p:txBody>
          <a:bodyPr/>
          <a:lstStyle/>
          <a:p>
            <a:pPr>
              <a:spcBef>
                <a:spcPts val="0"/>
              </a:spcBef>
            </a:pPr>
            <a:r>
              <a:rPr lang="en-US" sz="3200" dirty="0">
                <a:solidFill>
                  <a:schemeClr val="accent2"/>
                </a:solidFill>
              </a:rPr>
              <a:t>Small, quadrotor helicopter, or quadcopter, unmanned aerial vehicles </a:t>
            </a:r>
            <a:r>
              <a:rPr lang="en-US" sz="3200" dirty="0" smtClean="0">
                <a:solidFill>
                  <a:schemeClr val="accent2"/>
                </a:solidFill>
              </a:rPr>
              <a:t>(</a:t>
            </a:r>
            <a:r>
              <a:rPr lang="en-US" sz="3200" b="1" dirty="0" smtClean="0">
                <a:solidFill>
                  <a:schemeClr val="accent2"/>
                </a:solidFill>
              </a:rPr>
              <a:t>UAV</a:t>
            </a:r>
            <a:r>
              <a:rPr lang="en-US" sz="3200" dirty="0" smtClean="0">
                <a:solidFill>
                  <a:schemeClr val="accent2"/>
                </a:solidFill>
              </a:rPr>
              <a:t>s</a:t>
            </a:r>
            <a:r>
              <a:rPr lang="en-US" sz="3200" dirty="0">
                <a:solidFill>
                  <a:schemeClr val="accent2"/>
                </a:solidFill>
              </a:rPr>
              <a:t>) have unique abilities to map environments, particularly utilizing 3D flash light detection and radar </a:t>
            </a:r>
            <a:r>
              <a:rPr lang="en-US" sz="3200" dirty="0" smtClean="0">
                <a:solidFill>
                  <a:schemeClr val="accent2"/>
                </a:solidFill>
              </a:rPr>
              <a:t>(</a:t>
            </a:r>
            <a:r>
              <a:rPr lang="en-US" sz="3200" b="1" dirty="0" smtClean="0">
                <a:solidFill>
                  <a:schemeClr val="accent2"/>
                </a:solidFill>
              </a:rPr>
              <a:t>LiDAR</a:t>
            </a:r>
            <a:r>
              <a:rPr lang="en-US" sz="3200" dirty="0" smtClean="0">
                <a:solidFill>
                  <a:schemeClr val="accent2"/>
                </a:solidFill>
              </a:rPr>
              <a:t>) technologies. </a:t>
            </a:r>
            <a:r>
              <a:rPr lang="en-US" sz="3200" dirty="0">
                <a:solidFill>
                  <a:schemeClr val="accent2"/>
                </a:solidFill>
              </a:rPr>
              <a:t>However, the majority of applications to date use global navigation satellite systems </a:t>
            </a:r>
            <a:r>
              <a:rPr lang="en-US" sz="3200" dirty="0" smtClean="0">
                <a:solidFill>
                  <a:schemeClr val="accent2"/>
                </a:solidFill>
              </a:rPr>
              <a:t>(</a:t>
            </a:r>
            <a:r>
              <a:rPr lang="en-US" sz="3200" b="1" dirty="0" smtClean="0">
                <a:solidFill>
                  <a:schemeClr val="accent2"/>
                </a:solidFill>
              </a:rPr>
              <a:t>GNSS</a:t>
            </a:r>
            <a:r>
              <a:rPr lang="en-US" sz="3200" dirty="0" smtClean="0">
                <a:solidFill>
                  <a:schemeClr val="accent2"/>
                </a:solidFill>
              </a:rPr>
              <a:t>) </a:t>
            </a:r>
            <a:r>
              <a:rPr lang="en-US" sz="3200" dirty="0">
                <a:solidFill>
                  <a:schemeClr val="accent2"/>
                </a:solidFill>
              </a:rPr>
              <a:t>to determine location in order to </a:t>
            </a:r>
            <a:r>
              <a:rPr lang="en-US" sz="3200" dirty="0" smtClean="0">
                <a:solidFill>
                  <a:schemeClr val="accent2"/>
                </a:solidFill>
              </a:rPr>
              <a:t>register </a:t>
            </a:r>
            <a:r>
              <a:rPr lang="en-US" sz="3200" dirty="0">
                <a:solidFill>
                  <a:schemeClr val="accent2"/>
                </a:solidFill>
              </a:rPr>
              <a:t>together LiDAR frames, which </a:t>
            </a:r>
            <a:r>
              <a:rPr lang="en-US" sz="3200" dirty="0" smtClean="0">
                <a:solidFill>
                  <a:schemeClr val="accent2"/>
                </a:solidFill>
              </a:rPr>
              <a:t>is unavailable inside many buildings. The </a:t>
            </a:r>
            <a:r>
              <a:rPr lang="en-US" sz="3200" dirty="0">
                <a:solidFill>
                  <a:schemeClr val="accent2"/>
                </a:solidFill>
              </a:rPr>
              <a:t>project presented equipped a quadcopter UAV with </a:t>
            </a:r>
            <a:r>
              <a:rPr lang="en-US" sz="3200" dirty="0" smtClean="0">
                <a:solidFill>
                  <a:schemeClr val="accent2"/>
                </a:solidFill>
              </a:rPr>
              <a:t>a recently developed 3D  </a:t>
            </a:r>
            <a:r>
              <a:rPr lang="en-US" sz="3200" dirty="0">
                <a:solidFill>
                  <a:schemeClr val="accent2"/>
                </a:solidFill>
              </a:rPr>
              <a:t>LiDAR sensor and manually navigated through an interior environment to provide navigation and point cloud </a:t>
            </a:r>
            <a:r>
              <a:rPr lang="en-US" sz="3200" dirty="0" smtClean="0">
                <a:solidFill>
                  <a:schemeClr val="accent2"/>
                </a:solidFill>
              </a:rPr>
              <a:t>data to </a:t>
            </a:r>
            <a:r>
              <a:rPr lang="en-US" sz="3200" dirty="0">
                <a:solidFill>
                  <a:schemeClr val="accent2"/>
                </a:solidFill>
              </a:rPr>
              <a:t>create extensive and accurate models of the interior of a building in constrained </a:t>
            </a:r>
            <a:r>
              <a:rPr lang="en-US" sz="3200" dirty="0" smtClean="0">
                <a:solidFill>
                  <a:schemeClr val="accent2"/>
                </a:solidFill>
              </a:rPr>
              <a:t>circumstances</a:t>
            </a:r>
            <a:endParaRPr lang="en-US" sz="3200" dirty="0">
              <a:solidFill>
                <a:schemeClr val="tx1"/>
              </a:solidFill>
            </a:endParaRPr>
          </a:p>
        </p:txBody>
      </p:sp>
      <p:sp>
        <p:nvSpPr>
          <p:cNvPr id="3" name="Text Placeholder 2"/>
          <p:cNvSpPr>
            <a:spLocks noGrp="1"/>
          </p:cNvSpPr>
          <p:nvPr>
            <p:ph type="body" sz="quarter" idx="11"/>
          </p:nvPr>
        </p:nvSpPr>
        <p:spPr>
          <a:xfrm>
            <a:off x="1030435" y="5347844"/>
            <a:ext cx="13523765" cy="808519"/>
          </a:xfrm>
          <a:noFill/>
          <a:effectLst>
            <a:outerShdw blurRad="50800" dist="38100" dir="8100000" algn="tr" rotWithShape="0">
              <a:prstClr val="black">
                <a:alpha val="40000"/>
              </a:prstClr>
            </a:outerShdw>
          </a:effectLst>
        </p:spPr>
        <p:txBody>
          <a:bodyPr/>
          <a:lstStyle/>
          <a:p>
            <a:r>
              <a:rPr lang="en-US" sz="4000" u="none" dirty="0" smtClean="0">
                <a:solidFill>
                  <a:schemeClr val="bg1"/>
                </a:solidFill>
              </a:rPr>
              <a:t>INTRODUCTION</a:t>
            </a:r>
            <a:endParaRPr lang="en-US" sz="4000" dirty="0">
              <a:solidFill>
                <a:schemeClr val="bg1"/>
              </a:solidFill>
            </a:endParaRPr>
          </a:p>
        </p:txBody>
      </p:sp>
      <p:sp>
        <p:nvSpPr>
          <p:cNvPr id="4" name="Text Placeholder 3"/>
          <p:cNvSpPr>
            <a:spLocks noGrp="1"/>
          </p:cNvSpPr>
          <p:nvPr>
            <p:ph type="body" sz="quarter" idx="20"/>
          </p:nvPr>
        </p:nvSpPr>
        <p:spPr>
          <a:xfrm>
            <a:off x="1008288" y="15809696"/>
            <a:ext cx="13369323" cy="800211"/>
          </a:xfrm>
          <a:noFill/>
          <a:effectLst>
            <a:outerShdw blurRad="50800" dist="38100" dir="8100000" algn="tr" rotWithShape="0">
              <a:prstClr val="black">
                <a:alpha val="40000"/>
              </a:prstClr>
            </a:outerShdw>
          </a:effectLst>
        </p:spPr>
        <p:txBody>
          <a:bodyPr/>
          <a:lstStyle/>
          <a:p>
            <a:r>
              <a:rPr lang="en-US" sz="4000" u="none" dirty="0">
                <a:solidFill>
                  <a:srgbClr val="FFFFFF"/>
                </a:solidFill>
              </a:rPr>
              <a:t>OBJECTIVES</a:t>
            </a:r>
            <a:r>
              <a:rPr lang="en-US" sz="4000" dirty="0">
                <a:solidFill>
                  <a:srgbClr val="FFFFFF"/>
                </a:solidFill>
              </a:rPr>
              <a:t> </a:t>
            </a:r>
          </a:p>
        </p:txBody>
      </p:sp>
      <p:sp>
        <p:nvSpPr>
          <p:cNvPr id="6" name="Text Placeholder 5"/>
          <p:cNvSpPr>
            <a:spLocks noGrp="1"/>
          </p:cNvSpPr>
          <p:nvPr>
            <p:ph type="body" sz="quarter" idx="22"/>
          </p:nvPr>
        </p:nvSpPr>
        <p:spPr>
          <a:xfrm>
            <a:off x="15234540" y="5347844"/>
            <a:ext cx="13620448" cy="808519"/>
          </a:xfrm>
          <a:noFill/>
          <a:effectLst>
            <a:outerShdw blurRad="50800" dist="38100" dir="8100000" algn="tr" rotWithShape="0">
              <a:prstClr val="black">
                <a:alpha val="40000"/>
              </a:prstClr>
            </a:outerShdw>
          </a:effectLst>
        </p:spPr>
        <p:txBody>
          <a:bodyPr/>
          <a:lstStyle/>
          <a:p>
            <a:r>
              <a:rPr lang="en-US" sz="4000" u="none" dirty="0">
                <a:solidFill>
                  <a:srgbClr val="FFFFFF"/>
                </a:solidFill>
              </a:rPr>
              <a:t>METHODS </a:t>
            </a:r>
            <a:r>
              <a:rPr lang="en-US" sz="4000" u="none" dirty="0" smtClean="0">
                <a:solidFill>
                  <a:srgbClr val="FFFFFF"/>
                </a:solidFill>
              </a:rPr>
              <a:t>(cont.)</a:t>
            </a:r>
            <a:endParaRPr lang="en-US" sz="4000" u="none" dirty="0">
              <a:solidFill>
                <a:srgbClr val="FFFFFF"/>
              </a:solidFill>
            </a:endParaRPr>
          </a:p>
        </p:txBody>
      </p:sp>
      <p:sp>
        <p:nvSpPr>
          <p:cNvPr id="7" name="Text Placeholder 6"/>
          <p:cNvSpPr>
            <a:spLocks noGrp="1"/>
          </p:cNvSpPr>
          <p:nvPr>
            <p:ph type="body" sz="quarter" idx="23"/>
          </p:nvPr>
        </p:nvSpPr>
        <p:spPr>
          <a:xfrm>
            <a:off x="15362314" y="13666309"/>
            <a:ext cx="6002156" cy="7848280"/>
          </a:xfrm>
          <a:ln>
            <a:noFill/>
          </a:ln>
        </p:spPr>
        <p:txBody>
          <a:bodyPr/>
          <a:lstStyle/>
          <a:p>
            <a:pPr>
              <a:spcBef>
                <a:spcPts val="0"/>
              </a:spcBef>
            </a:pPr>
            <a:r>
              <a:rPr lang="en-US" sz="3200" b="1" dirty="0" smtClean="0">
                <a:solidFill>
                  <a:schemeClr val="accent2"/>
                </a:solidFill>
              </a:rPr>
              <a:t>Pose Estimation:</a:t>
            </a:r>
            <a:endParaRPr lang="en-US" sz="3200" b="1" dirty="0">
              <a:solidFill>
                <a:schemeClr val="accent2"/>
              </a:solidFill>
            </a:endParaRPr>
          </a:p>
          <a:p>
            <a:pPr>
              <a:spcBef>
                <a:spcPts val="0"/>
              </a:spcBef>
            </a:pPr>
            <a:r>
              <a:rPr lang="en-US" sz="3200" dirty="0" smtClean="0">
                <a:solidFill>
                  <a:schemeClr val="accent2"/>
                </a:solidFill>
              </a:rPr>
              <a:t>Pose was estimated with poor accuracy through complementary filtering. A flight path is illustrated in Fig. 4.</a:t>
            </a:r>
          </a:p>
          <a:p>
            <a:pPr>
              <a:spcBef>
                <a:spcPts val="0"/>
              </a:spcBef>
            </a:pPr>
            <a:r>
              <a:rPr lang="en-US" sz="3200" b="1" dirty="0" smtClean="0">
                <a:solidFill>
                  <a:schemeClr val="accent2"/>
                </a:solidFill>
              </a:rPr>
              <a:t>LiDAR Mapping:</a:t>
            </a:r>
            <a:endParaRPr lang="en-US" sz="3200" b="1" dirty="0">
              <a:solidFill>
                <a:schemeClr val="accent2"/>
              </a:solidFill>
            </a:endParaRPr>
          </a:p>
          <a:p>
            <a:pPr>
              <a:spcBef>
                <a:spcPts val="0"/>
              </a:spcBef>
            </a:pPr>
            <a:r>
              <a:rPr lang="en-US" sz="3200" dirty="0" smtClean="0">
                <a:solidFill>
                  <a:schemeClr val="accent2"/>
                </a:solidFill>
              </a:rPr>
              <a:t>A </a:t>
            </a:r>
            <a:r>
              <a:rPr lang="en-US" sz="3200" dirty="0" smtClean="0">
                <a:solidFill>
                  <a:schemeClr val="accent2"/>
                </a:solidFill>
              </a:rPr>
              <a:t>360º scan of the workspace was taken by rotating the UAV </a:t>
            </a:r>
            <a:r>
              <a:rPr lang="en-US" sz="3200" dirty="0">
                <a:solidFill>
                  <a:schemeClr val="accent2"/>
                </a:solidFill>
              </a:rPr>
              <a:t>and flash LiDAR on a </a:t>
            </a:r>
            <a:r>
              <a:rPr lang="en-US" sz="3200" dirty="0" smtClean="0">
                <a:solidFill>
                  <a:schemeClr val="accent2"/>
                </a:solidFill>
              </a:rPr>
              <a:t>chair. </a:t>
            </a:r>
            <a:r>
              <a:rPr lang="en-US" sz="3200" dirty="0">
                <a:solidFill>
                  <a:schemeClr val="accent2"/>
                </a:solidFill>
              </a:rPr>
              <a:t>The LiDAR scan and navigation </a:t>
            </a:r>
            <a:r>
              <a:rPr lang="en-US" sz="3200" dirty="0" smtClean="0">
                <a:solidFill>
                  <a:schemeClr val="accent2"/>
                </a:solidFill>
              </a:rPr>
              <a:t>data was weighted </a:t>
            </a:r>
            <a:r>
              <a:rPr lang="en-US" sz="3200" dirty="0">
                <a:solidFill>
                  <a:schemeClr val="accent2"/>
                </a:solidFill>
              </a:rPr>
              <a:t>more towards the navigation data transforms</a:t>
            </a:r>
            <a:r>
              <a:rPr lang="en-US" sz="3200" dirty="0" smtClean="0">
                <a:solidFill>
                  <a:schemeClr val="accent2"/>
                </a:solidFill>
              </a:rPr>
              <a:t>. </a:t>
            </a:r>
            <a:r>
              <a:rPr lang="en-US" sz="3200" dirty="0">
                <a:solidFill>
                  <a:schemeClr val="accent2"/>
                </a:solidFill>
              </a:rPr>
              <a:t>The </a:t>
            </a:r>
            <a:r>
              <a:rPr lang="en-US" sz="3200" dirty="0" smtClean="0">
                <a:solidFill>
                  <a:schemeClr val="accent2"/>
                </a:solidFill>
              </a:rPr>
              <a:t>resultant </a:t>
            </a:r>
            <a:r>
              <a:rPr lang="en-US" sz="3200" dirty="0">
                <a:solidFill>
                  <a:schemeClr val="accent2"/>
                </a:solidFill>
              </a:rPr>
              <a:t>3D model and a camera image of </a:t>
            </a:r>
            <a:r>
              <a:rPr lang="en-US" sz="3200" dirty="0">
                <a:solidFill>
                  <a:schemeClr val="accent2"/>
                </a:solidFill>
              </a:rPr>
              <a:t>the workspace are given in Fig. 5(a)(b). A scan of </a:t>
            </a:r>
            <a:r>
              <a:rPr lang="en-US" sz="3200" dirty="0" smtClean="0">
                <a:solidFill>
                  <a:schemeClr val="accent2"/>
                </a:solidFill>
              </a:rPr>
              <a:t>the</a:t>
            </a:r>
            <a:endParaRPr lang="en-US" sz="3200" dirty="0">
              <a:solidFill>
                <a:schemeClr val="accent2"/>
              </a:solidFill>
            </a:endParaRPr>
          </a:p>
        </p:txBody>
      </p:sp>
      <p:sp>
        <p:nvSpPr>
          <p:cNvPr id="8" name="Text Placeholder 7"/>
          <p:cNvSpPr>
            <a:spLocks noGrp="1"/>
          </p:cNvSpPr>
          <p:nvPr>
            <p:ph type="body" sz="quarter" idx="24"/>
          </p:nvPr>
        </p:nvSpPr>
        <p:spPr>
          <a:xfrm>
            <a:off x="15340395" y="12844873"/>
            <a:ext cx="13337805" cy="805852"/>
          </a:xfrm>
          <a:noFill/>
          <a:effectLst>
            <a:outerShdw blurRad="50800" dist="38100" dir="8100000" algn="tr" rotWithShape="0">
              <a:prstClr val="black">
                <a:alpha val="40000"/>
              </a:prstClr>
            </a:outerShdw>
          </a:effectLst>
        </p:spPr>
        <p:txBody>
          <a:bodyPr/>
          <a:lstStyle/>
          <a:p>
            <a:r>
              <a:rPr lang="en-US" sz="4000" u="none" dirty="0">
                <a:solidFill>
                  <a:srgbClr val="FFFFFF"/>
                </a:solidFill>
              </a:rPr>
              <a:t>RESULTS</a:t>
            </a:r>
            <a:r>
              <a:rPr lang="en-US" dirty="0">
                <a:solidFill>
                  <a:srgbClr val="FFFFFF"/>
                </a:solidFill>
              </a:rPr>
              <a:t> </a:t>
            </a:r>
          </a:p>
        </p:txBody>
      </p:sp>
      <p:sp>
        <p:nvSpPr>
          <p:cNvPr id="10" name="Text Placeholder 9"/>
          <p:cNvSpPr>
            <a:spLocks noGrp="1"/>
          </p:cNvSpPr>
          <p:nvPr>
            <p:ph type="body" sz="quarter" idx="26"/>
          </p:nvPr>
        </p:nvSpPr>
        <p:spPr>
          <a:xfrm>
            <a:off x="29598426" y="18109982"/>
            <a:ext cx="13318943" cy="7158861"/>
          </a:xfrm>
          <a:ln>
            <a:noFill/>
          </a:ln>
        </p:spPr>
        <p:txBody>
          <a:bodyPr/>
          <a:lstStyle/>
          <a:p>
            <a:r>
              <a:rPr lang="en-US" sz="3200" b="1" dirty="0" smtClean="0">
                <a:solidFill>
                  <a:schemeClr val="tx1"/>
                </a:solidFill>
              </a:rPr>
              <a:t>Final Points:</a:t>
            </a:r>
          </a:p>
          <a:p>
            <a:r>
              <a:rPr lang="en-US" sz="3200" dirty="0" smtClean="0">
                <a:solidFill>
                  <a:schemeClr val="tx1"/>
                </a:solidFill>
              </a:rPr>
              <a:t>Registering a sequence of LiDAR frames into a single comprehensive model was demonstrated to be viable. The estimation of pose without GNSS was accurate in estimating attitude but inaccurate in estimating position. ICP algorithms were able to supplement this inaccuracy in situations with large flat surfaces. Despite reasonable results when the UAV was carted, flying with a 3D </a:t>
            </a:r>
            <a:r>
              <a:rPr lang="en-US" sz="3200" dirty="0" err="1" smtClean="0">
                <a:solidFill>
                  <a:schemeClr val="tx1"/>
                </a:solidFill>
              </a:rPr>
              <a:t>ToF</a:t>
            </a:r>
            <a:r>
              <a:rPr lang="en-US" sz="3200" dirty="0" smtClean="0">
                <a:solidFill>
                  <a:schemeClr val="tx1"/>
                </a:solidFill>
              </a:rPr>
              <a:t> camera and SBC did not return a good model.</a:t>
            </a:r>
          </a:p>
          <a:p>
            <a:r>
              <a:rPr lang="en-US" sz="3200" b="1" dirty="0" smtClean="0">
                <a:solidFill>
                  <a:schemeClr val="tx1"/>
                </a:solidFill>
              </a:rPr>
              <a:t>Future Work:</a:t>
            </a:r>
            <a:endParaRPr lang="en-US" sz="3200" b="1" dirty="0">
              <a:solidFill>
                <a:schemeClr val="tx1"/>
              </a:solidFill>
            </a:endParaRPr>
          </a:p>
          <a:p>
            <a:r>
              <a:rPr lang="en-US" sz="3200" dirty="0" smtClean="0">
                <a:solidFill>
                  <a:schemeClr val="tx1"/>
                </a:solidFill>
              </a:rPr>
              <a:t>The project </a:t>
            </a:r>
            <a:r>
              <a:rPr lang="en-US" sz="3200" dirty="0">
                <a:solidFill>
                  <a:schemeClr val="tx1"/>
                </a:solidFill>
              </a:rPr>
              <a:t>still clearly </a:t>
            </a:r>
            <a:r>
              <a:rPr lang="en-US" sz="3200" dirty="0" smtClean="0">
                <a:solidFill>
                  <a:schemeClr val="tx1"/>
                </a:solidFill>
              </a:rPr>
              <a:t>demonstrates </a:t>
            </a:r>
            <a:r>
              <a:rPr lang="en-US" sz="3200" dirty="0">
                <a:solidFill>
                  <a:schemeClr val="tx1"/>
                </a:solidFill>
              </a:rPr>
              <a:t>the </a:t>
            </a:r>
            <a:r>
              <a:rPr lang="en-US" sz="3200" dirty="0" smtClean="0">
                <a:solidFill>
                  <a:schemeClr val="tx1"/>
                </a:solidFill>
              </a:rPr>
              <a:t>efficacy of LiDAR mapping and provides justification for further research and development in the area. Improved position estimation through a </a:t>
            </a:r>
            <a:r>
              <a:rPr lang="en-US" sz="3200" dirty="0" err="1" smtClean="0">
                <a:solidFill>
                  <a:schemeClr val="tx1"/>
                </a:solidFill>
              </a:rPr>
              <a:t>Kalman</a:t>
            </a:r>
            <a:r>
              <a:rPr lang="en-US" sz="3200" dirty="0" smtClean="0">
                <a:solidFill>
                  <a:schemeClr val="tx1"/>
                </a:solidFill>
              </a:rPr>
              <a:t> filter may yield more accurate estimations. Furthermore, </a:t>
            </a:r>
            <a:r>
              <a:rPr lang="en-US" sz="3200" dirty="0" err="1" smtClean="0">
                <a:solidFill>
                  <a:schemeClr val="tx1"/>
                </a:solidFill>
              </a:rPr>
              <a:t>kerneling</a:t>
            </a:r>
            <a:r>
              <a:rPr lang="en-US" sz="3200" dirty="0" smtClean="0">
                <a:solidFill>
                  <a:schemeClr val="tx1"/>
                </a:solidFill>
              </a:rPr>
              <a:t> techniques on the point cloud data could significantly improve  the transform estimations from the point cloud [3].</a:t>
            </a:r>
          </a:p>
        </p:txBody>
      </p:sp>
      <p:sp>
        <p:nvSpPr>
          <p:cNvPr id="9" name="Text Placeholder 8"/>
          <p:cNvSpPr>
            <a:spLocks noGrp="1"/>
          </p:cNvSpPr>
          <p:nvPr>
            <p:ph type="body" sz="quarter" idx="25"/>
          </p:nvPr>
        </p:nvSpPr>
        <p:spPr>
          <a:xfrm>
            <a:off x="29401516" y="17372595"/>
            <a:ext cx="13547101" cy="800211"/>
          </a:xfrm>
          <a:noFill/>
          <a:effectLst>
            <a:outerShdw blurRad="50800" dist="38100" dir="8100000" algn="tr" rotWithShape="0">
              <a:prstClr val="black">
                <a:alpha val="40000"/>
              </a:prstClr>
            </a:outerShdw>
          </a:effectLst>
        </p:spPr>
        <p:txBody>
          <a:bodyPr/>
          <a:lstStyle/>
          <a:p>
            <a:r>
              <a:rPr lang="en-US" sz="4000" u="none" dirty="0" smtClean="0">
                <a:solidFill>
                  <a:srgbClr val="FFFFFF"/>
                </a:solidFill>
              </a:rPr>
              <a:t>CONCLUSIONS</a:t>
            </a:r>
            <a:r>
              <a:rPr lang="en-US" dirty="0" smtClean="0">
                <a:solidFill>
                  <a:srgbClr val="FFFFFF"/>
                </a:solidFill>
              </a:rPr>
              <a:t> </a:t>
            </a:r>
            <a:endParaRPr lang="en-US" dirty="0">
              <a:solidFill>
                <a:srgbClr val="FFFFFF"/>
              </a:solidFill>
            </a:endParaRPr>
          </a:p>
        </p:txBody>
      </p:sp>
      <p:sp>
        <p:nvSpPr>
          <p:cNvPr id="12" name="Text Placeholder 11"/>
          <p:cNvSpPr>
            <a:spLocks noGrp="1"/>
          </p:cNvSpPr>
          <p:nvPr>
            <p:ph type="body" sz="quarter" idx="28"/>
          </p:nvPr>
        </p:nvSpPr>
        <p:spPr>
          <a:xfrm>
            <a:off x="29598426" y="25989325"/>
            <a:ext cx="13349800" cy="2696100"/>
          </a:xfrm>
          <a:ln>
            <a:noFill/>
          </a:ln>
        </p:spPr>
        <p:txBody>
          <a:bodyPr/>
          <a:lstStyle/>
          <a:p>
            <a:r>
              <a:rPr lang="en-US" sz="2200" dirty="0">
                <a:solidFill>
                  <a:schemeClr val="tx1"/>
                </a:solidFill>
              </a:rPr>
              <a:t>[1] Armando Alves </a:t>
            </a:r>
            <a:r>
              <a:rPr lang="en-US" sz="2200" dirty="0" err="1">
                <a:solidFill>
                  <a:schemeClr val="tx1"/>
                </a:solidFill>
              </a:rPr>
              <a:t>Neto</a:t>
            </a:r>
            <a:r>
              <a:rPr lang="en-US" sz="2200" dirty="0">
                <a:solidFill>
                  <a:schemeClr val="tx1"/>
                </a:solidFill>
              </a:rPr>
              <a:t>, Douglas </a:t>
            </a:r>
            <a:r>
              <a:rPr lang="en-US" sz="2200" dirty="0" err="1">
                <a:solidFill>
                  <a:schemeClr val="tx1"/>
                </a:solidFill>
              </a:rPr>
              <a:t>Guimaraes</a:t>
            </a:r>
            <a:r>
              <a:rPr lang="en-US" sz="2200" dirty="0">
                <a:solidFill>
                  <a:schemeClr val="tx1"/>
                </a:solidFill>
              </a:rPr>
              <a:t> </a:t>
            </a:r>
            <a:r>
              <a:rPr lang="en-US" sz="2200" dirty="0" err="1">
                <a:solidFill>
                  <a:schemeClr val="tx1"/>
                </a:solidFill>
              </a:rPr>
              <a:t>Macharet</a:t>
            </a:r>
            <a:r>
              <a:rPr lang="en-US" sz="2200" dirty="0">
                <a:solidFill>
                  <a:schemeClr val="tx1"/>
                </a:solidFill>
              </a:rPr>
              <a:t>, Victor Costa da Silva Campos, and Mario Fernando</a:t>
            </a:r>
          </a:p>
          <a:p>
            <a:r>
              <a:rPr lang="en-US" sz="2200" dirty="0">
                <a:solidFill>
                  <a:schemeClr val="tx1"/>
                </a:solidFill>
              </a:rPr>
              <a:t>Montenegro Campos. Adaptive complementary filtering algorithm for mobile robot localization</a:t>
            </a:r>
            <a:r>
              <a:rPr lang="en-US" sz="2200" dirty="0" smtClean="0">
                <a:solidFill>
                  <a:schemeClr val="tx1"/>
                </a:solidFill>
              </a:rPr>
              <a:t>.</a:t>
            </a:r>
          </a:p>
          <a:p>
            <a:r>
              <a:rPr lang="en-US" sz="2200" dirty="0" smtClean="0">
                <a:solidFill>
                  <a:schemeClr val="tx1"/>
                </a:solidFill>
              </a:rPr>
              <a:t>[2] Antonio </a:t>
            </a:r>
            <a:r>
              <a:rPr lang="en-US" sz="2200" dirty="0" err="1">
                <a:solidFill>
                  <a:schemeClr val="tx1"/>
                </a:solidFill>
              </a:rPr>
              <a:t>Vasilijevic</a:t>
            </a:r>
            <a:r>
              <a:rPr lang="en-US" sz="2200" dirty="0">
                <a:solidFill>
                  <a:schemeClr val="tx1"/>
                </a:solidFill>
              </a:rPr>
              <a:t>, Bruno </a:t>
            </a:r>
            <a:r>
              <a:rPr lang="en-US" sz="2200" dirty="0" err="1">
                <a:solidFill>
                  <a:schemeClr val="tx1"/>
                </a:solidFill>
              </a:rPr>
              <a:t>Borovic</a:t>
            </a:r>
            <a:r>
              <a:rPr lang="en-US" sz="2200" dirty="0">
                <a:solidFill>
                  <a:schemeClr val="tx1"/>
                </a:solidFill>
              </a:rPr>
              <a:t>, and Zoran </a:t>
            </a:r>
            <a:r>
              <a:rPr lang="en-US" sz="2200" dirty="0" err="1">
                <a:solidFill>
                  <a:schemeClr val="tx1"/>
                </a:solidFill>
              </a:rPr>
              <a:t>Vukic</a:t>
            </a:r>
            <a:r>
              <a:rPr lang="en-US" sz="2200" dirty="0">
                <a:solidFill>
                  <a:schemeClr val="tx1"/>
                </a:solidFill>
              </a:rPr>
              <a:t>. Underwater vehicle localization with </a:t>
            </a:r>
            <a:r>
              <a:rPr lang="en-US" sz="2200" dirty="0" smtClean="0">
                <a:solidFill>
                  <a:schemeClr val="tx1"/>
                </a:solidFill>
              </a:rPr>
              <a:t>complementary </a:t>
            </a:r>
            <a:r>
              <a:rPr lang="en-US" sz="2200" dirty="0">
                <a:solidFill>
                  <a:schemeClr val="tx1"/>
                </a:solidFill>
              </a:rPr>
              <a:t>filter: Performance analysis in the shallow water </a:t>
            </a:r>
            <a:r>
              <a:rPr lang="en-US" sz="2200" dirty="0" smtClean="0">
                <a:solidFill>
                  <a:schemeClr val="tx1"/>
                </a:solidFill>
              </a:rPr>
              <a:t>environment. Springer </a:t>
            </a:r>
            <a:r>
              <a:rPr lang="en-US" sz="2200" dirty="0" err="1">
                <a:solidFill>
                  <a:schemeClr val="tx1"/>
                </a:solidFill>
              </a:rPr>
              <a:t>Science+Business</a:t>
            </a:r>
            <a:r>
              <a:rPr lang="en-US" sz="2200" dirty="0">
                <a:solidFill>
                  <a:schemeClr val="tx1"/>
                </a:solidFill>
              </a:rPr>
              <a:t> </a:t>
            </a:r>
            <a:r>
              <a:rPr lang="en-US" sz="2200" dirty="0" smtClean="0">
                <a:solidFill>
                  <a:schemeClr val="tx1"/>
                </a:solidFill>
              </a:rPr>
              <a:t>Media,</a:t>
            </a:r>
            <a:r>
              <a:rPr lang="en-US" sz="2200" dirty="0">
                <a:solidFill>
                  <a:schemeClr val="tx1"/>
                </a:solidFill>
              </a:rPr>
              <a:t> </a:t>
            </a:r>
            <a:r>
              <a:rPr lang="en-US" sz="2200" dirty="0" smtClean="0">
                <a:solidFill>
                  <a:schemeClr val="tx1"/>
                </a:solidFill>
              </a:rPr>
              <a:t>August </a:t>
            </a:r>
            <a:r>
              <a:rPr lang="en-US" sz="2200" dirty="0">
                <a:solidFill>
                  <a:schemeClr val="tx1"/>
                </a:solidFill>
              </a:rPr>
              <a:t>2012</a:t>
            </a:r>
            <a:r>
              <a:rPr lang="en-US" sz="2200" dirty="0" smtClean="0">
                <a:solidFill>
                  <a:schemeClr val="tx1"/>
                </a:solidFill>
              </a:rPr>
              <a:t>.</a:t>
            </a:r>
          </a:p>
          <a:p>
            <a:r>
              <a:rPr lang="en-US" sz="2200" dirty="0" smtClean="0">
                <a:solidFill>
                  <a:schemeClr val="tx1"/>
                </a:solidFill>
              </a:rPr>
              <a:t>[</a:t>
            </a:r>
            <a:r>
              <a:rPr lang="en-US" sz="2200" dirty="0">
                <a:solidFill>
                  <a:schemeClr val="tx1"/>
                </a:solidFill>
              </a:rPr>
              <a:t>3] Y. </a:t>
            </a:r>
            <a:r>
              <a:rPr lang="en-US" sz="2200" dirty="0" err="1">
                <a:solidFill>
                  <a:schemeClr val="tx1"/>
                </a:solidFill>
              </a:rPr>
              <a:t>Tsin</a:t>
            </a:r>
            <a:r>
              <a:rPr lang="en-US" sz="2200" dirty="0">
                <a:solidFill>
                  <a:schemeClr val="tx1"/>
                </a:solidFill>
              </a:rPr>
              <a:t> and T. </a:t>
            </a:r>
            <a:r>
              <a:rPr lang="en-US" sz="2200" dirty="0" err="1">
                <a:solidFill>
                  <a:schemeClr val="tx1"/>
                </a:solidFill>
              </a:rPr>
              <a:t>Kanade</a:t>
            </a:r>
            <a:r>
              <a:rPr lang="en-US" sz="2200" dirty="0">
                <a:solidFill>
                  <a:schemeClr val="tx1"/>
                </a:solidFill>
              </a:rPr>
              <a:t>, “A Correlation-Based Approach to Robust Point Set Registration,” Proc. European Conf. Computer Vision, pp. 558-569, 2004</a:t>
            </a:r>
            <a:r>
              <a:rPr lang="en-US" sz="2200" dirty="0" smtClean="0">
                <a:solidFill>
                  <a:schemeClr val="tx1"/>
                </a:solidFill>
              </a:rPr>
              <a:t>.</a:t>
            </a:r>
            <a:endParaRPr lang="en-US" sz="2200" dirty="0">
              <a:solidFill>
                <a:schemeClr val="tx1"/>
              </a:solidFill>
            </a:endParaRPr>
          </a:p>
        </p:txBody>
      </p:sp>
      <p:sp>
        <p:nvSpPr>
          <p:cNvPr id="11" name="Text Placeholder 10"/>
          <p:cNvSpPr>
            <a:spLocks noGrp="1"/>
          </p:cNvSpPr>
          <p:nvPr>
            <p:ph type="body" sz="quarter" idx="27"/>
          </p:nvPr>
        </p:nvSpPr>
        <p:spPr>
          <a:xfrm>
            <a:off x="29620037" y="25218459"/>
            <a:ext cx="13328187" cy="800211"/>
          </a:xfrm>
          <a:noFill/>
          <a:effectLst>
            <a:outerShdw blurRad="50800" dist="38100" dir="8100000" algn="tr" rotWithShape="0">
              <a:prstClr val="black">
                <a:alpha val="40000"/>
              </a:prstClr>
            </a:outerShdw>
          </a:effectLst>
        </p:spPr>
        <p:txBody>
          <a:bodyPr/>
          <a:lstStyle/>
          <a:p>
            <a:r>
              <a:rPr lang="en-US" sz="4000" u="none" dirty="0">
                <a:solidFill>
                  <a:srgbClr val="FFFFFF"/>
                </a:solidFill>
              </a:rPr>
              <a:t>REFERENCES</a:t>
            </a:r>
            <a:r>
              <a:rPr lang="en-US" sz="4000" dirty="0">
                <a:solidFill>
                  <a:srgbClr val="FFFFFF"/>
                </a:solidFill>
              </a:rPr>
              <a:t> </a:t>
            </a:r>
          </a:p>
        </p:txBody>
      </p:sp>
      <p:sp>
        <p:nvSpPr>
          <p:cNvPr id="14" name="Text Placeholder 13"/>
          <p:cNvSpPr>
            <a:spLocks noGrp="1"/>
          </p:cNvSpPr>
          <p:nvPr>
            <p:ph type="body" sz="quarter" idx="30"/>
          </p:nvPr>
        </p:nvSpPr>
        <p:spPr>
          <a:xfrm>
            <a:off x="29409963" y="29535541"/>
            <a:ext cx="13553129" cy="1612727"/>
          </a:xfrm>
          <a:ln>
            <a:noFill/>
          </a:ln>
        </p:spPr>
        <p:txBody>
          <a:bodyPr/>
          <a:lstStyle/>
          <a:p>
            <a:pPr marL="342900" indent="-342900">
              <a:buFont typeface="Arial"/>
              <a:buChar char="•"/>
            </a:pPr>
            <a:r>
              <a:rPr lang="en-US" sz="2200" dirty="0" smtClean="0">
                <a:solidFill>
                  <a:schemeClr val="accent2"/>
                </a:solidFill>
              </a:rPr>
              <a:t>National Science Foundation – REU Programs</a:t>
            </a:r>
          </a:p>
          <a:p>
            <a:pPr marL="342900" indent="-342900">
              <a:buFont typeface="Arial"/>
              <a:buChar char="•"/>
            </a:pPr>
            <a:r>
              <a:rPr lang="en-US" sz="2200" dirty="0" smtClean="0">
                <a:solidFill>
                  <a:schemeClr val="accent2"/>
                </a:solidFill>
              </a:rPr>
              <a:t>Department of Defense – Funding</a:t>
            </a:r>
          </a:p>
          <a:p>
            <a:pPr marL="342900" indent="-342900">
              <a:buFont typeface="Arial"/>
              <a:buChar char="•"/>
            </a:pPr>
            <a:r>
              <a:rPr lang="en-US" sz="2200" dirty="0" smtClean="0">
                <a:solidFill>
                  <a:schemeClr val="accent2"/>
                </a:solidFill>
              </a:rPr>
              <a:t>Auburn </a:t>
            </a:r>
            <a:r>
              <a:rPr lang="en-US" sz="2200" dirty="0">
                <a:solidFill>
                  <a:schemeClr val="accent2"/>
                </a:solidFill>
              </a:rPr>
              <a:t>University – </a:t>
            </a:r>
            <a:r>
              <a:rPr lang="en-US" sz="2200" dirty="0" smtClean="0">
                <a:solidFill>
                  <a:schemeClr val="accent2"/>
                </a:solidFill>
              </a:rPr>
              <a:t>Program Host</a:t>
            </a:r>
            <a:endParaRPr lang="en-US" sz="2200" dirty="0">
              <a:solidFill>
                <a:schemeClr val="accent2"/>
              </a:solidFill>
            </a:endParaRPr>
          </a:p>
        </p:txBody>
      </p:sp>
      <p:sp>
        <p:nvSpPr>
          <p:cNvPr id="13" name="Text Placeholder 12"/>
          <p:cNvSpPr>
            <a:spLocks noGrp="1"/>
          </p:cNvSpPr>
          <p:nvPr>
            <p:ph type="body" sz="quarter" idx="29"/>
          </p:nvPr>
        </p:nvSpPr>
        <p:spPr>
          <a:xfrm>
            <a:off x="29405650" y="28689080"/>
            <a:ext cx="13599725" cy="800211"/>
          </a:xfrm>
          <a:noFill/>
          <a:effectLst>
            <a:outerShdw blurRad="50800" dist="38100" dir="8100000" algn="tr" rotWithShape="0">
              <a:prstClr val="black">
                <a:alpha val="40000"/>
              </a:prstClr>
            </a:outerShdw>
          </a:effectLst>
        </p:spPr>
        <p:txBody>
          <a:bodyPr/>
          <a:lstStyle/>
          <a:p>
            <a:r>
              <a:rPr lang="en-US" sz="4000" u="none" dirty="0">
                <a:solidFill>
                  <a:srgbClr val="FFFFFF"/>
                </a:solidFill>
              </a:rPr>
              <a:t>ACKNOWLEDGEMENTS</a:t>
            </a:r>
            <a:r>
              <a:rPr lang="en-US" dirty="0">
                <a:solidFill>
                  <a:srgbClr val="FFFFFF"/>
                </a:solidFill>
              </a:rPr>
              <a:t> </a:t>
            </a:r>
          </a:p>
        </p:txBody>
      </p:sp>
      <p:sp>
        <p:nvSpPr>
          <p:cNvPr id="15" name="Text Placeholder 14"/>
          <p:cNvSpPr>
            <a:spLocks noGrp="1"/>
          </p:cNvSpPr>
          <p:nvPr>
            <p:ph type="body" sz="quarter" idx="96"/>
          </p:nvPr>
        </p:nvSpPr>
        <p:spPr>
          <a:xfrm>
            <a:off x="1042040" y="16694129"/>
            <a:ext cx="13268235" cy="3416298"/>
          </a:xfrm>
          <a:ln>
            <a:noFill/>
          </a:ln>
        </p:spPr>
        <p:txBody>
          <a:bodyPr/>
          <a:lstStyle/>
          <a:p>
            <a:pPr marL="457200" indent="-457200">
              <a:spcBef>
                <a:spcPts val="0"/>
              </a:spcBef>
              <a:buFont typeface="Wingdings" charset="2"/>
              <a:buChar char="Ø"/>
            </a:pPr>
            <a:r>
              <a:rPr lang="en-US" sz="3200" dirty="0" smtClean="0">
                <a:solidFill>
                  <a:schemeClr val="accent2"/>
                </a:solidFill>
              </a:rPr>
              <a:t>Perform UAV localization without GNSS and utilize pose estimations to determine the transformations between each frame</a:t>
            </a:r>
          </a:p>
          <a:p>
            <a:pPr marL="457200" indent="-457200">
              <a:spcBef>
                <a:spcPts val="0"/>
              </a:spcBef>
              <a:buFont typeface="Wingdings" charset="2"/>
              <a:buChar char="Ø"/>
            </a:pPr>
            <a:r>
              <a:rPr lang="en-US" sz="3200" dirty="0" smtClean="0">
                <a:solidFill>
                  <a:schemeClr val="accent2"/>
                </a:solidFill>
              </a:rPr>
              <a:t>Use iterative point cloud </a:t>
            </a:r>
            <a:r>
              <a:rPr lang="en-US" sz="3200" b="1" dirty="0" smtClean="0">
                <a:solidFill>
                  <a:schemeClr val="accent2"/>
                </a:solidFill>
              </a:rPr>
              <a:t>(ICP)</a:t>
            </a:r>
            <a:r>
              <a:rPr lang="en-US" sz="3200" dirty="0" smtClean="0">
                <a:solidFill>
                  <a:schemeClr val="accent2"/>
                </a:solidFill>
              </a:rPr>
              <a:t> algorithms to determine a separate estimate of the transformations between each frame</a:t>
            </a:r>
          </a:p>
          <a:p>
            <a:pPr marL="457200" indent="-457200">
              <a:spcBef>
                <a:spcPts val="0"/>
              </a:spcBef>
              <a:buFont typeface="Wingdings" charset="2"/>
              <a:buChar char="Ø"/>
            </a:pPr>
            <a:r>
              <a:rPr lang="en-US" sz="3200" dirty="0" smtClean="0">
                <a:solidFill>
                  <a:schemeClr val="accent2"/>
                </a:solidFill>
              </a:rPr>
              <a:t>Register LiDAR frames </a:t>
            </a:r>
            <a:r>
              <a:rPr lang="en-US" sz="3200" dirty="0">
                <a:solidFill>
                  <a:schemeClr val="accent2"/>
                </a:solidFill>
              </a:rPr>
              <a:t>into a single 3D </a:t>
            </a:r>
            <a:r>
              <a:rPr lang="en-US" sz="3200" dirty="0" smtClean="0">
                <a:solidFill>
                  <a:schemeClr val="accent2"/>
                </a:solidFill>
              </a:rPr>
              <a:t>model using aforementioned transforms</a:t>
            </a:r>
            <a:endParaRPr lang="en-US" sz="3200" dirty="0">
              <a:solidFill>
                <a:schemeClr val="accent2"/>
              </a:solidFill>
            </a:endParaRPr>
          </a:p>
        </p:txBody>
      </p:sp>
      <p:sp>
        <p:nvSpPr>
          <p:cNvPr id="16" name="Text Placeholder 15"/>
          <p:cNvSpPr>
            <a:spLocks noGrp="1"/>
          </p:cNvSpPr>
          <p:nvPr>
            <p:ph type="body" sz="quarter" idx="150"/>
          </p:nvPr>
        </p:nvSpPr>
        <p:spPr>
          <a:xfrm>
            <a:off x="15136568" y="4062139"/>
            <a:ext cx="13620449" cy="948415"/>
          </a:xfrm>
        </p:spPr>
        <p:txBody>
          <a:bodyPr>
            <a:normAutofit/>
          </a:bodyPr>
          <a:lstStyle/>
          <a:p>
            <a:pPr>
              <a:spcBef>
                <a:spcPts val="0"/>
              </a:spcBef>
            </a:pPr>
            <a:r>
              <a:rPr lang="en-US" sz="5500" dirty="0" smtClean="0">
                <a:solidFill>
                  <a:srgbClr val="002054"/>
                </a:solidFill>
                <a:latin typeface="Bell MT" panose="02020503060305020303" pitchFamily="18" charset="0"/>
              </a:rPr>
              <a:t>Auburn University</a:t>
            </a:r>
            <a:endParaRPr lang="en-US" sz="5500" dirty="0">
              <a:solidFill>
                <a:srgbClr val="002054"/>
              </a:solidFill>
              <a:latin typeface="Bell MT" panose="02020503060305020303" pitchFamily="18" charset="0"/>
            </a:endParaRPr>
          </a:p>
        </p:txBody>
      </p:sp>
      <p:sp>
        <p:nvSpPr>
          <p:cNvPr id="17" name="Text Placeholder 16"/>
          <p:cNvSpPr>
            <a:spLocks noGrp="1"/>
          </p:cNvSpPr>
          <p:nvPr>
            <p:ph type="body" sz="quarter" idx="151"/>
          </p:nvPr>
        </p:nvSpPr>
        <p:spPr>
          <a:xfrm>
            <a:off x="15136569" y="2327218"/>
            <a:ext cx="13603820" cy="949925"/>
          </a:xfrm>
        </p:spPr>
        <p:txBody>
          <a:bodyPr>
            <a:noAutofit/>
          </a:bodyPr>
          <a:lstStyle/>
          <a:p>
            <a:r>
              <a:rPr lang="en-US" sz="5500" dirty="0">
                <a:solidFill>
                  <a:srgbClr val="002054"/>
                </a:solidFill>
                <a:latin typeface="Bell MT" panose="02020503060305020303" pitchFamily="18" charset="0"/>
              </a:rPr>
              <a:t>Conor </a:t>
            </a:r>
            <a:r>
              <a:rPr lang="en-US" sz="5500" dirty="0" smtClean="0">
                <a:solidFill>
                  <a:srgbClr val="002054"/>
                </a:solidFill>
                <a:latin typeface="Bell MT" panose="02020503060305020303" pitchFamily="18" charset="0"/>
              </a:rPr>
              <a:t>Green and Brenden Stevens</a:t>
            </a:r>
            <a:endParaRPr lang="en-US" sz="5500" dirty="0">
              <a:solidFill>
                <a:srgbClr val="002054"/>
              </a:solidFill>
              <a:latin typeface="Bell MT" panose="02020503060305020303" pitchFamily="18" charset="0"/>
            </a:endParaRPr>
          </a:p>
        </p:txBody>
      </p:sp>
      <p:sp>
        <p:nvSpPr>
          <p:cNvPr id="29" name="Text Placeholder 1">
            <a:extLst>
              <a:ext uri="{FF2B5EF4-FFF2-40B4-BE49-F238E27FC236}">
                <a16:creationId xmlns:a16="http://schemas.microsoft.com/office/drawing/2014/main" id="{461B503A-9276-584E-B767-F800E93CBD08}"/>
              </a:ext>
            </a:extLst>
          </p:cNvPr>
          <p:cNvSpPr txBox="1">
            <a:spLocks/>
          </p:cNvSpPr>
          <p:nvPr/>
        </p:nvSpPr>
        <p:spPr>
          <a:xfrm>
            <a:off x="1029924" y="12297578"/>
            <a:ext cx="9505181" cy="3514786"/>
          </a:xfrm>
          <a:prstGeom prst="rect">
            <a:avLst/>
          </a:prstGeom>
          <a:noFill/>
          <a:ln>
            <a:noFill/>
          </a:ln>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b="1" dirty="0" smtClean="0">
                <a:solidFill>
                  <a:schemeClr val="tx1"/>
                </a:solidFill>
              </a:rPr>
              <a:t>Flash LiDAR:</a:t>
            </a:r>
          </a:p>
          <a:p>
            <a:r>
              <a:rPr lang="en-US" sz="3200" dirty="0" smtClean="0">
                <a:solidFill>
                  <a:schemeClr val="tx1"/>
                </a:solidFill>
              </a:rPr>
              <a:t>Otherwise called a 3D time of flight (</a:t>
            </a:r>
            <a:r>
              <a:rPr lang="en-US" sz="3200" b="1" dirty="0" err="1" smtClean="0">
                <a:solidFill>
                  <a:schemeClr val="tx1"/>
                </a:solidFill>
              </a:rPr>
              <a:t>ToF</a:t>
            </a:r>
            <a:r>
              <a:rPr lang="en-US" sz="3200" b="1" dirty="0" smtClean="0">
                <a:solidFill>
                  <a:schemeClr val="tx1"/>
                </a:solidFill>
              </a:rPr>
              <a:t>)</a:t>
            </a:r>
            <a:r>
              <a:rPr lang="en-US" sz="3200" dirty="0" smtClean="0">
                <a:solidFill>
                  <a:schemeClr val="tx1"/>
                </a:solidFill>
              </a:rPr>
              <a:t> camera, a flash light </a:t>
            </a:r>
            <a:r>
              <a:rPr lang="en-US" sz="3200" dirty="0">
                <a:solidFill>
                  <a:schemeClr val="tx1"/>
                </a:solidFill>
              </a:rPr>
              <a:t>d</a:t>
            </a:r>
            <a:r>
              <a:rPr lang="en-US" sz="3200" dirty="0" smtClean="0">
                <a:solidFill>
                  <a:schemeClr val="tx1"/>
                </a:solidFill>
              </a:rPr>
              <a:t>etection and ranging </a:t>
            </a:r>
            <a:r>
              <a:rPr lang="en-US" sz="3200" dirty="0">
                <a:solidFill>
                  <a:schemeClr val="tx1"/>
                </a:solidFill>
              </a:rPr>
              <a:t>(</a:t>
            </a:r>
            <a:r>
              <a:rPr lang="en-US" sz="3200" b="1" dirty="0">
                <a:solidFill>
                  <a:schemeClr val="tx1"/>
                </a:solidFill>
              </a:rPr>
              <a:t>LiDAR</a:t>
            </a:r>
            <a:r>
              <a:rPr lang="en-US" sz="3200" dirty="0">
                <a:solidFill>
                  <a:schemeClr val="tx1"/>
                </a:solidFill>
              </a:rPr>
              <a:t>) camera </a:t>
            </a:r>
            <a:r>
              <a:rPr lang="en-US" sz="3200" dirty="0" smtClean="0">
                <a:solidFill>
                  <a:schemeClr val="tx1"/>
                </a:solidFill>
              </a:rPr>
              <a:t>emits light over a two-dimensional area, similar to a camera, and returns the </a:t>
            </a:r>
            <a:r>
              <a:rPr lang="en-US" sz="3200" i="1" dirty="0" smtClean="0">
                <a:solidFill>
                  <a:schemeClr val="tx1"/>
                </a:solidFill>
              </a:rPr>
              <a:t>distance</a:t>
            </a:r>
            <a:r>
              <a:rPr lang="en-US" sz="3200" dirty="0" smtClean="0">
                <a:solidFill>
                  <a:schemeClr val="tx1"/>
                </a:solidFill>
              </a:rPr>
              <a:t> to each pixel, as demonstrated in Fig. 1. </a:t>
            </a:r>
          </a:p>
        </p:txBody>
      </p:sp>
      <p:sp>
        <p:nvSpPr>
          <p:cNvPr id="31" name="Text Placeholder 2">
            <a:extLst>
              <a:ext uri="{FF2B5EF4-FFF2-40B4-BE49-F238E27FC236}">
                <a16:creationId xmlns:a16="http://schemas.microsoft.com/office/drawing/2014/main" id="{8F36AB95-F714-5240-9F5E-E52C7917719A}"/>
              </a:ext>
            </a:extLst>
          </p:cNvPr>
          <p:cNvSpPr txBox="1">
            <a:spLocks/>
          </p:cNvSpPr>
          <p:nvPr/>
        </p:nvSpPr>
        <p:spPr>
          <a:xfrm>
            <a:off x="1069459" y="11594241"/>
            <a:ext cx="13304189" cy="800211"/>
          </a:xfrm>
          <a:prstGeom prst="rect">
            <a:avLst/>
          </a:prstGeom>
          <a:noFill/>
          <a:effectLst>
            <a:outerShdw blurRad="50800" dist="38100" dir="8100000" algn="tr" rotWithShape="0">
              <a:prstClr val="black">
                <a:alpha val="40000"/>
              </a:prstClr>
            </a:outerShdw>
          </a:effectLst>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dirty="0" smtClean="0">
                <a:solidFill>
                  <a:schemeClr val="bg1"/>
                </a:solidFill>
              </a:rPr>
              <a:t>TECHNOLOGIES</a:t>
            </a:r>
            <a:endParaRPr lang="en-US" sz="4000" dirty="0">
              <a:solidFill>
                <a:schemeClr val="bg1"/>
              </a:solidFill>
            </a:endParaRPr>
          </a:p>
        </p:txBody>
      </p:sp>
      <p:sp>
        <p:nvSpPr>
          <p:cNvPr id="40" name="Text Placeholder 15">
            <a:extLst>
              <a:ext uri="{FF2B5EF4-FFF2-40B4-BE49-F238E27FC236}">
                <a16:creationId xmlns:a16="http://schemas.microsoft.com/office/drawing/2014/main" id="{AF27DE7D-2100-8649-8A9E-BC4A77D29A62}"/>
              </a:ext>
            </a:extLst>
          </p:cNvPr>
          <p:cNvSpPr txBox="1">
            <a:spLocks/>
          </p:cNvSpPr>
          <p:nvPr/>
        </p:nvSpPr>
        <p:spPr>
          <a:xfrm>
            <a:off x="15136569" y="3187551"/>
            <a:ext cx="13564320" cy="965153"/>
          </a:xfrm>
          <a:prstGeom prst="rect">
            <a:avLst/>
          </a:prstGeom>
        </p:spPr>
        <p:txBody>
          <a:bodyPr>
            <a:normAutofit/>
          </a:bodyPr>
          <a:lstStyle>
            <a:lvl1pPr marL="0" indent="0" algn="ctr" defTabSz="4388900" rtl="0" eaLnBrk="1" latinLnBrk="0" hangingPunct="1">
              <a:spcBef>
                <a:spcPct val="20000"/>
              </a:spcBef>
              <a:buFontTx/>
              <a:buNone/>
              <a:defRPr sz="6000" kern="1200">
                <a:solidFill>
                  <a:schemeClr val="accent5">
                    <a:lumMod val="50000"/>
                  </a:schemeClr>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500" dirty="0" smtClean="0">
                <a:solidFill>
                  <a:srgbClr val="002054"/>
                </a:solidFill>
                <a:latin typeface="Bell MT" panose="02020503060305020303" pitchFamily="18" charset="0"/>
              </a:rPr>
              <a:t>Dr. Richard Chapman and Dr. </a:t>
            </a:r>
            <a:r>
              <a:rPr lang="en-US" sz="5500" dirty="0" err="1" smtClean="0">
                <a:solidFill>
                  <a:srgbClr val="002054"/>
                </a:solidFill>
                <a:latin typeface="Bell MT" panose="02020503060305020303" pitchFamily="18" charset="0"/>
              </a:rPr>
              <a:t>Saad</a:t>
            </a:r>
            <a:r>
              <a:rPr lang="en-US" sz="5500" dirty="0" smtClean="0">
                <a:solidFill>
                  <a:srgbClr val="002054"/>
                </a:solidFill>
                <a:latin typeface="Bell MT" panose="02020503060305020303" pitchFamily="18" charset="0"/>
              </a:rPr>
              <a:t> </a:t>
            </a:r>
            <a:r>
              <a:rPr lang="en-US" sz="5500" dirty="0" err="1" smtClean="0">
                <a:solidFill>
                  <a:srgbClr val="002054"/>
                </a:solidFill>
                <a:latin typeface="Bell MT" panose="02020503060305020303" pitchFamily="18" charset="0"/>
              </a:rPr>
              <a:t>Biaz</a:t>
            </a:r>
            <a:endParaRPr lang="en-US" sz="5500" dirty="0">
              <a:solidFill>
                <a:srgbClr val="002054"/>
              </a:solidFill>
              <a:latin typeface="Bell MT" panose="02020503060305020303" pitchFamily="18" charset="0"/>
            </a:endParaRP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9459" y="552893"/>
            <a:ext cx="4574588" cy="4177488"/>
          </a:xfrm>
          <a:prstGeom prst="rect">
            <a:avLst/>
          </a:prstGeom>
        </p:spPr>
      </p:pic>
      <p:sp>
        <p:nvSpPr>
          <p:cNvPr id="18" name="Text Placeholder 17"/>
          <p:cNvSpPr>
            <a:spLocks noGrp="1"/>
          </p:cNvSpPr>
          <p:nvPr>
            <p:ph type="body" sz="quarter" idx="153"/>
          </p:nvPr>
        </p:nvSpPr>
        <p:spPr>
          <a:xfrm>
            <a:off x="3974842" y="858837"/>
            <a:ext cx="37920017" cy="1353100"/>
          </a:xfrm>
        </p:spPr>
        <p:txBody>
          <a:bodyPr>
            <a:normAutofit/>
          </a:bodyPr>
          <a:lstStyle/>
          <a:p>
            <a:r>
              <a:rPr lang="en-US" sz="8000" dirty="0" smtClean="0">
                <a:solidFill>
                  <a:srgbClr val="002054"/>
                </a:solidFill>
              </a:rPr>
              <a:t>UAV SLAM and Interior Modeling with 3D LiDAR in GNSS-Denied Environments</a:t>
            </a:r>
            <a:endParaRPr lang="en-US" sz="8000" dirty="0">
              <a:solidFill>
                <a:srgbClr val="002054"/>
              </a:solidFill>
            </a:endParaRPr>
          </a:p>
        </p:txBody>
      </p:sp>
      <p:sp>
        <p:nvSpPr>
          <p:cNvPr id="37" name="Rectangle 36"/>
          <p:cNvSpPr/>
          <p:nvPr/>
        </p:nvSpPr>
        <p:spPr>
          <a:xfrm>
            <a:off x="11005307" y="15261198"/>
            <a:ext cx="3376754"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Figure 1: Flash LiDAR Frame</a:t>
            </a:r>
            <a:endParaRPr lang="en-US" sz="2000" dirty="0">
              <a:latin typeface="Times New Roman" panose="02020603050405020304" pitchFamily="18" charset="0"/>
              <a:cs typeface="Times New Roman" panose="02020603050405020304" pitchFamily="18" charset="0"/>
            </a:endParaRPr>
          </a:p>
        </p:txBody>
      </p:sp>
      <p:pic>
        <p:nvPicPr>
          <p:cNvPr id="44" name="Picture 43"/>
          <p:cNvPicPr>
            <a:picLocks noChangeAspect="1"/>
          </p:cNvPicPr>
          <p:nvPr/>
        </p:nvPicPr>
        <p:blipFill rotWithShape="1">
          <a:blip r:embed="rId6">
            <a:extLst>
              <a:ext uri="{28A0092B-C50C-407E-A947-70E740481C1C}">
                <a14:useLocalDpi xmlns:a14="http://schemas.microsoft.com/office/drawing/2010/main" val="0"/>
              </a:ext>
            </a:extLst>
          </a:blip>
          <a:srcRect t="11489" b="32531"/>
          <a:stretch/>
        </p:blipFill>
        <p:spPr>
          <a:xfrm>
            <a:off x="15418188" y="7225810"/>
            <a:ext cx="12993394" cy="4755956"/>
          </a:xfrm>
          <a:prstGeom prst="rect">
            <a:avLst/>
          </a:prstGeom>
        </p:spPr>
      </p:pic>
      <p:pic>
        <p:nvPicPr>
          <p:cNvPr id="52" name="Picture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379426" y="22903302"/>
            <a:ext cx="7797804" cy="4386264"/>
          </a:xfrm>
          <a:prstGeom prst="rect">
            <a:avLst/>
          </a:prstGeom>
        </p:spPr>
      </p:pic>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461061" y="22850082"/>
            <a:ext cx="5239828" cy="3929871"/>
          </a:xfrm>
          <a:prstGeom prst="rect">
            <a:avLst/>
          </a:prstGeom>
        </p:spPr>
      </p:pic>
      <p:sp>
        <p:nvSpPr>
          <p:cNvPr id="57" name="Rectangle 56"/>
          <p:cNvSpPr/>
          <p:nvPr/>
        </p:nvSpPr>
        <p:spPr>
          <a:xfrm>
            <a:off x="17294418" y="27334216"/>
            <a:ext cx="4002795"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(a) LiDAR Model of </a:t>
            </a:r>
            <a:r>
              <a:rPr lang="en-US" sz="2000" dirty="0">
                <a:latin typeface="Times New Roman" panose="02020603050405020304" pitchFamily="18" charset="0"/>
                <a:cs typeface="Times New Roman" panose="02020603050405020304" pitchFamily="18" charset="0"/>
              </a:rPr>
              <a:t>Laboratory</a:t>
            </a:r>
          </a:p>
        </p:txBody>
      </p:sp>
      <p:sp>
        <p:nvSpPr>
          <p:cNvPr id="58" name="Rectangle 57"/>
          <p:cNvSpPr/>
          <p:nvPr/>
        </p:nvSpPr>
        <p:spPr>
          <a:xfrm>
            <a:off x="24213522" y="27336200"/>
            <a:ext cx="3908763"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(b) Camera Photo of Laboratory</a:t>
            </a:r>
            <a:endParaRPr lang="en-US" sz="2000" dirty="0">
              <a:latin typeface="Times New Roman" panose="02020603050405020304" pitchFamily="18" charset="0"/>
              <a:cs typeface="Times New Roman" panose="02020603050405020304" pitchFamily="18" charset="0"/>
            </a:endParaRPr>
          </a:p>
        </p:txBody>
      </p:sp>
      <p:sp>
        <p:nvSpPr>
          <p:cNvPr id="59" name="Rectangle 58"/>
          <p:cNvSpPr/>
          <p:nvPr/>
        </p:nvSpPr>
        <p:spPr>
          <a:xfrm>
            <a:off x="18460882" y="27754055"/>
            <a:ext cx="7064499"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Rotational LiDAR Model with Corresponding Photo</a:t>
            </a:r>
            <a:endParaRPr lang="en-US" sz="2000" dirty="0">
              <a:latin typeface="Times New Roman" panose="02020603050405020304" pitchFamily="18" charset="0"/>
              <a:cs typeface="Times New Roman" panose="02020603050405020304" pitchFamily="18" charset="0"/>
            </a:endParaRPr>
          </a:p>
        </p:txBody>
      </p:sp>
      <p:sp>
        <p:nvSpPr>
          <p:cNvPr id="61" name="Rectangle 60"/>
          <p:cNvSpPr/>
          <p:nvPr/>
        </p:nvSpPr>
        <p:spPr>
          <a:xfrm>
            <a:off x="38136002" y="16201351"/>
            <a:ext cx="3747680"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(c) Camera Photo of Hallway</a:t>
            </a:r>
            <a:endParaRPr lang="en-US" sz="2000" dirty="0">
              <a:latin typeface="Times New Roman" panose="02020603050405020304" pitchFamily="18" charset="0"/>
              <a:cs typeface="Times New Roman" panose="02020603050405020304" pitchFamily="18" charset="0"/>
            </a:endParaRPr>
          </a:p>
        </p:txBody>
      </p:sp>
      <p:sp>
        <p:nvSpPr>
          <p:cNvPr id="62" name="Rectangle 61"/>
          <p:cNvSpPr/>
          <p:nvPr/>
        </p:nvSpPr>
        <p:spPr>
          <a:xfrm>
            <a:off x="36226408" y="11798614"/>
            <a:ext cx="4730391"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(a) LiDAR Model of Hallway</a:t>
            </a:r>
            <a:endParaRPr lang="en-US" sz="2000" dirty="0">
              <a:latin typeface="Times New Roman" panose="02020603050405020304" pitchFamily="18" charset="0"/>
              <a:cs typeface="Times New Roman" panose="02020603050405020304" pitchFamily="18" charset="0"/>
            </a:endParaRPr>
          </a:p>
        </p:txBody>
      </p:sp>
      <p:sp>
        <p:nvSpPr>
          <p:cNvPr id="63" name="Rectangle 62"/>
          <p:cNvSpPr/>
          <p:nvPr/>
        </p:nvSpPr>
        <p:spPr>
          <a:xfrm>
            <a:off x="32465371" y="16622443"/>
            <a:ext cx="8030189" cy="400110"/>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Translational LiDAR Model with Corresponding Photo</a:t>
            </a:r>
            <a:endParaRPr lang="en-US" sz="2000" dirty="0">
              <a:latin typeface="Times New Roman" panose="02020603050405020304" pitchFamily="18" charset="0"/>
              <a:cs typeface="Times New Roman" panose="02020603050405020304" pitchFamily="18" charset="0"/>
            </a:endParaRPr>
          </a:p>
        </p:txBody>
      </p:sp>
      <p:sp>
        <p:nvSpPr>
          <p:cNvPr id="64" name="Text Placeholder 7"/>
          <p:cNvSpPr txBox="1">
            <a:spLocks/>
          </p:cNvSpPr>
          <p:nvPr/>
        </p:nvSpPr>
        <p:spPr>
          <a:xfrm>
            <a:off x="29611075" y="5393120"/>
            <a:ext cx="13306293" cy="800211"/>
          </a:xfrm>
          <a:prstGeom prst="rect">
            <a:avLst/>
          </a:prstGeom>
          <a:noFill/>
          <a:effectLst>
            <a:outerShdw blurRad="50800" dist="38100" dir="8100000" algn="tr" rotWithShape="0">
              <a:prstClr val="black">
                <a:alpha val="40000"/>
              </a:prstClr>
            </a:outerShdw>
          </a:effectLst>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dirty="0" smtClean="0">
                <a:solidFill>
                  <a:srgbClr val="FFFFFF"/>
                </a:solidFill>
              </a:rPr>
              <a:t>RESULTS (cont.)</a:t>
            </a:r>
            <a:endParaRPr lang="en-US" sz="4000" u="none" dirty="0">
              <a:solidFill>
                <a:srgbClr val="FFFFFF"/>
              </a:solidFill>
            </a:endParaRPr>
          </a:p>
        </p:txBody>
      </p:sp>
      <p:sp>
        <p:nvSpPr>
          <p:cNvPr id="65" name="Rectangle 64"/>
          <p:cNvSpPr/>
          <p:nvPr/>
        </p:nvSpPr>
        <p:spPr>
          <a:xfrm>
            <a:off x="19807755" y="12071449"/>
            <a:ext cx="4455983"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Figure 3: Data and Processes Flowchart</a:t>
            </a:r>
            <a:endParaRPr lang="en-US" sz="2000" dirty="0">
              <a:latin typeface="Times New Roman" panose="02020603050405020304" pitchFamily="18" charset="0"/>
              <a:cs typeface="Times New Roman" panose="02020603050405020304" pitchFamily="18" charset="0"/>
            </a:endParaRPr>
          </a:p>
        </p:txBody>
      </p:sp>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795815" y="29609920"/>
            <a:ext cx="1506842" cy="1506842"/>
          </a:xfrm>
          <a:prstGeom prst="rect">
            <a:avLst/>
          </a:prstGeom>
        </p:spPr>
      </p:pic>
      <p:sp>
        <p:nvSpPr>
          <p:cNvPr id="68" name="Text Placeholder 5"/>
          <p:cNvSpPr txBox="1">
            <a:spLocks/>
          </p:cNvSpPr>
          <p:nvPr/>
        </p:nvSpPr>
        <p:spPr>
          <a:xfrm>
            <a:off x="1029923" y="20104569"/>
            <a:ext cx="13343725" cy="800211"/>
          </a:xfrm>
          <a:prstGeom prst="rect">
            <a:avLst/>
          </a:prstGeom>
          <a:noFill/>
          <a:effectLst>
            <a:outerShdw blurRad="50800" dist="38100" dir="8100000" algn="tr" rotWithShape="0">
              <a:prstClr val="black">
                <a:alpha val="40000"/>
              </a:prstClr>
            </a:outerShdw>
          </a:effectLst>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dirty="0" smtClean="0">
                <a:solidFill>
                  <a:srgbClr val="FFFFFF"/>
                </a:solidFill>
              </a:rPr>
              <a:t>METHODS</a:t>
            </a:r>
            <a:r>
              <a:rPr lang="en-US" sz="4000" dirty="0" smtClean="0">
                <a:solidFill>
                  <a:srgbClr val="FFFFFF"/>
                </a:solidFill>
              </a:rPr>
              <a:t> </a:t>
            </a:r>
            <a:endParaRPr lang="en-US" sz="4000" dirty="0">
              <a:solidFill>
                <a:srgbClr val="FFFFFF"/>
              </a:solidFill>
            </a:endParaRPr>
          </a:p>
        </p:txBody>
      </p:sp>
      <p:pic>
        <p:nvPicPr>
          <p:cNvPr id="86" name="Picture 8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774316" y="12538303"/>
            <a:ext cx="6150492" cy="3371074"/>
          </a:xfrm>
          <a:prstGeom prst="rect">
            <a:avLst/>
          </a:prstGeom>
        </p:spPr>
      </p:pic>
      <p:sp>
        <p:nvSpPr>
          <p:cNvPr id="70" name="Rectangle 69"/>
          <p:cNvSpPr/>
          <p:nvPr/>
        </p:nvSpPr>
        <p:spPr>
          <a:xfrm>
            <a:off x="30470731" y="16224768"/>
            <a:ext cx="5080195" cy="413621"/>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LiDAR Model </a:t>
            </a:r>
            <a:r>
              <a:rPr lang="en-US" sz="2000" dirty="0" smtClean="0">
                <a:latin typeface="Times New Roman" panose="02020603050405020304" pitchFamily="18" charset="0"/>
                <a:cs typeface="Times New Roman" panose="02020603050405020304" pitchFamily="18" charset="0"/>
              </a:rPr>
              <a:t>of Hallway Magnified View</a:t>
            </a:r>
            <a:endParaRPr lang="en-US" sz="2000" dirty="0">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rotWithShape="1">
          <a:blip r:embed="rId11" cstate="print">
            <a:extLst>
              <a:ext uri="{28A0092B-C50C-407E-A947-70E740481C1C}">
                <a14:useLocalDpi xmlns:a14="http://schemas.microsoft.com/office/drawing/2010/main" val="0"/>
              </a:ext>
            </a:extLst>
          </a:blip>
          <a:srcRect l="14378" t="4418" r="15816" b="5637"/>
          <a:stretch/>
        </p:blipFill>
        <p:spPr>
          <a:xfrm>
            <a:off x="11160052" y="12500319"/>
            <a:ext cx="3117511" cy="2740509"/>
          </a:xfrm>
          <a:prstGeom prst="rect">
            <a:avLst/>
          </a:prstGeom>
        </p:spPr>
      </p:pic>
      <p:sp>
        <p:nvSpPr>
          <p:cNvPr id="90" name="Text Placeholder 1">
            <a:extLst>
              <a:ext uri="{FF2B5EF4-FFF2-40B4-BE49-F238E27FC236}">
                <a16:creationId xmlns:a16="http://schemas.microsoft.com/office/drawing/2014/main" id="{461B503A-9276-584E-B767-F800E93CBD08}"/>
              </a:ext>
            </a:extLst>
          </p:cNvPr>
          <p:cNvSpPr txBox="1">
            <a:spLocks/>
          </p:cNvSpPr>
          <p:nvPr/>
        </p:nvSpPr>
        <p:spPr>
          <a:xfrm>
            <a:off x="1008289" y="20957933"/>
            <a:ext cx="13365360" cy="4893625"/>
          </a:xfrm>
          <a:prstGeom prst="rect">
            <a:avLst/>
          </a:prstGeom>
          <a:noFill/>
          <a:ln>
            <a:noFill/>
          </a:ln>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smtClean="0">
                <a:solidFill>
                  <a:schemeClr val="tx1"/>
                </a:solidFill>
              </a:rPr>
              <a:t>In </a:t>
            </a:r>
            <a:r>
              <a:rPr lang="en-US" sz="3200" dirty="0">
                <a:solidFill>
                  <a:schemeClr val="tx1"/>
                </a:solidFill>
              </a:rPr>
              <a:t>order to achieve a 3D model, two technologies, the flash LiDAR and a UAV were manually navigated through the interior of a building. The processing was done </a:t>
            </a:r>
            <a:r>
              <a:rPr lang="en-US" sz="3200" dirty="0" smtClean="0">
                <a:solidFill>
                  <a:schemeClr val="tx1"/>
                </a:solidFill>
              </a:rPr>
              <a:t>in </a:t>
            </a:r>
            <a:r>
              <a:rPr lang="en-US" sz="3200" dirty="0">
                <a:solidFill>
                  <a:schemeClr val="tx1"/>
                </a:solidFill>
              </a:rPr>
              <a:t>post in MATLAB on desktop/laptop computers. The navigation data was put through a complementary filter to provide relatively accurate estimations of pose [1][2]. A complementary filter </a:t>
            </a:r>
            <a:r>
              <a:rPr lang="en-US" sz="3200" dirty="0" smtClean="0">
                <a:solidFill>
                  <a:schemeClr val="tx1"/>
                </a:solidFill>
              </a:rPr>
              <a:t>achieves </a:t>
            </a:r>
            <a:r>
              <a:rPr lang="en-US" sz="3200" dirty="0">
                <a:solidFill>
                  <a:schemeClr val="tx1"/>
                </a:solidFill>
              </a:rPr>
              <a:t>sensor fusion between short and </a:t>
            </a:r>
            <a:r>
              <a:rPr lang="en-US" sz="3200" dirty="0" smtClean="0">
                <a:solidFill>
                  <a:schemeClr val="tx1"/>
                </a:solidFill>
              </a:rPr>
              <a:t>long </a:t>
            </a:r>
            <a:r>
              <a:rPr lang="en-US" sz="3200" dirty="0">
                <a:solidFill>
                  <a:schemeClr val="tx1"/>
                </a:solidFill>
              </a:rPr>
              <a:t>term stable readings while maintaining physical relevance as described in Fig. 2. </a:t>
            </a:r>
            <a:r>
              <a:rPr lang="en-US" sz="3200" dirty="0">
                <a:solidFill>
                  <a:schemeClr val="tx1"/>
                </a:solidFill>
              </a:rPr>
              <a:t>The LiDAR data frames were </a:t>
            </a:r>
            <a:r>
              <a:rPr lang="en-US" sz="3200" dirty="0" smtClean="0">
                <a:solidFill>
                  <a:schemeClr val="tx1"/>
                </a:solidFill>
              </a:rPr>
              <a:t>converted </a:t>
            </a:r>
            <a:r>
              <a:rPr lang="en-US" sz="3200" dirty="0">
                <a:solidFill>
                  <a:schemeClr val="tx1"/>
                </a:solidFill>
              </a:rPr>
              <a:t>into point clouds using MATLAB and then fed through the ICP algorithm. When combined with pose </a:t>
            </a:r>
            <a:r>
              <a:rPr lang="en-US" sz="3200" dirty="0">
                <a:solidFill>
                  <a:schemeClr val="accent2"/>
                </a:solidFill>
                <a:latin typeface="Times New Roman"/>
                <a:cs typeface="Times New Roman"/>
              </a:rPr>
              <a:t>estimations, ICP is highly accurate in determining </a:t>
            </a:r>
            <a:r>
              <a:rPr lang="en-US" sz="3200" dirty="0" smtClean="0">
                <a:solidFill>
                  <a:schemeClr val="accent2"/>
                </a:solidFill>
                <a:latin typeface="Times New Roman"/>
                <a:cs typeface="Times New Roman"/>
              </a:rPr>
              <a:t>the</a:t>
            </a:r>
            <a:endParaRPr lang="en-US" sz="3200" dirty="0" smtClean="0">
              <a:solidFill>
                <a:schemeClr val="tx1"/>
              </a:solidFill>
            </a:endParaRPr>
          </a:p>
        </p:txBody>
      </p:sp>
      <p:pic>
        <p:nvPicPr>
          <p:cNvPr id="23" name="Picture 22"/>
          <p:cNvPicPr>
            <a:picLocks noChangeAspect="1"/>
          </p:cNvPicPr>
          <p:nvPr/>
        </p:nvPicPr>
        <p:blipFill rotWithShape="1">
          <a:blip r:embed="rId12" cstate="print">
            <a:extLst>
              <a:ext uri="{28A0092B-C50C-407E-A947-70E740481C1C}">
                <a14:useLocalDpi xmlns:a14="http://schemas.microsoft.com/office/drawing/2010/main" val="0"/>
              </a:ext>
            </a:extLst>
          </a:blip>
          <a:srcRect t="4420"/>
          <a:stretch/>
        </p:blipFill>
        <p:spPr>
          <a:xfrm>
            <a:off x="29619343" y="12538302"/>
            <a:ext cx="6684771" cy="3593990"/>
          </a:xfrm>
          <a:prstGeom prst="rect">
            <a:avLst/>
          </a:prstGeom>
        </p:spPr>
      </p:pic>
      <p:sp>
        <p:nvSpPr>
          <p:cNvPr id="69" name="Text Placeholder 4"/>
          <p:cNvSpPr txBox="1">
            <a:spLocks/>
          </p:cNvSpPr>
          <p:nvPr/>
        </p:nvSpPr>
        <p:spPr>
          <a:xfrm>
            <a:off x="15352403" y="6295349"/>
            <a:ext cx="13348486" cy="1446528"/>
          </a:xfrm>
          <a:prstGeom prst="rect">
            <a:avLst/>
          </a:prstGeom>
          <a:ln>
            <a:noFill/>
          </a:ln>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spcBef>
                <a:spcPts val="0"/>
              </a:spcBef>
            </a:pPr>
            <a:r>
              <a:rPr lang="en-US" sz="3200" dirty="0">
                <a:solidFill>
                  <a:schemeClr val="accent2"/>
                </a:solidFill>
                <a:latin typeface="Times New Roman"/>
                <a:cs typeface="Times New Roman"/>
              </a:rPr>
              <a:t>rendered into a clean, 3D </a:t>
            </a:r>
            <a:r>
              <a:rPr lang="en-US" sz="3200" dirty="0" smtClean="0">
                <a:solidFill>
                  <a:schemeClr val="accent2"/>
                </a:solidFill>
                <a:latin typeface="Times New Roman"/>
                <a:cs typeface="Times New Roman"/>
              </a:rPr>
              <a:t>model</a:t>
            </a:r>
            <a:r>
              <a:rPr lang="en-US" sz="3200" dirty="0" smtClean="0">
                <a:solidFill>
                  <a:schemeClr val="tx1"/>
                </a:solidFill>
              </a:rPr>
              <a:t> </a:t>
            </a:r>
            <a:r>
              <a:rPr lang="en-US" sz="3200" dirty="0" smtClean="0">
                <a:solidFill>
                  <a:schemeClr val="accent2"/>
                </a:solidFill>
                <a:latin typeface="Times New Roman"/>
                <a:cs typeface="Times New Roman"/>
              </a:rPr>
              <a:t>of </a:t>
            </a:r>
            <a:r>
              <a:rPr lang="en-US" sz="3200" dirty="0" smtClean="0">
                <a:solidFill>
                  <a:schemeClr val="accent2"/>
                </a:solidFill>
                <a:latin typeface="Times New Roman"/>
                <a:cs typeface="Times New Roman"/>
              </a:rPr>
              <a:t>the environment traversed. A flowchart of the total process is given in Fig. 3. </a:t>
            </a:r>
          </a:p>
        </p:txBody>
      </p:sp>
      <p:pic>
        <p:nvPicPr>
          <p:cNvPr id="21" name="Picture 20"/>
          <p:cNvPicPr>
            <a:picLocks noChangeAspect="1"/>
          </p:cNvPicPr>
          <p:nvPr/>
        </p:nvPicPr>
        <p:blipFill rotWithShape="1">
          <a:blip r:embed="rId13">
            <a:extLst>
              <a:ext uri="{28A0092B-C50C-407E-A947-70E740481C1C}">
                <a14:useLocalDpi xmlns:a14="http://schemas.microsoft.com/office/drawing/2010/main" val="0"/>
              </a:ext>
            </a:extLst>
          </a:blip>
          <a:srcRect l="18930" t="13453" r="8983" b="41163"/>
          <a:stretch/>
        </p:blipFill>
        <p:spPr>
          <a:xfrm>
            <a:off x="1084494" y="25555853"/>
            <a:ext cx="9920813" cy="4826340"/>
          </a:xfrm>
          <a:prstGeom prst="rect">
            <a:avLst/>
          </a:prstGeom>
        </p:spPr>
      </p:pic>
      <p:sp>
        <p:nvSpPr>
          <p:cNvPr id="75" name="Rectangle 74"/>
          <p:cNvSpPr/>
          <p:nvPr/>
        </p:nvSpPr>
        <p:spPr>
          <a:xfrm>
            <a:off x="1163670" y="30260453"/>
            <a:ext cx="9841637"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AHRS Complementary Filter System Diagram</a:t>
            </a:r>
            <a:endParaRPr lang="en-US" sz="2000" dirty="0">
              <a:latin typeface="Times New Roman" panose="02020603050405020304" pitchFamily="18" charset="0"/>
              <a:cs typeface="Times New Roman" panose="02020603050405020304" pitchFamily="18" charset="0"/>
            </a:endParaRPr>
          </a:p>
        </p:txBody>
      </p:sp>
      <p:sp>
        <p:nvSpPr>
          <p:cNvPr id="81" name="Text Placeholder 6"/>
          <p:cNvSpPr>
            <a:spLocks noGrp="1"/>
          </p:cNvSpPr>
          <p:nvPr>
            <p:ph type="body" sz="quarter" idx="23"/>
          </p:nvPr>
        </p:nvSpPr>
        <p:spPr>
          <a:xfrm>
            <a:off x="15345785" y="28012949"/>
            <a:ext cx="13332415" cy="2923855"/>
          </a:xfrm>
          <a:ln>
            <a:noFill/>
          </a:ln>
        </p:spPr>
        <p:txBody>
          <a:bodyPr/>
          <a:lstStyle/>
          <a:p>
            <a:r>
              <a:rPr lang="en-US" sz="3200" dirty="0" smtClean="0">
                <a:solidFill>
                  <a:schemeClr val="tx1"/>
                </a:solidFill>
              </a:rPr>
              <a:t>The </a:t>
            </a:r>
            <a:r>
              <a:rPr lang="en-US" sz="3200" dirty="0">
                <a:solidFill>
                  <a:schemeClr val="tx1"/>
                </a:solidFill>
              </a:rPr>
              <a:t>LiDAR flash camera was fixed to the quadcopter and flown down the same hallway as given in Fig. </a:t>
            </a:r>
            <a:r>
              <a:rPr lang="en-US" sz="3200" dirty="0" smtClean="0">
                <a:solidFill>
                  <a:schemeClr val="tx1"/>
                </a:solidFill>
              </a:rPr>
              <a:t>6(a-c</a:t>
            </a:r>
            <a:r>
              <a:rPr lang="en-US" sz="3200" dirty="0">
                <a:solidFill>
                  <a:schemeClr val="tx1"/>
                </a:solidFill>
              </a:rPr>
              <a:t>); however, the resultant 3D model was erroneous. Implementing LiDAR onto a small quadcopter is a physical challenge and is detrimental to the maneuvering ability of the UAV; thus, reducing </a:t>
            </a:r>
            <a:r>
              <a:rPr lang="en-US" sz="3200" dirty="0" smtClean="0">
                <a:solidFill>
                  <a:schemeClr val="tx1"/>
                </a:solidFill>
              </a:rPr>
              <a:t>LiDAR video quality. </a:t>
            </a:r>
            <a:endParaRPr lang="en-US" sz="3200" dirty="0">
              <a:solidFill>
                <a:schemeClr val="tx1"/>
              </a:solidFill>
            </a:endParaRPr>
          </a:p>
        </p:txBody>
      </p:sp>
      <p:sp>
        <p:nvSpPr>
          <p:cNvPr id="85" name="Text Placeholder 1">
            <a:extLst>
              <a:ext uri="{FF2B5EF4-FFF2-40B4-BE49-F238E27FC236}">
                <a16:creationId xmlns:a16="http://schemas.microsoft.com/office/drawing/2014/main" id="{461B503A-9276-584E-B767-F800E93CBD08}"/>
              </a:ext>
            </a:extLst>
          </p:cNvPr>
          <p:cNvSpPr txBox="1">
            <a:spLocks/>
          </p:cNvSpPr>
          <p:nvPr/>
        </p:nvSpPr>
        <p:spPr>
          <a:xfrm>
            <a:off x="11182993" y="25398405"/>
            <a:ext cx="3266861" cy="5878510"/>
          </a:xfrm>
          <a:prstGeom prst="rect">
            <a:avLst/>
          </a:prstGeom>
          <a:noFill/>
          <a:ln>
            <a:noFill/>
          </a:ln>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smtClean="0">
                <a:solidFill>
                  <a:schemeClr val="accent2"/>
                </a:solidFill>
                <a:latin typeface="Times New Roman"/>
                <a:cs typeface="Times New Roman"/>
              </a:rPr>
              <a:t> movement between </a:t>
            </a:r>
            <a:r>
              <a:rPr lang="en-US" sz="3200" dirty="0">
                <a:solidFill>
                  <a:schemeClr val="accent2"/>
                </a:solidFill>
                <a:latin typeface="Times New Roman"/>
                <a:cs typeface="Times New Roman"/>
              </a:rPr>
              <a:t>each frame, </a:t>
            </a:r>
            <a:r>
              <a:rPr lang="en-US" sz="3200" dirty="0" smtClean="0">
                <a:solidFill>
                  <a:schemeClr val="accent2"/>
                </a:solidFill>
                <a:latin typeface="Times New Roman"/>
                <a:cs typeface="Times New Roman"/>
              </a:rPr>
              <a:t>providing </a:t>
            </a:r>
            <a:r>
              <a:rPr lang="en-US" sz="3200" dirty="0">
                <a:solidFill>
                  <a:schemeClr val="accent2"/>
                </a:solidFill>
                <a:latin typeface="Times New Roman"/>
                <a:cs typeface="Times New Roman"/>
              </a:rPr>
              <a:t>an initial seed as to how each frame is positioned relative to the first frame. All frames can be merged </a:t>
            </a:r>
            <a:r>
              <a:rPr lang="en-US" sz="3200" dirty="0" smtClean="0">
                <a:solidFill>
                  <a:schemeClr val="accent2"/>
                </a:solidFill>
                <a:latin typeface="Times New Roman"/>
                <a:cs typeface="Times New Roman"/>
              </a:rPr>
              <a:t>and</a:t>
            </a:r>
            <a:endParaRPr lang="en-US" sz="3200" dirty="0" smtClean="0">
              <a:solidFill>
                <a:schemeClr val="tx1"/>
              </a:solidFill>
            </a:endParaRPr>
          </a:p>
        </p:txBody>
      </p:sp>
      <p:pic>
        <p:nvPicPr>
          <p:cNvPr id="24" name="Picture 23"/>
          <p:cNvPicPr>
            <a:picLocks noChangeAspect="1"/>
          </p:cNvPicPr>
          <p:nvPr/>
        </p:nvPicPr>
        <p:blipFill rotWithShape="1">
          <a:blip r:embed="rId14">
            <a:extLst>
              <a:ext uri="{28A0092B-C50C-407E-A947-70E740481C1C}">
                <a14:useLocalDpi xmlns:a14="http://schemas.microsoft.com/office/drawing/2010/main" val="0"/>
              </a:ext>
            </a:extLst>
          </a:blip>
          <a:srcRect l="18316" t="11124" r="16263" b="3318"/>
          <a:stretch/>
        </p:blipFill>
        <p:spPr>
          <a:xfrm>
            <a:off x="21812754" y="13800098"/>
            <a:ext cx="6865445" cy="6443495"/>
          </a:xfrm>
          <a:prstGeom prst="rect">
            <a:avLst/>
          </a:prstGeom>
        </p:spPr>
      </p:pic>
      <p:sp>
        <p:nvSpPr>
          <p:cNvPr id="89" name="Text Placeholder 6"/>
          <p:cNvSpPr>
            <a:spLocks noGrp="1"/>
          </p:cNvSpPr>
          <p:nvPr>
            <p:ph type="body" sz="quarter" idx="23"/>
          </p:nvPr>
        </p:nvSpPr>
        <p:spPr>
          <a:xfrm>
            <a:off x="15329658" y="20960380"/>
            <a:ext cx="13778796" cy="1938970"/>
          </a:xfrm>
          <a:ln>
            <a:noFill/>
          </a:ln>
        </p:spPr>
        <p:txBody>
          <a:bodyPr/>
          <a:lstStyle/>
          <a:p>
            <a:pPr>
              <a:spcBef>
                <a:spcPts val="0"/>
              </a:spcBef>
            </a:pPr>
            <a:r>
              <a:rPr lang="en-US" sz="3200" dirty="0">
                <a:solidFill>
                  <a:schemeClr val="accent2"/>
                </a:solidFill>
              </a:rPr>
              <a:t>hallway </a:t>
            </a:r>
            <a:r>
              <a:rPr lang="en-US" sz="3200" dirty="0" smtClean="0">
                <a:solidFill>
                  <a:schemeClr val="accent2"/>
                </a:solidFill>
              </a:rPr>
              <a:t>w</a:t>
            </a:r>
            <a:r>
              <a:rPr lang="en-US" sz="3200" dirty="0" smtClean="0">
                <a:solidFill>
                  <a:schemeClr val="accent2"/>
                </a:solidFill>
              </a:rPr>
              <a:t>as taken by </a:t>
            </a:r>
            <a:r>
              <a:rPr lang="en-US" sz="3200" dirty="0">
                <a:solidFill>
                  <a:schemeClr val="accent2"/>
                </a:solidFill>
              </a:rPr>
              <a:t>putting the UAV on a rolling chair and carting it down the hallway. The point cloud was rendered by putting more weight on the ICP transforms. The resultant model is given in Fig. 6(a-c). </a:t>
            </a:r>
          </a:p>
        </p:txBody>
      </p:sp>
      <p:sp>
        <p:nvSpPr>
          <p:cNvPr id="93" name="Rectangle 92"/>
          <p:cNvSpPr/>
          <p:nvPr/>
        </p:nvSpPr>
        <p:spPr>
          <a:xfrm>
            <a:off x="22409557" y="20508783"/>
            <a:ext cx="6184175" cy="400110"/>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Example Position Estimation of Flight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191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Custom 5">
      <a:dk1>
        <a:sysClr val="windowText" lastClr="000000"/>
      </a:dk1>
      <a:lt1>
        <a:sysClr val="window" lastClr="FFFFFF"/>
      </a:lt1>
      <a:dk2>
        <a:srgbClr val="1F497D"/>
      </a:dk2>
      <a:lt2>
        <a:srgbClr val="EEECE1"/>
      </a:lt2>
      <a:accent1>
        <a:srgbClr val="FFF7F8"/>
      </a:accent1>
      <a:accent2>
        <a:srgbClr val="000000"/>
      </a:accent2>
      <a:accent3>
        <a:srgbClr val="9BBB59"/>
      </a:accent3>
      <a:accent4>
        <a:srgbClr val="8064A2"/>
      </a:accent4>
      <a:accent5>
        <a:srgbClr val="4BACC6"/>
      </a:accent5>
      <a:accent6>
        <a:srgbClr val="F79646"/>
      </a:accent6>
      <a:hlink>
        <a:srgbClr val="FEB80F"/>
      </a:hlink>
      <a:folHlink>
        <a:srgbClr val="A6790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10711</TotalTime>
  <Words>946</Words>
  <Application>Microsoft Office PowerPoint</Application>
  <PresentationFormat>Custom</PresentationFormat>
  <Paragraphs>52</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Arial</vt:lpstr>
      <vt:lpstr>Bell MT</vt:lpstr>
      <vt:lpstr>Calibri</vt:lpstr>
      <vt:lpstr>Times New Roman</vt:lpstr>
      <vt:lpstr>Trebuchet MS</vt:lpstr>
      <vt:lpstr>Wingdings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Conor Green</cp:lastModifiedBy>
  <cp:revision>179</cp:revision>
  <cp:lastPrinted>2019-03-18T02:07:07Z</cp:lastPrinted>
  <dcterms:created xsi:type="dcterms:W3CDTF">2012-02-03T19:11:35Z</dcterms:created>
  <dcterms:modified xsi:type="dcterms:W3CDTF">2019-07-19T18:30:21Z</dcterms:modified>
</cp:coreProperties>
</file>