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7010400" cy="120396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3792"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Marsh, Beth" initials="MB" lastIdx="11" clrIdx="4">
    <p:extLst>
      <p:ext uri="{19B8F6BF-5375-455C-9EA6-DF929625EA0E}">
        <p15:presenceInfo xmlns:p15="http://schemas.microsoft.com/office/powerpoint/2012/main" userId="S-1-5-21-1055028217-423440430-311576647-493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0014"/>
    <a:srgbClr val="F68026"/>
    <a:srgbClr val="002054"/>
    <a:srgbClr val="E15722"/>
    <a:srgbClr val="AF0002"/>
    <a:srgbClr val="FFFFFF"/>
    <a:srgbClr val="BAC3F6"/>
    <a:srgbClr val="F3F5FA"/>
    <a:srgbClr val="3071C8"/>
    <a:srgbClr val="C66B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592" autoAdjust="0"/>
    <p:restoredTop sz="95701" autoAdjust="0"/>
  </p:normalViewPr>
  <p:slideViewPr>
    <p:cSldViewPr snapToGrid="0" snapToObjects="1" showGuides="1">
      <p:cViewPr>
        <p:scale>
          <a:sx n="40" d="100"/>
          <a:sy n="40" d="100"/>
        </p:scale>
        <p:origin x="-120" y="-2604"/>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3792"/>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601980"/>
          </a:xfrm>
          <a:prstGeom prst="rect">
            <a:avLst/>
          </a:prstGeom>
        </p:spPr>
        <p:txBody>
          <a:bodyPr vert="horz" lIns="108850" tIns="54425" rIns="108850" bIns="54425" rtlCol="0"/>
          <a:lstStyle>
            <a:lvl1pPr algn="l">
              <a:defRPr sz="1400"/>
            </a:lvl1pPr>
          </a:lstStyle>
          <a:p>
            <a:endParaRPr lang="en-US"/>
          </a:p>
        </p:txBody>
      </p:sp>
      <p:sp>
        <p:nvSpPr>
          <p:cNvPr id="3" name="Date Placeholder 2"/>
          <p:cNvSpPr>
            <a:spLocks noGrp="1"/>
          </p:cNvSpPr>
          <p:nvPr>
            <p:ph type="dt" sz="quarter" idx="1"/>
          </p:nvPr>
        </p:nvSpPr>
        <p:spPr>
          <a:xfrm>
            <a:off x="3970938" y="0"/>
            <a:ext cx="3037840" cy="601980"/>
          </a:xfrm>
          <a:prstGeom prst="rect">
            <a:avLst/>
          </a:prstGeom>
        </p:spPr>
        <p:txBody>
          <a:bodyPr vert="horz" lIns="108850" tIns="54425" rIns="108850" bIns="54425" rtlCol="0"/>
          <a:lstStyle>
            <a:lvl1pPr algn="r">
              <a:defRPr sz="1400"/>
            </a:lvl1pPr>
          </a:lstStyle>
          <a:p>
            <a:fld id="{0158C5BC-9A70-462C-B28D-9600239EAC64}" type="datetimeFigureOut">
              <a:rPr lang="en-US" smtClean="0"/>
              <a:pPr/>
              <a:t>7/15/2019</a:t>
            </a:fld>
            <a:endParaRPr lang="en-US"/>
          </a:p>
        </p:txBody>
      </p:sp>
      <p:sp>
        <p:nvSpPr>
          <p:cNvPr id="4" name="Footer Placeholder 3"/>
          <p:cNvSpPr>
            <a:spLocks noGrp="1"/>
          </p:cNvSpPr>
          <p:nvPr>
            <p:ph type="ftr" sz="quarter" idx="2"/>
          </p:nvPr>
        </p:nvSpPr>
        <p:spPr>
          <a:xfrm>
            <a:off x="0" y="11435530"/>
            <a:ext cx="3037840" cy="601980"/>
          </a:xfrm>
          <a:prstGeom prst="rect">
            <a:avLst/>
          </a:prstGeom>
        </p:spPr>
        <p:txBody>
          <a:bodyPr vert="horz" lIns="108850" tIns="54425" rIns="108850" bIns="54425" rtlCol="0" anchor="b"/>
          <a:lstStyle>
            <a:lvl1pPr algn="l">
              <a:defRPr sz="1400"/>
            </a:lvl1pPr>
          </a:lstStyle>
          <a:p>
            <a:endParaRPr lang="en-US"/>
          </a:p>
        </p:txBody>
      </p:sp>
      <p:sp>
        <p:nvSpPr>
          <p:cNvPr id="5" name="Slide Number Placeholder 4"/>
          <p:cNvSpPr>
            <a:spLocks noGrp="1"/>
          </p:cNvSpPr>
          <p:nvPr>
            <p:ph type="sldNum" sz="quarter" idx="3"/>
          </p:nvPr>
        </p:nvSpPr>
        <p:spPr>
          <a:xfrm>
            <a:off x="3970938" y="11435530"/>
            <a:ext cx="3037840" cy="601980"/>
          </a:xfrm>
          <a:prstGeom prst="rect">
            <a:avLst/>
          </a:prstGeom>
        </p:spPr>
        <p:txBody>
          <a:bodyPr vert="horz" lIns="108850" tIns="54425" rIns="108850" bIns="54425" rtlCol="0" anchor="b"/>
          <a:lstStyle>
            <a:lvl1pPr algn="r">
              <a:defRPr sz="14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601980"/>
          </a:xfrm>
          <a:prstGeom prst="rect">
            <a:avLst/>
          </a:prstGeom>
        </p:spPr>
        <p:txBody>
          <a:bodyPr vert="horz" lIns="108850" tIns="54425" rIns="108850" bIns="54425" rtlCol="0"/>
          <a:lstStyle>
            <a:lvl1pPr algn="l">
              <a:defRPr sz="1400"/>
            </a:lvl1pPr>
          </a:lstStyle>
          <a:p>
            <a:endParaRPr lang="en-US" dirty="0"/>
          </a:p>
        </p:txBody>
      </p:sp>
      <p:sp>
        <p:nvSpPr>
          <p:cNvPr id="3" name="Date Placeholder 2"/>
          <p:cNvSpPr>
            <a:spLocks noGrp="1"/>
          </p:cNvSpPr>
          <p:nvPr>
            <p:ph type="dt" idx="1"/>
          </p:nvPr>
        </p:nvSpPr>
        <p:spPr>
          <a:xfrm>
            <a:off x="3970938" y="0"/>
            <a:ext cx="3037840" cy="601980"/>
          </a:xfrm>
          <a:prstGeom prst="rect">
            <a:avLst/>
          </a:prstGeom>
        </p:spPr>
        <p:txBody>
          <a:bodyPr vert="horz" lIns="108850" tIns="54425" rIns="108850" bIns="54425" rtlCol="0"/>
          <a:lstStyle>
            <a:lvl1pPr algn="r">
              <a:defRPr sz="1400"/>
            </a:lvl1pPr>
          </a:lstStyle>
          <a:p>
            <a:fld id="{E6CC2317-6751-4CD4-9995-8782DD78E936}" type="datetimeFigureOut">
              <a:rPr lang="en-US" smtClean="0"/>
              <a:pPr/>
              <a:t>7/15/2019</a:t>
            </a:fld>
            <a:endParaRPr lang="en-US" dirty="0"/>
          </a:p>
        </p:txBody>
      </p:sp>
      <p:sp>
        <p:nvSpPr>
          <p:cNvPr id="4" name="Slide Image Placeholder 3"/>
          <p:cNvSpPr>
            <a:spLocks noGrp="1" noRot="1" noChangeAspect="1"/>
          </p:cNvSpPr>
          <p:nvPr>
            <p:ph type="sldImg" idx="2"/>
          </p:nvPr>
        </p:nvSpPr>
        <p:spPr>
          <a:xfrm>
            <a:off x="495300" y="903288"/>
            <a:ext cx="6019800" cy="4514850"/>
          </a:xfrm>
          <a:prstGeom prst="rect">
            <a:avLst/>
          </a:prstGeom>
          <a:noFill/>
          <a:ln w="12700">
            <a:solidFill>
              <a:prstClr val="black"/>
            </a:solidFill>
          </a:ln>
        </p:spPr>
        <p:txBody>
          <a:bodyPr vert="horz" lIns="108850" tIns="54425" rIns="108850" bIns="54425" rtlCol="0" anchor="ctr"/>
          <a:lstStyle/>
          <a:p>
            <a:endParaRPr lang="en-US" dirty="0"/>
          </a:p>
        </p:txBody>
      </p:sp>
      <p:sp>
        <p:nvSpPr>
          <p:cNvPr id="5" name="Notes Placeholder 4"/>
          <p:cNvSpPr>
            <a:spLocks noGrp="1"/>
          </p:cNvSpPr>
          <p:nvPr>
            <p:ph type="body" sz="quarter" idx="3"/>
          </p:nvPr>
        </p:nvSpPr>
        <p:spPr>
          <a:xfrm>
            <a:off x="701040" y="5718810"/>
            <a:ext cx="5608320" cy="5417820"/>
          </a:xfrm>
          <a:prstGeom prst="rect">
            <a:avLst/>
          </a:prstGeom>
        </p:spPr>
        <p:txBody>
          <a:bodyPr vert="horz" lIns="108850" tIns="54425" rIns="108850" bIns="544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435530"/>
            <a:ext cx="3037840" cy="601980"/>
          </a:xfrm>
          <a:prstGeom prst="rect">
            <a:avLst/>
          </a:prstGeom>
        </p:spPr>
        <p:txBody>
          <a:bodyPr vert="horz" lIns="108850" tIns="54425" rIns="108850" bIns="54425"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70938" y="11435530"/>
            <a:ext cx="3037840" cy="601980"/>
          </a:xfrm>
          <a:prstGeom prst="rect">
            <a:avLst/>
          </a:prstGeom>
        </p:spPr>
        <p:txBody>
          <a:bodyPr vert="horz" lIns="108850" tIns="54425" rIns="108850" bIns="54425" rtlCol="0" anchor="b"/>
          <a:lstStyle>
            <a:lvl1pPr algn="r">
              <a:defRPr sz="14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20470" indent="-1020470">
              <a:buFontTx/>
              <a:buChar char="-"/>
            </a:pPr>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267131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6.png"/><Relationship Id="rId18" Type="http://schemas.openxmlformats.org/officeDocument/2006/relationships/oleObject" Target="../embeddings/oleObject8.bin"/><Relationship Id="rId3" Type="http://schemas.openxmlformats.org/officeDocument/2006/relationships/theme" Target="../theme/theme2.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wmf"/><Relationship Id="rId2" Type="http://schemas.openxmlformats.org/officeDocument/2006/relationships/slideLayout" Target="../slideLayouts/slideLayout3.xml"/><Relationship Id="rId16"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3.wmf"/><Relationship Id="rId11" Type="http://schemas.openxmlformats.org/officeDocument/2006/relationships/image" Target="../media/image10.jpeg"/><Relationship Id="rId5" Type="http://schemas.openxmlformats.org/officeDocument/2006/relationships/oleObject" Target="../embeddings/oleObject5.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wmf"/><Relationship Id="rId4" Type="http://schemas.openxmlformats.org/officeDocument/2006/relationships/vmlDrawing" Target="../drawings/vmlDrawing2.vml"/><Relationship Id="rId9" Type="http://schemas.openxmlformats.org/officeDocument/2006/relationships/image" Target="../media/image4.wmf"/><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6.png"/><Relationship Id="rId18" Type="http://schemas.openxmlformats.org/officeDocument/2006/relationships/oleObject" Target="../embeddings/oleObject12.bin"/><Relationship Id="rId3" Type="http://schemas.openxmlformats.org/officeDocument/2006/relationships/theme" Target="../theme/theme3.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wmf"/><Relationship Id="rId2" Type="http://schemas.openxmlformats.org/officeDocument/2006/relationships/slideLayout" Target="../slideLayouts/slideLayout5.xml"/><Relationship Id="rId16" Type="http://schemas.openxmlformats.org/officeDocument/2006/relationships/oleObject" Target="../embeddings/oleObject11.bin"/><Relationship Id="rId1" Type="http://schemas.openxmlformats.org/officeDocument/2006/relationships/slideLayout" Target="../slideLayouts/slideLayout4.xml"/><Relationship Id="rId6" Type="http://schemas.openxmlformats.org/officeDocument/2006/relationships/image" Target="../media/image3.wmf"/><Relationship Id="rId11" Type="http://schemas.openxmlformats.org/officeDocument/2006/relationships/image" Target="../media/image10.jpeg"/><Relationship Id="rId5" Type="http://schemas.openxmlformats.org/officeDocument/2006/relationships/oleObject" Target="../embeddings/oleObject9.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wmf"/><Relationship Id="rId4" Type="http://schemas.openxmlformats.org/officeDocument/2006/relationships/vmlDrawing" Target="../drawings/vmlDrawing3.vml"/><Relationship Id="rId9" Type="http://schemas.openxmlformats.org/officeDocument/2006/relationships/image" Target="../media/image4.wmf"/><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46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46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47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47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500"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501"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2"/>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4"/>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4"/>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502"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503"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516"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517"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518"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519"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60"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png"/><Relationship Id="rId3" Type="http://schemas.openxmlformats.org/officeDocument/2006/relationships/image" Target="../media/image11.jpg"/><Relationship Id="rId7" Type="http://schemas.openxmlformats.org/officeDocument/2006/relationships/image" Target="../media/image15.jpeg"/><Relationship Id="rId12"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jpg"/><Relationship Id="rId5" Type="http://schemas.openxmlformats.org/officeDocument/2006/relationships/image" Target="../media/image13.jpg"/><Relationship Id="rId10" Type="http://schemas.openxmlformats.org/officeDocument/2006/relationships/image" Target="../media/image18.jpeg"/><Relationship Id="rId4" Type="http://schemas.openxmlformats.org/officeDocument/2006/relationships/image" Target="../media/image12.jpg"/><Relationship Id="rId9" Type="http://schemas.openxmlformats.org/officeDocument/2006/relationships/image" Target="../media/image17.jpe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4" name="Picture 83"/>
          <p:cNvPicPr>
            <a:picLocks noChangeAspect="1"/>
          </p:cNvPicPr>
          <p:nvPr/>
        </p:nvPicPr>
        <p:blipFill rotWithShape="1">
          <a:blip r:embed="rId3">
            <a:extLst>
              <a:ext uri="{28A0092B-C50C-407E-A947-70E740481C1C}">
                <a14:useLocalDpi xmlns:a14="http://schemas.microsoft.com/office/drawing/2010/main" val="0"/>
              </a:ext>
            </a:extLst>
          </a:blip>
          <a:srcRect l="10032" t="17949" r="9124" b="20290"/>
          <a:stretch/>
        </p:blipFill>
        <p:spPr>
          <a:xfrm>
            <a:off x="29626253" y="6525968"/>
            <a:ext cx="13183180" cy="5665062"/>
          </a:xfrm>
          <a:prstGeom prst="rect">
            <a:avLst/>
          </a:prstGeom>
        </p:spPr>
      </p:pic>
      <p:sp>
        <p:nvSpPr>
          <p:cNvPr id="83" name="Rectangle 82"/>
          <p:cNvSpPr/>
          <p:nvPr/>
        </p:nvSpPr>
        <p:spPr>
          <a:xfrm>
            <a:off x="29541076" y="28629964"/>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9606392" y="25227335"/>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9620038" y="17733394"/>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15340395" y="13049662"/>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033142" y="21234555"/>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1034288" y="17461659"/>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034275" y="10861620"/>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9611076" y="5411334"/>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5352403" y="5432703"/>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031423" y="5411334"/>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rotWithShape="1">
          <a:blip r:embed="rId4">
            <a:extLst>
              <a:ext uri="{28A0092B-C50C-407E-A947-70E740481C1C}">
                <a14:useLocalDpi xmlns:a14="http://schemas.microsoft.com/office/drawing/2010/main" val="0"/>
              </a:ext>
            </a:extLst>
          </a:blip>
          <a:srcRect l="28351" t="6318" r="26575" b="8281"/>
          <a:stretch/>
        </p:blipFill>
        <p:spPr>
          <a:xfrm>
            <a:off x="38519837" y="29480531"/>
            <a:ext cx="1653290" cy="1668888"/>
          </a:xfrm>
          <a:prstGeom prst="rect">
            <a:avLst/>
          </a:prstGeom>
        </p:spPr>
      </p:pic>
      <p:sp>
        <p:nvSpPr>
          <p:cNvPr id="22" name="Rectangle 21"/>
          <p:cNvSpPr/>
          <p:nvPr/>
        </p:nvSpPr>
        <p:spPr>
          <a:xfrm rot="5400000">
            <a:off x="19408721" y="-19161029"/>
            <a:ext cx="5111203" cy="43928645"/>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1034287" y="6258118"/>
            <a:ext cx="13339361" cy="4616626"/>
          </a:xfrm>
          <a:noFill/>
          <a:ln>
            <a:noFill/>
          </a:ln>
        </p:spPr>
        <p:txBody>
          <a:bodyPr/>
          <a:lstStyle/>
          <a:p>
            <a:pPr>
              <a:spcBef>
                <a:spcPts val="0"/>
              </a:spcBef>
            </a:pPr>
            <a:r>
              <a:rPr lang="en-US" sz="3000" dirty="0">
                <a:solidFill>
                  <a:schemeClr val="accent2"/>
                </a:solidFill>
              </a:rPr>
              <a:t>Small, quadrotor helicopter, or quadcopter, unmanned aerial vehicles </a:t>
            </a:r>
            <a:r>
              <a:rPr lang="en-US" sz="3000" dirty="0" smtClean="0">
                <a:solidFill>
                  <a:schemeClr val="accent2"/>
                </a:solidFill>
              </a:rPr>
              <a:t>(</a:t>
            </a:r>
            <a:r>
              <a:rPr lang="en-US" sz="3000" b="1" dirty="0" smtClean="0">
                <a:solidFill>
                  <a:schemeClr val="accent2"/>
                </a:solidFill>
              </a:rPr>
              <a:t>UAV</a:t>
            </a:r>
            <a:r>
              <a:rPr lang="en-US" sz="3000" dirty="0" smtClean="0">
                <a:solidFill>
                  <a:schemeClr val="accent2"/>
                </a:solidFill>
              </a:rPr>
              <a:t>s</a:t>
            </a:r>
            <a:r>
              <a:rPr lang="en-US" sz="3000" dirty="0">
                <a:solidFill>
                  <a:schemeClr val="accent2"/>
                </a:solidFill>
              </a:rPr>
              <a:t>) have unique abilities to map environments, particularly utilizing 3D flash light detection and radar </a:t>
            </a:r>
            <a:r>
              <a:rPr lang="en-US" sz="3000" dirty="0" smtClean="0">
                <a:solidFill>
                  <a:schemeClr val="accent2"/>
                </a:solidFill>
              </a:rPr>
              <a:t>(</a:t>
            </a:r>
            <a:r>
              <a:rPr lang="en-US" sz="3000" b="1" dirty="0" smtClean="0">
                <a:solidFill>
                  <a:schemeClr val="accent2"/>
                </a:solidFill>
              </a:rPr>
              <a:t>LiDAR</a:t>
            </a:r>
            <a:r>
              <a:rPr lang="en-US" sz="3000" dirty="0" smtClean="0">
                <a:solidFill>
                  <a:schemeClr val="accent2"/>
                </a:solidFill>
              </a:rPr>
              <a:t>) </a:t>
            </a:r>
            <a:r>
              <a:rPr lang="en-US" sz="3000" dirty="0" smtClean="0">
                <a:solidFill>
                  <a:schemeClr val="accent2"/>
                </a:solidFill>
              </a:rPr>
              <a:t>technologies. </a:t>
            </a:r>
            <a:r>
              <a:rPr lang="en-US" sz="3000" dirty="0">
                <a:solidFill>
                  <a:schemeClr val="accent2"/>
                </a:solidFill>
              </a:rPr>
              <a:t>However, the majority of applications to date use global navigation satellite systems </a:t>
            </a:r>
            <a:r>
              <a:rPr lang="en-US" sz="3000" dirty="0" smtClean="0">
                <a:solidFill>
                  <a:schemeClr val="accent2"/>
                </a:solidFill>
              </a:rPr>
              <a:t>(</a:t>
            </a:r>
            <a:r>
              <a:rPr lang="en-US" sz="3000" b="1" dirty="0" smtClean="0">
                <a:solidFill>
                  <a:schemeClr val="accent2"/>
                </a:solidFill>
              </a:rPr>
              <a:t>GNSS</a:t>
            </a:r>
            <a:r>
              <a:rPr lang="en-US" sz="3000" dirty="0" smtClean="0">
                <a:solidFill>
                  <a:schemeClr val="accent2"/>
                </a:solidFill>
              </a:rPr>
              <a:t>) </a:t>
            </a:r>
            <a:r>
              <a:rPr lang="en-US" sz="3000" dirty="0">
                <a:solidFill>
                  <a:schemeClr val="accent2"/>
                </a:solidFill>
              </a:rPr>
              <a:t>to determine location in order to </a:t>
            </a:r>
            <a:r>
              <a:rPr lang="en-US" sz="3000" dirty="0" smtClean="0">
                <a:solidFill>
                  <a:schemeClr val="accent2"/>
                </a:solidFill>
              </a:rPr>
              <a:t>register </a:t>
            </a:r>
            <a:r>
              <a:rPr lang="en-US" sz="3000" dirty="0">
                <a:solidFill>
                  <a:schemeClr val="accent2"/>
                </a:solidFill>
              </a:rPr>
              <a:t>together LiDAR frames, which </a:t>
            </a:r>
            <a:r>
              <a:rPr lang="en-US" sz="3000" dirty="0" smtClean="0">
                <a:solidFill>
                  <a:schemeClr val="accent2"/>
                </a:solidFill>
              </a:rPr>
              <a:t>is unavailable inside many buildings. The </a:t>
            </a:r>
            <a:r>
              <a:rPr lang="en-US" sz="3000" dirty="0">
                <a:solidFill>
                  <a:schemeClr val="accent2"/>
                </a:solidFill>
              </a:rPr>
              <a:t>project presented equipped a quadcopter UAV with </a:t>
            </a:r>
            <a:r>
              <a:rPr lang="en-US" sz="3000" dirty="0" smtClean="0">
                <a:solidFill>
                  <a:schemeClr val="accent2"/>
                </a:solidFill>
              </a:rPr>
              <a:t>a recently developed 3D  </a:t>
            </a:r>
            <a:r>
              <a:rPr lang="en-US" sz="3000" dirty="0">
                <a:solidFill>
                  <a:schemeClr val="accent2"/>
                </a:solidFill>
              </a:rPr>
              <a:t>LiDAR sensor and manually navigated through an interior environment to provide navigation and point cloud </a:t>
            </a:r>
            <a:r>
              <a:rPr lang="en-US" sz="3000" dirty="0" smtClean="0">
                <a:solidFill>
                  <a:schemeClr val="accent2"/>
                </a:solidFill>
              </a:rPr>
              <a:t>data to </a:t>
            </a:r>
            <a:r>
              <a:rPr lang="en-US" sz="3000" dirty="0">
                <a:solidFill>
                  <a:schemeClr val="accent2"/>
                </a:solidFill>
              </a:rPr>
              <a:t>create extensive and accurate models of the interior of a building in constrained </a:t>
            </a:r>
            <a:r>
              <a:rPr lang="en-US" sz="3000" dirty="0" smtClean="0">
                <a:solidFill>
                  <a:schemeClr val="accent2"/>
                </a:solidFill>
              </a:rPr>
              <a:t>circumstances</a:t>
            </a:r>
            <a:endParaRPr lang="en-US" sz="3000" dirty="0">
              <a:solidFill>
                <a:schemeClr val="tx1"/>
              </a:solidFill>
            </a:endParaRPr>
          </a:p>
        </p:txBody>
      </p:sp>
      <p:sp>
        <p:nvSpPr>
          <p:cNvPr id="3" name="Text Placeholder 2"/>
          <p:cNvSpPr>
            <a:spLocks noGrp="1"/>
          </p:cNvSpPr>
          <p:nvPr>
            <p:ph type="body" sz="quarter" idx="11"/>
          </p:nvPr>
        </p:nvSpPr>
        <p:spPr>
          <a:xfrm>
            <a:off x="1030435" y="5347844"/>
            <a:ext cx="13523765" cy="808519"/>
          </a:xfrm>
          <a:noFill/>
          <a:effectLst>
            <a:outerShdw blurRad="50800" dist="38100" dir="8100000" algn="tr" rotWithShape="0">
              <a:prstClr val="black">
                <a:alpha val="40000"/>
              </a:prstClr>
            </a:outerShdw>
          </a:effectLst>
        </p:spPr>
        <p:txBody>
          <a:bodyPr/>
          <a:lstStyle/>
          <a:p>
            <a:r>
              <a:rPr lang="en-US" sz="4000" u="none" dirty="0" smtClean="0">
                <a:solidFill>
                  <a:schemeClr val="bg1"/>
                </a:solidFill>
              </a:rPr>
              <a:t>INTRODUCTION</a:t>
            </a:r>
            <a:endParaRPr lang="en-US" sz="4000" dirty="0">
              <a:solidFill>
                <a:schemeClr val="bg1"/>
              </a:solidFill>
            </a:endParaRPr>
          </a:p>
        </p:txBody>
      </p:sp>
      <p:sp>
        <p:nvSpPr>
          <p:cNvPr id="4" name="Text Placeholder 3"/>
          <p:cNvSpPr>
            <a:spLocks noGrp="1"/>
          </p:cNvSpPr>
          <p:nvPr>
            <p:ph type="body" sz="quarter" idx="20"/>
          </p:nvPr>
        </p:nvSpPr>
        <p:spPr>
          <a:xfrm>
            <a:off x="1008288" y="17429777"/>
            <a:ext cx="13369323" cy="800211"/>
          </a:xfrm>
          <a:noFill/>
          <a:effectLst>
            <a:outerShdw blurRad="50800" dist="38100" dir="8100000" algn="tr" rotWithShape="0">
              <a:prstClr val="black">
                <a:alpha val="40000"/>
              </a:prstClr>
            </a:outerShdw>
          </a:effectLst>
        </p:spPr>
        <p:txBody>
          <a:bodyPr/>
          <a:lstStyle/>
          <a:p>
            <a:r>
              <a:rPr lang="en-US" sz="4000" u="none" dirty="0">
                <a:solidFill>
                  <a:srgbClr val="FFFFFF"/>
                </a:solidFill>
              </a:rPr>
              <a:t>OBJECTIVES</a:t>
            </a:r>
            <a:r>
              <a:rPr lang="en-US" sz="4000" dirty="0">
                <a:solidFill>
                  <a:srgbClr val="FFFFFF"/>
                </a:solidFill>
              </a:rPr>
              <a:t> </a:t>
            </a:r>
          </a:p>
        </p:txBody>
      </p:sp>
      <p:sp>
        <p:nvSpPr>
          <p:cNvPr id="6" name="Text Placeholder 5"/>
          <p:cNvSpPr>
            <a:spLocks noGrp="1"/>
          </p:cNvSpPr>
          <p:nvPr>
            <p:ph type="body" sz="quarter" idx="22"/>
          </p:nvPr>
        </p:nvSpPr>
        <p:spPr>
          <a:xfrm>
            <a:off x="15234540" y="5347844"/>
            <a:ext cx="13620448" cy="808519"/>
          </a:xfrm>
          <a:noFill/>
          <a:effectLst>
            <a:outerShdw blurRad="50800" dist="38100" dir="8100000" algn="tr" rotWithShape="0">
              <a:prstClr val="black">
                <a:alpha val="40000"/>
              </a:prstClr>
            </a:outerShdw>
          </a:effectLst>
        </p:spPr>
        <p:txBody>
          <a:bodyPr/>
          <a:lstStyle/>
          <a:p>
            <a:r>
              <a:rPr lang="en-US" sz="4000" u="none" dirty="0">
                <a:solidFill>
                  <a:srgbClr val="FFFFFF"/>
                </a:solidFill>
              </a:rPr>
              <a:t>METHODS </a:t>
            </a:r>
            <a:r>
              <a:rPr lang="en-US" sz="4000" u="none" dirty="0" smtClean="0">
                <a:solidFill>
                  <a:srgbClr val="FFFFFF"/>
                </a:solidFill>
              </a:rPr>
              <a:t>(cont.)</a:t>
            </a:r>
            <a:endParaRPr lang="en-US" sz="4000" u="none" dirty="0">
              <a:solidFill>
                <a:srgbClr val="FFFFFF"/>
              </a:solidFill>
            </a:endParaRPr>
          </a:p>
        </p:txBody>
      </p:sp>
      <p:sp>
        <p:nvSpPr>
          <p:cNvPr id="7" name="Text Placeholder 6"/>
          <p:cNvSpPr>
            <a:spLocks noGrp="1"/>
          </p:cNvSpPr>
          <p:nvPr>
            <p:ph type="body" sz="quarter" idx="23"/>
          </p:nvPr>
        </p:nvSpPr>
        <p:spPr>
          <a:xfrm>
            <a:off x="15340395" y="13893613"/>
            <a:ext cx="7663983" cy="6463286"/>
          </a:xfrm>
          <a:ln>
            <a:noFill/>
          </a:ln>
        </p:spPr>
        <p:txBody>
          <a:bodyPr/>
          <a:lstStyle/>
          <a:p>
            <a:pPr>
              <a:spcBef>
                <a:spcPts val="0"/>
              </a:spcBef>
            </a:pPr>
            <a:r>
              <a:rPr lang="en-US" sz="3000" b="1" dirty="0" smtClean="0">
                <a:solidFill>
                  <a:schemeClr val="accent2"/>
                </a:solidFill>
              </a:rPr>
              <a:t>Pose Estimation:</a:t>
            </a:r>
            <a:endParaRPr lang="en-US" sz="3000" b="1" dirty="0">
              <a:solidFill>
                <a:schemeClr val="accent2"/>
              </a:solidFill>
            </a:endParaRPr>
          </a:p>
          <a:p>
            <a:pPr>
              <a:spcBef>
                <a:spcPts val="0"/>
              </a:spcBef>
            </a:pPr>
            <a:r>
              <a:rPr lang="en-US" sz="3000" dirty="0" smtClean="0">
                <a:solidFill>
                  <a:schemeClr val="accent2"/>
                </a:solidFill>
              </a:rPr>
              <a:t>Pose was estimated with poor accuracy through complementary filtering. A flight path is illustrated in Fig. 4.</a:t>
            </a:r>
          </a:p>
          <a:p>
            <a:pPr>
              <a:spcBef>
                <a:spcPts val="0"/>
              </a:spcBef>
            </a:pPr>
            <a:r>
              <a:rPr lang="en-US" sz="3000" b="1" dirty="0" smtClean="0">
                <a:solidFill>
                  <a:schemeClr val="accent2"/>
                </a:solidFill>
              </a:rPr>
              <a:t>LiDAR Mapping:</a:t>
            </a:r>
            <a:endParaRPr lang="en-US" sz="3000" b="1" dirty="0">
              <a:solidFill>
                <a:schemeClr val="accent2"/>
              </a:solidFill>
            </a:endParaRPr>
          </a:p>
          <a:p>
            <a:pPr>
              <a:spcBef>
                <a:spcPts val="0"/>
              </a:spcBef>
            </a:pPr>
            <a:r>
              <a:rPr lang="en-US" sz="3000" dirty="0" smtClean="0">
                <a:solidFill>
                  <a:schemeClr val="accent2"/>
                </a:solidFill>
              </a:rPr>
              <a:t>In situations with </a:t>
            </a:r>
            <a:r>
              <a:rPr lang="en-US" sz="3000" dirty="0" smtClean="0">
                <a:solidFill>
                  <a:schemeClr val="accent2"/>
                </a:solidFill>
              </a:rPr>
              <a:t>less planes/flat </a:t>
            </a:r>
            <a:r>
              <a:rPr lang="en-US" sz="3000" dirty="0" smtClean="0">
                <a:solidFill>
                  <a:schemeClr val="accent2"/>
                </a:solidFill>
              </a:rPr>
              <a:t>surfaces, the </a:t>
            </a:r>
            <a:r>
              <a:rPr lang="en-US" sz="3000" dirty="0" smtClean="0">
                <a:solidFill>
                  <a:schemeClr val="accent2"/>
                </a:solidFill>
              </a:rPr>
              <a:t>transforms derived from navigation data proved more accurate. A 360º scan of the workspace was taken by rotating the </a:t>
            </a:r>
            <a:r>
              <a:rPr lang="en-US" sz="3000" dirty="0" smtClean="0">
                <a:solidFill>
                  <a:schemeClr val="accent2"/>
                </a:solidFill>
              </a:rPr>
              <a:t>UAV </a:t>
            </a:r>
            <a:r>
              <a:rPr lang="en-US" sz="3000" dirty="0">
                <a:solidFill>
                  <a:schemeClr val="accent2"/>
                </a:solidFill>
              </a:rPr>
              <a:t>and flash LiDAR on a </a:t>
            </a:r>
            <a:r>
              <a:rPr lang="en-US" sz="3000" dirty="0" smtClean="0">
                <a:solidFill>
                  <a:schemeClr val="accent2"/>
                </a:solidFill>
              </a:rPr>
              <a:t>chair. </a:t>
            </a:r>
            <a:r>
              <a:rPr lang="en-US" sz="3000" dirty="0">
                <a:solidFill>
                  <a:schemeClr val="accent2"/>
                </a:solidFill>
              </a:rPr>
              <a:t>The LiDAR scan and navigation </a:t>
            </a:r>
            <a:r>
              <a:rPr lang="en-US" sz="3000" dirty="0" smtClean="0">
                <a:solidFill>
                  <a:schemeClr val="accent2"/>
                </a:solidFill>
              </a:rPr>
              <a:t>data was weighted </a:t>
            </a:r>
            <a:r>
              <a:rPr lang="en-US" sz="3000" dirty="0">
                <a:solidFill>
                  <a:schemeClr val="accent2"/>
                </a:solidFill>
              </a:rPr>
              <a:t>more towards the navigation data transforms</a:t>
            </a:r>
            <a:r>
              <a:rPr lang="en-US" sz="3000" dirty="0" smtClean="0">
                <a:solidFill>
                  <a:schemeClr val="accent2"/>
                </a:solidFill>
              </a:rPr>
              <a:t>. </a:t>
            </a:r>
            <a:r>
              <a:rPr lang="en-US" sz="3000" dirty="0">
                <a:solidFill>
                  <a:schemeClr val="accent2"/>
                </a:solidFill>
              </a:rPr>
              <a:t>The </a:t>
            </a:r>
            <a:r>
              <a:rPr lang="en-US" sz="3000" dirty="0" smtClean="0">
                <a:solidFill>
                  <a:schemeClr val="accent2"/>
                </a:solidFill>
              </a:rPr>
              <a:t>resultant </a:t>
            </a:r>
            <a:r>
              <a:rPr lang="en-US" sz="3000" dirty="0">
                <a:solidFill>
                  <a:schemeClr val="accent2"/>
                </a:solidFill>
              </a:rPr>
              <a:t>3D model and a camera image of the</a:t>
            </a:r>
            <a:endParaRPr lang="en-US" sz="3000" dirty="0">
              <a:solidFill>
                <a:schemeClr val="accent2"/>
              </a:solidFill>
            </a:endParaRPr>
          </a:p>
        </p:txBody>
      </p:sp>
      <p:sp>
        <p:nvSpPr>
          <p:cNvPr id="8" name="Text Placeholder 7"/>
          <p:cNvSpPr>
            <a:spLocks noGrp="1"/>
          </p:cNvSpPr>
          <p:nvPr>
            <p:ph type="body" sz="quarter" idx="24"/>
          </p:nvPr>
        </p:nvSpPr>
        <p:spPr>
          <a:xfrm>
            <a:off x="15340395" y="13106129"/>
            <a:ext cx="13337805" cy="805852"/>
          </a:xfrm>
          <a:noFill/>
          <a:effectLst>
            <a:outerShdw blurRad="50800" dist="38100" dir="8100000" algn="tr" rotWithShape="0">
              <a:prstClr val="black">
                <a:alpha val="40000"/>
              </a:prstClr>
            </a:outerShdw>
          </a:effectLst>
        </p:spPr>
        <p:txBody>
          <a:bodyPr/>
          <a:lstStyle/>
          <a:p>
            <a:r>
              <a:rPr lang="en-US" sz="4000" u="none" dirty="0">
                <a:solidFill>
                  <a:srgbClr val="FFFFFF"/>
                </a:solidFill>
              </a:rPr>
              <a:t>RESULTS</a:t>
            </a:r>
            <a:r>
              <a:rPr lang="en-US" dirty="0">
                <a:solidFill>
                  <a:srgbClr val="FFFFFF"/>
                </a:solidFill>
              </a:rPr>
              <a:t> </a:t>
            </a:r>
          </a:p>
        </p:txBody>
      </p:sp>
      <p:sp>
        <p:nvSpPr>
          <p:cNvPr id="10" name="Text Placeholder 9"/>
          <p:cNvSpPr>
            <a:spLocks noGrp="1"/>
          </p:cNvSpPr>
          <p:nvPr>
            <p:ph type="body" sz="quarter" idx="26"/>
          </p:nvPr>
        </p:nvSpPr>
        <p:spPr>
          <a:xfrm>
            <a:off x="29598426" y="18494990"/>
            <a:ext cx="13318943" cy="6740285"/>
          </a:xfrm>
          <a:ln>
            <a:noFill/>
          </a:ln>
        </p:spPr>
        <p:txBody>
          <a:bodyPr/>
          <a:lstStyle/>
          <a:p>
            <a:r>
              <a:rPr lang="en-US" sz="3000" b="1" dirty="0" smtClean="0">
                <a:solidFill>
                  <a:schemeClr val="tx1"/>
                </a:solidFill>
              </a:rPr>
              <a:t>Final Points:</a:t>
            </a:r>
            <a:endParaRPr lang="en-US" sz="3000" b="1" dirty="0" smtClean="0">
              <a:solidFill>
                <a:schemeClr val="tx1"/>
              </a:solidFill>
            </a:endParaRPr>
          </a:p>
          <a:p>
            <a:r>
              <a:rPr lang="en-US" sz="3000" dirty="0" smtClean="0">
                <a:solidFill>
                  <a:schemeClr val="tx1"/>
                </a:solidFill>
              </a:rPr>
              <a:t>Registering </a:t>
            </a:r>
            <a:r>
              <a:rPr lang="en-US" sz="3000" dirty="0" smtClean="0">
                <a:solidFill>
                  <a:schemeClr val="tx1"/>
                </a:solidFill>
              </a:rPr>
              <a:t>a </a:t>
            </a:r>
            <a:r>
              <a:rPr lang="en-US" sz="3000" dirty="0" smtClean="0">
                <a:solidFill>
                  <a:schemeClr val="tx1"/>
                </a:solidFill>
              </a:rPr>
              <a:t>sequence </a:t>
            </a:r>
            <a:r>
              <a:rPr lang="en-US" sz="3000" dirty="0" smtClean="0">
                <a:solidFill>
                  <a:schemeClr val="tx1"/>
                </a:solidFill>
              </a:rPr>
              <a:t>of LiDAR frames into a single comprehensive model was demonstrated to be viable. The estimation of pose without GNSS was accurate in estimating attitude but inaccurate in estimating </a:t>
            </a:r>
            <a:r>
              <a:rPr lang="en-US" sz="3000" dirty="0" smtClean="0">
                <a:solidFill>
                  <a:schemeClr val="tx1"/>
                </a:solidFill>
              </a:rPr>
              <a:t>position. ICP </a:t>
            </a:r>
            <a:r>
              <a:rPr lang="en-US" sz="3000" dirty="0" smtClean="0">
                <a:solidFill>
                  <a:schemeClr val="tx1"/>
                </a:solidFill>
              </a:rPr>
              <a:t>algorithms were able to supplement this inaccuracy in situations with large flat surfaces. Despite reasonable results when the UAV was carted, flying with a 3D </a:t>
            </a:r>
            <a:r>
              <a:rPr lang="en-US" sz="3000" dirty="0" err="1" smtClean="0">
                <a:solidFill>
                  <a:schemeClr val="tx1"/>
                </a:solidFill>
              </a:rPr>
              <a:t>ToF</a:t>
            </a:r>
            <a:r>
              <a:rPr lang="en-US" sz="3000" dirty="0" smtClean="0">
                <a:solidFill>
                  <a:schemeClr val="tx1"/>
                </a:solidFill>
              </a:rPr>
              <a:t> camera and SBC did not return a good </a:t>
            </a:r>
            <a:r>
              <a:rPr lang="en-US" sz="3000" dirty="0" smtClean="0">
                <a:solidFill>
                  <a:schemeClr val="tx1"/>
                </a:solidFill>
              </a:rPr>
              <a:t>model.</a:t>
            </a:r>
          </a:p>
          <a:p>
            <a:r>
              <a:rPr lang="en-US" sz="3000" b="1" dirty="0" smtClean="0">
                <a:solidFill>
                  <a:schemeClr val="tx1"/>
                </a:solidFill>
              </a:rPr>
              <a:t>Future Work:</a:t>
            </a:r>
            <a:endParaRPr lang="en-US" sz="3000" b="1" dirty="0">
              <a:solidFill>
                <a:schemeClr val="tx1"/>
              </a:solidFill>
            </a:endParaRPr>
          </a:p>
          <a:p>
            <a:r>
              <a:rPr lang="en-US" sz="3000" dirty="0" smtClean="0">
                <a:solidFill>
                  <a:schemeClr val="tx1"/>
                </a:solidFill>
              </a:rPr>
              <a:t>The </a:t>
            </a:r>
            <a:r>
              <a:rPr lang="en-US" sz="3000" dirty="0" smtClean="0">
                <a:solidFill>
                  <a:schemeClr val="tx1"/>
                </a:solidFill>
              </a:rPr>
              <a:t>project </a:t>
            </a:r>
            <a:r>
              <a:rPr lang="en-US" sz="3000" dirty="0">
                <a:solidFill>
                  <a:schemeClr val="tx1"/>
                </a:solidFill>
              </a:rPr>
              <a:t>still clearly </a:t>
            </a:r>
            <a:r>
              <a:rPr lang="en-US" sz="3000" dirty="0" smtClean="0">
                <a:solidFill>
                  <a:schemeClr val="tx1"/>
                </a:solidFill>
              </a:rPr>
              <a:t>demonstrates </a:t>
            </a:r>
            <a:r>
              <a:rPr lang="en-US" sz="3000" dirty="0">
                <a:solidFill>
                  <a:schemeClr val="tx1"/>
                </a:solidFill>
              </a:rPr>
              <a:t>the </a:t>
            </a:r>
            <a:r>
              <a:rPr lang="en-US" sz="3000" dirty="0" smtClean="0">
                <a:solidFill>
                  <a:schemeClr val="tx1"/>
                </a:solidFill>
              </a:rPr>
              <a:t>efficacy of LiDAR mapping and provides justification for further research and development in the area. Improved position estimation through a </a:t>
            </a:r>
            <a:r>
              <a:rPr lang="en-US" sz="3000" dirty="0" err="1" smtClean="0">
                <a:solidFill>
                  <a:schemeClr val="tx1"/>
                </a:solidFill>
              </a:rPr>
              <a:t>Kalman</a:t>
            </a:r>
            <a:r>
              <a:rPr lang="en-US" sz="3000" dirty="0" smtClean="0">
                <a:solidFill>
                  <a:schemeClr val="tx1"/>
                </a:solidFill>
              </a:rPr>
              <a:t> filter may yield more accurate estimations. Furthermore, </a:t>
            </a:r>
            <a:r>
              <a:rPr lang="en-US" sz="3000" dirty="0" err="1" smtClean="0">
                <a:solidFill>
                  <a:schemeClr val="tx1"/>
                </a:solidFill>
              </a:rPr>
              <a:t>kerneling</a:t>
            </a:r>
            <a:r>
              <a:rPr lang="en-US" sz="3000" dirty="0" smtClean="0">
                <a:solidFill>
                  <a:schemeClr val="tx1"/>
                </a:solidFill>
              </a:rPr>
              <a:t> techniques on the point cloud data could significantly improve  the transform estimations from the point cloud [3].</a:t>
            </a:r>
          </a:p>
        </p:txBody>
      </p:sp>
      <p:sp>
        <p:nvSpPr>
          <p:cNvPr id="9" name="Text Placeholder 8"/>
          <p:cNvSpPr>
            <a:spLocks noGrp="1"/>
          </p:cNvSpPr>
          <p:nvPr>
            <p:ph type="body" sz="quarter" idx="25"/>
          </p:nvPr>
        </p:nvSpPr>
        <p:spPr>
          <a:xfrm>
            <a:off x="29401516" y="17757603"/>
            <a:ext cx="13547101" cy="800211"/>
          </a:xfrm>
          <a:noFill/>
          <a:effectLst>
            <a:outerShdw blurRad="50800" dist="38100" dir="8100000" algn="tr" rotWithShape="0">
              <a:prstClr val="black">
                <a:alpha val="40000"/>
              </a:prstClr>
            </a:outerShdw>
          </a:effectLst>
        </p:spPr>
        <p:txBody>
          <a:bodyPr/>
          <a:lstStyle/>
          <a:p>
            <a:r>
              <a:rPr lang="en-US" sz="4000" u="none" dirty="0" smtClean="0">
                <a:solidFill>
                  <a:srgbClr val="FFFFFF"/>
                </a:solidFill>
              </a:rPr>
              <a:t>CONCLUSIONS</a:t>
            </a:r>
            <a:r>
              <a:rPr lang="en-US" dirty="0" smtClean="0">
                <a:solidFill>
                  <a:srgbClr val="FFFFFF"/>
                </a:solidFill>
              </a:rPr>
              <a:t> </a:t>
            </a:r>
            <a:endParaRPr lang="en-US" dirty="0">
              <a:solidFill>
                <a:srgbClr val="FFFFFF"/>
              </a:solidFill>
            </a:endParaRPr>
          </a:p>
        </p:txBody>
      </p:sp>
      <p:sp>
        <p:nvSpPr>
          <p:cNvPr id="12" name="Text Placeholder 11"/>
          <p:cNvSpPr>
            <a:spLocks noGrp="1"/>
          </p:cNvSpPr>
          <p:nvPr>
            <p:ph type="body" sz="quarter" idx="28"/>
          </p:nvPr>
        </p:nvSpPr>
        <p:spPr>
          <a:xfrm>
            <a:off x="29598426" y="25989325"/>
            <a:ext cx="13349800" cy="2696100"/>
          </a:xfrm>
          <a:ln>
            <a:noFill/>
          </a:ln>
        </p:spPr>
        <p:txBody>
          <a:bodyPr/>
          <a:lstStyle/>
          <a:p>
            <a:r>
              <a:rPr lang="en-US" sz="2200" dirty="0">
                <a:solidFill>
                  <a:schemeClr val="tx1"/>
                </a:solidFill>
              </a:rPr>
              <a:t>[1] Armando Alves </a:t>
            </a:r>
            <a:r>
              <a:rPr lang="en-US" sz="2200" dirty="0" err="1">
                <a:solidFill>
                  <a:schemeClr val="tx1"/>
                </a:solidFill>
              </a:rPr>
              <a:t>Neto</a:t>
            </a:r>
            <a:r>
              <a:rPr lang="en-US" sz="2200" dirty="0">
                <a:solidFill>
                  <a:schemeClr val="tx1"/>
                </a:solidFill>
              </a:rPr>
              <a:t>, Douglas </a:t>
            </a:r>
            <a:r>
              <a:rPr lang="en-US" sz="2200" dirty="0" err="1">
                <a:solidFill>
                  <a:schemeClr val="tx1"/>
                </a:solidFill>
              </a:rPr>
              <a:t>Guimaraes</a:t>
            </a:r>
            <a:r>
              <a:rPr lang="en-US" sz="2200" dirty="0">
                <a:solidFill>
                  <a:schemeClr val="tx1"/>
                </a:solidFill>
              </a:rPr>
              <a:t> </a:t>
            </a:r>
            <a:r>
              <a:rPr lang="en-US" sz="2200" dirty="0" err="1">
                <a:solidFill>
                  <a:schemeClr val="tx1"/>
                </a:solidFill>
              </a:rPr>
              <a:t>Macharet</a:t>
            </a:r>
            <a:r>
              <a:rPr lang="en-US" sz="2200" dirty="0">
                <a:solidFill>
                  <a:schemeClr val="tx1"/>
                </a:solidFill>
              </a:rPr>
              <a:t>, Victor Costa da Silva Campos, and Mario Fernando</a:t>
            </a:r>
          </a:p>
          <a:p>
            <a:r>
              <a:rPr lang="en-US" sz="2200" dirty="0">
                <a:solidFill>
                  <a:schemeClr val="tx1"/>
                </a:solidFill>
              </a:rPr>
              <a:t>Montenegro Campos. Adaptive complementary filtering algorithm for mobile robot localization</a:t>
            </a:r>
            <a:r>
              <a:rPr lang="en-US" sz="2200" dirty="0" smtClean="0">
                <a:solidFill>
                  <a:schemeClr val="tx1"/>
                </a:solidFill>
              </a:rPr>
              <a:t>.</a:t>
            </a:r>
          </a:p>
          <a:p>
            <a:r>
              <a:rPr lang="en-US" sz="2200" dirty="0" smtClean="0">
                <a:solidFill>
                  <a:schemeClr val="tx1"/>
                </a:solidFill>
              </a:rPr>
              <a:t>[2] Antonio </a:t>
            </a:r>
            <a:r>
              <a:rPr lang="en-US" sz="2200" dirty="0" err="1">
                <a:solidFill>
                  <a:schemeClr val="tx1"/>
                </a:solidFill>
              </a:rPr>
              <a:t>Vasilijevic</a:t>
            </a:r>
            <a:r>
              <a:rPr lang="en-US" sz="2200" dirty="0">
                <a:solidFill>
                  <a:schemeClr val="tx1"/>
                </a:solidFill>
              </a:rPr>
              <a:t>, Bruno </a:t>
            </a:r>
            <a:r>
              <a:rPr lang="en-US" sz="2200" dirty="0" err="1">
                <a:solidFill>
                  <a:schemeClr val="tx1"/>
                </a:solidFill>
              </a:rPr>
              <a:t>Borovic</a:t>
            </a:r>
            <a:r>
              <a:rPr lang="en-US" sz="2200" dirty="0">
                <a:solidFill>
                  <a:schemeClr val="tx1"/>
                </a:solidFill>
              </a:rPr>
              <a:t>, and Zoran </a:t>
            </a:r>
            <a:r>
              <a:rPr lang="en-US" sz="2200" dirty="0" err="1">
                <a:solidFill>
                  <a:schemeClr val="tx1"/>
                </a:solidFill>
              </a:rPr>
              <a:t>Vukic</a:t>
            </a:r>
            <a:r>
              <a:rPr lang="en-US" sz="2200" dirty="0">
                <a:solidFill>
                  <a:schemeClr val="tx1"/>
                </a:solidFill>
              </a:rPr>
              <a:t>. Underwater vehicle localization with </a:t>
            </a:r>
            <a:r>
              <a:rPr lang="en-US" sz="2200" dirty="0" smtClean="0">
                <a:solidFill>
                  <a:schemeClr val="tx1"/>
                </a:solidFill>
              </a:rPr>
              <a:t>complementary </a:t>
            </a:r>
            <a:r>
              <a:rPr lang="en-US" sz="2200" dirty="0">
                <a:solidFill>
                  <a:schemeClr val="tx1"/>
                </a:solidFill>
              </a:rPr>
              <a:t>filter: Performance analysis in the shallow water </a:t>
            </a:r>
            <a:r>
              <a:rPr lang="en-US" sz="2200" dirty="0" smtClean="0">
                <a:solidFill>
                  <a:schemeClr val="tx1"/>
                </a:solidFill>
              </a:rPr>
              <a:t>environment. Springer </a:t>
            </a:r>
            <a:r>
              <a:rPr lang="en-US" sz="2200" dirty="0" err="1">
                <a:solidFill>
                  <a:schemeClr val="tx1"/>
                </a:solidFill>
              </a:rPr>
              <a:t>Science+Business</a:t>
            </a:r>
            <a:r>
              <a:rPr lang="en-US" sz="2200" dirty="0">
                <a:solidFill>
                  <a:schemeClr val="tx1"/>
                </a:solidFill>
              </a:rPr>
              <a:t> </a:t>
            </a:r>
            <a:r>
              <a:rPr lang="en-US" sz="2200" dirty="0" smtClean="0">
                <a:solidFill>
                  <a:schemeClr val="tx1"/>
                </a:solidFill>
              </a:rPr>
              <a:t>Media,</a:t>
            </a:r>
            <a:r>
              <a:rPr lang="en-US" sz="2200" dirty="0">
                <a:solidFill>
                  <a:schemeClr val="tx1"/>
                </a:solidFill>
              </a:rPr>
              <a:t> </a:t>
            </a:r>
            <a:r>
              <a:rPr lang="en-US" sz="2200" dirty="0" smtClean="0">
                <a:solidFill>
                  <a:schemeClr val="tx1"/>
                </a:solidFill>
              </a:rPr>
              <a:t>August </a:t>
            </a:r>
            <a:r>
              <a:rPr lang="en-US" sz="2200" dirty="0">
                <a:solidFill>
                  <a:schemeClr val="tx1"/>
                </a:solidFill>
              </a:rPr>
              <a:t>2012</a:t>
            </a:r>
            <a:r>
              <a:rPr lang="en-US" sz="2200" dirty="0" smtClean="0">
                <a:solidFill>
                  <a:schemeClr val="tx1"/>
                </a:solidFill>
              </a:rPr>
              <a:t>.</a:t>
            </a:r>
          </a:p>
          <a:p>
            <a:r>
              <a:rPr lang="en-US" sz="2200" dirty="0" smtClean="0">
                <a:solidFill>
                  <a:schemeClr val="tx1"/>
                </a:solidFill>
              </a:rPr>
              <a:t>[</a:t>
            </a:r>
            <a:r>
              <a:rPr lang="en-US" sz="2200" dirty="0">
                <a:solidFill>
                  <a:schemeClr val="tx1"/>
                </a:solidFill>
              </a:rPr>
              <a:t>3] Y. </a:t>
            </a:r>
            <a:r>
              <a:rPr lang="en-US" sz="2200" dirty="0" err="1">
                <a:solidFill>
                  <a:schemeClr val="tx1"/>
                </a:solidFill>
              </a:rPr>
              <a:t>Tsin</a:t>
            </a:r>
            <a:r>
              <a:rPr lang="en-US" sz="2200" dirty="0">
                <a:solidFill>
                  <a:schemeClr val="tx1"/>
                </a:solidFill>
              </a:rPr>
              <a:t> and T. </a:t>
            </a:r>
            <a:r>
              <a:rPr lang="en-US" sz="2200" dirty="0" err="1">
                <a:solidFill>
                  <a:schemeClr val="tx1"/>
                </a:solidFill>
              </a:rPr>
              <a:t>Kanade</a:t>
            </a:r>
            <a:r>
              <a:rPr lang="en-US" sz="2200" dirty="0">
                <a:solidFill>
                  <a:schemeClr val="tx1"/>
                </a:solidFill>
              </a:rPr>
              <a:t>, “A Correlation-Based Approach to Robust Point Set Registration,” Proc. European Conf. Computer Vision, pp. 558-569, 2004</a:t>
            </a:r>
            <a:r>
              <a:rPr lang="en-US" sz="2200" dirty="0" smtClean="0">
                <a:solidFill>
                  <a:schemeClr val="tx1"/>
                </a:solidFill>
              </a:rPr>
              <a:t>.</a:t>
            </a:r>
            <a:endParaRPr lang="en-US" sz="2200" dirty="0">
              <a:solidFill>
                <a:schemeClr val="tx1"/>
              </a:solidFill>
            </a:endParaRPr>
          </a:p>
        </p:txBody>
      </p:sp>
      <p:sp>
        <p:nvSpPr>
          <p:cNvPr id="11" name="Text Placeholder 10"/>
          <p:cNvSpPr>
            <a:spLocks noGrp="1"/>
          </p:cNvSpPr>
          <p:nvPr>
            <p:ph type="body" sz="quarter" idx="27"/>
          </p:nvPr>
        </p:nvSpPr>
        <p:spPr>
          <a:xfrm>
            <a:off x="29620037" y="25218459"/>
            <a:ext cx="13328187" cy="800211"/>
          </a:xfrm>
          <a:noFill/>
          <a:effectLst>
            <a:outerShdw blurRad="50800" dist="38100" dir="8100000" algn="tr" rotWithShape="0">
              <a:prstClr val="black">
                <a:alpha val="40000"/>
              </a:prstClr>
            </a:outerShdw>
          </a:effectLst>
        </p:spPr>
        <p:txBody>
          <a:bodyPr/>
          <a:lstStyle/>
          <a:p>
            <a:r>
              <a:rPr lang="en-US" sz="4000" u="none" dirty="0">
                <a:solidFill>
                  <a:srgbClr val="FFFFFF"/>
                </a:solidFill>
              </a:rPr>
              <a:t>REFERENCES</a:t>
            </a:r>
            <a:r>
              <a:rPr lang="en-US" sz="4000" dirty="0">
                <a:solidFill>
                  <a:srgbClr val="FFFFFF"/>
                </a:solidFill>
              </a:rPr>
              <a:t> </a:t>
            </a:r>
          </a:p>
        </p:txBody>
      </p:sp>
      <p:sp>
        <p:nvSpPr>
          <p:cNvPr id="14" name="Text Placeholder 13"/>
          <p:cNvSpPr>
            <a:spLocks noGrp="1"/>
          </p:cNvSpPr>
          <p:nvPr>
            <p:ph type="body" sz="quarter" idx="30"/>
          </p:nvPr>
        </p:nvSpPr>
        <p:spPr>
          <a:xfrm>
            <a:off x="29409963" y="29535541"/>
            <a:ext cx="13553129" cy="1612727"/>
          </a:xfrm>
          <a:ln>
            <a:noFill/>
          </a:ln>
        </p:spPr>
        <p:txBody>
          <a:bodyPr/>
          <a:lstStyle/>
          <a:p>
            <a:pPr marL="342900" indent="-342900">
              <a:buFont typeface="Arial"/>
              <a:buChar char="•"/>
            </a:pPr>
            <a:r>
              <a:rPr lang="en-US" sz="2200" dirty="0" smtClean="0">
                <a:solidFill>
                  <a:schemeClr val="accent2"/>
                </a:solidFill>
              </a:rPr>
              <a:t>National Science Foundation – REU Programs</a:t>
            </a:r>
          </a:p>
          <a:p>
            <a:pPr marL="342900" indent="-342900">
              <a:buFont typeface="Arial"/>
              <a:buChar char="•"/>
            </a:pPr>
            <a:r>
              <a:rPr lang="en-US" sz="2200" dirty="0" smtClean="0">
                <a:solidFill>
                  <a:schemeClr val="accent2"/>
                </a:solidFill>
              </a:rPr>
              <a:t>Department of Defense – Funding</a:t>
            </a:r>
          </a:p>
          <a:p>
            <a:pPr marL="342900" indent="-342900">
              <a:buFont typeface="Arial"/>
              <a:buChar char="•"/>
            </a:pPr>
            <a:r>
              <a:rPr lang="en-US" sz="2200" dirty="0" smtClean="0">
                <a:solidFill>
                  <a:schemeClr val="accent2"/>
                </a:solidFill>
              </a:rPr>
              <a:t>Auburn </a:t>
            </a:r>
            <a:r>
              <a:rPr lang="en-US" sz="2200" dirty="0">
                <a:solidFill>
                  <a:schemeClr val="accent2"/>
                </a:solidFill>
              </a:rPr>
              <a:t>University – </a:t>
            </a:r>
            <a:r>
              <a:rPr lang="en-US" sz="2200" dirty="0" smtClean="0">
                <a:solidFill>
                  <a:schemeClr val="accent2"/>
                </a:solidFill>
              </a:rPr>
              <a:t>Program Host</a:t>
            </a:r>
            <a:endParaRPr lang="en-US" sz="2200" dirty="0">
              <a:solidFill>
                <a:schemeClr val="accent2"/>
              </a:solidFill>
            </a:endParaRPr>
          </a:p>
        </p:txBody>
      </p:sp>
      <p:sp>
        <p:nvSpPr>
          <p:cNvPr id="13" name="Text Placeholder 12"/>
          <p:cNvSpPr>
            <a:spLocks noGrp="1"/>
          </p:cNvSpPr>
          <p:nvPr>
            <p:ph type="body" sz="quarter" idx="29"/>
          </p:nvPr>
        </p:nvSpPr>
        <p:spPr>
          <a:xfrm>
            <a:off x="29405650" y="28689080"/>
            <a:ext cx="13599725" cy="800211"/>
          </a:xfrm>
          <a:noFill/>
          <a:effectLst>
            <a:outerShdw blurRad="50800" dist="38100" dir="8100000" algn="tr" rotWithShape="0">
              <a:prstClr val="black">
                <a:alpha val="40000"/>
              </a:prstClr>
            </a:outerShdw>
          </a:effectLst>
        </p:spPr>
        <p:txBody>
          <a:bodyPr/>
          <a:lstStyle/>
          <a:p>
            <a:r>
              <a:rPr lang="en-US" sz="4000" u="none" dirty="0">
                <a:solidFill>
                  <a:srgbClr val="FFFFFF"/>
                </a:solidFill>
              </a:rPr>
              <a:t>ACKNOWLEDGEMENTS</a:t>
            </a:r>
            <a:r>
              <a:rPr lang="en-US" dirty="0">
                <a:solidFill>
                  <a:srgbClr val="FFFFFF"/>
                </a:solidFill>
              </a:rPr>
              <a:t> </a:t>
            </a:r>
          </a:p>
        </p:txBody>
      </p:sp>
      <p:sp>
        <p:nvSpPr>
          <p:cNvPr id="15" name="Text Placeholder 14"/>
          <p:cNvSpPr>
            <a:spLocks noGrp="1"/>
          </p:cNvSpPr>
          <p:nvPr>
            <p:ph type="body" sz="quarter" idx="96"/>
          </p:nvPr>
        </p:nvSpPr>
        <p:spPr>
          <a:xfrm>
            <a:off x="1042040" y="18314210"/>
            <a:ext cx="13414189" cy="2769967"/>
          </a:xfrm>
          <a:ln>
            <a:noFill/>
          </a:ln>
        </p:spPr>
        <p:txBody>
          <a:bodyPr/>
          <a:lstStyle/>
          <a:p>
            <a:pPr marL="457200" indent="-457200">
              <a:spcBef>
                <a:spcPts val="0"/>
              </a:spcBef>
              <a:buFont typeface="Wingdings" charset="2"/>
              <a:buChar char="Ø"/>
            </a:pPr>
            <a:r>
              <a:rPr lang="en-US" sz="3000" dirty="0" smtClean="0">
                <a:solidFill>
                  <a:schemeClr val="accent2"/>
                </a:solidFill>
              </a:rPr>
              <a:t>Perform UAV localization without GNSS and utilize pose estimations to determine the transformations between each frame</a:t>
            </a:r>
          </a:p>
          <a:p>
            <a:pPr marL="457200" indent="-457200">
              <a:spcBef>
                <a:spcPts val="0"/>
              </a:spcBef>
              <a:buFont typeface="Wingdings" charset="2"/>
              <a:buChar char="Ø"/>
            </a:pPr>
            <a:r>
              <a:rPr lang="en-US" sz="3000" dirty="0" smtClean="0">
                <a:solidFill>
                  <a:schemeClr val="accent2"/>
                </a:solidFill>
              </a:rPr>
              <a:t>Use iterative point cloud </a:t>
            </a:r>
            <a:r>
              <a:rPr lang="en-US" sz="3000" b="1" dirty="0" smtClean="0">
                <a:solidFill>
                  <a:schemeClr val="accent2"/>
                </a:solidFill>
              </a:rPr>
              <a:t>(ICP)</a:t>
            </a:r>
            <a:r>
              <a:rPr lang="en-US" sz="3000" dirty="0" smtClean="0">
                <a:solidFill>
                  <a:schemeClr val="accent2"/>
                </a:solidFill>
              </a:rPr>
              <a:t> algorithms to determine a separate estimate of the transformations between each frame</a:t>
            </a:r>
          </a:p>
          <a:p>
            <a:pPr marL="457200" indent="-457200">
              <a:spcBef>
                <a:spcPts val="0"/>
              </a:spcBef>
              <a:buFont typeface="Wingdings" charset="2"/>
              <a:buChar char="Ø"/>
            </a:pPr>
            <a:r>
              <a:rPr lang="en-US" sz="3000" dirty="0" smtClean="0">
                <a:solidFill>
                  <a:schemeClr val="accent2"/>
                </a:solidFill>
              </a:rPr>
              <a:t>Register LiDAR frames </a:t>
            </a:r>
            <a:r>
              <a:rPr lang="en-US" sz="3000" dirty="0">
                <a:solidFill>
                  <a:schemeClr val="accent2"/>
                </a:solidFill>
              </a:rPr>
              <a:t>into a single 3D </a:t>
            </a:r>
            <a:r>
              <a:rPr lang="en-US" sz="3000" dirty="0" smtClean="0">
                <a:solidFill>
                  <a:schemeClr val="accent2"/>
                </a:solidFill>
              </a:rPr>
              <a:t>model using aforementioned transforms</a:t>
            </a:r>
            <a:endParaRPr lang="en-US" sz="3000" dirty="0">
              <a:solidFill>
                <a:schemeClr val="accent2"/>
              </a:solidFill>
            </a:endParaRPr>
          </a:p>
        </p:txBody>
      </p:sp>
      <p:sp>
        <p:nvSpPr>
          <p:cNvPr id="16" name="Text Placeholder 15"/>
          <p:cNvSpPr>
            <a:spLocks noGrp="1"/>
          </p:cNvSpPr>
          <p:nvPr>
            <p:ph type="body" sz="quarter" idx="150"/>
          </p:nvPr>
        </p:nvSpPr>
        <p:spPr>
          <a:xfrm>
            <a:off x="15136568" y="4062139"/>
            <a:ext cx="13620449" cy="948415"/>
          </a:xfrm>
        </p:spPr>
        <p:txBody>
          <a:bodyPr>
            <a:normAutofit/>
          </a:bodyPr>
          <a:lstStyle/>
          <a:p>
            <a:pPr>
              <a:spcBef>
                <a:spcPts val="0"/>
              </a:spcBef>
            </a:pPr>
            <a:r>
              <a:rPr lang="en-US" sz="5500" dirty="0" smtClean="0">
                <a:solidFill>
                  <a:srgbClr val="002054"/>
                </a:solidFill>
                <a:latin typeface="Bell MT" panose="02020503060305020303" pitchFamily="18" charset="0"/>
              </a:rPr>
              <a:t>Auburn University</a:t>
            </a:r>
            <a:endParaRPr lang="en-US" sz="5500" dirty="0">
              <a:solidFill>
                <a:srgbClr val="002054"/>
              </a:solidFill>
              <a:latin typeface="Bell MT" panose="02020503060305020303" pitchFamily="18" charset="0"/>
            </a:endParaRPr>
          </a:p>
        </p:txBody>
      </p:sp>
      <p:sp>
        <p:nvSpPr>
          <p:cNvPr id="17" name="Text Placeholder 16"/>
          <p:cNvSpPr>
            <a:spLocks noGrp="1"/>
          </p:cNvSpPr>
          <p:nvPr>
            <p:ph type="body" sz="quarter" idx="151"/>
          </p:nvPr>
        </p:nvSpPr>
        <p:spPr>
          <a:xfrm>
            <a:off x="15136569" y="2327218"/>
            <a:ext cx="13603820" cy="949925"/>
          </a:xfrm>
        </p:spPr>
        <p:txBody>
          <a:bodyPr>
            <a:noAutofit/>
          </a:bodyPr>
          <a:lstStyle/>
          <a:p>
            <a:r>
              <a:rPr lang="en-US" sz="5500" dirty="0">
                <a:solidFill>
                  <a:srgbClr val="002054"/>
                </a:solidFill>
                <a:latin typeface="Bell MT" panose="02020503060305020303" pitchFamily="18" charset="0"/>
              </a:rPr>
              <a:t>Conor </a:t>
            </a:r>
            <a:r>
              <a:rPr lang="en-US" sz="5500" dirty="0" smtClean="0">
                <a:solidFill>
                  <a:srgbClr val="002054"/>
                </a:solidFill>
                <a:latin typeface="Bell MT" panose="02020503060305020303" pitchFamily="18" charset="0"/>
              </a:rPr>
              <a:t>Green and Brenden Stevens</a:t>
            </a:r>
            <a:endParaRPr lang="en-US" sz="5500" dirty="0">
              <a:solidFill>
                <a:srgbClr val="002054"/>
              </a:solidFill>
              <a:latin typeface="Bell MT" panose="02020503060305020303" pitchFamily="18" charset="0"/>
            </a:endParaRPr>
          </a:p>
        </p:txBody>
      </p:sp>
      <p:sp>
        <p:nvSpPr>
          <p:cNvPr id="29" name="Text Placeholder 1">
            <a:extLst>
              <a:ext uri="{FF2B5EF4-FFF2-40B4-BE49-F238E27FC236}">
                <a16:creationId xmlns:a16="http://schemas.microsoft.com/office/drawing/2014/main" id="{461B503A-9276-584E-B767-F800E93CBD08}"/>
              </a:ext>
            </a:extLst>
          </p:cNvPr>
          <p:cNvSpPr txBox="1">
            <a:spLocks/>
          </p:cNvSpPr>
          <p:nvPr/>
        </p:nvSpPr>
        <p:spPr>
          <a:xfrm>
            <a:off x="1029924" y="11581960"/>
            <a:ext cx="8933254" cy="4955180"/>
          </a:xfrm>
          <a:prstGeom prst="rect">
            <a:avLst/>
          </a:prstGeom>
          <a:noFill/>
          <a:ln>
            <a:noFill/>
          </a:ln>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00" b="1" dirty="0" smtClean="0">
                <a:solidFill>
                  <a:schemeClr val="tx1"/>
                </a:solidFill>
              </a:rPr>
              <a:t>Flash LiDAR:</a:t>
            </a:r>
          </a:p>
          <a:p>
            <a:r>
              <a:rPr lang="en-US" sz="3000" dirty="0" smtClean="0">
                <a:solidFill>
                  <a:schemeClr val="tx1"/>
                </a:solidFill>
              </a:rPr>
              <a:t>Otherwise called a 3D time of flight (</a:t>
            </a:r>
            <a:r>
              <a:rPr lang="en-US" sz="3000" b="1" dirty="0" err="1" smtClean="0">
                <a:solidFill>
                  <a:schemeClr val="tx1"/>
                </a:solidFill>
              </a:rPr>
              <a:t>ToF</a:t>
            </a:r>
            <a:r>
              <a:rPr lang="en-US" sz="3000" b="1" dirty="0" smtClean="0">
                <a:solidFill>
                  <a:schemeClr val="tx1"/>
                </a:solidFill>
              </a:rPr>
              <a:t>)</a:t>
            </a:r>
            <a:r>
              <a:rPr lang="en-US" sz="3000" dirty="0" smtClean="0">
                <a:solidFill>
                  <a:schemeClr val="tx1"/>
                </a:solidFill>
              </a:rPr>
              <a:t> camera, a flash light </a:t>
            </a:r>
            <a:r>
              <a:rPr lang="en-US" sz="3000" dirty="0">
                <a:solidFill>
                  <a:schemeClr val="tx1"/>
                </a:solidFill>
              </a:rPr>
              <a:t>d</a:t>
            </a:r>
            <a:r>
              <a:rPr lang="en-US" sz="3000" dirty="0" smtClean="0">
                <a:solidFill>
                  <a:schemeClr val="tx1"/>
                </a:solidFill>
              </a:rPr>
              <a:t>etection and ranging </a:t>
            </a:r>
            <a:r>
              <a:rPr lang="en-US" sz="3000" dirty="0">
                <a:solidFill>
                  <a:schemeClr val="tx1"/>
                </a:solidFill>
              </a:rPr>
              <a:t>(</a:t>
            </a:r>
            <a:r>
              <a:rPr lang="en-US" sz="3000" b="1" dirty="0">
                <a:solidFill>
                  <a:schemeClr val="tx1"/>
                </a:solidFill>
              </a:rPr>
              <a:t>LiDAR</a:t>
            </a:r>
            <a:r>
              <a:rPr lang="en-US" sz="3000" dirty="0">
                <a:solidFill>
                  <a:schemeClr val="tx1"/>
                </a:solidFill>
              </a:rPr>
              <a:t>) camera </a:t>
            </a:r>
            <a:r>
              <a:rPr lang="en-US" sz="3000" dirty="0" smtClean="0">
                <a:solidFill>
                  <a:schemeClr val="tx1"/>
                </a:solidFill>
              </a:rPr>
              <a:t>emits light over a two-dimensional area, similar to a camera, and returns the </a:t>
            </a:r>
            <a:r>
              <a:rPr lang="en-US" sz="3000" i="1" dirty="0" smtClean="0">
                <a:solidFill>
                  <a:schemeClr val="tx1"/>
                </a:solidFill>
              </a:rPr>
              <a:t>distance</a:t>
            </a:r>
            <a:r>
              <a:rPr lang="en-US" sz="3000" dirty="0" smtClean="0">
                <a:solidFill>
                  <a:schemeClr val="tx1"/>
                </a:solidFill>
              </a:rPr>
              <a:t> to each pixel, as demonstrated in Fig. 1. </a:t>
            </a:r>
            <a:endParaRPr lang="en-US" sz="3000" dirty="0" smtClean="0">
              <a:solidFill>
                <a:schemeClr val="tx1"/>
              </a:solidFill>
            </a:endParaRPr>
          </a:p>
          <a:p>
            <a:pPr>
              <a:spcBef>
                <a:spcPts val="1200"/>
              </a:spcBef>
            </a:pPr>
            <a:r>
              <a:rPr lang="en-US" sz="3000" b="1" dirty="0">
                <a:solidFill>
                  <a:schemeClr val="tx1"/>
                </a:solidFill>
              </a:rPr>
              <a:t>UAVs and Pose Estimation:</a:t>
            </a:r>
          </a:p>
          <a:p>
            <a:r>
              <a:rPr lang="en-US" sz="3000" dirty="0">
                <a:solidFill>
                  <a:schemeClr val="tx1"/>
                </a:solidFill>
              </a:rPr>
              <a:t>Small, quadcopter unmanned aerial vehicles (</a:t>
            </a:r>
            <a:r>
              <a:rPr lang="en-US" sz="3000" b="1" dirty="0">
                <a:solidFill>
                  <a:schemeClr val="tx1"/>
                </a:solidFill>
              </a:rPr>
              <a:t>UAV</a:t>
            </a:r>
            <a:r>
              <a:rPr lang="en-US" sz="3000" dirty="0">
                <a:solidFill>
                  <a:schemeClr val="tx1"/>
                </a:solidFill>
              </a:rPr>
              <a:t>s) </a:t>
            </a:r>
            <a:r>
              <a:rPr lang="en-US" sz="3000" dirty="0" smtClean="0">
                <a:solidFill>
                  <a:schemeClr val="tx1"/>
                </a:solidFill>
              </a:rPr>
              <a:t>provide </a:t>
            </a:r>
            <a:r>
              <a:rPr lang="en-US" sz="3000" dirty="0">
                <a:solidFill>
                  <a:schemeClr val="tx1"/>
                </a:solidFill>
              </a:rPr>
              <a:t>a unique opportunity to video interiors </a:t>
            </a:r>
            <a:r>
              <a:rPr lang="en-US" sz="3000" dirty="0" smtClean="0">
                <a:solidFill>
                  <a:schemeClr val="tx1"/>
                </a:solidFill>
              </a:rPr>
              <a:t>with</a:t>
            </a:r>
            <a:endParaRPr lang="en-US" sz="3000" dirty="0">
              <a:solidFill>
                <a:schemeClr val="tx1"/>
              </a:solidFill>
            </a:endParaRPr>
          </a:p>
        </p:txBody>
      </p:sp>
      <p:sp>
        <p:nvSpPr>
          <p:cNvPr id="31" name="Text Placeholder 2">
            <a:extLst>
              <a:ext uri="{FF2B5EF4-FFF2-40B4-BE49-F238E27FC236}">
                <a16:creationId xmlns:a16="http://schemas.microsoft.com/office/drawing/2014/main" id="{8F36AB95-F714-5240-9F5E-E52C7917719A}"/>
              </a:ext>
            </a:extLst>
          </p:cNvPr>
          <p:cNvSpPr txBox="1">
            <a:spLocks/>
          </p:cNvSpPr>
          <p:nvPr/>
        </p:nvSpPr>
        <p:spPr>
          <a:xfrm>
            <a:off x="1069459" y="10878623"/>
            <a:ext cx="13304189" cy="800211"/>
          </a:xfrm>
          <a:prstGeom prst="rect">
            <a:avLst/>
          </a:prstGeom>
          <a:noFill/>
          <a:effectLst>
            <a:outerShdw blurRad="50800" dist="38100" dir="8100000" algn="tr" rotWithShape="0">
              <a:prstClr val="black">
                <a:alpha val="40000"/>
              </a:prstClr>
            </a:outerShdw>
          </a:effectLst>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u="none" dirty="0" smtClean="0">
                <a:solidFill>
                  <a:schemeClr val="bg1"/>
                </a:solidFill>
              </a:rPr>
              <a:t>TECHNOLOGIES</a:t>
            </a:r>
            <a:endParaRPr lang="en-US" sz="4000" dirty="0">
              <a:solidFill>
                <a:schemeClr val="bg1"/>
              </a:solidFill>
            </a:endParaRPr>
          </a:p>
        </p:txBody>
      </p:sp>
      <p:sp>
        <p:nvSpPr>
          <p:cNvPr id="40" name="Text Placeholder 15">
            <a:extLst>
              <a:ext uri="{FF2B5EF4-FFF2-40B4-BE49-F238E27FC236}">
                <a16:creationId xmlns:a16="http://schemas.microsoft.com/office/drawing/2014/main" id="{AF27DE7D-2100-8649-8A9E-BC4A77D29A62}"/>
              </a:ext>
            </a:extLst>
          </p:cNvPr>
          <p:cNvSpPr txBox="1">
            <a:spLocks/>
          </p:cNvSpPr>
          <p:nvPr/>
        </p:nvSpPr>
        <p:spPr>
          <a:xfrm>
            <a:off x="15136569" y="3187551"/>
            <a:ext cx="13564320" cy="965153"/>
          </a:xfrm>
          <a:prstGeom prst="rect">
            <a:avLst/>
          </a:prstGeom>
        </p:spPr>
        <p:txBody>
          <a:bodyPr>
            <a:normAutofit/>
          </a:bodyPr>
          <a:lstStyle>
            <a:lvl1pPr marL="0" indent="0" algn="ctr" defTabSz="4388900" rtl="0" eaLnBrk="1" latinLnBrk="0" hangingPunct="1">
              <a:spcBef>
                <a:spcPct val="20000"/>
              </a:spcBef>
              <a:buFontTx/>
              <a:buNone/>
              <a:defRPr sz="60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500" dirty="0" smtClean="0">
                <a:solidFill>
                  <a:srgbClr val="002054"/>
                </a:solidFill>
                <a:latin typeface="Bell MT" panose="02020503060305020303" pitchFamily="18" charset="0"/>
              </a:rPr>
              <a:t>Dr. Richard Chapman and Dr. </a:t>
            </a:r>
            <a:r>
              <a:rPr lang="en-US" sz="5500" dirty="0" err="1" smtClean="0">
                <a:solidFill>
                  <a:srgbClr val="002054"/>
                </a:solidFill>
                <a:latin typeface="Bell MT" panose="02020503060305020303" pitchFamily="18" charset="0"/>
              </a:rPr>
              <a:t>Saad</a:t>
            </a:r>
            <a:r>
              <a:rPr lang="en-US" sz="5500" dirty="0" smtClean="0">
                <a:solidFill>
                  <a:srgbClr val="002054"/>
                </a:solidFill>
                <a:latin typeface="Bell MT" panose="02020503060305020303" pitchFamily="18" charset="0"/>
              </a:rPr>
              <a:t> </a:t>
            </a:r>
            <a:r>
              <a:rPr lang="en-US" sz="5500" dirty="0" err="1" smtClean="0">
                <a:solidFill>
                  <a:srgbClr val="002054"/>
                </a:solidFill>
                <a:latin typeface="Bell MT" panose="02020503060305020303" pitchFamily="18" charset="0"/>
              </a:rPr>
              <a:t>Biaz</a:t>
            </a:r>
            <a:endParaRPr lang="en-US" sz="5500" dirty="0">
              <a:solidFill>
                <a:srgbClr val="002054"/>
              </a:solidFill>
              <a:latin typeface="Bell MT" panose="02020503060305020303" pitchFamily="18" charset="0"/>
            </a:endParaRPr>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9459" y="552893"/>
            <a:ext cx="4574588" cy="4177488"/>
          </a:xfrm>
          <a:prstGeom prst="rect">
            <a:avLst/>
          </a:prstGeom>
        </p:spPr>
      </p:pic>
      <p:sp>
        <p:nvSpPr>
          <p:cNvPr id="18" name="Text Placeholder 17"/>
          <p:cNvSpPr>
            <a:spLocks noGrp="1"/>
          </p:cNvSpPr>
          <p:nvPr>
            <p:ph type="body" sz="quarter" idx="153"/>
          </p:nvPr>
        </p:nvSpPr>
        <p:spPr>
          <a:xfrm>
            <a:off x="3974842" y="858837"/>
            <a:ext cx="37920017" cy="1353100"/>
          </a:xfrm>
        </p:spPr>
        <p:txBody>
          <a:bodyPr>
            <a:normAutofit/>
          </a:bodyPr>
          <a:lstStyle/>
          <a:p>
            <a:r>
              <a:rPr lang="en-US" sz="8000" dirty="0" smtClean="0">
                <a:solidFill>
                  <a:srgbClr val="002054"/>
                </a:solidFill>
              </a:rPr>
              <a:t>UAV SLAM and Interior Modeling with 3D LiDAR in GNSS-Denied Environments</a:t>
            </a:r>
            <a:endParaRPr lang="en-US" sz="8000" dirty="0">
              <a:solidFill>
                <a:srgbClr val="002054"/>
              </a:solidFill>
            </a:endParaRPr>
          </a:p>
        </p:txBody>
      </p:sp>
      <p:sp>
        <p:nvSpPr>
          <p:cNvPr id="37" name="Rectangle 36"/>
          <p:cNvSpPr/>
          <p:nvPr/>
        </p:nvSpPr>
        <p:spPr>
          <a:xfrm>
            <a:off x="10511200" y="15724074"/>
            <a:ext cx="3324178"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Figure 1: Flash LiDAR Frame</a:t>
            </a:r>
            <a:endParaRPr lang="en-US" sz="2000" dirty="0">
              <a:latin typeface="Times New Roman" panose="02020603050405020304" pitchFamily="18" charset="0"/>
              <a:cs typeface="Times New Roman" panose="02020603050405020304" pitchFamily="18" charset="0"/>
            </a:endParaRPr>
          </a:p>
        </p:txBody>
      </p:sp>
      <p:pic>
        <p:nvPicPr>
          <p:cNvPr id="44" name="Picture 43"/>
          <p:cNvPicPr>
            <a:picLocks noChangeAspect="1"/>
          </p:cNvPicPr>
          <p:nvPr/>
        </p:nvPicPr>
        <p:blipFill rotWithShape="1">
          <a:blip r:embed="rId6">
            <a:extLst>
              <a:ext uri="{28A0092B-C50C-407E-A947-70E740481C1C}">
                <a14:useLocalDpi xmlns:a14="http://schemas.microsoft.com/office/drawing/2010/main" val="0"/>
              </a:ext>
            </a:extLst>
          </a:blip>
          <a:srcRect t="11489" b="32531"/>
          <a:stretch/>
        </p:blipFill>
        <p:spPr>
          <a:xfrm>
            <a:off x="16231715" y="8123325"/>
            <a:ext cx="11344335" cy="4152353"/>
          </a:xfrm>
          <a:prstGeom prst="rect">
            <a:avLst/>
          </a:prstGeom>
        </p:spPr>
      </p:pic>
      <p:pic>
        <p:nvPicPr>
          <p:cNvPr id="52" name="Picture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379426" y="23099244"/>
            <a:ext cx="7797804" cy="4386264"/>
          </a:xfrm>
          <a:prstGeom prst="rect">
            <a:avLst/>
          </a:prstGeom>
        </p:spPr>
      </p:pic>
      <p:pic>
        <p:nvPicPr>
          <p:cNvPr id="53" name="Picture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461061" y="23046024"/>
            <a:ext cx="5239828" cy="3929871"/>
          </a:xfrm>
          <a:prstGeom prst="rect">
            <a:avLst/>
          </a:prstGeom>
        </p:spPr>
      </p:pic>
      <p:sp>
        <p:nvSpPr>
          <p:cNvPr id="57" name="Rectangle 56"/>
          <p:cNvSpPr/>
          <p:nvPr/>
        </p:nvSpPr>
        <p:spPr>
          <a:xfrm>
            <a:off x="17294418" y="27530158"/>
            <a:ext cx="4002795"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(a) LiDAR Model of </a:t>
            </a:r>
            <a:r>
              <a:rPr lang="en-US" sz="2000" dirty="0">
                <a:latin typeface="Times New Roman" panose="02020603050405020304" pitchFamily="18" charset="0"/>
                <a:cs typeface="Times New Roman" panose="02020603050405020304" pitchFamily="18" charset="0"/>
              </a:rPr>
              <a:t>Laboratory</a:t>
            </a:r>
          </a:p>
        </p:txBody>
      </p:sp>
      <p:sp>
        <p:nvSpPr>
          <p:cNvPr id="58" name="Rectangle 57"/>
          <p:cNvSpPr/>
          <p:nvPr/>
        </p:nvSpPr>
        <p:spPr>
          <a:xfrm>
            <a:off x="24213522" y="27532142"/>
            <a:ext cx="3908763"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(b) Camera Photo of Laboratory</a:t>
            </a:r>
            <a:endParaRPr lang="en-US" sz="2000" dirty="0">
              <a:latin typeface="Times New Roman" panose="02020603050405020304" pitchFamily="18" charset="0"/>
              <a:cs typeface="Times New Roman" panose="02020603050405020304" pitchFamily="18" charset="0"/>
            </a:endParaRPr>
          </a:p>
        </p:txBody>
      </p:sp>
      <p:sp>
        <p:nvSpPr>
          <p:cNvPr id="59" name="Rectangle 58"/>
          <p:cNvSpPr/>
          <p:nvPr/>
        </p:nvSpPr>
        <p:spPr>
          <a:xfrm>
            <a:off x="18460882" y="27949997"/>
            <a:ext cx="7064499"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Figure </a:t>
            </a:r>
            <a:r>
              <a:rPr lang="en-US" sz="2000" dirty="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Rotational LiDAR Model with Corresponding Photo</a:t>
            </a:r>
            <a:endParaRPr lang="en-US" sz="2000" dirty="0">
              <a:latin typeface="Times New Roman" panose="02020603050405020304" pitchFamily="18" charset="0"/>
              <a:cs typeface="Times New Roman" panose="02020603050405020304" pitchFamily="18" charset="0"/>
            </a:endParaRPr>
          </a:p>
        </p:txBody>
      </p:sp>
      <p:sp>
        <p:nvSpPr>
          <p:cNvPr id="61" name="Rectangle 60"/>
          <p:cNvSpPr/>
          <p:nvPr/>
        </p:nvSpPr>
        <p:spPr>
          <a:xfrm>
            <a:off x="38136002" y="16441981"/>
            <a:ext cx="3747680"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(c) Camera Photo of Hallway</a:t>
            </a:r>
            <a:endParaRPr lang="en-US" sz="2000" dirty="0">
              <a:latin typeface="Times New Roman" panose="02020603050405020304" pitchFamily="18" charset="0"/>
              <a:cs typeface="Times New Roman" panose="02020603050405020304" pitchFamily="18" charset="0"/>
            </a:endParaRPr>
          </a:p>
        </p:txBody>
      </p:sp>
      <p:sp>
        <p:nvSpPr>
          <p:cNvPr id="62" name="Rectangle 61"/>
          <p:cNvSpPr/>
          <p:nvPr/>
        </p:nvSpPr>
        <p:spPr>
          <a:xfrm>
            <a:off x="36226408" y="12039244"/>
            <a:ext cx="4730391"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(a) LiDAR Model of Hallway</a:t>
            </a:r>
            <a:endParaRPr lang="en-US" sz="2000" dirty="0">
              <a:latin typeface="Times New Roman" panose="02020603050405020304" pitchFamily="18" charset="0"/>
              <a:cs typeface="Times New Roman" panose="02020603050405020304" pitchFamily="18" charset="0"/>
            </a:endParaRPr>
          </a:p>
        </p:txBody>
      </p:sp>
      <p:sp>
        <p:nvSpPr>
          <p:cNvPr id="63" name="Rectangle 62"/>
          <p:cNvSpPr/>
          <p:nvPr/>
        </p:nvSpPr>
        <p:spPr>
          <a:xfrm>
            <a:off x="32465371" y="16863073"/>
            <a:ext cx="8030189" cy="400110"/>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Figure </a:t>
            </a:r>
            <a:r>
              <a:rPr lang="en-US" sz="2000" dirty="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Translational LiDAR Model with Corresponding Photo</a:t>
            </a:r>
            <a:endParaRPr lang="en-US" sz="2000" dirty="0">
              <a:latin typeface="Times New Roman" panose="02020603050405020304" pitchFamily="18" charset="0"/>
              <a:cs typeface="Times New Roman" panose="02020603050405020304" pitchFamily="18" charset="0"/>
            </a:endParaRPr>
          </a:p>
        </p:txBody>
      </p:sp>
      <p:sp>
        <p:nvSpPr>
          <p:cNvPr id="64" name="Text Placeholder 7"/>
          <p:cNvSpPr txBox="1">
            <a:spLocks/>
          </p:cNvSpPr>
          <p:nvPr/>
        </p:nvSpPr>
        <p:spPr>
          <a:xfrm>
            <a:off x="29611075" y="5393120"/>
            <a:ext cx="13306293" cy="800211"/>
          </a:xfrm>
          <a:prstGeom prst="rect">
            <a:avLst/>
          </a:prstGeom>
          <a:noFill/>
          <a:effectLst>
            <a:outerShdw blurRad="50800" dist="38100" dir="8100000" algn="tr" rotWithShape="0">
              <a:prstClr val="black">
                <a:alpha val="40000"/>
              </a:prstClr>
            </a:outerShdw>
          </a:effectLst>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u="none" dirty="0" smtClean="0">
                <a:solidFill>
                  <a:srgbClr val="FFFFFF"/>
                </a:solidFill>
              </a:rPr>
              <a:t>RESULTS (cont.)</a:t>
            </a:r>
            <a:endParaRPr lang="en-US" sz="4000" u="none" dirty="0">
              <a:solidFill>
                <a:srgbClr val="FFFFFF"/>
              </a:solidFill>
            </a:endParaRPr>
          </a:p>
        </p:txBody>
      </p:sp>
      <p:sp>
        <p:nvSpPr>
          <p:cNvPr id="65" name="Rectangle 64"/>
          <p:cNvSpPr/>
          <p:nvPr/>
        </p:nvSpPr>
        <p:spPr>
          <a:xfrm>
            <a:off x="19807755" y="12300048"/>
            <a:ext cx="4455983"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Figure </a:t>
            </a:r>
            <a:r>
              <a:rPr lang="en-US" sz="2000" dirty="0" smtClean="0">
                <a:latin typeface="Times New Roman" panose="02020603050405020304" pitchFamily="18" charset="0"/>
                <a:cs typeface="Times New Roman" panose="02020603050405020304" pitchFamily="18" charset="0"/>
              </a:rPr>
              <a:t>3: </a:t>
            </a:r>
            <a:r>
              <a:rPr lang="en-US" sz="2000" dirty="0" smtClean="0">
                <a:latin typeface="Times New Roman" panose="02020603050405020304" pitchFamily="18" charset="0"/>
                <a:cs typeface="Times New Roman" panose="02020603050405020304" pitchFamily="18" charset="0"/>
              </a:rPr>
              <a:t>Data and Processes Flowchart</a:t>
            </a:r>
            <a:endParaRPr lang="en-US" sz="2000" dirty="0">
              <a:latin typeface="Times New Roman" panose="02020603050405020304" pitchFamily="18" charset="0"/>
              <a:cs typeface="Times New Roman" panose="02020603050405020304" pitchFamily="18" charset="0"/>
            </a:endParaRPr>
          </a:p>
        </p:txBody>
      </p:sp>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795815" y="29609920"/>
            <a:ext cx="1506842" cy="1506842"/>
          </a:xfrm>
          <a:prstGeom prst="rect">
            <a:avLst/>
          </a:prstGeom>
        </p:spPr>
      </p:pic>
      <p:sp>
        <p:nvSpPr>
          <p:cNvPr id="68" name="Text Placeholder 5"/>
          <p:cNvSpPr txBox="1">
            <a:spLocks/>
          </p:cNvSpPr>
          <p:nvPr/>
        </p:nvSpPr>
        <p:spPr>
          <a:xfrm>
            <a:off x="1029923" y="21247572"/>
            <a:ext cx="13343725" cy="800211"/>
          </a:xfrm>
          <a:prstGeom prst="rect">
            <a:avLst/>
          </a:prstGeom>
          <a:noFill/>
          <a:effectLst>
            <a:outerShdw blurRad="50800" dist="38100" dir="8100000" algn="tr" rotWithShape="0">
              <a:prstClr val="black">
                <a:alpha val="40000"/>
              </a:prstClr>
            </a:outerShdw>
          </a:effectLst>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u="none" dirty="0" smtClean="0">
                <a:solidFill>
                  <a:srgbClr val="FFFFFF"/>
                </a:solidFill>
              </a:rPr>
              <a:t>METHODS</a:t>
            </a:r>
            <a:r>
              <a:rPr lang="en-US" sz="4000" dirty="0" smtClean="0">
                <a:solidFill>
                  <a:srgbClr val="FFFFFF"/>
                </a:solidFill>
              </a:rPr>
              <a:t> </a:t>
            </a:r>
            <a:endParaRPr lang="en-US" sz="4000" dirty="0">
              <a:solidFill>
                <a:srgbClr val="FFFFFF"/>
              </a:solidFill>
            </a:endParaRPr>
          </a:p>
        </p:txBody>
      </p:sp>
      <p:pic>
        <p:nvPicPr>
          <p:cNvPr id="86" name="Picture 8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774316" y="12778933"/>
            <a:ext cx="6150492" cy="3371074"/>
          </a:xfrm>
          <a:prstGeom prst="rect">
            <a:avLst/>
          </a:prstGeom>
        </p:spPr>
      </p:pic>
      <p:sp>
        <p:nvSpPr>
          <p:cNvPr id="70" name="Rectangle 69"/>
          <p:cNvSpPr/>
          <p:nvPr/>
        </p:nvSpPr>
        <p:spPr>
          <a:xfrm>
            <a:off x="30470731" y="16465398"/>
            <a:ext cx="5080195" cy="413621"/>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LiDAR Model </a:t>
            </a:r>
            <a:r>
              <a:rPr lang="en-US" sz="2000" dirty="0" smtClean="0">
                <a:latin typeface="Times New Roman" panose="02020603050405020304" pitchFamily="18" charset="0"/>
                <a:cs typeface="Times New Roman" panose="02020603050405020304" pitchFamily="18" charset="0"/>
              </a:rPr>
              <a:t>of Hallway Magnified View</a:t>
            </a:r>
            <a:endParaRPr lang="en-US" sz="2000" dirty="0">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rotWithShape="1">
          <a:blip r:embed="rId11">
            <a:extLst>
              <a:ext uri="{28A0092B-C50C-407E-A947-70E740481C1C}">
                <a14:useLocalDpi xmlns:a14="http://schemas.microsoft.com/office/drawing/2010/main" val="0"/>
              </a:ext>
            </a:extLst>
          </a:blip>
          <a:srcRect l="14378" t="4418" r="15816" b="5637"/>
          <a:stretch/>
        </p:blipFill>
        <p:spPr>
          <a:xfrm>
            <a:off x="9984790" y="11841851"/>
            <a:ext cx="4397773" cy="3865949"/>
          </a:xfrm>
          <a:prstGeom prst="rect">
            <a:avLst/>
          </a:prstGeom>
        </p:spPr>
      </p:pic>
      <p:sp>
        <p:nvSpPr>
          <p:cNvPr id="90" name="Text Placeholder 1">
            <a:extLst>
              <a:ext uri="{FF2B5EF4-FFF2-40B4-BE49-F238E27FC236}">
                <a16:creationId xmlns:a16="http://schemas.microsoft.com/office/drawing/2014/main" id="{461B503A-9276-584E-B767-F800E93CBD08}"/>
              </a:ext>
            </a:extLst>
          </p:cNvPr>
          <p:cNvSpPr txBox="1">
            <a:spLocks/>
          </p:cNvSpPr>
          <p:nvPr/>
        </p:nvSpPr>
        <p:spPr>
          <a:xfrm>
            <a:off x="1008289" y="22100936"/>
            <a:ext cx="13365360" cy="3231632"/>
          </a:xfrm>
          <a:prstGeom prst="rect">
            <a:avLst/>
          </a:prstGeom>
          <a:noFill/>
          <a:ln>
            <a:noFill/>
          </a:ln>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00" dirty="0" smtClean="0">
                <a:solidFill>
                  <a:schemeClr val="tx1"/>
                </a:solidFill>
              </a:rPr>
              <a:t>In </a:t>
            </a:r>
            <a:r>
              <a:rPr lang="en-US" sz="3000" dirty="0">
                <a:solidFill>
                  <a:schemeClr val="tx1"/>
                </a:solidFill>
              </a:rPr>
              <a:t>order to achieve a 3D model, two technologies, the flash LiDAR and a UAV were manually navigated through the interior of a </a:t>
            </a:r>
            <a:r>
              <a:rPr lang="en-US" sz="3000" dirty="0">
                <a:solidFill>
                  <a:schemeClr val="tx1"/>
                </a:solidFill>
              </a:rPr>
              <a:t>building. The processing was done </a:t>
            </a:r>
            <a:r>
              <a:rPr lang="en-US" sz="3000" dirty="0" smtClean="0">
                <a:solidFill>
                  <a:schemeClr val="tx1"/>
                </a:solidFill>
              </a:rPr>
              <a:t>in </a:t>
            </a:r>
            <a:r>
              <a:rPr lang="en-US" sz="3000" dirty="0">
                <a:solidFill>
                  <a:schemeClr val="tx1"/>
                </a:solidFill>
              </a:rPr>
              <a:t>post in MATLAB on desktop/laptop computers. The navigation data was put through a complementary filter to provide relatively accurate estimations of pose [1][2]. A complementary filter </a:t>
            </a:r>
            <a:r>
              <a:rPr lang="en-US" sz="3000" dirty="0" smtClean="0">
                <a:solidFill>
                  <a:schemeClr val="tx1"/>
                </a:solidFill>
              </a:rPr>
              <a:t>achieves </a:t>
            </a:r>
            <a:r>
              <a:rPr lang="en-US" sz="3000" dirty="0">
                <a:solidFill>
                  <a:schemeClr val="tx1"/>
                </a:solidFill>
              </a:rPr>
              <a:t>sensor fusion between short and </a:t>
            </a:r>
            <a:r>
              <a:rPr lang="en-US" sz="3000" dirty="0" smtClean="0">
                <a:solidFill>
                  <a:schemeClr val="tx1"/>
                </a:solidFill>
              </a:rPr>
              <a:t>long </a:t>
            </a:r>
            <a:r>
              <a:rPr lang="en-US" sz="3000" dirty="0">
                <a:solidFill>
                  <a:schemeClr val="tx1"/>
                </a:solidFill>
              </a:rPr>
              <a:t>term stable readings while maintaining physical relevance as described in Fig. 2. </a:t>
            </a:r>
            <a:endParaRPr lang="en-US" sz="3000" dirty="0" smtClean="0">
              <a:solidFill>
                <a:schemeClr val="tx1"/>
              </a:solidFill>
            </a:endParaRPr>
          </a:p>
        </p:txBody>
      </p:sp>
      <p:pic>
        <p:nvPicPr>
          <p:cNvPr id="23" name="Picture 22"/>
          <p:cNvPicPr>
            <a:picLocks noChangeAspect="1"/>
          </p:cNvPicPr>
          <p:nvPr/>
        </p:nvPicPr>
        <p:blipFill rotWithShape="1">
          <a:blip r:embed="rId12" cstate="print">
            <a:extLst>
              <a:ext uri="{28A0092B-C50C-407E-A947-70E740481C1C}">
                <a14:useLocalDpi xmlns:a14="http://schemas.microsoft.com/office/drawing/2010/main" val="0"/>
              </a:ext>
            </a:extLst>
          </a:blip>
          <a:srcRect t="4420"/>
          <a:stretch/>
        </p:blipFill>
        <p:spPr>
          <a:xfrm>
            <a:off x="29619343" y="12778932"/>
            <a:ext cx="6684771" cy="3593990"/>
          </a:xfrm>
          <a:prstGeom prst="rect">
            <a:avLst/>
          </a:prstGeom>
        </p:spPr>
      </p:pic>
      <p:sp>
        <p:nvSpPr>
          <p:cNvPr id="69" name="Text Placeholder 4"/>
          <p:cNvSpPr txBox="1">
            <a:spLocks/>
          </p:cNvSpPr>
          <p:nvPr/>
        </p:nvSpPr>
        <p:spPr>
          <a:xfrm>
            <a:off x="15352403" y="6295349"/>
            <a:ext cx="13348486" cy="2308302"/>
          </a:xfrm>
          <a:prstGeom prst="rect">
            <a:avLst/>
          </a:prstGeom>
          <a:ln>
            <a:noFill/>
          </a:ln>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spcBef>
                <a:spcPts val="0"/>
              </a:spcBef>
            </a:pPr>
            <a:r>
              <a:rPr lang="en-US" sz="3000" dirty="0">
                <a:solidFill>
                  <a:schemeClr val="accent2"/>
                </a:solidFill>
                <a:latin typeface="Times New Roman"/>
                <a:cs typeface="Times New Roman"/>
              </a:rPr>
              <a:t>determining </a:t>
            </a:r>
            <a:r>
              <a:rPr lang="en-US" sz="3000" dirty="0" smtClean="0">
                <a:solidFill>
                  <a:schemeClr val="accent2"/>
                </a:solidFill>
                <a:latin typeface="Times New Roman"/>
                <a:cs typeface="Times New Roman"/>
              </a:rPr>
              <a:t>the</a:t>
            </a:r>
            <a:r>
              <a:rPr lang="en-US" sz="3000" dirty="0" smtClean="0">
                <a:solidFill>
                  <a:schemeClr val="tx1"/>
                </a:solidFill>
              </a:rPr>
              <a:t> movement </a:t>
            </a:r>
            <a:r>
              <a:rPr lang="en-US" sz="3000" dirty="0" smtClean="0">
                <a:solidFill>
                  <a:schemeClr val="accent2"/>
                </a:solidFill>
                <a:latin typeface="Times New Roman"/>
                <a:cs typeface="Times New Roman"/>
              </a:rPr>
              <a:t>between each frame, providing an initial seed as to how each frame is positioned relative to the first frame. All frames can be merged and rendered into a clean, 3D model of the environment traversed. A flowchart of the total process is given in Fig. 3. </a:t>
            </a:r>
          </a:p>
        </p:txBody>
      </p:sp>
      <p:pic>
        <p:nvPicPr>
          <p:cNvPr id="21" name="Picture 20"/>
          <p:cNvPicPr>
            <a:picLocks noChangeAspect="1"/>
          </p:cNvPicPr>
          <p:nvPr/>
        </p:nvPicPr>
        <p:blipFill rotWithShape="1">
          <a:blip r:embed="rId13">
            <a:extLst>
              <a:ext uri="{28A0092B-C50C-407E-A947-70E740481C1C}">
                <a14:useLocalDpi xmlns:a14="http://schemas.microsoft.com/office/drawing/2010/main" val="0"/>
              </a:ext>
            </a:extLst>
          </a:blip>
          <a:srcRect l="18930" t="13453" r="8983" b="41163"/>
          <a:stretch/>
        </p:blipFill>
        <p:spPr>
          <a:xfrm>
            <a:off x="1084494" y="25256503"/>
            <a:ext cx="9920813" cy="4826340"/>
          </a:xfrm>
          <a:prstGeom prst="rect">
            <a:avLst/>
          </a:prstGeom>
        </p:spPr>
      </p:pic>
      <p:sp>
        <p:nvSpPr>
          <p:cNvPr id="75" name="Rectangle 74"/>
          <p:cNvSpPr/>
          <p:nvPr/>
        </p:nvSpPr>
        <p:spPr>
          <a:xfrm>
            <a:off x="1163670" y="29999203"/>
            <a:ext cx="9841637"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Figure </a:t>
            </a:r>
            <a:r>
              <a:rPr lang="en-US" sz="2000" dirty="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AHRS Complementary Filter System Diagram</a:t>
            </a:r>
            <a:endParaRPr lang="en-US" sz="2000" dirty="0">
              <a:latin typeface="Times New Roman" panose="02020603050405020304" pitchFamily="18" charset="0"/>
              <a:cs typeface="Times New Roman" panose="02020603050405020304" pitchFamily="18" charset="0"/>
            </a:endParaRPr>
          </a:p>
        </p:txBody>
      </p:sp>
      <p:sp>
        <p:nvSpPr>
          <p:cNvPr id="81" name="Text Placeholder 6"/>
          <p:cNvSpPr>
            <a:spLocks noGrp="1"/>
          </p:cNvSpPr>
          <p:nvPr>
            <p:ph type="body" sz="quarter" idx="23"/>
          </p:nvPr>
        </p:nvSpPr>
        <p:spPr>
          <a:xfrm>
            <a:off x="15345785" y="28274205"/>
            <a:ext cx="13332415" cy="2769967"/>
          </a:xfrm>
          <a:ln>
            <a:noFill/>
          </a:ln>
        </p:spPr>
        <p:txBody>
          <a:bodyPr/>
          <a:lstStyle/>
          <a:p>
            <a:r>
              <a:rPr lang="en-US" sz="3000" dirty="0" smtClean="0">
                <a:solidFill>
                  <a:schemeClr val="tx1"/>
                </a:solidFill>
              </a:rPr>
              <a:t>The </a:t>
            </a:r>
            <a:r>
              <a:rPr lang="en-US" sz="3000" dirty="0">
                <a:solidFill>
                  <a:schemeClr val="tx1"/>
                </a:solidFill>
              </a:rPr>
              <a:t>LiDAR flash camera was fixed to the quadcopter and flown down the same hallway as given in Fig. </a:t>
            </a:r>
            <a:r>
              <a:rPr lang="en-US" sz="3000" dirty="0" smtClean="0">
                <a:solidFill>
                  <a:schemeClr val="tx1"/>
                </a:solidFill>
              </a:rPr>
              <a:t>6(a-c</a:t>
            </a:r>
            <a:r>
              <a:rPr lang="en-US" sz="3000" dirty="0">
                <a:solidFill>
                  <a:schemeClr val="tx1"/>
                </a:solidFill>
              </a:rPr>
              <a:t>); however, the resultant 3D model was erroneous. Implementing LiDAR onto a small quadcopter is a physical challenge and is detrimental to the maneuvering ability of the UAV; thus, reducing </a:t>
            </a:r>
            <a:r>
              <a:rPr lang="en-US" sz="3000" dirty="0" smtClean="0">
                <a:solidFill>
                  <a:schemeClr val="tx1"/>
                </a:solidFill>
              </a:rPr>
              <a:t>LiDAR video quality. </a:t>
            </a:r>
            <a:endParaRPr lang="en-US" sz="3000" dirty="0">
              <a:solidFill>
                <a:schemeClr val="tx1"/>
              </a:solidFill>
            </a:endParaRPr>
          </a:p>
        </p:txBody>
      </p:sp>
      <p:sp>
        <p:nvSpPr>
          <p:cNvPr id="82" name="Text Placeholder 1">
            <a:extLst>
              <a:ext uri="{FF2B5EF4-FFF2-40B4-BE49-F238E27FC236}">
                <a16:creationId xmlns:a16="http://schemas.microsoft.com/office/drawing/2014/main" id="{461B503A-9276-584E-B767-F800E93CBD08}"/>
              </a:ext>
            </a:extLst>
          </p:cNvPr>
          <p:cNvSpPr txBox="1">
            <a:spLocks/>
          </p:cNvSpPr>
          <p:nvPr/>
        </p:nvSpPr>
        <p:spPr>
          <a:xfrm>
            <a:off x="1042040" y="16093800"/>
            <a:ext cx="13331607" cy="1384972"/>
          </a:xfrm>
          <a:prstGeom prst="rect">
            <a:avLst/>
          </a:prstGeom>
          <a:noFill/>
          <a:ln>
            <a:noFill/>
          </a:ln>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spcBef>
                <a:spcPts val="1200"/>
              </a:spcBef>
            </a:pPr>
            <a:r>
              <a:rPr lang="en-US" sz="3000" dirty="0">
                <a:solidFill>
                  <a:schemeClr val="tx1"/>
                </a:solidFill>
              </a:rPr>
              <a:t>lightweight cameras. </a:t>
            </a:r>
            <a:r>
              <a:rPr lang="en-US" sz="3000" dirty="0" smtClean="0">
                <a:solidFill>
                  <a:schemeClr val="tx1"/>
                </a:solidFill>
              </a:rPr>
              <a:t>Often</a:t>
            </a:r>
            <a:r>
              <a:rPr lang="en-US" sz="3000" dirty="0">
                <a:solidFill>
                  <a:schemeClr val="tx1"/>
                </a:solidFill>
              </a:rPr>
              <a:t>, the Global Navigation Satellite System (</a:t>
            </a:r>
            <a:r>
              <a:rPr lang="en-US" sz="3000" b="1" dirty="0" smtClean="0">
                <a:solidFill>
                  <a:schemeClr val="tx1"/>
                </a:solidFill>
              </a:rPr>
              <a:t>GNSS)</a:t>
            </a:r>
            <a:r>
              <a:rPr lang="en-US" sz="3000" dirty="0" smtClean="0">
                <a:solidFill>
                  <a:schemeClr val="tx1"/>
                </a:solidFill>
              </a:rPr>
              <a:t> </a:t>
            </a:r>
            <a:r>
              <a:rPr lang="en-US" sz="3000" dirty="0">
                <a:solidFill>
                  <a:schemeClr val="tx1"/>
                </a:solidFill>
              </a:rPr>
              <a:t>is used to track the location of a </a:t>
            </a:r>
            <a:r>
              <a:rPr lang="en-US" sz="3000" dirty="0" smtClean="0">
                <a:solidFill>
                  <a:schemeClr val="tx1"/>
                </a:solidFill>
              </a:rPr>
              <a:t>UAV</a:t>
            </a:r>
            <a:r>
              <a:rPr lang="en-US" sz="3000" dirty="0">
                <a:solidFill>
                  <a:schemeClr val="tx1"/>
                </a:solidFill>
              </a:rPr>
              <a:t> </a:t>
            </a:r>
            <a:r>
              <a:rPr lang="en-US" sz="3000" dirty="0" smtClean="0">
                <a:solidFill>
                  <a:schemeClr val="tx1"/>
                </a:solidFill>
              </a:rPr>
              <a:t>and to localize without GNSS is a difficult problem.</a:t>
            </a:r>
            <a:endParaRPr lang="en-US" sz="3000" dirty="0">
              <a:solidFill>
                <a:schemeClr val="tx1"/>
              </a:solidFill>
            </a:endParaRPr>
          </a:p>
        </p:txBody>
      </p:sp>
      <p:sp>
        <p:nvSpPr>
          <p:cNvPr id="85" name="Text Placeholder 1">
            <a:extLst>
              <a:ext uri="{FF2B5EF4-FFF2-40B4-BE49-F238E27FC236}">
                <a16:creationId xmlns:a16="http://schemas.microsoft.com/office/drawing/2014/main" id="{461B503A-9276-584E-B767-F800E93CBD08}"/>
              </a:ext>
            </a:extLst>
          </p:cNvPr>
          <p:cNvSpPr txBox="1">
            <a:spLocks/>
          </p:cNvSpPr>
          <p:nvPr/>
        </p:nvSpPr>
        <p:spPr>
          <a:xfrm>
            <a:off x="11043414" y="24886616"/>
            <a:ext cx="3266861" cy="6001621"/>
          </a:xfrm>
          <a:prstGeom prst="rect">
            <a:avLst/>
          </a:prstGeom>
          <a:noFill/>
          <a:ln>
            <a:noFill/>
          </a:ln>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00" dirty="0" smtClean="0">
                <a:solidFill>
                  <a:schemeClr val="tx1"/>
                </a:solidFill>
              </a:rPr>
              <a:t>The </a:t>
            </a:r>
            <a:r>
              <a:rPr lang="en-US" sz="3000" dirty="0">
                <a:solidFill>
                  <a:schemeClr val="tx1"/>
                </a:solidFill>
              </a:rPr>
              <a:t>LiDAR data frames were converted into point clouds using MATLAB and then fed through the </a:t>
            </a:r>
            <a:r>
              <a:rPr lang="en-US" sz="3000" dirty="0" smtClean="0">
                <a:solidFill>
                  <a:schemeClr val="tx1"/>
                </a:solidFill>
              </a:rPr>
              <a:t>ICP </a:t>
            </a:r>
            <a:r>
              <a:rPr lang="en-US" sz="3000" dirty="0">
                <a:solidFill>
                  <a:schemeClr val="tx1"/>
                </a:solidFill>
              </a:rPr>
              <a:t>algorithm. When combined with pose </a:t>
            </a:r>
            <a:r>
              <a:rPr lang="en-US" sz="3000" dirty="0">
                <a:solidFill>
                  <a:schemeClr val="accent2"/>
                </a:solidFill>
                <a:latin typeface="Times New Roman"/>
                <a:cs typeface="Times New Roman"/>
              </a:rPr>
              <a:t>estimations, ICP is highly accurate </a:t>
            </a:r>
            <a:r>
              <a:rPr lang="en-US" sz="3000" dirty="0" smtClean="0">
                <a:solidFill>
                  <a:schemeClr val="accent2"/>
                </a:solidFill>
                <a:latin typeface="Times New Roman"/>
                <a:cs typeface="Times New Roman"/>
              </a:rPr>
              <a:t>in</a:t>
            </a:r>
            <a:endParaRPr lang="en-US" sz="3000" dirty="0" smtClean="0">
              <a:solidFill>
                <a:schemeClr val="tx1"/>
              </a:solidFill>
            </a:endParaRPr>
          </a:p>
        </p:txBody>
      </p:sp>
      <p:pic>
        <p:nvPicPr>
          <p:cNvPr id="24" name="Picture 23"/>
          <p:cNvPicPr>
            <a:picLocks noChangeAspect="1"/>
          </p:cNvPicPr>
          <p:nvPr/>
        </p:nvPicPr>
        <p:blipFill rotWithShape="1">
          <a:blip r:embed="rId14">
            <a:extLst>
              <a:ext uri="{28A0092B-C50C-407E-A947-70E740481C1C}">
                <a14:useLocalDpi xmlns:a14="http://schemas.microsoft.com/office/drawing/2010/main" val="0"/>
              </a:ext>
            </a:extLst>
          </a:blip>
          <a:srcRect l="18316" t="11124" r="16263" b="3318"/>
          <a:stretch/>
        </p:blipFill>
        <p:spPr>
          <a:xfrm>
            <a:off x="23025990" y="14061355"/>
            <a:ext cx="5652209" cy="5304824"/>
          </a:xfrm>
          <a:prstGeom prst="rect">
            <a:avLst/>
          </a:prstGeom>
        </p:spPr>
      </p:pic>
      <p:sp>
        <p:nvSpPr>
          <p:cNvPr id="89" name="Text Placeholder 6"/>
          <p:cNvSpPr>
            <a:spLocks noGrp="1"/>
          </p:cNvSpPr>
          <p:nvPr>
            <p:ph type="body" sz="quarter" idx="23"/>
          </p:nvPr>
        </p:nvSpPr>
        <p:spPr>
          <a:xfrm>
            <a:off x="15329658" y="19850042"/>
            <a:ext cx="13778796" cy="3231632"/>
          </a:xfrm>
          <a:ln>
            <a:noFill/>
          </a:ln>
        </p:spPr>
        <p:txBody>
          <a:bodyPr/>
          <a:lstStyle/>
          <a:p>
            <a:pPr>
              <a:spcBef>
                <a:spcPts val="0"/>
              </a:spcBef>
            </a:pPr>
            <a:r>
              <a:rPr lang="en-US" sz="3000" dirty="0" smtClean="0">
                <a:solidFill>
                  <a:schemeClr val="accent2"/>
                </a:solidFill>
              </a:rPr>
              <a:t>workspace </a:t>
            </a:r>
            <a:r>
              <a:rPr lang="en-US" sz="3000" dirty="0">
                <a:solidFill>
                  <a:schemeClr val="accent2"/>
                </a:solidFill>
              </a:rPr>
              <a:t>are given in Fig. 5(a)(b). Using ICP techniques to determine transforms was </a:t>
            </a:r>
            <a:r>
              <a:rPr lang="en-US" sz="3000" dirty="0" smtClean="0">
                <a:solidFill>
                  <a:schemeClr val="accent2"/>
                </a:solidFill>
              </a:rPr>
              <a:t>significantly </a:t>
            </a:r>
            <a:r>
              <a:rPr lang="en-US" sz="3000" dirty="0">
                <a:solidFill>
                  <a:schemeClr val="accent2"/>
                </a:solidFill>
              </a:rPr>
              <a:t>more accurate compared to navigation data in scans with many </a:t>
            </a:r>
            <a:r>
              <a:rPr lang="en-US" sz="3000" dirty="0" smtClean="0">
                <a:solidFill>
                  <a:schemeClr val="accent2"/>
                </a:solidFill>
              </a:rPr>
              <a:t>flat surfaces, especially </a:t>
            </a:r>
            <a:r>
              <a:rPr lang="en-US" sz="3000" dirty="0">
                <a:solidFill>
                  <a:schemeClr val="accent2"/>
                </a:solidFill>
              </a:rPr>
              <a:t>considering the pose estimation is prone to bias over </a:t>
            </a:r>
            <a:r>
              <a:rPr lang="en-US" sz="3000" dirty="0" smtClean="0">
                <a:solidFill>
                  <a:schemeClr val="accent2"/>
                </a:solidFill>
              </a:rPr>
              <a:t>long distances (e.g</a:t>
            </a:r>
            <a:r>
              <a:rPr lang="en-US" sz="3000" dirty="0">
                <a:solidFill>
                  <a:schemeClr val="accent2"/>
                </a:solidFill>
              </a:rPr>
              <a:t>. </a:t>
            </a:r>
            <a:r>
              <a:rPr lang="en-US" sz="3000" dirty="0" smtClean="0">
                <a:solidFill>
                  <a:schemeClr val="accent2"/>
                </a:solidFill>
              </a:rPr>
              <a:t>40m </a:t>
            </a:r>
            <a:r>
              <a:rPr lang="en-US" sz="3000" dirty="0">
                <a:solidFill>
                  <a:schemeClr val="accent2"/>
                </a:solidFill>
              </a:rPr>
              <a:t>hallway.) A scan of the hallway was taken by putting the UAV on a rolling chair and carting it down the hallway. The point cloud was rendered by putting more weight on the ICP transforms. The resultant model is given in Fig. 6(a-c). </a:t>
            </a:r>
            <a:endParaRPr lang="en-US" sz="3000" dirty="0">
              <a:solidFill>
                <a:schemeClr val="accent2"/>
              </a:solidFill>
            </a:endParaRPr>
          </a:p>
        </p:txBody>
      </p:sp>
      <p:sp>
        <p:nvSpPr>
          <p:cNvPr id="93" name="Rectangle 92"/>
          <p:cNvSpPr/>
          <p:nvPr/>
        </p:nvSpPr>
        <p:spPr>
          <a:xfrm>
            <a:off x="22657310" y="19398103"/>
            <a:ext cx="6184175"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Figure </a:t>
            </a:r>
            <a:r>
              <a:rPr lang="en-US" sz="2000" dirty="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Example Position Estimation of Flight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191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Custom 5">
      <a:dk1>
        <a:sysClr val="windowText" lastClr="000000"/>
      </a:dk1>
      <a:lt1>
        <a:sysClr val="window" lastClr="FFFFFF"/>
      </a:lt1>
      <a:dk2>
        <a:srgbClr val="1F497D"/>
      </a:dk2>
      <a:lt2>
        <a:srgbClr val="EEECE1"/>
      </a:lt2>
      <a:accent1>
        <a:srgbClr val="FFF7F8"/>
      </a:accent1>
      <a:accent2>
        <a:srgbClr val="000000"/>
      </a:accent2>
      <a:accent3>
        <a:srgbClr val="9BBB59"/>
      </a:accent3>
      <a:accent4>
        <a:srgbClr val="8064A2"/>
      </a:accent4>
      <a:accent5>
        <a:srgbClr val="4BACC6"/>
      </a:accent5>
      <a:accent6>
        <a:srgbClr val="F79646"/>
      </a:accent6>
      <a:hlink>
        <a:srgbClr val="FEB80F"/>
      </a:hlink>
      <a:folHlink>
        <a:srgbClr val="A6790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6577</TotalTime>
  <Words>1055</Words>
  <Application>Microsoft Office PowerPoint</Application>
  <PresentationFormat>Custom</PresentationFormat>
  <Paragraphs>55</Paragraphs>
  <Slides>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Arial</vt:lpstr>
      <vt:lpstr>Bell MT</vt:lpstr>
      <vt:lpstr>Calibri</vt:lpstr>
      <vt:lpstr>Times New Roman</vt:lpstr>
      <vt:lpstr>Trebuchet MS</vt:lpstr>
      <vt:lpstr>Wingdings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Conor Green</cp:lastModifiedBy>
  <cp:revision>177</cp:revision>
  <cp:lastPrinted>2019-03-18T02:07:07Z</cp:lastPrinted>
  <dcterms:created xsi:type="dcterms:W3CDTF">2012-02-03T19:11:35Z</dcterms:created>
  <dcterms:modified xsi:type="dcterms:W3CDTF">2019-07-16T21:35:51Z</dcterms:modified>
</cp:coreProperties>
</file>