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Helvetica Neue"/>
      <p:regular r:id="rId31"/>
      <p:bold r:id="rId32"/>
      <p:italic r:id="rId33"/>
      <p:boldItalic r:id="rId34"/>
    </p:embeddedFont>
    <p:embeddedFont>
      <p:font typeface="Source Sans Pr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77894A6-8607-43B7-AF66-7A0046F84F12}">
  <a:tblStyle styleId="{B77894A6-8607-43B7-AF66-7A0046F84F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HelveticaNeue-italic.fntdata"/><Relationship Id="rId10" Type="http://schemas.openxmlformats.org/officeDocument/2006/relationships/slide" Target="slides/slide5.xml"/><Relationship Id="rId32" Type="http://schemas.openxmlformats.org/officeDocument/2006/relationships/font" Target="fonts/HelveticaNeue-bold.fntdata"/><Relationship Id="rId13" Type="http://schemas.openxmlformats.org/officeDocument/2006/relationships/slide" Target="slides/slide8.xml"/><Relationship Id="rId35" Type="http://schemas.openxmlformats.org/officeDocument/2006/relationships/font" Target="fonts/SourceSansPro-regular.fntdata"/><Relationship Id="rId12" Type="http://schemas.openxmlformats.org/officeDocument/2006/relationships/slide" Target="slides/slide7.xml"/><Relationship Id="rId34" Type="http://schemas.openxmlformats.org/officeDocument/2006/relationships/font" Target="fonts/HelveticaNeue-boldItalic.fntdata"/><Relationship Id="rId15" Type="http://schemas.openxmlformats.org/officeDocument/2006/relationships/slide" Target="slides/slide10.xml"/><Relationship Id="rId37" Type="http://schemas.openxmlformats.org/officeDocument/2006/relationships/font" Target="fonts/SourceSansPro-italic.fntdata"/><Relationship Id="rId14" Type="http://schemas.openxmlformats.org/officeDocument/2006/relationships/slide" Target="slides/slide9.xml"/><Relationship Id="rId36" Type="http://schemas.openxmlformats.org/officeDocument/2006/relationships/font" Target="fonts/SourceSansPr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SourceSansPr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4849923b9b_3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g4849923b9b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4849923b9b_7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4849923b9b_7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4849923b9b_1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4849923b9b_1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4849923b9b_1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4849923b9b_1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4849923b9b_1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4849923b9b_1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4849923b9b_1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4849923b9b_1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4849923b9b_5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g4849923b9b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4849923b9b_1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4849923b9b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4849923b9b_1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4849923b9b_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4849923b9b_6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g4849923b9b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4849923b9b_6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4849923b9b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4849923b9b_1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g4849923b9b_1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4849923b9b_1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4849923b9b_1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849923b9b_3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4849923b9b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4849923b9b_7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g4849923b9b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4849923b9b_3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4849923b9b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4849923b9b_3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4849923b9b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1" name="Google Shape;51;p3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3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3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3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3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59" name="Google Shape;59;p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3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p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63" name="Google Shape;63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71;p3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72" name="Google Shape;72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" name="Google Shape;79;p4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4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5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p5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3" name="Google Shape;93;p5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5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99" name="Google Shape;99;p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5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Google Shape;102;p5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103" name="Google Shape;103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5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112" name="Google Shape;112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5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5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122" name="Google Shape;122;p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5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6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◇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￭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￮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  <a:defRPr sz="2400"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2400"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  <a:defRPr sz="2400"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  <a:defRPr sz="2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6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Google Shape;137;p6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138" name="Google Shape;138;p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6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p6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42" name="Google Shape;142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6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51" name="Google Shape;151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6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6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61" name="Google Shape;161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6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en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4" name="Google Shape;174;p7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◇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￭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￮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7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7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7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" name="Google Shape;183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4" name="Google Shape;184;p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" name="Google Shape;186;p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p7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89" name="Google Shape;189;p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7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" name="Google Shape;19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97" name="Google Shape;197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06" name="Google Shape;206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p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5" name="Google Shape;215;p8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8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Google Shape;221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2" name="Google Shape;222;p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" name="Google Shape;224;p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5" name="Google Shape;225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6" name="Google Shape;226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234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5" name="Google Shape;235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4" name="Google Shape;244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45" name="Google Shape;245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1" name="Google Shape;251;p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5" name="Google Shape;255;p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6" name="Google Shape;256;p9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57" name="Google Shape;257;p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" name="Google Shape;261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62" name="Google Shape;262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264;p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5" name="Google Shape;265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66" name="Google Shape;266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75" name="Google Shape;275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9" name="Google Shape;279;p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4" name="Google Shape;284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85" name="Google Shape;285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0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5" name="Google Shape;295;p10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" name="Google Shape;296;p1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97" name="Google Shape;297;p10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0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0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0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1" name="Google Shape;301;p1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302" name="Google Shape;302;p1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4" name="Google Shape;304;p10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10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306" name="Google Shape;306;p1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4" name="Google Shape;314;p10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15" name="Google Shape;315;p1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9" name="Google Shape;319;p10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0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0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0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0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4" name="Google Shape;324;p10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25" name="Google Shape;325;p1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1" name="Google Shape;331;p10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◇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￭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￮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Juegosfera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0"/>
          <p:cNvSpPr txBox="1"/>
          <p:nvPr>
            <p:ph type="ctrTitle"/>
          </p:nvPr>
        </p:nvSpPr>
        <p:spPr>
          <a:xfrm>
            <a:off x="2730375" y="1889675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Mapeo de Requerimientos hacia el Diseño</a:t>
            </a:r>
            <a:endParaRPr/>
          </a:p>
        </p:txBody>
      </p:sp>
      <p:sp>
        <p:nvSpPr>
          <p:cNvPr id="404" name="Google Shape;404;p20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rgbClr val="FFFFFF"/>
                </a:solidFill>
              </a:rPr>
              <a:t>5</a:t>
            </a:r>
            <a:endParaRPr b="1"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1"/>
          <p:cNvSpPr txBox="1"/>
          <p:nvPr>
            <p:ph type="title"/>
          </p:nvPr>
        </p:nvSpPr>
        <p:spPr>
          <a:xfrm>
            <a:off x="1732700" y="1032375"/>
            <a:ext cx="6117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600"/>
              <a:t>Mapeo de Requerimientos      	    hacia el Diseño</a:t>
            </a:r>
            <a:endParaRPr/>
          </a:p>
        </p:txBody>
      </p:sp>
      <p:sp>
        <p:nvSpPr>
          <p:cNvPr id="410" name="Google Shape;410;p21"/>
          <p:cNvSpPr txBox="1"/>
          <p:nvPr>
            <p:ph idx="1" type="body"/>
          </p:nvPr>
        </p:nvSpPr>
        <p:spPr>
          <a:xfrm>
            <a:off x="1732700" y="13698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◉"/>
            </a:pPr>
            <a:r>
              <a:rPr b="1"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proyecto será controlado mediante un Kinect. 							70%</a:t>
            </a:r>
            <a:endParaRPr b="1"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◉"/>
            </a:pPr>
            <a:r>
              <a:rPr b="1"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proyecto contará con un menú principal donde se tendrá. acceso a cada juego.  40%</a:t>
            </a:r>
            <a:endParaRPr b="1"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◉"/>
            </a:pPr>
            <a:r>
              <a:rPr b="1"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Cada juego contará con una pantalla de inicio.							    50%</a:t>
            </a:r>
            <a:endParaRPr b="1"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◉"/>
            </a:pPr>
            <a:r>
              <a:rPr b="1"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Cada juego contará con una pantalla de puntuación.						    50%</a:t>
            </a:r>
            <a:endParaRPr b="1"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Cada juego contará con una pantalla de puntuación.</a:t>
            </a:r>
            <a:endParaRPr b="1"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1" name="Google Shape;411;p2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2"/>
          <p:cNvSpPr txBox="1"/>
          <p:nvPr>
            <p:ph type="title"/>
          </p:nvPr>
        </p:nvSpPr>
        <p:spPr>
          <a:xfrm>
            <a:off x="1732700" y="1032375"/>
            <a:ext cx="6117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600"/>
              <a:t>Mapeo de Requerimientos      	    hacia el Diseño</a:t>
            </a:r>
            <a:endParaRPr/>
          </a:p>
        </p:txBody>
      </p:sp>
      <p:sp>
        <p:nvSpPr>
          <p:cNvPr id="417" name="Google Shape;417;p22"/>
          <p:cNvSpPr txBox="1"/>
          <p:nvPr>
            <p:ph idx="1" type="body"/>
          </p:nvPr>
        </p:nvSpPr>
        <p:spPr>
          <a:xfrm>
            <a:off x="710175" y="1819075"/>
            <a:ext cx="37440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◉"/>
            </a:pPr>
            <a:r>
              <a:rPr b="1"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proyecto será controlado mediante un Kinect. 							</a:t>
            </a:r>
            <a:endParaRPr b="1"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8" name="Google Shape;418;p2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9" name="Google Shape;4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5200" y="2323274"/>
            <a:ext cx="4859299" cy="259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3"/>
          <p:cNvSpPr txBox="1"/>
          <p:nvPr>
            <p:ph type="title"/>
          </p:nvPr>
        </p:nvSpPr>
        <p:spPr>
          <a:xfrm>
            <a:off x="1732700" y="1032375"/>
            <a:ext cx="6117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600"/>
              <a:t>Mapeo de Requerimientos      	    hacia el Diseño</a:t>
            </a:r>
            <a:endParaRPr/>
          </a:p>
        </p:txBody>
      </p:sp>
      <p:sp>
        <p:nvSpPr>
          <p:cNvPr id="425" name="Google Shape;425;p23"/>
          <p:cNvSpPr txBox="1"/>
          <p:nvPr>
            <p:ph idx="1" type="body"/>
          </p:nvPr>
        </p:nvSpPr>
        <p:spPr>
          <a:xfrm>
            <a:off x="903850" y="1307825"/>
            <a:ext cx="4944300" cy="14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◉"/>
            </a:pPr>
            <a:r>
              <a:rPr b="1"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proyecto contará con un menú principal donde se tendrá. acceso a cada juego.  40%</a:t>
            </a:r>
            <a:endParaRPr b="1"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6" name="Google Shape;426;p2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7" name="Google Shape;4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782" y="2886800"/>
            <a:ext cx="70675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4"/>
          <p:cNvSpPr txBox="1"/>
          <p:nvPr>
            <p:ph type="title"/>
          </p:nvPr>
        </p:nvSpPr>
        <p:spPr>
          <a:xfrm>
            <a:off x="1732700" y="1032375"/>
            <a:ext cx="6117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600"/>
              <a:t>Mapeo de Requerimientos      	    hacia el Diseño</a:t>
            </a:r>
            <a:endParaRPr/>
          </a:p>
        </p:txBody>
      </p:sp>
      <p:sp>
        <p:nvSpPr>
          <p:cNvPr id="433" name="Google Shape;433;p24"/>
          <p:cNvSpPr txBox="1"/>
          <p:nvPr>
            <p:ph idx="1" type="body"/>
          </p:nvPr>
        </p:nvSpPr>
        <p:spPr>
          <a:xfrm>
            <a:off x="1732700" y="13698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◉"/>
            </a:pPr>
            <a:r>
              <a:rPr b="1"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Cada juego contará con una pantalla de inicio.							    50%</a:t>
            </a:r>
            <a:endParaRPr b="1"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4" name="Google Shape;434;p2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5" name="Google Shape;4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732" y="2817075"/>
            <a:ext cx="70675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5"/>
          <p:cNvSpPr txBox="1"/>
          <p:nvPr>
            <p:ph type="title"/>
          </p:nvPr>
        </p:nvSpPr>
        <p:spPr>
          <a:xfrm>
            <a:off x="1732700" y="1032375"/>
            <a:ext cx="6117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600"/>
              <a:t>Mapeo de Requerimientos      	    hacia el Diseño</a:t>
            </a:r>
            <a:endParaRPr/>
          </a:p>
        </p:txBody>
      </p:sp>
      <p:sp>
        <p:nvSpPr>
          <p:cNvPr id="441" name="Google Shape;441;p25"/>
          <p:cNvSpPr txBox="1"/>
          <p:nvPr>
            <p:ph idx="1" type="body"/>
          </p:nvPr>
        </p:nvSpPr>
        <p:spPr>
          <a:xfrm>
            <a:off x="1469325" y="1168425"/>
            <a:ext cx="4944300" cy="12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◉"/>
            </a:pPr>
            <a:r>
              <a:rPr b="1"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Cada juego contará con una pantalla de puntuación.					      50%</a:t>
            </a:r>
            <a:endParaRPr b="1"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2" name="Google Shape;442;p2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3" name="Google Shape;4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707" y="2386950"/>
            <a:ext cx="6456587" cy="23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6"/>
          <p:cNvSpPr txBox="1"/>
          <p:nvPr>
            <p:ph type="ctrTitle"/>
          </p:nvPr>
        </p:nvSpPr>
        <p:spPr>
          <a:xfrm>
            <a:off x="2730375" y="1889675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Diagrama de Clases</a:t>
            </a:r>
            <a:endParaRPr/>
          </a:p>
        </p:txBody>
      </p:sp>
      <p:sp>
        <p:nvSpPr>
          <p:cNvPr id="449" name="Google Shape;449;p26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rgbClr val="FFFFFF"/>
                </a:solidFill>
              </a:rPr>
              <a:t>6</a:t>
            </a:r>
            <a:endParaRPr b="1"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5" name="Google Shape;4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50" y="304800"/>
            <a:ext cx="8485400" cy="4480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8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de Paquetes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675" y="1452753"/>
            <a:ext cx="4131500" cy="17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/>
          <p:nvPr>
            <p:ph type="title"/>
          </p:nvPr>
        </p:nvSpPr>
        <p:spPr>
          <a:xfrm>
            <a:off x="1316875" y="2781525"/>
            <a:ext cx="57921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Segunda entrega:</a:t>
            </a:r>
            <a:endParaRPr/>
          </a:p>
        </p:txBody>
      </p:sp>
      <p:sp>
        <p:nvSpPr>
          <p:cNvPr id="343" name="Google Shape;343;p12"/>
          <p:cNvSpPr txBox="1"/>
          <p:nvPr/>
        </p:nvSpPr>
        <p:spPr>
          <a:xfrm>
            <a:off x="1371125" y="3368150"/>
            <a:ext cx="1982400" cy="15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E1C6"/>
                </a:solidFill>
              </a:rPr>
              <a:t>Integrantes del equipo:</a:t>
            </a:r>
            <a:endParaRPr sz="1100">
              <a:solidFill>
                <a:srgbClr val="00E1C6"/>
              </a:solidFill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E1C6"/>
              </a:buClr>
              <a:buSzPts val="1100"/>
              <a:buChar char="●"/>
            </a:pPr>
            <a:r>
              <a:rPr lang="en" sz="1100">
                <a:solidFill>
                  <a:srgbClr val="00E1C6"/>
                </a:solidFill>
              </a:rPr>
              <a:t>Jorge Anzures</a:t>
            </a:r>
            <a:endParaRPr sz="1100">
              <a:solidFill>
                <a:srgbClr val="00E1C6"/>
              </a:solidFill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1C6"/>
              </a:buClr>
              <a:buSzPts val="1100"/>
              <a:buChar char="●"/>
            </a:pPr>
            <a:r>
              <a:rPr lang="en" sz="1100">
                <a:solidFill>
                  <a:srgbClr val="00E1C6"/>
                </a:solidFill>
              </a:rPr>
              <a:t>Rodrigo Euan </a:t>
            </a:r>
            <a:endParaRPr sz="1100">
              <a:solidFill>
                <a:srgbClr val="00E1C6"/>
              </a:solidFill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E1C6"/>
              </a:buClr>
              <a:buSzPts val="1100"/>
              <a:buChar char="●"/>
            </a:pPr>
            <a:r>
              <a:rPr lang="en" sz="1100">
                <a:solidFill>
                  <a:srgbClr val="00E1C6"/>
                </a:solidFill>
              </a:rPr>
              <a:t>Magdiel Pech</a:t>
            </a:r>
            <a:endParaRPr sz="1100">
              <a:solidFill>
                <a:srgbClr val="00E1C6"/>
              </a:solidFill>
            </a:endParaRPr>
          </a:p>
        </p:txBody>
      </p:sp>
      <p:sp>
        <p:nvSpPr>
          <p:cNvPr id="344" name="Google Shape;344;p1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5" name="Google Shape;345;p12"/>
          <p:cNvSpPr txBox="1"/>
          <p:nvPr>
            <p:ph type="title"/>
          </p:nvPr>
        </p:nvSpPr>
        <p:spPr>
          <a:xfrm>
            <a:off x="1708475" y="1082950"/>
            <a:ext cx="62283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Juegos con temática maya controlados por kinect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"/>
          <p:cNvSpPr txBox="1"/>
          <p:nvPr>
            <p:ph type="ctrTitle"/>
          </p:nvPr>
        </p:nvSpPr>
        <p:spPr>
          <a:xfrm>
            <a:off x="2743200" y="2284200"/>
            <a:ext cx="5638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Calendario de actividades</a:t>
            </a:r>
            <a:endParaRPr/>
          </a:p>
        </p:txBody>
      </p:sp>
      <p:sp>
        <p:nvSpPr>
          <p:cNvPr id="471" name="Google Shape;471;p30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rgbClr val="FFFFFF"/>
                </a:solidFill>
              </a:rPr>
              <a:t>9</a:t>
            </a:r>
            <a:endParaRPr b="1" sz="4800">
              <a:solidFill>
                <a:srgbClr val="FFFFFF"/>
              </a:solidFill>
            </a:endParaRPr>
          </a:p>
        </p:txBody>
      </p:sp>
      <p:sp>
        <p:nvSpPr>
          <p:cNvPr id="472" name="Google Shape;472;p30"/>
          <p:cNvSpPr txBox="1"/>
          <p:nvPr>
            <p:ph idx="1" type="subTitle"/>
          </p:nvPr>
        </p:nvSpPr>
        <p:spPr>
          <a:xfrm>
            <a:off x="2743200" y="2821000"/>
            <a:ext cx="39462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Métricas, actividades y roles de integrantes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8" name="Google Shape;478;p31"/>
          <p:cNvSpPr txBox="1"/>
          <p:nvPr>
            <p:ph type="title"/>
          </p:nvPr>
        </p:nvSpPr>
        <p:spPr>
          <a:xfrm>
            <a:off x="1905900" y="694250"/>
            <a:ext cx="61470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Calendario de actividades</a:t>
            </a:r>
            <a:endParaRPr/>
          </a:p>
        </p:txBody>
      </p:sp>
      <p:graphicFrame>
        <p:nvGraphicFramePr>
          <p:cNvPr id="479" name="Google Shape;479;p31"/>
          <p:cNvGraphicFramePr/>
          <p:nvPr/>
        </p:nvGraphicFramePr>
        <p:xfrm>
          <a:off x="446400" y="14423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{B77894A6-8607-43B7-AF66-7A0046F84F12}</a:tableStyleId>
              </a:tblPr>
              <a:tblGrid>
                <a:gridCol w="1248450"/>
                <a:gridCol w="1375200"/>
                <a:gridCol w="1440050"/>
                <a:gridCol w="1559250"/>
                <a:gridCol w="1560900"/>
                <a:gridCol w="1067350"/>
              </a:tblGrid>
              <a:tr h="58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Fechas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6/11/18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15/11/18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24/11/18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27/11/18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8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Actividad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Reunión y lluvia de ideas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Entrega del kinect y aportes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Entregas de avances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Creación de presentación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8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Integrantes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Jorge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Asistió y trabajo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Recibió el kinect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Muestra de avances individual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Participó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8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Integrantes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Rodrigo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Asistió y trabajo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Recibió el kinect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Muestra de avances individual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Participó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8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Integrantes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Magdiel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Asistió y trabajo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Recibió el kinect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Muestra de avances individual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Participó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5" name="Google Shape;485;p32"/>
          <p:cNvSpPr txBox="1"/>
          <p:nvPr>
            <p:ph idx="4294967295" type="title"/>
          </p:nvPr>
        </p:nvSpPr>
        <p:spPr>
          <a:xfrm>
            <a:off x="2648325" y="528550"/>
            <a:ext cx="469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Avance general</a:t>
            </a:r>
            <a:endParaRPr/>
          </a:p>
        </p:txBody>
      </p:sp>
      <p:pic>
        <p:nvPicPr>
          <p:cNvPr id="486" name="Google Shape;486;p32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450" y="1260300"/>
            <a:ext cx="5605899" cy="366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3"/>
          <p:cNvSpPr txBox="1"/>
          <p:nvPr>
            <p:ph type="ctrTitle"/>
          </p:nvPr>
        </p:nvSpPr>
        <p:spPr>
          <a:xfrm>
            <a:off x="2743200" y="2284200"/>
            <a:ext cx="5638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Bitacora</a:t>
            </a:r>
            <a:endParaRPr/>
          </a:p>
        </p:txBody>
      </p:sp>
      <p:sp>
        <p:nvSpPr>
          <p:cNvPr id="492" name="Google Shape;492;p33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rgbClr val="FFFFFF"/>
                </a:solidFill>
              </a:rPr>
              <a:t>9</a:t>
            </a:r>
            <a:endParaRPr b="1"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4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Bitacora</a:t>
            </a:r>
            <a:endParaRPr/>
          </a:p>
        </p:txBody>
      </p:sp>
      <p:sp>
        <p:nvSpPr>
          <p:cNvPr id="498" name="Google Shape;498;p34"/>
          <p:cNvSpPr txBox="1"/>
          <p:nvPr>
            <p:ph idx="1" type="body"/>
          </p:nvPr>
        </p:nvSpPr>
        <p:spPr>
          <a:xfrm>
            <a:off x="1732700" y="2255125"/>
            <a:ext cx="4944300" cy="23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Fecha: 06/11/18  Nos reunimos y tuvimos una lluvia de 				ideas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Fecha: 15/11/18 Se designaron actividades a cada				integrante del equipo y fechas de entrega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Fecha: 24/11/18 Se hizo un repaso de lo que </a:t>
            </a:r>
            <a:r>
              <a:rPr lang="en"/>
              <a:t>había</a:t>
            </a:r>
            <a:r>
              <a:rPr lang="en"/>
              <a:t> que				entregarse y se </a:t>
            </a:r>
            <a:r>
              <a:rPr lang="en"/>
              <a:t>subió</a:t>
            </a:r>
            <a:r>
              <a:rPr lang="en"/>
              <a:t> al repositorio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Fecha: 27/11/18 Se </a:t>
            </a:r>
            <a:r>
              <a:rPr lang="en"/>
              <a:t>realizó</a:t>
            </a:r>
            <a:r>
              <a:rPr lang="en"/>
              <a:t> la </a:t>
            </a:r>
            <a:r>
              <a:rPr lang="en"/>
              <a:t>presentación</a:t>
            </a:r>
            <a:r>
              <a:rPr lang="en"/>
              <a:t> para la segunda 			entrega del proyecto</a:t>
            </a:r>
            <a:endParaRPr/>
          </a:p>
        </p:txBody>
      </p:sp>
      <p:sp>
        <p:nvSpPr>
          <p:cNvPr id="499" name="Google Shape;499;p3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5"/>
          <p:cNvSpPr/>
          <p:nvPr/>
        </p:nvSpPr>
        <p:spPr>
          <a:xfrm rot="-5400000">
            <a:off x="1053600" y="533300"/>
            <a:ext cx="1855800" cy="21429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5" name="Google Shape;505;p35"/>
          <p:cNvSpPr txBox="1"/>
          <p:nvPr>
            <p:ph idx="4294967295" type="ctrTitle"/>
          </p:nvPr>
        </p:nvSpPr>
        <p:spPr>
          <a:xfrm>
            <a:off x="2913500" y="2485700"/>
            <a:ext cx="4562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</a:pPr>
            <a:r>
              <a:rPr lang="en" sz="8000"/>
              <a:t>Gracias</a:t>
            </a:r>
            <a:r>
              <a:rPr b="0" i="0" lang="en" sz="8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b="0" i="0" sz="8000" u="none" cap="none" strike="noStrike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35"/>
          <p:cNvSpPr/>
          <p:nvPr/>
        </p:nvSpPr>
        <p:spPr>
          <a:xfrm>
            <a:off x="1591719" y="1212580"/>
            <a:ext cx="779561" cy="77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3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/>
              <a:t>Requerimentos</a:t>
            </a:r>
            <a:endParaRPr/>
          </a:p>
        </p:txBody>
      </p:sp>
      <p:sp>
        <p:nvSpPr>
          <p:cNvPr id="351" name="Google Shape;351;p13"/>
          <p:cNvSpPr txBox="1"/>
          <p:nvPr>
            <p:ph idx="1" type="subTitle"/>
          </p:nvPr>
        </p:nvSpPr>
        <p:spPr>
          <a:xfrm>
            <a:off x="2743200" y="2821000"/>
            <a:ext cx="24417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Requerimientos</a:t>
            </a:r>
            <a:r>
              <a:rPr lang="en"/>
              <a:t> funcionales</a:t>
            </a:r>
            <a:endParaRPr/>
          </a:p>
        </p:txBody>
      </p:sp>
      <p:sp>
        <p:nvSpPr>
          <p:cNvPr id="352" name="Google Shape;352;p13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4"/>
          <p:cNvSpPr txBox="1"/>
          <p:nvPr>
            <p:ph type="title"/>
          </p:nvPr>
        </p:nvSpPr>
        <p:spPr>
          <a:xfrm>
            <a:off x="1822575" y="98897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Requerimientos</a:t>
            </a:r>
            <a:r>
              <a:rPr lang="en"/>
              <a:t> </a:t>
            </a:r>
            <a:r>
              <a:rPr lang="en"/>
              <a:t>Funcionales</a:t>
            </a:r>
            <a:endParaRPr/>
          </a:p>
        </p:txBody>
      </p:sp>
      <p:sp>
        <p:nvSpPr>
          <p:cNvPr id="358" name="Google Shape;358;p14"/>
          <p:cNvSpPr txBox="1"/>
          <p:nvPr>
            <p:ph idx="1" type="body"/>
          </p:nvPr>
        </p:nvSpPr>
        <p:spPr>
          <a:xfrm>
            <a:off x="1327350" y="1523675"/>
            <a:ext cx="5335800" cy="27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◉"/>
            </a:pPr>
            <a:r>
              <a:rPr b="1"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proyecto será controlado mediante un Kinect.</a:t>
            </a:r>
            <a:endParaRPr b="1"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◉"/>
            </a:pPr>
            <a:r>
              <a:rPr b="1"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proyecto contará con un menú principal donde se tendrá. acceso a cada juego. </a:t>
            </a:r>
            <a:endParaRPr b="1"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◉"/>
            </a:pPr>
            <a:r>
              <a:rPr b="1"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Cada juego contará con una pantalla de inicio.</a:t>
            </a:r>
            <a:endParaRPr b="1"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Cada juego contará con una pantalla de puntuación.</a:t>
            </a:r>
            <a:br>
              <a:rPr lang="en"/>
            </a:br>
            <a:endParaRPr/>
          </a:p>
        </p:txBody>
      </p:sp>
      <p:sp>
        <p:nvSpPr>
          <p:cNvPr id="359" name="Google Shape;359;p1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/>
              <a:t>Requerimentos</a:t>
            </a:r>
            <a:endParaRPr/>
          </a:p>
        </p:txBody>
      </p:sp>
      <p:sp>
        <p:nvSpPr>
          <p:cNvPr id="365" name="Google Shape;365;p15"/>
          <p:cNvSpPr txBox="1"/>
          <p:nvPr>
            <p:ph idx="1" type="subTitle"/>
          </p:nvPr>
        </p:nvSpPr>
        <p:spPr>
          <a:xfrm>
            <a:off x="2743200" y="2821000"/>
            <a:ext cx="2900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Requerimientos no funcionales</a:t>
            </a:r>
            <a:endParaRPr/>
          </a:p>
        </p:txBody>
      </p:sp>
      <p:sp>
        <p:nvSpPr>
          <p:cNvPr id="366" name="Google Shape;366;p15"/>
          <p:cNvSpPr txBox="1"/>
          <p:nvPr/>
        </p:nvSpPr>
        <p:spPr>
          <a:xfrm>
            <a:off x="432800" y="168585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rgbClr val="FFFFFF"/>
                </a:solidFill>
              </a:rPr>
              <a:t>2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6"/>
          <p:cNvSpPr txBox="1"/>
          <p:nvPr>
            <p:ph idx="1" type="body"/>
          </p:nvPr>
        </p:nvSpPr>
        <p:spPr>
          <a:xfrm>
            <a:off x="1292800" y="1937125"/>
            <a:ext cx="5786400" cy="25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◉"/>
            </a:pPr>
            <a:r>
              <a:rPr b="1"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</a:t>
            </a:r>
            <a:r>
              <a:rPr b="1"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redireccionará las vistas por medio de botones</a:t>
            </a:r>
            <a:endParaRPr b="1"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1"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◉"/>
            </a:pPr>
            <a:r>
              <a:rPr b="1"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</a:t>
            </a:r>
            <a:r>
              <a:rPr b="1"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mostrará</a:t>
            </a:r>
            <a:r>
              <a:rPr b="1"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el esqueleto del usuario representado por un Stickman</a:t>
            </a:r>
            <a:endParaRPr b="1"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◉"/>
            </a:pPr>
            <a:r>
              <a:t/>
            </a:r>
            <a:endParaRPr b="1"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◉"/>
            </a:pPr>
            <a:r>
              <a:rPr b="1"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puntaje </a:t>
            </a:r>
            <a:r>
              <a:rPr b="1"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será</a:t>
            </a:r>
            <a:r>
              <a:rPr b="1"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representado en la vista del juego en la esquina superior derecha.</a:t>
            </a:r>
            <a:endParaRPr b="1"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2" name="Google Shape;372;p1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3" name="Google Shape;373;p16"/>
          <p:cNvSpPr txBox="1"/>
          <p:nvPr>
            <p:ph type="title"/>
          </p:nvPr>
        </p:nvSpPr>
        <p:spPr>
          <a:xfrm>
            <a:off x="1455500" y="1099600"/>
            <a:ext cx="54987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Requerimientos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Funcionales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7"/>
          <p:cNvSpPr txBox="1"/>
          <p:nvPr>
            <p:ph type="ctrTitle"/>
          </p:nvPr>
        </p:nvSpPr>
        <p:spPr>
          <a:xfrm>
            <a:off x="2743200" y="2098000"/>
            <a:ext cx="34398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Casos de uso </a:t>
            </a:r>
            <a:endParaRPr/>
          </a:p>
        </p:txBody>
      </p:sp>
      <p:sp>
        <p:nvSpPr>
          <p:cNvPr id="379" name="Google Shape;379;p17"/>
          <p:cNvSpPr txBox="1"/>
          <p:nvPr>
            <p:ph idx="1" type="subTitle"/>
          </p:nvPr>
        </p:nvSpPr>
        <p:spPr>
          <a:xfrm>
            <a:off x="2743200" y="2821000"/>
            <a:ext cx="39462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Diagrama de casos de uso con flujos alternos.</a:t>
            </a:r>
            <a:endParaRPr/>
          </a:p>
        </p:txBody>
      </p:sp>
      <p:sp>
        <p:nvSpPr>
          <p:cNvPr id="380" name="Google Shape;380;p17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rgbClr val="FFFFFF"/>
                </a:solidFill>
              </a:rPr>
              <a:t>3</a:t>
            </a:r>
            <a:endParaRPr b="1"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8"/>
          <p:cNvSpPr txBox="1"/>
          <p:nvPr>
            <p:ph idx="1" type="body"/>
          </p:nvPr>
        </p:nvSpPr>
        <p:spPr>
          <a:xfrm>
            <a:off x="117550" y="2014000"/>
            <a:ext cx="3290400" cy="17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</a:rPr>
              <a:t>Escenario : 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</a:rPr>
              <a:t>El usuario podrá elegir los diferentes juegos con la ayuda del sensor de movimientos del kinect, cada uno de estos juegos tendrá botones destinados a:</a:t>
            </a:r>
            <a:endParaRPr b="1"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-"/>
            </a:pPr>
            <a:r>
              <a:rPr b="1" lang="en" sz="1600">
                <a:solidFill>
                  <a:srgbClr val="FFFFFF"/>
                </a:solidFill>
              </a:rPr>
              <a:t>Jugar</a:t>
            </a:r>
            <a:endParaRPr b="1"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-"/>
            </a:pPr>
            <a:r>
              <a:rPr b="1" lang="en" sz="1600">
                <a:solidFill>
                  <a:srgbClr val="FFFFFF"/>
                </a:solidFill>
              </a:rPr>
              <a:t>Puntuaciones</a:t>
            </a:r>
            <a:endParaRPr b="1"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-"/>
            </a:pPr>
            <a:r>
              <a:rPr b="1" lang="en" sz="1600">
                <a:solidFill>
                  <a:srgbClr val="FFFFFF"/>
                </a:solidFill>
              </a:rPr>
              <a:t>Volver al menú principal</a:t>
            </a:r>
            <a:endParaRPr b="1"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-"/>
            </a:pPr>
            <a:r>
              <a:rPr b="1" lang="en" sz="1600">
                <a:solidFill>
                  <a:srgbClr val="FFFFFF"/>
                </a:solidFill>
              </a:rPr>
              <a:t>Salir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6" name="Google Shape;386;p18"/>
          <p:cNvSpPr txBox="1"/>
          <p:nvPr>
            <p:ph type="title"/>
          </p:nvPr>
        </p:nvSpPr>
        <p:spPr>
          <a:xfrm>
            <a:off x="2446825" y="135600"/>
            <a:ext cx="6384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Casos de uso con usuarios </a:t>
            </a:r>
            <a:endParaRPr/>
          </a:p>
        </p:txBody>
      </p:sp>
      <p:sp>
        <p:nvSpPr>
          <p:cNvPr id="387" name="Google Shape;387;p1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8" name="Google Shape;3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2925" y="857000"/>
            <a:ext cx="3733551" cy="396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9"/>
          <p:cNvSpPr txBox="1"/>
          <p:nvPr>
            <p:ph type="title"/>
          </p:nvPr>
        </p:nvSpPr>
        <p:spPr>
          <a:xfrm>
            <a:off x="2392600" y="79550"/>
            <a:ext cx="65205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Flujos alternos de casos de uso</a:t>
            </a:r>
            <a:endParaRPr/>
          </a:p>
        </p:txBody>
      </p:sp>
      <p:sp>
        <p:nvSpPr>
          <p:cNvPr id="394" name="Google Shape;394;p19"/>
          <p:cNvSpPr txBox="1"/>
          <p:nvPr>
            <p:ph idx="1" type="body"/>
          </p:nvPr>
        </p:nvSpPr>
        <p:spPr>
          <a:xfrm>
            <a:off x="1235525" y="2048525"/>
            <a:ext cx="22953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Base de datos no activada </a:t>
            </a:r>
            <a:endParaRPr/>
          </a:p>
        </p:txBody>
      </p:sp>
      <p:sp>
        <p:nvSpPr>
          <p:cNvPr id="395" name="Google Shape;395;p1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6" name="Google Shape;3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6675" y="969425"/>
            <a:ext cx="2662100" cy="18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025" y="2485320"/>
            <a:ext cx="5214600" cy="23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19"/>
          <p:cNvSpPr txBox="1"/>
          <p:nvPr>
            <p:ph idx="1" type="body"/>
          </p:nvPr>
        </p:nvSpPr>
        <p:spPr>
          <a:xfrm>
            <a:off x="4352900" y="1611725"/>
            <a:ext cx="17994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Kinect no conectado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