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8" r:id="rId15"/>
    <p:sldId id="319" r:id="rId16"/>
    <p:sldId id="320" r:id="rId17"/>
    <p:sldId id="322" r:id="rId18"/>
    <p:sldId id="323" r:id="rId19"/>
    <p:sldId id="316" r:id="rId20"/>
    <p:sldId id="321" r:id="rId21"/>
    <p:sldId id="290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063CC22-0E01-4F47-88DD-5403694900BB}">
          <p14:sldIdLst>
            <p14:sldId id="256"/>
            <p14:sldId id="257"/>
            <p14:sldId id="258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318"/>
            <p14:sldId id="319"/>
            <p14:sldId id="320"/>
            <p14:sldId id="322"/>
            <p14:sldId id="323"/>
            <p14:sldId id="316"/>
            <p14:sldId id="321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C78E"/>
    <a:srgbClr val="009600"/>
    <a:srgbClr val="032153"/>
    <a:srgbClr val="04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7" autoAdjust="0"/>
    <p:restoredTop sz="86821" autoAdjust="0"/>
  </p:normalViewPr>
  <p:slideViewPr>
    <p:cSldViewPr snapToGrid="0">
      <p:cViewPr varScale="1">
        <p:scale>
          <a:sx n="93" d="100"/>
          <a:sy n="93" d="100"/>
        </p:scale>
        <p:origin x="11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83461D17-14FA-A598-DA83-A1D6F66E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F86B9153-2071-F20E-B724-D0583563B1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7BECE2E7-B893-4082-DFE9-759BDB4B6A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54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588E172-539F-822C-941A-9905C1A53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7E647DCA-530C-A30D-3382-F59244530E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680645A3-9CAD-D746-1135-6B52FFDA2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4499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82B7AD9-3D97-1A59-C056-4FBE763AD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5DAA5E4E-93A8-0CAB-B5BC-A349FBA0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DA99113B-A7E6-1DF2-849C-DFDEAA7C9E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8794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89E73AB-08E2-9C29-9583-3C551DB5F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4E725C0D-5CFF-462B-0D29-E5F4729954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954E2010-F3A4-E028-AF5D-0690CF7F84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0079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D43EB32-E945-6686-4861-7F068357A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B6ACC96B-2A50-2360-948C-8175290B4E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C7CC963D-FD53-F1AB-B9A5-38D9338BC0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8524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DCFDAFC-5D48-376A-AB16-FF27F008D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2D7E3A65-EB08-AE99-CAD7-476DFD2A0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8D63AB01-3EDD-5C14-31C8-632254A7C7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562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8CB1609-81C6-CCF9-BF57-A5267767E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CBDA5A3D-22AD-73ED-CF7D-ECCCC6333D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8284E8DB-18B2-C8AE-ECDB-45BE4750C2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69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2526519-CF38-C4B1-4C39-7AB207EA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246D3E4A-7B0A-4C5A-107F-CBF0E0EF33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3F2D26A2-7A85-D614-66C5-6D0FD91C22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6238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DCBC39B-A9F5-E23D-9E12-A34520EC5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C6710785-421B-46CD-13D5-6C57AB755D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1833E245-A3F3-EC1E-FE01-6721312ABD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601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1FDE58B-ED33-8880-1001-A1C3F05E8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6E3E313E-B8AF-078A-3818-C51E35E37B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C1C51A80-D4AF-4203-B626-86017377E5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338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5D832D5-7A08-788F-CE10-4A4C643BB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D70B0384-C012-1EFF-B345-43028BF93D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F11878E5-904A-CB0F-6967-8C0B2BAA92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1172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202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BE18EDA-45EF-E1FC-A51F-68D404178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4DCDF8F3-42E6-AB6C-6538-022368A8B2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75767E8E-36F3-390A-7258-D0ACA45C08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455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D28DC45-0BDE-A752-E92F-0649EE5E1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CE5637A-5B29-6DDF-C6FD-1F0CAA99F8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D4687B06-1497-61B2-3334-6136230C75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6587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C721519A-2FDF-3420-7ABA-A84BE8367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82FC1CDD-505E-3496-ABA2-88E6A9B9CA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42E94F1B-B582-5E19-A4CE-387C3EE90C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102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560E6EE-530E-0076-39E8-47887BCC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454C0D4-EFCE-6567-F85F-5950789D5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38AF96A8-1C28-04D2-3DA5-8F284071BC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282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8DBACBD8-9F6E-F297-C7FA-D9638E3CF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37A89277-12CB-1118-E100-436E23F5A8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826FFE29-A22F-F4D1-0B78-A10288A7B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6898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B494CA3-492F-5432-6622-B2F06B655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8D8E7352-4EDA-9576-C8D1-9A4D31918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94A9DB6B-78D4-8F98-03CB-EC5BFD800A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827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trada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95484" y="2571381"/>
            <a:ext cx="4143972" cy="137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2"/>
          <p:cNvGrpSpPr/>
          <p:nvPr/>
        </p:nvGrpSpPr>
        <p:grpSpPr>
          <a:xfrm>
            <a:off x="0" y="5716598"/>
            <a:ext cx="11959674" cy="939388"/>
            <a:chOff x="0" y="5716598"/>
            <a:chExt cx="11959674" cy="939388"/>
          </a:xfrm>
        </p:grpSpPr>
        <p:pic>
          <p:nvPicPr>
            <p:cNvPr id="85" name="Google Shape;85;p1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5716598"/>
              <a:ext cx="11034643" cy="939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2"/>
            <p:cNvSpPr/>
            <p:nvPr/>
          </p:nvSpPr>
          <p:spPr>
            <a:xfrm>
              <a:off x="11020286" y="5716598"/>
              <a:ext cx="939388" cy="93938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363614" y="1726412"/>
            <a:ext cx="5351473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029614" y="-826288"/>
            <a:ext cx="5351473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1194770" y="6004476"/>
            <a:ext cx="62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237434" y="6004476"/>
            <a:ext cx="5680765" cy="3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ROBOTIICA E INTELIGENCIA ARTIFICIAL – 1MTR53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521" y="5547936"/>
            <a:ext cx="2504546" cy="82640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8585"/>
              </a:buClr>
              <a:buSzPts val="2400"/>
              <a:buNone/>
              <a:defRPr sz="2400" i="1">
                <a:solidFill>
                  <a:srgbClr val="64858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0" y="5716598"/>
            <a:ext cx="11959674" cy="939388"/>
            <a:chOff x="0" y="5716598"/>
            <a:chExt cx="11959674" cy="939388"/>
          </a:xfrm>
        </p:grpSpPr>
        <p:pic>
          <p:nvPicPr>
            <p:cNvPr id="23" name="Google Shape;23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5716598"/>
              <a:ext cx="11034643" cy="939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4"/>
            <p:cNvSpPr/>
            <p:nvPr/>
          </p:nvSpPr>
          <p:spPr>
            <a:xfrm>
              <a:off x="11020286" y="5716598"/>
              <a:ext cx="939388" cy="93938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10515600" cy="386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194770" y="6004476"/>
            <a:ext cx="62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32326" y="6012736"/>
            <a:ext cx="9013274" cy="3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ROBOTIICA E INTELIGENCIA ARTIFICIAL – 1MTR53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0" y="5716598"/>
            <a:ext cx="11959674" cy="939388"/>
            <a:chOff x="0" y="5716598"/>
            <a:chExt cx="11959674" cy="939388"/>
          </a:xfrm>
        </p:grpSpPr>
        <p:pic>
          <p:nvPicPr>
            <p:cNvPr id="40" name="Google Shape;40;p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5716598"/>
              <a:ext cx="11034643" cy="939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41;p6"/>
            <p:cNvSpPr/>
            <p:nvPr/>
          </p:nvSpPr>
          <p:spPr>
            <a:xfrm>
              <a:off x="11020286" y="5716598"/>
              <a:ext cx="939388" cy="93938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194770" y="6004476"/>
            <a:ext cx="62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237434" y="6004476"/>
            <a:ext cx="5680765" cy="3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ROBOTIICA E INTELIGENCIA ARTIFICIAL – 1MTR53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0" y="5716598"/>
            <a:ext cx="11959674" cy="939388"/>
            <a:chOff x="0" y="5716598"/>
            <a:chExt cx="11959674" cy="939388"/>
          </a:xfrm>
        </p:grpSpPr>
        <p:pic>
          <p:nvPicPr>
            <p:cNvPr id="49" name="Google Shape;49;p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5716598"/>
              <a:ext cx="11034643" cy="939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7"/>
            <p:cNvSpPr/>
            <p:nvPr/>
          </p:nvSpPr>
          <p:spPr>
            <a:xfrm>
              <a:off x="11020286" y="5716598"/>
              <a:ext cx="939388" cy="93938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1194770" y="6004476"/>
            <a:ext cx="62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237434" y="6004476"/>
            <a:ext cx="5680765" cy="3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ROBOTIICA E INTELIGENCIA ARTIFICIAL – 1MTR53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232326" y="5743102"/>
            <a:ext cx="11959674" cy="939388"/>
            <a:chOff x="0" y="5716598"/>
            <a:chExt cx="11959674" cy="939388"/>
          </a:xfrm>
        </p:grpSpPr>
        <p:pic>
          <p:nvPicPr>
            <p:cNvPr id="60" name="Google Shape;60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5716598"/>
              <a:ext cx="11034643" cy="939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8"/>
            <p:cNvSpPr/>
            <p:nvPr/>
          </p:nvSpPr>
          <p:spPr>
            <a:xfrm>
              <a:off x="11020286" y="5716598"/>
              <a:ext cx="939388" cy="93938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1194770" y="6004476"/>
            <a:ext cx="62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32326" y="6054170"/>
            <a:ext cx="9942886" cy="26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ROBOTIICA E INTELIGENCIA ARTIFICIAL – 1MTR53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0"/>
          <p:cNvGrpSpPr/>
          <p:nvPr/>
        </p:nvGrpSpPr>
        <p:grpSpPr>
          <a:xfrm>
            <a:off x="0" y="5716598"/>
            <a:ext cx="11959674" cy="939388"/>
            <a:chOff x="0" y="5716598"/>
            <a:chExt cx="11959674" cy="939388"/>
          </a:xfrm>
        </p:grpSpPr>
        <p:pic>
          <p:nvPicPr>
            <p:cNvPr id="68" name="Google Shape;68;p1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5716598"/>
              <a:ext cx="11034643" cy="939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0"/>
            <p:cNvSpPr/>
            <p:nvPr/>
          </p:nvSpPr>
          <p:spPr>
            <a:xfrm>
              <a:off x="11020286" y="5716598"/>
              <a:ext cx="939388" cy="93938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5413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5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11194770" y="6004476"/>
            <a:ext cx="62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237434" y="6004476"/>
            <a:ext cx="5680765" cy="3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ROBOTIICA E INTELIGENCIA ARTIFICIAL – 1MTR53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0" y="5716598"/>
            <a:ext cx="11959674" cy="939388"/>
            <a:chOff x="0" y="5716598"/>
            <a:chExt cx="11959674" cy="939388"/>
          </a:xfrm>
        </p:grpSpPr>
        <p:pic>
          <p:nvPicPr>
            <p:cNvPr id="77" name="Google Shape;77;p1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5716598"/>
              <a:ext cx="11034643" cy="939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1"/>
            <p:cNvSpPr/>
            <p:nvPr/>
          </p:nvSpPr>
          <p:spPr>
            <a:xfrm>
              <a:off x="11020286" y="5716598"/>
              <a:ext cx="939388" cy="93938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4161556" y="-1497730"/>
            <a:ext cx="386888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194770" y="6004476"/>
            <a:ext cx="62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237434" y="6004476"/>
            <a:ext cx="5680765" cy="3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ROBOTIICA E INTELIGENCIA ARTIFICIAL – 1MTR53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10515600" cy="386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237435" y="6013034"/>
            <a:ext cx="607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194770" y="6004476"/>
            <a:ext cx="62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3F9C80E4-661C-5B90-E1B1-A8E7B5907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55FA725-79D5-E108-BF7A-D7CB63AFF70A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CED41D14-BA52-7821-8D9F-E6ECDF5B2725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TEORIA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E2BC2F26-1470-17C7-0A86-709EC1025CEB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BA6C8428-8721-61E5-6088-B221B937904D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7CA803FF-2371-EF59-13F5-2319F00CDD4A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BUG 2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C7287E12-10C5-67AA-4509-88FC0C5CE4F8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CODIGO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64FFAE00-0553-B7F8-72C5-E539F43632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1236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D9183A-544D-7513-1C4F-1020223C2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79" y="1416931"/>
            <a:ext cx="6199183" cy="4237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5D6CE2-DB3F-0B19-3229-B04589B6A084}"/>
              </a:ext>
            </a:extLst>
          </p:cNvPr>
          <p:cNvSpPr txBox="1"/>
          <p:nvPr/>
        </p:nvSpPr>
        <p:spPr>
          <a:xfrm>
            <a:off x="7336762" y="2666599"/>
            <a:ext cx="407336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E" sz="2000" b="1" dirty="0">
                <a:solidFill>
                  <a:srgbClr val="FF0000"/>
                </a:solidFill>
              </a:rPr>
              <a:t>Varia debido a la eleccionde de direccion de movimiento?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4A470-A757-2B68-6D0A-7FCB3D06226C}"/>
              </a:ext>
            </a:extLst>
          </p:cNvPr>
          <p:cNvSpPr txBox="1"/>
          <p:nvPr/>
        </p:nvSpPr>
        <p:spPr>
          <a:xfrm>
            <a:off x="7296112" y="4114423"/>
            <a:ext cx="407336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E" sz="2000" b="1" dirty="0">
                <a:solidFill>
                  <a:srgbClr val="FF0000"/>
                </a:solidFill>
              </a:rPr>
              <a:t>Cual es el más óptimo?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C44EDB-2BD6-D782-25B5-6D8D7B2B81E0}"/>
              </a:ext>
            </a:extLst>
          </p:cNvPr>
          <p:cNvSpPr/>
          <p:nvPr/>
        </p:nvSpPr>
        <p:spPr>
          <a:xfrm>
            <a:off x="328863" y="684332"/>
            <a:ext cx="16081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Bug 2</a:t>
            </a:r>
          </a:p>
        </p:txBody>
      </p:sp>
    </p:spTree>
    <p:extLst>
      <p:ext uri="{BB962C8B-B14F-4D97-AF65-F5344CB8AC3E}">
        <p14:creationId xmlns:p14="http://schemas.microsoft.com/office/powerpoint/2010/main" val="204491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5B89A92-1806-8562-AF01-D45CBD159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35A735B-DF84-F285-3739-2A0A8508B08C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90A5C94A-F700-8EAA-1CC9-A0A272C8A8C8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TEORIA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5A6D7DA0-7845-186D-F3FA-9101AE9C2FF8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A91F749A-CA10-EC63-DE1F-34D0108D65BB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87366C78-2756-52E4-2401-0DEC6F9E5185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BUG 2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FCADD78F-8E81-D156-FA4B-DF65BF14E6F0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CODIGO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39D4A49B-DF99-1A27-7030-623D01536BE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593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1546D7-F782-199D-488F-F86FC0BFAF92}"/>
              </a:ext>
            </a:extLst>
          </p:cNvPr>
          <p:cNvSpPr/>
          <p:nvPr/>
        </p:nvSpPr>
        <p:spPr>
          <a:xfrm>
            <a:off x="231319" y="709045"/>
            <a:ext cx="38876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Bug 1 vs Bug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87C6B9-67DF-E5CA-0734-0AA4E3AE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02" y="1906029"/>
            <a:ext cx="3664293" cy="3428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18B213-260D-B7D9-03F8-AB67E1224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934" y="1746796"/>
            <a:ext cx="2886745" cy="33644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2F2F14-00C6-B55C-DD76-FE0446AF9DDD}"/>
              </a:ext>
            </a:extLst>
          </p:cNvPr>
          <p:cNvCxnSpPr/>
          <p:nvPr/>
        </p:nvCxnSpPr>
        <p:spPr>
          <a:xfrm>
            <a:off x="4265395" y="1519881"/>
            <a:ext cx="0" cy="397887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17BC3B-FB19-3DA4-69B1-353687B38B3A}"/>
              </a:ext>
            </a:extLst>
          </p:cNvPr>
          <p:cNvSpPr txBox="1"/>
          <p:nvPr/>
        </p:nvSpPr>
        <p:spPr>
          <a:xfrm>
            <a:off x="601102" y="1407066"/>
            <a:ext cx="4073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2000" b="1" dirty="0">
                <a:solidFill>
                  <a:srgbClr val="FF0000"/>
                </a:solidFill>
              </a:rPr>
              <a:t>Bug 2 </a:t>
            </a:r>
            <a:r>
              <a:rPr lang="en-PE" sz="2000" b="1" dirty="0">
                <a:solidFill>
                  <a:schemeClr val="tx1"/>
                </a:solidFill>
              </a:rPr>
              <a:t>&gt;</a:t>
            </a:r>
            <a:r>
              <a:rPr lang="en-PE" sz="2000" b="1" dirty="0">
                <a:solidFill>
                  <a:srgbClr val="FF0000"/>
                </a:solidFill>
              </a:rPr>
              <a:t> </a:t>
            </a:r>
            <a:r>
              <a:rPr lang="en-PE" sz="2000" b="1" dirty="0">
                <a:solidFill>
                  <a:schemeClr val="accent2">
                    <a:lumMod val="75000"/>
                  </a:schemeClr>
                </a:solidFill>
              </a:rPr>
              <a:t>Bug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EB3858-007B-4389-B3CC-D28BFBEC203D}"/>
              </a:ext>
            </a:extLst>
          </p:cNvPr>
          <p:cNvSpPr txBox="1"/>
          <p:nvPr/>
        </p:nvSpPr>
        <p:spPr>
          <a:xfrm>
            <a:off x="3988731" y="1412873"/>
            <a:ext cx="4073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2000" b="1" dirty="0">
                <a:solidFill>
                  <a:srgbClr val="FF0000"/>
                </a:solidFill>
              </a:rPr>
              <a:t>Bug 2     </a:t>
            </a:r>
            <a:r>
              <a:rPr lang="en-PE" sz="2000" b="1" dirty="0">
                <a:solidFill>
                  <a:schemeClr val="accent2">
                    <a:lumMod val="75000"/>
                  </a:schemeClr>
                </a:solidFill>
              </a:rPr>
              <a:t>Bug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5BB5-3C3F-E597-12A9-E392E81F9DF1}"/>
              </a:ext>
            </a:extLst>
          </p:cNvPr>
          <p:cNvSpPr txBox="1"/>
          <p:nvPr/>
        </p:nvSpPr>
        <p:spPr>
          <a:xfrm>
            <a:off x="5861218" y="1403804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E" sz="2000" b="1" dirty="0">
                <a:solidFill>
                  <a:schemeClr val="tx1"/>
                </a:solidFill>
              </a:rPr>
              <a:t>&lt;</a:t>
            </a:r>
            <a:endParaRPr lang="en-PE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B4119-C2BB-440E-D6D7-61FBFB475562}"/>
              </a:ext>
            </a:extLst>
          </p:cNvPr>
          <p:cNvSpPr txBox="1"/>
          <p:nvPr/>
        </p:nvSpPr>
        <p:spPr>
          <a:xfrm>
            <a:off x="7929688" y="2351782"/>
            <a:ext cx="3761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dirty="0">
                <a:solidFill>
                  <a:schemeClr val="tx1"/>
                </a:solidFill>
              </a:rPr>
              <a:t>Bug 1 es un algoritmo de busqueda exhaustiva (minimo global)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3D5FB-E433-1DB4-2BBF-50256BEF69EB}"/>
              </a:ext>
            </a:extLst>
          </p:cNvPr>
          <p:cNvSpPr txBox="1"/>
          <p:nvPr/>
        </p:nvSpPr>
        <p:spPr>
          <a:xfrm>
            <a:off x="7952361" y="3182968"/>
            <a:ext cx="3761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dirty="0">
                <a:solidFill>
                  <a:schemeClr val="tx1"/>
                </a:solidFill>
              </a:rPr>
              <a:t>Bug 2 es un algoritmo de busqueda más practico (minimo local)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E06259-50B7-BA70-EDF5-0AB0EA02794D}"/>
              </a:ext>
            </a:extLst>
          </p:cNvPr>
          <p:cNvSpPr txBox="1"/>
          <p:nvPr/>
        </p:nvSpPr>
        <p:spPr>
          <a:xfrm>
            <a:off x="7952361" y="4014154"/>
            <a:ext cx="376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dirty="0">
                <a:solidFill>
                  <a:schemeClr val="tx1"/>
                </a:solidFill>
              </a:rPr>
              <a:t>Elegir dependiendo de la situación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29EE8-52A3-B6AB-DEB0-2E843D4D5B5A}"/>
              </a:ext>
            </a:extLst>
          </p:cNvPr>
          <p:cNvSpPr txBox="1"/>
          <p:nvPr/>
        </p:nvSpPr>
        <p:spPr>
          <a:xfrm>
            <a:off x="7952361" y="4596392"/>
            <a:ext cx="3761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dirty="0">
                <a:solidFill>
                  <a:schemeClr val="tx1"/>
                </a:solidFill>
              </a:rPr>
              <a:t>Bug 1 tiende a presentar un mejor rendimiento en diversas situaciones</a:t>
            </a:r>
          </a:p>
        </p:txBody>
      </p:sp>
    </p:spTree>
    <p:extLst>
      <p:ext uri="{BB962C8B-B14F-4D97-AF65-F5344CB8AC3E}">
        <p14:creationId xmlns:p14="http://schemas.microsoft.com/office/powerpoint/2010/main" val="312580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8BF5A58-FCD2-8AFA-D37B-C2F7DA111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9E72CDE-3842-D4F0-C3BD-474F428C08C7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3DDA55E9-BD05-B809-76DC-1F7B63B66FF8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TEORIA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0FE37C3E-22B9-7EB9-D8F3-B78A1F0761C6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15E05791-1A23-9180-C877-4CFC8195C99F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0FFED330-63A6-71FA-9E2F-B8C7A4266996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2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8921210F-8BCA-9B2D-29AA-A77B83C54F8D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CODIGO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01A62D23-4943-ED25-BCEF-A67FA68055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593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3D701-CCED-0DA9-77F2-C42D28588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95" y="1851290"/>
            <a:ext cx="4876800" cy="229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9794DB-D91A-F6F8-FC3F-7B9C08E6FEC3}"/>
              </a:ext>
            </a:extLst>
          </p:cNvPr>
          <p:cNvSpPr/>
          <p:nvPr/>
        </p:nvSpPr>
        <p:spPr>
          <a:xfrm>
            <a:off x="322306" y="751301"/>
            <a:ext cx="45977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Código Clase Bug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1672EA-F259-31AD-480D-61B9D0353A6C}"/>
              </a:ext>
            </a:extLst>
          </p:cNvPr>
          <p:cNvSpPr txBox="1"/>
          <p:nvPr/>
        </p:nvSpPr>
        <p:spPr>
          <a:xfrm>
            <a:off x="563395" y="1459187"/>
            <a:ext cx="236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Inicializar</a:t>
            </a:r>
            <a:r>
              <a:rPr lang="en-US" sz="1600" dirty="0">
                <a:solidFill>
                  <a:schemeClr val="tx1"/>
                </a:solidFill>
              </a:rPr>
              <a:t> las variables</a:t>
            </a:r>
            <a:endParaRPr lang="en-PE" sz="16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BDF52D-DEBD-1DAB-6D8F-723272005DF7}"/>
              </a:ext>
            </a:extLst>
          </p:cNvPr>
          <p:cNvSpPr txBox="1"/>
          <p:nvPr/>
        </p:nvSpPr>
        <p:spPr>
          <a:xfrm>
            <a:off x="5736239" y="1459187"/>
            <a:ext cx="2777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Inicializar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espacio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latente</a:t>
            </a:r>
            <a:endParaRPr lang="en-PE" sz="1600" b="1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E59ADC-BB19-440B-6F36-04AAA44A9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189" y="1839031"/>
            <a:ext cx="5805012" cy="22987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6868008-97A9-F8E7-85C9-D1AFA3B47132}"/>
              </a:ext>
            </a:extLst>
          </p:cNvPr>
          <p:cNvSpPr/>
          <p:nvPr/>
        </p:nvSpPr>
        <p:spPr>
          <a:xfrm>
            <a:off x="7055442" y="2350388"/>
            <a:ext cx="1841801" cy="258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3753C2-8FC7-E129-D0F6-FE98F29DC00C}"/>
              </a:ext>
            </a:extLst>
          </p:cNvPr>
          <p:cNvSpPr/>
          <p:nvPr/>
        </p:nvSpPr>
        <p:spPr>
          <a:xfrm>
            <a:off x="6095321" y="2189844"/>
            <a:ext cx="2109565" cy="160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5724264-E9E6-768A-2B57-255F0C739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103" y="4620723"/>
            <a:ext cx="7438435" cy="10789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7966FB-5547-7BA7-3566-698C4E9B53BD}"/>
              </a:ext>
            </a:extLst>
          </p:cNvPr>
          <p:cNvSpPr txBox="1"/>
          <p:nvPr/>
        </p:nvSpPr>
        <p:spPr>
          <a:xfrm>
            <a:off x="1745613" y="4294428"/>
            <a:ext cx="420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Función</a:t>
            </a:r>
            <a:r>
              <a:rPr lang="en-US" sz="1600" dirty="0">
                <a:solidFill>
                  <a:schemeClr val="tx1"/>
                </a:solidFill>
              </a:rPr>
              <a:t> para </a:t>
            </a:r>
            <a:r>
              <a:rPr lang="en-US" sz="1600" dirty="0" err="1">
                <a:solidFill>
                  <a:schemeClr val="tx1"/>
                </a:solidFill>
              </a:rPr>
              <a:t>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desplazamiento</a:t>
            </a:r>
            <a:endParaRPr lang="en-P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5" grpId="0" animBg="1"/>
      <p:bldP spid="26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3FD6F02A-C745-4CE2-9471-E306D5043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129329F-973C-12C2-38E7-92A65419E582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4C2C8A74-284C-3571-635A-59E0D3E546FD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TEORIA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8E859BFC-D166-6E49-9E5F-ADA93B4B822A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8ADD028B-3832-9368-8D51-EF20C55AEA35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541F0B2B-6D73-721E-0165-64141CE9E7AA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2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7493B783-4484-2270-C8FE-936078592C67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CODIGO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04F641DA-46AF-25D6-0EBF-C6ABEA1E83B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593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E4ECD-0A78-B108-FA7D-D452A26AD511}"/>
              </a:ext>
            </a:extLst>
          </p:cNvPr>
          <p:cNvSpPr/>
          <p:nvPr/>
        </p:nvSpPr>
        <p:spPr>
          <a:xfrm>
            <a:off x="322306" y="751301"/>
            <a:ext cx="45977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Código Clase Bug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5113F-8E32-3717-0B0A-86F3B812F432}"/>
              </a:ext>
            </a:extLst>
          </p:cNvPr>
          <p:cNvSpPr txBox="1"/>
          <p:nvPr/>
        </p:nvSpPr>
        <p:spPr>
          <a:xfrm>
            <a:off x="322306" y="1552812"/>
            <a:ext cx="420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Función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movimiento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frente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obstaculos</a:t>
            </a:r>
            <a:endParaRPr lang="en-PE" sz="16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0026AE-3F2D-C352-3A22-138217369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668" y="1984991"/>
            <a:ext cx="6756400" cy="3556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B9106D-9D32-031C-384F-B5B9B777D4AD}"/>
              </a:ext>
            </a:extLst>
          </p:cNvPr>
          <p:cNvSpPr/>
          <p:nvPr/>
        </p:nvSpPr>
        <p:spPr>
          <a:xfrm>
            <a:off x="3961067" y="2308485"/>
            <a:ext cx="2134933" cy="239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664696-35DC-EAC4-094A-E0FEFC58CBE8}"/>
              </a:ext>
            </a:extLst>
          </p:cNvPr>
          <p:cNvSpPr txBox="1"/>
          <p:nvPr/>
        </p:nvSpPr>
        <p:spPr>
          <a:xfrm>
            <a:off x="6243334" y="2173574"/>
            <a:ext cx="2937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b="1" dirty="0">
                <a:solidFill>
                  <a:srgbClr val="FF0000"/>
                </a:solidFill>
              </a:rPr>
              <a:t>Direcciones de movimiento previamente elegidos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00331D-D2A7-B19E-6A51-FA0519CD9295}"/>
              </a:ext>
            </a:extLst>
          </p:cNvPr>
          <p:cNvSpPr/>
          <p:nvPr/>
        </p:nvSpPr>
        <p:spPr>
          <a:xfrm>
            <a:off x="4735402" y="4514538"/>
            <a:ext cx="529534" cy="239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7BABFD-C5C5-8C5C-967B-A60F133EAF02}"/>
              </a:ext>
            </a:extLst>
          </p:cNvPr>
          <p:cNvSpPr/>
          <p:nvPr/>
        </p:nvSpPr>
        <p:spPr>
          <a:xfrm>
            <a:off x="4811194" y="5301148"/>
            <a:ext cx="529534" cy="239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595A7-5CC2-57B8-164D-1045BC782ECD}"/>
              </a:ext>
            </a:extLst>
          </p:cNvPr>
          <p:cNvSpPr txBox="1"/>
          <p:nvPr/>
        </p:nvSpPr>
        <p:spPr>
          <a:xfrm>
            <a:off x="4517019" y="4465182"/>
            <a:ext cx="293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N</a:t>
            </a:r>
            <a:r>
              <a:rPr lang="en-PE" sz="1600" b="1" dirty="0">
                <a:solidFill>
                  <a:srgbClr val="FF0000"/>
                </a:solidFill>
              </a:rPr>
              <a:t>o visited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57402-B47E-618C-BB14-1C0259601D52}"/>
              </a:ext>
            </a:extLst>
          </p:cNvPr>
          <p:cNvSpPr txBox="1"/>
          <p:nvPr/>
        </p:nvSpPr>
        <p:spPr>
          <a:xfrm>
            <a:off x="4527030" y="5251792"/>
            <a:ext cx="293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b="1" dirty="0">
                <a:solidFill>
                  <a:srgbClr val="FF0000"/>
                </a:solidFill>
              </a:rPr>
              <a:t>Visited</a:t>
            </a:r>
          </a:p>
        </p:txBody>
      </p:sp>
    </p:spTree>
    <p:extLst>
      <p:ext uri="{BB962C8B-B14F-4D97-AF65-F5344CB8AC3E}">
        <p14:creationId xmlns:p14="http://schemas.microsoft.com/office/powerpoint/2010/main" val="50580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7" grpId="0"/>
      <p:bldP spid="18" grpId="0" animBg="1"/>
      <p:bldP spid="20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710F426A-2B2D-3671-A034-4F650A41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AF8DA5B-36C0-4828-003A-F7987952BCA1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11D2466C-CF89-2A34-9C05-0E9D924180E2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TEORIA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8453E0B9-31C9-D80A-7AA0-46D285AFB96D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DAFBA886-1210-3AC0-A828-8595F917D49E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1FDDDEA4-183D-470B-9CF5-A10E6B482700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2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C2A49CA7-54E9-F74D-F852-1F690DD6F91C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CODIGO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BA501137-DFA6-FC01-113D-8F094CD9EE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593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FBC16A-2429-B95F-F8F0-86061B095F64}"/>
              </a:ext>
            </a:extLst>
          </p:cNvPr>
          <p:cNvSpPr/>
          <p:nvPr/>
        </p:nvSpPr>
        <p:spPr>
          <a:xfrm>
            <a:off x="604818" y="726988"/>
            <a:ext cx="3514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Código Bug 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FE428-2E77-AC8B-9FAF-BEC1DD9B9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12" y="1434874"/>
            <a:ext cx="4229100" cy="2120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DB5CF2-29B4-4738-EAEA-00D1AFB1DBA3}"/>
              </a:ext>
            </a:extLst>
          </p:cNvPr>
          <p:cNvSpPr/>
          <p:nvPr/>
        </p:nvSpPr>
        <p:spPr>
          <a:xfrm>
            <a:off x="721970" y="3315931"/>
            <a:ext cx="2134933" cy="239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295A09-736B-A2BC-E9FF-946737A61CE4}"/>
              </a:ext>
            </a:extLst>
          </p:cNvPr>
          <p:cNvSpPr txBox="1"/>
          <p:nvPr/>
        </p:nvSpPr>
        <p:spPr>
          <a:xfrm>
            <a:off x="2856903" y="3194630"/>
            <a:ext cx="1551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FF0000"/>
                </a:solidFill>
              </a:rPr>
              <a:t>Inicializar</a:t>
            </a:r>
            <a:endParaRPr lang="en-PE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E0222-A415-1A9F-9613-8B18F446EE72}"/>
              </a:ext>
            </a:extLst>
          </p:cNvPr>
          <p:cNvSpPr/>
          <p:nvPr/>
        </p:nvSpPr>
        <p:spPr>
          <a:xfrm>
            <a:off x="721970" y="2429585"/>
            <a:ext cx="2429881" cy="157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BF1977-7D1F-0FEA-E57C-46D65757698D}"/>
              </a:ext>
            </a:extLst>
          </p:cNvPr>
          <p:cNvSpPr/>
          <p:nvPr/>
        </p:nvSpPr>
        <p:spPr>
          <a:xfrm>
            <a:off x="1199051" y="2883576"/>
            <a:ext cx="1173309" cy="205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73855C-5D8B-406E-8103-2F2C3FA16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74" y="3696857"/>
            <a:ext cx="4867575" cy="20270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0D59E6-B2CF-99C6-FB8F-CF26F1EC2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430" y="1080931"/>
            <a:ext cx="5816600" cy="45847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99E692F-03DF-FC0B-EBF0-E986A4C3A7AB}"/>
              </a:ext>
            </a:extLst>
          </p:cNvPr>
          <p:cNvSpPr/>
          <p:nvPr/>
        </p:nvSpPr>
        <p:spPr>
          <a:xfrm>
            <a:off x="6151816" y="1768839"/>
            <a:ext cx="2482518" cy="203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FE56A5-1A3C-D0EE-529B-5C66C160EAC9}"/>
              </a:ext>
            </a:extLst>
          </p:cNvPr>
          <p:cNvSpPr/>
          <p:nvPr/>
        </p:nvSpPr>
        <p:spPr>
          <a:xfrm>
            <a:off x="6454118" y="2883576"/>
            <a:ext cx="1060321" cy="185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4AB56A-D796-FA9B-3656-49077991729C}"/>
              </a:ext>
            </a:extLst>
          </p:cNvPr>
          <p:cNvSpPr/>
          <p:nvPr/>
        </p:nvSpPr>
        <p:spPr>
          <a:xfrm>
            <a:off x="6200648" y="4181913"/>
            <a:ext cx="4307457" cy="330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0A277-8481-5601-DB49-01A5B103402A}"/>
              </a:ext>
            </a:extLst>
          </p:cNvPr>
          <p:cNvSpPr/>
          <p:nvPr/>
        </p:nvSpPr>
        <p:spPr>
          <a:xfrm>
            <a:off x="5972668" y="4791933"/>
            <a:ext cx="1541772" cy="330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5564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6" grpId="0" animBg="1"/>
      <p:bldP spid="19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B8710F9A-4F5E-4143-EFAF-43ED38D7D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60C0BF9-7AEB-A683-EA9B-09D7B37986DC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4B948D41-88FB-EDAB-C542-0B5EBEBF04E8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TEORIA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ECB81E49-6FF1-BBD1-F600-667ADDF6CD14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905F84F7-B7CC-96BE-93C7-28063C61C951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1DDF3313-D5C7-DDDB-F910-8C01378AFF85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2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7CA1B7B1-78EB-9A3D-CB88-F43D3F4798EE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CODIGO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F55759CA-5D79-8755-CAE1-6AFDFD20F0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593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1A2BA9-5320-AF6F-69E2-2A37E854505A}"/>
              </a:ext>
            </a:extLst>
          </p:cNvPr>
          <p:cNvSpPr/>
          <p:nvPr/>
        </p:nvSpPr>
        <p:spPr>
          <a:xfrm>
            <a:off x="604818" y="726988"/>
            <a:ext cx="3514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Código Bug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3BCB9C-0C54-BE49-490E-A15A3304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79" y="1556756"/>
            <a:ext cx="2978008" cy="2177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75F4B8-2772-38A7-CC86-48AE5A512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71" y="3855665"/>
            <a:ext cx="4844614" cy="18296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EEF25C-D97B-83AE-95AA-54F0951A5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552" y="772655"/>
            <a:ext cx="4448868" cy="49126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EEF608C-6E37-77E0-B015-C16F67A7495B}"/>
              </a:ext>
            </a:extLst>
          </p:cNvPr>
          <p:cNvSpPr/>
          <p:nvPr/>
        </p:nvSpPr>
        <p:spPr>
          <a:xfrm>
            <a:off x="1108061" y="3525519"/>
            <a:ext cx="1614820" cy="208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D773AA-6958-5062-784D-8F7CA6B0F177}"/>
              </a:ext>
            </a:extLst>
          </p:cNvPr>
          <p:cNvSpPr/>
          <p:nvPr/>
        </p:nvSpPr>
        <p:spPr>
          <a:xfrm>
            <a:off x="5944220" y="1300480"/>
            <a:ext cx="1878979" cy="134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5788CD-C213-1496-7698-FA277E3F6505}"/>
              </a:ext>
            </a:extLst>
          </p:cNvPr>
          <p:cNvSpPr/>
          <p:nvPr/>
        </p:nvSpPr>
        <p:spPr>
          <a:xfrm>
            <a:off x="6143989" y="2007158"/>
            <a:ext cx="947691" cy="134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11E313-6FAC-B552-DC98-904FA884EC32}"/>
              </a:ext>
            </a:extLst>
          </p:cNvPr>
          <p:cNvSpPr/>
          <p:nvPr/>
        </p:nvSpPr>
        <p:spPr>
          <a:xfrm>
            <a:off x="5747749" y="3171961"/>
            <a:ext cx="4117611" cy="134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0BE130-12C1-F25D-1811-BCFAAFDD4551}"/>
              </a:ext>
            </a:extLst>
          </p:cNvPr>
          <p:cNvSpPr/>
          <p:nvPr/>
        </p:nvSpPr>
        <p:spPr>
          <a:xfrm>
            <a:off x="5944221" y="3535679"/>
            <a:ext cx="1584340" cy="139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7F99BB-374D-F55E-807F-EB5AA40A08D4}"/>
              </a:ext>
            </a:extLst>
          </p:cNvPr>
          <p:cNvSpPr/>
          <p:nvPr/>
        </p:nvSpPr>
        <p:spPr>
          <a:xfrm>
            <a:off x="1579860" y="5486399"/>
            <a:ext cx="970300" cy="119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ECB7E-68E6-1C51-904D-7E4242941B81}"/>
              </a:ext>
            </a:extLst>
          </p:cNvPr>
          <p:cNvSpPr/>
          <p:nvPr/>
        </p:nvSpPr>
        <p:spPr>
          <a:xfrm>
            <a:off x="5775058" y="3774603"/>
            <a:ext cx="1905902" cy="139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D6919F-3DB5-6D4B-976C-B130776CFDA8}"/>
              </a:ext>
            </a:extLst>
          </p:cNvPr>
          <p:cNvSpPr/>
          <p:nvPr/>
        </p:nvSpPr>
        <p:spPr>
          <a:xfrm>
            <a:off x="5747748" y="5418047"/>
            <a:ext cx="2867931" cy="267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FB521-50DF-454C-B7D1-8BDE4A38FA49}"/>
              </a:ext>
            </a:extLst>
          </p:cNvPr>
          <p:cNvSpPr txBox="1"/>
          <p:nvPr/>
        </p:nvSpPr>
        <p:spPr>
          <a:xfrm>
            <a:off x="7589963" y="3421334"/>
            <a:ext cx="1551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FF0000"/>
                </a:solidFill>
              </a:rPr>
              <a:t>Actualizando</a:t>
            </a:r>
            <a:endParaRPr lang="en-PE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6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31" grpId="0" animBg="1"/>
      <p:bldP spid="32" grpId="0" animBg="1"/>
      <p:bldP spid="3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90A9E80-8C44-9F94-2EE2-C9CCC7793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99DBCAA-A676-F3FF-5D27-F2D2F4E21598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432DC1F0-34B6-BDDD-E6FA-1986C6701BDA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TEORIA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8677C8BB-7C6D-8A2E-69F6-5FC983E77107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F94FF184-7F03-4098-3877-4E340052FA64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8464DD35-25B3-6932-1963-325423342C77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2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E94489E4-57E9-FEB2-E35E-75C66F77FBB0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CODIGO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B85A39AC-7A1A-A75A-EFE3-2983F81D3E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593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6397E5-152F-F971-7FF5-64833C713404}"/>
              </a:ext>
            </a:extLst>
          </p:cNvPr>
          <p:cNvSpPr/>
          <p:nvPr/>
        </p:nvSpPr>
        <p:spPr>
          <a:xfrm>
            <a:off x="604818" y="726988"/>
            <a:ext cx="3514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Código Bug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283C0-D2AF-8351-8925-DE9CC4B61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48" y="1660763"/>
            <a:ext cx="5638800" cy="345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03B340-31BE-5E53-BF1D-811759C622A7}"/>
              </a:ext>
            </a:extLst>
          </p:cNvPr>
          <p:cNvSpPr/>
          <p:nvPr/>
        </p:nvSpPr>
        <p:spPr>
          <a:xfrm>
            <a:off x="1463150" y="3014916"/>
            <a:ext cx="4315350" cy="42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26AB46-9892-6D2C-7189-A1FB4D64D9E3}"/>
              </a:ext>
            </a:extLst>
          </p:cNvPr>
          <p:cNvSpPr/>
          <p:nvPr/>
        </p:nvSpPr>
        <p:spPr>
          <a:xfrm>
            <a:off x="1936997" y="4588663"/>
            <a:ext cx="2406403" cy="181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72582B-AAB4-DFB6-409A-A168F4AC2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950" y="1434874"/>
            <a:ext cx="3644900" cy="1308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1F1F89-2617-9A1B-C171-BEEE0B201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950" y="3086327"/>
            <a:ext cx="4787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6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18B48A3B-9EE4-0567-9275-CD4EEEBEB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EB61B76-AB34-E8AB-97A2-02BAE97DC280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72B53571-BB4E-1505-5D88-EF82B89F0DCF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TEORIA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36692C93-AD36-8610-1913-090342953E7C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189258A7-A808-95F8-EAD5-938BC65BDA27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8627FC82-2866-5BB0-F060-CFB91784407A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2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B8B01733-4E15-9BC8-C7A0-41B9087B4007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CODIGO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6FDCFAAB-E816-1A2A-8C18-B32AB06661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593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05904B-3099-E905-8FE7-6816C681E3CF}"/>
              </a:ext>
            </a:extLst>
          </p:cNvPr>
          <p:cNvSpPr/>
          <p:nvPr/>
        </p:nvSpPr>
        <p:spPr>
          <a:xfrm>
            <a:off x="604818" y="726988"/>
            <a:ext cx="3514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Código Bug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44A24C-AA78-F7F7-1527-F402A3F87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536969"/>
            <a:ext cx="4985535" cy="41582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9B6F9CF-D6A6-9BD0-1213-20D50F560DFB}"/>
              </a:ext>
            </a:extLst>
          </p:cNvPr>
          <p:cNvSpPr/>
          <p:nvPr/>
        </p:nvSpPr>
        <p:spPr>
          <a:xfrm>
            <a:off x="739441" y="2133600"/>
            <a:ext cx="2157675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CC2FA-A5F9-0C4B-17BC-43B22CD6CE67}"/>
              </a:ext>
            </a:extLst>
          </p:cNvPr>
          <p:cNvSpPr/>
          <p:nvPr/>
        </p:nvSpPr>
        <p:spPr>
          <a:xfrm>
            <a:off x="976879" y="3226294"/>
            <a:ext cx="763021" cy="291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924B25-D90F-348E-4130-FE15635A7CEE}"/>
              </a:ext>
            </a:extLst>
          </p:cNvPr>
          <p:cNvSpPr/>
          <p:nvPr/>
        </p:nvSpPr>
        <p:spPr>
          <a:xfrm>
            <a:off x="726741" y="5003800"/>
            <a:ext cx="2816559" cy="55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72A0E5-2F3B-2D56-D2F5-D39FBD72578F}"/>
              </a:ext>
            </a:extLst>
          </p:cNvPr>
          <p:cNvSpPr txBox="1"/>
          <p:nvPr/>
        </p:nvSpPr>
        <p:spPr>
          <a:xfrm>
            <a:off x="6834248" y="1265597"/>
            <a:ext cx="420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Para la </a:t>
            </a:r>
            <a:r>
              <a:rPr lang="en-US" sz="1600" dirty="0" err="1">
                <a:solidFill>
                  <a:schemeClr val="tx1"/>
                </a:solidFill>
              </a:rPr>
              <a:t>visualización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endParaRPr lang="en-PE" sz="1600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B7C178A-3745-D180-EA7C-201F9C79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310" y="2076549"/>
            <a:ext cx="3276600" cy="990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C8E51B-BE7E-9711-533E-A2EC985179F0}"/>
              </a:ext>
            </a:extLst>
          </p:cNvPr>
          <p:cNvSpPr txBox="1"/>
          <p:nvPr/>
        </p:nvSpPr>
        <p:spPr>
          <a:xfrm>
            <a:off x="6148448" y="1699937"/>
            <a:ext cx="2837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PE" sz="1600" dirty="0">
                <a:solidFill>
                  <a:schemeClr val="tx1"/>
                </a:solidFill>
              </a:rPr>
              <a:t>l empezar la funcion Bug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DCB0D8-26EA-1B8F-9CB1-1B6789905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710" y="3539547"/>
            <a:ext cx="3733800" cy="723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CFA07E2-DC2C-A3D3-1333-32FF20AB6AF3}"/>
              </a:ext>
            </a:extLst>
          </p:cNvPr>
          <p:cNvSpPr txBox="1"/>
          <p:nvPr/>
        </p:nvSpPr>
        <p:spPr>
          <a:xfrm>
            <a:off x="6098945" y="3179345"/>
            <a:ext cx="2837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PE" sz="1600" dirty="0">
                <a:solidFill>
                  <a:schemeClr val="tx1"/>
                </a:solidFill>
              </a:rPr>
              <a:t>l finalizar el while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FB73E1-4069-0929-4ECE-59DE316A3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4763" y="4850145"/>
            <a:ext cx="1282700" cy="4191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40958C6-DBA6-0758-5560-8863EE963B38}"/>
              </a:ext>
            </a:extLst>
          </p:cNvPr>
          <p:cNvSpPr txBox="1"/>
          <p:nvPr/>
        </p:nvSpPr>
        <p:spPr>
          <a:xfrm>
            <a:off x="6148448" y="4397291"/>
            <a:ext cx="2837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Después</a:t>
            </a:r>
            <a:r>
              <a:rPr lang="en-US" sz="1600" dirty="0">
                <a:solidFill>
                  <a:schemeClr val="tx1"/>
                </a:solidFill>
              </a:rPr>
              <a:t> d</a:t>
            </a:r>
            <a:r>
              <a:rPr lang="en-PE" sz="1600" dirty="0">
                <a:solidFill>
                  <a:schemeClr val="tx1"/>
                </a:solidFill>
              </a:rPr>
              <a:t>el while</a:t>
            </a:r>
          </a:p>
        </p:txBody>
      </p:sp>
    </p:spTree>
    <p:extLst>
      <p:ext uri="{BB962C8B-B14F-4D97-AF65-F5344CB8AC3E}">
        <p14:creationId xmlns:p14="http://schemas.microsoft.com/office/powerpoint/2010/main" val="311135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20" grpId="0"/>
      <p:bldP spid="22" grpId="0"/>
      <p:bldP spid="24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D92B067-7636-C56A-794E-C86626339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3A748C8-3DFB-3801-1F3D-5D8179488FD4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A0D4AED4-7160-757A-052F-8024AA4BA6FA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TEORIA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4DEEC90E-9071-7E5F-5828-874940696E2B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D416CCE2-7528-1492-8C40-08769AE13E0A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BCDDD370-8B2F-C71D-0A69-D427FD871281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2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6DB555C0-40D4-E73B-4A30-98242D7A51EF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CODIGO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81A7275D-3A76-A8F9-3A8F-7FE4ACC2CDF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593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7DE891-05E8-26DE-84A5-EE376B36BE60}"/>
              </a:ext>
            </a:extLst>
          </p:cNvPr>
          <p:cNvSpPr/>
          <p:nvPr/>
        </p:nvSpPr>
        <p:spPr>
          <a:xfrm>
            <a:off x="732257" y="726988"/>
            <a:ext cx="32592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Código Main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AFBC1D-D3B3-7922-1625-10283784F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216" y="1425476"/>
            <a:ext cx="2010536" cy="41703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6F9660-EDF3-436A-C30F-307E6777F964}"/>
              </a:ext>
            </a:extLst>
          </p:cNvPr>
          <p:cNvSpPr/>
          <p:nvPr/>
        </p:nvSpPr>
        <p:spPr>
          <a:xfrm>
            <a:off x="3095000" y="1879362"/>
            <a:ext cx="771859" cy="55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54CB16-36D6-C68E-F2FE-0B9A2ABCB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362" y="1425476"/>
            <a:ext cx="33528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5AA975-BFB8-B9CB-C7C4-D329A4AA2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728" y="1993825"/>
            <a:ext cx="4673600" cy="36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3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31DB56F8-5D65-D122-CFEC-5B6A7C000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144DB56-429F-64E1-24EC-AD6A74C77A85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7D65589F-F2B1-610A-447A-DB53D16027AD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TEORIA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1BF61504-CD1E-AC0A-C191-6B5D3C829896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1976486E-EB59-587E-6032-AAB2D44AFF5E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61944C44-0ED0-1C40-DB2F-8EC691995A88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2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86A7B884-BE24-0645-F586-DFE98071688E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CODIGO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8851D61E-5791-B194-47DD-EA301D1917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593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08D31-8901-C21E-D861-51E2809D218A}"/>
              </a:ext>
            </a:extLst>
          </p:cNvPr>
          <p:cNvSpPr/>
          <p:nvPr/>
        </p:nvSpPr>
        <p:spPr>
          <a:xfrm>
            <a:off x="366927" y="570655"/>
            <a:ext cx="33185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Ultrasonidos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0570D-EA85-864F-D085-25C78F36A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9" y="1360797"/>
            <a:ext cx="4699343" cy="4053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E37DEE-681F-53FA-3919-2804D4067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369" y="1278540"/>
            <a:ext cx="6286224" cy="417210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6FCC9D1-9FD6-CA35-AD06-B6715DF9F109}"/>
              </a:ext>
            </a:extLst>
          </p:cNvPr>
          <p:cNvSpPr/>
          <p:nvPr/>
        </p:nvSpPr>
        <p:spPr>
          <a:xfrm>
            <a:off x="5340728" y="1531762"/>
            <a:ext cx="314325" cy="281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658097-070F-8EA1-E665-74B49E887785}"/>
              </a:ext>
            </a:extLst>
          </p:cNvPr>
          <p:cNvSpPr/>
          <p:nvPr/>
        </p:nvSpPr>
        <p:spPr>
          <a:xfrm>
            <a:off x="5868412" y="1531762"/>
            <a:ext cx="314325" cy="281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ED4C13-BE80-7EAF-B335-23021721AA52}"/>
              </a:ext>
            </a:extLst>
          </p:cNvPr>
          <p:cNvSpPr/>
          <p:nvPr/>
        </p:nvSpPr>
        <p:spPr>
          <a:xfrm>
            <a:off x="7983406" y="2735362"/>
            <a:ext cx="314325" cy="281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58923F-D8D6-0612-0160-630B5359F332}"/>
              </a:ext>
            </a:extLst>
          </p:cNvPr>
          <p:cNvSpPr/>
          <p:nvPr/>
        </p:nvSpPr>
        <p:spPr>
          <a:xfrm>
            <a:off x="8113318" y="4586962"/>
            <a:ext cx="314325" cy="281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0B40B6-A67D-E702-5824-0A5FB4B5B83A}"/>
              </a:ext>
            </a:extLst>
          </p:cNvPr>
          <p:cNvSpPr/>
          <p:nvPr/>
        </p:nvSpPr>
        <p:spPr>
          <a:xfrm>
            <a:off x="5554087" y="4235362"/>
            <a:ext cx="314325" cy="281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F8CE0D-1607-1C16-99F3-3F9C6CA0F93D}"/>
              </a:ext>
            </a:extLst>
          </p:cNvPr>
          <p:cNvSpPr/>
          <p:nvPr/>
        </p:nvSpPr>
        <p:spPr>
          <a:xfrm>
            <a:off x="7564087" y="1629229"/>
            <a:ext cx="314325" cy="281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AD90EC-479A-026F-FE19-E803DB3E7E2B}"/>
              </a:ext>
            </a:extLst>
          </p:cNvPr>
          <p:cNvSpPr txBox="1"/>
          <p:nvPr/>
        </p:nvSpPr>
        <p:spPr>
          <a:xfrm>
            <a:off x="976879" y="5437670"/>
            <a:ext cx="3342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Situaciones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críticas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sensado</a:t>
            </a:r>
            <a:endParaRPr lang="en-PE" sz="1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13BE1E-7D8E-363F-0DED-530CA189AC61}"/>
              </a:ext>
            </a:extLst>
          </p:cNvPr>
          <p:cNvSpPr txBox="1"/>
          <p:nvPr/>
        </p:nvSpPr>
        <p:spPr>
          <a:xfrm>
            <a:off x="5354030" y="848587"/>
            <a:ext cx="3342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PERDIDAS</a:t>
            </a:r>
            <a:endParaRPr lang="en-PE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524000" y="217625"/>
            <a:ext cx="9144000" cy="70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 dirty="0">
                <a:solidFill>
                  <a:srgbClr val="000000"/>
                </a:solidFill>
                <a:latin typeface="Source Sans Pro"/>
                <a:ea typeface="Source Sans Pro"/>
                <a:sym typeface="Source Sans Pro"/>
              </a:rPr>
              <a:t>ROBOTICA E INTELIGENCIA ARTIFICIAL</a:t>
            </a:r>
            <a:endParaRPr sz="3200" dirty="0"/>
          </a:p>
        </p:txBody>
      </p:sp>
      <p:sp>
        <p:nvSpPr>
          <p:cNvPr id="2" name="Google Shape;99;p14">
            <a:extLst>
              <a:ext uri="{FF2B5EF4-FFF2-40B4-BE49-F238E27FC236}">
                <a16:creationId xmlns:a16="http://schemas.microsoft.com/office/drawing/2014/main" id="{7CB20CEA-2BA1-3752-C0E4-314104354836}"/>
              </a:ext>
            </a:extLst>
          </p:cNvPr>
          <p:cNvSpPr txBox="1">
            <a:spLocks/>
          </p:cNvSpPr>
          <p:nvPr/>
        </p:nvSpPr>
        <p:spPr>
          <a:xfrm>
            <a:off x="901959" y="2327815"/>
            <a:ext cx="10388082" cy="220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0" dirty="0">
                <a:solidFill>
                  <a:srgbClr val="000000"/>
                </a:solidFill>
                <a:latin typeface="Source Sans Pro"/>
                <a:ea typeface="Source Sans Pro"/>
                <a:sym typeface="Source Sans Pro"/>
              </a:rPr>
              <a:t>ALGORITMO DE PLANEAMIENTOS</a:t>
            </a:r>
            <a:endParaRPr lang="en-US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CCAD5-63DC-EFE2-CEC7-1024D5807035}"/>
              </a:ext>
            </a:extLst>
          </p:cNvPr>
          <p:cNvSpPr txBox="1"/>
          <p:nvPr/>
        </p:nvSpPr>
        <p:spPr>
          <a:xfrm>
            <a:off x="0" y="6604084"/>
            <a:ext cx="540339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[</a:t>
            </a:r>
            <a:r>
              <a:rPr lang="en-US" sz="1050" dirty="0"/>
              <a:t>G.D. Hager and Z. Dodds</a:t>
            </a:r>
            <a:r>
              <a:rPr lang="en-GB" sz="1050" dirty="0"/>
              <a:t>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19148398-7F71-2808-9425-06B8D214C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0DD5818-34A7-3CAC-30E5-EF7271EA4981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9A1A2345-403D-0B37-77CB-DF0F869EC007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TEORIA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1941BF54-01D5-3101-CA79-D78B79AFF55A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2C5E8BFE-D160-5F3C-7D9C-86F15B447387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6B987850-30FB-F2D2-3031-EC87CBCA90F6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2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EEFA34EF-E4CF-0B32-7DB3-BD94D19A811A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CODIGO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E74EA1FA-0BD0-B48F-9435-05B21F37BE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593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/>
              <a:t>18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DE4B2-D9C9-D0B6-BCA8-D0F1AEAF9ADD}"/>
              </a:ext>
            </a:extLst>
          </p:cNvPr>
          <p:cNvSpPr/>
          <p:nvPr/>
        </p:nvSpPr>
        <p:spPr>
          <a:xfrm>
            <a:off x="494226" y="835475"/>
            <a:ext cx="37497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Tarea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Informe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68CFE-9EFF-43DC-663E-7A88B6D9A0CB}"/>
              </a:ext>
            </a:extLst>
          </p:cNvPr>
          <p:cNvSpPr txBox="1"/>
          <p:nvPr/>
        </p:nvSpPr>
        <p:spPr>
          <a:xfrm>
            <a:off x="1481996" y="2274838"/>
            <a:ext cx="9228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Realizar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tabla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comparativa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de </a:t>
            </a:r>
            <a:r>
              <a:rPr lang="en-US" sz="2400" dirty="0" err="1">
                <a:solidFill>
                  <a:schemeClr val="tx1"/>
                </a:solidFill>
              </a:rPr>
              <a:t>los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algoritmos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considerar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todas</a:t>
            </a:r>
            <a:r>
              <a:rPr lang="en-US" sz="2400" dirty="0">
                <a:solidFill>
                  <a:schemeClr val="tx1"/>
                </a:solidFill>
              </a:rPr>
              <a:t> las </a:t>
            </a:r>
            <a:r>
              <a:rPr lang="en-US" sz="2400" dirty="0" err="1">
                <a:solidFill>
                  <a:schemeClr val="tx1"/>
                </a:solidFill>
              </a:rPr>
              <a:t>caracteristicas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posibles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tiempo</a:t>
            </a:r>
            <a:r>
              <a:rPr lang="en-US" sz="2400" dirty="0">
                <a:solidFill>
                  <a:schemeClr val="tx1"/>
                </a:solidFill>
              </a:rPr>
              <a:t>, carga </a:t>
            </a:r>
            <a:r>
              <a:rPr lang="en-US" sz="2400" dirty="0" err="1">
                <a:solidFill>
                  <a:schemeClr val="tx1"/>
                </a:solidFill>
              </a:rPr>
              <a:t>computacional</a:t>
            </a:r>
            <a:r>
              <a:rPr lang="en-US" sz="2400" dirty="0">
                <a:solidFill>
                  <a:schemeClr val="tx1"/>
                </a:solidFill>
              </a:rPr>
              <a:t>, precision, </a:t>
            </a:r>
            <a:r>
              <a:rPr lang="en-US" sz="2400" dirty="0" err="1">
                <a:solidFill>
                  <a:schemeClr val="tx1"/>
                </a:solidFill>
              </a:rPr>
              <a:t>eficiencia</a:t>
            </a:r>
            <a:r>
              <a:rPr lang="en-US" sz="2400" dirty="0">
                <a:solidFill>
                  <a:schemeClr val="tx1"/>
                </a:solidFill>
              </a:rPr>
              <a:t>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Presentar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4 </a:t>
            </a:r>
            <a:r>
              <a:rPr lang="en-US" sz="2400" b="1" dirty="0" err="1">
                <a:solidFill>
                  <a:schemeClr val="tx1"/>
                </a:solidFill>
              </a:rPr>
              <a:t>diferentes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experimentos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mapas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err="1">
                <a:solidFill>
                  <a:schemeClr val="tx1"/>
                </a:solidFill>
              </a:rPr>
              <a:t>por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algoritmo</a:t>
            </a:r>
            <a:r>
              <a:rPr lang="en-US" sz="2400" dirty="0">
                <a:solidFill>
                  <a:schemeClr val="tx1"/>
                </a:solidFill>
              </a:rPr>
              <a:t> de bug. </a:t>
            </a:r>
            <a:r>
              <a:rPr lang="en-US" sz="2400" dirty="0" err="1">
                <a:solidFill>
                  <a:schemeClr val="tx1"/>
                </a:solidFill>
              </a:rPr>
              <a:t>Explicar</a:t>
            </a:r>
            <a:r>
              <a:rPr lang="en-US" sz="2400" dirty="0">
                <a:solidFill>
                  <a:schemeClr val="tx1"/>
                </a:solidFill>
              </a:rPr>
              <a:t> las </a:t>
            </a:r>
            <a:r>
              <a:rPr lang="en-US" sz="2400" dirty="0" err="1">
                <a:solidFill>
                  <a:schemeClr val="tx1"/>
                </a:solidFill>
              </a:rPr>
              <a:t>diferencias</a:t>
            </a:r>
            <a:r>
              <a:rPr lang="en-US" sz="2400" dirty="0">
                <a:solidFill>
                  <a:schemeClr val="tx1"/>
                </a:solidFill>
              </a:rPr>
              <a:t> entre </a:t>
            </a:r>
            <a:r>
              <a:rPr lang="en-US" sz="2400" dirty="0" err="1">
                <a:solidFill>
                  <a:schemeClr val="tx1"/>
                </a:solidFill>
              </a:rPr>
              <a:t>los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resultados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Experimentar</a:t>
            </a:r>
            <a:r>
              <a:rPr lang="en-US" sz="2400" dirty="0">
                <a:solidFill>
                  <a:schemeClr val="tx1"/>
                </a:solidFill>
              </a:rPr>
              <a:t> con </a:t>
            </a:r>
            <a:r>
              <a:rPr lang="en-US" sz="2400" b="1" dirty="0" err="1">
                <a:solidFill>
                  <a:schemeClr val="tx1"/>
                </a:solidFill>
              </a:rPr>
              <a:t>laberintos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complejos</a:t>
            </a:r>
            <a:r>
              <a:rPr lang="en-US" sz="2400" dirty="0">
                <a:solidFill>
                  <a:schemeClr val="tx1"/>
                </a:solidFill>
              </a:rPr>
              <a:t> y </a:t>
            </a:r>
            <a:r>
              <a:rPr lang="en-US" sz="2400" dirty="0" err="1">
                <a:solidFill>
                  <a:schemeClr val="tx1"/>
                </a:solidFill>
              </a:rPr>
              <a:t>cambiando</a:t>
            </a:r>
            <a:r>
              <a:rPr lang="en-US" sz="2400" dirty="0">
                <a:solidFill>
                  <a:schemeClr val="tx1"/>
                </a:solidFill>
              </a:rPr>
              <a:t> las </a:t>
            </a:r>
            <a:r>
              <a:rPr lang="en-US" sz="2400" b="1" dirty="0" err="1">
                <a:solidFill>
                  <a:schemeClr val="tx1"/>
                </a:solidFill>
              </a:rPr>
              <a:t>direcciones</a:t>
            </a:r>
            <a:r>
              <a:rPr lang="en-US" sz="2400" b="1" dirty="0">
                <a:solidFill>
                  <a:schemeClr val="tx1"/>
                </a:solidFill>
              </a:rPr>
              <a:t> de </a:t>
            </a:r>
            <a:r>
              <a:rPr lang="en-US" sz="2400" b="1" dirty="0" err="1">
                <a:solidFill>
                  <a:schemeClr val="tx1"/>
                </a:solidFill>
              </a:rPr>
              <a:t>movimiento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28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F4AD64-B163-C79E-88A7-69F7C0AA385A}"/>
              </a:ext>
            </a:extLst>
          </p:cNvPr>
          <p:cNvSpPr txBox="1"/>
          <p:nvPr/>
        </p:nvSpPr>
        <p:spPr>
          <a:xfrm>
            <a:off x="4685211" y="4824550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GRACIAS</a:t>
            </a:r>
            <a:endParaRPr lang="es-PE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11401236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5915C8F-572B-5A12-3278-0C21E27A6310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5F2E680-4B17-BA35-E590-0416C474F170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TEORIA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3832577-87CF-1550-7A9F-55DAE28A8BDC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A5FA504-90D8-E52D-09D3-7154AF611F1A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20C26D4-5C1F-8BA4-90DD-DF7030699841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2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0B8204-38FE-144D-CDD5-23D417EF7623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CODIGO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EA65FD-5386-BEB3-705F-BDB3BB44CF41}"/>
              </a:ext>
            </a:extLst>
          </p:cNvPr>
          <p:cNvSpPr/>
          <p:nvPr/>
        </p:nvSpPr>
        <p:spPr>
          <a:xfrm>
            <a:off x="318582" y="675826"/>
            <a:ext cx="36006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Path Planning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5E98E-7BC1-B95F-E3AC-167EA12A7136}"/>
              </a:ext>
            </a:extLst>
          </p:cNvPr>
          <p:cNvSpPr txBox="1"/>
          <p:nvPr/>
        </p:nvSpPr>
        <p:spPr>
          <a:xfrm>
            <a:off x="318582" y="1571139"/>
            <a:ext cx="5872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Mobile robot path planning refers to the design of the </a:t>
            </a:r>
            <a:r>
              <a:rPr lang="en-US" dirty="0">
                <a:solidFill>
                  <a:srgbClr val="FF0000"/>
                </a:solidFill>
              </a:rPr>
              <a:t>safely collision-free</a:t>
            </a:r>
            <a:r>
              <a:rPr lang="en-US" dirty="0"/>
              <a:t> path with </a:t>
            </a:r>
            <a:r>
              <a:rPr lang="en-US" dirty="0">
                <a:solidFill>
                  <a:srgbClr val="FF0000"/>
                </a:solidFill>
              </a:rPr>
              <a:t>shortest distance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least time-consuming</a:t>
            </a:r>
            <a:r>
              <a:rPr lang="en-US" dirty="0"/>
              <a:t> from the </a:t>
            </a:r>
            <a:r>
              <a:rPr lang="en-US" dirty="0">
                <a:solidFill>
                  <a:srgbClr val="FF0000"/>
                </a:solidFill>
              </a:rPr>
              <a:t>starting point to the end point </a:t>
            </a:r>
            <a:r>
              <a:rPr lang="en-US" dirty="0"/>
              <a:t>by a mobile robot autonomously. </a:t>
            </a:r>
            <a:endParaRPr lang="en-P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677D1-09F1-EA5E-FE85-AD7C8E0240F6}"/>
              </a:ext>
            </a:extLst>
          </p:cNvPr>
          <p:cNvSpPr txBox="1"/>
          <p:nvPr/>
        </p:nvSpPr>
        <p:spPr>
          <a:xfrm>
            <a:off x="195420" y="5286861"/>
            <a:ext cx="540339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[L. </a:t>
            </a:r>
            <a:r>
              <a:rPr lang="en-US" sz="1050" dirty="0" err="1"/>
              <a:t>Lixing</a:t>
            </a:r>
            <a:r>
              <a:rPr lang="en-GB" sz="1050" dirty="0"/>
              <a:t>, et al. </a:t>
            </a:r>
            <a:r>
              <a:rPr lang="en-US" sz="1050" dirty="0"/>
              <a:t>Expert Systems With Applications </a:t>
            </a:r>
            <a:r>
              <a:rPr lang="en-GB" sz="1050" dirty="0"/>
              <a:t>, 2023]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642FE1-80BD-7843-40B3-9981AD75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26" y="2515284"/>
            <a:ext cx="5112385" cy="2463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7E91E1-8880-04A1-98CC-343DAFF84FB9}"/>
              </a:ext>
            </a:extLst>
          </p:cNvPr>
          <p:cNvSpPr txBox="1"/>
          <p:nvPr/>
        </p:nvSpPr>
        <p:spPr>
          <a:xfrm>
            <a:off x="1352662" y="497908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dirty="0"/>
              <a:t>2D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5A1E1-CFDD-4796-4010-27394F1FBDBC}"/>
              </a:ext>
            </a:extLst>
          </p:cNvPr>
          <p:cNvSpPr txBox="1"/>
          <p:nvPr/>
        </p:nvSpPr>
        <p:spPr>
          <a:xfrm>
            <a:off x="4035095" y="497908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dirty="0"/>
              <a:t>3D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98BB30-0FFD-FBFB-F509-32CF768562F2}"/>
              </a:ext>
            </a:extLst>
          </p:cNvPr>
          <p:cNvSpPr txBox="1"/>
          <p:nvPr/>
        </p:nvSpPr>
        <p:spPr>
          <a:xfrm>
            <a:off x="522640" y="260761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sz="1100" b="1" dirty="0">
                <a:solidFill>
                  <a:srgbClr val="FF0000"/>
                </a:solidFill>
              </a:rPr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7C1524-643C-AF58-212C-08B05FE4044B}"/>
              </a:ext>
            </a:extLst>
          </p:cNvPr>
          <p:cNvCxnSpPr>
            <a:cxnSpLocks/>
          </p:cNvCxnSpPr>
          <p:nvPr/>
        </p:nvCxnSpPr>
        <p:spPr>
          <a:xfrm>
            <a:off x="851416" y="2869227"/>
            <a:ext cx="0" cy="371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0B48B1-C209-DDF2-50FE-8427A91923AD}"/>
              </a:ext>
            </a:extLst>
          </p:cNvPr>
          <p:cNvSpPr txBox="1"/>
          <p:nvPr/>
        </p:nvSpPr>
        <p:spPr>
          <a:xfrm>
            <a:off x="1888022" y="4848278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sz="1100" b="1" dirty="0">
                <a:solidFill>
                  <a:srgbClr val="0070C0"/>
                </a:solidFill>
              </a:rPr>
              <a:t>TARGET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17E15C-7B41-FCE0-00DA-543033DAAF2E}"/>
              </a:ext>
            </a:extLst>
          </p:cNvPr>
          <p:cNvCxnSpPr>
            <a:cxnSpLocks/>
          </p:cNvCxnSpPr>
          <p:nvPr/>
        </p:nvCxnSpPr>
        <p:spPr>
          <a:xfrm flipV="1">
            <a:off x="2271301" y="4360475"/>
            <a:ext cx="0" cy="4878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D902FD1-D85B-AF9C-2D6E-F44A59B3A84B}"/>
              </a:ext>
            </a:extLst>
          </p:cNvPr>
          <p:cNvSpPr txBox="1"/>
          <p:nvPr/>
        </p:nvSpPr>
        <p:spPr>
          <a:xfrm>
            <a:off x="2766938" y="2384479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sz="1100" b="1" dirty="0">
                <a:solidFill>
                  <a:srgbClr val="FF0000"/>
                </a:solidFill>
              </a:rPr>
              <a:t>START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F67557-1DAA-E86F-371A-13A854C1EC3B}"/>
              </a:ext>
            </a:extLst>
          </p:cNvPr>
          <p:cNvCxnSpPr>
            <a:cxnSpLocks/>
          </p:cNvCxnSpPr>
          <p:nvPr/>
        </p:nvCxnSpPr>
        <p:spPr>
          <a:xfrm>
            <a:off x="3424490" y="2515284"/>
            <a:ext cx="698443" cy="1308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2BE0C4-BDE3-25BA-D4A9-565826B7951E}"/>
              </a:ext>
            </a:extLst>
          </p:cNvPr>
          <p:cNvCxnSpPr>
            <a:cxnSpLocks/>
          </p:cNvCxnSpPr>
          <p:nvPr/>
        </p:nvCxnSpPr>
        <p:spPr>
          <a:xfrm flipH="1" flipV="1">
            <a:off x="4308237" y="4561343"/>
            <a:ext cx="747203" cy="860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CA16B6-9547-1634-C93A-14A9510A95DF}"/>
              </a:ext>
            </a:extLst>
          </p:cNvPr>
          <p:cNvSpPr txBox="1"/>
          <p:nvPr/>
        </p:nvSpPr>
        <p:spPr>
          <a:xfrm>
            <a:off x="5023892" y="4516604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sz="1100" b="1" dirty="0">
                <a:solidFill>
                  <a:srgbClr val="0070C0"/>
                </a:solidFill>
              </a:rPr>
              <a:t>TARGET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EEA6A3-E02A-4062-A8B6-95D78FF1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360" y="1440800"/>
            <a:ext cx="3600666" cy="360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C2040F-3EDD-A6C4-8291-91782D5B8B74}"/>
              </a:ext>
            </a:extLst>
          </p:cNvPr>
          <p:cNvSpPr txBox="1"/>
          <p:nvPr/>
        </p:nvSpPr>
        <p:spPr>
          <a:xfrm>
            <a:off x="195419" y="5491577"/>
            <a:ext cx="540339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[</a:t>
            </a:r>
            <a:r>
              <a:rPr lang="en-US" sz="1050" dirty="0"/>
              <a:t>N. Perrin. Humanoid Robotics: A Reference</a:t>
            </a:r>
            <a:r>
              <a:rPr lang="en-GB" sz="1050" dirty="0"/>
              <a:t>, 2018]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A3CCE3-AFAE-567A-B8C6-7C1877B978D2}"/>
              </a:ext>
            </a:extLst>
          </p:cNvPr>
          <p:cNvSpPr txBox="1"/>
          <p:nvPr/>
        </p:nvSpPr>
        <p:spPr>
          <a:xfrm>
            <a:off x="6914541" y="942880"/>
            <a:ext cx="74090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E" sz="1100" b="1" dirty="0">
                <a:solidFill>
                  <a:srgbClr val="FFC000"/>
                </a:solidFill>
              </a:rPr>
              <a:t>Colision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AE82B0-7E31-8D7C-C824-CCBDB46546A5}"/>
              </a:ext>
            </a:extLst>
          </p:cNvPr>
          <p:cNvSpPr txBox="1"/>
          <p:nvPr/>
        </p:nvSpPr>
        <p:spPr>
          <a:xfrm>
            <a:off x="5897986" y="2845839"/>
            <a:ext cx="74090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E" sz="1100" b="1" dirty="0">
                <a:solidFill>
                  <a:srgbClr val="FFC000"/>
                </a:solidFill>
              </a:rPr>
              <a:t>Colision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6FC4D1-5742-C1C3-EED6-97ACAB3965C7}"/>
              </a:ext>
            </a:extLst>
          </p:cNvPr>
          <p:cNvSpPr txBox="1"/>
          <p:nvPr/>
        </p:nvSpPr>
        <p:spPr>
          <a:xfrm>
            <a:off x="10473026" y="2106355"/>
            <a:ext cx="74090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E" sz="1100" b="1" dirty="0">
                <a:solidFill>
                  <a:srgbClr val="FFC000"/>
                </a:solidFill>
              </a:rPr>
              <a:t>Colision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01C12E-BC30-525D-BF3C-3E7625886B31}"/>
              </a:ext>
            </a:extLst>
          </p:cNvPr>
          <p:cNvSpPr txBox="1"/>
          <p:nvPr/>
        </p:nvSpPr>
        <p:spPr>
          <a:xfrm>
            <a:off x="8730218" y="5084390"/>
            <a:ext cx="74090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E" sz="1100" b="1" dirty="0">
                <a:solidFill>
                  <a:srgbClr val="FFC000"/>
                </a:solidFill>
              </a:rPr>
              <a:t>Colision</a:t>
            </a:r>
          </a:p>
        </p:txBody>
      </p:sp>
      <p:sp>
        <p:nvSpPr>
          <p:cNvPr id="46" name="Multiply 45">
            <a:extLst>
              <a:ext uri="{FF2B5EF4-FFF2-40B4-BE49-F238E27FC236}">
                <a16:creationId xmlns:a16="http://schemas.microsoft.com/office/drawing/2014/main" id="{85A03CAF-11FB-6349-EC24-733B172C3420}"/>
              </a:ext>
            </a:extLst>
          </p:cNvPr>
          <p:cNvSpPr/>
          <p:nvPr/>
        </p:nvSpPr>
        <p:spPr>
          <a:xfrm>
            <a:off x="7136165" y="2750307"/>
            <a:ext cx="443620" cy="452673"/>
          </a:xfrm>
          <a:prstGeom prst="mathMultiply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 dirty="0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B1036AD6-D055-2BB0-019A-87C494D7F4AF}"/>
              </a:ext>
            </a:extLst>
          </p:cNvPr>
          <p:cNvSpPr/>
          <p:nvPr/>
        </p:nvSpPr>
        <p:spPr>
          <a:xfrm>
            <a:off x="7211829" y="1633952"/>
            <a:ext cx="443620" cy="452673"/>
          </a:xfrm>
          <a:prstGeom prst="mathMultiply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48" name="Multiply 47">
            <a:extLst>
              <a:ext uri="{FF2B5EF4-FFF2-40B4-BE49-F238E27FC236}">
                <a16:creationId xmlns:a16="http://schemas.microsoft.com/office/drawing/2014/main" id="{69BF0A55-7CED-8AA5-4463-FDFD22A3900F}"/>
              </a:ext>
            </a:extLst>
          </p:cNvPr>
          <p:cNvSpPr/>
          <p:nvPr/>
        </p:nvSpPr>
        <p:spPr>
          <a:xfrm>
            <a:off x="9310325" y="2367965"/>
            <a:ext cx="443620" cy="452673"/>
          </a:xfrm>
          <a:prstGeom prst="mathMultiply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49" name="Multiply 48">
            <a:extLst>
              <a:ext uri="{FF2B5EF4-FFF2-40B4-BE49-F238E27FC236}">
                <a16:creationId xmlns:a16="http://schemas.microsoft.com/office/drawing/2014/main" id="{1AE66128-E2D0-3583-931E-9C78FE19F37A}"/>
              </a:ext>
            </a:extLst>
          </p:cNvPr>
          <p:cNvSpPr/>
          <p:nvPr/>
        </p:nvSpPr>
        <p:spPr>
          <a:xfrm>
            <a:off x="8775183" y="4107252"/>
            <a:ext cx="443620" cy="452673"/>
          </a:xfrm>
          <a:prstGeom prst="mathMultiply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04EF3C-10D7-11A1-0E07-145A1DC979A9}"/>
              </a:ext>
            </a:extLst>
          </p:cNvPr>
          <p:cNvCxnSpPr>
            <a:stCxn id="42" idx="2"/>
          </p:cNvCxnSpPr>
          <p:nvPr/>
        </p:nvCxnSpPr>
        <p:spPr>
          <a:xfrm>
            <a:off x="7284995" y="1204490"/>
            <a:ext cx="148644" cy="496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32AD94-2405-40A8-C567-B30D46B64AB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638894" y="2976644"/>
            <a:ext cx="5591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76A9A5-2B9D-6BDE-C286-C62DF7520C6F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9753945" y="2237160"/>
            <a:ext cx="719081" cy="3405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161930-645D-750A-4F33-4FB3F0C43949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996993" y="4538463"/>
            <a:ext cx="103679" cy="545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A2B6AA-2EC4-BA62-1FE4-F9773F37A024}"/>
              </a:ext>
            </a:extLst>
          </p:cNvPr>
          <p:cNvCxnSpPr>
            <a:cxnSpLocks/>
          </p:cNvCxnSpPr>
          <p:nvPr/>
        </p:nvCxnSpPr>
        <p:spPr>
          <a:xfrm flipH="1">
            <a:off x="7165421" y="1625135"/>
            <a:ext cx="866985" cy="135150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7DCD1D-52C4-B355-7A69-A89363111C1C}"/>
              </a:ext>
            </a:extLst>
          </p:cNvPr>
          <p:cNvCxnSpPr>
            <a:cxnSpLocks/>
          </p:cNvCxnSpPr>
          <p:nvPr/>
        </p:nvCxnSpPr>
        <p:spPr>
          <a:xfrm>
            <a:off x="7153757" y="3065307"/>
            <a:ext cx="204218" cy="174611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CE396D-7B6C-F263-1CF4-309CF5F22678}"/>
              </a:ext>
            </a:extLst>
          </p:cNvPr>
          <p:cNvCxnSpPr>
            <a:cxnSpLocks/>
          </p:cNvCxnSpPr>
          <p:nvPr/>
        </p:nvCxnSpPr>
        <p:spPr>
          <a:xfrm>
            <a:off x="8047935" y="1624832"/>
            <a:ext cx="1600397" cy="96946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B36DD7-3F1F-B8D7-9951-2C676052BB27}"/>
              </a:ext>
            </a:extLst>
          </p:cNvPr>
          <p:cNvCxnSpPr>
            <a:cxnSpLocks/>
          </p:cNvCxnSpPr>
          <p:nvPr/>
        </p:nvCxnSpPr>
        <p:spPr>
          <a:xfrm flipH="1">
            <a:off x="8046155" y="2630395"/>
            <a:ext cx="1626672" cy="108026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97BF791-DAD7-48D9-1CF4-B6D30EAF4ED9}"/>
              </a:ext>
            </a:extLst>
          </p:cNvPr>
          <p:cNvCxnSpPr>
            <a:cxnSpLocks/>
          </p:cNvCxnSpPr>
          <p:nvPr/>
        </p:nvCxnSpPr>
        <p:spPr>
          <a:xfrm flipH="1" flipV="1">
            <a:off x="8036872" y="3701108"/>
            <a:ext cx="1950539" cy="63248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81D30F0-8DA2-59EB-19F9-B96555EF8FC9}"/>
              </a:ext>
            </a:extLst>
          </p:cNvPr>
          <p:cNvSpPr txBox="1"/>
          <p:nvPr/>
        </p:nvSpPr>
        <p:spPr>
          <a:xfrm>
            <a:off x="10808213" y="3745868"/>
            <a:ext cx="81144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E" sz="11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Distancia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332E7D-B35D-5BE5-EFF0-211A28DD7F1C}"/>
              </a:ext>
            </a:extLst>
          </p:cNvPr>
          <p:cNvSpPr txBox="1"/>
          <p:nvPr/>
        </p:nvSpPr>
        <p:spPr>
          <a:xfrm>
            <a:off x="10490618" y="4007136"/>
            <a:ext cx="1535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Euclidean Distance</a:t>
            </a:r>
          </a:p>
          <a:p>
            <a:pPr algn="just"/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Manhattan Distance</a:t>
            </a:r>
          </a:p>
          <a:p>
            <a:pPr algn="just"/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Chebyshev Distance</a:t>
            </a:r>
          </a:p>
          <a:p>
            <a:pPr algn="just"/>
            <a:r>
              <a:rPr lang="en-US" sz="1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Minkowski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Distance</a:t>
            </a:r>
            <a:endParaRPr lang="en-PE" sz="11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4" grpId="0"/>
      <p:bldP spid="15" grpId="0"/>
      <p:bldP spid="21" grpId="0"/>
      <p:bldP spid="30" grpId="0"/>
      <p:bldP spid="36" grpId="0"/>
      <p:bldP spid="37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73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7367E736-F1CB-569E-6699-CED4CF86A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B3EFFDA-566E-F2C7-2CE1-782793D5D9D6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2216AED7-AEB2-5425-BF18-3B9C63E24519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TEORIA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A88D6276-F52D-A439-CBFA-2B5ADF722E5F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13124CAA-7C10-774B-AE83-1472EB5E2B75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DAD2C112-7D82-0199-0589-DCDEACDEAD20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2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4C38D380-F529-F876-7FB8-01E4AFF648DB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CODIGO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9FF91-5E92-59CD-C5F2-FB8C8A3BE0F5}"/>
              </a:ext>
            </a:extLst>
          </p:cNvPr>
          <p:cNvSpPr/>
          <p:nvPr/>
        </p:nvSpPr>
        <p:spPr>
          <a:xfrm>
            <a:off x="386813" y="656623"/>
            <a:ext cx="11801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Bug</a:t>
            </a: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08B1D5A6-61CA-D9F1-6685-508AAE01EA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1236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978C3-2870-A1B9-87B7-06446E18BA2D}"/>
              </a:ext>
            </a:extLst>
          </p:cNvPr>
          <p:cNvSpPr txBox="1"/>
          <p:nvPr/>
        </p:nvSpPr>
        <p:spPr>
          <a:xfrm>
            <a:off x="175570" y="2168966"/>
            <a:ext cx="2782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b="1" dirty="0"/>
              <a:t>Problemas comunes: </a:t>
            </a:r>
          </a:p>
          <a:p>
            <a:r>
              <a:rPr lang="en-PE" dirty="0"/>
              <a:t>Rutas incorrectas</a:t>
            </a:r>
          </a:p>
          <a:p>
            <a:r>
              <a:rPr lang="en-PE" dirty="0"/>
              <a:t>Loops infinitos</a:t>
            </a:r>
          </a:p>
          <a:p>
            <a:r>
              <a:rPr lang="en-PE" dirty="0"/>
              <a:t>Ineficiencia</a:t>
            </a:r>
          </a:p>
          <a:p>
            <a:r>
              <a:rPr lang="en-PE" dirty="0"/>
              <a:t>Comportamientos inseguros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420B2-14F4-074B-7580-979A9D8CD572}"/>
              </a:ext>
            </a:extLst>
          </p:cNvPr>
          <p:cNvSpPr txBox="1"/>
          <p:nvPr/>
        </p:nvSpPr>
        <p:spPr>
          <a:xfrm>
            <a:off x="2318546" y="1292856"/>
            <a:ext cx="755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2000" dirty="0"/>
              <a:t>BUG es parte de los algoritmos de planeamiento que pueden ser aplicados en </a:t>
            </a:r>
            <a:r>
              <a:rPr lang="en-PE" sz="2000" b="1" dirty="0"/>
              <a:t>ambientes desconocidos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09A2E-7A78-366E-C3ED-381803135572}"/>
              </a:ext>
            </a:extLst>
          </p:cNvPr>
          <p:cNvSpPr txBox="1"/>
          <p:nvPr/>
        </p:nvSpPr>
        <p:spPr>
          <a:xfrm>
            <a:off x="2523394" y="2466946"/>
            <a:ext cx="755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2000" dirty="0"/>
              <a:t>Para poder comprender su ambiente el algoritmo asume un </a:t>
            </a:r>
            <a:r>
              <a:rPr lang="en-PE" sz="2000" b="1" dirty="0"/>
              <a:t>conocimiento local </a:t>
            </a:r>
            <a:r>
              <a:rPr lang="en-PE" sz="2000" dirty="0"/>
              <a:t>y una </a:t>
            </a:r>
            <a:r>
              <a:rPr lang="en-PE" sz="2000" b="1" dirty="0"/>
              <a:t>posicion objetivo global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6ECDC7-B90A-4180-925E-B89DF5B6E135}"/>
              </a:ext>
            </a:extLst>
          </p:cNvPr>
          <p:cNvSpPr/>
          <p:nvPr/>
        </p:nvSpPr>
        <p:spPr>
          <a:xfrm>
            <a:off x="6350695" y="1326103"/>
            <a:ext cx="1603331" cy="353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C1A97D-510B-3D42-79A5-56D5D292589B}"/>
              </a:ext>
            </a:extLst>
          </p:cNvPr>
          <p:cNvSpPr/>
          <p:nvPr/>
        </p:nvSpPr>
        <p:spPr>
          <a:xfrm>
            <a:off x="175570" y="2100269"/>
            <a:ext cx="2347824" cy="1328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8515C0-6D44-9940-5197-11990B7286FD}"/>
              </a:ext>
            </a:extLst>
          </p:cNvPr>
          <p:cNvSpPr txBox="1"/>
          <p:nvPr/>
        </p:nvSpPr>
        <p:spPr>
          <a:xfrm>
            <a:off x="3554005" y="3342302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sz="1600" b="1" dirty="0">
                <a:solidFill>
                  <a:srgbClr val="FF0000"/>
                </a:solidFill>
              </a:rPr>
              <a:t>ULTRASONIDOS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5DD2D9-2DA7-56D1-3655-548B6C9180E9}"/>
              </a:ext>
            </a:extLst>
          </p:cNvPr>
          <p:cNvCxnSpPr>
            <a:cxnSpLocks/>
          </p:cNvCxnSpPr>
          <p:nvPr/>
        </p:nvCxnSpPr>
        <p:spPr>
          <a:xfrm flipH="1">
            <a:off x="4483216" y="3120160"/>
            <a:ext cx="508562" cy="202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A3D0EB-927F-7662-3540-16BBB4EA5169}"/>
              </a:ext>
            </a:extLst>
          </p:cNvPr>
          <p:cNvSpPr txBox="1"/>
          <p:nvPr/>
        </p:nvSpPr>
        <p:spPr>
          <a:xfrm>
            <a:off x="2573241" y="4511747"/>
            <a:ext cx="7554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2000" dirty="0"/>
              <a:t>El comportamiento del movimiento es </a:t>
            </a:r>
            <a:r>
              <a:rPr lang="en-PE" sz="2000" b="1" dirty="0"/>
              <a:t>basico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F795-4C8D-0C53-6A41-8ADB8C28CB33}"/>
              </a:ext>
            </a:extLst>
          </p:cNvPr>
          <p:cNvSpPr txBox="1"/>
          <p:nvPr/>
        </p:nvSpPr>
        <p:spPr>
          <a:xfrm>
            <a:off x="9332796" y="4188582"/>
            <a:ext cx="268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dirty="0"/>
              <a:t>Sigue las paredes de los obtaculos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2F66D7-69ED-6FF8-2C20-6DD395983AD9}"/>
              </a:ext>
            </a:extLst>
          </p:cNvPr>
          <p:cNvSpPr txBox="1"/>
          <p:nvPr/>
        </p:nvSpPr>
        <p:spPr>
          <a:xfrm>
            <a:off x="9332797" y="4887613"/>
            <a:ext cx="268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dirty="0"/>
              <a:t>Realiza movimientos en linea recta dirigidas hacia el objetivo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8EF56E-00B0-FD37-D8F8-FE75DF87F362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8910163" y="4450192"/>
            <a:ext cx="422633" cy="991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86F051-E359-823A-F0EB-5A33098FBE0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896731" y="4919576"/>
            <a:ext cx="436066" cy="229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85B94FF-5402-188E-46BA-EE60EB42806A}"/>
              </a:ext>
            </a:extLst>
          </p:cNvPr>
          <p:cNvSpPr txBox="1"/>
          <p:nvPr/>
        </p:nvSpPr>
        <p:spPr>
          <a:xfrm>
            <a:off x="8006484" y="3348160"/>
            <a:ext cx="561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sz="1600" b="1" dirty="0">
                <a:solidFill>
                  <a:srgbClr val="FF0000"/>
                </a:solidFill>
              </a:rPr>
              <a:t>IMU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04B90A-4A22-22BB-818B-612429C3584E}"/>
              </a:ext>
            </a:extLst>
          </p:cNvPr>
          <p:cNvCxnSpPr>
            <a:cxnSpLocks/>
          </p:cNvCxnSpPr>
          <p:nvPr/>
        </p:nvCxnSpPr>
        <p:spPr>
          <a:xfrm>
            <a:off x="7590773" y="3136589"/>
            <a:ext cx="696397" cy="1935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CBCF35-243A-060C-1CDB-9CC948B30EBE}"/>
              </a:ext>
            </a:extLst>
          </p:cNvPr>
          <p:cNvSpPr txBox="1"/>
          <p:nvPr/>
        </p:nvSpPr>
        <p:spPr>
          <a:xfrm>
            <a:off x="3124475" y="3641036"/>
            <a:ext cx="268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dirty="0"/>
              <a:t>Creando un espacio latente alrededor del obstaculo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03D8E6-4479-B5F2-A59E-C6FEE33B6201}"/>
              </a:ext>
            </a:extLst>
          </p:cNvPr>
          <p:cNvSpPr txBox="1"/>
          <p:nvPr/>
        </p:nvSpPr>
        <p:spPr>
          <a:xfrm>
            <a:off x="6955886" y="3608787"/>
            <a:ext cx="268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dirty="0"/>
              <a:t>Comparando con la posicion actual sensada</a:t>
            </a:r>
          </a:p>
        </p:txBody>
      </p:sp>
    </p:spTree>
    <p:extLst>
      <p:ext uri="{BB962C8B-B14F-4D97-AF65-F5344CB8AC3E}">
        <p14:creationId xmlns:p14="http://schemas.microsoft.com/office/powerpoint/2010/main" val="2581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8" grpId="0" animBg="1"/>
      <p:bldP spid="19" grpId="0" animBg="1"/>
      <p:bldP spid="20" grpId="0"/>
      <p:bldP spid="25" grpId="0"/>
      <p:bldP spid="26" grpId="0"/>
      <p:bldP spid="27" grpId="0"/>
      <p:bldP spid="34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EF27953-DEB9-2C2F-CAC0-36E8295C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B0531A4-113B-74D0-DFB6-766F38176F2A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4B6793C8-1134-28E5-CEB4-2494F4360997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TEORIA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ADC29569-BF46-8744-203C-B352E150F6DA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A06D6F67-899E-0744-52F6-5BD3775C3B26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29054110-208B-2E3F-7560-2351B15488C7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2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430A9BEA-779A-EFF1-2426-C1066FFDC1DC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CODIGO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A4E88D-4A8F-7047-D39B-DA1B01B7B4E9}"/>
              </a:ext>
            </a:extLst>
          </p:cNvPr>
          <p:cNvSpPr/>
          <p:nvPr/>
        </p:nvSpPr>
        <p:spPr>
          <a:xfrm>
            <a:off x="386813" y="656623"/>
            <a:ext cx="11801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Bug</a:t>
            </a: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B6FC3B32-2740-5CF0-8A26-812AFE0697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1236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D89FD3-183C-B76E-E294-A433EC7D3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630" y="837141"/>
            <a:ext cx="4864739" cy="4864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92CEB0-5E26-0942-10F4-256E0002E1D1}"/>
              </a:ext>
            </a:extLst>
          </p:cNvPr>
          <p:cNvSpPr txBox="1"/>
          <p:nvPr/>
        </p:nvSpPr>
        <p:spPr>
          <a:xfrm>
            <a:off x="8508412" y="2037971"/>
            <a:ext cx="2681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2000" dirty="0">
                <a:solidFill>
                  <a:srgbClr val="009600"/>
                </a:solidFill>
              </a:rPr>
              <a:t>La posicion objetiva es conocida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1FA2E-E9D3-4A57-3D49-8248B05DB406}"/>
              </a:ext>
            </a:extLst>
          </p:cNvPr>
          <p:cNvSpPr txBox="1"/>
          <p:nvPr/>
        </p:nvSpPr>
        <p:spPr>
          <a:xfrm>
            <a:off x="8180890" y="3156796"/>
            <a:ext cx="3337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9600"/>
                </a:solidFill>
              </a:rPr>
              <a:t>El robot </a:t>
            </a:r>
            <a:r>
              <a:rPr lang="en-US" sz="2000" dirty="0" err="1">
                <a:solidFill>
                  <a:srgbClr val="009600"/>
                </a:solidFill>
              </a:rPr>
              <a:t>puede</a:t>
            </a:r>
            <a:r>
              <a:rPr lang="en-US" sz="2000" dirty="0">
                <a:solidFill>
                  <a:srgbClr val="009600"/>
                </a:solidFill>
              </a:rPr>
              <a:t> </a:t>
            </a:r>
            <a:r>
              <a:rPr lang="en-US" sz="2000" dirty="0" err="1">
                <a:solidFill>
                  <a:srgbClr val="009600"/>
                </a:solidFill>
              </a:rPr>
              <a:t>medir</a:t>
            </a:r>
            <a:r>
              <a:rPr lang="en-US" sz="2000" dirty="0">
                <a:solidFill>
                  <a:srgbClr val="009600"/>
                </a:solidFill>
              </a:rPr>
              <a:t> la </a:t>
            </a:r>
            <a:r>
              <a:rPr lang="en-US" sz="2000" dirty="0" err="1">
                <a:solidFill>
                  <a:srgbClr val="009600"/>
                </a:solidFill>
              </a:rPr>
              <a:t>distancia</a:t>
            </a:r>
            <a:r>
              <a:rPr lang="en-US" sz="2000" dirty="0">
                <a:solidFill>
                  <a:srgbClr val="009600"/>
                </a:solidFill>
              </a:rPr>
              <a:t> entre la </a:t>
            </a:r>
            <a:r>
              <a:rPr lang="en-US" sz="2000" dirty="0" err="1">
                <a:solidFill>
                  <a:srgbClr val="009600"/>
                </a:solidFill>
              </a:rPr>
              <a:t>posicion</a:t>
            </a:r>
            <a:r>
              <a:rPr lang="en-US" sz="2000" dirty="0">
                <a:solidFill>
                  <a:srgbClr val="009600"/>
                </a:solidFill>
              </a:rPr>
              <a:t> actual y </a:t>
            </a:r>
            <a:r>
              <a:rPr lang="en-US" sz="2000" dirty="0" err="1">
                <a:solidFill>
                  <a:srgbClr val="009600"/>
                </a:solidFill>
              </a:rPr>
              <a:t>el</a:t>
            </a:r>
            <a:r>
              <a:rPr lang="en-US" sz="2000" dirty="0">
                <a:solidFill>
                  <a:srgbClr val="009600"/>
                </a:solidFill>
              </a:rPr>
              <a:t> </a:t>
            </a:r>
            <a:r>
              <a:rPr lang="en-US" sz="2000" dirty="0" err="1">
                <a:solidFill>
                  <a:srgbClr val="009600"/>
                </a:solidFill>
              </a:rPr>
              <a:t>objetivo</a:t>
            </a:r>
            <a:endParaRPr lang="en-PE" sz="2000" dirty="0">
              <a:solidFill>
                <a:srgbClr val="0096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05F2C3-B9BA-BC21-6F1E-24C957A70342}"/>
              </a:ext>
            </a:extLst>
          </p:cNvPr>
          <p:cNvSpPr txBox="1"/>
          <p:nvPr/>
        </p:nvSpPr>
        <p:spPr>
          <a:xfrm>
            <a:off x="9451597" y="4303324"/>
            <a:ext cx="795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2000" dirty="0">
                <a:solidFill>
                  <a:srgbClr val="009600"/>
                </a:solidFill>
              </a:rPr>
              <a:t>IMU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28E37F-91BD-808E-6869-7FA477517BB2}"/>
              </a:ext>
            </a:extLst>
          </p:cNvPr>
          <p:cNvSpPr txBox="1"/>
          <p:nvPr/>
        </p:nvSpPr>
        <p:spPr>
          <a:xfrm>
            <a:off x="386813" y="1604756"/>
            <a:ext cx="268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sz="2000" dirty="0">
                <a:solidFill>
                  <a:schemeClr val="tx1"/>
                </a:solidFill>
              </a:rPr>
              <a:t>Consideraciones: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6B0455-0256-C134-0997-B7E9ECA63FCC}"/>
              </a:ext>
            </a:extLst>
          </p:cNvPr>
          <p:cNvSpPr txBox="1"/>
          <p:nvPr/>
        </p:nvSpPr>
        <p:spPr>
          <a:xfrm>
            <a:off x="386474" y="2179338"/>
            <a:ext cx="3645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sz="1600" dirty="0">
                <a:solidFill>
                  <a:schemeClr val="tx1"/>
                </a:solidFill>
              </a:rPr>
              <a:t>El ambiente de trabajo esta contenido en 2D o 3D.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0F9BF7-1031-2293-5D8C-37CF6424C95A}"/>
              </a:ext>
            </a:extLst>
          </p:cNvPr>
          <p:cNvSpPr txBox="1"/>
          <p:nvPr/>
        </p:nvSpPr>
        <p:spPr>
          <a:xfrm>
            <a:off x="388991" y="3156796"/>
            <a:ext cx="3645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sz="1600" dirty="0">
                <a:solidFill>
                  <a:schemeClr val="tx1"/>
                </a:solidFill>
              </a:rPr>
              <a:t>Los obstaculos son finitos en area y existe un numero finito de estos.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80A704-47D7-4E10-5370-6E9E1CBF6005}"/>
              </a:ext>
            </a:extLst>
          </p:cNvPr>
          <p:cNvSpPr txBox="1"/>
          <p:nvPr/>
        </p:nvSpPr>
        <p:spPr>
          <a:xfrm>
            <a:off x="386474" y="3713261"/>
            <a:ext cx="364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sz="1600" dirty="0">
                <a:solidFill>
                  <a:schemeClr val="tx1"/>
                </a:solidFill>
              </a:rPr>
              <a:t>El area del obstaculo es restringido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AAE3C4-0728-8D5E-22A5-9B72E2E1A50C}"/>
              </a:ext>
            </a:extLst>
          </p:cNvPr>
          <p:cNvSpPr txBox="1"/>
          <p:nvPr/>
        </p:nvSpPr>
        <p:spPr>
          <a:xfrm>
            <a:off x="386474" y="4608280"/>
            <a:ext cx="364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sz="1600" dirty="0">
                <a:solidFill>
                  <a:schemeClr val="tx1"/>
                </a:solidFill>
              </a:rPr>
              <a:t>El espacio libre 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ED0A31-F426-9F24-1813-5B835C1A3127}"/>
                  </a:ext>
                </a:extLst>
              </p:cNvPr>
              <p:cNvSpPr txBox="1"/>
              <p:nvPr/>
            </p:nvSpPr>
            <p:spPr>
              <a:xfrm flipH="1">
                <a:off x="1681004" y="2761930"/>
                <a:ext cx="5119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PE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ED0A31-F426-9F24-1813-5B835C1A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81004" y="2761930"/>
                <a:ext cx="511986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1B26FC-844F-17C2-B06C-F3385EB8BA39}"/>
                  </a:ext>
                </a:extLst>
              </p:cNvPr>
              <p:cNvSpPr txBox="1"/>
              <p:nvPr/>
            </p:nvSpPr>
            <p:spPr>
              <a:xfrm flipH="1">
                <a:off x="1538645" y="4063095"/>
                <a:ext cx="821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𝑶𝒃𝒔</m:t>
                          </m:r>
                        </m:sub>
                      </m:sSub>
                    </m:oMath>
                  </m:oMathPara>
                </a14:m>
                <a:endParaRPr lang="en-PE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1B26FC-844F-17C2-B06C-F3385EB8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38645" y="4063095"/>
                <a:ext cx="821753" cy="276999"/>
              </a:xfrm>
              <a:prstGeom prst="rect">
                <a:avLst/>
              </a:prstGeom>
              <a:blipFill>
                <a:blip r:embed="rId5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E4A85D-18D0-B0CD-F19B-91DDBE0A607E}"/>
                  </a:ext>
                </a:extLst>
              </p:cNvPr>
              <p:cNvSpPr txBox="1"/>
              <p:nvPr/>
            </p:nvSpPr>
            <p:spPr>
              <a:xfrm flipH="1">
                <a:off x="736648" y="5017425"/>
                <a:ext cx="2494883" cy="303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𝒇𝒓𝒆𝒆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𝑶𝒃𝒔</m:t>
                          </m:r>
                        </m:sub>
                      </m:sSub>
                    </m:oMath>
                  </m:oMathPara>
                </a14:m>
                <a:endParaRPr lang="en-PE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E4A85D-18D0-B0CD-F19B-91DDBE0A6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6648" y="5017425"/>
                <a:ext cx="2494883" cy="303225"/>
              </a:xfrm>
              <a:prstGeom prst="rect">
                <a:avLst/>
              </a:prstGeom>
              <a:blipFill>
                <a:blip r:embed="rId6"/>
                <a:stretch>
                  <a:fillRect t="-8000" b="-24000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150338-C808-56AE-9ABD-AC153AB09DE6}"/>
                  </a:ext>
                </a:extLst>
              </p:cNvPr>
              <p:cNvSpPr txBox="1"/>
              <p:nvPr/>
            </p:nvSpPr>
            <p:spPr>
              <a:xfrm flipH="1">
                <a:off x="5551688" y="4063095"/>
                <a:ext cx="821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𝑶𝒃𝒔</m:t>
                          </m:r>
                        </m:sub>
                      </m:sSub>
                    </m:oMath>
                  </m:oMathPara>
                </a14:m>
                <a:endParaRPr lang="en-PE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150338-C808-56AE-9ABD-AC153AB09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1688" y="4063095"/>
                <a:ext cx="821753" cy="276999"/>
              </a:xfrm>
              <a:prstGeom prst="rect">
                <a:avLst/>
              </a:prstGeom>
              <a:blipFill>
                <a:blip r:embed="rId7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A8C594-0CF9-6562-0FDB-8072A90A870E}"/>
                  </a:ext>
                </a:extLst>
              </p:cNvPr>
              <p:cNvSpPr txBox="1"/>
              <p:nvPr/>
            </p:nvSpPr>
            <p:spPr>
              <a:xfrm flipH="1">
                <a:off x="6680586" y="2734243"/>
                <a:ext cx="821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𝑶𝒃𝒔</m:t>
                          </m:r>
                        </m:sub>
                      </m:sSub>
                    </m:oMath>
                  </m:oMathPara>
                </a14:m>
                <a:endParaRPr lang="en-PE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A8C594-0CF9-6562-0FDB-8072A90A8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80586" y="2734243"/>
                <a:ext cx="821753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92A699FE-F78F-F5CA-3752-2EC1BD32E521}"/>
              </a:ext>
            </a:extLst>
          </p:cNvPr>
          <p:cNvSpPr/>
          <p:nvPr/>
        </p:nvSpPr>
        <p:spPr>
          <a:xfrm>
            <a:off x="6838299" y="1214143"/>
            <a:ext cx="124563" cy="14159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E1698F-63B8-9E69-C2AE-5C28D2B1560D}"/>
              </a:ext>
            </a:extLst>
          </p:cNvPr>
          <p:cNvSpPr/>
          <p:nvPr/>
        </p:nvSpPr>
        <p:spPr>
          <a:xfrm rot="5400000">
            <a:off x="6574089" y="2217266"/>
            <a:ext cx="94179" cy="19732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BC3448-18B2-E8D7-2DF9-E54FF7F42721}"/>
              </a:ext>
            </a:extLst>
          </p:cNvPr>
          <p:cNvSpPr/>
          <p:nvPr/>
        </p:nvSpPr>
        <p:spPr>
          <a:xfrm>
            <a:off x="7483236" y="1214142"/>
            <a:ext cx="124563" cy="19426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7F991E-A93A-28DA-82FC-50D9C0CA9FB7}"/>
              </a:ext>
            </a:extLst>
          </p:cNvPr>
          <p:cNvSpPr/>
          <p:nvPr/>
        </p:nvSpPr>
        <p:spPr>
          <a:xfrm>
            <a:off x="5569962" y="2569296"/>
            <a:ext cx="124563" cy="681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E95420-26DA-DB71-7A5B-427103EA0208}"/>
              </a:ext>
            </a:extLst>
          </p:cNvPr>
          <p:cNvSpPr/>
          <p:nvPr/>
        </p:nvSpPr>
        <p:spPr>
          <a:xfrm rot="5400000">
            <a:off x="6216226" y="1891362"/>
            <a:ext cx="94178" cy="13867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F3DB60-1B2A-67D4-2A0A-DC380B9B41F2}"/>
              </a:ext>
            </a:extLst>
          </p:cNvPr>
          <p:cNvSpPr/>
          <p:nvPr/>
        </p:nvSpPr>
        <p:spPr>
          <a:xfrm rot="5400000">
            <a:off x="7182795" y="867948"/>
            <a:ext cx="80507" cy="769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714D0E-0306-1415-CCB4-1D8CD85B3BF6}"/>
              </a:ext>
            </a:extLst>
          </p:cNvPr>
          <p:cNvSpPr/>
          <p:nvPr/>
        </p:nvSpPr>
        <p:spPr>
          <a:xfrm>
            <a:off x="4118922" y="3831619"/>
            <a:ext cx="124563" cy="681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7EE23A-3D0A-7882-A009-A56CD4447336}"/>
              </a:ext>
            </a:extLst>
          </p:cNvPr>
          <p:cNvSpPr/>
          <p:nvPr/>
        </p:nvSpPr>
        <p:spPr>
          <a:xfrm rot="5400000">
            <a:off x="5996923" y="1936834"/>
            <a:ext cx="94179" cy="38501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D214E9F-1F53-D45B-C059-64DC5C967630}"/>
              </a:ext>
            </a:extLst>
          </p:cNvPr>
          <p:cNvSpPr/>
          <p:nvPr/>
        </p:nvSpPr>
        <p:spPr>
          <a:xfrm rot="5400000">
            <a:off x="5996923" y="2625906"/>
            <a:ext cx="94179" cy="38501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3815B8-C105-323D-6E5E-B3D876DFECD7}"/>
              </a:ext>
            </a:extLst>
          </p:cNvPr>
          <p:cNvSpPr/>
          <p:nvPr/>
        </p:nvSpPr>
        <p:spPr>
          <a:xfrm rot="10800000">
            <a:off x="7930633" y="3814835"/>
            <a:ext cx="124563" cy="7832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F38182-95CC-72E1-BBB8-7513D555D74C}"/>
              </a:ext>
            </a:extLst>
          </p:cNvPr>
          <p:cNvCxnSpPr/>
          <p:nvPr/>
        </p:nvCxnSpPr>
        <p:spPr>
          <a:xfrm flipV="1">
            <a:off x="7607799" y="1491916"/>
            <a:ext cx="573091" cy="25988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931504B-4331-ED77-9285-BE55810BA99F}"/>
              </a:ext>
            </a:extLst>
          </p:cNvPr>
          <p:cNvSpPr txBox="1"/>
          <p:nvPr/>
        </p:nvSpPr>
        <p:spPr>
          <a:xfrm>
            <a:off x="7765512" y="1090957"/>
            <a:ext cx="2481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2000" dirty="0">
                <a:solidFill>
                  <a:srgbClr val="0070C0"/>
                </a:solidFill>
              </a:rPr>
              <a:t>Espacio Latente</a:t>
            </a:r>
          </a:p>
        </p:txBody>
      </p:sp>
    </p:spTree>
    <p:extLst>
      <p:ext uri="{BB962C8B-B14F-4D97-AF65-F5344CB8AC3E}">
        <p14:creationId xmlns:p14="http://schemas.microsoft.com/office/powerpoint/2010/main" val="337204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2" grpId="0"/>
      <p:bldP spid="23" grpId="0"/>
      <p:bldP spid="24" grpId="0"/>
      <p:bldP spid="29" grpId="0"/>
      <p:bldP spid="31" grpId="0"/>
      <p:bldP spid="32" grpId="0"/>
      <p:bldP spid="33" grpId="0"/>
      <p:bldP spid="35" grpId="0"/>
      <p:bldP spid="37" grpId="0"/>
      <p:bldP spid="42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21026C1F-7151-B974-8ECF-CD45E1EE9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A856E67-2AAB-FE8B-4E29-FDBBA5A9F7EF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C60C03E6-734B-AF16-F92D-BA7598C82EA2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TEORIA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CC35CE7B-7D6C-EC67-4425-749E75A362AE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BUG 0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A52353C0-6DC7-4331-23C2-28E27BD68EEE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334C3087-DCCC-1D3F-808E-42099EBB9C10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2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858D24E5-E94F-FE11-A76D-BD08F29001D4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CODIGO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FA1B1415-A777-A52D-A75C-24EBC1EC3B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1236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FE5A7E-BF48-9B61-4A20-763367BB9DA9}"/>
              </a:ext>
            </a:extLst>
          </p:cNvPr>
          <p:cNvSpPr/>
          <p:nvPr/>
        </p:nvSpPr>
        <p:spPr>
          <a:xfrm>
            <a:off x="328863" y="684332"/>
            <a:ext cx="16081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Bug 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E37E08-9EBF-D5CB-A673-9E3D2D017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9" y="1588151"/>
            <a:ext cx="3794414" cy="40143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CEA229-06A8-B7EE-31B8-881D3440A3C9}"/>
                  </a:ext>
                </a:extLst>
              </p:cNvPr>
              <p:cNvSpPr txBox="1"/>
              <p:nvPr/>
            </p:nvSpPr>
            <p:spPr>
              <a:xfrm flipH="1">
                <a:off x="1316051" y="5269849"/>
                <a:ext cx="821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𝑺𝑻𝑨𝑹𝑻</m:t>
                          </m:r>
                        </m:sub>
                      </m:sSub>
                    </m:oMath>
                  </m:oMathPara>
                </a14:m>
                <a:endParaRPr lang="en-PE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CEA229-06A8-B7EE-31B8-881D3440A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16051" y="5269849"/>
                <a:ext cx="821753" cy="276999"/>
              </a:xfrm>
              <a:prstGeom prst="rect">
                <a:avLst/>
              </a:prstGeom>
              <a:blipFill>
                <a:blip r:embed="rId4"/>
                <a:stretch>
                  <a:fillRect l="-4545" b="-30435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716D5D-A3C3-2D46-10C4-07922034521F}"/>
                  </a:ext>
                </a:extLst>
              </p:cNvPr>
              <p:cNvSpPr txBox="1"/>
              <p:nvPr/>
            </p:nvSpPr>
            <p:spPr>
              <a:xfrm flipH="1">
                <a:off x="1454597" y="1750795"/>
                <a:ext cx="821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𝑮𝑶𝑨𝑳</m:t>
                          </m:r>
                        </m:sub>
                      </m:sSub>
                    </m:oMath>
                  </m:oMathPara>
                </a14:m>
                <a:endParaRPr lang="en-PE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716D5D-A3C3-2D46-10C4-079220345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54597" y="1750795"/>
                <a:ext cx="821753" cy="276999"/>
              </a:xfrm>
              <a:prstGeom prst="rect">
                <a:avLst/>
              </a:prstGeom>
              <a:blipFill>
                <a:blip r:embed="rId5"/>
                <a:stretch>
                  <a:fillRect b="-30435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E1EB727-4B96-A201-6288-EDD9B9C8DD73}"/>
              </a:ext>
            </a:extLst>
          </p:cNvPr>
          <p:cNvSpPr txBox="1"/>
          <p:nvPr/>
        </p:nvSpPr>
        <p:spPr>
          <a:xfrm>
            <a:off x="3883852" y="1795654"/>
            <a:ext cx="3645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  <a:r>
              <a:rPr lang="en-PE" sz="1600" dirty="0">
                <a:solidFill>
                  <a:schemeClr val="tx1"/>
                </a:solidFill>
              </a:rPr>
              <a:t>l camino se define como una secuencia de </a:t>
            </a:r>
            <a:r>
              <a:rPr lang="en-PE" sz="1600" b="1" dirty="0">
                <a:solidFill>
                  <a:schemeClr val="tx1"/>
                </a:solidFill>
              </a:rPr>
              <a:t>choque/escape </a:t>
            </a:r>
            <a:r>
              <a:rPr lang="en-PE" sz="1600" dirty="0">
                <a:solidFill>
                  <a:schemeClr val="tx1"/>
                </a:solidFill>
              </a:rPr>
              <a:t>de los obstaculos delimitados por la posicion inicial (</a:t>
            </a:r>
            <a:r>
              <a:rPr lang="en-PE" sz="1600" b="1" dirty="0">
                <a:solidFill>
                  <a:schemeClr val="tx1"/>
                </a:solidFill>
              </a:rPr>
              <a:t>start</a:t>
            </a:r>
            <a:r>
              <a:rPr lang="en-PE" sz="1600" dirty="0">
                <a:solidFill>
                  <a:schemeClr val="tx1"/>
                </a:solidFill>
              </a:rPr>
              <a:t>) y final (</a:t>
            </a:r>
            <a:r>
              <a:rPr lang="en-PE" sz="1600" b="1" dirty="0">
                <a:solidFill>
                  <a:schemeClr val="tx1"/>
                </a:solidFill>
              </a:rPr>
              <a:t>goal</a:t>
            </a:r>
            <a:r>
              <a:rPr lang="en-PE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B599C1-1E59-C4E2-B624-7C69280C1FE1}"/>
              </a:ext>
            </a:extLst>
          </p:cNvPr>
          <p:cNvSpPr txBox="1"/>
          <p:nvPr/>
        </p:nvSpPr>
        <p:spPr>
          <a:xfrm>
            <a:off x="3883852" y="3190607"/>
            <a:ext cx="364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dirty="0">
                <a:solidFill>
                  <a:schemeClr val="tx1"/>
                </a:solidFill>
              </a:rPr>
              <a:t>Principio: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77CFB-A649-AA31-8EDA-831E0CAF9372}"/>
              </a:ext>
            </a:extLst>
          </p:cNvPr>
          <p:cNvSpPr txBox="1"/>
          <p:nvPr/>
        </p:nvSpPr>
        <p:spPr>
          <a:xfrm>
            <a:off x="3676339" y="3750892"/>
            <a:ext cx="4073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PE" sz="1600" dirty="0">
                <a:solidFill>
                  <a:schemeClr val="tx1"/>
                </a:solidFill>
              </a:rPr>
              <a:t>Avanza hacia el objetivo en linea recta.</a:t>
            </a:r>
          </a:p>
          <a:p>
            <a:pPr algn="ctr"/>
            <a:r>
              <a:rPr lang="en-PE" sz="1600" dirty="0">
                <a:solidFill>
                  <a:schemeClr val="tx1"/>
                </a:solidFill>
              </a:rPr>
              <a:t>2</a:t>
            </a:r>
            <a:r>
              <a:rPr lang="en-PE" sz="1600" b="1" dirty="0">
                <a:solidFill>
                  <a:schemeClr val="tx1"/>
                </a:solidFill>
              </a:rPr>
              <a:t>. Choca </a:t>
            </a:r>
            <a:r>
              <a:rPr lang="en-PE" sz="1600" dirty="0">
                <a:solidFill>
                  <a:schemeClr val="tx1"/>
                </a:solidFill>
              </a:rPr>
              <a:t>con un obstaculo (</a:t>
            </a:r>
            <a:r>
              <a:rPr lang="en-PE" sz="1600" b="1" dirty="0">
                <a:solidFill>
                  <a:schemeClr val="tx1"/>
                </a:solidFill>
              </a:rPr>
              <a:t>espacio latente</a:t>
            </a:r>
            <a:r>
              <a:rPr lang="en-PE" sz="1600" dirty="0">
                <a:solidFill>
                  <a:schemeClr val="tx1"/>
                </a:solidFill>
              </a:rPr>
              <a:t>).</a:t>
            </a:r>
          </a:p>
          <a:p>
            <a:pPr algn="ctr"/>
            <a:r>
              <a:rPr lang="en-PE" sz="1600" dirty="0">
                <a:solidFill>
                  <a:schemeClr val="tx1"/>
                </a:solidFill>
              </a:rPr>
              <a:t>3. Rodea el obstaculo hasta encontrar una </a:t>
            </a:r>
            <a:r>
              <a:rPr lang="en-PE" sz="1600" b="1" dirty="0">
                <a:solidFill>
                  <a:schemeClr val="tx1"/>
                </a:solidFill>
              </a:rPr>
              <a:t>posicion de escape.</a:t>
            </a:r>
          </a:p>
          <a:p>
            <a:pPr algn="ctr"/>
            <a:r>
              <a:rPr lang="en-PE" sz="1600" dirty="0">
                <a:solidFill>
                  <a:schemeClr val="tx1"/>
                </a:solidFill>
              </a:rPr>
              <a:t>4. Continua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26CD2E-26FE-7F6A-EF17-4727A571F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266" y="1566175"/>
            <a:ext cx="4047910" cy="3569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BEAB6C-1ECB-50AD-32D9-5C24D73A5599}"/>
                  </a:ext>
                </a:extLst>
              </p:cNvPr>
              <p:cNvSpPr txBox="1"/>
              <p:nvPr/>
            </p:nvSpPr>
            <p:spPr>
              <a:xfrm flipH="1">
                <a:off x="8466490" y="4258723"/>
                <a:ext cx="821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𝑯𝑰𝑻</m:t>
                          </m:r>
                        </m:sub>
                      </m:sSub>
                    </m:oMath>
                  </m:oMathPara>
                </a14:m>
                <a:endParaRPr lang="en-PE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BEAB6C-1ECB-50AD-32D9-5C24D73A5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66490" y="4258723"/>
                <a:ext cx="821753" cy="276999"/>
              </a:xfrm>
              <a:prstGeom prst="rect">
                <a:avLst/>
              </a:prstGeom>
              <a:blipFill>
                <a:blip r:embed="rId7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18A0F1-15B8-111C-335D-B2EB459BE9FC}"/>
                  </a:ext>
                </a:extLst>
              </p:cNvPr>
              <p:cNvSpPr txBox="1"/>
              <p:nvPr/>
            </p:nvSpPr>
            <p:spPr>
              <a:xfrm flipH="1">
                <a:off x="7644737" y="3221384"/>
                <a:ext cx="821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𝑬𝑺𝑪𝑨𝑷𝑬</m:t>
                          </m:r>
                        </m:sub>
                      </m:sSub>
                    </m:oMath>
                  </m:oMathPara>
                </a14:m>
                <a:endParaRPr lang="en-PE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18A0F1-15B8-111C-335D-B2EB459BE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44737" y="3221384"/>
                <a:ext cx="821753" cy="276999"/>
              </a:xfrm>
              <a:prstGeom prst="rect">
                <a:avLst/>
              </a:prstGeom>
              <a:blipFill>
                <a:blip r:embed="rId8"/>
                <a:stretch>
                  <a:fillRect l="-10606" r="-6061" b="-30435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9DA6AB8E-3C61-86F9-EA3F-483F3A62BA84}"/>
              </a:ext>
            </a:extLst>
          </p:cNvPr>
          <p:cNvSpPr/>
          <p:nvPr/>
        </p:nvSpPr>
        <p:spPr>
          <a:xfrm>
            <a:off x="8010006" y="3595341"/>
            <a:ext cx="314325" cy="281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903CBC-9075-3D7F-3F66-B0CB0E9BAE26}"/>
              </a:ext>
            </a:extLst>
          </p:cNvPr>
          <p:cNvSpPr/>
          <p:nvPr/>
        </p:nvSpPr>
        <p:spPr>
          <a:xfrm>
            <a:off x="9038706" y="4100166"/>
            <a:ext cx="314325" cy="281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3B5DE0-742C-DB25-46D4-3F44EB21FDEB}"/>
              </a:ext>
            </a:extLst>
          </p:cNvPr>
          <p:cNvSpPr txBox="1"/>
          <p:nvPr/>
        </p:nvSpPr>
        <p:spPr>
          <a:xfrm>
            <a:off x="10830972" y="3498382"/>
            <a:ext cx="1159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dirty="0">
                <a:solidFill>
                  <a:srgbClr val="0070C0"/>
                </a:solidFill>
              </a:rPr>
              <a:t>[-1, 0]</a:t>
            </a:r>
          </a:p>
          <a:p>
            <a:pPr algn="ctr"/>
            <a:r>
              <a:rPr lang="en-PE" sz="1600" dirty="0">
                <a:solidFill>
                  <a:srgbClr val="0070C0"/>
                </a:solidFill>
              </a:rPr>
              <a:t>[1, 0]</a:t>
            </a:r>
          </a:p>
          <a:p>
            <a:pPr algn="ctr"/>
            <a:r>
              <a:rPr lang="en-PE" sz="1600" dirty="0">
                <a:solidFill>
                  <a:srgbClr val="0070C0"/>
                </a:solidFill>
              </a:rPr>
              <a:t>[0 ,-1]</a:t>
            </a:r>
          </a:p>
          <a:p>
            <a:pPr algn="ctr"/>
            <a:r>
              <a:rPr lang="en-PE" sz="1600" dirty="0">
                <a:solidFill>
                  <a:srgbClr val="0070C0"/>
                </a:solidFill>
              </a:rPr>
              <a:t>[0, 1]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57B85C-43DD-B4B1-57C8-DA335CC4D5AB}"/>
              </a:ext>
            </a:extLst>
          </p:cNvPr>
          <p:cNvSpPr txBox="1"/>
          <p:nvPr/>
        </p:nvSpPr>
        <p:spPr>
          <a:xfrm>
            <a:off x="10601488" y="3212237"/>
            <a:ext cx="1618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200" dirty="0">
                <a:solidFill>
                  <a:srgbClr val="0070C0"/>
                </a:solidFill>
              </a:rPr>
              <a:t>Direcciones de giro</a:t>
            </a:r>
          </a:p>
        </p:txBody>
      </p:sp>
    </p:spTree>
    <p:extLst>
      <p:ext uri="{BB962C8B-B14F-4D97-AF65-F5344CB8AC3E}">
        <p14:creationId xmlns:p14="http://schemas.microsoft.com/office/powerpoint/2010/main" val="17008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5" grpId="0"/>
      <p:bldP spid="27" grpId="0"/>
      <p:bldP spid="28" grpId="0"/>
      <p:bldP spid="30" grpId="0" animBg="1"/>
      <p:bldP spid="34" grpId="0" animBg="1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93B133D8-65F9-4CC0-BC63-F55D2017F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CB2B2096-0818-BECE-824C-CE73DF65AC0A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D7905C0E-41E0-F871-A8D5-13CF0E461226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TEORIA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1D862FE4-8A35-CDDF-4228-2CCCA3667E7F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F72AFFEF-2E51-3F4A-474F-4837D357B65A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BUG 1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B57FAA1C-6735-80DC-2613-DE063CB88C85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2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08F39334-B9CF-80DA-8589-098AA02EA90C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CODIGO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14C4CC59-7EE7-4000-2021-2628DA0D0C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1236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460B2-EF25-3CAD-305F-C466D5178ADB}"/>
              </a:ext>
            </a:extLst>
          </p:cNvPr>
          <p:cNvSpPr/>
          <p:nvPr/>
        </p:nvSpPr>
        <p:spPr>
          <a:xfrm>
            <a:off x="328863" y="684332"/>
            <a:ext cx="16081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Bug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44EF49-AE08-16AF-2072-CE65B6DCC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9" y="1588151"/>
            <a:ext cx="3794414" cy="40143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1DE2FD-692F-BC57-EA36-0733604B8171}"/>
                  </a:ext>
                </a:extLst>
              </p:cNvPr>
              <p:cNvSpPr txBox="1"/>
              <p:nvPr/>
            </p:nvSpPr>
            <p:spPr>
              <a:xfrm flipH="1">
                <a:off x="1316051" y="5269849"/>
                <a:ext cx="821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𝑺𝑻𝑨𝑹𝑻</m:t>
                          </m:r>
                        </m:sub>
                      </m:sSub>
                    </m:oMath>
                  </m:oMathPara>
                </a14:m>
                <a:endParaRPr lang="en-PE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1DE2FD-692F-BC57-EA36-0733604B8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16051" y="5269849"/>
                <a:ext cx="821753" cy="276999"/>
              </a:xfrm>
              <a:prstGeom prst="rect">
                <a:avLst/>
              </a:prstGeom>
              <a:blipFill>
                <a:blip r:embed="rId4"/>
                <a:stretch>
                  <a:fillRect l="-4545" b="-30435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48F7E0-C631-5DB3-7E67-B6EB89E4EB68}"/>
                  </a:ext>
                </a:extLst>
              </p:cNvPr>
              <p:cNvSpPr txBox="1"/>
              <p:nvPr/>
            </p:nvSpPr>
            <p:spPr>
              <a:xfrm flipH="1">
                <a:off x="1454597" y="1750795"/>
                <a:ext cx="821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𝑮𝑶𝑨𝑳</m:t>
                          </m:r>
                        </m:sub>
                      </m:sSub>
                    </m:oMath>
                  </m:oMathPara>
                </a14:m>
                <a:endParaRPr lang="en-PE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48F7E0-C631-5DB3-7E67-B6EB89E4E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54597" y="1750795"/>
                <a:ext cx="821753" cy="276999"/>
              </a:xfrm>
              <a:prstGeom prst="rect">
                <a:avLst/>
              </a:prstGeom>
              <a:blipFill>
                <a:blip r:embed="rId5"/>
                <a:stretch>
                  <a:fillRect b="-30435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367710C-590E-547E-5380-DD207B19E5B0}"/>
              </a:ext>
            </a:extLst>
          </p:cNvPr>
          <p:cNvSpPr txBox="1"/>
          <p:nvPr/>
        </p:nvSpPr>
        <p:spPr>
          <a:xfrm>
            <a:off x="3883851" y="1535355"/>
            <a:ext cx="3645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 </a:t>
            </a:r>
            <a:r>
              <a:rPr lang="en-US" sz="1600" dirty="0" err="1">
                <a:solidFill>
                  <a:schemeClr val="tx1"/>
                </a:solidFill>
              </a:rPr>
              <a:t>contamos</a:t>
            </a:r>
            <a:r>
              <a:rPr lang="en-US" sz="1600" dirty="0">
                <a:solidFill>
                  <a:schemeClr val="tx1"/>
                </a:solidFill>
              </a:rPr>
              <a:t> con mayor </a:t>
            </a:r>
            <a:r>
              <a:rPr lang="en-US" sz="1600" b="1" dirty="0" err="1">
                <a:solidFill>
                  <a:schemeClr val="tx1"/>
                </a:solidFill>
              </a:rPr>
              <a:t>poder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computacional</a:t>
            </a:r>
            <a:r>
              <a:rPr lang="en-US" sz="1600" dirty="0">
                <a:solidFill>
                  <a:schemeClr val="tx1"/>
                </a:solidFill>
              </a:rPr>
              <a:t>, se </a:t>
            </a:r>
            <a:r>
              <a:rPr lang="en-US" sz="1600" dirty="0" err="1">
                <a:solidFill>
                  <a:schemeClr val="tx1"/>
                </a:solidFill>
              </a:rPr>
              <a:t>podría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describir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obstáculo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totalidad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Encontrando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b="1" dirty="0" err="1">
                <a:solidFill>
                  <a:schemeClr val="tx1"/>
                </a:solidFill>
              </a:rPr>
              <a:t>posición</a:t>
            </a:r>
            <a:r>
              <a:rPr lang="en-US" sz="1600" b="1" dirty="0">
                <a:solidFill>
                  <a:schemeClr val="tx1"/>
                </a:solidFill>
              </a:rPr>
              <a:t> optima de escape</a:t>
            </a:r>
            <a:endParaRPr lang="en-PE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E4DAC6-8FDD-D2AD-696D-7EDBB0DB82DA}"/>
              </a:ext>
            </a:extLst>
          </p:cNvPr>
          <p:cNvSpPr txBox="1"/>
          <p:nvPr/>
        </p:nvSpPr>
        <p:spPr>
          <a:xfrm>
            <a:off x="3883851" y="3007645"/>
            <a:ext cx="364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dirty="0">
                <a:solidFill>
                  <a:schemeClr val="tx1"/>
                </a:solidFill>
              </a:rPr>
              <a:t>Principio: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98CCCE-C510-8C2A-F2E4-26AA2F899C08}"/>
              </a:ext>
            </a:extLst>
          </p:cNvPr>
          <p:cNvSpPr txBox="1"/>
          <p:nvPr/>
        </p:nvSpPr>
        <p:spPr>
          <a:xfrm>
            <a:off x="3650529" y="3433184"/>
            <a:ext cx="4073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PE" sz="1600" dirty="0">
                <a:solidFill>
                  <a:schemeClr val="tx1"/>
                </a:solidFill>
              </a:rPr>
              <a:t>Avanza hacia el objetivo en linea recta.</a:t>
            </a:r>
          </a:p>
          <a:p>
            <a:pPr algn="ctr"/>
            <a:r>
              <a:rPr lang="en-PE" sz="1600" dirty="0">
                <a:solidFill>
                  <a:schemeClr val="tx1"/>
                </a:solidFill>
              </a:rPr>
              <a:t>2</a:t>
            </a:r>
            <a:r>
              <a:rPr lang="en-PE" sz="1600" b="1" dirty="0">
                <a:solidFill>
                  <a:schemeClr val="tx1"/>
                </a:solidFill>
              </a:rPr>
              <a:t>. </a:t>
            </a:r>
            <a:r>
              <a:rPr lang="en-PE" sz="1600" dirty="0">
                <a:solidFill>
                  <a:schemeClr val="tx1"/>
                </a:solidFill>
              </a:rPr>
              <a:t>Si un obstaculo es encontrado, se circunnavega alrededor de este.</a:t>
            </a:r>
          </a:p>
          <a:p>
            <a:pPr algn="ctr"/>
            <a:r>
              <a:rPr lang="en-PE" sz="1600" dirty="0">
                <a:solidFill>
                  <a:schemeClr val="tx1"/>
                </a:solidFill>
              </a:rPr>
              <a:t>3. </a:t>
            </a:r>
            <a:r>
              <a:rPr lang="en-PE" sz="1600" b="1" dirty="0">
                <a:solidFill>
                  <a:schemeClr val="tx1"/>
                </a:solidFill>
              </a:rPr>
              <a:t>Calcular las distancias </a:t>
            </a:r>
            <a:r>
              <a:rPr lang="en-PE" sz="1600" dirty="0">
                <a:solidFill>
                  <a:schemeClr val="tx1"/>
                </a:solidFill>
              </a:rPr>
              <a:t>entre el obstáculo y la posición objetivo.</a:t>
            </a:r>
          </a:p>
          <a:p>
            <a:pPr algn="ctr"/>
            <a:r>
              <a:rPr lang="en-PE" sz="1600" dirty="0">
                <a:solidFill>
                  <a:schemeClr val="tx1"/>
                </a:solidFill>
              </a:rPr>
              <a:t>4. Regresar al </a:t>
            </a:r>
            <a:r>
              <a:rPr lang="en-PE" sz="1600" b="1" dirty="0">
                <a:solidFill>
                  <a:schemeClr val="tx1"/>
                </a:solidFill>
              </a:rPr>
              <a:t>punto con menor distancia </a:t>
            </a:r>
            <a:r>
              <a:rPr lang="en-PE" sz="1600" dirty="0">
                <a:solidFill>
                  <a:schemeClr val="tx1"/>
                </a:solidFill>
              </a:rPr>
              <a:t>con el objetivo (siguiendo la paredes).</a:t>
            </a:r>
          </a:p>
          <a:p>
            <a:pPr algn="ctr"/>
            <a:r>
              <a:rPr lang="en-PE" sz="1600" dirty="0">
                <a:solidFill>
                  <a:schemeClr val="tx1"/>
                </a:solidFill>
              </a:rPr>
              <a:t>5. Continua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8BA1A-42E2-7E23-9EEE-BD196254D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9088" y="1588740"/>
            <a:ext cx="3645226" cy="3972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B3E984-2FE0-779D-31BD-6241FD7E2311}"/>
                  </a:ext>
                </a:extLst>
              </p:cNvPr>
              <p:cNvSpPr txBox="1"/>
              <p:nvPr/>
            </p:nvSpPr>
            <p:spPr>
              <a:xfrm flipH="1">
                <a:off x="9404864" y="3787899"/>
                <a:ext cx="821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𝑬𝑺𝑪𝑨𝑷𝑬</m:t>
                          </m:r>
                        </m:sub>
                      </m:sSub>
                    </m:oMath>
                  </m:oMathPara>
                </a14:m>
                <a:endParaRPr lang="en-PE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B3E984-2FE0-779D-31BD-6241FD7E2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04864" y="3787899"/>
                <a:ext cx="821753" cy="276999"/>
              </a:xfrm>
              <a:prstGeom prst="rect">
                <a:avLst/>
              </a:prstGeom>
              <a:blipFill>
                <a:blip r:embed="rId7"/>
                <a:stretch>
                  <a:fillRect l="-12121" r="-6061" b="-26087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7AAFA0A8-4276-AD50-1E34-9CD9BFB2A3E6}"/>
              </a:ext>
            </a:extLst>
          </p:cNvPr>
          <p:cNvSpPr/>
          <p:nvPr/>
        </p:nvSpPr>
        <p:spPr>
          <a:xfrm>
            <a:off x="10214260" y="4027827"/>
            <a:ext cx="314325" cy="281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125856-89BB-BBCC-E3EE-2D0FC448CC6C}"/>
                  </a:ext>
                </a:extLst>
              </p:cNvPr>
              <p:cNvSpPr txBox="1"/>
              <p:nvPr/>
            </p:nvSpPr>
            <p:spPr>
              <a:xfrm flipH="1">
                <a:off x="9614271" y="2289154"/>
                <a:ext cx="821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𝑬𝑺𝑪𝑨𝑷𝑬</m:t>
                          </m:r>
                        </m:sub>
                      </m:sSub>
                    </m:oMath>
                  </m:oMathPara>
                </a14:m>
                <a:endParaRPr lang="en-PE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125856-89BB-BBCC-E3EE-2D0FC448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14271" y="2289154"/>
                <a:ext cx="821753" cy="276999"/>
              </a:xfrm>
              <a:prstGeom prst="rect">
                <a:avLst/>
              </a:prstGeom>
              <a:blipFill>
                <a:blip r:embed="rId8"/>
                <a:stretch>
                  <a:fillRect l="-10606" r="-6061" b="-26087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4BA891EB-1FAE-015B-C657-95C88FAC2CAC}"/>
              </a:ext>
            </a:extLst>
          </p:cNvPr>
          <p:cNvSpPr/>
          <p:nvPr/>
        </p:nvSpPr>
        <p:spPr>
          <a:xfrm>
            <a:off x="10403731" y="2097840"/>
            <a:ext cx="314325" cy="281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18938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5" grpId="0"/>
      <p:bldP spid="8" grpId="0"/>
      <p:bldP spid="10" grpId="0" animBg="1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FB7362C3-DA43-08D0-9BB7-52745F35F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72863901-EF9B-9BFA-0277-193411185241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2917F6A1-744F-93F1-5FD2-98E0F769C8AC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TEORIA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7DFBE63F-B597-42E4-54F7-4F3D842BE8A5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B5BC5564-76DE-EBE6-BDAC-4C4C05BE3DA6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BUG 1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7431083B-E0DC-87C9-418C-D3946C7C5C8F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2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5D72E4F9-7A81-44FF-EE5F-D5A4633ACD0A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CODIGO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B71E94C2-0757-3EC0-1D76-5488F7B003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1236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FE980-1458-DAF7-47EB-7FA16E5F6508}"/>
              </a:ext>
            </a:extLst>
          </p:cNvPr>
          <p:cNvSpPr/>
          <p:nvPr/>
        </p:nvSpPr>
        <p:spPr>
          <a:xfrm>
            <a:off x="328863" y="684332"/>
            <a:ext cx="16081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Bug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E9D4B1-5232-049D-7FE8-6DE776A93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081" y="2010144"/>
            <a:ext cx="3100589" cy="36437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782548-0578-91A2-BA47-430B6C10C120}"/>
              </a:ext>
            </a:extLst>
          </p:cNvPr>
          <p:cNvSpPr txBox="1"/>
          <p:nvPr/>
        </p:nvSpPr>
        <p:spPr>
          <a:xfrm>
            <a:off x="328861" y="1581840"/>
            <a:ext cx="2307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b="1" dirty="0">
                <a:solidFill>
                  <a:schemeClr val="tx1"/>
                </a:solidFill>
              </a:rPr>
              <a:t>Posibles problemas: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E9327-6F02-11FD-4B6F-D90BDB78C158}"/>
              </a:ext>
            </a:extLst>
          </p:cNvPr>
          <p:cNvSpPr txBox="1"/>
          <p:nvPr/>
        </p:nvSpPr>
        <p:spPr>
          <a:xfrm>
            <a:off x="328861" y="2351106"/>
            <a:ext cx="37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dirty="0">
                <a:solidFill>
                  <a:schemeClr val="tx1"/>
                </a:solidFill>
              </a:rPr>
              <a:t>El algoritmo puede terminar incorrectamente, debido a que gasta una </a:t>
            </a:r>
            <a:r>
              <a:rPr lang="en-PE" sz="1600" b="1" dirty="0">
                <a:solidFill>
                  <a:schemeClr val="tx1"/>
                </a:solidFill>
              </a:rPr>
              <a:t>cantidad infinita de tiempo </a:t>
            </a:r>
            <a:r>
              <a:rPr lang="en-PE" sz="1600" dirty="0">
                <a:solidFill>
                  <a:schemeClr val="tx1"/>
                </a:solidFill>
              </a:rPr>
              <a:t>para encontrar una solución.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0D8D86-5B88-3D33-E419-6ED981003C4E}"/>
              </a:ext>
            </a:extLst>
          </p:cNvPr>
          <p:cNvSpPr txBox="1"/>
          <p:nvPr/>
        </p:nvSpPr>
        <p:spPr>
          <a:xfrm>
            <a:off x="328861" y="3617946"/>
            <a:ext cx="37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dirty="0">
                <a:solidFill>
                  <a:schemeClr val="tx1"/>
                </a:solidFill>
              </a:rPr>
              <a:t>Puede que exista más de un punto de salida que sea cercano al objetivo. Existe un numero finito de parejas entre </a:t>
            </a:r>
            <a:r>
              <a:rPr lang="en-PE" sz="1600" b="1" dirty="0">
                <a:solidFill>
                  <a:schemeClr val="tx1"/>
                </a:solidFill>
              </a:rPr>
              <a:t>puntos de choque/escape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653EB-5440-894F-0F35-5E1262875164}"/>
              </a:ext>
            </a:extLst>
          </p:cNvPr>
          <p:cNvSpPr txBox="1"/>
          <p:nvPr/>
        </p:nvSpPr>
        <p:spPr>
          <a:xfrm>
            <a:off x="357699" y="4896132"/>
            <a:ext cx="3761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dirty="0">
                <a:solidFill>
                  <a:schemeClr val="tx1"/>
                </a:solidFill>
              </a:rPr>
              <a:t>La linea recta </a:t>
            </a:r>
            <a:r>
              <a:rPr lang="en-PE" sz="1600" b="1" dirty="0">
                <a:solidFill>
                  <a:schemeClr val="tx1"/>
                </a:solidFill>
              </a:rPr>
              <a:t>intersecaobtaculo varias veces</a:t>
            </a:r>
            <a:r>
              <a:rPr lang="en-PE" sz="1600" dirty="0">
                <a:solidFill>
                  <a:schemeClr val="tx1"/>
                </a:solidFill>
              </a:rPr>
              <a:t> al obstaculo.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F53E98-4843-452D-AD04-CF49F64E92AA}"/>
              </a:ext>
            </a:extLst>
          </p:cNvPr>
          <p:cNvSpPr txBox="1"/>
          <p:nvPr/>
        </p:nvSpPr>
        <p:spPr>
          <a:xfrm>
            <a:off x="5029636" y="1578298"/>
            <a:ext cx="2307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b="1" dirty="0">
                <a:solidFill>
                  <a:schemeClr val="tx1"/>
                </a:solidFill>
              </a:rPr>
              <a:t>Extensión del camino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0E14ED-BA3B-588D-B665-A110D8219D70}"/>
              </a:ext>
            </a:extLst>
          </p:cNvPr>
          <p:cNvSpPr txBox="1"/>
          <p:nvPr/>
        </p:nvSpPr>
        <p:spPr>
          <a:xfrm>
            <a:off x="8759000" y="2551161"/>
            <a:ext cx="2307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b="1" dirty="0">
                <a:solidFill>
                  <a:schemeClr val="tx1"/>
                </a:solidFill>
              </a:rPr>
              <a:t>CAMINO CORTO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5808D-7A6B-F72D-E4AF-5BA782146335}"/>
              </a:ext>
            </a:extLst>
          </p:cNvPr>
          <p:cNvSpPr txBox="1"/>
          <p:nvPr/>
        </p:nvSpPr>
        <p:spPr>
          <a:xfrm>
            <a:off x="8759001" y="3845808"/>
            <a:ext cx="2307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b="1" dirty="0">
                <a:solidFill>
                  <a:schemeClr val="tx1"/>
                </a:solidFill>
              </a:rPr>
              <a:t>CAMINO LARGO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EF01EE-EE58-8F18-CF7C-BCD5086CA00D}"/>
                  </a:ext>
                </a:extLst>
              </p:cNvPr>
              <p:cNvSpPr txBox="1"/>
              <p:nvPr/>
            </p:nvSpPr>
            <p:spPr>
              <a:xfrm flipH="1">
                <a:off x="9501687" y="3044638"/>
                <a:ext cx="82175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PE" sz="24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EF01EE-EE58-8F18-CF7C-BCD5086C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01687" y="3044638"/>
                <a:ext cx="821753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7B3A4C-BFD9-6C95-4F16-54DEE7813687}"/>
                  </a:ext>
                </a:extLst>
              </p:cNvPr>
              <p:cNvSpPr txBox="1"/>
              <p:nvPr/>
            </p:nvSpPr>
            <p:spPr>
              <a:xfrm flipH="1">
                <a:off x="8926473" y="4453899"/>
                <a:ext cx="197218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PE" sz="2400" b="1" dirty="0"/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7B3A4C-BFD9-6C95-4F16-54DEE7813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26473" y="4453899"/>
                <a:ext cx="1972185" cy="369332"/>
              </a:xfrm>
              <a:prstGeom prst="rect">
                <a:avLst/>
              </a:prstGeom>
              <a:blipFill>
                <a:blip r:embed="rId5"/>
                <a:stretch>
                  <a:fillRect l="-5096" t="-166667" b="-253333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A92F321-5A5D-684E-01F1-FFC2A29909D2}"/>
              </a:ext>
            </a:extLst>
          </p:cNvPr>
          <p:cNvSpPr txBox="1"/>
          <p:nvPr/>
        </p:nvSpPr>
        <p:spPr>
          <a:xfrm>
            <a:off x="6402475" y="4149850"/>
            <a:ext cx="2481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100" dirty="0">
                <a:solidFill>
                  <a:srgbClr val="0070C0"/>
                </a:solidFill>
              </a:rPr>
              <a:t>perimetro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ACF68D-8643-5430-0EC9-F464969B881F}"/>
              </a:ext>
            </a:extLst>
          </p:cNvPr>
          <p:cNvSpPr txBox="1"/>
          <p:nvPr/>
        </p:nvSpPr>
        <p:spPr>
          <a:xfrm>
            <a:off x="6542518" y="5375036"/>
            <a:ext cx="2481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100" dirty="0">
                <a:solidFill>
                  <a:srgbClr val="0070C0"/>
                </a:solidFill>
              </a:rPr>
              <a:t>perimetro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21ED8E-DD11-E226-7A7D-0291A422629B}"/>
              </a:ext>
            </a:extLst>
          </p:cNvPr>
          <p:cNvSpPr txBox="1"/>
          <p:nvPr/>
        </p:nvSpPr>
        <p:spPr>
          <a:xfrm>
            <a:off x="9643107" y="4952477"/>
            <a:ext cx="1519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PE" dirty="0"/>
              <a:t>l perimentro de cada obstaculo chocado</a:t>
            </a:r>
          </a:p>
        </p:txBody>
      </p:sp>
    </p:spTree>
    <p:extLst>
      <p:ext uri="{BB962C8B-B14F-4D97-AF65-F5344CB8AC3E}">
        <p14:creationId xmlns:p14="http://schemas.microsoft.com/office/powerpoint/2010/main" val="42287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7341DD4A-B5B6-EF68-66E8-211B78516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92AD83C-A8EA-E4DC-C129-40A0CA0F0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804" y="1205686"/>
            <a:ext cx="3434758" cy="413526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2769EC5-E419-7F05-CA4F-498254CCAF78}"/>
              </a:ext>
            </a:extLst>
          </p:cNvPr>
          <p:cNvSpPr/>
          <p:nvPr/>
        </p:nvSpPr>
        <p:spPr>
          <a:xfrm>
            <a:off x="0" y="0"/>
            <a:ext cx="12192000" cy="488399"/>
          </a:xfrm>
          <a:prstGeom prst="rect">
            <a:avLst/>
          </a:prstGeom>
          <a:solidFill>
            <a:srgbClr val="04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72145EA9-723F-8059-FC07-5FBD89073076}"/>
              </a:ext>
            </a:extLst>
          </p:cNvPr>
          <p:cNvSpPr txBox="1"/>
          <p:nvPr/>
        </p:nvSpPr>
        <p:spPr>
          <a:xfrm>
            <a:off x="976879" y="81148"/>
            <a:ext cx="192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TEORIA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3" name="CuadroTexto 21">
            <a:extLst>
              <a:ext uri="{FF2B5EF4-FFF2-40B4-BE49-F238E27FC236}">
                <a16:creationId xmlns:a16="http://schemas.microsoft.com/office/drawing/2014/main" id="{DE928AB2-B38C-8888-025C-CD055BA16D8E}"/>
              </a:ext>
            </a:extLst>
          </p:cNvPr>
          <p:cNvSpPr txBox="1"/>
          <p:nvPr/>
        </p:nvSpPr>
        <p:spPr>
          <a:xfrm>
            <a:off x="2972909" y="76200"/>
            <a:ext cx="229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0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92A5B470-E3CD-4342-4D45-42CC7650B547}"/>
              </a:ext>
            </a:extLst>
          </p:cNvPr>
          <p:cNvSpPr txBox="1"/>
          <p:nvPr/>
        </p:nvSpPr>
        <p:spPr>
          <a:xfrm>
            <a:off x="5340728" y="76200"/>
            <a:ext cx="19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BUG 1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FD34FA23-3C43-D3EA-9742-3E12C79CFAA0}"/>
              </a:ext>
            </a:extLst>
          </p:cNvPr>
          <p:cNvSpPr txBox="1"/>
          <p:nvPr/>
        </p:nvSpPr>
        <p:spPr>
          <a:xfrm>
            <a:off x="7336762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BUG 2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B0421A44-4E9B-F665-73FA-899F083D7B07}"/>
              </a:ext>
            </a:extLst>
          </p:cNvPr>
          <p:cNvSpPr txBox="1"/>
          <p:nvPr/>
        </p:nvSpPr>
        <p:spPr>
          <a:xfrm>
            <a:off x="9332797" y="76200"/>
            <a:ext cx="19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6C78E"/>
                </a:solidFill>
              </a:rPr>
              <a:t>CODIGO</a:t>
            </a:r>
            <a:endParaRPr lang="es-PE" sz="1600" b="1" dirty="0">
              <a:solidFill>
                <a:srgbClr val="16C78E"/>
              </a:solidFill>
            </a:endParaRP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4996DF88-0803-3CAF-66E9-CAE32CE411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1236" y="6050623"/>
            <a:ext cx="624696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B51634-8CB4-3D69-B12F-F10896F89AF2}"/>
              </a:ext>
            </a:extLst>
          </p:cNvPr>
          <p:cNvSpPr/>
          <p:nvPr/>
        </p:nvSpPr>
        <p:spPr>
          <a:xfrm>
            <a:off x="328863" y="684332"/>
            <a:ext cx="16081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Bug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EF5183-0073-EFBC-FE71-48485B960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21" y="1501654"/>
            <a:ext cx="3323481" cy="41177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4D3263-7935-C416-3F77-19FAA98B227F}"/>
                  </a:ext>
                </a:extLst>
              </p:cNvPr>
              <p:cNvSpPr txBox="1"/>
              <p:nvPr/>
            </p:nvSpPr>
            <p:spPr>
              <a:xfrm flipH="1">
                <a:off x="1115244" y="5217846"/>
                <a:ext cx="821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𝑺𝑻𝑨𝑹𝑻</m:t>
                          </m:r>
                        </m:sub>
                      </m:sSub>
                    </m:oMath>
                  </m:oMathPara>
                </a14:m>
                <a:endParaRPr lang="en-PE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4D3263-7935-C416-3F77-19FAA98B2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15244" y="5217846"/>
                <a:ext cx="821753" cy="276999"/>
              </a:xfrm>
              <a:prstGeom prst="rect">
                <a:avLst/>
              </a:prstGeom>
              <a:blipFill>
                <a:blip r:embed="rId5"/>
                <a:stretch>
                  <a:fillRect l="-4545" b="-30435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10E38-1E7C-E04F-0FBA-7284C8867BD8}"/>
                  </a:ext>
                </a:extLst>
              </p:cNvPr>
              <p:cNvSpPr txBox="1"/>
              <p:nvPr/>
            </p:nvSpPr>
            <p:spPr>
              <a:xfrm flipH="1">
                <a:off x="2593161" y="2455129"/>
                <a:ext cx="821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𝑮𝑶𝑨𝑳</m:t>
                          </m:r>
                        </m:sub>
                      </m:sSub>
                    </m:oMath>
                  </m:oMathPara>
                </a14:m>
                <a:endParaRPr lang="en-PE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10E38-1E7C-E04F-0FBA-7284C8867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93161" y="2455129"/>
                <a:ext cx="821753" cy="276999"/>
              </a:xfrm>
              <a:prstGeom prst="rect">
                <a:avLst/>
              </a:prstGeom>
              <a:blipFill>
                <a:blip r:embed="rId6"/>
                <a:stretch>
                  <a:fillRect b="-30435"/>
                </a:stretch>
              </a:blipFill>
            </p:spPr>
            <p:txBody>
              <a:bodyPr/>
              <a:lstStyle/>
              <a:p>
                <a:r>
                  <a:rPr lang="en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7A6082F-65A5-68DD-1A95-CA8D6644C1D1}"/>
              </a:ext>
            </a:extLst>
          </p:cNvPr>
          <p:cNvSpPr txBox="1"/>
          <p:nvPr/>
        </p:nvSpPr>
        <p:spPr>
          <a:xfrm>
            <a:off x="4273387" y="1501654"/>
            <a:ext cx="3882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Es </a:t>
            </a:r>
            <a:r>
              <a:rPr lang="en-US" sz="1600" dirty="0" err="1">
                <a:solidFill>
                  <a:schemeClr val="tx1"/>
                </a:solidFill>
              </a:rPr>
              <a:t>innecesario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buscar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minimo</a:t>
            </a:r>
            <a:r>
              <a:rPr lang="en-US" sz="1600" b="1" dirty="0">
                <a:solidFill>
                  <a:schemeClr val="tx1"/>
                </a:solidFill>
              </a:rPr>
              <a:t> global </a:t>
            </a:r>
            <a:r>
              <a:rPr lang="en-US" sz="1600" dirty="0">
                <a:solidFill>
                  <a:schemeClr val="tx1"/>
                </a:solidFill>
              </a:rPr>
              <a:t>de la </a:t>
            </a:r>
            <a:r>
              <a:rPr lang="en-US" sz="1600" dirty="0" err="1">
                <a:solidFill>
                  <a:schemeClr val="tx1"/>
                </a:solidFill>
              </a:rPr>
              <a:t>distancia</a:t>
            </a:r>
            <a:r>
              <a:rPr lang="en-US" sz="1600" dirty="0">
                <a:solidFill>
                  <a:schemeClr val="tx1"/>
                </a:solidFill>
              </a:rPr>
              <a:t> entre </a:t>
            </a:r>
            <a:r>
              <a:rPr lang="en-US" sz="1600" dirty="0" err="1">
                <a:solidFill>
                  <a:schemeClr val="tx1"/>
                </a:solidFill>
              </a:rPr>
              <a:t>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objetivo</a:t>
            </a:r>
            <a:r>
              <a:rPr lang="en-US" sz="1600" dirty="0">
                <a:solidFill>
                  <a:schemeClr val="tx1"/>
                </a:solidFill>
              </a:rPr>
              <a:t> y </a:t>
            </a:r>
            <a:r>
              <a:rPr lang="en-US" sz="1600" dirty="0" err="1">
                <a:solidFill>
                  <a:schemeClr val="tx1"/>
                </a:solidFill>
              </a:rPr>
              <a:t>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obstáculo</a:t>
            </a:r>
            <a:r>
              <a:rPr lang="en-US" sz="1600" dirty="0">
                <a:solidFill>
                  <a:schemeClr val="tx1"/>
                </a:solidFill>
              </a:rPr>
              <a:t>. Por </a:t>
            </a:r>
            <a:r>
              <a:rPr lang="en-US" sz="1600" dirty="0" err="1">
                <a:solidFill>
                  <a:schemeClr val="tx1"/>
                </a:solidFill>
              </a:rPr>
              <a:t>ende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nos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basamos</a:t>
            </a:r>
            <a:r>
              <a:rPr lang="en-US" sz="1600" dirty="0">
                <a:solidFill>
                  <a:schemeClr val="tx1"/>
                </a:solidFill>
              </a:rPr>
              <a:t> de la </a:t>
            </a:r>
            <a:r>
              <a:rPr lang="en-US" sz="1600" dirty="0" err="1">
                <a:solidFill>
                  <a:schemeClr val="tx1"/>
                </a:solidFill>
              </a:rPr>
              <a:t>distancia</a:t>
            </a:r>
            <a:r>
              <a:rPr lang="en-US" sz="1600" dirty="0">
                <a:solidFill>
                  <a:schemeClr val="tx1"/>
                </a:solidFill>
              </a:rPr>
              <a:t> minima entre </a:t>
            </a:r>
            <a:r>
              <a:rPr lang="en-US" sz="1600" dirty="0" err="1">
                <a:solidFill>
                  <a:schemeClr val="tx1"/>
                </a:solidFill>
              </a:rPr>
              <a:t>el</a:t>
            </a:r>
            <a:r>
              <a:rPr lang="en-US" sz="1600" dirty="0">
                <a:solidFill>
                  <a:schemeClr val="tx1"/>
                </a:solidFill>
              </a:rPr>
              <a:t> punto de </a:t>
            </a:r>
            <a:r>
              <a:rPr lang="en-US" sz="1600" dirty="0" err="1">
                <a:solidFill>
                  <a:schemeClr val="tx1"/>
                </a:solidFill>
              </a:rPr>
              <a:t>partida</a:t>
            </a:r>
            <a:r>
              <a:rPr lang="en-US" sz="1600" dirty="0">
                <a:solidFill>
                  <a:schemeClr val="tx1"/>
                </a:solidFill>
              </a:rPr>
              <a:t> y </a:t>
            </a:r>
            <a:r>
              <a:rPr lang="en-US" sz="1600" dirty="0" err="1">
                <a:solidFill>
                  <a:schemeClr val="tx1"/>
                </a:solidFill>
              </a:rPr>
              <a:t>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objetivo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(m-line)</a:t>
            </a:r>
            <a:endParaRPr lang="en-PE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1F7E2-A385-7B39-8802-F10D35843CB6}"/>
              </a:ext>
            </a:extLst>
          </p:cNvPr>
          <p:cNvSpPr txBox="1"/>
          <p:nvPr/>
        </p:nvSpPr>
        <p:spPr>
          <a:xfrm>
            <a:off x="4273387" y="3060703"/>
            <a:ext cx="364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E" sz="1600" dirty="0">
                <a:solidFill>
                  <a:schemeClr val="tx1"/>
                </a:solidFill>
              </a:rPr>
              <a:t>Principio: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F77D61-EB97-E495-43ED-5EA32387BE57}"/>
              </a:ext>
            </a:extLst>
          </p:cNvPr>
          <p:cNvSpPr txBox="1"/>
          <p:nvPr/>
        </p:nvSpPr>
        <p:spPr>
          <a:xfrm>
            <a:off x="4177738" y="3648186"/>
            <a:ext cx="4073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PE" sz="1600" dirty="0">
                <a:solidFill>
                  <a:schemeClr val="tx1"/>
                </a:solidFill>
              </a:rPr>
              <a:t>Avanza hacia el objetivo en linea recta.</a:t>
            </a:r>
          </a:p>
          <a:p>
            <a:pPr algn="ctr"/>
            <a:r>
              <a:rPr lang="en-PE" sz="1600" dirty="0">
                <a:solidFill>
                  <a:schemeClr val="tx1"/>
                </a:solidFill>
              </a:rPr>
              <a:t>2</a:t>
            </a:r>
            <a:r>
              <a:rPr lang="en-PE" sz="1600" b="1" dirty="0">
                <a:solidFill>
                  <a:schemeClr val="tx1"/>
                </a:solidFill>
              </a:rPr>
              <a:t>. </a:t>
            </a:r>
            <a:r>
              <a:rPr lang="en-PE" sz="1600" dirty="0">
                <a:solidFill>
                  <a:schemeClr val="tx1"/>
                </a:solidFill>
              </a:rPr>
              <a:t>Si encuentras un obstáculo, bordealo hasta encontrar la m-line nuevamente.</a:t>
            </a:r>
          </a:p>
          <a:p>
            <a:pPr algn="ctr"/>
            <a:r>
              <a:rPr lang="en-PE" sz="1600" dirty="0">
                <a:solidFill>
                  <a:schemeClr val="tx1"/>
                </a:solidFill>
              </a:rPr>
              <a:t>3. Escapar del obstáculo y continuar.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9F018C-B3C3-B5AD-7348-13A2A1AF0198}"/>
              </a:ext>
            </a:extLst>
          </p:cNvPr>
          <p:cNvSpPr txBox="1"/>
          <p:nvPr/>
        </p:nvSpPr>
        <p:spPr>
          <a:xfrm>
            <a:off x="4172248" y="3634867"/>
            <a:ext cx="407336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PE" sz="1600" dirty="0">
                <a:solidFill>
                  <a:schemeClr val="tx1"/>
                </a:solidFill>
              </a:rPr>
              <a:t>Avanza hacia el objetivo en linea recta.</a:t>
            </a:r>
          </a:p>
          <a:p>
            <a:pPr algn="ctr"/>
            <a:r>
              <a:rPr lang="en-PE" sz="1600" dirty="0">
                <a:solidFill>
                  <a:schemeClr val="tx1"/>
                </a:solidFill>
              </a:rPr>
              <a:t>2</a:t>
            </a:r>
            <a:r>
              <a:rPr lang="en-PE" sz="1600" b="1" dirty="0">
                <a:solidFill>
                  <a:schemeClr val="tx1"/>
                </a:solidFill>
              </a:rPr>
              <a:t>. </a:t>
            </a:r>
            <a:r>
              <a:rPr lang="en-PE" sz="1600" dirty="0">
                <a:solidFill>
                  <a:schemeClr val="tx1"/>
                </a:solidFill>
              </a:rPr>
              <a:t>Si encuentras un obstáculo, bordealo hasta encontrar la m-line nuevamente, </a:t>
            </a:r>
            <a:r>
              <a:rPr lang="en-PE" sz="1600" dirty="0">
                <a:solidFill>
                  <a:srgbClr val="FF0000"/>
                </a:solidFill>
              </a:rPr>
              <a:t>esta posicion debe ser la mas cercana hacia el objetivo</a:t>
            </a:r>
            <a:r>
              <a:rPr lang="en-PE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PE" sz="1600" dirty="0">
                <a:solidFill>
                  <a:schemeClr val="tx1"/>
                </a:solidFill>
              </a:rPr>
              <a:t>3. Escapar del obstáculo y continuar.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C22C275-3AC5-64D9-3F94-D38FA3356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8619" y="1217428"/>
            <a:ext cx="3323481" cy="41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25" grpId="0"/>
      <p:bldP spid="1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PUCP">
      <a:dk1>
        <a:srgbClr val="191919"/>
      </a:dk1>
      <a:lt1>
        <a:srgbClr val="FFFFFF"/>
      </a:lt1>
      <a:dk2>
        <a:srgbClr val="042354"/>
      </a:dk2>
      <a:lt2>
        <a:srgbClr val="E7EDED"/>
      </a:lt2>
      <a:accent1>
        <a:srgbClr val="2841DD"/>
      </a:accent1>
      <a:accent2>
        <a:srgbClr val="FF9929"/>
      </a:accent2>
      <a:accent3>
        <a:srgbClr val="7F32C8"/>
      </a:accent3>
      <a:accent4>
        <a:srgbClr val="F0AE19"/>
      </a:accent4>
      <a:accent5>
        <a:srgbClr val="0A7BC2"/>
      </a:accent5>
      <a:accent6>
        <a:srgbClr val="16C78E"/>
      </a:accent6>
      <a:hlink>
        <a:srgbClr val="004EA8"/>
      </a:hlink>
      <a:folHlink>
        <a:srgbClr val="C30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989</Words>
  <Application>Microsoft Macintosh PowerPoint</Application>
  <PresentationFormat>Widescreen</PresentationFormat>
  <Paragraphs>250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Source Sans Pro</vt:lpstr>
      <vt:lpstr>Tema de Office</vt:lpstr>
      <vt:lpstr>PowerPoint Presentation</vt:lpstr>
      <vt:lpstr>ROBOTICA E INTELIGENCIA ARTIFICIAL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daniel tomas menacho ordoñez</cp:lastModifiedBy>
  <cp:revision>18</cp:revision>
  <dcterms:modified xsi:type="dcterms:W3CDTF">2024-11-01T05:47:24Z</dcterms:modified>
</cp:coreProperties>
</file>