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24384000" cy="13716000"/>
  <p:notesSz cx="6858000" cy="9144000"/>
  <p:embeddedFontLst>
    <p:embeddedFont>
      <p:font typeface="Helvetica Neue" panose="02000503000000020004" pitchFamily="2" charset="0"/>
      <p:regular r:id="rId36"/>
      <p:bold r:id="rId37"/>
      <p:italic r:id="rId38"/>
      <p:boldItalic r:id="rId39"/>
    </p:embeddedFont>
    <p:embeddedFont>
      <p:font typeface="Helvetica Neue Light" panose="02000403000000020004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hed126orMgnYJBqKeroIOg/tzq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9660"/>
  </p:normalViewPr>
  <p:slideViewPr>
    <p:cSldViewPr snapToGrid="0">
      <p:cViewPr varScale="1">
        <p:scale>
          <a:sx n="43" d="100"/>
          <a:sy n="43" d="100"/>
        </p:scale>
        <p:origin x="218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Thomas Ladner" userId="48a35c83-2c9f-4072-ab6f-537ab8055e5e" providerId="ADAL" clId="{160D43EA-6930-0C4D-995B-808CF6D94EE6}"/>
    <pc:docChg chg="modSld">
      <pc:chgData name="Jason Thomas Ladner" userId="48a35c83-2c9f-4072-ab6f-537ab8055e5e" providerId="ADAL" clId="{160D43EA-6930-0C4D-995B-808CF6D94EE6}" dt="2024-02-21T23:59:15.950" v="31" actId="20577"/>
      <pc:docMkLst>
        <pc:docMk/>
      </pc:docMkLst>
      <pc:sldChg chg="modNotesTx">
        <pc:chgData name="Jason Thomas Ladner" userId="48a35c83-2c9f-4072-ab6f-537ab8055e5e" providerId="ADAL" clId="{160D43EA-6930-0C4D-995B-808CF6D94EE6}" dt="2024-02-21T23:57:46.024" v="0" actId="20577"/>
        <pc:sldMkLst>
          <pc:docMk/>
          <pc:sldMk cId="0" sldId="256"/>
        </pc:sldMkLst>
      </pc:sldChg>
      <pc:sldChg chg="modNotesTx">
        <pc:chgData name="Jason Thomas Ladner" userId="48a35c83-2c9f-4072-ab6f-537ab8055e5e" providerId="ADAL" clId="{160D43EA-6930-0C4D-995B-808CF6D94EE6}" dt="2024-02-21T23:57:50.266" v="1" actId="20577"/>
        <pc:sldMkLst>
          <pc:docMk/>
          <pc:sldMk cId="0" sldId="258"/>
        </pc:sldMkLst>
      </pc:sldChg>
      <pc:sldChg chg="modNotesTx">
        <pc:chgData name="Jason Thomas Ladner" userId="48a35c83-2c9f-4072-ab6f-537ab8055e5e" providerId="ADAL" clId="{160D43EA-6930-0C4D-995B-808CF6D94EE6}" dt="2024-02-21T23:57:54.273" v="2" actId="20577"/>
        <pc:sldMkLst>
          <pc:docMk/>
          <pc:sldMk cId="0" sldId="259"/>
        </pc:sldMkLst>
      </pc:sldChg>
      <pc:sldChg chg="modNotesTx">
        <pc:chgData name="Jason Thomas Ladner" userId="48a35c83-2c9f-4072-ab6f-537ab8055e5e" providerId="ADAL" clId="{160D43EA-6930-0C4D-995B-808CF6D94EE6}" dt="2024-02-21T23:57:56.860" v="3" actId="20577"/>
        <pc:sldMkLst>
          <pc:docMk/>
          <pc:sldMk cId="0" sldId="260"/>
        </pc:sldMkLst>
      </pc:sldChg>
      <pc:sldChg chg="modNotesTx">
        <pc:chgData name="Jason Thomas Ladner" userId="48a35c83-2c9f-4072-ab6f-537ab8055e5e" providerId="ADAL" clId="{160D43EA-6930-0C4D-995B-808CF6D94EE6}" dt="2024-02-21T23:58:00.354" v="4" actId="20577"/>
        <pc:sldMkLst>
          <pc:docMk/>
          <pc:sldMk cId="0" sldId="261"/>
        </pc:sldMkLst>
      </pc:sldChg>
      <pc:sldChg chg="modNotesTx">
        <pc:chgData name="Jason Thomas Ladner" userId="48a35c83-2c9f-4072-ab6f-537ab8055e5e" providerId="ADAL" clId="{160D43EA-6930-0C4D-995B-808CF6D94EE6}" dt="2024-02-21T23:58:02.534" v="5" actId="20577"/>
        <pc:sldMkLst>
          <pc:docMk/>
          <pc:sldMk cId="0" sldId="262"/>
        </pc:sldMkLst>
      </pc:sldChg>
      <pc:sldChg chg="modNotesTx">
        <pc:chgData name="Jason Thomas Ladner" userId="48a35c83-2c9f-4072-ab6f-537ab8055e5e" providerId="ADAL" clId="{160D43EA-6930-0C4D-995B-808CF6D94EE6}" dt="2024-02-21T23:58:05.593" v="6" actId="20577"/>
        <pc:sldMkLst>
          <pc:docMk/>
          <pc:sldMk cId="0" sldId="263"/>
        </pc:sldMkLst>
      </pc:sldChg>
      <pc:sldChg chg="modNotesTx">
        <pc:chgData name="Jason Thomas Ladner" userId="48a35c83-2c9f-4072-ab6f-537ab8055e5e" providerId="ADAL" clId="{160D43EA-6930-0C4D-995B-808CF6D94EE6}" dt="2024-02-21T23:58:07.889" v="7" actId="20577"/>
        <pc:sldMkLst>
          <pc:docMk/>
          <pc:sldMk cId="0" sldId="264"/>
        </pc:sldMkLst>
      </pc:sldChg>
      <pc:sldChg chg="modNotesTx">
        <pc:chgData name="Jason Thomas Ladner" userId="48a35c83-2c9f-4072-ab6f-537ab8055e5e" providerId="ADAL" clId="{160D43EA-6930-0C4D-995B-808CF6D94EE6}" dt="2024-02-21T23:58:10.938" v="8" actId="20577"/>
        <pc:sldMkLst>
          <pc:docMk/>
          <pc:sldMk cId="0" sldId="265"/>
        </pc:sldMkLst>
      </pc:sldChg>
      <pc:sldChg chg="modNotesTx">
        <pc:chgData name="Jason Thomas Ladner" userId="48a35c83-2c9f-4072-ab6f-537ab8055e5e" providerId="ADAL" clId="{160D43EA-6930-0C4D-995B-808CF6D94EE6}" dt="2024-02-21T23:58:14.010" v="9" actId="20577"/>
        <pc:sldMkLst>
          <pc:docMk/>
          <pc:sldMk cId="0" sldId="266"/>
        </pc:sldMkLst>
      </pc:sldChg>
      <pc:sldChg chg="modNotesTx">
        <pc:chgData name="Jason Thomas Ladner" userId="48a35c83-2c9f-4072-ab6f-537ab8055e5e" providerId="ADAL" clId="{160D43EA-6930-0C4D-995B-808CF6D94EE6}" dt="2024-02-21T23:58:16.572" v="10" actId="20577"/>
        <pc:sldMkLst>
          <pc:docMk/>
          <pc:sldMk cId="0" sldId="267"/>
        </pc:sldMkLst>
      </pc:sldChg>
      <pc:sldChg chg="modNotesTx">
        <pc:chgData name="Jason Thomas Ladner" userId="48a35c83-2c9f-4072-ab6f-537ab8055e5e" providerId="ADAL" clId="{160D43EA-6930-0C4D-995B-808CF6D94EE6}" dt="2024-02-21T23:58:19.702" v="11" actId="20577"/>
        <pc:sldMkLst>
          <pc:docMk/>
          <pc:sldMk cId="0" sldId="268"/>
        </pc:sldMkLst>
      </pc:sldChg>
      <pc:sldChg chg="modNotesTx">
        <pc:chgData name="Jason Thomas Ladner" userId="48a35c83-2c9f-4072-ab6f-537ab8055e5e" providerId="ADAL" clId="{160D43EA-6930-0C4D-995B-808CF6D94EE6}" dt="2024-02-21T23:58:22.086" v="12" actId="20577"/>
        <pc:sldMkLst>
          <pc:docMk/>
          <pc:sldMk cId="0" sldId="269"/>
        </pc:sldMkLst>
      </pc:sldChg>
      <pc:sldChg chg="modNotesTx">
        <pc:chgData name="Jason Thomas Ladner" userId="48a35c83-2c9f-4072-ab6f-537ab8055e5e" providerId="ADAL" clId="{160D43EA-6930-0C4D-995B-808CF6D94EE6}" dt="2024-02-21T23:58:25.396" v="13" actId="20577"/>
        <pc:sldMkLst>
          <pc:docMk/>
          <pc:sldMk cId="0" sldId="270"/>
        </pc:sldMkLst>
      </pc:sldChg>
      <pc:sldChg chg="modNotesTx">
        <pc:chgData name="Jason Thomas Ladner" userId="48a35c83-2c9f-4072-ab6f-537ab8055e5e" providerId="ADAL" clId="{160D43EA-6930-0C4D-995B-808CF6D94EE6}" dt="2024-02-21T23:58:27.775" v="14" actId="20577"/>
        <pc:sldMkLst>
          <pc:docMk/>
          <pc:sldMk cId="0" sldId="271"/>
        </pc:sldMkLst>
      </pc:sldChg>
      <pc:sldChg chg="modNotesTx">
        <pc:chgData name="Jason Thomas Ladner" userId="48a35c83-2c9f-4072-ab6f-537ab8055e5e" providerId="ADAL" clId="{160D43EA-6930-0C4D-995B-808CF6D94EE6}" dt="2024-02-21T23:58:31.714" v="15" actId="20577"/>
        <pc:sldMkLst>
          <pc:docMk/>
          <pc:sldMk cId="0" sldId="272"/>
        </pc:sldMkLst>
      </pc:sldChg>
      <pc:sldChg chg="modNotesTx">
        <pc:chgData name="Jason Thomas Ladner" userId="48a35c83-2c9f-4072-ab6f-537ab8055e5e" providerId="ADAL" clId="{160D43EA-6930-0C4D-995B-808CF6D94EE6}" dt="2024-02-21T23:58:34.125" v="16" actId="20577"/>
        <pc:sldMkLst>
          <pc:docMk/>
          <pc:sldMk cId="0" sldId="273"/>
        </pc:sldMkLst>
      </pc:sldChg>
      <pc:sldChg chg="modNotesTx">
        <pc:chgData name="Jason Thomas Ladner" userId="48a35c83-2c9f-4072-ab6f-537ab8055e5e" providerId="ADAL" clId="{160D43EA-6930-0C4D-995B-808CF6D94EE6}" dt="2024-02-21T23:58:37.320" v="17" actId="20577"/>
        <pc:sldMkLst>
          <pc:docMk/>
          <pc:sldMk cId="0" sldId="274"/>
        </pc:sldMkLst>
      </pc:sldChg>
      <pc:sldChg chg="modNotesTx">
        <pc:chgData name="Jason Thomas Ladner" userId="48a35c83-2c9f-4072-ab6f-537ab8055e5e" providerId="ADAL" clId="{160D43EA-6930-0C4D-995B-808CF6D94EE6}" dt="2024-02-21T23:58:39.503" v="18" actId="20577"/>
        <pc:sldMkLst>
          <pc:docMk/>
          <pc:sldMk cId="0" sldId="275"/>
        </pc:sldMkLst>
      </pc:sldChg>
      <pc:sldChg chg="modNotesTx">
        <pc:chgData name="Jason Thomas Ladner" userId="48a35c83-2c9f-4072-ab6f-537ab8055e5e" providerId="ADAL" clId="{160D43EA-6930-0C4D-995B-808CF6D94EE6}" dt="2024-02-21T23:58:42.561" v="19" actId="20577"/>
        <pc:sldMkLst>
          <pc:docMk/>
          <pc:sldMk cId="0" sldId="276"/>
        </pc:sldMkLst>
      </pc:sldChg>
      <pc:sldChg chg="modNotesTx">
        <pc:chgData name="Jason Thomas Ladner" userId="48a35c83-2c9f-4072-ab6f-537ab8055e5e" providerId="ADAL" clId="{160D43EA-6930-0C4D-995B-808CF6D94EE6}" dt="2024-02-21T23:58:44.679" v="20" actId="20577"/>
        <pc:sldMkLst>
          <pc:docMk/>
          <pc:sldMk cId="0" sldId="277"/>
        </pc:sldMkLst>
      </pc:sldChg>
      <pc:sldChg chg="modNotesTx">
        <pc:chgData name="Jason Thomas Ladner" userId="48a35c83-2c9f-4072-ab6f-537ab8055e5e" providerId="ADAL" clId="{160D43EA-6930-0C4D-995B-808CF6D94EE6}" dt="2024-02-21T23:58:47.718" v="21" actId="20577"/>
        <pc:sldMkLst>
          <pc:docMk/>
          <pc:sldMk cId="0" sldId="278"/>
        </pc:sldMkLst>
      </pc:sldChg>
      <pc:sldChg chg="modNotesTx">
        <pc:chgData name="Jason Thomas Ladner" userId="48a35c83-2c9f-4072-ab6f-537ab8055e5e" providerId="ADAL" clId="{160D43EA-6930-0C4D-995B-808CF6D94EE6}" dt="2024-02-21T23:58:50.797" v="22" actId="20577"/>
        <pc:sldMkLst>
          <pc:docMk/>
          <pc:sldMk cId="0" sldId="279"/>
        </pc:sldMkLst>
      </pc:sldChg>
      <pc:sldChg chg="modNotesTx">
        <pc:chgData name="Jason Thomas Ladner" userId="48a35c83-2c9f-4072-ab6f-537ab8055e5e" providerId="ADAL" clId="{160D43EA-6930-0C4D-995B-808CF6D94EE6}" dt="2024-02-21T23:58:53.067" v="23" actId="20577"/>
        <pc:sldMkLst>
          <pc:docMk/>
          <pc:sldMk cId="0" sldId="280"/>
        </pc:sldMkLst>
      </pc:sldChg>
      <pc:sldChg chg="modNotesTx">
        <pc:chgData name="Jason Thomas Ladner" userId="48a35c83-2c9f-4072-ab6f-537ab8055e5e" providerId="ADAL" clId="{160D43EA-6930-0C4D-995B-808CF6D94EE6}" dt="2024-02-21T23:58:56.265" v="24" actId="20577"/>
        <pc:sldMkLst>
          <pc:docMk/>
          <pc:sldMk cId="0" sldId="281"/>
        </pc:sldMkLst>
      </pc:sldChg>
      <pc:sldChg chg="modNotesTx">
        <pc:chgData name="Jason Thomas Ladner" userId="48a35c83-2c9f-4072-ab6f-537ab8055e5e" providerId="ADAL" clId="{160D43EA-6930-0C4D-995B-808CF6D94EE6}" dt="2024-02-21T23:58:59.325" v="25" actId="20577"/>
        <pc:sldMkLst>
          <pc:docMk/>
          <pc:sldMk cId="0" sldId="282"/>
        </pc:sldMkLst>
      </pc:sldChg>
      <pc:sldChg chg="modNotesTx">
        <pc:chgData name="Jason Thomas Ladner" userId="48a35c83-2c9f-4072-ab6f-537ab8055e5e" providerId="ADAL" clId="{160D43EA-6930-0C4D-995B-808CF6D94EE6}" dt="2024-02-21T23:59:01.543" v="26" actId="20577"/>
        <pc:sldMkLst>
          <pc:docMk/>
          <pc:sldMk cId="0" sldId="283"/>
        </pc:sldMkLst>
      </pc:sldChg>
      <pc:sldChg chg="modNotesTx">
        <pc:chgData name="Jason Thomas Ladner" userId="48a35c83-2c9f-4072-ab6f-537ab8055e5e" providerId="ADAL" clId="{160D43EA-6930-0C4D-995B-808CF6D94EE6}" dt="2024-02-21T23:59:04.747" v="27" actId="20577"/>
        <pc:sldMkLst>
          <pc:docMk/>
          <pc:sldMk cId="0" sldId="284"/>
        </pc:sldMkLst>
      </pc:sldChg>
      <pc:sldChg chg="modNotesTx">
        <pc:chgData name="Jason Thomas Ladner" userId="48a35c83-2c9f-4072-ab6f-537ab8055e5e" providerId="ADAL" clId="{160D43EA-6930-0C4D-995B-808CF6D94EE6}" dt="2024-02-21T23:59:07.107" v="28" actId="20577"/>
        <pc:sldMkLst>
          <pc:docMk/>
          <pc:sldMk cId="0" sldId="285"/>
        </pc:sldMkLst>
      </pc:sldChg>
      <pc:sldChg chg="modNotesTx">
        <pc:chgData name="Jason Thomas Ladner" userId="48a35c83-2c9f-4072-ab6f-537ab8055e5e" providerId="ADAL" clId="{160D43EA-6930-0C4D-995B-808CF6D94EE6}" dt="2024-02-21T23:59:10.238" v="29" actId="20577"/>
        <pc:sldMkLst>
          <pc:docMk/>
          <pc:sldMk cId="0" sldId="286"/>
        </pc:sldMkLst>
      </pc:sldChg>
      <pc:sldChg chg="modNotesTx">
        <pc:chgData name="Jason Thomas Ladner" userId="48a35c83-2c9f-4072-ab6f-537ab8055e5e" providerId="ADAL" clId="{160D43EA-6930-0C4D-995B-808CF6D94EE6}" dt="2024-02-21T23:59:13.427" v="30" actId="20577"/>
        <pc:sldMkLst>
          <pc:docMk/>
          <pc:sldMk cId="0" sldId="287"/>
        </pc:sldMkLst>
      </pc:sldChg>
      <pc:sldChg chg="modNotesTx">
        <pc:chgData name="Jason Thomas Ladner" userId="48a35c83-2c9f-4072-ab6f-537ab8055e5e" providerId="ADAL" clId="{160D43EA-6930-0C4D-995B-808CF6D94EE6}" dt="2024-02-21T23:59:15.950" v="31" actId="20577"/>
        <pc:sldMkLst>
          <pc:docMk/>
          <pc:sldMk cId="0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0" lvl="0" indent="-2592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b6d4ec7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Google Shape;65;g2bb6d4ec715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f43af24c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g1f43af24c11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marR="0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0" lvl="0" indent="-2592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p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2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i="1"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2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3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0" cy="16264467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4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4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4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3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5"/>
          <p:cNvSpPr>
            <a:spLocks noGrp="1"/>
          </p:cNvSpPr>
          <p:nvPr>
            <p:ph type="pic" idx="2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35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5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6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7"/>
          <p:cNvSpPr>
            <a:spLocks noGrp="1"/>
          </p:cNvSpPr>
          <p:nvPr>
            <p:ph type="pic" idx="2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37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7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8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9"/>
          <p:cNvSpPr>
            <a:spLocks noGrp="1"/>
          </p:cNvSpPr>
          <p:nvPr>
            <p:ph type="pic" idx="2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39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9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marL="914400" lvl="1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marL="1371600" lvl="2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marL="1828800" lvl="3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marL="2286000" lvl="4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0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1"/>
          <p:cNvSpPr>
            <a:spLocks noGrp="1"/>
          </p:cNvSpPr>
          <p:nvPr>
            <p:ph type="pic" idx="2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41"/>
          <p:cNvSpPr>
            <a:spLocks noGrp="1"/>
          </p:cNvSpPr>
          <p:nvPr>
            <p:ph type="pic" idx="3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41"/>
          <p:cNvSpPr>
            <a:spLocks noGrp="1"/>
          </p:cNvSpPr>
          <p:nvPr>
            <p:ph type="pic" idx="4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4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32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3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 idx="4294967295"/>
          </p:nvPr>
        </p:nvSpPr>
        <p:spPr>
          <a:xfrm>
            <a:off x="758155" y="801060"/>
            <a:ext cx="22867690" cy="195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Helvetica Neue"/>
              <a:buNone/>
            </a:pPr>
            <a:r>
              <a:rPr lang="en-US" sz="1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 Scripting - Part 3</a:t>
            </a:r>
            <a:endParaRPr sz="1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4294967295"/>
          </p:nvPr>
        </p:nvSpPr>
        <p:spPr>
          <a:xfrm>
            <a:off x="1778000" y="3376935"/>
            <a:ext cx="20828000" cy="278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lang="en-US"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Spring 202</a:t>
            </a:r>
            <a:r>
              <a:rPr lang="en-US" sz="5400"/>
              <a:t>4</a:t>
            </a:r>
            <a:endParaRPr sz="5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lang="en-US"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PCfB Class 6</a:t>
            </a:r>
            <a:endParaRPr sz="5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lang="en-US"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February 2</a:t>
            </a:r>
            <a:r>
              <a:rPr lang="en-US" sz="5400"/>
              <a:t>3</a:t>
            </a:r>
            <a:r>
              <a:rPr lang="en-US"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202</a:t>
            </a:r>
            <a:r>
              <a:rPr lang="en-US" sz="5400"/>
              <a:t>4</a:t>
            </a:r>
            <a:endParaRPr sz="5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1" name="Google Shape;61;p1" descr="sigil_cycl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3653" y="6377746"/>
            <a:ext cx="11398097" cy="6976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 descr="whenyouhearthis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74048" y="3348395"/>
            <a:ext cx="6937004" cy="10284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/>
          <p:nvPr/>
        </p:nvSpPr>
        <p:spPr>
          <a:xfrm>
            <a:off x="1819634" y="203441"/>
            <a:ext cx="20744700" cy="31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Lemon"/>
              <a:buNone/>
            </a:pPr>
            <a:r>
              <a:rPr lang="en-US" sz="1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 = [1, 8, 5, 2]</a:t>
            </a:r>
            <a:endParaRPr sz="3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/>
              <a:t>Dictionary comprehension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1" descr="Screen Shot 2018-09-30 at 1.50.57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900" y="6276582"/>
            <a:ext cx="23978199" cy="3746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1" descr="Screen Shot 2018-09-30 at 1.52.14 PM.png"/>
          <p:cNvPicPr preferRelativeResize="0"/>
          <p:nvPr/>
        </p:nvPicPr>
        <p:blipFill rotWithShape="1">
          <a:blip r:embed="rId4">
            <a:alphaModFix/>
          </a:blip>
          <a:srcRect l="5935" t="17488"/>
          <a:stretch/>
        </p:blipFill>
        <p:spPr>
          <a:xfrm>
            <a:off x="200223" y="2854450"/>
            <a:ext cx="23983380" cy="1618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2" descr="Screen Shot 2018-09-30 at 2.00.48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414" y="9953455"/>
            <a:ext cx="24392828" cy="245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2" descr="Screen Shot 2018-09-30 at 2.01.06 P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9366" y="7641386"/>
            <a:ext cx="24442732" cy="1433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2" descr="Screen Shot 2018-09-30 at 1.50.57 PM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2900" y="757909"/>
            <a:ext cx="23978200" cy="3746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413286" y="355600"/>
            <a:ext cx="23727469" cy="1277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Helvetica Neue"/>
              <a:buNone/>
            </a:pPr>
            <a:r>
              <a:rPr lang="en-US" sz="20000"/>
              <a:t>Reading from/writing to files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Reading from/Writing to files</a:t>
            </a:r>
            <a:endParaRPr/>
          </a:p>
        </p:txBody>
      </p:sp>
      <p:sp>
        <p:nvSpPr>
          <p:cNvPr id="139" name="Google Shape;139;p14"/>
          <p:cNvSpPr txBox="1"/>
          <p:nvPr/>
        </p:nvSpPr>
        <p:spPr>
          <a:xfrm>
            <a:off x="3275873" y="4441912"/>
            <a:ext cx="149880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7000"/>
              <a:buFont typeface="Lemon"/>
              <a:buNone/>
            </a:pPr>
            <a:r>
              <a:rPr lang="en-US" sz="7200" b="1" i="0" u="none" strike="noStrike" cap="none">
                <a:solidFill>
                  <a:srgbClr val="0076B9"/>
                </a:solidFill>
                <a:latin typeface="Courier New"/>
                <a:ea typeface="Courier New"/>
                <a:cs typeface="Courier New"/>
                <a:sym typeface="Courier New"/>
              </a:rPr>
              <a:t>fin</a:t>
            </a:r>
            <a:r>
              <a:rPr lang="en-US" sz="7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open(filename, </a:t>
            </a:r>
            <a:r>
              <a:rPr lang="en-US" sz="7200" b="1" i="0" u="none" strike="noStrike" cap="none">
                <a:solidFill>
                  <a:srgbClr val="FA9102"/>
                </a:solidFill>
                <a:latin typeface="Courier New"/>
                <a:ea typeface="Courier New"/>
                <a:cs typeface="Courier New"/>
                <a:sym typeface="Courier New"/>
              </a:rPr>
              <a:t>‘r’</a:t>
            </a:r>
            <a:r>
              <a:rPr lang="en-US" sz="7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2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endParaRPr sz="32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7000"/>
              <a:buFont typeface="Lemon"/>
              <a:buNone/>
            </a:pPr>
            <a:r>
              <a:rPr lang="en-US" sz="7200" b="1" i="0" u="none" strike="noStrike" cap="none">
                <a:solidFill>
                  <a:srgbClr val="EB220C"/>
                </a:solidFill>
                <a:latin typeface="Courier New"/>
                <a:ea typeface="Courier New"/>
                <a:cs typeface="Courier New"/>
                <a:sym typeface="Courier New"/>
              </a:rPr>
              <a:t>fout</a:t>
            </a:r>
            <a:r>
              <a:rPr lang="en-US" sz="7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open(filename, </a:t>
            </a:r>
            <a:r>
              <a:rPr lang="en-US" sz="7200" b="1" i="0" u="none" strike="noStrike" cap="none">
                <a:solidFill>
                  <a:srgbClr val="FA9102"/>
                </a:solidFill>
                <a:latin typeface="Courier New"/>
                <a:ea typeface="Courier New"/>
                <a:cs typeface="Courier New"/>
                <a:sym typeface="Courier New"/>
              </a:rPr>
              <a:t>‘w’</a:t>
            </a:r>
            <a:r>
              <a:rPr lang="en-US" sz="7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19663991" y="5242933"/>
            <a:ext cx="3738309" cy="21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9102"/>
              </a:buClr>
              <a:buSzPts val="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FA910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Indicate file mode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14"/>
          <p:cNvCxnSpPr/>
          <p:nvPr/>
        </p:nvCxnSpPr>
        <p:spPr>
          <a:xfrm rot="10800000">
            <a:off x="17541508" y="5871384"/>
            <a:ext cx="2101790" cy="424025"/>
          </a:xfrm>
          <a:prstGeom prst="straightConnector1">
            <a:avLst/>
          </a:prstGeom>
          <a:noFill/>
          <a:ln w="50800" cap="flat" cmpd="sng">
            <a:solidFill>
              <a:srgbClr val="FA9102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42" name="Google Shape;142;p14"/>
          <p:cNvCxnSpPr/>
          <p:nvPr/>
        </p:nvCxnSpPr>
        <p:spPr>
          <a:xfrm flipH="1">
            <a:off x="17886650" y="6458893"/>
            <a:ext cx="1856860" cy="798787"/>
          </a:xfrm>
          <a:prstGeom prst="straightConnector1">
            <a:avLst/>
          </a:prstGeom>
          <a:noFill/>
          <a:ln w="50800" cap="flat" cmpd="sng">
            <a:solidFill>
              <a:srgbClr val="FA9102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43" name="Google Shape;143;p14"/>
          <p:cNvSpPr txBox="1"/>
          <p:nvPr/>
        </p:nvSpPr>
        <p:spPr>
          <a:xfrm>
            <a:off x="291753" y="2556030"/>
            <a:ext cx="3738309" cy="21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 mode file object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-53913" y="8658664"/>
            <a:ext cx="4150240" cy="228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mode file object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14"/>
          <p:cNvCxnSpPr/>
          <p:nvPr/>
        </p:nvCxnSpPr>
        <p:spPr>
          <a:xfrm rot="10800000" flipH="1">
            <a:off x="3292069" y="8098425"/>
            <a:ext cx="860812" cy="860812"/>
          </a:xfrm>
          <a:prstGeom prst="straightConnector1">
            <a:avLst/>
          </a:prstGeom>
          <a:noFill/>
          <a:ln w="50800" cap="flat" cmpd="sng">
            <a:solidFill>
              <a:srgbClr val="EB220C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46" name="Google Shape;146;p14"/>
          <p:cNvCxnSpPr/>
          <p:nvPr/>
        </p:nvCxnSpPr>
        <p:spPr>
          <a:xfrm>
            <a:off x="3324281" y="4534638"/>
            <a:ext cx="792503" cy="527560"/>
          </a:xfrm>
          <a:prstGeom prst="straightConnector1">
            <a:avLst/>
          </a:prstGeom>
          <a:noFill/>
          <a:ln w="50800" cap="flat" cmpd="sng">
            <a:solidFill>
              <a:srgbClr val="0076B9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47" name="Google Shape;147;p14"/>
          <p:cNvSpPr txBox="1"/>
          <p:nvPr/>
        </p:nvSpPr>
        <p:spPr>
          <a:xfrm>
            <a:off x="5469825" y="9324250"/>
            <a:ext cx="7202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7000"/>
              <a:buFont typeface="Lemon"/>
              <a:buNone/>
            </a:pPr>
            <a:r>
              <a:rPr lang="en-US" sz="7200" b="1" i="0" u="none" strike="noStrike" cap="none">
                <a:solidFill>
                  <a:srgbClr val="0076B9"/>
                </a:solidFill>
                <a:latin typeface="Courier New"/>
                <a:ea typeface="Courier New"/>
                <a:cs typeface="Courier New"/>
                <a:sym typeface="Courier New"/>
              </a:rPr>
              <a:t>fin</a:t>
            </a:r>
            <a:r>
              <a:rPr lang="en-US" sz="7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.close()</a:t>
            </a:r>
            <a:endParaRPr sz="32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endParaRPr sz="32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7000"/>
              <a:buFont typeface="Lemon"/>
              <a:buNone/>
            </a:pPr>
            <a:r>
              <a:rPr lang="en-US" sz="7200" b="1" i="0" u="none" strike="noStrike" cap="none">
                <a:solidFill>
                  <a:srgbClr val="EB220C"/>
                </a:solidFill>
                <a:latin typeface="Courier New"/>
                <a:ea typeface="Courier New"/>
                <a:cs typeface="Courier New"/>
                <a:sym typeface="Courier New"/>
              </a:rPr>
              <a:t>fout</a:t>
            </a:r>
            <a:r>
              <a:rPr lang="en-US" sz="7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.close()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48" name="Google Shape;148;p14"/>
          <p:cNvGrpSpPr/>
          <p:nvPr/>
        </p:nvGrpSpPr>
        <p:grpSpPr>
          <a:xfrm>
            <a:off x="12295175" y="9882116"/>
            <a:ext cx="390184" cy="2958462"/>
            <a:chOff x="0" y="0"/>
            <a:chExt cx="390183" cy="2958461"/>
          </a:xfrm>
        </p:grpSpPr>
        <p:cxnSp>
          <p:nvCxnSpPr>
            <p:cNvPr id="149" name="Google Shape;149;p14"/>
            <p:cNvCxnSpPr/>
            <p:nvPr/>
          </p:nvCxnSpPr>
          <p:spPr>
            <a:xfrm rot="10800000" flipH="1">
              <a:off x="390182" y="0"/>
              <a:ext cx="1" cy="2958461"/>
            </a:xfrm>
            <a:prstGeom prst="straightConnector1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50" name="Google Shape;150;p14"/>
            <p:cNvCxnSpPr/>
            <p:nvPr/>
          </p:nvCxnSpPr>
          <p:spPr>
            <a:xfrm>
              <a:off x="0" y="24641"/>
              <a:ext cx="381786" cy="1"/>
            </a:xfrm>
            <a:prstGeom prst="straightConnector1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51" name="Google Shape;151;p14"/>
            <p:cNvCxnSpPr/>
            <p:nvPr/>
          </p:nvCxnSpPr>
          <p:spPr>
            <a:xfrm>
              <a:off x="0" y="2928961"/>
              <a:ext cx="381786" cy="1"/>
            </a:xfrm>
            <a:prstGeom prst="straightConnector1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  <p:sp>
        <p:nvSpPr>
          <p:cNvPr id="152" name="Google Shape;152;p14"/>
          <p:cNvSpPr txBox="1"/>
          <p:nvPr/>
        </p:nvSpPr>
        <p:spPr>
          <a:xfrm>
            <a:off x="14680702" y="10252282"/>
            <a:ext cx="6929106" cy="2167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Closes the file objects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14"/>
          <p:cNvCxnSpPr/>
          <p:nvPr/>
        </p:nvCxnSpPr>
        <p:spPr>
          <a:xfrm flipH="1">
            <a:off x="13075640" y="11383842"/>
            <a:ext cx="1646416" cy="1"/>
          </a:xfrm>
          <a:prstGeom prst="straightConnector1">
            <a:avLst/>
          </a:prstGeom>
          <a:noFill/>
          <a:ln w="508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Lemon"/>
              <a:buNone/>
            </a:pPr>
            <a:r>
              <a:rPr lang="en-US" sz="12600" b="1"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-US" sz="13500"/>
              <a:t> statement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25"/>
              <a:buFont typeface="Helvetica Neue"/>
              <a:buNone/>
            </a:pPr>
            <a:r>
              <a:rPr lang="en-US" sz="12825"/>
              <a:t>Step through file line by line</a:t>
            </a:r>
            <a:endParaRPr/>
          </a:p>
        </p:txBody>
      </p:sp>
      <p:sp>
        <p:nvSpPr>
          <p:cNvPr id="164" name="Google Shape;164;p16"/>
          <p:cNvSpPr txBox="1"/>
          <p:nvPr/>
        </p:nvSpPr>
        <p:spPr>
          <a:xfrm>
            <a:off x="627655" y="3609597"/>
            <a:ext cx="23349600" cy="31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Lemon"/>
              <a:buNone/>
            </a:pPr>
            <a:r>
              <a:rPr lang="en-US" sz="9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with open(filename, “r”) as fin: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/>
              <a:t>Write to a file</a:t>
            </a: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602255" y="3609597"/>
            <a:ext cx="23349600" cy="31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Lemon"/>
              <a:buNone/>
            </a:pPr>
            <a:r>
              <a:rPr lang="en-US" sz="9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with open(filename, “w”) as fout: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>
            <a:spLocks noGrp="1"/>
          </p:cNvSpPr>
          <p:nvPr>
            <p:ph type="title"/>
          </p:nvPr>
        </p:nvSpPr>
        <p:spPr>
          <a:xfrm>
            <a:off x="413286" y="355600"/>
            <a:ext cx="23727469" cy="1277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Helvetica Neue"/>
              <a:buNone/>
            </a:pPr>
            <a:r>
              <a:rPr lang="en-US" sz="20000"/>
              <a:t>String formatting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b6d4ec715_0_0"/>
          <p:cNvSpPr txBox="1">
            <a:spLocks noGrp="1"/>
          </p:cNvSpPr>
          <p:nvPr>
            <p:ph type="title"/>
          </p:nvPr>
        </p:nvSpPr>
        <p:spPr>
          <a:xfrm>
            <a:off x="413286" y="355600"/>
            <a:ext cx="23727600" cy="12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Helvetica Neue"/>
              <a:buNone/>
            </a:pPr>
            <a:r>
              <a:rPr lang="en-US" sz="20000"/>
              <a:t>Check-in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00" cy="27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Lemon"/>
              <a:buNone/>
            </a:pPr>
            <a:r>
              <a:rPr lang="en-US" sz="13900" b="1"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15400"/>
              <a:t> operator</a:t>
            </a:r>
            <a:endParaRPr sz="13100"/>
          </a:p>
        </p:txBody>
      </p:sp>
      <p:sp>
        <p:nvSpPr>
          <p:cNvPr id="181" name="Google Shape;181;p19"/>
          <p:cNvSpPr txBox="1"/>
          <p:nvPr/>
        </p:nvSpPr>
        <p:spPr>
          <a:xfrm>
            <a:off x="1022029" y="3376948"/>
            <a:ext cx="3844200" cy="9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lnSpcReduction="20000"/>
          </a:bodyPr>
          <a:lstStyle/>
          <a:p>
            <a:pPr marL="0" marR="0" lvl="0" indent="0" algn="ctr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Lemon"/>
              <a:buNone/>
            </a:pPr>
            <a:r>
              <a:rPr lang="en-US" sz="13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%s</a:t>
            </a:r>
            <a:endParaRPr sz="30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Lemon"/>
              <a:buNone/>
            </a:pPr>
            <a:r>
              <a:rPr lang="en-US" sz="13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endParaRPr sz="30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Lemon"/>
              <a:buNone/>
            </a:pPr>
            <a:r>
              <a:rPr lang="en-US" sz="13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%f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/>
        </p:nvSpPr>
        <p:spPr>
          <a:xfrm>
            <a:off x="995000" y="3158975"/>
            <a:ext cx="11169300" cy="4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Lemon"/>
              <a:buNone/>
            </a:pPr>
            <a:r>
              <a:rPr lang="en-US" sz="9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= 5</a:t>
            </a:r>
            <a:endParaRPr sz="30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Lemon"/>
              <a:buNone/>
            </a:pPr>
            <a:r>
              <a:rPr lang="en-US" sz="9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 = 1.25</a:t>
            </a:r>
            <a:endParaRPr sz="30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Lemon"/>
              <a:buNone/>
            </a:pPr>
            <a:r>
              <a:rPr lang="en-US" sz="9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 = “Sample1”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2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00" cy="27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Lemon"/>
              <a:buNone/>
            </a:pPr>
            <a:r>
              <a:rPr lang="en-US" sz="13900" b="1"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15400"/>
              <a:t> operator</a:t>
            </a:r>
            <a:endParaRPr sz="13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Lemon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-US" sz="13500"/>
              <a:t> operator</a:t>
            </a:r>
            <a:endParaRPr/>
          </a:p>
        </p:txBody>
      </p:sp>
      <p:sp>
        <p:nvSpPr>
          <p:cNvPr id="193" name="Google Shape;193;p21"/>
          <p:cNvSpPr txBox="1"/>
          <p:nvPr/>
        </p:nvSpPr>
        <p:spPr>
          <a:xfrm>
            <a:off x="994990" y="3158968"/>
            <a:ext cx="8633874" cy="3126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Lemon"/>
              <a:buNone/>
            </a:pPr>
            <a:r>
              <a:rPr lang="en-US" sz="9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= 5</a:t>
            </a:r>
            <a:endParaRPr sz="30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Lemon"/>
              <a:buNone/>
            </a:pPr>
            <a:r>
              <a:rPr lang="en-US" sz="9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 = 55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Lemon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%f</a:t>
            </a:r>
            <a:r>
              <a:rPr lang="en-US" sz="13500"/>
              <a:t> operator</a:t>
            </a:r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994990" y="3158968"/>
            <a:ext cx="9933391" cy="320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Lemon"/>
              <a:buNone/>
            </a:pPr>
            <a:r>
              <a:rPr lang="en-US" sz="9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 = 1.25</a:t>
            </a:r>
            <a:endParaRPr sz="30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Lemon"/>
              <a:buNone/>
            </a:pPr>
            <a:r>
              <a:rPr lang="en-US" sz="9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 = 5.7812163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43af24c11_0_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f-string formatting</a:t>
            </a:r>
            <a:endParaRPr/>
          </a:p>
        </p:txBody>
      </p:sp>
      <p:sp>
        <p:nvSpPr>
          <p:cNvPr id="205" name="Google Shape;205;g1f43af24c11_0_0"/>
          <p:cNvSpPr txBox="1"/>
          <p:nvPr/>
        </p:nvSpPr>
        <p:spPr>
          <a:xfrm>
            <a:off x="995000" y="3158975"/>
            <a:ext cx="11169300" cy="4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Lemon"/>
              <a:buNone/>
            </a:pPr>
            <a:r>
              <a:rPr lang="en-US" sz="9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= 5</a:t>
            </a:r>
            <a:endParaRPr sz="30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Lemon"/>
              <a:buNone/>
            </a:pPr>
            <a:r>
              <a:rPr lang="en-US" sz="9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 = 1.25</a:t>
            </a:r>
            <a:endParaRPr sz="30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Lemon"/>
              <a:buNone/>
            </a:pPr>
            <a:r>
              <a:rPr lang="en-US" sz="9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 = “Sample1”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413286" y="355600"/>
            <a:ext cx="23727469" cy="1277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Helvetica Neue"/>
              <a:buNone/>
            </a:pPr>
            <a:r>
              <a:rPr lang="en-US" sz="20000"/>
              <a:t>Python modules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/>
              <a:t>Python modules</a:t>
            </a:r>
            <a:endParaRPr/>
          </a:p>
        </p:txBody>
      </p:sp>
      <p:sp>
        <p:nvSpPr>
          <p:cNvPr id="216" name="Google Shape;216;p24"/>
          <p:cNvSpPr txBox="1">
            <a:spLocks noGrp="1"/>
          </p:cNvSpPr>
          <p:nvPr>
            <p:ph type="body" idx="1"/>
          </p:nvPr>
        </p:nvSpPr>
        <p:spPr>
          <a:xfrm>
            <a:off x="832929" y="2890709"/>
            <a:ext cx="22878383" cy="981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25"/>
              <a:buFont typeface="Helvetica Neue"/>
              <a:buChar char="•"/>
            </a:pPr>
            <a:r>
              <a:rPr lang="en-US" sz="7700"/>
              <a:t>Python functions that can be imported, as needed for use within your scripts</a:t>
            </a:r>
            <a:endParaRPr/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9625"/>
              <a:buFont typeface="Helvetica Neue"/>
              <a:buChar char="•"/>
            </a:pPr>
            <a:r>
              <a:rPr lang="en-US" u="sng"/>
              <a:t>Standard modules</a:t>
            </a:r>
            <a:r>
              <a:rPr lang="en-US" sz="7700"/>
              <a:t>: included with Python installation</a:t>
            </a:r>
            <a:endParaRPr/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9625"/>
              <a:buFont typeface="Helvetica Neue"/>
              <a:buChar char="•"/>
            </a:pPr>
            <a:r>
              <a:rPr lang="en-US" u="sng"/>
              <a:t>3rd party modules</a:t>
            </a:r>
            <a:r>
              <a:rPr lang="en-US" sz="7700"/>
              <a:t>: must be installed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/>
              <a:t>Module basics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 #1: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import numpy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26"/>
          <p:cNvSpPr txBox="1">
            <a:spLocks noGrp="1"/>
          </p:cNvSpPr>
          <p:nvPr>
            <p:ph type="body" idx="1"/>
          </p:nvPr>
        </p:nvSpPr>
        <p:spPr>
          <a:xfrm>
            <a:off x="1325955" y="3794147"/>
            <a:ext cx="21732090" cy="8859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25"/>
              <a:buFont typeface="Helvetica Neue"/>
              <a:buChar char="•"/>
            </a:pPr>
            <a:r>
              <a:rPr lang="en-US" sz="7700"/>
              <a:t>Import the entire module and link functions to the module name</a:t>
            </a:r>
            <a:endParaRPr/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9625"/>
              <a:buFont typeface="Helvetica Neue"/>
              <a:buChar char="•"/>
            </a:pPr>
            <a:r>
              <a:rPr lang="en-US" sz="7700"/>
              <a:t>Example usage:</a:t>
            </a:r>
            <a:endParaRPr/>
          </a:p>
          <a:p>
            <a:pPr marL="0" lvl="2" indent="1270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Lemon"/>
              <a:buNone/>
            </a:pPr>
            <a:r>
              <a:rPr lang="en-US" sz="6700" b="1">
                <a:latin typeface="Courier New"/>
                <a:ea typeface="Courier New"/>
                <a:cs typeface="Courier New"/>
                <a:sym typeface="Courier New"/>
              </a:rPr>
              <a:t>numpy.mean([54, 75, 78, 91, 37, 81])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2" indent="1270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Lemon"/>
              <a:buNone/>
            </a:pPr>
            <a:r>
              <a:rPr lang="en-US" sz="6700" b="1">
                <a:latin typeface="Courier New"/>
                <a:ea typeface="Courier New"/>
                <a:cs typeface="Courier New"/>
                <a:sym typeface="Courier New"/>
              </a:rPr>
              <a:t>numpy.std([54, 75, 78, 91, 37, 81])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-US" sz="10080"/>
              <a:t>Method #2: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" name="Google Shape;233;p27"/>
          <p:cNvSpPr txBox="1">
            <a:spLocks noGrp="1"/>
          </p:cNvSpPr>
          <p:nvPr>
            <p:ph type="body" idx="1"/>
          </p:nvPr>
        </p:nvSpPr>
        <p:spPr>
          <a:xfrm>
            <a:off x="1325955" y="3794147"/>
            <a:ext cx="21732090" cy="8859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25"/>
              <a:buFont typeface="Helvetica Neue"/>
              <a:buChar char="•"/>
            </a:pPr>
            <a:r>
              <a:rPr lang="en-US" sz="7700"/>
              <a:t>Import the entire module and link functions to a name specified by the user</a:t>
            </a:r>
            <a:endParaRPr/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9625"/>
              <a:buFont typeface="Helvetica Neue"/>
              <a:buChar char="•"/>
            </a:pPr>
            <a:r>
              <a:rPr lang="en-US" sz="7700"/>
              <a:t>Example usage:</a:t>
            </a:r>
            <a:endParaRPr/>
          </a:p>
          <a:p>
            <a:pPr marL="0" lvl="2" indent="1270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Lemon"/>
              <a:buNone/>
            </a:pPr>
            <a:r>
              <a:rPr lang="en-US" sz="6700" b="1">
                <a:latin typeface="Courier New"/>
                <a:ea typeface="Courier New"/>
                <a:cs typeface="Courier New"/>
                <a:sym typeface="Courier New"/>
              </a:rPr>
              <a:t>np.mean([54, 75, 78, 91, 37, 81])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2" indent="1270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Lemon"/>
              <a:buNone/>
            </a:pPr>
            <a:r>
              <a:rPr lang="en-US" sz="6700" b="1">
                <a:latin typeface="Courier New"/>
                <a:ea typeface="Courier New"/>
                <a:cs typeface="Courier New"/>
                <a:sym typeface="Courier New"/>
              </a:rPr>
              <a:t>np.std([54, 75, 78, 91, 37, 81])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324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Helvetica Neue"/>
              <a:buNone/>
            </a:pPr>
            <a:r>
              <a:rPr lang="en-US" sz="15000"/>
              <a:t>Outline</a:t>
            </a: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body" idx="1"/>
          </p:nvPr>
        </p:nvSpPr>
        <p:spPr>
          <a:xfrm>
            <a:off x="1689100" y="34290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lvl="0" indent="-793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0"/>
              <a:buFont typeface="Helvetica Neue"/>
              <a:buChar char="•"/>
            </a:pPr>
            <a:r>
              <a:rPr lang="en-US" sz="10000"/>
              <a:t> List/dictionary comprehension</a:t>
            </a:r>
            <a:endParaRPr/>
          </a:p>
          <a:p>
            <a:pPr marL="635000" lvl="0" indent="-7937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2500"/>
              <a:buFont typeface="Helvetica Neue"/>
              <a:buChar char="•"/>
            </a:pPr>
            <a:r>
              <a:rPr lang="en-US" sz="10000"/>
              <a:t> Reading from/writing to files</a:t>
            </a:r>
            <a:endParaRPr/>
          </a:p>
          <a:p>
            <a:pPr marL="635000" lvl="0" indent="-7937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2500"/>
              <a:buFont typeface="Helvetica Neue"/>
              <a:buChar char="•"/>
            </a:pPr>
            <a:r>
              <a:rPr lang="en-US" sz="10000"/>
              <a:t> String formatting</a:t>
            </a:r>
            <a:endParaRPr/>
          </a:p>
          <a:p>
            <a:pPr marL="635000" lvl="0" indent="-7937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2500"/>
              <a:buFont typeface="Helvetica Neue"/>
              <a:buChar char="•"/>
            </a:pPr>
            <a:r>
              <a:rPr lang="en-US" sz="10000"/>
              <a:t> Python modules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470025" y="355600"/>
            <a:ext cx="235437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-US" sz="8736"/>
              <a:t>Method #3: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from numpy import mean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1"/>
          </p:nvPr>
        </p:nvSpPr>
        <p:spPr>
          <a:xfrm>
            <a:off x="1325955" y="3794147"/>
            <a:ext cx="21732090" cy="8859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lnSpcReduction="10000"/>
          </a:bodyPr>
          <a:lstStyle/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25"/>
              <a:buFont typeface="Helvetica Neue"/>
              <a:buChar char="•"/>
            </a:pPr>
            <a:r>
              <a:rPr lang="en-US" sz="7700"/>
              <a:t>Import select functions from a module</a:t>
            </a:r>
            <a:endParaRPr/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9625"/>
              <a:buFont typeface="Helvetica Neue"/>
              <a:buChar char="•"/>
            </a:pPr>
            <a:r>
              <a:rPr lang="en-US" sz="7700"/>
              <a:t>Functions exist on their own, NOT linked to module name</a:t>
            </a:r>
            <a:endParaRPr/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9625"/>
              <a:buFont typeface="Helvetica Neue"/>
              <a:buChar char="•"/>
            </a:pPr>
            <a:r>
              <a:rPr lang="en-US" sz="7700"/>
              <a:t>Example usage:</a:t>
            </a:r>
            <a:endParaRPr/>
          </a:p>
          <a:p>
            <a:pPr marL="0" lvl="2" indent="1270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Lemon"/>
              <a:buNone/>
            </a:pPr>
            <a:r>
              <a:rPr lang="en-US" sz="6700" b="1">
                <a:latin typeface="Courier New"/>
                <a:ea typeface="Courier New"/>
                <a:cs typeface="Courier New"/>
                <a:sym typeface="Courier New"/>
              </a:rPr>
              <a:t>mean([54, 75, 78, 91, 37, 81])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>
            <a:spLocks noGrp="1"/>
          </p:cNvSpPr>
          <p:nvPr>
            <p:ph type="title"/>
          </p:nvPr>
        </p:nvSpPr>
        <p:spPr>
          <a:xfrm>
            <a:off x="1689100" y="203200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-US" sz="9632"/>
              <a:t>Method #4: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from numpy import *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29"/>
          <p:cNvSpPr txBox="1">
            <a:spLocks noGrp="1"/>
          </p:cNvSpPr>
          <p:nvPr>
            <p:ph type="body" idx="1"/>
          </p:nvPr>
        </p:nvSpPr>
        <p:spPr>
          <a:xfrm>
            <a:off x="436550" y="2955950"/>
            <a:ext cx="23871300" cy="88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577850" lvl="0" indent="-577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59"/>
              <a:buFont typeface="Helvetica Neue"/>
              <a:buChar char="•"/>
            </a:pPr>
            <a:r>
              <a:rPr lang="en-US" sz="7007"/>
              <a:t>Import ALL functions from a module</a:t>
            </a:r>
            <a:endParaRPr/>
          </a:p>
          <a:p>
            <a:pPr marL="577850" lvl="0" indent="-577850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000000"/>
              </a:buClr>
              <a:buSzPts val="8759"/>
              <a:buFont typeface="Helvetica Neue"/>
              <a:buChar char="•"/>
            </a:pPr>
            <a:r>
              <a:rPr lang="en-US" sz="7007"/>
              <a:t>Functions exist on their own, NOT linked to module name</a:t>
            </a:r>
            <a:endParaRPr/>
          </a:p>
          <a:p>
            <a:pPr marL="577850" lvl="0" indent="-577850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000000"/>
              </a:buClr>
              <a:buSzPts val="8759"/>
              <a:buFont typeface="Helvetica Neue"/>
              <a:buChar char="•"/>
            </a:pPr>
            <a:r>
              <a:rPr lang="en-US" sz="7007"/>
              <a:t>Example usage:</a:t>
            </a:r>
            <a:endParaRPr/>
          </a:p>
          <a:p>
            <a:pPr marL="0" lvl="2" indent="1155700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000000"/>
              </a:buClr>
              <a:buSzPts val="6097"/>
              <a:buFont typeface="Lemon"/>
              <a:buNone/>
            </a:pPr>
            <a:r>
              <a:rPr lang="en-US" sz="6097" b="1">
                <a:latin typeface="Courier New"/>
                <a:ea typeface="Courier New"/>
                <a:cs typeface="Courier New"/>
                <a:sym typeface="Courier New"/>
              </a:rPr>
              <a:t>mean([54, 75, 78, 91, 37, 81])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2" indent="1155700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000000"/>
              </a:buClr>
              <a:buSzPts val="6097"/>
              <a:buFont typeface="Lemon"/>
              <a:buNone/>
            </a:pPr>
            <a:r>
              <a:rPr lang="en-US" sz="6097" b="1">
                <a:latin typeface="Courier New"/>
                <a:ea typeface="Courier New"/>
                <a:cs typeface="Courier New"/>
                <a:sym typeface="Courier New"/>
              </a:rPr>
              <a:t>std([54, 75, 78, 91, 37, 81])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16"/>
              <a:buFont typeface="Helvetica Neue"/>
              <a:buNone/>
            </a:pPr>
            <a:r>
              <a:rPr lang="en-US" sz="10416"/>
              <a:t>Recommended 3rd party modules</a:t>
            </a:r>
            <a:endParaRPr/>
          </a:p>
        </p:txBody>
      </p:sp>
      <p:sp>
        <p:nvSpPr>
          <p:cNvPr id="251" name="Google Shape;251;p30"/>
          <p:cNvSpPr txBox="1">
            <a:spLocks noGrp="1"/>
          </p:cNvSpPr>
          <p:nvPr>
            <p:ph type="body" idx="1"/>
          </p:nvPr>
        </p:nvSpPr>
        <p:spPr>
          <a:xfrm>
            <a:off x="2070100" y="3606800"/>
            <a:ext cx="210057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0"/>
              <a:buChar char="•"/>
            </a:pPr>
            <a:r>
              <a:rPr lang="en-US" sz="9000" b="1"/>
              <a:t>NumPy &amp; SciPy</a:t>
            </a:r>
            <a:r>
              <a:rPr lang="en-US" sz="9000"/>
              <a:t> (https://scipy.org/)</a:t>
            </a:r>
            <a:endParaRPr/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0"/>
              <a:buChar char="•"/>
            </a:pPr>
            <a:r>
              <a:rPr lang="en-US" sz="9000" b="1"/>
              <a:t>Biopython</a:t>
            </a:r>
            <a:r>
              <a:rPr lang="en-US" sz="9000"/>
              <a:t> (https://biopython.org/)</a:t>
            </a:r>
            <a:endParaRPr/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0"/>
              <a:buChar char="•"/>
            </a:pPr>
            <a:r>
              <a:rPr lang="en-US" sz="9000" b="1">
                <a:solidFill>
                  <a:schemeClr val="dk1"/>
                </a:solidFill>
              </a:rPr>
              <a:t>Pandas</a:t>
            </a:r>
            <a:r>
              <a:rPr lang="en-US" sz="9000">
                <a:solidFill>
                  <a:schemeClr val="dk1"/>
                </a:solidFill>
              </a:rPr>
              <a:t> (https://pandas.pydata.org/)</a:t>
            </a:r>
            <a:endParaRPr sz="900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0"/>
              <a:buChar char="•"/>
            </a:pPr>
            <a:r>
              <a:rPr lang="en-US" sz="9000" b="1"/>
              <a:t>Matplotlib</a:t>
            </a:r>
            <a:r>
              <a:rPr lang="en-US" sz="9000"/>
              <a:t> (https://matplotlib.org/)</a:t>
            </a:r>
            <a:br>
              <a:rPr lang="en-US" sz="9000"/>
            </a:b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20"/>
              <a:buFont typeface="Helvetica Neue"/>
              <a:buNone/>
            </a:pPr>
            <a:r>
              <a:rPr lang="en-US" sz="9520"/>
              <a:t>Checking to see if module is installed</a:t>
            </a:r>
            <a:endParaRPr/>
          </a:p>
        </p:txBody>
      </p:sp>
      <p:pic>
        <p:nvPicPr>
          <p:cNvPr id="257" name="Google Shape;257;p31" descr="Screen Shot 2018-09-30 at 2.35.10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324" y="3399055"/>
            <a:ext cx="23167352" cy="9373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413286" y="355600"/>
            <a:ext cx="23727469" cy="1277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Helvetica Neue"/>
              <a:buNone/>
            </a:pPr>
            <a:r>
              <a:rPr lang="en-US" sz="20000"/>
              <a:t>List/dictionary comprehension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/>
              <a:t>List comprehension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1819634" y="203441"/>
            <a:ext cx="20744700" cy="31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Lemon"/>
              <a:buNone/>
            </a:pPr>
            <a:r>
              <a:rPr lang="en-US" sz="1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 = [1, 8, 5, 2]</a:t>
            </a:r>
            <a:endParaRPr sz="3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/>
        </p:nvSpPr>
        <p:spPr>
          <a:xfrm>
            <a:off x="1819634" y="203441"/>
            <a:ext cx="20744700" cy="31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Lemon"/>
              <a:buNone/>
            </a:pPr>
            <a:r>
              <a:rPr lang="en-US" sz="1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 = [1, 8, 5, 2]</a:t>
            </a:r>
            <a:endParaRPr sz="3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/>
              <a:t>Iterate through a string</a:t>
            </a:r>
            <a:endParaRPr/>
          </a:p>
        </p:txBody>
      </p:sp>
      <p:pic>
        <p:nvPicPr>
          <p:cNvPr id="99" name="Google Shape;99;p7" descr="Screen Shot 2018-09-27 at 11.44.01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231" y="7525755"/>
            <a:ext cx="23139538" cy="5429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7" descr="Screen Shot 2018-09-27 at 11.44.19 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7653" y="4965703"/>
            <a:ext cx="23139539" cy="2012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/>
        </p:nvSpPr>
        <p:spPr>
          <a:xfrm>
            <a:off x="1819634" y="203441"/>
            <a:ext cx="20744700" cy="31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Lemon"/>
              <a:buNone/>
            </a:pPr>
            <a:r>
              <a:rPr lang="en-US" sz="1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 = [1, 8, 5, 2]</a:t>
            </a:r>
            <a:endParaRPr sz="3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</Words>
  <Application>Microsoft Macintosh PowerPoint</Application>
  <PresentationFormat>Custom</PresentationFormat>
  <Paragraphs>87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Courier New</vt:lpstr>
      <vt:lpstr>Helvetica Neue</vt:lpstr>
      <vt:lpstr>Lemon</vt:lpstr>
      <vt:lpstr>Arial</vt:lpstr>
      <vt:lpstr>Helvetica Neue Light</vt:lpstr>
      <vt:lpstr>White</vt:lpstr>
      <vt:lpstr>Python Scripting - Part 3</vt:lpstr>
      <vt:lpstr>Check-in</vt:lpstr>
      <vt:lpstr>Outline</vt:lpstr>
      <vt:lpstr>List/dictionary comprehension</vt:lpstr>
      <vt:lpstr>List comprehension</vt:lpstr>
      <vt:lpstr>PowerPoint Presentation</vt:lpstr>
      <vt:lpstr>PowerPoint Presentation</vt:lpstr>
      <vt:lpstr>Iterate through a string</vt:lpstr>
      <vt:lpstr>PowerPoint Presentation</vt:lpstr>
      <vt:lpstr>PowerPoint Presentation</vt:lpstr>
      <vt:lpstr>Dictionary comprehension</vt:lpstr>
      <vt:lpstr>PowerPoint Presentation</vt:lpstr>
      <vt:lpstr>PowerPoint Presentation</vt:lpstr>
      <vt:lpstr>Reading from/writing to files</vt:lpstr>
      <vt:lpstr>Reading from/Writing to files</vt:lpstr>
      <vt:lpstr>with statement</vt:lpstr>
      <vt:lpstr>Step through file line by line</vt:lpstr>
      <vt:lpstr>Write to a file</vt:lpstr>
      <vt:lpstr>String formatting</vt:lpstr>
      <vt:lpstr>% operator</vt:lpstr>
      <vt:lpstr>% operator</vt:lpstr>
      <vt:lpstr>%d operator</vt:lpstr>
      <vt:lpstr>%f operator</vt:lpstr>
      <vt:lpstr>f-string formatting</vt:lpstr>
      <vt:lpstr>Python modules</vt:lpstr>
      <vt:lpstr>Python modules</vt:lpstr>
      <vt:lpstr>Module basics</vt:lpstr>
      <vt:lpstr>Method #1: import numpy</vt:lpstr>
      <vt:lpstr>Method #2: import numpy as np</vt:lpstr>
      <vt:lpstr>Method #3: from numpy import mean</vt:lpstr>
      <vt:lpstr>Method #4: from numpy import *</vt:lpstr>
      <vt:lpstr>Recommended 3rd party modules</vt:lpstr>
      <vt:lpstr>Checking to see if module is installed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Scripting - Part 3</dc:title>
  <cp:lastModifiedBy>Jason Thomas Ladner</cp:lastModifiedBy>
  <cp:revision>1</cp:revision>
  <dcterms:modified xsi:type="dcterms:W3CDTF">2024-02-21T23:59:18Z</dcterms:modified>
</cp:coreProperties>
</file>