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/>
  <p:notesSz cx="6858000" cy="9144000"/>
  <p:embeddedFontLst>
    <p:embeddedFont>
      <p:font typeface="Helvetica Neue" panose="02000503000000020004" pitchFamily="2" charset="0"/>
      <p:regular r:id="rId27"/>
      <p:bold r:id="rId28"/>
      <p:italic r:id="rId29"/>
      <p:boldItalic r:id="rId30"/>
    </p:embeddedFont>
    <p:embeddedFont>
      <p:font typeface="Helvetica Neue Light" panose="02000403000000020004" pitchFamily="2" charset="0"/>
      <p:regular r:id="rId31"/>
      <p:bold r:id="rId32"/>
      <p:italic r:id="rId33"/>
      <p:boldItalic r:id="rId34"/>
    </p:embeddedFont>
    <p:embeddedFont>
      <p:font typeface="Lemon" pitchFamily="2" charset="7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NBQoX1bgw6yBWCs0xuplvluz5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6667"/>
  </p:normalViewPr>
  <p:slideViewPr>
    <p:cSldViewPr snapToGrid="0">
      <p:cViewPr varScale="1">
        <p:scale>
          <a:sx n="41" d="100"/>
          <a:sy n="41" d="100"/>
        </p:scale>
        <p:origin x="22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homas Ladner" userId="48a35c83-2c9f-4072-ab6f-537ab8055e5e" providerId="ADAL" clId="{9D31456C-A8A0-EA44-B575-CE282177ECEA}"/>
    <pc:docChg chg="modSld">
      <pc:chgData name="Jason Thomas Ladner" userId="48a35c83-2c9f-4072-ab6f-537ab8055e5e" providerId="ADAL" clId="{9D31456C-A8A0-EA44-B575-CE282177ECEA}" dt="2024-02-14T23:23:40.169" v="22" actId="20577"/>
      <pc:docMkLst>
        <pc:docMk/>
      </pc:docMkLst>
      <pc:sldChg chg="modNotesTx">
        <pc:chgData name="Jason Thomas Ladner" userId="48a35c83-2c9f-4072-ab6f-537ab8055e5e" providerId="ADAL" clId="{9D31456C-A8A0-EA44-B575-CE282177ECEA}" dt="2024-02-14T23:22:22.672" v="0" actId="20577"/>
        <pc:sldMkLst>
          <pc:docMk/>
          <pc:sldMk cId="0" sldId="256"/>
        </pc:sldMkLst>
      </pc:sldChg>
      <pc:sldChg chg="modNotesTx">
        <pc:chgData name="Jason Thomas Ladner" userId="48a35c83-2c9f-4072-ab6f-537ab8055e5e" providerId="ADAL" clId="{9D31456C-A8A0-EA44-B575-CE282177ECEA}" dt="2024-02-14T23:22:27.058" v="1" actId="20577"/>
        <pc:sldMkLst>
          <pc:docMk/>
          <pc:sldMk cId="0" sldId="258"/>
        </pc:sldMkLst>
      </pc:sldChg>
      <pc:sldChg chg="modNotesTx">
        <pc:chgData name="Jason Thomas Ladner" userId="48a35c83-2c9f-4072-ab6f-537ab8055e5e" providerId="ADAL" clId="{9D31456C-A8A0-EA44-B575-CE282177ECEA}" dt="2024-02-14T23:22:30.365" v="2" actId="20577"/>
        <pc:sldMkLst>
          <pc:docMk/>
          <pc:sldMk cId="0" sldId="259"/>
        </pc:sldMkLst>
      </pc:sldChg>
      <pc:sldChg chg="modNotesTx">
        <pc:chgData name="Jason Thomas Ladner" userId="48a35c83-2c9f-4072-ab6f-537ab8055e5e" providerId="ADAL" clId="{9D31456C-A8A0-EA44-B575-CE282177ECEA}" dt="2024-02-14T23:22:34.440" v="3" actId="20577"/>
        <pc:sldMkLst>
          <pc:docMk/>
          <pc:sldMk cId="0" sldId="260"/>
        </pc:sldMkLst>
      </pc:sldChg>
      <pc:sldChg chg="modNotesTx">
        <pc:chgData name="Jason Thomas Ladner" userId="48a35c83-2c9f-4072-ab6f-537ab8055e5e" providerId="ADAL" clId="{9D31456C-A8A0-EA44-B575-CE282177ECEA}" dt="2024-02-14T23:22:37.250" v="4" actId="20577"/>
        <pc:sldMkLst>
          <pc:docMk/>
          <pc:sldMk cId="0" sldId="261"/>
        </pc:sldMkLst>
      </pc:sldChg>
      <pc:sldChg chg="modNotesTx">
        <pc:chgData name="Jason Thomas Ladner" userId="48a35c83-2c9f-4072-ab6f-537ab8055e5e" providerId="ADAL" clId="{9D31456C-A8A0-EA44-B575-CE282177ECEA}" dt="2024-02-14T23:22:40.862" v="5" actId="20577"/>
        <pc:sldMkLst>
          <pc:docMk/>
          <pc:sldMk cId="0" sldId="262"/>
        </pc:sldMkLst>
      </pc:sldChg>
      <pc:sldChg chg="modNotesTx">
        <pc:chgData name="Jason Thomas Ladner" userId="48a35c83-2c9f-4072-ab6f-537ab8055e5e" providerId="ADAL" clId="{9D31456C-A8A0-EA44-B575-CE282177ECEA}" dt="2024-02-14T23:22:44.564" v="6" actId="20577"/>
        <pc:sldMkLst>
          <pc:docMk/>
          <pc:sldMk cId="0" sldId="263"/>
        </pc:sldMkLst>
      </pc:sldChg>
      <pc:sldChg chg="modNotesTx">
        <pc:chgData name="Jason Thomas Ladner" userId="48a35c83-2c9f-4072-ab6f-537ab8055e5e" providerId="ADAL" clId="{9D31456C-A8A0-EA44-B575-CE282177ECEA}" dt="2024-02-14T23:22:48.725" v="7" actId="20577"/>
        <pc:sldMkLst>
          <pc:docMk/>
          <pc:sldMk cId="0" sldId="264"/>
        </pc:sldMkLst>
      </pc:sldChg>
      <pc:sldChg chg="modNotesTx">
        <pc:chgData name="Jason Thomas Ladner" userId="48a35c83-2c9f-4072-ab6f-537ab8055e5e" providerId="ADAL" clId="{9D31456C-A8A0-EA44-B575-CE282177ECEA}" dt="2024-02-14T23:22:51.410" v="8" actId="20577"/>
        <pc:sldMkLst>
          <pc:docMk/>
          <pc:sldMk cId="0" sldId="265"/>
        </pc:sldMkLst>
      </pc:sldChg>
      <pc:sldChg chg="modNotesTx">
        <pc:chgData name="Jason Thomas Ladner" userId="48a35c83-2c9f-4072-ab6f-537ab8055e5e" providerId="ADAL" clId="{9D31456C-A8A0-EA44-B575-CE282177ECEA}" dt="2024-02-14T23:22:55.477" v="9" actId="20577"/>
        <pc:sldMkLst>
          <pc:docMk/>
          <pc:sldMk cId="0" sldId="266"/>
        </pc:sldMkLst>
      </pc:sldChg>
      <pc:sldChg chg="modNotesTx">
        <pc:chgData name="Jason Thomas Ladner" userId="48a35c83-2c9f-4072-ab6f-537ab8055e5e" providerId="ADAL" clId="{9D31456C-A8A0-EA44-B575-CE282177ECEA}" dt="2024-02-14T23:22:58.447" v="10" actId="20577"/>
        <pc:sldMkLst>
          <pc:docMk/>
          <pc:sldMk cId="0" sldId="267"/>
        </pc:sldMkLst>
      </pc:sldChg>
      <pc:sldChg chg="modNotesTx">
        <pc:chgData name="Jason Thomas Ladner" userId="48a35c83-2c9f-4072-ab6f-537ab8055e5e" providerId="ADAL" clId="{9D31456C-A8A0-EA44-B575-CE282177ECEA}" dt="2024-02-14T23:23:02.957" v="11" actId="20577"/>
        <pc:sldMkLst>
          <pc:docMk/>
          <pc:sldMk cId="0" sldId="268"/>
        </pc:sldMkLst>
      </pc:sldChg>
      <pc:sldChg chg="modNotesTx">
        <pc:chgData name="Jason Thomas Ladner" userId="48a35c83-2c9f-4072-ab6f-537ab8055e5e" providerId="ADAL" clId="{9D31456C-A8A0-EA44-B575-CE282177ECEA}" dt="2024-02-14T23:23:06.287" v="12" actId="20577"/>
        <pc:sldMkLst>
          <pc:docMk/>
          <pc:sldMk cId="0" sldId="269"/>
        </pc:sldMkLst>
      </pc:sldChg>
      <pc:sldChg chg="modNotesTx">
        <pc:chgData name="Jason Thomas Ladner" userId="48a35c83-2c9f-4072-ab6f-537ab8055e5e" providerId="ADAL" clId="{9D31456C-A8A0-EA44-B575-CE282177ECEA}" dt="2024-02-14T23:23:09.178" v="13" actId="20577"/>
        <pc:sldMkLst>
          <pc:docMk/>
          <pc:sldMk cId="0" sldId="270"/>
        </pc:sldMkLst>
      </pc:sldChg>
      <pc:sldChg chg="modNotesTx">
        <pc:chgData name="Jason Thomas Ladner" userId="48a35c83-2c9f-4072-ab6f-537ab8055e5e" providerId="ADAL" clId="{9D31456C-A8A0-EA44-B575-CE282177ECEA}" dt="2024-02-14T23:23:12.898" v="14" actId="20577"/>
        <pc:sldMkLst>
          <pc:docMk/>
          <pc:sldMk cId="0" sldId="271"/>
        </pc:sldMkLst>
      </pc:sldChg>
      <pc:sldChg chg="modNotesTx">
        <pc:chgData name="Jason Thomas Ladner" userId="48a35c83-2c9f-4072-ab6f-537ab8055e5e" providerId="ADAL" clId="{9D31456C-A8A0-EA44-B575-CE282177ECEA}" dt="2024-02-14T23:23:15.864" v="15" actId="20577"/>
        <pc:sldMkLst>
          <pc:docMk/>
          <pc:sldMk cId="0" sldId="272"/>
        </pc:sldMkLst>
      </pc:sldChg>
      <pc:sldChg chg="modNotesTx">
        <pc:chgData name="Jason Thomas Ladner" userId="48a35c83-2c9f-4072-ab6f-537ab8055e5e" providerId="ADAL" clId="{9D31456C-A8A0-EA44-B575-CE282177ECEA}" dt="2024-02-14T23:23:20.207" v="16" actId="20577"/>
        <pc:sldMkLst>
          <pc:docMk/>
          <pc:sldMk cId="0" sldId="273"/>
        </pc:sldMkLst>
      </pc:sldChg>
      <pc:sldChg chg="modNotesTx">
        <pc:chgData name="Jason Thomas Ladner" userId="48a35c83-2c9f-4072-ab6f-537ab8055e5e" providerId="ADAL" clId="{9D31456C-A8A0-EA44-B575-CE282177ECEA}" dt="2024-02-14T23:23:23.035" v="17" actId="20577"/>
        <pc:sldMkLst>
          <pc:docMk/>
          <pc:sldMk cId="0" sldId="274"/>
        </pc:sldMkLst>
      </pc:sldChg>
      <pc:sldChg chg="modNotesTx">
        <pc:chgData name="Jason Thomas Ladner" userId="48a35c83-2c9f-4072-ab6f-537ab8055e5e" providerId="ADAL" clId="{9D31456C-A8A0-EA44-B575-CE282177ECEA}" dt="2024-02-14T23:23:27.167" v="18" actId="20577"/>
        <pc:sldMkLst>
          <pc:docMk/>
          <pc:sldMk cId="0" sldId="275"/>
        </pc:sldMkLst>
      </pc:sldChg>
      <pc:sldChg chg="modNotesTx">
        <pc:chgData name="Jason Thomas Ladner" userId="48a35c83-2c9f-4072-ab6f-537ab8055e5e" providerId="ADAL" clId="{9D31456C-A8A0-EA44-B575-CE282177ECEA}" dt="2024-02-14T23:23:30.796" v="19" actId="20577"/>
        <pc:sldMkLst>
          <pc:docMk/>
          <pc:sldMk cId="0" sldId="276"/>
        </pc:sldMkLst>
      </pc:sldChg>
      <pc:sldChg chg="modNotesTx">
        <pc:chgData name="Jason Thomas Ladner" userId="48a35c83-2c9f-4072-ab6f-537ab8055e5e" providerId="ADAL" clId="{9D31456C-A8A0-EA44-B575-CE282177ECEA}" dt="2024-02-14T23:23:33.599" v="20" actId="20577"/>
        <pc:sldMkLst>
          <pc:docMk/>
          <pc:sldMk cId="0" sldId="277"/>
        </pc:sldMkLst>
      </pc:sldChg>
      <pc:sldChg chg="modNotesTx">
        <pc:chgData name="Jason Thomas Ladner" userId="48a35c83-2c9f-4072-ab6f-537ab8055e5e" providerId="ADAL" clId="{9D31456C-A8A0-EA44-B575-CE282177ECEA}" dt="2024-02-14T23:23:37.210" v="21" actId="20577"/>
        <pc:sldMkLst>
          <pc:docMk/>
          <pc:sldMk cId="0" sldId="278"/>
        </pc:sldMkLst>
      </pc:sldChg>
      <pc:sldChg chg="modNotesTx">
        <pc:chgData name="Jason Thomas Ladner" userId="48a35c83-2c9f-4072-ab6f-537ab8055e5e" providerId="ADAL" clId="{9D31456C-A8A0-EA44-B575-CE282177ECEA}" dt="2024-02-14T23:23:40.169" v="22" actId="20577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marR="0" lvl="0" indent="-259291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884b91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884b915b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285000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0c2850006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2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2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758155" y="801060"/>
            <a:ext cx="22867690" cy="19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Pt2: Decisions &amp; Loops </a:t>
            </a:r>
            <a:endParaRPr sz="1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778000" y="3376935"/>
            <a:ext cx="20828000" cy="27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 Class 5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February 1</a:t>
            </a:r>
            <a:r>
              <a:rPr lang="en-US" sz="5400"/>
              <a:t>6</a:t>
            </a: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2023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 descr="Coding-Carto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258" y="7604713"/>
            <a:ext cx="11754084" cy="509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python_bird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89286" y="7961271"/>
            <a:ext cx="11217172" cy="438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3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2200" b="1">
                <a:latin typeface="Courier New"/>
                <a:ea typeface="Courier New"/>
                <a:cs typeface="Courier New"/>
                <a:sym typeface="Courier New"/>
              </a:rPr>
              <a:t>split()</a:t>
            </a:r>
            <a:r>
              <a:rPr lang="en-US" sz="13500"/>
              <a:t>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3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2200" b="1"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r>
              <a:rPr lang="en-US" sz="13500"/>
              <a:t> method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Decisions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1689100" y="361826"/>
            <a:ext cx="6315575" cy="1299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Lemon"/>
              <a:buNone/>
            </a:pPr>
            <a:r>
              <a:rPr lang="en-US" sz="12300"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 sz="12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endParaRPr sz="12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Lemon"/>
              <a:buNone/>
            </a:pPr>
            <a:r>
              <a:rPr lang="en-US" sz="12300" b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endParaRPr sz="12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endParaRPr sz="12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Lemon"/>
              <a:buNone/>
            </a:pPr>
            <a:r>
              <a:rPr lang="en-US" sz="12300"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3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 descr="Screen Shot 2021-02-06 at 1.29.3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4725" y="1628682"/>
            <a:ext cx="17294550" cy="1045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689100" y="381912"/>
            <a:ext cx="21005800" cy="207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None/>
            </a:pPr>
            <a:r>
              <a:rPr lang="en-US" sz="12000"/>
              <a:t>Indentation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944820" y="3396216"/>
            <a:ext cx="11103235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46099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Helvetica Neue"/>
              <a:buChar char="•"/>
            </a:pPr>
            <a:r>
              <a:rPr lang="en-US" sz="6880"/>
              <a:t> White space at the beginning of a line is used to define blocks of code</a:t>
            </a:r>
            <a:endParaRPr/>
          </a:p>
          <a:p>
            <a:pPr marL="546099" lvl="0" indent="-546100" algn="l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Helvetica Neue"/>
              <a:buChar char="•"/>
            </a:pPr>
            <a:r>
              <a:rPr lang="en-US" sz="6880"/>
              <a:t> Can use tabs, spaces or even a combination</a:t>
            </a:r>
            <a:endParaRPr/>
          </a:p>
          <a:p>
            <a:pPr marL="546099" lvl="0" indent="-546100" algn="l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Helvetica Neue"/>
              <a:buChar char="•"/>
            </a:pPr>
            <a:r>
              <a:rPr lang="en-US" sz="6880"/>
              <a:t> Best practice is to choose one and stick with it</a:t>
            </a:r>
            <a:endParaRPr/>
          </a:p>
        </p:txBody>
      </p:sp>
      <p:pic>
        <p:nvPicPr>
          <p:cNvPr id="138" name="Google Shape;138;p13" descr="blocksgraphi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67474" y="3260770"/>
            <a:ext cx="6439570" cy="391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 descr="codeblocks.png"/>
          <p:cNvPicPr preferRelativeResize="0"/>
          <p:nvPr/>
        </p:nvPicPr>
        <p:blipFill rotWithShape="1">
          <a:blip r:embed="rId4">
            <a:alphaModFix/>
          </a:blip>
          <a:srcRect t="3701" r="34284" b="15973"/>
          <a:stretch/>
        </p:blipFill>
        <p:spPr>
          <a:xfrm>
            <a:off x="15771618" y="7659789"/>
            <a:ext cx="5006134" cy="566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/>
          <p:nvPr/>
        </p:nvSpPr>
        <p:spPr>
          <a:xfrm>
            <a:off x="16639362" y="7647762"/>
            <a:ext cx="5469114" cy="5685079"/>
          </a:xfrm>
          <a:prstGeom prst="rect">
            <a:avLst/>
          </a:prstGeom>
          <a:solidFill>
            <a:srgbClr val="FFFDA6">
              <a:alpha val="27843"/>
            </a:srgbClr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C79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C7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17306214" y="8120819"/>
            <a:ext cx="3950403" cy="5048270"/>
          </a:xfrm>
          <a:prstGeom prst="rect">
            <a:avLst/>
          </a:prstGeom>
          <a:solidFill>
            <a:srgbClr val="E8E468">
              <a:alpha val="31372"/>
            </a:srgbClr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C79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C7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17910931" y="9364570"/>
            <a:ext cx="2740966" cy="1140555"/>
          </a:xfrm>
          <a:prstGeom prst="rect">
            <a:avLst/>
          </a:prstGeom>
          <a:solidFill>
            <a:srgbClr val="B5B13A">
              <a:alpha val="28627"/>
            </a:srgbClr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C79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C7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7910933" y="10724946"/>
            <a:ext cx="2740965" cy="1140555"/>
          </a:xfrm>
          <a:prstGeom prst="rect">
            <a:avLst/>
          </a:prstGeom>
          <a:solidFill>
            <a:srgbClr val="B5B13A">
              <a:alpha val="28627"/>
            </a:srgbClr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C79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C7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Indentation shortcut</a:t>
            </a:r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body" idx="1"/>
          </p:nvPr>
        </p:nvSpPr>
        <p:spPr>
          <a:xfrm>
            <a:off x="944820" y="3396216"/>
            <a:ext cx="20857969" cy="339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Char char="•"/>
            </a:pPr>
            <a:r>
              <a:rPr lang="en-US" sz="8000"/>
              <a:t> Many text editors have shortcuts for quickly indenting blocks of 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0"/>
              <a:buFont typeface="Helvetica Neue"/>
              <a:buNone/>
            </a:pPr>
            <a:r>
              <a:rPr lang="en-US" sz="11880"/>
              <a:t>Comparison operators</a:t>
            </a:r>
            <a:r>
              <a:rPr lang="en-US" sz="9856"/>
              <a:t> </a:t>
            </a:r>
            <a:r>
              <a:rPr lang="en-US" sz="7919"/>
              <a:t>(Table 9.1)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556322" y="2770659"/>
            <a:ext cx="7448353" cy="105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== y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!= y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&gt; y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&lt; y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&gt;= y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&lt;= y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Logical operators</a:t>
            </a: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0"/>
              <a:t>(Table 9.2)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556322" y="2770659"/>
            <a:ext cx="11163790" cy="105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and B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or B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B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(not A) or B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Lemon"/>
              <a:buNone/>
            </a:pPr>
            <a:r>
              <a:rPr lang="en-US" sz="1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(A or 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Lemon"/>
              <a:buNone/>
            </a:pPr>
            <a:r>
              <a:rPr lang="en-US" sz="190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0"/>
              <a:t>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884b915bc_0_0"/>
          <p:cNvSpPr txBox="1">
            <a:spLocks noGrp="1"/>
          </p:cNvSpPr>
          <p:nvPr>
            <p:ph type="title"/>
          </p:nvPr>
        </p:nvSpPr>
        <p:spPr>
          <a:xfrm>
            <a:off x="1777950" y="4645350"/>
            <a:ext cx="20828100" cy="38157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0"/>
              <a:t>Check-in</a:t>
            </a:r>
            <a:endParaRPr sz="2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689100" y="361826"/>
            <a:ext cx="21005800" cy="274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70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US" sz="14000"/>
              <a:t>loops</a:t>
            </a:r>
            <a:endParaRPr/>
          </a:p>
        </p:txBody>
      </p:sp>
      <p:pic>
        <p:nvPicPr>
          <p:cNvPr id="172" name="Google Shape;172;p18" descr="Screen Shot 2021-02-06 at 2.44.2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707" y="3441872"/>
            <a:ext cx="21160586" cy="985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Lemon"/>
              <a:buNone/>
            </a:pPr>
            <a:r>
              <a:rPr lang="en-US" sz="190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0000"/>
              <a:t> loops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 descr="Screen Shot 2021-02-07 at 9.56.5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497" y="1558132"/>
            <a:ext cx="24458994" cy="405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 descr="Screen Shot 2021-02-07 at 10.09.12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286" y="-22674"/>
            <a:ext cx="14333150" cy="13761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10133779" y="5483117"/>
            <a:ext cx="14249195" cy="8257345"/>
          </a:xfrm>
          <a:prstGeom prst="rect">
            <a:avLst/>
          </a:prstGeom>
          <a:solidFill>
            <a:schemeClr val="accent6">
              <a:alpha val="29019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0176264" y="-5678"/>
            <a:ext cx="14249194" cy="2055645"/>
          </a:xfrm>
          <a:prstGeom prst="rect">
            <a:avLst/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0179542" y="2059790"/>
            <a:ext cx="14242638" cy="3413504"/>
          </a:xfrm>
          <a:prstGeom prst="rect">
            <a:avLst/>
          </a:prstGeom>
          <a:solidFill>
            <a:schemeClr val="accent3">
              <a:alpha val="29019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568927" y="402403"/>
            <a:ext cx="8068565" cy="130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8000"/>
              <a:buFont typeface="Helvetica Neue"/>
              <a:buNone/>
            </a:pPr>
            <a:r>
              <a:rPr lang="en-US" sz="8000" b="1" i="0" u="none" strike="noStrike" cap="non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Initiate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492646" y="3114527"/>
            <a:ext cx="5190237" cy="130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8000"/>
              <a:buFont typeface="Helvetica Neue"/>
              <a:buNone/>
            </a:pPr>
            <a:r>
              <a:rPr lang="en-US" sz="8000" b="1" i="0" u="none" strike="noStrike" cap="non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249199" y="8992048"/>
            <a:ext cx="7169405" cy="130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2979"/>
              </a:buClr>
              <a:buSzPts val="8000"/>
              <a:buFont typeface="Helvetica Neue"/>
              <a:buNone/>
            </a:pPr>
            <a:r>
              <a:rPr lang="en-US" sz="8000" b="1" i="0" u="none" strike="noStrike" cap="none">
                <a:solidFill>
                  <a:srgbClr val="CA29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Printed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statement within loops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752809" y="4195264"/>
            <a:ext cx="22878382" cy="532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2000"/>
              <a:buFont typeface="Lemon"/>
              <a:buChar char="•"/>
            </a:pPr>
            <a:r>
              <a:rPr lang="en-US" sz="9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0" b="1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9600"/>
              <a:t>: internal command to exit loop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12000"/>
              </a:spcBef>
              <a:spcAft>
                <a:spcPts val="0"/>
              </a:spcAft>
              <a:buClr>
                <a:srgbClr val="FA9102"/>
              </a:buClr>
              <a:buSzPts val="12000"/>
              <a:buFont typeface="Lemon"/>
              <a:buChar char="•"/>
            </a:pPr>
            <a:r>
              <a:rPr lang="en-US" sz="9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0" b="1">
                <a:solidFill>
                  <a:srgbClr val="FA9102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 sz="9600"/>
              <a:t>: end current loop 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3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689100" y="34290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35000" lvl="0" indent="-793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Lists &amp; strings revisited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Decisions (</a:t>
            </a:r>
            <a:r>
              <a:rPr lang="en-US" sz="8000" b="1">
                <a:latin typeface="Courier New"/>
                <a:ea typeface="Courier New"/>
                <a:cs typeface="Courier New"/>
                <a:sym typeface="Courier New"/>
              </a:rPr>
              <a:t>if, elif, else</a:t>
            </a:r>
            <a:r>
              <a:rPr lang="en-US" sz="10000"/>
              <a:t>)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</a:t>
            </a:r>
            <a:r>
              <a:rPr lang="en-US" sz="120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0"/>
              <a:t> loops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</a:t>
            </a:r>
            <a:r>
              <a:rPr lang="en-US" sz="120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000"/>
              <a:t> loops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Lists &amp; strings revisited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3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Positive indexing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414801" y="4288649"/>
            <a:ext cx="236736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1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‘1’, ‘one’, [1,2]]</a:t>
            </a:r>
            <a:endParaRPr sz="27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3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Negative indexing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14801" y="4288649"/>
            <a:ext cx="236736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1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‘1’, ‘one’, [1,2]]</a:t>
            </a:r>
            <a:endParaRPr sz="27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3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List slicing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414801" y="2536049"/>
            <a:ext cx="236736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1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[1, ‘1’, ‘one’, [1,2]]</a:t>
            </a:r>
            <a:endParaRPr sz="27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c28500064_0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String indexing &amp; slicing</a:t>
            </a:r>
            <a:endParaRPr/>
          </a:p>
        </p:txBody>
      </p:sp>
      <p:sp>
        <p:nvSpPr>
          <p:cNvPr id="106" name="Google Shape;106;g20c28500064_0_0"/>
          <p:cNvSpPr txBox="1"/>
          <p:nvPr/>
        </p:nvSpPr>
        <p:spPr>
          <a:xfrm>
            <a:off x="414801" y="4288649"/>
            <a:ext cx="236736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1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‘The dog ran.’</a:t>
            </a:r>
            <a:endParaRPr sz="27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Custom</PresentationFormat>
  <Paragraphs>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Courier New</vt:lpstr>
      <vt:lpstr>Helvetica Neue</vt:lpstr>
      <vt:lpstr>Lemon</vt:lpstr>
      <vt:lpstr>Arial</vt:lpstr>
      <vt:lpstr>Helvetica Neue Light</vt:lpstr>
      <vt:lpstr>White</vt:lpstr>
      <vt:lpstr>Python Pt2: Decisions &amp; Loops </vt:lpstr>
      <vt:lpstr>Check-in</vt:lpstr>
      <vt:lpstr>Outline</vt:lpstr>
      <vt:lpstr>Lists &amp; strings revisited</vt:lpstr>
      <vt:lpstr>Positive indexing</vt:lpstr>
      <vt:lpstr>Negative indexing</vt:lpstr>
      <vt:lpstr>List slicing</vt:lpstr>
      <vt:lpstr>PowerPoint Presentation</vt:lpstr>
      <vt:lpstr>String indexing &amp; slicing</vt:lpstr>
      <vt:lpstr>split() method</vt:lpstr>
      <vt:lpstr>join() method</vt:lpstr>
      <vt:lpstr>Decisions</vt:lpstr>
      <vt:lpstr>if  elif  else</vt:lpstr>
      <vt:lpstr>PowerPoint Presentation</vt:lpstr>
      <vt:lpstr>Indentation</vt:lpstr>
      <vt:lpstr>Indentation shortcut</vt:lpstr>
      <vt:lpstr>Comparison operators (Table 9.1)</vt:lpstr>
      <vt:lpstr>Logical operators (Table 9.2)</vt:lpstr>
      <vt:lpstr>for loops</vt:lpstr>
      <vt:lpstr>for loops</vt:lpstr>
      <vt:lpstr>while loops</vt:lpstr>
      <vt:lpstr>PowerPoint Presentation</vt:lpstr>
      <vt:lpstr>PowerPoint Presentation</vt:lpstr>
      <vt:lpstr>Control statement within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Pt2: Decisions &amp; Loops </dc:title>
  <cp:lastModifiedBy>Jason Thomas Ladner</cp:lastModifiedBy>
  <cp:revision>1</cp:revision>
  <dcterms:modified xsi:type="dcterms:W3CDTF">2024-02-14T23:23:44Z</dcterms:modified>
</cp:coreProperties>
</file>