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13716000" cx="24384000"/>
  <p:notesSz cx="6858000" cy="9144000"/>
  <p:embeddedFontLst>
    <p:embeddedFont>
      <p:font typeface="Helvetica Neue"/>
      <p:regular r:id="rId42"/>
      <p:bold r:id="rId43"/>
      <p:italic r:id="rId44"/>
      <p:boldItalic r:id="rId45"/>
    </p:embeddedFont>
    <p:embeddedFont>
      <p:font typeface="Helvetica Neue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0" roundtripDataSignature="AMtx7mi8u/a84FObNPfeEQNLJm9WnjP9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HelveticaNeue-regular.fntdata"/><Relationship Id="rId41" Type="http://schemas.openxmlformats.org/officeDocument/2006/relationships/slide" Target="slides/slide37.xml"/><Relationship Id="rId44" Type="http://schemas.openxmlformats.org/officeDocument/2006/relationships/font" Target="fonts/HelveticaNeue-italic.fntdata"/><Relationship Id="rId43" Type="http://schemas.openxmlformats.org/officeDocument/2006/relationships/font" Target="fonts/HelveticaNeue-bold.fntdata"/><Relationship Id="rId46" Type="http://schemas.openxmlformats.org/officeDocument/2006/relationships/font" Target="fonts/HelveticaNeueLight-regular.fntdata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HelveticaNeueLight-italic.fntdata"/><Relationship Id="rId47" Type="http://schemas.openxmlformats.org/officeDocument/2006/relationships/font" Target="fonts/HelveticaNeueLight-bold.fntdata"/><Relationship Id="rId49" Type="http://schemas.openxmlformats.org/officeDocument/2006/relationships/font" Target="fonts/HelveticaNeue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Today we’re going to be returning to Python,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but this will also be a continuation of last week’s graphics-focused class</a:t>
            </a:r>
            <a:endParaRPr sz="1700"/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Because t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oday we’ll be focusing exclusively on using Python scripts to generate scientific figures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Now, to kick things off, I’ve included one of the most impressive figures I’ve ever seen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This is actually not a static figure, but rather a video reconstructing the dynamics of 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the entire West African Ebola virus disease outbreak</a:t>
            </a:r>
            <a:r>
              <a:rPr lang="en-US" sz="1700"/>
              <a:t> 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based on </a:t>
            </a:r>
            <a:r>
              <a:rPr lang="en-US" sz="1700"/>
              <a:t>a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phylogenetic analysis of 1600 Ebola virus genomes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And, believe it or not, this entire figure was generated using Python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Now, clearly, this is more advanced than what we</a:t>
            </a:r>
            <a:r>
              <a:rPr lang="en-US" sz="1700"/>
              <a:t>’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ll be able to cover in this class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but I think this </a:t>
            </a:r>
            <a:r>
              <a:rPr lang="en-US" sz="1700"/>
              <a:t>it’s a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nice illustration of the near limitless potential of figure generation with Python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you don’t need to be a Python expert to start using python to make your figures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Of course, the first thing you need to do, before you can utilize any module is to import it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Within Matplotlib, you</a:t>
            </a:r>
            <a:r>
              <a:rPr lang="en-US" sz="1700"/>
              <a:t>’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ll specifically be using the “pyplot” module to generate your figures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the typical way that this module is imported is using this command…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Or, alternatively, “</a:t>
            </a:r>
            <a:r>
              <a:rPr lang="en-US" sz="1700" u="sng"/>
              <a:t>from matplotlib import pyplot as plt</a:t>
            </a:r>
            <a:r>
              <a:rPr lang="en-US" sz="1700"/>
              <a:t>”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Does everyone understand why these two are functionally the same?</a:t>
            </a:r>
            <a:endParaRPr sz="17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Now, you can import and use Matplotlib in all of the different ways that you can use Python,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including via the interactive command line interface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But, I would recommend that you stick to either stand-alone scripts or Jupyter notebooks, for using Matplotlib</a:t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Both of these will assure that you have a saved version of the commands that you use to make your figures,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because you</a:t>
            </a:r>
            <a:r>
              <a:rPr lang="en-US" sz="1700"/>
              <a:t>’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ll typically have a series of (potentially complicated) commands for each figure you make,</a:t>
            </a:r>
            <a:endParaRPr sz="1700"/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it will be pretty tedious to enter all of these on the command prompt</a:t>
            </a:r>
            <a:endParaRPr sz="17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Matplotlib was actually designed to provide similar functionality to MatLab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So, the usage should be familiar to anyone with MatLab experience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But even for those without MatLab experience, the basic structure of a script using Matplotlib is pretty straightforward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The first thing you</a:t>
            </a:r>
            <a:r>
              <a:rPr lang="en-US" sz="1700"/>
              <a:t>’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ll need to do is include a </a:t>
            </a:r>
            <a:r>
              <a:rPr lang="en-US" sz="1700"/>
              <a:t>command that will initialize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your </a:t>
            </a:r>
            <a:r>
              <a:rPr lang="en-US" sz="1700"/>
              <a:t>figure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and the command that I’m showing here illustrates the basic syntax for initializing a figure with Matplotlib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Specifically, you will initialize your figures using the “subplots” method of the pyplot module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And this will return two objects, which I’ve arbitrarily assigned to the variables “fig” and “ax”	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6cf494fec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2c6cf494fec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The first object, which I’ve assigned to the variable “fig” is what we call a Figure-type object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-"/>
            </a:pPr>
            <a:r>
              <a:rPr lang="en-US" sz="1700">
                <a:solidFill>
                  <a:schemeClr val="dk1"/>
                </a:solidFill>
              </a:rPr>
              <a:t>Every plot you generate will have an associated Figure object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-"/>
            </a:pPr>
            <a:r>
              <a:rPr lang="en-US" sz="1700">
                <a:solidFill>
                  <a:schemeClr val="dk1"/>
                </a:solidFill>
              </a:rPr>
              <a:t>and this object serves as a top-level container for all of the different elements in your plot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-"/>
            </a:pPr>
            <a:r>
              <a:rPr lang="en-US" sz="1700">
                <a:solidFill>
                  <a:schemeClr val="dk1"/>
                </a:solidFill>
              </a:rPr>
              <a:t>However, you will not actually interact very much with this Figure type object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-"/>
            </a:pPr>
            <a:r>
              <a:rPr lang="en-US" sz="1700">
                <a:solidFill>
                  <a:schemeClr val="dk1"/>
                </a:solidFill>
              </a:rPr>
              <a:t>Instead, most of your commands will act on Axes type objects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US" sz="1700">
                <a:solidFill>
                  <a:schemeClr val="dk1"/>
                </a:solidFill>
              </a:rPr>
              <a:t>And you will always have at least one Axes object associated with your Figure object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US" sz="1700">
                <a:solidFill>
                  <a:schemeClr val="dk1"/>
                </a:solidFill>
              </a:rPr>
              <a:t>And if you generate a figure with multiple panels, you will actually have multiple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US" sz="1700">
                <a:solidFill>
                  <a:schemeClr val="dk1"/>
                </a:solidFill>
              </a:rPr>
              <a:t>Axes objects associated with your Figure object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6cf494fec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c6cf494fec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Now, as you’ve probably guessed, the second object returned by my initialization command,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the one called “ax”, this is an Axes object,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-"/>
            </a:pPr>
            <a:r>
              <a:rPr lang="en-US" sz="1700">
                <a:solidFill>
                  <a:schemeClr val="dk1"/>
                </a:solidFill>
              </a:rPr>
              <a:t>Each panel within your figure will have an associated Axes type object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-"/>
            </a:pPr>
            <a:r>
              <a:rPr lang="en-US" sz="1700">
                <a:solidFill>
                  <a:schemeClr val="dk1"/>
                </a:solidFill>
              </a:rPr>
              <a:t>And these objects contain most of the elements associated with your figure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US" sz="1700">
                <a:solidFill>
                  <a:schemeClr val="dk1"/>
                </a:solidFill>
              </a:rPr>
              <a:t>In fact, most of the methods you’ll use to generate your figure will be called from these Axes objects using dot notation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US" sz="1700">
                <a:solidFill>
                  <a:schemeClr val="dk1"/>
                </a:solidFill>
              </a:rPr>
              <a:t>And, in this example, there’s only one panel, and therefore only one Axes object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US" sz="1700">
                <a:solidFill>
                  <a:schemeClr val="dk1"/>
                </a:solidFill>
              </a:rPr>
              <a:t>Alright, so this is always going to be the first step when building a new plot with matplotlib,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US" sz="1700">
                <a:solidFill>
                  <a:schemeClr val="dk1"/>
                </a:solidFill>
              </a:rPr>
              <a:t>but this command will only generate a blank canvas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6cf494fec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6cf494fec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US" sz="1700">
                <a:solidFill>
                  <a:schemeClr val="dk1"/>
                </a:solidFill>
              </a:rPr>
              <a:t>After this, you will need to include a series of commands that will add elements to your plot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US" sz="1700">
                <a:solidFill>
                  <a:schemeClr val="dk1"/>
                </a:solidFill>
              </a:rPr>
              <a:t>or modify existing elements to create your custom figure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US" sz="1700">
                <a:solidFill>
                  <a:schemeClr val="dk1"/>
                </a:solidFill>
              </a:rPr>
              <a:t>So, the next thing I want to do is to walk through some examples of doing this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/>
              <a:t>As an initial example, I’ve included 5 lines of code that, alone, are sufficient for generating a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/>
              <a:t>simple plot using matplotlib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/>
              <a:t>At the top, in green, I’m simply importing pyplot for use in my script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What’s the next line doing, the orange line? </a:t>
            </a:r>
            <a:r>
              <a:rPr lang="en-US" sz="1700"/>
              <a:t>(</a:t>
            </a:r>
            <a:r>
              <a:rPr lang="en-US" sz="1700" u="sng"/>
              <a:t>Initialize the figure</a:t>
            </a:r>
            <a:r>
              <a:rPr lang="en-US" sz="1700"/>
              <a:t>)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/>
              <a:t>And then a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fter the initialization of the figure, there are then three commands (pink)</a:t>
            </a:r>
            <a:r>
              <a:rPr lang="en-US" sz="1700"/>
              <a:t> 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that modify the figure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these are generally analogous to the three commands from the previous slide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-"/>
            </a:pPr>
            <a:r>
              <a:rPr lang="en-US" sz="1700">
                <a:solidFill>
                  <a:schemeClr val="dk1"/>
                </a:solidFill>
              </a:rPr>
              <a:t>This first one </a:t>
            </a:r>
            <a:r>
              <a:rPr lang="en-US" sz="1700" u="sng">
                <a:solidFill>
                  <a:schemeClr val="dk1"/>
                </a:solidFill>
              </a:rPr>
              <a:t>draws a line</a:t>
            </a:r>
            <a:r>
              <a:rPr lang="en-US" sz="1700">
                <a:solidFill>
                  <a:schemeClr val="dk1"/>
                </a:solidFill>
              </a:rPr>
              <a:t> on the plot from 0,0 to 5,5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US" sz="1700">
                <a:solidFill>
                  <a:schemeClr val="dk1"/>
                </a:solidFill>
              </a:rPr>
              <a:t>The 2nd </a:t>
            </a:r>
            <a:r>
              <a:rPr lang="en-US" sz="1700" u="sng">
                <a:solidFill>
                  <a:schemeClr val="dk1"/>
                </a:solidFill>
              </a:rPr>
              <a:t>adds</a:t>
            </a:r>
            <a:r>
              <a:rPr lang="en-US" sz="1700">
                <a:solidFill>
                  <a:schemeClr val="dk1"/>
                </a:solidFill>
              </a:rPr>
              <a:t> an </a:t>
            </a:r>
            <a:r>
              <a:rPr lang="en-US" sz="1700" u="sng">
                <a:solidFill>
                  <a:schemeClr val="dk1"/>
                </a:solidFill>
              </a:rPr>
              <a:t>x-axis label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US" sz="1700">
                <a:solidFill>
                  <a:schemeClr val="dk1"/>
                </a:solidFill>
              </a:rPr>
              <a:t>And the 3rd </a:t>
            </a:r>
            <a:r>
              <a:rPr lang="en-US" sz="1700" u="sng">
                <a:solidFill>
                  <a:schemeClr val="dk1"/>
                </a:solidFill>
              </a:rPr>
              <a:t>adds</a:t>
            </a:r>
            <a:r>
              <a:rPr lang="en-US" sz="1700">
                <a:solidFill>
                  <a:schemeClr val="dk1"/>
                </a:solidFill>
              </a:rPr>
              <a:t> a </a:t>
            </a:r>
            <a:r>
              <a:rPr lang="en-US" sz="1700" u="sng">
                <a:solidFill>
                  <a:schemeClr val="dk1"/>
                </a:solidFill>
              </a:rPr>
              <a:t>title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And, as you can see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, in each case I’m calling the relevant methods directly from </a:t>
            </a:r>
            <a:r>
              <a:rPr lang="en-US" sz="1700">
                <a:solidFill>
                  <a:schemeClr val="dk1"/>
                </a:solidFill>
              </a:rPr>
              <a:t>the Axes type object that I created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this makes it explicit exactly to which Axes I’m adding these plot objects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/>
              <a:t>And here’s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the actual plot that would be generated by these commands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As you can see, it simply contains a single line that starts at 0,0 and ends at 5,5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In this case, we didn’t provide any information about line color or width or style,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So, the line has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just been drawn with the default settings</a:t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And, in addition, you can see the plot title and x-axis label that we specified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By default, these would not be included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Alright, any questions about the general steps for generating a figure before we move on to cover some additional options and methods?</a:t>
            </a:r>
            <a:endParaRPr sz="17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Alright, so let’s first talk about a couple options you can include at the time that you</a:t>
            </a:r>
            <a:r>
              <a:rPr lang="en-US" sz="1700"/>
              <a:t>’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re initializing the figure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At the top here is the command I showed you on the previous slide, and this is the bare bones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version of using the subplots method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As you can see from the empty parentheses, there are no arguments being passed to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the function in this version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The next version of this command includes a single argument called “figsize”.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This argument allows you to </a:t>
            </a:r>
            <a:r>
              <a:rPr lang="en-US" sz="1700" u="sng"/>
              <a:t>set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the </a:t>
            </a:r>
            <a:r>
              <a:rPr lang="en-US" sz="1700" u="sng"/>
              <a:t>physical size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of the figure you’re generating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In this case, I</a:t>
            </a:r>
            <a:r>
              <a:rPr lang="en-US" sz="1700"/>
              <a:t>’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m specifying that the figure should be 8 inches wide and 2 inches high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Whereas, the default size, if this argument isn’t provided, is</a:t>
            </a:r>
            <a:r>
              <a:rPr lang="en-US" sz="1700"/>
              <a:t> 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6.4 inches wide and 4.8 inches high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Another useful thing you can do during initialization is to </a:t>
            </a:r>
            <a:r>
              <a:rPr lang="en-US" sz="1700" u="sng">
                <a:latin typeface="Helvetica Neue"/>
                <a:ea typeface="Helvetica Neue"/>
                <a:cs typeface="Helvetica Neue"/>
                <a:sym typeface="Helvetica Neue"/>
              </a:rPr>
              <a:t>specify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the </a:t>
            </a:r>
            <a:r>
              <a:rPr lang="en-US" sz="1700" u="sng">
                <a:latin typeface="Helvetica Neue"/>
                <a:ea typeface="Helvetica Neue"/>
                <a:cs typeface="Helvetica Neue"/>
                <a:sym typeface="Helvetica Neue"/>
              </a:rPr>
              <a:t>number of </a:t>
            </a:r>
            <a:r>
              <a:rPr lang="en-US" sz="1700" u="sng">
                <a:solidFill>
                  <a:schemeClr val="dk1"/>
                </a:solidFill>
              </a:rPr>
              <a:t>panels</a:t>
            </a:r>
            <a:r>
              <a:rPr lang="en-US" sz="1700">
                <a:solidFill>
                  <a:schemeClr val="dk1"/>
                </a:solidFill>
              </a:rPr>
              <a:t>,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or distinct axes to include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you can do this by simply providing two numbers within these parentheses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These correspond to the number of rows, followed by the number of columns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So, in this case, there would be two panels, side by side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Or in other words, 1 row and 2 columns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Importantly, the default for both of these is 1,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So, providing 1, 1 would be equivalent to not specifying any numbers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In both cases, only a single panel w</a:t>
            </a:r>
            <a:r>
              <a:rPr lang="en-US" sz="1700"/>
              <a:t>ould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be included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And, of course, we can also combine these two, as shown here at the bottom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In this case though, the figsize refers to the full figure, or the combination of the two panels</a:t>
            </a:r>
            <a:endParaRPr sz="1700"/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Not to the size of the individual panels</a:t>
            </a:r>
            <a:endParaRPr sz="17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9291" lvl="0" marL="29104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Here, I’m showing how the appearance of the plot we made before would change </a:t>
            </a:r>
            <a:endParaRPr sz="1700"/>
          </a:p>
          <a:p>
            <a:pPr indent="-259288" lvl="1" marL="926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with the addition of that figsize argument</a:t>
            </a:r>
            <a:endParaRPr sz="1700"/>
          </a:p>
          <a:p>
            <a:pPr indent="-259291" lvl="0" marL="29104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In this case, it</a:t>
            </a:r>
            <a:r>
              <a:rPr lang="en-US" sz="1700"/>
              <a:t>’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s much wider than it is tall</a:t>
            </a:r>
            <a:endParaRPr sz="17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here</a:t>
            </a:r>
            <a:r>
              <a:rPr lang="en-US" sz="1700"/>
              <a:t>’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s what the figure would look like, when asking for two axes objects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Arranged as 1 row and </a:t>
            </a:r>
            <a:r>
              <a:rPr lang="en-US" sz="1700"/>
              <a:t>2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columns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One important thing to notice here is that because the “ax” variable now contains multiple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AXES type objects, we now need to use indexing to specify which one we want to work with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In this case, I’ve use the index 1 to specify the second subplot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Therefore, the plot on the </a:t>
            </a:r>
            <a:r>
              <a:rPr lang="en-US" sz="1700"/>
              <a:t>r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ight contains the blue line and the labels</a:t>
            </a:r>
            <a:r>
              <a:rPr lang="en-US" sz="1700"/>
              <a:t> 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whereas, the plot on the left is currently empty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Alright, this doesn’t cover all possible options at initialization, but these are probably the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two most common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As you get more comfortable with matplotlib, I encourage you to explore the other options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For example, s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ome that I’ve used in the past allow you to link subplots so that they share the same y-axis or x-axis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Alright, n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ow, let’s talk about a few of the other methods that are available </a:t>
            </a:r>
            <a:r>
              <a:rPr lang="en-US" sz="1700"/>
              <a:t>for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AXES type objects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Remember, it</a:t>
            </a:r>
            <a:r>
              <a:rPr lang="en-US" sz="1700"/>
              <a:t>’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s by using these methods that you will add elements to your plot</a:t>
            </a:r>
            <a:endParaRPr sz="1700"/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And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there are built-in methods for all of the typical plot types</a:t>
            </a:r>
            <a:endParaRPr sz="17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6bbb6fa0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6bbb6fa0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For example, if you want to generate a scatter plot, you’ll use the scatter method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for scatter, there are two required, positional arguments that need to be provided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The 1st is a list or other array-like object containing the x-coordinates of the points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the 2nd a list (or other array-like object) containing the y-coordinates of the points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So, here for example, is a scatterplot containing 10 points with x and y coordinates that were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chosen randomly from the integers between 0 and 9</a:t>
            </a:r>
            <a:endParaRPr sz="17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In the initial example, </a:t>
            </a:r>
            <a:r>
              <a:rPr lang="en-US" sz="1700"/>
              <a:t>I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already used the method for creating a lineplot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This method is simply called “plot”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And, again, you need to provide two positional arguments to this function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just like with the scatter metho</a:t>
            </a:r>
            <a:r>
              <a:rPr lang="en-US" sz="1700"/>
              <a:t>d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, these arguments must include the x and y coordinates of </a:t>
            </a:r>
            <a:endParaRPr sz="1700"/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the points you want to plot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The only difference is that instead of plotting the individual points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Plot simply draws lines connecting the specified points</a:t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Here</a:t>
            </a:r>
            <a:r>
              <a:rPr lang="en-US" sz="1700"/>
              <a:t>’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s a line plot drawn using the same x and y coordinates as the previous scatterplot</a:t>
            </a:r>
            <a:b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One important thing to recognize about the line plots is that order in your list matters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In this case, the first point </a:t>
            </a:r>
            <a:r>
              <a:rPr lang="en-US" sz="1700"/>
              <a:t>from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our randomly generated lists </a:t>
            </a:r>
            <a:r>
              <a:rPr lang="en-US" sz="1700"/>
              <a:t>wa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s [4,5], </a:t>
            </a:r>
            <a:endParaRPr sz="1700"/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this </a:t>
            </a:r>
            <a:r>
              <a:rPr lang="en-US" sz="1700"/>
              <a:t>wa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s followed by [7,3], [3,3], [0,0] and so on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Because these were randomly generated, the resulting line is kind of crazy looking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In most real world applications, you</a:t>
            </a:r>
            <a:r>
              <a:rPr lang="en-US" sz="1700"/>
              <a:t>’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ll want to make sure your points are sorted according to at least one of your axes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/>
              <a:t>prior to plotting</a:t>
            </a:r>
            <a:b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7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Another common plot type is the boxplot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In this case, you just need to provide a list of values,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Or, if you want multiple boxes, then provide a list of lists</a:t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So, for example, here we</a:t>
            </a:r>
            <a:r>
              <a:rPr lang="en-US" sz="1700"/>
              <a:t>’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re generating a plot with three boxes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each of which is generated from a list of 100 integers chosen randomly from different ranges:</a:t>
            </a:r>
            <a:endParaRPr sz="1700"/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0 - 99, 50-99, and 0-49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And all I need to do is to provide this single argument (a list containing 3 lists) in order to generate this figure</a:t>
            </a:r>
            <a:endParaRPr sz="17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You can also use Matplotlib to generate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histograms, and this is supported by a method called hist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For the hist method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, you</a:t>
            </a:r>
            <a:r>
              <a:rPr lang="en-US" sz="1700"/>
              <a:t>’re only required to provide a single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argument, which </a:t>
            </a:r>
            <a:r>
              <a:rPr lang="en-US" sz="1700"/>
              <a:t>needs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to be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/>
              <a:t>A list (or other array-type object) </a:t>
            </a:r>
            <a:r>
              <a:rPr lang="en-US" sz="1700"/>
              <a:t>containing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your observations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In this case, I randomly generated a list containing 300 integers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However, one common, optional argument you’ll likely want to include is the </a:t>
            </a:r>
            <a:r>
              <a:rPr lang="en-US" sz="1700"/>
              <a:t>“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bins</a:t>
            </a:r>
            <a:r>
              <a:rPr lang="en-US" sz="1700"/>
              <a:t>”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argument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By default, only 10 bins are used</a:t>
            </a:r>
            <a:endParaRPr sz="17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But we can easily customize the number of bins 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Here, for example, is the same dataset I showed on the previous slide,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But now there are 100 bins, instead of 10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Alright, so there are a few of the common methods that you can use to build data plots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But as you can see, the plots that are generated are pretty bare bones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So, let’s talk about a few methods that you can use to further modify the appearance of your plots</a:t>
            </a:r>
            <a:endParaRPr sz="17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For example, you’ll almost always want to add both x- and y-axis labels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we can do this easily using the “set_xlabel” and “set_ylabel” methods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Here, I’ve added axis labels onto the plot from the previous slide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And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I’m only providing the one required argument for each method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However, I find that generally the default labels are too small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So, I always use at least one optional argument with these methods…</a:t>
            </a:r>
            <a:endParaRPr sz="17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that is the argument used to specify the size of the font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Alright, now the axis labels look pretty good,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But the labels at the tick marks are pretty small</a:t>
            </a:r>
            <a:endParaRPr sz="17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Well, you can use the tick_params method to make many different changes to the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tick marks, tick labels and grid lines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Here, I’m changing the major tick mark label size on both axes to 20</a:t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Now, the reason that this command is as simple as it is</a:t>
            </a:r>
            <a:r>
              <a:rPr lang="en-US" sz="1700"/>
              <a:t>, 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is because I’m relying on several default settings</a:t>
            </a:r>
            <a:endParaRPr sz="17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Here, I’m doing exactly the same thing, but now I’m explicitly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defining all of the relevant parameters, instead of implicitly</a:t>
            </a:r>
            <a:r>
              <a:rPr lang="en-US" sz="1700"/>
              <a:t> 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relying on the default settings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And, I find that it</a:t>
            </a:r>
            <a:r>
              <a:rPr lang="en-US" sz="1700"/>
              <a:t>’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s often useful to be explicit, because you may want to reuse this</a:t>
            </a:r>
            <a:r>
              <a:rPr lang="en-US" sz="1700"/>
              <a:t> 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code in the future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But maybe then you won’t want to use all the defaults</a:t>
            </a:r>
            <a:endParaRPr sz="1700"/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For example, you might NOT want to manipulate both axes in the same way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Well, no problem, it’s easy to just modify “both” to be “y” or “x”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Because the optional argument is already present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Whereas, if that argument wasn’t present, I would either have to remember the name</a:t>
            </a:r>
            <a:r>
              <a:rPr lang="en-US" sz="1700"/>
              <a:t> 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of the argument, or look it up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And, given that I’m probably going to remember it wrong, </a:t>
            </a:r>
            <a:r>
              <a:rPr lang="en-US" sz="1700"/>
              <a:t>t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his is likely going to slow me down</a:t>
            </a:r>
            <a:endParaRPr sz="17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Alright, so we’ve discussed several different methods you can use to modify a plot in Matplotlib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but we’ve barely scratched the surface of what this module is capable of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to illustrate this, I’m showing a list of all the built-in methods for an Axes type object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unlike the methods associated with lists or strings, none of these are magic methods</a:t>
            </a:r>
            <a:endParaRPr sz="1700"/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These are all designed to be called directly by the user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Now, I don’t expect you to be able to actually read these…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 just wanted to use this as an illustration of the great power of this module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Also, these are only the methods themselves,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This representation doesn’t tell you anything about all of the different options</a:t>
            </a:r>
            <a:r>
              <a:rPr lang="en-US" sz="1700"/>
              <a:t> t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hat are available for each of these methods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it’s really the combination of all of these different methods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all of the different options within methods</a:t>
            </a:r>
            <a:r>
              <a:rPr lang="en-US" sz="1700"/>
              <a:t>, t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hat allows for an incredible level of customization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In your assignment today, you’ll be introduced to a few more methods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some additional options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But the main focus today is getting comfortable with the basics of figure generation with Matplotlib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Whereas, next week we’re going to be digging further into these different options</a:t>
            </a:r>
            <a:r>
              <a:rPr lang="en-US" sz="1700"/>
              <a:t> 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to generate highly customized figures</a:t>
            </a:r>
            <a:endParaRPr sz="17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In the lecture portion of this class, I’m going to cover two main topics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My first objective is to convince you all of the advantages of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using Python to generate your scientific figures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T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hen </a:t>
            </a:r>
            <a:r>
              <a:rPr lang="en-US" sz="1700">
                <a:solidFill>
                  <a:schemeClr val="dk1"/>
                </a:solidFill>
              </a:rPr>
              <a:t>I’ll 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walk through some of the basics of how to use the Matplotlib module,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which is the primary plotting module in Python</a:t>
            </a:r>
            <a:endParaRPr sz="17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/>
              <a:t>Now, of course, one of the critical things you’ll want to do, after building your plot,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is to actually view the plot you’ve generated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There are generally two ways that I utilize matplotlib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/>
              <a:t>And 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One of them is within a jupyter notebook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/>
              <a:t>Well,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one of the really great things about working in a jupyter notebook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Is that your figures will be displayed inline with your code, </a:t>
            </a:r>
            <a:endParaRPr sz="1700"/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just like all of your print statements and error messages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What I’ve found is that, by default, this inline figure generation has been turned on in my jupyter notebooks,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But this will not necessarily be true in all cases</a:t>
            </a:r>
            <a:endParaRPr sz="17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T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o test </a:t>
            </a:r>
            <a:r>
              <a:rPr lang="en-US" sz="1700"/>
              <a:t>whether in line figure display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is also the default on your system,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You can import pyplot, as usual</a:t>
            </a:r>
            <a:r>
              <a:rPr lang="en-US" sz="1700"/>
              <a:t> a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nd then call the built-in method “get_backend()”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If the the result looks like this, ending in “.backend_inline”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Then you’re good to go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If it doesn’t, then all you need to do is …</a:t>
            </a:r>
            <a:endParaRPr sz="17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940" lvl="0" marL="291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50"/>
              <a:buFont typeface="Helvetica Neue"/>
              <a:buChar char="-"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add this line at the very beginning of your notebook</a:t>
            </a:r>
            <a:r>
              <a:rPr lang="en-US" sz="1600"/>
              <a:t> </a:t>
            </a: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to activate inline figure generation</a:t>
            </a:r>
            <a:endParaRPr sz="16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Now, of course, seeing your plot inline is great for when you’re working on building your plot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But once you have something you like, you’ll want to actually save the plot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And, although there are ways to get pop up windows to display your plot, when you’re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using matplotlib within a stand alone script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Whether or not this will work, is variable on different systems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if you’re logging into a remote terminal, like when you</a:t>
            </a:r>
            <a:r>
              <a:rPr lang="en-US" sz="1700"/>
              <a:t>’re suing monsoon, 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it definitely won’t work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Therefore, when I run matplotlib from a stand alone script, I generally always save my figures to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files and then just open the files to view the figures</a:t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For actually saving your figures to a file, you’ll utilize the “savefig” method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But note that while most of the manipulations have involved axes object methods,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This method is called from the Figure type object, which we assigned to the variable “fig”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One cool thing about this method is that it </a:t>
            </a:r>
            <a:r>
              <a:rPr lang="en-US" sz="1700"/>
              <a:t>can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actually infer the the format in which you want to save</a:t>
            </a:r>
            <a:r>
              <a:rPr lang="en-US" sz="1700"/>
              <a:t> the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file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directly from the file extension of the provided output name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This is one of the reasons that it’s really important to know your file extensions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Here, I’m showing a barebones version of a savefig command,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where only the file name is provided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since the provided filename ends in .pdf,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the resulting file will be vector-based, in the pdf format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one of the reasons I really like that the output format </a:t>
            </a:r>
            <a:r>
              <a:rPr lang="en-US" sz="1700"/>
              <a:t>can be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specified in this way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Is that it means I can write scripts that allow the user to specify the output name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therefore, the user is also able to intuitively and easily modify the type of figure generated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/>
              <a:t>meaning 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Vector-based or pixel-based, just by modifying the requested file name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9291" lvl="0" marL="29104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r>
              <a:rPr lang="en-US" sz="1700"/>
              <a:t>Now, o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ne option that I always recommend that you use when saving your figures is the, somewhat crytpic, </a:t>
            </a:r>
            <a:endParaRPr sz="1700"/>
          </a:p>
          <a:p>
            <a:pPr indent="-259288" lvl="1" marL="926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bbox_inches=‘tight’ setting</a:t>
            </a:r>
            <a:endParaRPr sz="1700"/>
          </a:p>
          <a:p>
            <a:pPr indent="-3714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r>
              <a:rPr lang="en-US" sz="1700"/>
              <a:t>This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will remove extraneous white space from the borders of the figure</a:t>
            </a:r>
            <a:endParaRPr sz="1700"/>
          </a:p>
          <a:p>
            <a:pPr indent="-37147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will generally make sure that all of your added components fit within the canvas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So, nothing gets cutoff because it’s outside of the borders of your plot</a:t>
            </a:r>
            <a:endParaRPr sz="1700"/>
          </a:p>
          <a:p>
            <a:pPr indent="-116416" lvl="0" marL="29104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0"/>
              <a:buFont typeface="Helvetica Neue"/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6cf494fec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g2c6cf494fec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Additionally, if you’re saving your figure in a pixel-based format, like png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then you’ll want to specify the number of dots (or pixels) per inch</a:t>
            </a:r>
            <a:endParaRPr sz="1700"/>
          </a:p>
          <a:p>
            <a: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None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Which is specified using the “dpi” optional argument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And even though it’s not needed or used, you can even include this option when generating vector-based graphics,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Which means that you can just keep the dpi argument in your standard savefig command</a:t>
            </a:r>
            <a:endParaRPr sz="1700"/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and it will work fine for saving both vector and pixel graphics. 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??? Any questions ???</a:t>
            </a:r>
            <a:endParaRPr sz="17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6cf494fec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6cf494fec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-"/>
            </a:pPr>
            <a:r>
              <a:rPr lang="en-US" sz="1700">
                <a:solidFill>
                  <a:schemeClr val="dk1"/>
                </a:solidFill>
              </a:rPr>
              <a:t>Alright, the final thing I want to do is to point out that the approach I’ve been using for interacting with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-"/>
            </a:pPr>
            <a:r>
              <a:rPr lang="en-US" sz="1700">
                <a:solidFill>
                  <a:schemeClr val="dk1"/>
                </a:solidFill>
              </a:rPr>
              <a:t>Matplotlib is called “Object-oriented”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With an object oriented approach, you will always explicitly initialize your figure, and in doing so,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you’ll create your figure and axes type objects,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And you’ll call all of the methods for building your figures directly from these objects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Now, the reason I’m bringing this up is because this isn’t the only way that you can build figures with Matplotlib,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although it is the way that I recommend </a:t>
            </a:r>
            <a:endParaRPr sz="17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/>
              <a:t>The other approach is called the “State-machine interface”, and I just wanted to briefly mention it here because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you may run across examples online that utilize this other approach</a:t>
            </a:r>
            <a:endParaRPr sz="1700"/>
          </a:p>
          <a:p>
            <a: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/>
              <a:t>W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ith this approach, all of the methods used to generate your plot are called directly from the Pyplot module (</a:t>
            </a:r>
            <a:r>
              <a:rPr lang="en-US" sz="1700"/>
              <a:t>green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Remember that we import the pyplot module as “plt”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That’s shown here at the top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/>
              <a:t>With these commands, I’ve recreated the very first example plot I showed today by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first </a:t>
            </a:r>
            <a:r>
              <a:rPr lang="en-US" sz="1700"/>
              <a:t>drawing</a:t>
            </a:r>
            <a:r>
              <a:rPr lang="en-US" sz="1700"/>
              <a:t> a line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on the plot from 0,0 to 5,5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Then </a:t>
            </a:r>
            <a:r>
              <a:rPr lang="en-US" sz="1700"/>
              <a:t>adding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an </a:t>
            </a:r>
            <a:r>
              <a:rPr lang="en-US" sz="1700"/>
              <a:t>x-axis label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n-US" sz="1700"/>
              <a:t>, finally,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700"/>
              <a:t>adding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lang="en-US" sz="1700"/>
              <a:t>title</a:t>
            </a:r>
            <a:endParaRPr sz="1700" u="sng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/>
              <a:t>However, one thing I don’t have here is a command to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initialize the figure</a:t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Well, this is one of the things I don’t like about this approach,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It implicitly relies on pyplot to automatically create the necessary Figure and Axes objects to achieve the desired plot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instead of explicitly interacting with those objects, the user instead interacts directly with the pyplot module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Personally, 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 find this approach to be a very confusing way to learn to use matplotlib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it</a:t>
            </a:r>
            <a:r>
              <a:rPr lang="en-US" sz="1700"/>
              <a:t>’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s also limited in its capabilities, 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Whereas, the </a:t>
            </a:r>
            <a:r>
              <a:rPr lang="en-US" sz="1700"/>
              <a:t>object-oriented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approach </a:t>
            </a:r>
            <a:r>
              <a:rPr lang="en-US" sz="1700"/>
              <a:t>is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going to give you more room to grow and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create highly customized figures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So, I want you to be aware of the state machine interface, but I highly recommend that you stick to the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object-oriented approach in your code</a:t>
            </a:r>
            <a:endParaRPr sz="17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In my opinion, there are at least 4 good reasons to generate your figures using Python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The first is that Python allows for a very high level of customization.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Pretty much any element of a plot, from the number and placement of tick marks, </a:t>
            </a:r>
            <a:endParaRPr sz="1700"/>
          </a:p>
          <a:p>
            <a:pPr indent="-3365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colors, line thickness, etc. can easily be customized using Matplotlib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You can also include annotations on top of your data plot to enhance interpretability</a:t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Now, of course, as we learned last week, all of this customization can also be achieved using a vector-based graphics editing tool, like Illustrator or Inkscape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But</a:t>
            </a:r>
            <a:r>
              <a:rPr lang="en-US" sz="1700"/>
              <a:t>…</a:t>
            </a:r>
            <a:endParaRPr sz="17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6cf494fec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g2c6cf494fec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/>
              <a:t>…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that brings us to the 2nd good reason to use Python,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which is that all of this customization can be fully automated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 can pretty much guarantee that you will end up regenerating </a:t>
            </a:r>
            <a:endParaRPr sz="1700"/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just about every data figure that you include in a manuscript</a:t>
            </a:r>
            <a:r>
              <a:rPr lang="en-US" sz="1700"/>
              <a:t>, 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at least once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Either because you’ve added new data, you’ve removed data, you’ve found an error in your data, etc. 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if you end up doing all of your customization in one of the GUI programs, </a:t>
            </a:r>
            <a:endParaRPr sz="1700"/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You’ll have to manually redo all of your customization each time you remake that figure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Whereas, if all of your customization is automated with a Python script, remaking your figures becomes painless.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6cf494fec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g2c6cf494fec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The third reason to use Python for figures is that you can very easily integrate figure generation into your data analysis scripts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as you become more comfortable with the Python syntax, </a:t>
            </a:r>
            <a:endParaRPr sz="1700"/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It will be much easier and quicker to stick with that syntax for your figure generation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/>
              <a:t>Rather 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than switching over to another program like R or Matlab to make your figures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6cf494fec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g2c6cf494fec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finally, I really like using Python for my figures because it fits nicely into an open science framework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Not only is Python completely open source, but you can easily share the code you use to generate your figures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which makes your work more transparent for the community</a:t>
            </a:r>
            <a:endParaRPr sz="1700"/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provides a tool for anyone who may want to generate a similar figure. </a:t>
            </a:r>
            <a:endParaRPr sz="17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Alright, that’s by spiel for why it’s a good idea to generate your figures using Python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Now let’s talk about how you can actually do this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Although there are multiple graphing modules available for Python,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In this class, 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we’re going to be using a 3rd party module </a:t>
            </a:r>
            <a:r>
              <a:rPr lang="en-US" sz="1700"/>
              <a:t>named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matplotlib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This is the primary plotting module for Python, </a:t>
            </a:r>
            <a:r>
              <a:rPr lang="en-US" sz="1700"/>
              <a:t>i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 has a </a:t>
            </a:r>
            <a:r>
              <a:rPr lang="en-US" sz="1700"/>
              <a:t>large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user base, and 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it’s capable of generating a wide variety of plot types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Also, some of the other, high-level plotting modules, like Seaborn, are built on top of matplotlib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And therefore, understanding the syntax of matplotlib will also help with the use of these other modules</a:t>
            </a:r>
            <a:endParaRPr sz="17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To help illustrate </a:t>
            </a:r>
            <a:r>
              <a:rPr lang="en-US" sz="1700"/>
              <a:t>the flexibility of Matplotlib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, I’</a:t>
            </a:r>
            <a:r>
              <a:rPr lang="en-US" sz="1700"/>
              <a:t>m showing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six different plots that I’ve generated using </a:t>
            </a:r>
            <a:r>
              <a:rPr lang="en-US" sz="1700"/>
              <a:t>this module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Some of these, like the line plot and the boxplot are more or less “straight out of the box”</a:t>
            </a:r>
            <a:endParaRPr sz="1700"/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whereas, others like the phylogeny and the map are highly customized. 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To start, we</a:t>
            </a:r>
            <a:r>
              <a:rPr lang="en-US" sz="1700"/>
              <a:t>’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ll be using a Jupyter notebook to work with Matplotlib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And 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Matplotlib comes pre-installed with the anaconda-version of python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Therefore, in that space, you should be good to go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However, if you want to use this module </a:t>
            </a:r>
            <a:r>
              <a:rPr lang="en-US" sz="1700"/>
              <a:t>with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a non-anaconda version of python then you</a:t>
            </a:r>
            <a:r>
              <a:rPr lang="en-US" sz="1700"/>
              <a:t>’ll likely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need to install it first, as this module is not included in the standard python distribution</a:t>
            </a:r>
            <a:endParaRPr sz="17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" name="Google Shape;12;p3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/>
          <p:nvPr>
            <p:ph idx="1" type="body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i="1" sz="3200"/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2" type="body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/>
          <p:nvPr>
            <p:ph idx="2" type="pic"/>
          </p:nvPr>
        </p:nvSpPr>
        <p:spPr>
          <a:xfrm>
            <a:off x="0" y="0"/>
            <a:ext cx="24384000" cy="1626446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3"/>
          <p:cNvSpPr txBox="1"/>
          <p:nvPr>
            <p:ph idx="1" type="body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/>
          <p:nvPr>
            <p:ph idx="2" type="pic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34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" type="body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/>
          <p:nvPr>
            <p:ph idx="2" type="pic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36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" type="body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/>
          <p:nvPr>
            <p:ph idx="2" type="pic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8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3022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indent="-53022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indent="-53022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indent="-53022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indent="-53022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/>
          <p:nvPr>
            <p:ph idx="1" type="body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0"/>
          <p:cNvSpPr/>
          <p:nvPr>
            <p:ph idx="2" type="pic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40"/>
          <p:cNvSpPr/>
          <p:nvPr>
            <p:ph idx="3" type="pic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40"/>
          <p:cNvSpPr/>
          <p:nvPr>
            <p:ph idx="4" type="pic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0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413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UcmIAtr3WSgcK4M-7WMfUK3NC9pKWbC5/view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idx="4294967295" type="ctrTitle"/>
          </p:nvPr>
        </p:nvSpPr>
        <p:spPr>
          <a:xfrm>
            <a:off x="2773143" y="165561"/>
            <a:ext cx="18837714" cy="19505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Helvetica Neue"/>
              <a:buNone/>
            </a:pPr>
            <a:r>
              <a:rPr b="0" i="0" lang="en-US" sz="1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Making figures with Python</a:t>
            </a:r>
            <a:endParaRPr b="0" i="0" sz="1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"/>
          <p:cNvSpPr txBox="1"/>
          <p:nvPr>
            <p:ph idx="4294967295" type="subTitle"/>
          </p:nvPr>
        </p:nvSpPr>
        <p:spPr>
          <a:xfrm>
            <a:off x="142235" y="10647152"/>
            <a:ext cx="5900700" cy="278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Spring 202</a:t>
            </a:r>
            <a:r>
              <a:rPr lang="en-US" sz="5400"/>
              <a:t>4</a:t>
            </a:r>
            <a:endParaRPr b="0" i="0" sz="5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PCfB Class 10</a:t>
            </a:r>
            <a:endParaRPr b="0" i="0" sz="5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March </a:t>
            </a:r>
            <a:r>
              <a:rPr lang="en-US" sz="5400"/>
              <a:t>29</a:t>
            </a:r>
            <a:r>
              <a:rPr b="0" i="0" lang="en-US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202</a:t>
            </a:r>
            <a:r>
              <a:rPr lang="en-US" sz="5400"/>
              <a:t>4</a:t>
            </a:r>
            <a:endParaRPr b="0" i="0" sz="5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6811612" y="12952115"/>
            <a:ext cx="4652392" cy="560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Dudas et al. 2017, Nature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" title="41586_2017_BFnature22040_MOESM53_ESM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2116085"/>
            <a:ext cx="14546825" cy="109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543750" y="685800"/>
            <a:ext cx="23296500" cy="12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lnSpcReduction="10000"/>
          </a:bodyPr>
          <a:lstStyle/>
          <a:p>
            <a:pPr indent="-707263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38"/>
              <a:buChar char="•"/>
            </a:pPr>
            <a:r>
              <a:rPr b="1" lang="en-US" sz="1171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7600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7600"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b="1" lang="en-US" sz="7600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US" sz="7600"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r>
              <a:rPr b="1" lang="en-US" sz="1171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7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8650" rtl="0" algn="l">
              <a:lnSpc>
                <a:spcPct val="100000"/>
              </a:lnSpc>
              <a:spcBef>
                <a:spcPts val="5800"/>
              </a:spcBef>
              <a:spcAft>
                <a:spcPts val="0"/>
              </a:spcAft>
              <a:buClr>
                <a:srgbClr val="000000"/>
              </a:buClr>
              <a:buSzPts val="11138"/>
              <a:buFont typeface="Helvetica Neue"/>
              <a:buNone/>
            </a:pPr>
            <a:r>
              <a:t/>
            </a:r>
            <a:endParaRPr sz="8910"/>
          </a:p>
          <a:p>
            <a:pPr indent="0" lvl="0" marL="628650" rtl="0" algn="l">
              <a:lnSpc>
                <a:spcPct val="100000"/>
              </a:lnSpc>
              <a:spcBef>
                <a:spcPts val="5800"/>
              </a:spcBef>
              <a:spcAft>
                <a:spcPts val="0"/>
              </a:spcAft>
              <a:buClr>
                <a:srgbClr val="000000"/>
              </a:buClr>
              <a:buSzPts val="11138"/>
              <a:buFont typeface="Helvetica Neue"/>
              <a:buNone/>
            </a:pPr>
            <a:r>
              <a:t/>
            </a:r>
            <a:endParaRPr sz="8910"/>
          </a:p>
          <a:p>
            <a:pPr indent="-707263" lvl="0" marL="628650" rtl="0" algn="l">
              <a:lnSpc>
                <a:spcPct val="100000"/>
              </a:lnSpc>
              <a:spcBef>
                <a:spcPts val="5800"/>
              </a:spcBef>
              <a:spcAft>
                <a:spcPts val="0"/>
              </a:spcAft>
              <a:buClr>
                <a:srgbClr val="000000"/>
              </a:buClr>
              <a:buSzPts val="11138"/>
              <a:buFont typeface="Helvetica Neue"/>
              <a:buChar char="•"/>
            </a:pPr>
            <a:r>
              <a:rPr lang="en-US" sz="8910"/>
              <a:t>Recommended ways to use Matplotlib: </a:t>
            </a:r>
            <a:endParaRPr/>
          </a:p>
          <a:p>
            <a:pPr indent="-628650" lvl="2" marL="1885950" rtl="0" algn="l">
              <a:lnSpc>
                <a:spcPct val="100000"/>
              </a:lnSpc>
              <a:spcBef>
                <a:spcPts val="5800"/>
              </a:spcBef>
              <a:spcAft>
                <a:spcPts val="0"/>
              </a:spcAft>
              <a:buClr>
                <a:srgbClr val="000000"/>
              </a:buClr>
              <a:buSzPts val="8663"/>
              <a:buFont typeface="Helvetica Neue"/>
              <a:buChar char="•"/>
            </a:pPr>
            <a:r>
              <a:rPr lang="en-US" sz="6930"/>
              <a:t> Stand-alone scripts</a:t>
            </a:r>
            <a:endParaRPr/>
          </a:p>
          <a:p>
            <a:pPr indent="-628650" lvl="2" marL="1885950" rtl="0" algn="l">
              <a:lnSpc>
                <a:spcPct val="100000"/>
              </a:lnSpc>
              <a:spcBef>
                <a:spcPts val="5800"/>
              </a:spcBef>
              <a:spcAft>
                <a:spcPts val="0"/>
              </a:spcAft>
              <a:buClr>
                <a:srgbClr val="000000"/>
              </a:buClr>
              <a:buSzPts val="8663"/>
              <a:buFont typeface="Helvetica Neue"/>
              <a:buChar char="•"/>
            </a:pPr>
            <a:r>
              <a:rPr lang="en-US" sz="6930"/>
              <a:t> Jupyter notebook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596350" y="228600"/>
            <a:ext cx="23157600" cy="23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4000"/>
              <a:t>1. Initialize your figure</a:t>
            </a:r>
            <a:endParaRPr sz="14000"/>
          </a:p>
        </p:txBody>
      </p:sp>
      <p:sp>
        <p:nvSpPr>
          <p:cNvPr id="125" name="Google Shape;125;p7"/>
          <p:cNvSpPr txBox="1"/>
          <p:nvPr/>
        </p:nvSpPr>
        <p:spPr>
          <a:xfrm>
            <a:off x="2529225" y="3848100"/>
            <a:ext cx="19014900" cy="24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b="1" i="0" lang="en-US" sz="96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fig</a:t>
            </a:r>
            <a:r>
              <a:rPr b="1" i="0" lang="en-US" sz="9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9600" u="none" cap="none" strike="noStrik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ax </a:t>
            </a:r>
            <a:r>
              <a:rPr b="1" i="0" lang="en-US" sz="9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9600" u="none" cap="none" strike="noStrik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9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plt.subplots()</a:t>
            </a:r>
            <a:endParaRPr b="1" i="0" sz="3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t/>
            </a:r>
            <a:endParaRPr b="1" i="0" sz="3000" u="none" cap="none" strike="noStrike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6cf494fec_0_43"/>
          <p:cNvSpPr txBox="1"/>
          <p:nvPr>
            <p:ph type="title"/>
          </p:nvPr>
        </p:nvSpPr>
        <p:spPr>
          <a:xfrm>
            <a:off x="596350" y="228600"/>
            <a:ext cx="23157600" cy="23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4000"/>
              <a:t>1. Initialize your figure</a:t>
            </a:r>
            <a:endParaRPr sz="14000"/>
          </a:p>
        </p:txBody>
      </p:sp>
      <p:sp>
        <p:nvSpPr>
          <p:cNvPr id="131" name="Google Shape;131;g2c6cf494fec_0_43"/>
          <p:cNvSpPr txBox="1"/>
          <p:nvPr/>
        </p:nvSpPr>
        <p:spPr>
          <a:xfrm>
            <a:off x="1143000" y="7086600"/>
            <a:ext cx="21654300" cy="4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762000" lvl="0" marL="635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Helvetica Neue"/>
              <a:buChar char="•"/>
            </a:pPr>
            <a:r>
              <a:rPr b="1" lang="en-US" sz="9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9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Figure</a:t>
            </a:r>
            <a:r>
              <a:rPr lang="en-US" sz="9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object</a:t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5000" lvl="1" marL="127000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Helvetica Neue"/>
              <a:buChar char="-"/>
            </a:pPr>
            <a:r>
              <a:rPr lang="en-US" sz="7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Top-level container for plot elements</a:t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5000" lvl="1" marL="12700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Helvetica Neue"/>
              <a:buChar char="-"/>
            </a:pPr>
            <a:r>
              <a:rPr lang="en-US" sz="7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contain multiple Axes objects (i.e. plots)</a:t>
            </a:r>
            <a:endParaRPr/>
          </a:p>
        </p:txBody>
      </p:sp>
      <p:sp>
        <p:nvSpPr>
          <p:cNvPr id="132" name="Google Shape;132;g2c6cf494fec_0_43"/>
          <p:cNvSpPr txBox="1"/>
          <p:nvPr/>
        </p:nvSpPr>
        <p:spPr>
          <a:xfrm>
            <a:off x="2529225" y="3848100"/>
            <a:ext cx="19014900" cy="24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b="1" i="0" lang="en-US" sz="96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fig</a:t>
            </a:r>
            <a:r>
              <a:rPr b="1" i="0" lang="en-US" sz="9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9600" u="none" cap="none" strike="noStrik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ax </a:t>
            </a:r>
            <a:r>
              <a:rPr b="1" i="0" lang="en-US" sz="9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9600" u="none" cap="none" strike="noStrik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9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plt.subplots()</a:t>
            </a:r>
            <a:endParaRPr b="1" i="0" sz="3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t/>
            </a:r>
            <a:endParaRPr b="1" i="0" sz="3000" u="none" cap="none" strike="noStrike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6cf494fec_0_50"/>
          <p:cNvSpPr txBox="1"/>
          <p:nvPr>
            <p:ph type="title"/>
          </p:nvPr>
        </p:nvSpPr>
        <p:spPr>
          <a:xfrm>
            <a:off x="596350" y="228600"/>
            <a:ext cx="23157600" cy="23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4000"/>
              <a:t>1. Initialize your figure</a:t>
            </a:r>
            <a:endParaRPr sz="14000"/>
          </a:p>
        </p:txBody>
      </p:sp>
      <p:sp>
        <p:nvSpPr>
          <p:cNvPr id="138" name="Google Shape;138;g2c6cf494fec_0_50"/>
          <p:cNvSpPr txBox="1"/>
          <p:nvPr/>
        </p:nvSpPr>
        <p:spPr>
          <a:xfrm>
            <a:off x="2529225" y="3848100"/>
            <a:ext cx="19014900" cy="24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b="1" i="0" lang="en-US" sz="96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fig</a:t>
            </a:r>
            <a:r>
              <a:rPr b="1" i="0" lang="en-US" sz="9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9600" u="none" cap="none" strike="noStrik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ax </a:t>
            </a:r>
            <a:r>
              <a:rPr b="1" i="0" lang="en-US" sz="9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9600" u="none" cap="none" strike="noStrik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9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plt.subplots()</a:t>
            </a:r>
            <a:endParaRPr b="1" i="0" sz="3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t/>
            </a:r>
            <a:endParaRPr b="1" i="0" sz="3000" u="none" cap="none" strike="noStrike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g2c6cf494fec_0_50"/>
          <p:cNvSpPr txBox="1"/>
          <p:nvPr>
            <p:ph idx="1" type="body"/>
          </p:nvPr>
        </p:nvSpPr>
        <p:spPr>
          <a:xfrm>
            <a:off x="1689100" y="6835075"/>
            <a:ext cx="21005700" cy="56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762000" lvl="0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Helvetica Neue"/>
              <a:buChar char="•"/>
            </a:pPr>
            <a:r>
              <a:rPr lang="en-US" sz="9600"/>
              <a:t>  </a:t>
            </a:r>
            <a:r>
              <a:rPr b="1" lang="en-US" sz="9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Axes</a:t>
            </a:r>
            <a:r>
              <a:rPr lang="en-US" sz="9600"/>
              <a:t> object</a:t>
            </a:r>
            <a:endParaRPr/>
          </a:p>
          <a:p>
            <a:pPr indent="-635000" lvl="1" marL="127000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Helvetica Neue"/>
              <a:buChar char="-"/>
            </a:pPr>
            <a:r>
              <a:rPr lang="en-US" sz="7600"/>
              <a:t> One per graph/plot</a:t>
            </a:r>
            <a:endParaRPr/>
          </a:p>
          <a:p>
            <a:pPr indent="-635000" lvl="1" marL="127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Helvetica Neue"/>
              <a:buChar char="-"/>
            </a:pPr>
            <a:r>
              <a:rPr lang="en-US" sz="7600"/>
              <a:t> Contains most figure elements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6cf494fec_0_37"/>
          <p:cNvSpPr txBox="1"/>
          <p:nvPr>
            <p:ph type="title"/>
          </p:nvPr>
        </p:nvSpPr>
        <p:spPr>
          <a:xfrm>
            <a:off x="1358350" y="2362200"/>
            <a:ext cx="22248300" cy="80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4000"/>
              <a:t>2</a:t>
            </a:r>
            <a:r>
              <a:rPr lang="en-US" sz="14000"/>
              <a:t>. Add or modify elements to build your custom figure</a:t>
            </a:r>
            <a:endParaRPr sz="1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/>
        </p:nvSpPr>
        <p:spPr>
          <a:xfrm>
            <a:off x="1309275" y="1516100"/>
            <a:ext cx="22008300" cy="108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b="1" i="0" lang="en-US" sz="90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import matplotlib.pyplot as plt</a:t>
            </a:r>
            <a:endParaRPr b="1" i="0" sz="90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t/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b="1" i="0" lang="en-US" sz="9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fig, ax = plt.subplots()</a:t>
            </a:r>
            <a:endParaRPr b="1" i="0" sz="9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t/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b="1" i="0" lang="en-US" sz="9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ax.plot([0,5], [0,5])</a:t>
            </a:r>
            <a:endParaRPr b="1" i="0" sz="24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b="1" i="0" lang="en-US" sz="9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ax.set_xlabel(‘xlabel’)</a:t>
            </a:r>
            <a:endParaRPr b="1" i="0" sz="24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b="1" i="0" lang="en-US" sz="9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ax.set_title(‘Simple Plot’)</a:t>
            </a:r>
            <a:endParaRPr b="1" i="0" sz="24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4852" y="267161"/>
            <a:ext cx="17354296" cy="13181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Options at initialization</a:t>
            </a:r>
            <a:endParaRPr/>
          </a:p>
        </p:txBody>
      </p:sp>
      <p:sp>
        <p:nvSpPr>
          <p:cNvPr id="160" name="Google Shape;160;p12"/>
          <p:cNvSpPr txBox="1"/>
          <p:nvPr/>
        </p:nvSpPr>
        <p:spPr>
          <a:xfrm>
            <a:off x="291442" y="4000499"/>
            <a:ext cx="23801100" cy="86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b="1" i="0" lang="en-US" sz="8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fig, ax = plt.subplots()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b="1" i="0" lang="en-US" sz="8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fig, ax = plt.subplots(</a:t>
            </a:r>
            <a:r>
              <a:rPr b="1" i="0" lang="en-US" sz="8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figsize=(8,2)</a:t>
            </a:r>
            <a:r>
              <a:rPr b="1" i="0" lang="en-US" sz="8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b="1" i="0" lang="en-US" sz="8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fig, ax = plt.subplots(</a:t>
            </a:r>
            <a:r>
              <a:rPr b="1" i="0" lang="en-US" sz="8000" u="none" cap="none" strike="noStrik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1,2</a:t>
            </a:r>
            <a:r>
              <a:rPr b="1" i="0" lang="en-US" sz="8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Lemon"/>
              <a:buNone/>
            </a:pPr>
            <a:r>
              <a:rPr b="1" i="0" lang="en-US" sz="7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fig, ax = plt.subplots(</a:t>
            </a:r>
            <a:r>
              <a:rPr b="1" i="0" lang="en-US" sz="7400" u="none" cap="none" strike="noStrik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1,2</a:t>
            </a:r>
            <a:r>
              <a:rPr b="1" i="0" lang="en-US" sz="7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7400" u="none" cap="none" strike="noStrik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7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figsize=(8,2)</a:t>
            </a:r>
            <a:r>
              <a:rPr b="1" i="0" lang="en-US" sz="7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figure size</a:t>
            </a:r>
            <a:endParaRPr/>
          </a:p>
        </p:txBody>
      </p:sp>
      <p:sp>
        <p:nvSpPr>
          <p:cNvPr id="166" name="Google Shape;166;p13"/>
          <p:cNvSpPr txBox="1"/>
          <p:nvPr/>
        </p:nvSpPr>
        <p:spPr>
          <a:xfrm>
            <a:off x="3446782" y="8587436"/>
            <a:ext cx="17033400" cy="49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Lemon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fig, ax = plt.subplots(</a:t>
            </a:r>
            <a:r>
              <a:rPr b="1" i="0" lang="en-US" sz="6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figsize=(8,2)</a:t>
            </a:r>
            <a:r>
              <a:rPr b="1" i="0" lang="en-US" sz="6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Lemon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ax.plot([0,5], [0,5])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Lemon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ax.set_xlabel(‘xlabel’)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Lemon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ax.set_title(‘Simple Plot’)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oo2.pdf" id="167" name="Google Shape;1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1990" y="2783341"/>
            <a:ext cx="16043040" cy="5662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1689100" y="889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axes per figure</a:t>
            </a:r>
            <a:endParaRPr/>
          </a:p>
        </p:txBody>
      </p:sp>
      <p:sp>
        <p:nvSpPr>
          <p:cNvPr id="173" name="Google Shape;173;p14"/>
          <p:cNvSpPr txBox="1"/>
          <p:nvPr/>
        </p:nvSpPr>
        <p:spPr>
          <a:xfrm>
            <a:off x="4727137" y="8794887"/>
            <a:ext cx="14929800" cy="49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Lemon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fig, </a:t>
            </a:r>
            <a:r>
              <a:rPr b="1" i="0" lang="en-US" sz="6000" u="none" cap="none" strike="noStrik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ax</a:t>
            </a:r>
            <a:r>
              <a:rPr b="1" i="0" lang="en-US" sz="6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plt.subplots(</a:t>
            </a:r>
            <a:r>
              <a:rPr b="1" i="0" lang="en-US" sz="6000" u="none" cap="none" strike="noStrik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1,2</a:t>
            </a:r>
            <a:r>
              <a:rPr b="1" i="0" lang="en-US" sz="6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1DAD01"/>
              </a:buClr>
              <a:buSzPts val="6000"/>
              <a:buFont typeface="Lemon"/>
              <a:buNone/>
            </a:pPr>
            <a:r>
              <a:rPr b="1" i="0" lang="en-US" sz="6000" u="none" cap="none" strike="noStrik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ax[1]</a:t>
            </a:r>
            <a:r>
              <a:rPr b="1" i="0" lang="en-US" sz="6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.plot([0,5], [0,5])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1DAD01"/>
              </a:buClr>
              <a:buSzPts val="6000"/>
              <a:buFont typeface="Lemon"/>
              <a:buNone/>
            </a:pPr>
            <a:r>
              <a:rPr b="1" i="0" lang="en-US" sz="6000" u="none" cap="none" strike="noStrik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ax[1]</a:t>
            </a:r>
            <a:r>
              <a:rPr b="1" i="0" lang="en-US" sz="6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.set_xlabel('xlabel')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1DAD01"/>
              </a:buClr>
              <a:buSzPts val="6000"/>
              <a:buFont typeface="Lemon"/>
              <a:buNone/>
            </a:pPr>
            <a:r>
              <a:rPr b="1" i="0" lang="en-US" sz="6000" u="none" cap="none" strike="noStrik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ax[1]</a:t>
            </a:r>
            <a:r>
              <a:rPr b="1" i="0" lang="en-US" sz="6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.set_title('Simple Plot')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oo3.pdf"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7159" y="2333274"/>
            <a:ext cx="13329682" cy="666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6bbb6fa04_0_0"/>
          <p:cNvSpPr txBox="1"/>
          <p:nvPr>
            <p:ph type="title"/>
          </p:nvPr>
        </p:nvSpPr>
        <p:spPr>
          <a:xfrm>
            <a:off x="1777950" y="4533900"/>
            <a:ext cx="20828100" cy="46482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/>
              <a:t>Check-in</a:t>
            </a:r>
            <a:endParaRPr sz="20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251888" y="241300"/>
            <a:ext cx="9756591" cy="2352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Scatterplot</a:t>
            </a:r>
            <a:endParaRPr/>
          </a:p>
        </p:txBody>
      </p:sp>
      <p:sp>
        <p:nvSpPr>
          <p:cNvPr id="180" name="Google Shape;180;p15"/>
          <p:cNvSpPr txBox="1"/>
          <p:nvPr/>
        </p:nvSpPr>
        <p:spPr>
          <a:xfrm>
            <a:off x="1160264" y="8915573"/>
            <a:ext cx="21453900" cy="4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b="1" i="0" lang="en-US" sz="8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random.choices(range(10), k=10)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b="1" i="0" lang="en-US" sz="8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random.choices(range(10), k=10)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b="1" i="0" lang="en-US" sz="8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ax.scatter(x, y)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Image" id="181" name="Google Shape;1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508" y="242475"/>
            <a:ext cx="12261666" cy="8431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251888" y="112179"/>
            <a:ext cx="6909994" cy="2772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Lineplot</a:t>
            </a:r>
            <a:endParaRPr/>
          </a:p>
        </p:txBody>
      </p:sp>
      <p:sp>
        <p:nvSpPr>
          <p:cNvPr id="187" name="Google Shape;187;p16"/>
          <p:cNvSpPr txBox="1"/>
          <p:nvPr/>
        </p:nvSpPr>
        <p:spPr>
          <a:xfrm>
            <a:off x="1160275" y="10134776"/>
            <a:ext cx="21453900" cy="16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1" i="0" lang="en-US" sz="10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ax.plot(x, y)</a:t>
            </a:r>
            <a:endParaRPr b="1" i="0" sz="3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Image" id="188" name="Google Shape;1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4918" y="346226"/>
            <a:ext cx="12273931" cy="8440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408106" y="112179"/>
            <a:ext cx="7227436" cy="2772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Boxplot</a:t>
            </a:r>
            <a:endParaRPr/>
          </a:p>
        </p:txBody>
      </p:sp>
      <p:sp>
        <p:nvSpPr>
          <p:cNvPr id="194" name="Google Shape;194;p17"/>
          <p:cNvSpPr txBox="1"/>
          <p:nvPr/>
        </p:nvSpPr>
        <p:spPr>
          <a:xfrm>
            <a:off x="316683" y="7556123"/>
            <a:ext cx="24121200" cy="58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 = [random.choices(range(100), k=100),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random.choices(range(50,100), k=100),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random.choices(range(50), k=100)]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ax.boxplot(d)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Image" id="195" name="Google Shape;1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79024" y="327639"/>
            <a:ext cx="10798609" cy="7208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564325" y="335031"/>
            <a:ext cx="9049580" cy="2772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Histogram</a:t>
            </a:r>
            <a:endParaRPr/>
          </a:p>
        </p:txBody>
      </p:sp>
      <p:pic>
        <p:nvPicPr>
          <p:cNvPr descr="Image" id="201" name="Google Shape;2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179" y="379576"/>
            <a:ext cx="11185615" cy="758808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8"/>
          <p:cNvSpPr txBox="1"/>
          <p:nvPr/>
        </p:nvSpPr>
        <p:spPr>
          <a:xfrm>
            <a:off x="176983" y="7822823"/>
            <a:ext cx="24121200" cy="58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 = random.choices(range(20), k=100) + 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random.choices(range(100), k=100) + 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random.choices(range(60, 75), k=100)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ax.hist(o)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564325" y="335031"/>
            <a:ext cx="9049580" cy="2772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Histogram</a:t>
            </a:r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176983" y="7822823"/>
            <a:ext cx="24121200" cy="58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 = random.choices(range(20), k=100) + 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random.choices(range(100), k=100) + 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random.choices(range(60, 75), k=100)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ax.hist(o, </a:t>
            </a:r>
            <a:r>
              <a:rPr b="1" i="0" lang="en-US" sz="7500" u="none" cap="none" strike="noStrike">
                <a:solidFill>
                  <a:srgbClr val="F3B802"/>
                </a:solidFill>
                <a:latin typeface="Courier New"/>
                <a:ea typeface="Courier New"/>
                <a:cs typeface="Courier New"/>
                <a:sym typeface="Courier New"/>
              </a:rPr>
              <a:t>bins=100</a:t>
            </a:r>
            <a:r>
              <a:rPr b="1" i="0" lang="en-US" sz="7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Image" id="209" name="Google Shape;2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2195" y="233908"/>
            <a:ext cx="11170221" cy="757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1689100" y="165100"/>
            <a:ext cx="21005800" cy="1839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Adding axis labels</a:t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5847305" y="10595242"/>
            <a:ext cx="12689400" cy="27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ax.set_xlabel("Value")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ax.set_ylabel("Count")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Image" id="216" name="Google Shape;2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1075" y="2308293"/>
            <a:ext cx="11581850" cy="7983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1689100" y="165100"/>
            <a:ext cx="21005800" cy="1839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Adding axis labels</a:t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1846175" y="10595242"/>
            <a:ext cx="20120100" cy="27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ax.set_xlabel("Value", fontsize=30)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ax.set_ylabel("Count", fontsize=30)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Image" id="223" name="Google Shape;2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0046" y="2164682"/>
            <a:ext cx="11748250" cy="827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1689100" y="165100"/>
            <a:ext cx="21005800" cy="1839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Adding axis labels</a:t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4564380" y="11976504"/>
            <a:ext cx="161190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ax.tick_params(labelsize=20)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Image" id="230" name="Google Shape;2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5515" y="2001875"/>
            <a:ext cx="14386063" cy="97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1689100" y="165100"/>
            <a:ext cx="21005800" cy="1839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Adding axis labels</a:t>
            </a:r>
            <a:endParaRPr/>
          </a:p>
        </p:txBody>
      </p:sp>
      <p:sp>
        <p:nvSpPr>
          <p:cNvPr id="236" name="Google Shape;236;p23"/>
          <p:cNvSpPr txBox="1"/>
          <p:nvPr/>
        </p:nvSpPr>
        <p:spPr>
          <a:xfrm>
            <a:off x="320357" y="12109854"/>
            <a:ext cx="24186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Lemon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ax.tick_params(axis=‘both’, which=‘major’, labelsize=20)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Image" id="237" name="Google Shape;2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5515" y="2001875"/>
            <a:ext cx="14386063" cy="97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1689100" y="-635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Axes object methods</a:t>
            </a:r>
            <a:endParaRPr/>
          </a:p>
        </p:txBody>
      </p:sp>
      <p:sp>
        <p:nvSpPr>
          <p:cNvPr id="243" name="Google Shape;243;p24"/>
          <p:cNvSpPr txBox="1"/>
          <p:nvPr/>
        </p:nvSpPr>
        <p:spPr>
          <a:xfrm>
            <a:off x="7461" y="2379505"/>
            <a:ext cx="24369079" cy="10760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['acorr', 'add_artist', 'add_callback', 'add_collection', 'add_container', 'add_line', 'add_patch', 'add_table', 'aname', 'annotate', 'apply_aspect', 'arrow', 'artists', 'autoscale', 'autoscale_view', 'axes', 'axesPatch', 'axhline', 'axhspan', 'axis', 'axison', 'axvline', 'axvspan', 'bar', 'barbs', 'barh', 'bbox', 'boxplot', 'broken_barh', 'callbacks', 'can_pan', 'can_zoom', 'change_geometry', 'cla', 'clabel', 'clear', 'clipbox', 'cohere', 'colNum', 'collections', 'containers', 'contains', 'contains_point', 'contour', 'contourf', 'convert_xunits', 'convert_yunits', 'csd', 'dataLim', 'drag_pan', 'draw', 'draw_artist', 'end_pan', 'errorbar', 'eventplot', 'eventson', 'figbox', 'figure', 'fill', 'fill_between', 'fill_betweenx', 'findobj', 'fmt_xdata', 'fmt_ydata', 'format_coord', 'format_xdata', 'format_ydata', 'get_adjustable', 'get_agg_filter', 'get_alpha', 'get_anchor', 'get_animated', 'get_aspect', 'get_autoscale_on', 'get_autoscalex_on', 'get_autoscaley_on', 'get_axes', 'get_axes_locator', 'get_axis_bgcolor', 'get_axisbelow', 'get_children', 'get_clip_box', 'get_clip_on', 'get_clip_path', 'get_contains', 'get_cursor_props', 'get_data_ratio', 'get_data_ratio_log', 'get_default_bbox_extra_artists', 'get_figure', 'get_frame_on', 'get_geometry', 'get_gid', 'get_images', 'get_label', 'get_legend', 'get_legend_handles_labels', 'get_lines', 'get_navigate', 'get_navigate_mode', 'get_path_effects', 'get_picker', 'get_position', 'get_rasterization_zorder', 'get_rasterized', 'get_renderer_cache', 'get_shared_x_axes', 'get_shared_y_axes', 'get_sketch_params', 'get_snap', 'get_subplotspec', 'get_tightbbox', 'get_title', 'get_transform', 'get_transformed_clip_path_and_affine', 'get_url', 'get_visible', 'get_window_extent', 'get_xaxis', 'get_xaxis_text1_transform', 'get_xaxis_text2_transform', 'get_xaxis_transform', 'get_xbound', 'get_xgridlines', 'get_xlabel', 'get_xlim', 'get_xmajorticklabels', 'get_xminorticklabels', 'get_xscale', 'get_xticklabels', 'get_xticklines', 'get_xticks', 'get_yaxis', 'get_yaxis_text1_transform', 'get_yaxis_text2_transform', 'get_yaxis_transform', 'get_ybound', 'get_ygridlines', 'get_ylabel', 'get_ylim', 'get_ymajorticklabels', 'get_yminorticklabels', 'get_yscale', 'get_yticklabels', 'get_yticklines', 'get_yticks', 'get_zorder', 'grid', 'has_data', 'have_units', 'hexbin', 'hist', 'hist2d', 'hitlist', 'hlines', 'hold', 'ignore_existing_data_limits', 'images', 'imshow', 'in_axes', 'invert_xaxis', 'invert_yaxis', 'is_figure_set', 'is_first_col', 'is_first_row', 'is_last_col', 'is_last_row', 'is_transform_set', 'ishold', 'label_outer', 'legend', 'legend_', 'lines', 'locator_params', 'loglog', 'margins', 'matshow', 'minorticks_off', 'minorticks_on', 'name', 'numCols', 'numRows', 'patch', 'patches', 'pchanged', 'pcolor', 'pcolorfast', 'pcolormesh', 'pick', 'pickable', 'pie', 'plot', 'plot_date', 'properties', 'psd', 'quiver', 'quiverkey', 'redraw_in_frame', 'relim', 'remove', 'remove_callback', 'reset_position', 'rowNum', 'scatter', 'semilogx', 'semilogy', 'set', 'set_adjustable', 'set_agg_filter', 'set_alpha', 'set_anchor', 'set_animated', 'set_aspect', 'set_autoscale_on', 'set_autoscalex_on', 'set_autoscaley_on', 'set_axes', 'set_axes_locator', 'set_axis_bgcolor', 'set_axis_off', 'set_axis_on', 'set_axisbelow', 'set_clip_box', 'set_clip_on', 'set_clip_path', 'set_color_cycle', 'set_contains', 'set_cursor_props', 'set_figure', 'set_frame_on', 'set_gid', 'set_label', 'set_lod', 'set_navigate', 'set_navigate_mode', 'set_path_effects', 'set_picker', 'set_position', 'set_rasterization_zorder', 'set_rasterized', 'set_sketch_params', 'set_snap', 'set_subplotspec', 'set_title', 'set_transform', 'set_url', 'set_visible', 'set_xbound', 'set_xlabel', 'set_xlim', 'set_xmargin', 'set_xscale', 'set_xticklabels', 'set_xticks', 'set_ybound', 'set_ylabel', 'set_ylim', 'set_ymargin', 'set_yscale', 'set_yticklabels', 'set_yticks', 'set_zorder', 'specgram', 'spines', 'spy', 'stackplot', 'start_pan', 'stem', 'step', 'streamplot', 'table', 'tables', 'text', 'texts', 'tick_params', 'ticklabel_format', 'title', 'titleOffsetTrans', 'transAxes', 'transData', 'transLimits', 'transScale', 'tricontour', 'tricontourf', 'tripcolor', 'triplot', 'twinx', 'twiny', 'update', 'update_datalim', 'update_datalim_bounds', 'update_datalim_numerix', 'update_from', 'update_params', 'viewLim', 'vlines', 'xaxis', 'xaxis_date', 'xaxis_inverted', 'xcorr', 'yaxis', 'yaxis_date', 'yaxis_inverted', 'zorder']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1689100" y="355600"/>
            <a:ext cx="21005800" cy="3100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Helvetica Neue"/>
              <a:buNone/>
            </a:pPr>
            <a:r>
              <a:rPr lang="en-US" sz="16000"/>
              <a:t>Outline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912812" lvl="0" marL="634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75"/>
              <a:buFont typeface="Helvetica Neue"/>
              <a:buChar char="•"/>
            </a:pPr>
            <a:r>
              <a:rPr lang="en-US" sz="11500"/>
              <a:t> Benefits of Python for figures</a:t>
            </a:r>
            <a:endParaRPr/>
          </a:p>
          <a:p>
            <a:pPr indent="-912812" lvl="0" marL="634999" rtl="0" algn="l">
              <a:lnSpc>
                <a:spcPct val="100000"/>
              </a:lnSpc>
              <a:spcBef>
                <a:spcPts val="15900"/>
              </a:spcBef>
              <a:spcAft>
                <a:spcPts val="0"/>
              </a:spcAft>
              <a:buClr>
                <a:srgbClr val="000000"/>
              </a:buClr>
              <a:buSzPts val="14375"/>
              <a:buFont typeface="Helvetica Neue"/>
              <a:buChar char="•"/>
            </a:pPr>
            <a:r>
              <a:rPr lang="en-US" sz="11500"/>
              <a:t> Intro to Matplotlib module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/>
        </p:nvSpPr>
        <p:spPr>
          <a:xfrm>
            <a:off x="1689150" y="2326953"/>
            <a:ext cx="21005700" cy="90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Helvetica Neue"/>
              <a:buNone/>
            </a:pPr>
            <a:r>
              <a:rPr b="0" i="0" lang="en-US" sz="1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Plots occur inline with code in jupyter notebook</a:t>
            </a:r>
            <a:endParaRPr b="0" i="0" sz="1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21-03-14 at 6.47.26 PM.png" id="253" name="Google Shape;2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7025" y="4396850"/>
            <a:ext cx="23716200" cy="471250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6"/>
          <p:cNvSpPr txBox="1"/>
          <p:nvPr>
            <p:ph type="title"/>
          </p:nvPr>
        </p:nvSpPr>
        <p:spPr>
          <a:xfrm>
            <a:off x="458725" y="355600"/>
            <a:ext cx="23716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 sz="13500"/>
              <a:t>To test if inline display is default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/>
        </p:nvSpPr>
        <p:spPr>
          <a:xfrm>
            <a:off x="2106745" y="7594077"/>
            <a:ext cx="201705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r>
              <a:rPr b="1" i="0" lang="en-US" sz="1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%matplotlib inline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27"/>
          <p:cNvSpPr txBox="1"/>
          <p:nvPr>
            <p:ph type="title"/>
          </p:nvPr>
        </p:nvSpPr>
        <p:spPr>
          <a:xfrm>
            <a:off x="458725" y="355600"/>
            <a:ext cx="23716200" cy="48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Add as first line of notebook to activate inline display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idx="1" type="body"/>
          </p:nvPr>
        </p:nvSpPr>
        <p:spPr>
          <a:xfrm>
            <a:off x="228600" y="6303900"/>
            <a:ext cx="24129300" cy="3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Lemon"/>
              <a:buNone/>
            </a:pPr>
            <a:r>
              <a:rPr b="1" i="0" lang="en-US" sz="13500" u="none" cap="none" strike="noStrike">
                <a:solidFill>
                  <a:srgbClr val="F3B802"/>
                </a:solidFill>
                <a:latin typeface="Courier New"/>
                <a:ea typeface="Courier New"/>
                <a:cs typeface="Courier New"/>
                <a:sym typeface="Courier New"/>
              </a:rPr>
              <a:t>fig</a:t>
            </a:r>
            <a:r>
              <a:rPr b="1" i="0" lang="en-US" sz="13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.savefig(‘name.pdf’)</a:t>
            </a:r>
            <a:endParaRPr b="1" sz="13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28"/>
          <p:cNvSpPr txBox="1"/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8000"/>
              <a:t>Saving your plots</a:t>
            </a:r>
            <a:endParaRPr sz="18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/>
        </p:nvSpPr>
        <p:spPr>
          <a:xfrm>
            <a:off x="872518" y="5418029"/>
            <a:ext cx="23400900" cy="45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Lemon"/>
              <a:buNone/>
            </a:pPr>
            <a:r>
              <a:rPr b="1" i="0" lang="en-US" sz="12200" u="none" cap="none" strike="noStrike">
                <a:solidFill>
                  <a:srgbClr val="F3B802"/>
                </a:solidFill>
                <a:latin typeface="Courier New"/>
                <a:ea typeface="Courier New"/>
                <a:cs typeface="Courier New"/>
                <a:sym typeface="Courier New"/>
              </a:rPr>
              <a:t>fig</a:t>
            </a:r>
            <a:r>
              <a:rPr b="1" i="0" lang="en-US" sz="1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.savefig(‘name.pdf’, </a:t>
            </a:r>
            <a:endParaRPr b="1" i="0" sz="1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Lemon"/>
              <a:buNone/>
            </a:pPr>
            <a:r>
              <a:rPr b="1" i="0" lang="en-US" sz="122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bbox_inches=‘tight’</a:t>
            </a:r>
            <a:r>
              <a:rPr b="1" i="0" lang="en-US" sz="1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29"/>
          <p:cNvSpPr txBox="1"/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8000"/>
              <a:t>Saving your plots</a:t>
            </a:r>
            <a:endParaRPr sz="18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6cf494fec_0_68"/>
          <p:cNvSpPr txBox="1"/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8000"/>
              <a:t>Saving your plots</a:t>
            </a:r>
            <a:endParaRPr sz="18000"/>
          </a:p>
        </p:txBody>
      </p:sp>
      <p:sp>
        <p:nvSpPr>
          <p:cNvPr id="278" name="Google Shape;278;g2c6cf494fec_0_68"/>
          <p:cNvSpPr txBox="1"/>
          <p:nvPr/>
        </p:nvSpPr>
        <p:spPr>
          <a:xfrm>
            <a:off x="571425" y="4366281"/>
            <a:ext cx="23182500" cy="6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Lemon"/>
              <a:buNone/>
            </a:pPr>
            <a:r>
              <a:rPr b="1" i="0" lang="en-US" sz="12200" u="none" cap="none" strike="noStrike">
                <a:solidFill>
                  <a:srgbClr val="F3B802"/>
                </a:solidFill>
                <a:latin typeface="Courier New"/>
                <a:ea typeface="Courier New"/>
                <a:cs typeface="Courier New"/>
                <a:sym typeface="Courier New"/>
              </a:rPr>
              <a:t>fig</a:t>
            </a:r>
            <a:r>
              <a:rPr b="1" i="0" lang="en-US" sz="1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.savefig(‘name.png’, </a:t>
            </a:r>
            <a:r>
              <a:rPr b="1" i="0" lang="en-US" sz="122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bbox_inches=‘tight’</a:t>
            </a:r>
            <a:r>
              <a:rPr b="1" i="0" lang="en-US" sz="1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200" u="none" cap="none" strike="noStrik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dpi=</a:t>
            </a:r>
            <a:r>
              <a:rPr b="1" lang="en-US" sz="12200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200" u="none" cap="none" strike="noStrik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1" i="0" lang="en-US" sz="1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c6cf494fec_0_76"/>
          <p:cNvSpPr txBox="1"/>
          <p:nvPr>
            <p:ph type="title"/>
          </p:nvPr>
        </p:nvSpPr>
        <p:spPr>
          <a:xfrm>
            <a:off x="1021950" y="1920900"/>
            <a:ext cx="22340100" cy="98742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/>
              <a:t>Approach used in this class = “Object-oriented”</a:t>
            </a:r>
            <a:endParaRPr sz="15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"/>
          <p:cNvSpPr txBox="1"/>
          <p:nvPr>
            <p:ph type="title"/>
          </p:nvPr>
        </p:nvSpPr>
        <p:spPr>
          <a:xfrm>
            <a:off x="1689100" y="228600"/>
            <a:ext cx="21005700" cy="31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4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State-machine interface</a:t>
            </a:r>
            <a:endParaRPr sz="14100"/>
          </a:p>
        </p:txBody>
      </p:sp>
      <p:sp>
        <p:nvSpPr>
          <p:cNvPr id="289" name="Google Shape;289;p9"/>
          <p:cNvSpPr txBox="1"/>
          <p:nvPr/>
        </p:nvSpPr>
        <p:spPr>
          <a:xfrm>
            <a:off x="1069200" y="4838700"/>
            <a:ext cx="21913200" cy="6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b="1" i="0" lang="en-US" sz="8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matplotlib.pyplot as </a:t>
            </a:r>
            <a:r>
              <a:rPr b="1" i="0" lang="en-US" sz="8400" u="none" cap="none" strike="noStrik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endParaRPr b="1" i="0" sz="1800" u="none" cap="none" strike="noStrike">
              <a:solidFill>
                <a:srgbClr val="1DAD0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b="1" i="0" lang="en-US" sz="8400" u="none" cap="none" strike="noStrik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r>
              <a:rPr b="1" i="0" lang="en-US" sz="8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.plot([0,5], [0,5])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b="1" i="0" lang="en-US" sz="8400" u="none" cap="none" strike="noStrik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r>
              <a:rPr b="1" i="0" lang="en-US" sz="8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.xlabel(‘xlabel’)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b="1" i="0" lang="en-US" sz="8400" u="none" cap="none" strike="noStrik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r>
              <a:rPr b="1" i="0" lang="en-US" sz="8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.title(‘Simple Plot’)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Why use Python?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1506226" y="3208025"/>
            <a:ext cx="18018600" cy="9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833437" lvl="0" marL="634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25"/>
              <a:buFont typeface="Helvetica Neue"/>
              <a:buChar char="•"/>
            </a:pPr>
            <a:r>
              <a:rPr lang="en-US" sz="10500"/>
              <a:t> Highly customizable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6cf494fec_0_20"/>
          <p:cNvSpPr txBox="1"/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Why use Python?</a:t>
            </a:r>
            <a:endParaRPr/>
          </a:p>
        </p:txBody>
      </p:sp>
      <p:sp>
        <p:nvSpPr>
          <p:cNvPr id="85" name="Google Shape;85;g2c6cf494fec_0_20"/>
          <p:cNvSpPr txBox="1"/>
          <p:nvPr>
            <p:ph idx="1" type="body"/>
          </p:nvPr>
        </p:nvSpPr>
        <p:spPr>
          <a:xfrm>
            <a:off x="1506226" y="3208025"/>
            <a:ext cx="18018600" cy="9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833437" lvl="0" marL="634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25"/>
              <a:buFont typeface="Helvetica Neue"/>
              <a:buChar char="•"/>
            </a:pPr>
            <a:r>
              <a:rPr lang="en-US" sz="10500"/>
              <a:t> Highly customizable</a:t>
            </a:r>
            <a:endParaRPr/>
          </a:p>
          <a:p>
            <a:pPr indent="-833437" lvl="0" marL="634998" rtl="0" algn="l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Clr>
                <a:srgbClr val="000000"/>
              </a:buClr>
              <a:buSzPts val="13125"/>
              <a:buFont typeface="Helvetica Neue"/>
              <a:buChar char="•"/>
            </a:pPr>
            <a:r>
              <a:rPr lang="en-US" sz="10500"/>
              <a:t> Automated, easy to rerun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6cf494fec_0_25"/>
          <p:cNvSpPr txBox="1"/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Why use Python?</a:t>
            </a:r>
            <a:endParaRPr/>
          </a:p>
        </p:txBody>
      </p:sp>
      <p:sp>
        <p:nvSpPr>
          <p:cNvPr id="91" name="Google Shape;91;g2c6cf494fec_0_25"/>
          <p:cNvSpPr txBox="1"/>
          <p:nvPr>
            <p:ph idx="1" type="body"/>
          </p:nvPr>
        </p:nvSpPr>
        <p:spPr>
          <a:xfrm>
            <a:off x="1506226" y="3208025"/>
            <a:ext cx="18018600" cy="9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833437" lvl="0" marL="634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25"/>
              <a:buFont typeface="Helvetica Neue"/>
              <a:buChar char="•"/>
            </a:pPr>
            <a:r>
              <a:rPr lang="en-US" sz="10500"/>
              <a:t> Highly customizable</a:t>
            </a:r>
            <a:endParaRPr/>
          </a:p>
          <a:p>
            <a:pPr indent="-833437" lvl="0" marL="634998" rtl="0" algn="l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Clr>
                <a:srgbClr val="000000"/>
              </a:buClr>
              <a:buSzPts val="13125"/>
              <a:buFont typeface="Helvetica Neue"/>
              <a:buChar char="•"/>
            </a:pPr>
            <a:r>
              <a:rPr lang="en-US" sz="10500"/>
              <a:t> Automated, easy to rerun</a:t>
            </a:r>
            <a:endParaRPr/>
          </a:p>
          <a:p>
            <a:pPr indent="-833437" lvl="0" marL="634998" rtl="0" algn="l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Clr>
                <a:srgbClr val="000000"/>
              </a:buClr>
              <a:buSzPts val="13125"/>
              <a:buFont typeface="Helvetica Neue"/>
              <a:buChar char="•"/>
            </a:pPr>
            <a:r>
              <a:rPr lang="en-US" sz="10500"/>
              <a:t> Integrate into analysis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6cf494fec_0_30"/>
          <p:cNvSpPr txBox="1"/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Why use Python?</a:t>
            </a:r>
            <a:endParaRPr/>
          </a:p>
        </p:txBody>
      </p:sp>
      <p:sp>
        <p:nvSpPr>
          <p:cNvPr id="97" name="Google Shape;97;g2c6cf494fec_0_30"/>
          <p:cNvSpPr txBox="1"/>
          <p:nvPr>
            <p:ph idx="1" type="body"/>
          </p:nvPr>
        </p:nvSpPr>
        <p:spPr>
          <a:xfrm>
            <a:off x="1506226" y="3208025"/>
            <a:ext cx="18018600" cy="9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-833437" lvl="0" marL="634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25"/>
              <a:buFont typeface="Helvetica Neue"/>
              <a:buChar char="•"/>
            </a:pPr>
            <a:r>
              <a:rPr lang="en-US" sz="10500"/>
              <a:t> Highly customizable</a:t>
            </a:r>
            <a:endParaRPr/>
          </a:p>
          <a:p>
            <a:pPr indent="-833437" lvl="0" marL="634998" rtl="0" algn="l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Clr>
                <a:srgbClr val="000000"/>
              </a:buClr>
              <a:buSzPts val="13125"/>
              <a:buFont typeface="Helvetica Neue"/>
              <a:buChar char="•"/>
            </a:pPr>
            <a:r>
              <a:rPr lang="en-US" sz="10500"/>
              <a:t> Automated, easy to rerun</a:t>
            </a:r>
            <a:endParaRPr/>
          </a:p>
          <a:p>
            <a:pPr indent="-833437" lvl="0" marL="634998" rtl="0" algn="l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Clr>
                <a:srgbClr val="000000"/>
              </a:buClr>
              <a:buSzPts val="13125"/>
              <a:buFont typeface="Helvetica Neue"/>
              <a:buChar char="•"/>
            </a:pPr>
            <a:r>
              <a:rPr lang="en-US" sz="10500"/>
              <a:t> Integrate into analysis</a:t>
            </a:r>
            <a:endParaRPr/>
          </a:p>
          <a:p>
            <a:pPr indent="-833437" lvl="0" marL="634998" rtl="0" algn="l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Clr>
                <a:srgbClr val="000000"/>
              </a:buClr>
              <a:buSzPts val="13125"/>
              <a:buFont typeface="Helvetica Neue"/>
              <a:buChar char="•"/>
            </a:pPr>
            <a:r>
              <a:rPr lang="en-US" sz="10500"/>
              <a:t> Open science compatible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1689100" y="4551231"/>
            <a:ext cx="21005800" cy="461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0"/>
              <a:buFont typeface="Helvetica Neue"/>
              <a:buNone/>
            </a:pPr>
            <a:r>
              <a:rPr lang="en-US" sz="21600"/>
              <a:t>Using matplotlib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40px-Matplotlib_logo.svg.png"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1280" y="496358"/>
            <a:ext cx="12901440" cy="236526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605191" y="3934623"/>
            <a:ext cx="7747462" cy="805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634999" lvl="0" marL="634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5"/>
              <a:buFont typeface="Helvetica Neue"/>
              <a:buChar char="•"/>
            </a:pPr>
            <a:r>
              <a:rPr lang="en-US" sz="7500"/>
              <a:t> Powerful plotting module</a:t>
            </a:r>
            <a:endParaRPr/>
          </a:p>
          <a:p>
            <a:pPr indent="-634999" lvl="0" marL="634999" rtl="0" algn="l">
              <a:lnSpc>
                <a:spcPct val="100000"/>
              </a:lnSpc>
              <a:spcBef>
                <a:spcPts val="10000"/>
              </a:spcBef>
              <a:spcAft>
                <a:spcPts val="0"/>
              </a:spcAft>
              <a:buClr>
                <a:srgbClr val="000000"/>
              </a:buClr>
              <a:buSzPts val="9375"/>
              <a:buFont typeface="Helvetica Neue"/>
              <a:buChar char="•"/>
            </a:pPr>
            <a:r>
              <a:rPr lang="en-US" sz="7500"/>
              <a:t> Preloaded in Anaconda installations</a:t>
            </a:r>
            <a:endParaRPr/>
          </a:p>
        </p:txBody>
      </p:sp>
      <p:pic>
        <p:nvPicPr>
          <p:cNvPr descr="mac251_P4-cd4_freqchange.pdf" id="109" name="Google Shape;10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5613" y="3190807"/>
            <a:ext cx="5512575" cy="41344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2_06-03-18.pdf" id="110" name="Google Shape;110;p5"/>
          <p:cNvPicPr preferRelativeResize="0"/>
          <p:nvPr/>
        </p:nvPicPr>
        <p:blipFill rotWithShape="1">
          <a:blip r:embed="rId5">
            <a:alphaModFix/>
          </a:blip>
          <a:srcRect b="0" l="49108" r="0" t="0"/>
          <a:stretch/>
        </p:blipFill>
        <p:spPr>
          <a:xfrm>
            <a:off x="8714581" y="7561123"/>
            <a:ext cx="4084512" cy="58846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3.2.5_rmvJ0162_combo_m2_movement.pdf" id="111" name="Google Shape;11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973461" y="2949070"/>
            <a:ext cx="5216897" cy="5080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S3_2017-05-09_v2.pdf" id="112" name="Google Shape;112;p5"/>
          <p:cNvPicPr preferRelativeResize="0"/>
          <p:nvPr/>
        </p:nvPicPr>
        <p:blipFill rotWithShape="1">
          <a:blip r:embed="rId7">
            <a:alphaModFix/>
          </a:blip>
          <a:srcRect b="50363" l="5355" r="52731" t="7903"/>
          <a:stretch/>
        </p:blipFill>
        <p:spPr>
          <a:xfrm>
            <a:off x="19342098" y="3378292"/>
            <a:ext cx="4986831" cy="42220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ood_normcov_mrna_NOoverlap.pdf_3864.pdf" id="113" name="Google Shape;113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65354" y="8672426"/>
            <a:ext cx="5698379" cy="4273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andedness_by_sample_type.pdf" id="114" name="Google Shape;114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886969" y="8701908"/>
            <a:ext cx="5698380" cy="4273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