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24384000" cy="13716000"/>
  <p:notesSz cx="6858000" cy="9144000"/>
  <p:embeddedFontLst>
    <p:embeddedFont>
      <p:font typeface="Helvetica Neue" panose="02000503000000020004" pitchFamily="2" charset="0"/>
      <p:regular r:id="rId40"/>
      <p:bold r:id="rId41"/>
      <p:italic r:id="rId42"/>
      <p:boldItalic r:id="rId43"/>
    </p:embeddedFont>
    <p:embeddedFont>
      <p:font typeface="Helvetica Neue Light" panose="02000403000000020004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8u/a84FObNPfeEQNLJm9WnjP9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9225"/>
  </p:normalViewPr>
  <p:slideViewPr>
    <p:cSldViewPr snapToGrid="0">
      <p:cViewPr varScale="1">
        <p:scale>
          <a:sx n="35" d="100"/>
          <a:sy n="35" d="100"/>
        </p:scale>
        <p:origin x="2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6cf494fe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c6cf494fec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6cf494fe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c6cf494fec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cf494fe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cf494fec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6bbb6fa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6bbb6fa0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marR="0" lvl="0" indent="-2529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0"/>
              <a:buFont typeface="Helvetica Neue"/>
              <a:buChar char="-"/>
            </a:pPr>
            <a:endParaRPr sz="16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6cf494fe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2c6cf494fec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6cf494fe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6cf494fec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cf494f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2c6cf494fec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cf494f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2c6cf494fec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cf494f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c6cf494fec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0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0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cmIAtr3WSgcK4M-7WMfUK3NC9pKWbC5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2773143" y="165561"/>
            <a:ext cx="18837714" cy="195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Helvetica Neue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figures with Python</a:t>
            </a:r>
            <a:endParaRPr sz="1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142235" y="10647152"/>
            <a:ext cx="5900700" cy="27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10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</a:t>
            </a:r>
            <a:r>
              <a:rPr lang="en-US" sz="5400"/>
              <a:t>29</a:t>
            </a:r>
            <a:r>
              <a:rPr lang="en-US"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5400"/>
              <a:t>4</a:t>
            </a:r>
            <a:endParaRPr sz="5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811612" y="12952115"/>
            <a:ext cx="4652392" cy="56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Dudas et al. 2017, Nature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 title="41586_2017_BFnature22040_MOESM53_ESM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2116085"/>
            <a:ext cx="14546825" cy="10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543750" y="685800"/>
            <a:ext cx="23296500" cy="12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28650" lvl="0" indent="-707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38"/>
              <a:buChar char="•"/>
            </a:pPr>
            <a:r>
              <a:rPr lang="en-US" sz="1171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600" b="1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7600" b="1"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-US" sz="7600" b="1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7600" b="1"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lang="en-US" sz="1171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628650" lvl="0" indent="0" algn="l" rtl="0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None/>
            </a:pPr>
            <a:endParaRPr sz="8910"/>
          </a:p>
          <a:p>
            <a:pPr marL="628650" lvl="0" indent="0" algn="l" rtl="0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None/>
            </a:pPr>
            <a:endParaRPr sz="8910"/>
          </a:p>
          <a:p>
            <a:pPr marL="628650" lvl="0" indent="-707263" algn="l" rtl="0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11138"/>
              <a:buFont typeface="Helvetica Neue"/>
              <a:buChar char="•"/>
            </a:pPr>
            <a:r>
              <a:rPr lang="en-US" sz="8910"/>
              <a:t>Recommended ways to use Matplotlib: </a:t>
            </a:r>
            <a:endParaRPr/>
          </a:p>
          <a:p>
            <a:pPr marL="1885950" lvl="2" indent="-628650" algn="l" rtl="0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8663"/>
              <a:buFont typeface="Helvetica Neue"/>
              <a:buChar char="•"/>
            </a:pPr>
            <a:r>
              <a:rPr lang="en-US" sz="6930"/>
              <a:t> Stand-alone scripts</a:t>
            </a:r>
            <a:endParaRPr/>
          </a:p>
          <a:p>
            <a:pPr marL="1885950" lvl="2" indent="-628650" algn="l" rtl="0">
              <a:lnSpc>
                <a:spcPct val="100000"/>
              </a:lnSpc>
              <a:spcBef>
                <a:spcPts val="5800"/>
              </a:spcBef>
              <a:spcAft>
                <a:spcPts val="0"/>
              </a:spcAft>
              <a:buClr>
                <a:srgbClr val="000000"/>
              </a:buClr>
              <a:buSzPts val="8663"/>
              <a:buFont typeface="Helvetica Neue"/>
              <a:buChar char="•"/>
            </a:pPr>
            <a:r>
              <a:rPr lang="en-US" sz="6930"/>
              <a:t> Jupyter notebook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25" name="Google Shape;125;p7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6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sz="3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cf494fec_0_43"/>
          <p:cNvSpPr txBox="1">
            <a:spLocks noGrp="1"/>
          </p:cNvSpPr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31" name="Google Shape;131;g2c6cf494fec_0_43"/>
          <p:cNvSpPr txBox="1"/>
          <p:nvPr/>
        </p:nvSpPr>
        <p:spPr>
          <a:xfrm>
            <a:off x="1143000" y="7086600"/>
            <a:ext cx="21654300" cy="4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0" lvl="0" indent="-762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Char char="•"/>
            </a:pPr>
            <a:r>
              <a:rPr lang="en-US" sz="9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0" b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-US" sz="9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00" lvl="1" indent="-63500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Helvetica Neue"/>
              <a:buChar char="-"/>
            </a:pPr>
            <a:r>
              <a:rPr lang="en-US" sz="7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Top-level container for plot elements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00" lvl="1" indent="-635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Helvetica Neue"/>
              <a:buChar char="-"/>
            </a:pPr>
            <a:r>
              <a:rPr lang="en-US" sz="7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contain multiple Axes objects (i.e. plots)</a:t>
            </a:r>
            <a:endParaRPr/>
          </a:p>
        </p:txBody>
      </p:sp>
      <p:sp>
        <p:nvSpPr>
          <p:cNvPr id="132" name="Google Shape;132;g2c6cf494fec_0_43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6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sz="3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cf494fec_0_50"/>
          <p:cNvSpPr txBox="1">
            <a:spLocks noGrp="1"/>
          </p:cNvSpPr>
          <p:nvPr>
            <p:ph type="title"/>
          </p:nvPr>
        </p:nvSpPr>
        <p:spPr>
          <a:xfrm>
            <a:off x="596350" y="228600"/>
            <a:ext cx="231576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1. Initialize your figure</a:t>
            </a:r>
            <a:endParaRPr sz="14000"/>
          </a:p>
        </p:txBody>
      </p:sp>
      <p:sp>
        <p:nvSpPr>
          <p:cNvPr id="138" name="Google Shape;138;g2c6cf494fec_0_50"/>
          <p:cNvSpPr txBox="1"/>
          <p:nvPr/>
        </p:nvSpPr>
        <p:spPr>
          <a:xfrm>
            <a:off x="2529225" y="3848100"/>
            <a:ext cx="19014900" cy="24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6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ax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plt.subplots()</a:t>
            </a:r>
            <a:endParaRPr sz="3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g2c6cf494fec_0_50"/>
          <p:cNvSpPr txBox="1">
            <a:spLocks noGrp="1"/>
          </p:cNvSpPr>
          <p:nvPr>
            <p:ph type="body" idx="1"/>
          </p:nvPr>
        </p:nvSpPr>
        <p:spPr>
          <a:xfrm>
            <a:off x="1689100" y="6835075"/>
            <a:ext cx="21005700" cy="56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 </a:t>
            </a:r>
            <a:r>
              <a:rPr lang="en-US" sz="9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Axes</a:t>
            </a:r>
            <a:r>
              <a:rPr lang="en-US" sz="9600"/>
              <a:t> object</a:t>
            </a:r>
            <a:endParaRPr/>
          </a:p>
          <a:p>
            <a:pPr marL="1270000" lvl="1" indent="-6350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Helvetica Neue"/>
              <a:buChar char="-"/>
            </a:pPr>
            <a:r>
              <a:rPr lang="en-US" sz="7600"/>
              <a:t> One per graph/plot</a:t>
            </a:r>
            <a:endParaRPr/>
          </a:p>
          <a:p>
            <a:pPr marL="1270000" lvl="1" indent="-635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Helvetica Neue"/>
              <a:buChar char="-"/>
            </a:pPr>
            <a:r>
              <a:rPr lang="en-US" sz="7600"/>
              <a:t> Contains most figure 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cf494fec_0_37"/>
          <p:cNvSpPr txBox="1">
            <a:spLocks noGrp="1"/>
          </p:cNvSpPr>
          <p:nvPr>
            <p:ph type="title"/>
          </p:nvPr>
        </p:nvSpPr>
        <p:spPr>
          <a:xfrm>
            <a:off x="1358350" y="2362200"/>
            <a:ext cx="22248300" cy="8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000"/>
              <a:t>2. Add or modify elements to build your custom figure</a:t>
            </a:r>
            <a:endParaRPr sz="1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1309275" y="1516100"/>
            <a:ext cx="22008300" cy="10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9000" b="1" i="0" u="none" strike="noStrike" cap="non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6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plt.subplots()</a:t>
            </a:r>
            <a:endParaRPr sz="9000" b="1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6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ax.plot([0,5], [0,5])</a:t>
            </a:r>
            <a:endParaRPr sz="2400" b="1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ax.set_xlabel(‘xlabel’)</a:t>
            </a:r>
            <a:endParaRPr sz="2400" b="1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9000" b="1" i="0" u="none" strike="noStrike" cap="non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ax.set_title(‘Simple Plot’)</a:t>
            </a:r>
            <a:endParaRPr sz="2400" b="1" i="0" u="none" strike="noStrike" cap="non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852" y="267161"/>
            <a:ext cx="17354296" cy="1318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Options at initialization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291442" y="4000499"/>
            <a:ext cx="23801100" cy="8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lang="en-US" sz="8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lang="en-US" sz="8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Lemon"/>
              <a:buNone/>
            </a:pPr>
            <a:r>
              <a:rPr lang="en-US" sz="7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lang="en-US" sz="7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lang="en-US" sz="7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4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lang="en-US" sz="7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figure size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3446782" y="8587436"/>
            <a:ext cx="17033400" cy="4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ax = plt.subplots(</a:t>
            </a:r>
            <a:r>
              <a:rPr lang="en-US" sz="60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figsize=(8,2)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ax.plot([0,5], [0,5])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ax.set_xlabel(‘xlabel’)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ax.set_title(‘Simple Plot’)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7" name="Google Shape;167;p13" descr="oo2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1990" y="2783341"/>
            <a:ext cx="16043040" cy="566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1689100" y="889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axes per figure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4727137" y="8794887"/>
            <a:ext cx="14929800" cy="4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fig, </a:t>
            </a:r>
            <a:r>
              <a:rPr lang="en-US" sz="6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plt.subplots(</a:t>
            </a:r>
            <a:r>
              <a:rPr lang="en-US" sz="6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.plot([0,5], [0,5])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.set_xlabel('xlabel')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1DAD01"/>
              </a:buClr>
              <a:buSzPts val="6000"/>
              <a:buFont typeface="Lemon"/>
              <a:buNone/>
            </a:pPr>
            <a:r>
              <a:rPr lang="en-US" sz="60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ax[1]</a:t>
            </a:r>
            <a:r>
              <a:rPr lang="en-US" sz="6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.set_title('Simple Plot')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14" descr="oo3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7159" y="2333274"/>
            <a:ext cx="13329682" cy="666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6bbb6fa04_0_0"/>
          <p:cNvSpPr txBox="1">
            <a:spLocks noGrp="1"/>
          </p:cNvSpPr>
          <p:nvPr>
            <p:ph type="title"/>
          </p:nvPr>
        </p:nvSpPr>
        <p:spPr>
          <a:xfrm>
            <a:off x="1777950" y="4533900"/>
            <a:ext cx="20828100" cy="46482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Check-in</a:t>
            </a:r>
            <a:endParaRPr sz="2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251888" y="241300"/>
            <a:ext cx="9756591" cy="235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Scatterplot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160264" y="8915573"/>
            <a:ext cx="21453900" cy="4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random.choices(range(10), k=10)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random.choices(range(10), k=10)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ax.scatter(x, y)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508" y="242475"/>
            <a:ext cx="12261666" cy="843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251888" y="112179"/>
            <a:ext cx="6909994" cy="27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Lineplot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1160275" y="10134776"/>
            <a:ext cx="214539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03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ax.plot(x, y)</a:t>
            </a:r>
            <a:endParaRPr sz="37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1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4918" y="346226"/>
            <a:ext cx="12273931" cy="844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08106" y="112179"/>
            <a:ext cx="7227436" cy="27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Boxplot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316683" y="75561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[random.choices(range(100), k=100),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random.choices(range(50,100), k=100),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random.choices(range(50), k=100)]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ax.boxplot(d)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9024" y="327639"/>
            <a:ext cx="10798609" cy="720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564325" y="335031"/>
            <a:ext cx="9049580" cy="27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Histogram</a:t>
            </a:r>
            <a:endParaRPr/>
          </a:p>
        </p:txBody>
      </p:sp>
      <p:pic>
        <p:nvPicPr>
          <p:cNvPr id="201" name="Google Shape;201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1179" y="379576"/>
            <a:ext cx="11185615" cy="75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176983" y="78228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= random.choices(range(20), k=100) + 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random.choices(range(100), k=100) + 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random.choices(range(60, 75), k=100)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ax.hist(o)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564325" y="335031"/>
            <a:ext cx="9049580" cy="277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Histogram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76983" y="7822823"/>
            <a:ext cx="24121200" cy="58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 = random.choices(range(20), k=100) + 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random.choices(range(100), k=100) + 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random.choices(range(60, 75), k=100)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ax.hist(o, </a:t>
            </a:r>
            <a:r>
              <a:rPr lang="en-US" sz="7500" b="1" i="0" u="none" strike="noStrike" cap="non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bins=100</a:t>
            </a: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1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2195" y="233908"/>
            <a:ext cx="11170221" cy="75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847305" y="10595242"/>
            <a:ext cx="12689400" cy="27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ax.set_xlabel("Value")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ax.set_ylabel("Count")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2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1075" y="2308293"/>
            <a:ext cx="11581850" cy="798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846175" y="10595242"/>
            <a:ext cx="20120100" cy="27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ax.set_xlabel("Value", fontsize=30)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ax.set_ylabel("Count", fontsize=30)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2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0046" y="2164682"/>
            <a:ext cx="11748250" cy="827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4564380" y="11976504"/>
            <a:ext cx="161190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ax.tick_params(labelsize=20)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2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515" y="2001875"/>
            <a:ext cx="14386063" cy="9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1689100" y="165100"/>
            <a:ext cx="21005800" cy="18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axis labels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320357" y="12109854"/>
            <a:ext cx="24186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Lemon"/>
              <a:buNone/>
            </a:pPr>
            <a:r>
              <a:rPr lang="en-US" sz="5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ax.tick_params(axis=‘both’, which=‘major’, labelsize=20)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2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515" y="2001875"/>
            <a:ext cx="14386063" cy="9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1689100" y="-635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 object methods</a:t>
            </a:r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7461" y="2379505"/>
            <a:ext cx="24369079" cy="1076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['acorr', 'add_artist', 'add_callback', 'add_collection', 'add_container', 'add_line', 'add_patch', 'add_table', 'aname', 'annotate', 'apply_aspect', 'arrow', 'artists', 'autoscale', 'autoscale_view', 'axes', 'axesPatch', 'axhline', 'axhspan', 'axis', 'axison', 'axvline', 'axvspan', 'bar', 'barbs', 'barh', 'bbox', 'boxplot', 'broken_barh', 'callbacks', 'can_pan', 'can_zoom', 'change_geometry', 'cla', 'clabel', 'clear', 'clipbox', 'cohere', 'colNum', 'collections', 'containers', 'contains', 'contains_point', 'contour', 'contourf', 'convert_xunits', 'convert_yunits', 'csd', 'dataLim', 'drag_pan', 'draw', 'draw_artist', 'end_pan', 'errorbar', 'eventplot', 'eventson', 'figbox', 'figure', 'fill', 'fill_between', 'fill_betweenx', 'findobj', 'fmt_xdata', 'fmt_ydata', 'format_coord', 'format_xdata', 'format_ydata', 'get_adjustable', 'get_agg_filter', 'get_alpha', 'get_anchor', 'get_animated', 'get_aspect', 'get_autoscale_on', 'get_autoscalex_on', 'get_autoscaley_on', 'get_axes', 'get_axes_locator', 'get_axis_bgcolor', 'get_axisbelow', 'get_children', 'get_clip_box', 'get_clip_on', 'get_clip_path', 'get_contains', 'get_cursor_props', 'get_data_ratio', 'get_data_ratio_log', 'get_default_bbox_extra_artists', 'get_figure', 'get_frame_on', 'get_geometry', 'get_gid', 'get_images', 'get_label', 'get_legend', 'get_legend_handles_labels', 'get_lines', 'get_navigate', 'get_navigate_mode', 'get_path_effects', 'get_picker', 'get_position', 'get_rasterization_zorder', 'get_rasterized', 'get_renderer_cache', 'get_shared_x_axes', 'get_shared_y_axes', 'get_sketch_params', 'get_snap', 'get_subplotspec', 'get_tightbbox', 'get_title', 'get_transform', 'get_transformed_clip_path_and_affine', 'get_url', 'get_visible', 'get_window_extent', 'get_xaxis', 'get_xaxis_text1_transform', 'get_xaxis_text2_transform', 'get_xaxis_transform', 'get_xbound', 'get_xgridlines', 'get_xlabel', 'get_xlim', 'get_xmajorticklabels', 'get_xminorticklabels', 'get_xscale', 'get_xticklabels', 'get_xticklines', 'get_xticks', 'get_yaxis', 'get_yaxis_text1_transform', 'get_yaxis_text2_transform', 'get_yaxis_transform', 'get_ybound', 'get_ygridlines', 'get_ylabel', 'get_ylim', 'get_ymajorticklabels', 'get_yminorticklabels', 'get_yscale', 'get_yticklabels', 'get_yticklines', 'get_yticks', 'get_zorder', 'grid', 'has_data', 'have_units', 'hexbin', 'hist', 'hist2d', 'hitlist', 'hlines', 'hold', 'ignore_existing_data_limits', 'images', 'imshow', 'in_axes', 'invert_xaxis', 'invert_yaxis', 'is_figure_set', 'is_first_col', 'is_first_row', 'is_last_col', 'is_last_row', 'is_transform_set', 'ishold', 'label_outer', 'legend', 'legend_', 'lines', 'locator_params', 'loglog', 'margins', 'matshow', 'minorticks_off', 'minorticks_on', 'name', 'numCols', 'numRows', 'patch', 'patches', 'pchanged', 'pcolor', 'pcolorfast', 'pcolormesh', 'pick', 'pickable', 'pie', 'plot', 'plot_date', 'properties', 'psd', 'quiver', 'quiverkey', 'redraw_in_frame', 'relim', 'remove', 'remove_callback', 'reset_position', 'rowNum', 'scatter', 'semilogx', 'semilogy', 'set', 'set_adjustable', 'set_agg_filter', 'set_alpha', 'set_anchor', 'set_animated', 'set_aspect', 'set_autoscale_on', 'set_autoscalex_on', 'set_autoscaley_on', 'set_axes', 'set_axes_locator', 'set_axis_bgcolor', 'set_axis_off', 'set_axis_on', 'set_axisbelow', 'set_clip_box', 'set_clip_on', 'set_clip_path', 'set_color_cycle', 'set_contains', 'set_cursor_props', 'set_figure', 'set_frame_on', 'set_gid', 'set_label', 'set_lod', 'set_navigate', 'set_navigate_mode', 'set_path_effects', 'set_picker', 'set_position', 'set_rasterization_zorder', 'set_rasterized', 'set_sketch_params', 'set_snap', 'set_subplotspec', 'set_title', 'set_transform', 'set_url', 'set_visible', 'set_xbound', 'set_xlabel', 'set_xlim', 'set_xmargin', 'set_xscale', 'set_xticklabels', 'set_xticks', 'set_ybound', 'set_ylabel', 'set_ylim', 'set_ymargin', 'set_yscale', 'set_yticklabels', 'set_yticks', 'set_zorder', 'specgram', 'spines', 'spy', 'stackplot', 'start_pan', 'stem', 'step', 'streamplot', 'table', 'tables', 'text', 'texts', 'tick_params', 'ticklabel_format', 'title', 'titleOffsetTrans', 'transAxes', 'transData', 'transLimits', 'transScale', 'tricontour', 'tricontourf', 'tripcolor', 'triplot', 'twinx', 'twiny', 'update', 'update_datalim', 'update_datalim_bounds', 'update_datalim_numerix', 'update_from', 'update_params', 'viewLim', 'vlines', 'xaxis', 'xaxis_date', 'xaxis_inverted', 'xcorr', 'yaxis', 'yaxis_date', 'yaxis_inverted', 'zorder']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1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Helvetica Neue"/>
              <a:buNone/>
            </a:pPr>
            <a:r>
              <a:rPr lang="en-US" sz="16000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912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Benefits of Python for figures</a:t>
            </a:r>
            <a:endParaRPr/>
          </a:p>
          <a:p>
            <a:pPr marL="634999" lvl="0" indent="-912812" algn="l" rtl="0">
              <a:lnSpc>
                <a:spcPct val="100000"/>
              </a:lnSpc>
              <a:spcBef>
                <a:spcPts val="15900"/>
              </a:spcBef>
              <a:spcAft>
                <a:spcPts val="0"/>
              </a:spcAft>
              <a:buClr>
                <a:srgbClr val="000000"/>
              </a:buClr>
              <a:buSzPts val="14375"/>
              <a:buFont typeface="Helvetica Neue"/>
              <a:buChar char="•"/>
            </a:pPr>
            <a:r>
              <a:rPr lang="en-US" sz="11500"/>
              <a:t> Intro to Matplotlib module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1689150" y="2326953"/>
            <a:ext cx="21005700" cy="9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</a:pPr>
            <a:r>
              <a:rPr lang="en-US"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Plots occur inline with code in jupyter notebook</a:t>
            </a:r>
            <a:endParaRPr sz="18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 descr="Screen Shot 2021-03-14 at 6.47.2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7025" y="4396850"/>
            <a:ext cx="23716200" cy="47125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>
            <a:spLocks noGrp="1"/>
          </p:cNvSpPr>
          <p:nvPr>
            <p:ph type="title"/>
          </p:nvPr>
        </p:nvSpPr>
        <p:spPr>
          <a:xfrm>
            <a:off x="458725" y="355600"/>
            <a:ext cx="23716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13500"/>
              <a:t>To test if inline display is default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2106745" y="7594077"/>
            <a:ext cx="20170500" cy="27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458725" y="355600"/>
            <a:ext cx="237162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Add as first line of notebook to activate inline display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228600" y="6303900"/>
            <a:ext cx="24129300" cy="3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Lemon"/>
              <a:buNone/>
            </a:pPr>
            <a:r>
              <a:rPr lang="en-US" sz="13500" b="1" i="0" u="none" strike="noStrike" cap="non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13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.savefig(‘name.pdf’)</a:t>
            </a:r>
            <a:endParaRPr sz="13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/>
        </p:nvSpPr>
        <p:spPr>
          <a:xfrm>
            <a:off x="872518" y="5418029"/>
            <a:ext cx="234009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200" b="1" i="0" u="none" strike="noStrike" cap="non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1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.savefig(‘name.pdf’, </a:t>
            </a:r>
            <a:endParaRPr sz="1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bbox_inches=‘tight’</a:t>
            </a:r>
            <a:r>
              <a:rPr lang="en-US" sz="1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6cf494fec_0_6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8000"/>
              <a:t>Saving your plots</a:t>
            </a:r>
            <a:endParaRPr sz="18000"/>
          </a:p>
        </p:txBody>
      </p:sp>
      <p:sp>
        <p:nvSpPr>
          <p:cNvPr id="278" name="Google Shape;278;g2c6cf494fec_0_68"/>
          <p:cNvSpPr txBox="1"/>
          <p:nvPr/>
        </p:nvSpPr>
        <p:spPr>
          <a:xfrm>
            <a:off x="571425" y="4366281"/>
            <a:ext cx="23182500" cy="6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Lemon"/>
              <a:buNone/>
            </a:pPr>
            <a:r>
              <a:rPr lang="en-US" sz="12200" b="1" i="0" u="none" strike="noStrike" cap="none">
                <a:solidFill>
                  <a:srgbClr val="F3B802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-US" sz="1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.savefig(‘name.png’, </a:t>
            </a:r>
            <a:r>
              <a:rPr lang="en-US" sz="12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bbox_inches=‘tight’</a:t>
            </a:r>
            <a:r>
              <a:rPr lang="en-US" sz="1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2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dpi=</a:t>
            </a:r>
            <a:r>
              <a:rPr lang="en-US" sz="12200" b="1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2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-US" sz="12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6cf494fec_0_76"/>
          <p:cNvSpPr txBox="1">
            <a:spLocks noGrp="1"/>
          </p:cNvSpPr>
          <p:nvPr>
            <p:ph type="title"/>
          </p:nvPr>
        </p:nvSpPr>
        <p:spPr>
          <a:xfrm>
            <a:off x="1021950" y="1920900"/>
            <a:ext cx="22340100" cy="98742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/>
              <a:t>Approach used in this class = “Object-oriented”</a:t>
            </a:r>
            <a:endParaRPr sz="1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1689100" y="228600"/>
            <a:ext cx="2100570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4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State-machine interface</a:t>
            </a:r>
            <a:endParaRPr sz="14100"/>
          </a:p>
        </p:txBody>
      </p:sp>
      <p:sp>
        <p:nvSpPr>
          <p:cNvPr id="289" name="Google Shape;289;p9"/>
          <p:cNvSpPr txBox="1"/>
          <p:nvPr/>
        </p:nvSpPr>
        <p:spPr>
          <a:xfrm>
            <a:off x="1069200" y="4838700"/>
            <a:ext cx="21913200" cy="6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</a:t>
            </a:r>
            <a:r>
              <a:rPr lang="en-US" sz="8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sz="1800" b="1" i="0" u="none" strike="noStrike" cap="none">
              <a:solidFill>
                <a:srgbClr val="1DAD0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-US" sz="8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.plot([0,5], [0,5])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-US" sz="8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.xlabel(‘xlabel’)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Lemon"/>
              <a:buNone/>
            </a:pPr>
            <a:r>
              <a:rPr lang="en-US" sz="8400" b="1" i="0" u="none" strike="noStrike" cap="none">
                <a:solidFill>
                  <a:srgbClr val="1DAD01"/>
                </a:solidFill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-US" sz="8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.title(‘Simple Plot’)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34998" lvl="0" indent="-833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cf494fec_0_2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85" name="Google Shape;85;g2c6cf494fec_0_20"/>
          <p:cNvSpPr txBox="1">
            <a:spLocks noGrp="1"/>
          </p:cNvSpPr>
          <p:nvPr>
            <p:ph type="body" idx="1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34998" lvl="0" indent="-833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cf494fec_0_2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91" name="Google Shape;91;g2c6cf494fec_0_25"/>
          <p:cNvSpPr txBox="1">
            <a:spLocks noGrp="1"/>
          </p:cNvSpPr>
          <p:nvPr>
            <p:ph type="body" idx="1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34998" lvl="0" indent="-833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Integrate into analysis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cf494fec_0_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Why use Python?</a:t>
            </a:r>
            <a:endParaRPr/>
          </a:p>
        </p:txBody>
      </p:sp>
      <p:sp>
        <p:nvSpPr>
          <p:cNvPr id="97" name="Google Shape;97;g2c6cf494fec_0_30"/>
          <p:cNvSpPr txBox="1">
            <a:spLocks noGrp="1"/>
          </p:cNvSpPr>
          <p:nvPr>
            <p:ph type="body" idx="1"/>
          </p:nvPr>
        </p:nvSpPr>
        <p:spPr>
          <a:xfrm>
            <a:off x="1506226" y="3208025"/>
            <a:ext cx="18018600" cy="9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634998" lvl="0" indent="-833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Highly customizable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Automated, easy to rerun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Integrate into analysis</a:t>
            </a:r>
            <a:endParaRPr/>
          </a:p>
          <a:p>
            <a:pPr marL="634998" lvl="0" indent="-833437" algn="l" rtl="0">
              <a:lnSpc>
                <a:spcPct val="100000"/>
              </a:lnSpc>
              <a:spcBef>
                <a:spcPts val="6000"/>
              </a:spcBef>
              <a:spcAft>
                <a:spcPts val="0"/>
              </a:spcAft>
              <a:buClr>
                <a:srgbClr val="000000"/>
              </a:buClr>
              <a:buSzPts val="13125"/>
              <a:buFont typeface="Helvetica Neue"/>
              <a:buChar char="•"/>
            </a:pPr>
            <a:r>
              <a:rPr lang="en-US" sz="10500"/>
              <a:t> Open science compatible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689100" y="4551231"/>
            <a:ext cx="21005800" cy="46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0"/>
              <a:buFont typeface="Helvetica Neue"/>
              <a:buNone/>
            </a:pPr>
            <a:r>
              <a:rPr lang="en-US" sz="21600"/>
              <a:t>Using matplotlib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540px-Matplotlib_log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280" y="496358"/>
            <a:ext cx="12901440" cy="23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605191" y="3934623"/>
            <a:ext cx="7747462" cy="805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634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5"/>
              <a:buFont typeface="Helvetica Neue"/>
              <a:buChar char="•"/>
            </a:pPr>
            <a:r>
              <a:rPr lang="en-US" sz="7500"/>
              <a:t> Powerful plotting module</a:t>
            </a:r>
            <a:endParaRPr/>
          </a:p>
          <a:p>
            <a:pPr marL="634999" lvl="0" indent="-634999" algn="l" rtl="0">
              <a:lnSpc>
                <a:spcPct val="100000"/>
              </a:lnSpc>
              <a:spcBef>
                <a:spcPts val="10000"/>
              </a:spcBef>
              <a:spcAft>
                <a:spcPts val="0"/>
              </a:spcAft>
              <a:buClr>
                <a:srgbClr val="000000"/>
              </a:buClr>
              <a:buSzPts val="9375"/>
              <a:buFont typeface="Helvetica Neue"/>
              <a:buChar char="•"/>
            </a:pPr>
            <a:r>
              <a:rPr lang="en-US" sz="7500"/>
              <a:t> Preloaded in Anaconda installations</a:t>
            </a:r>
            <a:endParaRPr/>
          </a:p>
        </p:txBody>
      </p:sp>
      <p:pic>
        <p:nvPicPr>
          <p:cNvPr id="109" name="Google Shape;109;p5" descr="mac251_P4-cd4_freqchan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5613" y="3190807"/>
            <a:ext cx="5512575" cy="413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 descr="Figure2_06-03-18.pdf"/>
          <p:cNvPicPr preferRelativeResize="0"/>
          <p:nvPr/>
        </p:nvPicPr>
        <p:blipFill rotWithShape="1">
          <a:blip r:embed="rId5">
            <a:alphaModFix/>
          </a:blip>
          <a:srcRect l="49108"/>
          <a:stretch/>
        </p:blipFill>
        <p:spPr>
          <a:xfrm>
            <a:off x="8714581" y="7561123"/>
            <a:ext cx="4084512" cy="588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 descr="lin3.2.5_rmvJ0162_combo_m2_movement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73461" y="2949070"/>
            <a:ext cx="5216897" cy="50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 descr="FigS3_2017-05-09_v2.pdf"/>
          <p:cNvPicPr preferRelativeResize="0"/>
          <p:nvPr/>
        </p:nvPicPr>
        <p:blipFill rotWithShape="1">
          <a:blip r:embed="rId7">
            <a:alphaModFix/>
          </a:blip>
          <a:srcRect l="5355" t="7903" r="52731" b="50363"/>
          <a:stretch/>
        </p:blipFill>
        <p:spPr>
          <a:xfrm>
            <a:off x="19342098" y="3378292"/>
            <a:ext cx="4986831" cy="422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 descr="blood_normcov_mrna_NOoverlap.pdf_3864.pd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65354" y="8672426"/>
            <a:ext cx="5698379" cy="427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 descr="strandedness_by_sample_type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86969" y="8701908"/>
            <a:ext cx="5698380" cy="427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</Words>
  <Application>Microsoft Macintosh PowerPoint</Application>
  <PresentationFormat>Custom</PresentationFormat>
  <Paragraphs>120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Helvetica Neue</vt:lpstr>
      <vt:lpstr>Lemon</vt:lpstr>
      <vt:lpstr>Helvetica Neue Light</vt:lpstr>
      <vt:lpstr>Courier New</vt:lpstr>
      <vt:lpstr>White</vt:lpstr>
      <vt:lpstr>Making figures with Python</vt:lpstr>
      <vt:lpstr>Check-in</vt:lpstr>
      <vt:lpstr>Outline</vt:lpstr>
      <vt:lpstr>Why use Python?</vt:lpstr>
      <vt:lpstr>Why use Python?</vt:lpstr>
      <vt:lpstr>Why use Python?</vt:lpstr>
      <vt:lpstr>Why use Python?</vt:lpstr>
      <vt:lpstr>Using matplotlib</vt:lpstr>
      <vt:lpstr>PowerPoint Presentation</vt:lpstr>
      <vt:lpstr>PowerPoint Presentation</vt:lpstr>
      <vt:lpstr>1. Initialize your figure</vt:lpstr>
      <vt:lpstr>1. Initialize your figure</vt:lpstr>
      <vt:lpstr>1. Initialize your figure</vt:lpstr>
      <vt:lpstr>2. Add or modify elements to build your custom figure</vt:lpstr>
      <vt:lpstr>PowerPoint Presentation</vt:lpstr>
      <vt:lpstr>PowerPoint Presentation</vt:lpstr>
      <vt:lpstr>Options at initialization</vt:lpstr>
      <vt:lpstr>Control figure size</vt:lpstr>
      <vt:lpstr>Multiple axes per figure</vt:lpstr>
      <vt:lpstr>Scatterplot</vt:lpstr>
      <vt:lpstr>Lineplot</vt:lpstr>
      <vt:lpstr>Boxplot</vt:lpstr>
      <vt:lpstr>Histogram</vt:lpstr>
      <vt:lpstr>Histogram</vt:lpstr>
      <vt:lpstr>Adding axis labels</vt:lpstr>
      <vt:lpstr>Adding axis labels</vt:lpstr>
      <vt:lpstr>Adding axis labels</vt:lpstr>
      <vt:lpstr>Adding axis labels</vt:lpstr>
      <vt:lpstr>Axes object methods</vt:lpstr>
      <vt:lpstr>PowerPoint Presentation</vt:lpstr>
      <vt:lpstr>To test if inline display is default </vt:lpstr>
      <vt:lpstr>Add as first line of notebook to activate inline display</vt:lpstr>
      <vt:lpstr>Saving your plots</vt:lpstr>
      <vt:lpstr>Saving your plots</vt:lpstr>
      <vt:lpstr>Saving your plots</vt:lpstr>
      <vt:lpstr>Approach used in this class = “Object-oriented”</vt:lpstr>
      <vt:lpstr>State-machine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figures with Python</dc:title>
  <cp:lastModifiedBy>Jason Thomas Ladner</cp:lastModifiedBy>
  <cp:revision>1</cp:revision>
  <dcterms:modified xsi:type="dcterms:W3CDTF">2024-03-29T23:56:29Z</dcterms:modified>
</cp:coreProperties>
</file>