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94" r:id="rId3"/>
    <p:sldId id="293" r:id="rId4"/>
    <p:sldId id="292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x="24384000" cy="13716000"/>
  <p:notesSz cx="6858000" cy="9144000"/>
  <p:embeddedFontLst>
    <p:embeddedFont>
      <p:font typeface="Helvetica Neue" panose="02000503000000020004" pitchFamily="2" charset="0"/>
      <p:regular r:id="rId42"/>
      <p:bold r:id="rId43"/>
      <p:italic r:id="rId44"/>
      <p:boldItalic r:id="rId45"/>
    </p:embeddedFont>
    <p:embeddedFont>
      <p:font typeface="Helvetica Neue Light" panose="02000403000000020004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0" roundtripDataSignature="AMtx7mhnjU9Wgg5u2+Oo1NbrTFPUTnBW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67"/>
    <p:restoredTop sz="85442"/>
  </p:normalViewPr>
  <p:slideViewPr>
    <p:cSldViewPr snapToGrid="0">
      <p:cViewPr varScale="1">
        <p:scale>
          <a:sx n="54" d="100"/>
          <a:sy n="54" d="100"/>
        </p:scale>
        <p:origin x="172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18016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-"/>
            </a:pPr>
            <a:endParaRPr sz="16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592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592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592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592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592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592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Google Shape;253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592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592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39" lvl="0" indent="-2592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9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Google Shape;304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592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ea1a0ad34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g10ea1a0ad34_0_1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0" lvl="0" indent="-1164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0"/>
              <a:buFont typeface="Helvetica Neue"/>
              <a:buNone/>
            </a:pPr>
            <a:endParaRPr sz="17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Google Shape;321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592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ea1a0ad34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Google Shape;328;g10ea1a0ad34_0_1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8575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Google Shape;334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592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Google Shape;340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5" name="Google Shape;345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59291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592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6" name="Google Shape;356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592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459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592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592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3" name="Google Shape;373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592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7" name="Google Shape;397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marR="0" lvl="0" indent="-2592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8" name="Google Shape;408;p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4" name="Google Shape;414;p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9" name="Google Shape;419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Google Shape;425;p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592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24366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592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592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9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3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8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i="1"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4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9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0" cy="16264467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4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0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0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4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1"/>
          <p:cNvSpPr>
            <a:spLocks noGrp="1"/>
          </p:cNvSpPr>
          <p:nvPr>
            <p:ph type="pic" idx="2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41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1"/>
          <p:cNvSpPr txBox="1">
            <a:spLocks noGrp="1"/>
          </p:cNvSpPr>
          <p:nvPr>
            <p:ph type="body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2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3"/>
          <p:cNvSpPr>
            <a:spLocks noGrp="1"/>
          </p:cNvSpPr>
          <p:nvPr>
            <p:ph type="pic" idx="2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43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3"/>
          <p:cNvSpPr txBox="1">
            <a:spLocks noGrp="1"/>
          </p:cNvSpPr>
          <p:nvPr>
            <p:ph type="body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4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5"/>
          <p:cNvSpPr>
            <a:spLocks noGrp="1"/>
          </p:cNvSpPr>
          <p:nvPr>
            <p:ph type="pic" idx="2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45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5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1pPr>
            <a:lvl2pPr marL="914400" lvl="1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2pPr>
            <a:lvl3pPr marL="1371600" lvl="2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3pPr>
            <a:lvl4pPr marL="1828800" lvl="3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4pPr>
            <a:lvl5pPr marL="2286000" lvl="4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6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7"/>
          <p:cNvSpPr>
            <a:spLocks noGrp="1"/>
          </p:cNvSpPr>
          <p:nvPr>
            <p:ph type="pic" idx="2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47"/>
          <p:cNvSpPr>
            <a:spLocks noGrp="1"/>
          </p:cNvSpPr>
          <p:nvPr>
            <p:ph type="pic" idx="3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47"/>
          <p:cNvSpPr>
            <a:spLocks noGrp="1"/>
          </p:cNvSpPr>
          <p:nvPr>
            <p:ph type="pic" idx="4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4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38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3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 idx="4294967295"/>
          </p:nvPr>
        </p:nvSpPr>
        <p:spPr>
          <a:xfrm>
            <a:off x="758155" y="178760"/>
            <a:ext cx="22867690" cy="249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Interacting with the Shell</a:t>
            </a:r>
            <a:endParaRPr sz="112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4294967295"/>
          </p:nvPr>
        </p:nvSpPr>
        <p:spPr>
          <a:xfrm>
            <a:off x="3318138" y="3241131"/>
            <a:ext cx="19800930" cy="40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Helvetica Neue"/>
              <a:buNone/>
            </a:pPr>
            <a:r>
              <a:rPr lang="en-US" sz="75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Spring 2024</a:t>
            </a:r>
            <a:endParaRPr sz="52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Helvetica Neue"/>
              <a:buNone/>
            </a:pPr>
            <a:r>
              <a:rPr lang="en-US" sz="7500" b="0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PCfB</a:t>
            </a:r>
            <a:r>
              <a:rPr lang="en-US" sz="75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Class 2</a:t>
            </a:r>
            <a:endParaRPr sz="52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Helvetica Neue"/>
              <a:buNone/>
            </a:pPr>
            <a:r>
              <a:rPr lang="en-US" sz="75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January 26, 2024</a:t>
            </a:r>
            <a:endParaRPr sz="52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1" name="Google Shape;61;p1" descr="matri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0306" y="7276096"/>
            <a:ext cx="14569255" cy="545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 descr="Strip-Lignes-de-commande-english650-final-2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218" y="5359554"/>
            <a:ext cx="8608575" cy="8198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 careful!</a:t>
            </a:r>
            <a:endParaRPr/>
          </a:p>
        </p:txBody>
      </p:sp>
      <p:sp>
        <p:nvSpPr>
          <p:cNvPr id="100" name="Google Shape;100;p7"/>
          <p:cNvSpPr txBox="1">
            <a:spLocks noGrp="1"/>
          </p:cNvSpPr>
          <p:nvPr>
            <p:ph type="body" idx="1"/>
          </p:nvPr>
        </p:nvSpPr>
        <p:spPr>
          <a:xfrm>
            <a:off x="11878309" y="3149600"/>
            <a:ext cx="11928752" cy="1005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0"/>
              <a:buFont typeface="Helvetica Neue"/>
              <a:buChar char="•"/>
            </a:pPr>
            <a:r>
              <a:rPr lang="en-US" sz="7800"/>
              <a:t>The shell will not ask for confirmation before permanently deleting files from your computer</a:t>
            </a:r>
            <a:endParaRPr/>
          </a:p>
          <a:p>
            <a:pPr marL="63500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9750"/>
              <a:buFont typeface="Helvetica Neue"/>
              <a:buChar char="•"/>
            </a:pPr>
            <a:r>
              <a:rPr lang="en-US" sz="7800"/>
              <a:t>Deleted files are NOT moved to the trash</a:t>
            </a:r>
            <a:endParaRPr/>
          </a:p>
          <a:p>
            <a:pPr marL="63500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9750"/>
              <a:buFont typeface="Helvetica Neue"/>
              <a:buChar char="•"/>
            </a:pPr>
            <a:r>
              <a:rPr lang="en-US" sz="7800"/>
              <a:t>No Undo (ctrl-z)</a:t>
            </a:r>
            <a:endParaRPr/>
          </a:p>
        </p:txBody>
      </p:sp>
      <p:pic>
        <p:nvPicPr>
          <p:cNvPr id="101" name="Google Shape;101;p7" descr="images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555" y="4117443"/>
            <a:ext cx="10588408" cy="7360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278031" y="355600"/>
            <a:ext cx="24008313" cy="1277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0"/>
              <a:buFont typeface="Helvetica Neue"/>
              <a:buNone/>
            </a:pPr>
            <a:r>
              <a:rPr lang="en-US" sz="30000"/>
              <a:t>Filesystem structure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9"/>
          <p:cNvGrpSpPr/>
          <p:nvPr/>
        </p:nvGrpSpPr>
        <p:grpSpPr>
          <a:xfrm>
            <a:off x="929254" y="508000"/>
            <a:ext cx="21984131" cy="8327603"/>
            <a:chOff x="0" y="0"/>
            <a:chExt cx="21984129" cy="8327602"/>
          </a:xfrm>
        </p:grpSpPr>
        <p:cxnSp>
          <p:nvCxnSpPr>
            <p:cNvPr id="112" name="Google Shape;112;p9"/>
            <p:cNvCxnSpPr/>
            <p:nvPr/>
          </p:nvCxnSpPr>
          <p:spPr>
            <a:xfrm rot="10800000" flipH="1">
              <a:off x="16037366" y="4188245"/>
              <a:ext cx="1" cy="852599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13" name="Google Shape;113;p9"/>
            <p:cNvCxnSpPr/>
            <p:nvPr/>
          </p:nvCxnSpPr>
          <p:spPr>
            <a:xfrm rot="10800000" flipH="1">
              <a:off x="20974499" y="4188245"/>
              <a:ext cx="1" cy="852599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14" name="Google Shape;114;p9"/>
            <p:cNvCxnSpPr/>
            <p:nvPr/>
          </p:nvCxnSpPr>
          <p:spPr>
            <a:xfrm rot="10800000" flipH="1">
              <a:off x="18520738" y="3303838"/>
              <a:ext cx="1" cy="852599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15" name="Google Shape;115;p9"/>
            <p:cNvCxnSpPr/>
            <p:nvPr/>
          </p:nvCxnSpPr>
          <p:spPr>
            <a:xfrm>
              <a:off x="16040944" y="4193523"/>
              <a:ext cx="4959590" cy="1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116" name="Google Shape;116;p9"/>
            <p:cNvSpPr/>
            <p:nvPr/>
          </p:nvSpPr>
          <p:spPr>
            <a:xfrm>
              <a:off x="19964869" y="4741439"/>
              <a:ext cx="2019260" cy="1270001"/>
            </a:xfrm>
            <a:prstGeom prst="ellipse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Helvetica Neue"/>
                <a:buNone/>
              </a:pPr>
              <a:r>
                <a:rPr lang="en-US" sz="44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mkdir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" name="Google Shape;117;p9"/>
            <p:cNvCxnSpPr/>
            <p:nvPr/>
          </p:nvCxnSpPr>
          <p:spPr>
            <a:xfrm rot="10800000" flipH="1">
              <a:off x="3956540" y="6504407"/>
              <a:ext cx="1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18" name="Google Shape;118;p9"/>
            <p:cNvCxnSpPr/>
            <p:nvPr/>
          </p:nvCxnSpPr>
          <p:spPr>
            <a:xfrm rot="10800000" flipH="1">
              <a:off x="8893672" y="6504407"/>
              <a:ext cx="1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19" name="Google Shape;119;p9"/>
            <p:cNvCxnSpPr/>
            <p:nvPr/>
          </p:nvCxnSpPr>
          <p:spPr>
            <a:xfrm rot="10800000" flipH="1">
              <a:off x="6439912" y="5620000"/>
              <a:ext cx="1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20" name="Google Shape;120;p9"/>
            <p:cNvCxnSpPr/>
            <p:nvPr/>
          </p:nvCxnSpPr>
          <p:spPr>
            <a:xfrm>
              <a:off x="3960117" y="6509685"/>
              <a:ext cx="4959590" cy="1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21" name="Google Shape;121;p9"/>
            <p:cNvCxnSpPr/>
            <p:nvPr/>
          </p:nvCxnSpPr>
          <p:spPr>
            <a:xfrm rot="10800000" flipH="1">
              <a:off x="1487974" y="4142439"/>
              <a:ext cx="1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22" name="Google Shape;122;p9"/>
            <p:cNvCxnSpPr/>
            <p:nvPr/>
          </p:nvCxnSpPr>
          <p:spPr>
            <a:xfrm rot="10800000" flipH="1">
              <a:off x="6425106" y="4142439"/>
              <a:ext cx="1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23" name="Google Shape;123;p9"/>
            <p:cNvCxnSpPr/>
            <p:nvPr/>
          </p:nvCxnSpPr>
          <p:spPr>
            <a:xfrm rot="10800000" flipH="1">
              <a:off x="3971346" y="3258032"/>
              <a:ext cx="1" cy="852599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24" name="Google Shape;124;p9"/>
            <p:cNvCxnSpPr/>
            <p:nvPr/>
          </p:nvCxnSpPr>
          <p:spPr>
            <a:xfrm>
              <a:off x="1491551" y="4147716"/>
              <a:ext cx="4959590" cy="1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25" name="Google Shape;125;p9"/>
            <p:cNvCxnSpPr/>
            <p:nvPr/>
          </p:nvCxnSpPr>
          <p:spPr>
            <a:xfrm rot="10800000" flipH="1">
              <a:off x="3956540" y="1756253"/>
              <a:ext cx="1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26" name="Google Shape;126;p9"/>
            <p:cNvCxnSpPr/>
            <p:nvPr/>
          </p:nvCxnSpPr>
          <p:spPr>
            <a:xfrm rot="10800000" flipH="1">
              <a:off x="8779373" y="1756253"/>
              <a:ext cx="1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27" name="Google Shape;127;p9"/>
            <p:cNvCxnSpPr/>
            <p:nvPr/>
          </p:nvCxnSpPr>
          <p:spPr>
            <a:xfrm rot="10800000" flipH="1">
              <a:off x="13703805" y="1756253"/>
              <a:ext cx="1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28" name="Google Shape;128;p9"/>
            <p:cNvCxnSpPr/>
            <p:nvPr/>
          </p:nvCxnSpPr>
          <p:spPr>
            <a:xfrm rot="10800000" flipH="1">
              <a:off x="18526637" y="1756253"/>
              <a:ext cx="1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29" name="Google Shape;129;p9"/>
            <p:cNvCxnSpPr/>
            <p:nvPr/>
          </p:nvCxnSpPr>
          <p:spPr>
            <a:xfrm rot="10800000" flipH="1">
              <a:off x="11262744" y="871846"/>
              <a:ext cx="1" cy="852599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130" name="Google Shape;130;p9"/>
            <p:cNvSpPr/>
            <p:nvPr/>
          </p:nvSpPr>
          <p:spPr>
            <a:xfrm>
              <a:off x="9774770" y="0"/>
              <a:ext cx="2975950" cy="127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500"/>
                <a:buFont typeface="Helvetica Neue"/>
                <a:buNone/>
              </a:pPr>
              <a:r>
                <a:rPr lang="en-US" sz="75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/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7291398" y="2291700"/>
              <a:ext cx="2975950" cy="12700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Volumes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2468565" y="2291700"/>
              <a:ext cx="2975950" cy="12700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Users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16937063" y="2291700"/>
              <a:ext cx="2975950" cy="12700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bin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12114231" y="2291700"/>
              <a:ext cx="2975950" cy="12700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Library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" name="Google Shape;135;p9"/>
            <p:cNvCxnSpPr/>
            <p:nvPr/>
          </p:nvCxnSpPr>
          <p:spPr>
            <a:xfrm>
              <a:off x="3964331" y="1761531"/>
              <a:ext cx="14596829" cy="1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136" name="Google Shape;136;p9"/>
            <p:cNvSpPr/>
            <p:nvPr/>
          </p:nvSpPr>
          <p:spPr>
            <a:xfrm>
              <a:off x="4937131" y="4679069"/>
              <a:ext cx="2975950" cy="12700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 dirty="0" err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lryle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0" y="4679069"/>
              <a:ext cx="2975949" cy="12700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Guest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2483371" y="7057601"/>
              <a:ext cx="2975950" cy="12700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programs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6901953" y="7057601"/>
              <a:ext cx="3958039" cy="1270001"/>
            </a:xfrm>
            <a:prstGeom prst="ellipse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Helvetica Neue"/>
                <a:buNone/>
              </a:pPr>
              <a:r>
                <a:rPr lang="en-US" sz="44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.zshrc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14904307" y="4733732"/>
              <a:ext cx="2266121" cy="1270001"/>
            </a:xfrm>
            <a:prstGeom prst="ellipse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Helvetica Neue"/>
                <a:buNone/>
              </a:pPr>
              <a:r>
                <a:rPr lang="en-US" sz="44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zsh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9"/>
          <p:cNvSpPr/>
          <p:nvPr/>
        </p:nvSpPr>
        <p:spPr>
          <a:xfrm>
            <a:off x="682202" y="10126717"/>
            <a:ext cx="2975950" cy="127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Helvetica Neue"/>
              <a:buNone/>
            </a:pPr>
            <a:r>
              <a:rPr lang="en-US" sz="5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directory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9"/>
          <p:cNvSpPr/>
          <p:nvPr/>
        </p:nvSpPr>
        <p:spPr>
          <a:xfrm>
            <a:off x="667311" y="11677471"/>
            <a:ext cx="3005732" cy="1270001"/>
          </a:xfrm>
          <a:prstGeom prst="ellipse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9"/>
          <p:cNvSpPr/>
          <p:nvPr/>
        </p:nvSpPr>
        <p:spPr>
          <a:xfrm>
            <a:off x="488216" y="9956833"/>
            <a:ext cx="3363922" cy="3134469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F913BF-5AE5-6A60-9A2A-849A53A8A15D}"/>
              </a:ext>
            </a:extLst>
          </p:cNvPr>
          <p:cNvSpPr txBox="1"/>
          <p:nvPr/>
        </p:nvSpPr>
        <p:spPr>
          <a:xfrm>
            <a:off x="14633060" y="508000"/>
            <a:ext cx="20090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root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977D2-5793-8852-4D9E-28080AF4D900}"/>
              </a:ext>
            </a:extLst>
          </p:cNvPr>
          <p:cNvSpPr txBox="1"/>
          <p:nvPr/>
        </p:nvSpPr>
        <p:spPr>
          <a:xfrm>
            <a:off x="12922903" y="10477142"/>
            <a:ext cx="7919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Working Directory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>
            <a:spLocks noGrp="1"/>
          </p:cNvSpPr>
          <p:nvPr>
            <p:ph type="title"/>
          </p:nvPr>
        </p:nvSpPr>
        <p:spPr>
          <a:xfrm>
            <a:off x="4365595" y="437411"/>
            <a:ext cx="15652810" cy="3375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Helvetica Neue"/>
              <a:buNone/>
            </a:pPr>
            <a:r>
              <a:rPr lang="en-US" sz="15000" u="sng"/>
              <a:t>Types of paths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A2743B-EAE4-E3F0-2650-2AA7281D4005}"/>
              </a:ext>
            </a:extLst>
          </p:cNvPr>
          <p:cNvSpPr txBox="1"/>
          <p:nvPr/>
        </p:nvSpPr>
        <p:spPr>
          <a:xfrm>
            <a:off x="2105890" y="4272676"/>
            <a:ext cx="206986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0" dirty="0"/>
              <a:t>Absolute – always begins at root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E7A699-116E-9FC9-D33F-64EB33881A60}"/>
              </a:ext>
            </a:extLst>
          </p:cNvPr>
          <p:cNvSpPr txBox="1"/>
          <p:nvPr/>
        </p:nvSpPr>
        <p:spPr>
          <a:xfrm>
            <a:off x="2105890" y="7687374"/>
            <a:ext cx="215853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0" dirty="0"/>
              <a:t>Relative – starts at working directory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1"/>
          <p:cNvGrpSpPr/>
          <p:nvPr/>
        </p:nvGrpSpPr>
        <p:grpSpPr>
          <a:xfrm>
            <a:off x="929254" y="508000"/>
            <a:ext cx="21984169" cy="8327501"/>
            <a:chOff x="0" y="0"/>
            <a:chExt cx="21984169" cy="8327501"/>
          </a:xfrm>
        </p:grpSpPr>
        <p:cxnSp>
          <p:nvCxnSpPr>
            <p:cNvPr id="154" name="Google Shape;154;p11"/>
            <p:cNvCxnSpPr/>
            <p:nvPr/>
          </p:nvCxnSpPr>
          <p:spPr>
            <a:xfrm rot="10800000">
              <a:off x="16037366" y="4188244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55" name="Google Shape;155;p11"/>
            <p:cNvCxnSpPr/>
            <p:nvPr/>
          </p:nvCxnSpPr>
          <p:spPr>
            <a:xfrm rot="10800000">
              <a:off x="20974499" y="4188244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56" name="Google Shape;156;p11"/>
            <p:cNvCxnSpPr/>
            <p:nvPr/>
          </p:nvCxnSpPr>
          <p:spPr>
            <a:xfrm rot="10800000">
              <a:off x="18520738" y="3303837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57" name="Google Shape;157;p11"/>
            <p:cNvCxnSpPr/>
            <p:nvPr/>
          </p:nvCxnSpPr>
          <p:spPr>
            <a:xfrm>
              <a:off x="16040944" y="4193523"/>
              <a:ext cx="4959600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158" name="Google Shape;158;p11"/>
            <p:cNvSpPr/>
            <p:nvPr/>
          </p:nvSpPr>
          <p:spPr>
            <a:xfrm>
              <a:off x="19964869" y="4741439"/>
              <a:ext cx="2019300" cy="1269900"/>
            </a:xfrm>
            <a:prstGeom prst="ellipse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Helvetica Neue"/>
                <a:buNone/>
              </a:pPr>
              <a:r>
                <a:rPr lang="en-US" sz="44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mkdir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9" name="Google Shape;159;p11"/>
            <p:cNvCxnSpPr/>
            <p:nvPr/>
          </p:nvCxnSpPr>
          <p:spPr>
            <a:xfrm rot="10800000">
              <a:off x="3956540" y="6504407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60" name="Google Shape;160;p11"/>
            <p:cNvCxnSpPr/>
            <p:nvPr/>
          </p:nvCxnSpPr>
          <p:spPr>
            <a:xfrm rot="10800000">
              <a:off x="8893672" y="6504407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61" name="Google Shape;161;p11"/>
            <p:cNvCxnSpPr/>
            <p:nvPr/>
          </p:nvCxnSpPr>
          <p:spPr>
            <a:xfrm rot="10800000">
              <a:off x="6439912" y="5620000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62" name="Google Shape;162;p11"/>
            <p:cNvCxnSpPr/>
            <p:nvPr/>
          </p:nvCxnSpPr>
          <p:spPr>
            <a:xfrm>
              <a:off x="3960117" y="6509685"/>
              <a:ext cx="4959600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63" name="Google Shape;163;p11"/>
            <p:cNvCxnSpPr/>
            <p:nvPr/>
          </p:nvCxnSpPr>
          <p:spPr>
            <a:xfrm rot="10800000">
              <a:off x="1487974" y="4142439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64" name="Google Shape;164;p11"/>
            <p:cNvCxnSpPr/>
            <p:nvPr/>
          </p:nvCxnSpPr>
          <p:spPr>
            <a:xfrm rot="10800000">
              <a:off x="6425106" y="4142439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65" name="Google Shape;165;p11"/>
            <p:cNvCxnSpPr/>
            <p:nvPr/>
          </p:nvCxnSpPr>
          <p:spPr>
            <a:xfrm rot="10800000">
              <a:off x="3971346" y="3258031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66" name="Google Shape;166;p11"/>
            <p:cNvCxnSpPr/>
            <p:nvPr/>
          </p:nvCxnSpPr>
          <p:spPr>
            <a:xfrm>
              <a:off x="1491551" y="4147716"/>
              <a:ext cx="4959600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67" name="Google Shape;167;p11"/>
            <p:cNvCxnSpPr/>
            <p:nvPr/>
          </p:nvCxnSpPr>
          <p:spPr>
            <a:xfrm rot="10800000">
              <a:off x="3956540" y="1756253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68" name="Google Shape;168;p11"/>
            <p:cNvCxnSpPr/>
            <p:nvPr/>
          </p:nvCxnSpPr>
          <p:spPr>
            <a:xfrm rot="10800000">
              <a:off x="8779373" y="1756253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69" name="Google Shape;169;p11"/>
            <p:cNvCxnSpPr/>
            <p:nvPr/>
          </p:nvCxnSpPr>
          <p:spPr>
            <a:xfrm rot="10800000">
              <a:off x="13703805" y="1756253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70" name="Google Shape;170;p11"/>
            <p:cNvCxnSpPr/>
            <p:nvPr/>
          </p:nvCxnSpPr>
          <p:spPr>
            <a:xfrm rot="10800000">
              <a:off x="18526637" y="1756253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71" name="Google Shape;171;p11"/>
            <p:cNvCxnSpPr/>
            <p:nvPr/>
          </p:nvCxnSpPr>
          <p:spPr>
            <a:xfrm rot="10800000">
              <a:off x="11262744" y="871845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172" name="Google Shape;172;p11"/>
            <p:cNvSpPr/>
            <p:nvPr/>
          </p:nvSpPr>
          <p:spPr>
            <a:xfrm>
              <a:off x="9774770" y="0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500"/>
                <a:buFont typeface="Helvetica Neue"/>
                <a:buNone/>
              </a:pPr>
              <a:r>
                <a:rPr lang="en-US" sz="75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/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7291398" y="2291700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Volumes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2468565" y="2291700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Users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16937063" y="2291700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bin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12114231" y="2291700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Library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7" name="Google Shape;177;p11"/>
            <p:cNvCxnSpPr/>
            <p:nvPr/>
          </p:nvCxnSpPr>
          <p:spPr>
            <a:xfrm>
              <a:off x="3964331" y="1761531"/>
              <a:ext cx="14596800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178" name="Google Shape;178;p11"/>
            <p:cNvSpPr/>
            <p:nvPr/>
          </p:nvSpPr>
          <p:spPr>
            <a:xfrm>
              <a:off x="4937131" y="4679069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 dirty="0" err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lryle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0" y="4679069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Guest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2483371" y="7057601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programs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6901953" y="7057601"/>
              <a:ext cx="3957900" cy="1269900"/>
            </a:xfrm>
            <a:prstGeom prst="ellipse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Helvetica Neue"/>
                <a:buNone/>
              </a:pPr>
              <a:r>
                <a:rPr lang="en-US" sz="44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.zshrc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14904307" y="4733732"/>
              <a:ext cx="2266200" cy="1269900"/>
            </a:xfrm>
            <a:prstGeom prst="ellipse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Helvetica Neue"/>
                <a:buNone/>
              </a:pPr>
              <a:r>
                <a:rPr lang="en-US" sz="44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zsh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0319A108-FD42-9D00-EC23-231E9F8872F8}"/>
              </a:ext>
            </a:extLst>
          </p:cNvPr>
          <p:cNvSpPr/>
          <p:nvPr/>
        </p:nvSpPr>
        <p:spPr>
          <a:xfrm>
            <a:off x="9822925" y="508000"/>
            <a:ext cx="881099" cy="8718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0FB6F-81ED-BD76-C4A6-559C3BC2ED63}"/>
              </a:ext>
            </a:extLst>
          </p:cNvPr>
          <p:cNvSpPr txBox="1"/>
          <p:nvPr/>
        </p:nvSpPr>
        <p:spPr>
          <a:xfrm>
            <a:off x="9848971" y="10104120"/>
            <a:ext cx="126452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/>
              <a:t>/Users/</a:t>
            </a:r>
            <a:r>
              <a:rPr lang="en-US" sz="9000" dirty="0" err="1"/>
              <a:t>lryle</a:t>
            </a:r>
            <a:r>
              <a:rPr lang="en-US" sz="9000" dirty="0"/>
              <a:t>/.</a:t>
            </a:r>
            <a:r>
              <a:rPr lang="en-US" sz="9000" dirty="0" err="1"/>
              <a:t>zshrc</a:t>
            </a:r>
            <a:endParaRPr lang="en-US" sz="9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2"/>
          <p:cNvGrpSpPr/>
          <p:nvPr/>
        </p:nvGrpSpPr>
        <p:grpSpPr>
          <a:xfrm>
            <a:off x="929254" y="508000"/>
            <a:ext cx="21984169" cy="8327501"/>
            <a:chOff x="0" y="0"/>
            <a:chExt cx="21984169" cy="8327501"/>
          </a:xfrm>
        </p:grpSpPr>
        <p:cxnSp>
          <p:nvCxnSpPr>
            <p:cNvPr id="188" name="Google Shape;188;p12"/>
            <p:cNvCxnSpPr/>
            <p:nvPr/>
          </p:nvCxnSpPr>
          <p:spPr>
            <a:xfrm rot="10800000">
              <a:off x="16037366" y="4188244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89" name="Google Shape;189;p12"/>
            <p:cNvCxnSpPr/>
            <p:nvPr/>
          </p:nvCxnSpPr>
          <p:spPr>
            <a:xfrm rot="10800000">
              <a:off x="20974499" y="4188244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90" name="Google Shape;190;p12"/>
            <p:cNvCxnSpPr/>
            <p:nvPr/>
          </p:nvCxnSpPr>
          <p:spPr>
            <a:xfrm rot="10800000">
              <a:off x="18520738" y="3303837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91" name="Google Shape;191;p12"/>
            <p:cNvCxnSpPr/>
            <p:nvPr/>
          </p:nvCxnSpPr>
          <p:spPr>
            <a:xfrm>
              <a:off x="16040944" y="4193523"/>
              <a:ext cx="4959600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192" name="Google Shape;192;p12"/>
            <p:cNvSpPr/>
            <p:nvPr/>
          </p:nvSpPr>
          <p:spPr>
            <a:xfrm>
              <a:off x="19964869" y="4741439"/>
              <a:ext cx="2019300" cy="1269900"/>
            </a:xfrm>
            <a:prstGeom prst="ellipse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Helvetica Neue"/>
                <a:buNone/>
              </a:pPr>
              <a:r>
                <a:rPr lang="en-US" sz="44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mkdir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3" name="Google Shape;193;p12"/>
            <p:cNvCxnSpPr/>
            <p:nvPr/>
          </p:nvCxnSpPr>
          <p:spPr>
            <a:xfrm rot="10800000">
              <a:off x="3956540" y="6504407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94" name="Google Shape;194;p12"/>
            <p:cNvCxnSpPr/>
            <p:nvPr/>
          </p:nvCxnSpPr>
          <p:spPr>
            <a:xfrm rot="10800000">
              <a:off x="8893672" y="6504407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95" name="Google Shape;195;p12"/>
            <p:cNvCxnSpPr/>
            <p:nvPr/>
          </p:nvCxnSpPr>
          <p:spPr>
            <a:xfrm rot="10800000">
              <a:off x="6439912" y="5620000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96" name="Google Shape;196;p12"/>
            <p:cNvCxnSpPr/>
            <p:nvPr/>
          </p:nvCxnSpPr>
          <p:spPr>
            <a:xfrm>
              <a:off x="3960117" y="6509685"/>
              <a:ext cx="4959600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97" name="Google Shape;197;p12"/>
            <p:cNvCxnSpPr/>
            <p:nvPr/>
          </p:nvCxnSpPr>
          <p:spPr>
            <a:xfrm rot="10800000">
              <a:off x="1487974" y="4142439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98" name="Google Shape;198;p12"/>
            <p:cNvCxnSpPr/>
            <p:nvPr/>
          </p:nvCxnSpPr>
          <p:spPr>
            <a:xfrm rot="10800000">
              <a:off x="6425106" y="4142439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99" name="Google Shape;199;p12"/>
            <p:cNvCxnSpPr/>
            <p:nvPr/>
          </p:nvCxnSpPr>
          <p:spPr>
            <a:xfrm rot="10800000">
              <a:off x="3971346" y="3258031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00" name="Google Shape;200;p12"/>
            <p:cNvCxnSpPr/>
            <p:nvPr/>
          </p:nvCxnSpPr>
          <p:spPr>
            <a:xfrm>
              <a:off x="1491551" y="4147716"/>
              <a:ext cx="4959600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01" name="Google Shape;201;p12"/>
            <p:cNvCxnSpPr/>
            <p:nvPr/>
          </p:nvCxnSpPr>
          <p:spPr>
            <a:xfrm rot="10800000">
              <a:off x="3956540" y="1756253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02" name="Google Shape;202;p12"/>
            <p:cNvCxnSpPr/>
            <p:nvPr/>
          </p:nvCxnSpPr>
          <p:spPr>
            <a:xfrm rot="10800000">
              <a:off x="8779373" y="1756253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03" name="Google Shape;203;p12"/>
            <p:cNvCxnSpPr/>
            <p:nvPr/>
          </p:nvCxnSpPr>
          <p:spPr>
            <a:xfrm rot="10800000">
              <a:off x="13703805" y="1756253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04" name="Google Shape;204;p12"/>
            <p:cNvCxnSpPr/>
            <p:nvPr/>
          </p:nvCxnSpPr>
          <p:spPr>
            <a:xfrm rot="10800000">
              <a:off x="18526637" y="1756253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05" name="Google Shape;205;p12"/>
            <p:cNvCxnSpPr/>
            <p:nvPr/>
          </p:nvCxnSpPr>
          <p:spPr>
            <a:xfrm rot="10800000">
              <a:off x="11262744" y="871845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206" name="Google Shape;206;p12"/>
            <p:cNvSpPr/>
            <p:nvPr/>
          </p:nvSpPr>
          <p:spPr>
            <a:xfrm>
              <a:off x="9774770" y="0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500"/>
                <a:buFont typeface="Helvetica Neue"/>
                <a:buNone/>
              </a:pPr>
              <a:r>
                <a:rPr lang="en-US" sz="75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/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7291398" y="2291700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Volumes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2468565" y="2291700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Users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2"/>
            <p:cNvSpPr/>
            <p:nvPr/>
          </p:nvSpPr>
          <p:spPr>
            <a:xfrm>
              <a:off x="16937063" y="2291700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bin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12114231" y="2291700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Library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1" name="Google Shape;211;p12"/>
            <p:cNvCxnSpPr/>
            <p:nvPr/>
          </p:nvCxnSpPr>
          <p:spPr>
            <a:xfrm>
              <a:off x="3964331" y="1761531"/>
              <a:ext cx="14596800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212" name="Google Shape;212;p12"/>
            <p:cNvSpPr/>
            <p:nvPr/>
          </p:nvSpPr>
          <p:spPr>
            <a:xfrm>
              <a:off x="4937131" y="4679069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 dirty="0" err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lryle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0" y="4679069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Guest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2"/>
            <p:cNvSpPr/>
            <p:nvPr/>
          </p:nvSpPr>
          <p:spPr>
            <a:xfrm>
              <a:off x="2483371" y="7057601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programs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2"/>
            <p:cNvSpPr/>
            <p:nvPr/>
          </p:nvSpPr>
          <p:spPr>
            <a:xfrm>
              <a:off x="6901953" y="7057601"/>
              <a:ext cx="3957900" cy="1269900"/>
            </a:xfrm>
            <a:prstGeom prst="ellipse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Helvetica Neue"/>
                <a:buNone/>
              </a:pPr>
              <a:r>
                <a:rPr lang="en-US" sz="44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.zshrc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14904307" y="4733732"/>
              <a:ext cx="2266200" cy="1269900"/>
            </a:xfrm>
            <a:prstGeom prst="ellipse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Helvetica Neue"/>
                <a:buNone/>
              </a:pPr>
              <a:r>
                <a:rPr lang="en-US" sz="44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zsh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5FC3AF4-1600-9C92-1EF9-8D4745F28658}"/>
              </a:ext>
            </a:extLst>
          </p:cNvPr>
          <p:cNvSpPr/>
          <p:nvPr/>
        </p:nvSpPr>
        <p:spPr>
          <a:xfrm>
            <a:off x="10704024" y="330200"/>
            <a:ext cx="2976000" cy="17018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7F0D7E3-2FEA-5827-8ADE-CA4BDF74038F}"/>
              </a:ext>
            </a:extLst>
          </p:cNvPr>
          <p:cNvSpPr/>
          <p:nvPr/>
        </p:nvSpPr>
        <p:spPr>
          <a:xfrm>
            <a:off x="3412625" y="2588264"/>
            <a:ext cx="2976000" cy="170180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D23849F-F66A-B65A-711C-80D9CD79FF4B}"/>
              </a:ext>
            </a:extLst>
          </p:cNvPr>
          <p:cNvSpPr/>
          <p:nvPr/>
        </p:nvSpPr>
        <p:spPr>
          <a:xfrm>
            <a:off x="5894648" y="4904102"/>
            <a:ext cx="2976000" cy="1701800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93FDC-9FB1-C63A-D9B9-A22555B72406}"/>
              </a:ext>
            </a:extLst>
          </p:cNvPr>
          <p:cNvSpPr txBox="1"/>
          <p:nvPr/>
        </p:nvSpPr>
        <p:spPr>
          <a:xfrm>
            <a:off x="8248854" y="9330487"/>
            <a:ext cx="126452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rgbClr val="FF0000"/>
                </a:solidFill>
              </a:rPr>
              <a:t>/Users/</a:t>
            </a:r>
            <a:r>
              <a:rPr lang="en-US" sz="9000" dirty="0" err="1">
                <a:solidFill>
                  <a:srgbClr val="FF0000"/>
                </a:solidFill>
              </a:rPr>
              <a:t>lryle</a:t>
            </a:r>
            <a:r>
              <a:rPr lang="en-US" sz="9000" dirty="0">
                <a:solidFill>
                  <a:srgbClr val="FF0000"/>
                </a:solidFill>
              </a:rPr>
              <a:t>/.</a:t>
            </a:r>
            <a:r>
              <a:rPr lang="en-US" sz="9000" dirty="0" err="1">
                <a:solidFill>
                  <a:srgbClr val="FF0000"/>
                </a:solidFill>
              </a:rPr>
              <a:t>zshrc</a:t>
            </a:r>
            <a:endParaRPr lang="en-US" sz="90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B02CBE-B3DD-AB8C-4320-BDDAE4F5599C}"/>
              </a:ext>
            </a:extLst>
          </p:cNvPr>
          <p:cNvSpPr txBox="1"/>
          <p:nvPr/>
        </p:nvSpPr>
        <p:spPr>
          <a:xfrm>
            <a:off x="8310424" y="10513687"/>
            <a:ext cx="126452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rgbClr val="00B050"/>
                </a:solidFill>
              </a:rPr>
              <a:t>/</a:t>
            </a:r>
            <a:r>
              <a:rPr lang="en-US" sz="9000" dirty="0" err="1">
                <a:solidFill>
                  <a:srgbClr val="00B050"/>
                </a:solidFill>
              </a:rPr>
              <a:t>lryle</a:t>
            </a:r>
            <a:r>
              <a:rPr lang="en-US" sz="9000" dirty="0">
                <a:solidFill>
                  <a:srgbClr val="00B050"/>
                </a:solidFill>
              </a:rPr>
              <a:t>/.</a:t>
            </a:r>
            <a:r>
              <a:rPr lang="en-US" sz="9000" dirty="0" err="1">
                <a:solidFill>
                  <a:srgbClr val="00B050"/>
                </a:solidFill>
              </a:rPr>
              <a:t>zshrc</a:t>
            </a:r>
            <a:endParaRPr lang="en-US" sz="90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B51D8B-007A-25DD-FEE9-F3284BB3A84B}"/>
              </a:ext>
            </a:extLst>
          </p:cNvPr>
          <p:cNvSpPr txBox="1"/>
          <p:nvPr/>
        </p:nvSpPr>
        <p:spPr>
          <a:xfrm>
            <a:off x="8197048" y="11790711"/>
            <a:ext cx="126452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rgbClr val="FFC000"/>
                </a:solidFill>
              </a:rPr>
              <a:t>/.</a:t>
            </a:r>
            <a:r>
              <a:rPr lang="en-US" sz="9000" dirty="0" err="1">
                <a:solidFill>
                  <a:srgbClr val="FFC000"/>
                </a:solidFill>
              </a:rPr>
              <a:t>zshrc</a:t>
            </a:r>
            <a:endParaRPr lang="en-US" sz="9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13"/>
          <p:cNvGrpSpPr/>
          <p:nvPr/>
        </p:nvGrpSpPr>
        <p:grpSpPr>
          <a:xfrm>
            <a:off x="929254" y="508000"/>
            <a:ext cx="21984169" cy="8327501"/>
            <a:chOff x="0" y="0"/>
            <a:chExt cx="21984169" cy="8327501"/>
          </a:xfrm>
        </p:grpSpPr>
        <p:cxnSp>
          <p:nvCxnSpPr>
            <p:cNvPr id="222" name="Google Shape;222;p13"/>
            <p:cNvCxnSpPr/>
            <p:nvPr/>
          </p:nvCxnSpPr>
          <p:spPr>
            <a:xfrm rot="10800000">
              <a:off x="16037366" y="4188244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23" name="Google Shape;223;p13"/>
            <p:cNvCxnSpPr/>
            <p:nvPr/>
          </p:nvCxnSpPr>
          <p:spPr>
            <a:xfrm rot="10800000">
              <a:off x="20974499" y="4188244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24" name="Google Shape;224;p13"/>
            <p:cNvCxnSpPr/>
            <p:nvPr/>
          </p:nvCxnSpPr>
          <p:spPr>
            <a:xfrm rot="10800000">
              <a:off x="18520738" y="3303837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25" name="Google Shape;225;p13"/>
            <p:cNvCxnSpPr/>
            <p:nvPr/>
          </p:nvCxnSpPr>
          <p:spPr>
            <a:xfrm>
              <a:off x="16040944" y="4193523"/>
              <a:ext cx="4959600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226" name="Google Shape;226;p13"/>
            <p:cNvSpPr/>
            <p:nvPr/>
          </p:nvSpPr>
          <p:spPr>
            <a:xfrm>
              <a:off x="19964869" y="4741439"/>
              <a:ext cx="2019300" cy="1269900"/>
            </a:xfrm>
            <a:prstGeom prst="ellipse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Helvetica Neue"/>
                <a:buNone/>
              </a:pPr>
              <a:r>
                <a:rPr lang="en-US" sz="44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mkdir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" name="Google Shape;227;p13"/>
            <p:cNvCxnSpPr/>
            <p:nvPr/>
          </p:nvCxnSpPr>
          <p:spPr>
            <a:xfrm rot="10800000">
              <a:off x="3956540" y="6504407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28" name="Google Shape;228;p13"/>
            <p:cNvCxnSpPr/>
            <p:nvPr/>
          </p:nvCxnSpPr>
          <p:spPr>
            <a:xfrm rot="10800000">
              <a:off x="8893672" y="6504407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29" name="Google Shape;229;p13"/>
            <p:cNvCxnSpPr/>
            <p:nvPr/>
          </p:nvCxnSpPr>
          <p:spPr>
            <a:xfrm rot="10800000">
              <a:off x="6439912" y="5620000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30" name="Google Shape;230;p13"/>
            <p:cNvCxnSpPr/>
            <p:nvPr/>
          </p:nvCxnSpPr>
          <p:spPr>
            <a:xfrm>
              <a:off x="3960117" y="6509685"/>
              <a:ext cx="4959600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31" name="Google Shape;231;p13"/>
            <p:cNvCxnSpPr/>
            <p:nvPr/>
          </p:nvCxnSpPr>
          <p:spPr>
            <a:xfrm rot="10800000">
              <a:off x="1487974" y="4142439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32" name="Google Shape;232;p13"/>
            <p:cNvCxnSpPr/>
            <p:nvPr/>
          </p:nvCxnSpPr>
          <p:spPr>
            <a:xfrm rot="10800000">
              <a:off x="6425106" y="4142439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33" name="Google Shape;233;p13"/>
            <p:cNvCxnSpPr/>
            <p:nvPr/>
          </p:nvCxnSpPr>
          <p:spPr>
            <a:xfrm rot="10800000">
              <a:off x="3971346" y="3258031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34" name="Google Shape;234;p13"/>
            <p:cNvCxnSpPr/>
            <p:nvPr/>
          </p:nvCxnSpPr>
          <p:spPr>
            <a:xfrm>
              <a:off x="1491551" y="4147716"/>
              <a:ext cx="4959600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35" name="Google Shape;235;p13"/>
            <p:cNvCxnSpPr/>
            <p:nvPr/>
          </p:nvCxnSpPr>
          <p:spPr>
            <a:xfrm rot="10800000">
              <a:off x="3956540" y="1756253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36" name="Google Shape;236;p13"/>
            <p:cNvCxnSpPr/>
            <p:nvPr/>
          </p:nvCxnSpPr>
          <p:spPr>
            <a:xfrm rot="10800000">
              <a:off x="8779373" y="1756253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37" name="Google Shape;237;p13"/>
            <p:cNvCxnSpPr/>
            <p:nvPr/>
          </p:nvCxnSpPr>
          <p:spPr>
            <a:xfrm rot="10800000">
              <a:off x="13703805" y="1756253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38" name="Google Shape;238;p13"/>
            <p:cNvCxnSpPr/>
            <p:nvPr/>
          </p:nvCxnSpPr>
          <p:spPr>
            <a:xfrm rot="10800000">
              <a:off x="18526637" y="1756253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39" name="Google Shape;239;p13"/>
            <p:cNvCxnSpPr/>
            <p:nvPr/>
          </p:nvCxnSpPr>
          <p:spPr>
            <a:xfrm rot="10800000">
              <a:off x="11262744" y="871845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240" name="Google Shape;240;p13"/>
            <p:cNvSpPr/>
            <p:nvPr/>
          </p:nvSpPr>
          <p:spPr>
            <a:xfrm>
              <a:off x="9774770" y="0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500"/>
                <a:buFont typeface="Helvetica Neue"/>
                <a:buNone/>
              </a:pPr>
              <a:r>
                <a:rPr lang="en-US" sz="75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/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7291398" y="2291700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Volumes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2468565" y="2291700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Users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16937063" y="2291700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bin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12114231" y="2291700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Library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5" name="Google Shape;245;p13"/>
            <p:cNvCxnSpPr/>
            <p:nvPr/>
          </p:nvCxnSpPr>
          <p:spPr>
            <a:xfrm>
              <a:off x="3964331" y="1761531"/>
              <a:ext cx="14596800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246" name="Google Shape;246;p13"/>
            <p:cNvSpPr/>
            <p:nvPr/>
          </p:nvSpPr>
          <p:spPr>
            <a:xfrm>
              <a:off x="4937131" y="4679069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 dirty="0" err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lryle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0" y="4679069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Guest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2483371" y="7057601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programs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6901953" y="7057601"/>
              <a:ext cx="3957900" cy="1269900"/>
            </a:xfrm>
            <a:prstGeom prst="ellipse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Helvetica Neue"/>
                <a:buNone/>
              </a:pPr>
              <a:r>
                <a:rPr lang="en-US" sz="44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.zshrc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14904307" y="4733732"/>
              <a:ext cx="2266200" cy="1269900"/>
            </a:xfrm>
            <a:prstGeom prst="ellipse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Helvetica Neue"/>
                <a:buNone/>
              </a:pPr>
              <a:r>
                <a:rPr lang="en-US" sz="44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zsh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8FE71F9-901B-ACA9-415A-CDD5A12473A4}"/>
              </a:ext>
            </a:extLst>
          </p:cNvPr>
          <p:cNvSpPr txBox="1"/>
          <p:nvPr/>
        </p:nvSpPr>
        <p:spPr>
          <a:xfrm>
            <a:off x="1279053" y="9383416"/>
            <a:ext cx="1420478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dirty="0"/>
              <a:t>(..) move backwards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A433460-E165-AC20-B6A8-DBB06123B3A6}"/>
              </a:ext>
            </a:extLst>
          </p:cNvPr>
          <p:cNvSpPr/>
          <p:nvPr/>
        </p:nvSpPr>
        <p:spPr>
          <a:xfrm>
            <a:off x="2417227" y="7865008"/>
            <a:ext cx="980592" cy="9704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732B9-B934-6D40-7510-1A7730D08C9D}"/>
              </a:ext>
            </a:extLst>
          </p:cNvPr>
          <p:cNvSpPr txBox="1"/>
          <p:nvPr/>
        </p:nvSpPr>
        <p:spPr>
          <a:xfrm>
            <a:off x="14648740" y="8538012"/>
            <a:ext cx="126452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chemeClr val="tx1"/>
                </a:solidFill>
                <a:highlight>
                  <a:srgbClr val="FFFF00"/>
                </a:highlight>
              </a:rPr>
              <a:t>/.</a:t>
            </a:r>
            <a:r>
              <a:rPr lang="en-US" sz="9000" dirty="0" err="1">
                <a:solidFill>
                  <a:schemeClr val="tx1"/>
                </a:solidFill>
                <a:highlight>
                  <a:srgbClr val="FFFF00"/>
                </a:highlight>
              </a:rPr>
              <a:t>zshrc</a:t>
            </a:r>
            <a:endParaRPr lang="en-US" sz="90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755519-73B6-A940-D0A2-B528459BC5E4}"/>
              </a:ext>
            </a:extLst>
          </p:cNvPr>
          <p:cNvSpPr/>
          <p:nvPr/>
        </p:nvSpPr>
        <p:spPr>
          <a:xfrm flipH="1">
            <a:off x="6399813" y="7736368"/>
            <a:ext cx="980592" cy="9704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A7791-C294-3CA2-AFE3-3B2F690F9F26}"/>
              </a:ext>
            </a:extLst>
          </p:cNvPr>
          <p:cNvSpPr txBox="1"/>
          <p:nvPr/>
        </p:nvSpPr>
        <p:spPr>
          <a:xfrm>
            <a:off x="14633059" y="10348120"/>
            <a:ext cx="126452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chemeClr val="tx1"/>
                </a:solidFill>
                <a:highlight>
                  <a:srgbClr val="008000"/>
                </a:highlight>
              </a:rPr>
              <a:t>../../../bin/</a:t>
            </a:r>
            <a:r>
              <a:rPr lang="en-US" sz="9000" dirty="0" err="1">
                <a:solidFill>
                  <a:schemeClr val="tx1"/>
                </a:solidFill>
                <a:highlight>
                  <a:srgbClr val="008000"/>
                </a:highlight>
              </a:rPr>
              <a:t>mkdir</a:t>
            </a:r>
            <a:endParaRPr lang="en-US" sz="9000" dirty="0">
              <a:solidFill>
                <a:schemeClr val="tx1"/>
              </a:solidFill>
              <a:highlight>
                <a:srgbClr val="008000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14"/>
          <p:cNvGrpSpPr/>
          <p:nvPr/>
        </p:nvGrpSpPr>
        <p:grpSpPr>
          <a:xfrm>
            <a:off x="929254" y="508000"/>
            <a:ext cx="21984169" cy="8327501"/>
            <a:chOff x="0" y="0"/>
            <a:chExt cx="21984169" cy="8327501"/>
          </a:xfrm>
        </p:grpSpPr>
        <p:cxnSp>
          <p:nvCxnSpPr>
            <p:cNvPr id="256" name="Google Shape;256;p14"/>
            <p:cNvCxnSpPr/>
            <p:nvPr/>
          </p:nvCxnSpPr>
          <p:spPr>
            <a:xfrm rot="10800000">
              <a:off x="16037366" y="4188244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57" name="Google Shape;257;p14"/>
            <p:cNvCxnSpPr/>
            <p:nvPr/>
          </p:nvCxnSpPr>
          <p:spPr>
            <a:xfrm rot="10800000">
              <a:off x="20974499" y="4188244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58" name="Google Shape;258;p14"/>
            <p:cNvCxnSpPr/>
            <p:nvPr/>
          </p:nvCxnSpPr>
          <p:spPr>
            <a:xfrm rot="10800000">
              <a:off x="18520738" y="3303837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59" name="Google Shape;259;p14"/>
            <p:cNvCxnSpPr/>
            <p:nvPr/>
          </p:nvCxnSpPr>
          <p:spPr>
            <a:xfrm>
              <a:off x="16040944" y="4193523"/>
              <a:ext cx="4959600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260" name="Google Shape;260;p14"/>
            <p:cNvSpPr/>
            <p:nvPr/>
          </p:nvSpPr>
          <p:spPr>
            <a:xfrm>
              <a:off x="19964869" y="4741439"/>
              <a:ext cx="2019300" cy="1269900"/>
            </a:xfrm>
            <a:prstGeom prst="ellipse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Helvetica Neue"/>
                <a:buNone/>
              </a:pPr>
              <a:r>
                <a:rPr lang="en-US" sz="44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mkdir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1" name="Google Shape;261;p14"/>
            <p:cNvCxnSpPr/>
            <p:nvPr/>
          </p:nvCxnSpPr>
          <p:spPr>
            <a:xfrm rot="10800000">
              <a:off x="3956540" y="6504407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62" name="Google Shape;262;p14"/>
            <p:cNvCxnSpPr/>
            <p:nvPr/>
          </p:nvCxnSpPr>
          <p:spPr>
            <a:xfrm rot="10800000">
              <a:off x="8893672" y="6504407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63" name="Google Shape;263;p14"/>
            <p:cNvCxnSpPr/>
            <p:nvPr/>
          </p:nvCxnSpPr>
          <p:spPr>
            <a:xfrm rot="10800000">
              <a:off x="6439912" y="5620000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64" name="Google Shape;264;p14"/>
            <p:cNvCxnSpPr/>
            <p:nvPr/>
          </p:nvCxnSpPr>
          <p:spPr>
            <a:xfrm>
              <a:off x="3960117" y="6509685"/>
              <a:ext cx="4959600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65" name="Google Shape;265;p14"/>
            <p:cNvCxnSpPr/>
            <p:nvPr/>
          </p:nvCxnSpPr>
          <p:spPr>
            <a:xfrm rot="10800000">
              <a:off x="1487974" y="4142439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66" name="Google Shape;266;p14"/>
            <p:cNvCxnSpPr/>
            <p:nvPr/>
          </p:nvCxnSpPr>
          <p:spPr>
            <a:xfrm rot="10800000">
              <a:off x="6425106" y="4142439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67" name="Google Shape;267;p14"/>
            <p:cNvCxnSpPr/>
            <p:nvPr/>
          </p:nvCxnSpPr>
          <p:spPr>
            <a:xfrm rot="10800000">
              <a:off x="3971346" y="3258031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68" name="Google Shape;268;p14"/>
            <p:cNvCxnSpPr/>
            <p:nvPr/>
          </p:nvCxnSpPr>
          <p:spPr>
            <a:xfrm>
              <a:off x="1491551" y="4147716"/>
              <a:ext cx="4959600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69" name="Google Shape;269;p14"/>
            <p:cNvCxnSpPr/>
            <p:nvPr/>
          </p:nvCxnSpPr>
          <p:spPr>
            <a:xfrm rot="10800000">
              <a:off x="3956540" y="1756253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70" name="Google Shape;270;p14"/>
            <p:cNvCxnSpPr/>
            <p:nvPr/>
          </p:nvCxnSpPr>
          <p:spPr>
            <a:xfrm rot="10800000">
              <a:off x="8779373" y="1756253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71" name="Google Shape;271;p14"/>
            <p:cNvCxnSpPr/>
            <p:nvPr/>
          </p:nvCxnSpPr>
          <p:spPr>
            <a:xfrm rot="10800000">
              <a:off x="13703805" y="1756253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72" name="Google Shape;272;p14"/>
            <p:cNvCxnSpPr/>
            <p:nvPr/>
          </p:nvCxnSpPr>
          <p:spPr>
            <a:xfrm rot="10800000">
              <a:off x="18526637" y="1756253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73" name="Google Shape;273;p14"/>
            <p:cNvCxnSpPr/>
            <p:nvPr/>
          </p:nvCxnSpPr>
          <p:spPr>
            <a:xfrm rot="10800000">
              <a:off x="11262744" y="871845"/>
              <a:ext cx="0" cy="85260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274" name="Google Shape;274;p14"/>
            <p:cNvSpPr/>
            <p:nvPr/>
          </p:nvSpPr>
          <p:spPr>
            <a:xfrm>
              <a:off x="9774770" y="0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500"/>
                <a:buFont typeface="Helvetica Neue"/>
                <a:buNone/>
              </a:pPr>
              <a:r>
                <a:rPr lang="en-US" sz="75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/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7291398" y="2291700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Volumes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2468565" y="2291700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Users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16937063" y="2291700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bin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12114231" y="2291700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Library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9" name="Google Shape;279;p14"/>
            <p:cNvCxnSpPr/>
            <p:nvPr/>
          </p:nvCxnSpPr>
          <p:spPr>
            <a:xfrm>
              <a:off x="3964331" y="1761531"/>
              <a:ext cx="14596800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280" name="Google Shape;280;p14"/>
            <p:cNvSpPr/>
            <p:nvPr/>
          </p:nvSpPr>
          <p:spPr>
            <a:xfrm>
              <a:off x="4937131" y="4679069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lryle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0" y="4679069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Guest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2483371" y="7057601"/>
              <a:ext cx="2976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programs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6901953" y="7057601"/>
              <a:ext cx="3957900" cy="1269900"/>
            </a:xfrm>
            <a:prstGeom prst="ellipse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Helvetica Neue"/>
                <a:buNone/>
              </a:pPr>
              <a:r>
                <a:rPr lang="en-US" sz="44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.zshrc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14904307" y="4733732"/>
              <a:ext cx="2266200" cy="1269900"/>
            </a:xfrm>
            <a:prstGeom prst="ellipse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Helvetica Neue"/>
                <a:buNone/>
              </a:pPr>
              <a:r>
                <a:rPr lang="en-US" sz="44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zsh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EBB397C-2EE0-9EC5-F5C2-36E124104BBA}"/>
              </a:ext>
            </a:extLst>
          </p:cNvPr>
          <p:cNvSpPr/>
          <p:nvPr/>
        </p:nvSpPr>
        <p:spPr>
          <a:xfrm>
            <a:off x="5866385" y="5187069"/>
            <a:ext cx="3242446" cy="133227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4E50BE-1592-FD5A-5DBB-1624CC57F865}"/>
              </a:ext>
            </a:extLst>
          </p:cNvPr>
          <p:cNvCxnSpPr/>
          <p:nvPr/>
        </p:nvCxnSpPr>
        <p:spPr>
          <a:xfrm>
            <a:off x="9460523" y="6128000"/>
            <a:ext cx="4853354" cy="23126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31FFADA-DD2F-C42A-6A15-E3F77BB6E0FF}"/>
              </a:ext>
            </a:extLst>
          </p:cNvPr>
          <p:cNvSpPr txBox="1"/>
          <p:nvPr/>
        </p:nvSpPr>
        <p:spPr>
          <a:xfrm>
            <a:off x="14946923" y="8440615"/>
            <a:ext cx="79665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/>
              <a:t>Absolute path to home directory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278031" y="355600"/>
            <a:ext cx="24008313" cy="1277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0"/>
              <a:buFont typeface="Helvetica Neue"/>
              <a:buNone/>
            </a:pPr>
            <a:r>
              <a:rPr lang="en-US" sz="30000"/>
              <a:t>Configuration files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>
            <a:spLocks noGrp="1"/>
          </p:cNvSpPr>
          <p:nvPr>
            <p:ph type="title"/>
          </p:nvPr>
        </p:nvSpPr>
        <p:spPr>
          <a:xfrm>
            <a:off x="403199" y="361200"/>
            <a:ext cx="5736300" cy="28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Helvetica Neue"/>
              <a:buNone/>
            </a:pPr>
            <a:r>
              <a:rPr lang="en-US" sz="15000" u="sng"/>
              <a:t>Bash</a:t>
            </a:r>
            <a:r>
              <a:rPr lang="en-US" sz="15000"/>
              <a:t>:</a:t>
            </a:r>
            <a:endParaRPr/>
          </a:p>
        </p:txBody>
      </p:sp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708000" y="5438400"/>
            <a:ext cx="4430100" cy="28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Helvetica Neue"/>
              <a:buNone/>
            </a:pPr>
            <a:r>
              <a:rPr lang="en-US" sz="15000" u="sng"/>
              <a:t>Zsh</a:t>
            </a:r>
            <a:r>
              <a:rPr lang="en-US" sz="15000"/>
              <a:t>: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023433-7DB8-F883-822B-A03F71B79869}"/>
              </a:ext>
            </a:extLst>
          </p:cNvPr>
          <p:cNvSpPr txBox="1"/>
          <p:nvPr/>
        </p:nvSpPr>
        <p:spPr>
          <a:xfrm>
            <a:off x="6611815" y="1301262"/>
            <a:ext cx="1568547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.</a:t>
            </a:r>
            <a:r>
              <a:rPr lang="en-US" sz="10000" dirty="0" err="1"/>
              <a:t>bash_profile</a:t>
            </a:r>
            <a:r>
              <a:rPr lang="en-US" sz="10000" dirty="0"/>
              <a:t>* (Mac)</a:t>
            </a:r>
          </a:p>
          <a:p>
            <a:r>
              <a:rPr lang="en-US" sz="10000" dirty="0"/>
              <a:t>.</a:t>
            </a:r>
            <a:r>
              <a:rPr lang="en-US" sz="10000" dirty="0" err="1"/>
              <a:t>bashrc</a:t>
            </a:r>
            <a:r>
              <a:rPr lang="en-US" sz="10000" dirty="0"/>
              <a:t>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AE8369-D17D-AD89-73E3-29ABD752842D}"/>
              </a:ext>
            </a:extLst>
          </p:cNvPr>
          <p:cNvSpPr txBox="1"/>
          <p:nvPr/>
        </p:nvSpPr>
        <p:spPr>
          <a:xfrm>
            <a:off x="6611814" y="6858000"/>
            <a:ext cx="156854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.</a:t>
            </a:r>
            <a:r>
              <a:rPr lang="en-US" sz="10000" dirty="0" err="1"/>
              <a:t>zshrc</a:t>
            </a:r>
            <a:endParaRPr lang="en-US" sz="10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E28F-2273-0466-548D-79135332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9000" dirty="0"/>
              <a:t>Check in</a:t>
            </a:r>
          </a:p>
        </p:txBody>
      </p:sp>
    </p:spTree>
    <p:extLst>
      <p:ext uri="{BB962C8B-B14F-4D97-AF65-F5344CB8AC3E}">
        <p14:creationId xmlns:p14="http://schemas.microsoft.com/office/powerpoint/2010/main" val="3287632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>
            <a:spLocks noGrp="1"/>
          </p:cNvSpPr>
          <p:nvPr>
            <p:ph type="title"/>
          </p:nvPr>
        </p:nvSpPr>
        <p:spPr>
          <a:xfrm>
            <a:off x="2019403" y="212722"/>
            <a:ext cx="20345194" cy="257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/>
              <a:t>Practically speaking…</a:t>
            </a:r>
            <a:endParaRPr/>
          </a:p>
        </p:txBody>
      </p:sp>
      <p:sp>
        <p:nvSpPr>
          <p:cNvPr id="301" name="Google Shape;301;p17"/>
          <p:cNvSpPr txBox="1">
            <a:spLocks noGrp="1"/>
          </p:cNvSpPr>
          <p:nvPr>
            <p:ph type="body" idx="1"/>
          </p:nvPr>
        </p:nvSpPr>
        <p:spPr>
          <a:xfrm>
            <a:off x="1437898" y="3378200"/>
            <a:ext cx="21508204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596900" lvl="0" indent="-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68"/>
              <a:buFont typeface="Helvetica Neue"/>
              <a:buChar char="•"/>
            </a:pPr>
            <a:r>
              <a:rPr lang="en-US" sz="5734"/>
              <a:t>For Mac OSX:</a:t>
            </a:r>
            <a:endParaRPr/>
          </a:p>
          <a:p>
            <a:pPr marL="1193800" lvl="1" indent="-596900" algn="l" rtl="0">
              <a:lnSpc>
                <a:spcPct val="100000"/>
              </a:lnSpc>
              <a:spcBef>
                <a:spcPts val="5500"/>
              </a:spcBef>
              <a:spcAft>
                <a:spcPts val="0"/>
              </a:spcAft>
              <a:buClr>
                <a:srgbClr val="000000"/>
              </a:buClr>
              <a:buSzPts val="7168"/>
              <a:buFont typeface="Helvetica Neue"/>
              <a:buChar char="-"/>
            </a:pPr>
            <a:r>
              <a:rPr lang="en-US" sz="5734"/>
              <a:t>You only need .bash_profile or .zshrc</a:t>
            </a:r>
            <a:endParaRPr/>
          </a:p>
          <a:p>
            <a:pPr marL="1193800" lvl="1" indent="-596900" algn="l" rtl="0">
              <a:lnSpc>
                <a:spcPct val="100000"/>
              </a:lnSpc>
              <a:spcBef>
                <a:spcPts val="5500"/>
              </a:spcBef>
              <a:spcAft>
                <a:spcPts val="0"/>
              </a:spcAft>
              <a:buClr>
                <a:srgbClr val="000000"/>
              </a:buClr>
              <a:buSzPts val="7168"/>
              <a:buFont typeface="Helvetica Neue"/>
              <a:buChar char="-"/>
            </a:pPr>
            <a:r>
              <a:rPr lang="en-US" sz="5734"/>
              <a:t>Terminal.app runs login shell for each new window, by default</a:t>
            </a:r>
            <a:endParaRPr/>
          </a:p>
          <a:p>
            <a:pPr marL="596900" lvl="0" indent="-596900" algn="l" rtl="0">
              <a:lnSpc>
                <a:spcPct val="100000"/>
              </a:lnSpc>
              <a:spcBef>
                <a:spcPts val="5500"/>
              </a:spcBef>
              <a:spcAft>
                <a:spcPts val="0"/>
              </a:spcAft>
              <a:buClr>
                <a:srgbClr val="000000"/>
              </a:buClr>
              <a:buSzPts val="7168"/>
              <a:buFont typeface="Helvetica Neue"/>
              <a:buChar char="•"/>
            </a:pPr>
            <a:r>
              <a:rPr lang="en-US" sz="5734"/>
              <a:t>For Linux:</a:t>
            </a:r>
            <a:endParaRPr/>
          </a:p>
          <a:p>
            <a:pPr marL="1193800" lvl="1" indent="-596900" algn="l" rtl="0">
              <a:lnSpc>
                <a:spcPct val="100000"/>
              </a:lnSpc>
              <a:spcBef>
                <a:spcPts val="5500"/>
              </a:spcBef>
              <a:spcAft>
                <a:spcPts val="0"/>
              </a:spcAft>
              <a:buClr>
                <a:srgbClr val="000000"/>
              </a:buClr>
              <a:buSzPts val="7168"/>
              <a:buFont typeface="Helvetica Neue"/>
              <a:buChar char="•"/>
            </a:pPr>
            <a:r>
              <a:rPr lang="en-US" sz="5734"/>
              <a:t>Use .bashrc for most settings </a:t>
            </a:r>
            <a:endParaRPr/>
          </a:p>
          <a:p>
            <a:pPr marL="1193800" lvl="1" indent="-596900" algn="l" rtl="0">
              <a:lnSpc>
                <a:spcPct val="100000"/>
              </a:lnSpc>
              <a:spcBef>
                <a:spcPts val="5500"/>
              </a:spcBef>
              <a:spcAft>
                <a:spcPts val="0"/>
              </a:spcAft>
              <a:buClr>
                <a:srgbClr val="000000"/>
              </a:buClr>
              <a:buSzPts val="7168"/>
              <a:buFont typeface="Helvetica Neue"/>
              <a:buChar char="•"/>
            </a:pPr>
            <a:r>
              <a:rPr lang="en-US" sz="5734"/>
              <a:t>Execute .bashrc within .bash_profile (instructions on GitHub)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Lemon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set -o noclobber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p18"/>
          <p:cNvSpPr txBox="1">
            <a:spLocks noGrp="1"/>
          </p:cNvSpPr>
          <p:nvPr>
            <p:ph type="body" idx="1"/>
          </p:nvPr>
        </p:nvSpPr>
        <p:spPr>
          <a:xfrm>
            <a:off x="1412580" y="3692373"/>
            <a:ext cx="21812990" cy="178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25"/>
              <a:buFont typeface="Helvetica Neue"/>
              <a:buChar char="•"/>
            </a:pPr>
            <a:r>
              <a:rPr lang="en-US" sz="5700"/>
              <a:t>Protects you from accidentally overwriting files that already exist</a:t>
            </a:r>
            <a:endParaRPr/>
          </a:p>
        </p:txBody>
      </p:sp>
      <p:pic>
        <p:nvPicPr>
          <p:cNvPr id="308" name="Google Shape;308;p18" descr="noclobb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109" y="7433495"/>
            <a:ext cx="22257782" cy="4974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ea1a0ad34_0_123"/>
          <p:cNvSpPr txBox="1">
            <a:spLocks noGrp="1"/>
          </p:cNvSpPr>
          <p:nvPr>
            <p:ph type="body" idx="1"/>
          </p:nvPr>
        </p:nvSpPr>
        <p:spPr>
          <a:xfrm>
            <a:off x="526100" y="783775"/>
            <a:ext cx="23331900" cy="122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63500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50"/>
              <a:buFont typeface="Helvetica Neue"/>
              <a:buChar char="•"/>
            </a:pPr>
            <a:r>
              <a:rPr lang="en-US" sz="9000"/>
              <a:t>Subtle change to behavior of up and down arrow keys</a:t>
            </a:r>
            <a:endParaRPr sz="8000"/>
          </a:p>
          <a:p>
            <a:pPr marL="635000" lvl="0" indent="-17462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7250"/>
              <a:buFont typeface="Helvetica Neue"/>
              <a:buNone/>
            </a:pPr>
            <a:endParaRPr sz="9000"/>
          </a:p>
          <a:p>
            <a:pPr marL="635000" lvl="0" indent="-635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450"/>
              <a:buFont typeface="Helvetica Neue"/>
              <a:buChar char="•"/>
            </a:pPr>
            <a:r>
              <a:rPr lang="en-US" sz="9000"/>
              <a:t>Still scroll through command history… </a:t>
            </a:r>
            <a:endParaRPr sz="8000"/>
          </a:p>
          <a:p>
            <a:pPr marL="1270000" lvl="1" indent="-838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450"/>
              <a:buFont typeface="Helvetica Neue"/>
              <a:buChar char="•"/>
            </a:pPr>
            <a:r>
              <a:rPr lang="en-US" sz="9000"/>
              <a:t>but now if you start typing a command, you will only scroll through commands that match what you have started typing</a:t>
            </a:r>
            <a:endParaRPr sz="8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>
            <a:spLocks noGrp="1"/>
          </p:cNvSpPr>
          <p:nvPr>
            <p:ph type="title"/>
          </p:nvPr>
        </p:nvSpPr>
        <p:spPr>
          <a:xfrm>
            <a:off x="409250" y="355600"/>
            <a:ext cx="23671200" cy="12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mon"/>
              <a:buNone/>
            </a:pPr>
            <a:r>
              <a:rPr lang="en-US" sz="8100" u="sng">
                <a:latin typeface="Arial"/>
                <a:ea typeface="Arial"/>
                <a:cs typeface="Arial"/>
                <a:sym typeface="Arial"/>
              </a:rPr>
              <a:t>Bash</a:t>
            </a:r>
            <a:r>
              <a:rPr lang="en-US" sz="8100">
                <a:latin typeface="Arial"/>
                <a:ea typeface="Arial"/>
                <a:cs typeface="Arial"/>
                <a:sym typeface="Arial"/>
              </a:rPr>
              <a:t>:</a:t>
            </a:r>
            <a:endParaRPr sz="8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mon"/>
              <a:buNone/>
            </a:pPr>
            <a:r>
              <a:rPr lang="en-US" sz="8100">
                <a:latin typeface="Courier New"/>
                <a:ea typeface="Courier New"/>
                <a:cs typeface="Courier New"/>
                <a:sym typeface="Courier New"/>
              </a:rPr>
              <a:t>bind '"\e[A": history-search-backward'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mon"/>
              <a:buNone/>
            </a:pPr>
            <a:r>
              <a:rPr lang="en-US" sz="8100">
                <a:latin typeface="Courier New"/>
                <a:ea typeface="Courier New"/>
                <a:cs typeface="Courier New"/>
                <a:sym typeface="Courier New"/>
              </a:rPr>
              <a:t>bind '"\e[B": history-search-forward'</a:t>
            </a:r>
            <a:endParaRPr sz="8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mon"/>
              <a:buNone/>
            </a:pPr>
            <a:endParaRPr sz="8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emon"/>
              <a:buNone/>
            </a:pPr>
            <a:r>
              <a:rPr lang="en-US" sz="81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Zsh</a:t>
            </a:r>
            <a:r>
              <a:rPr lang="en-US" sz="8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8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6987">
                <a:latin typeface="Courier New"/>
                <a:ea typeface="Courier New"/>
                <a:cs typeface="Courier New"/>
                <a:sym typeface="Courier New"/>
              </a:rPr>
              <a:t>bindkey '\eOA' history-beginning-search-backward</a:t>
            </a:r>
            <a:endParaRPr sz="6987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6987">
                <a:latin typeface="Courier New"/>
                <a:ea typeface="Courier New"/>
                <a:cs typeface="Courier New"/>
                <a:sym typeface="Courier New"/>
              </a:rPr>
              <a:t>bindkey '\e[A' history-beginning-search-backward</a:t>
            </a:r>
            <a:endParaRPr sz="6987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6987">
                <a:latin typeface="Courier New"/>
                <a:ea typeface="Courier New"/>
                <a:cs typeface="Courier New"/>
                <a:sym typeface="Courier New"/>
              </a:rPr>
              <a:t>bindkey '\eOB' history-beginning-search-forward</a:t>
            </a:r>
            <a:endParaRPr sz="6987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6987">
                <a:latin typeface="Courier New"/>
                <a:ea typeface="Courier New"/>
                <a:cs typeface="Courier New"/>
                <a:sym typeface="Courier New"/>
              </a:rPr>
              <a:t>bindkey '\e[B' history-beginning-search-forward</a:t>
            </a:r>
            <a:endParaRPr sz="6987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>
            <a:spLocks noGrp="1"/>
          </p:cNvSpPr>
          <p:nvPr>
            <p:ph type="body" idx="1"/>
          </p:nvPr>
        </p:nvSpPr>
        <p:spPr>
          <a:xfrm>
            <a:off x="816930" y="604087"/>
            <a:ext cx="22750200" cy="2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7600"/>
              <a:t>Add time stamp to each command from </a:t>
            </a:r>
            <a:r>
              <a:rPr lang="en-US" sz="7300">
                <a:latin typeface="Courier New"/>
                <a:ea typeface="Courier New"/>
                <a:cs typeface="Courier New"/>
                <a:sym typeface="Courier New"/>
              </a:rPr>
              <a:t>history</a:t>
            </a:r>
            <a:endParaRPr sz="73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24" name="Google Shape;324;p20" descr="history_timestam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060" y="3621258"/>
            <a:ext cx="24141880" cy="548791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0"/>
          <p:cNvSpPr txBox="1">
            <a:spLocks noGrp="1"/>
          </p:cNvSpPr>
          <p:nvPr>
            <p:ph type="title"/>
          </p:nvPr>
        </p:nvSpPr>
        <p:spPr>
          <a:xfrm>
            <a:off x="223058" y="10274175"/>
            <a:ext cx="23937900" cy="28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2"/>
              <a:buFont typeface="Lemon"/>
              <a:buNone/>
            </a:pPr>
            <a:r>
              <a:rPr lang="en-US" sz="10752">
                <a:latin typeface="Courier New"/>
                <a:ea typeface="Courier New"/>
                <a:cs typeface="Courier New"/>
                <a:sym typeface="Courier New"/>
              </a:rPr>
              <a:t>HISTTIMEFORMAT="%d/%m/%y %T 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ea1a0ad34_0_136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00" cy="32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fc -li</a:t>
            </a:r>
            <a:endParaRPr sz="13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1" name="Google Shape;331;g10ea1a0ad34_0_136"/>
          <p:cNvSpPr txBox="1">
            <a:spLocks noGrp="1"/>
          </p:cNvSpPr>
          <p:nvPr>
            <p:ph type="body" idx="1"/>
          </p:nvPr>
        </p:nvSpPr>
        <p:spPr>
          <a:xfrm>
            <a:off x="526100" y="783775"/>
            <a:ext cx="23331900" cy="122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63500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50"/>
              <a:buFont typeface="Helvetica Neue"/>
              <a:buChar char="•"/>
            </a:pPr>
            <a:r>
              <a:rPr lang="en-US" sz="10000"/>
              <a:t>Alternative to </a:t>
            </a:r>
            <a:r>
              <a:rPr lang="en-US" sz="10000">
                <a:latin typeface="Courier New"/>
                <a:ea typeface="Courier New"/>
                <a:cs typeface="Courier New"/>
                <a:sym typeface="Courier New"/>
              </a:rPr>
              <a:t>history</a:t>
            </a:r>
            <a:r>
              <a:rPr lang="en-US" sz="10000"/>
              <a:t> for zsh</a:t>
            </a:r>
            <a:endParaRPr sz="9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Lemon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lang="en-US"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command</a:t>
            </a:r>
            <a:endParaRPr/>
          </a:p>
        </p:txBody>
      </p:sp>
      <p:sp>
        <p:nvSpPr>
          <p:cNvPr id="337" name="Google Shape;337;p21"/>
          <p:cNvSpPr txBox="1">
            <a:spLocks noGrp="1"/>
          </p:cNvSpPr>
          <p:nvPr>
            <p:ph type="body" idx="1"/>
          </p:nvPr>
        </p:nvSpPr>
        <p:spPr>
          <a:xfrm>
            <a:off x="880484" y="2683647"/>
            <a:ext cx="22623032" cy="1081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lnSpcReduction="10000"/>
          </a:bodyPr>
          <a:lstStyle/>
          <a:p>
            <a:pPr marL="635000" lvl="0" indent="-714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50"/>
              <a:buFont typeface="Helvetica Neue"/>
              <a:buChar char="•"/>
            </a:pPr>
            <a:r>
              <a:rPr lang="en-US" sz="9000"/>
              <a:t>Changes to your .bash_profile/.bashrc/.zshrc will not automatically take effect within your current session</a:t>
            </a:r>
            <a:endParaRPr/>
          </a:p>
          <a:p>
            <a:pPr marL="635000" lvl="0" indent="-7143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1250"/>
              <a:buFont typeface="Helvetica Neue"/>
              <a:buChar char="•"/>
            </a:pPr>
            <a:r>
              <a:rPr lang="en-US" sz="9000"/>
              <a:t>2 options:</a:t>
            </a:r>
            <a:endParaRPr/>
          </a:p>
          <a:p>
            <a:pPr marL="2148416" lvl="1" indent="-1259416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Helvetica Neue"/>
              <a:buAutoNum type="arabicPeriod"/>
            </a:pPr>
            <a:r>
              <a:rPr lang="en-US" sz="9000"/>
              <a:t>Open a new terminal window</a:t>
            </a:r>
            <a:endParaRPr/>
          </a:p>
          <a:p>
            <a:pPr marL="2148416" lvl="1" indent="-1259416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Helvetica Neue"/>
              <a:buAutoNum type="arabicPeriod"/>
            </a:pPr>
            <a:r>
              <a:rPr lang="en-US" sz="1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600">
                <a:latin typeface="Courier New"/>
                <a:ea typeface="Courier New"/>
                <a:cs typeface="Courier New"/>
                <a:sym typeface="Courier New"/>
              </a:rPr>
              <a:t>source ~/.bashrc</a:t>
            </a:r>
            <a:endParaRPr sz="7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1277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</a:pPr>
            <a:r>
              <a:rPr lang="en-US" sz="25000"/>
              <a:t>Configuration demo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1277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0"/>
              <a:buFont typeface="Helvetica Neue"/>
              <a:buNone/>
            </a:pPr>
            <a:r>
              <a:rPr lang="en-US" sz="30000"/>
              <a:t>Useful commands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>
            <a:spLocks noGrp="1"/>
          </p:cNvSpPr>
          <p:nvPr>
            <p:ph type="title"/>
          </p:nvPr>
        </p:nvSpPr>
        <p:spPr>
          <a:xfrm>
            <a:off x="2019403" y="9522"/>
            <a:ext cx="20345194" cy="257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/>
              <a:t>Getting around</a:t>
            </a:r>
            <a:endParaRPr/>
          </a:p>
        </p:txBody>
      </p:sp>
      <p:sp>
        <p:nvSpPr>
          <p:cNvPr id="353" name="Google Shape;353;p24"/>
          <p:cNvSpPr txBox="1"/>
          <p:nvPr/>
        </p:nvSpPr>
        <p:spPr>
          <a:xfrm>
            <a:off x="936132" y="2826785"/>
            <a:ext cx="4266120" cy="1000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lnSpcReduction="1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60"/>
              <a:buFont typeface="Lemon"/>
              <a:buNone/>
            </a:pPr>
            <a:r>
              <a:rPr lang="en-US" sz="1386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60"/>
              <a:buFont typeface="Lemon"/>
              <a:buNone/>
            </a:pPr>
            <a:endParaRPr sz="1386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60"/>
              <a:buFont typeface="Lemon"/>
              <a:buNone/>
            </a:pPr>
            <a:r>
              <a:rPr lang="en-US" sz="1386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60"/>
              <a:buFont typeface="Lemon"/>
              <a:buNone/>
            </a:pPr>
            <a:endParaRPr sz="1386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60"/>
              <a:buFont typeface="Lemon"/>
              <a:buNone/>
            </a:pPr>
            <a:r>
              <a:rPr lang="en-US" sz="1386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cd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5D0F76-C7B3-5FF6-EB49-42402F523CCA}"/>
              </a:ext>
            </a:extLst>
          </p:cNvPr>
          <p:cNvSpPr txBox="1"/>
          <p:nvPr/>
        </p:nvSpPr>
        <p:spPr>
          <a:xfrm>
            <a:off x="5202252" y="3396199"/>
            <a:ext cx="15051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Print working directory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CBB2E5-96F9-BEB5-9568-A649B12F07B3}"/>
              </a:ext>
            </a:extLst>
          </p:cNvPr>
          <p:cNvSpPr txBox="1"/>
          <p:nvPr/>
        </p:nvSpPr>
        <p:spPr>
          <a:xfrm>
            <a:off x="5202252" y="6552949"/>
            <a:ext cx="150517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List –l long, –t time, –a all, –s size, –r reverse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9B48D3-44E4-4EB0-A5F0-1AB086FEE33B}"/>
              </a:ext>
            </a:extLst>
          </p:cNvPr>
          <p:cNvSpPr txBox="1"/>
          <p:nvPr/>
        </p:nvSpPr>
        <p:spPr>
          <a:xfrm>
            <a:off x="5202252" y="11049470"/>
            <a:ext cx="15051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Change directory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blue rectangles&#10;&#10;Description automatically generated">
            <a:extLst>
              <a:ext uri="{FF2B5EF4-FFF2-40B4-BE49-F238E27FC236}">
                <a16:creationId xmlns:a16="http://schemas.microsoft.com/office/drawing/2014/main" id="{6E1F08B0-6C15-C165-F538-A3C8C84F0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480" y="2700048"/>
            <a:ext cx="20513040" cy="11015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C71DBB-3A45-2E6F-561D-3090130BF102}"/>
              </a:ext>
            </a:extLst>
          </p:cNvPr>
          <p:cNvSpPr txBox="1"/>
          <p:nvPr/>
        </p:nvSpPr>
        <p:spPr>
          <a:xfrm>
            <a:off x="5425440" y="518160"/>
            <a:ext cx="1676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0" i="0" dirty="0">
                <a:solidFill>
                  <a:schemeClr val="tx1"/>
                </a:solidFill>
                <a:effectLst/>
                <a:latin typeface="+mj-lt"/>
              </a:rPr>
              <a:t>Pre-course Assessment</a:t>
            </a:r>
            <a:endParaRPr lang="en-US" sz="10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7424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>
            <a:spLocks noGrp="1"/>
          </p:cNvSpPr>
          <p:nvPr>
            <p:ph type="title"/>
          </p:nvPr>
        </p:nvSpPr>
        <p:spPr>
          <a:xfrm>
            <a:off x="542411" y="9522"/>
            <a:ext cx="23299178" cy="257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/>
              <a:t>Create/modify/delete files</a:t>
            </a:r>
            <a:endParaRPr/>
          </a:p>
        </p:txBody>
      </p:sp>
      <p:sp>
        <p:nvSpPr>
          <p:cNvPr id="359" name="Google Shape;359;p25"/>
          <p:cNvSpPr txBox="1"/>
          <p:nvPr/>
        </p:nvSpPr>
        <p:spPr>
          <a:xfrm>
            <a:off x="936132" y="2826785"/>
            <a:ext cx="4266120" cy="1000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lnSpcReduction="1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60"/>
              <a:buFont typeface="Lemon"/>
              <a:buNone/>
            </a:pPr>
            <a:r>
              <a:rPr lang="en-US" sz="1386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cp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60"/>
              <a:buFont typeface="Lemon"/>
              <a:buNone/>
            </a:pPr>
            <a:endParaRPr sz="1386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60"/>
              <a:buFont typeface="Lemon"/>
              <a:buNone/>
            </a:pPr>
            <a:r>
              <a:rPr lang="en-US" sz="1386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mv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60"/>
              <a:buFont typeface="Lemon"/>
              <a:buNone/>
            </a:pPr>
            <a:endParaRPr sz="1386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60"/>
              <a:buFont typeface="Lemon"/>
              <a:buNone/>
            </a:pPr>
            <a:r>
              <a:rPr lang="en-US" sz="1386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rm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48A072-3F9F-6172-9968-3B10136E6841}"/>
              </a:ext>
            </a:extLst>
          </p:cNvPr>
          <p:cNvSpPr txBox="1"/>
          <p:nvPr/>
        </p:nvSpPr>
        <p:spPr>
          <a:xfrm>
            <a:off x="5202252" y="3337560"/>
            <a:ext cx="15051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Copy directories: -R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A25457-1178-E66C-2E05-C17DF70C6F0A}"/>
              </a:ext>
            </a:extLst>
          </p:cNvPr>
          <p:cNvSpPr txBox="1"/>
          <p:nvPr/>
        </p:nvSpPr>
        <p:spPr>
          <a:xfrm>
            <a:off x="5202252" y="7168502"/>
            <a:ext cx="15051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Move file or directory (rename)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D6533-F065-6F08-D18E-A40891A1F534}"/>
              </a:ext>
            </a:extLst>
          </p:cNvPr>
          <p:cNvSpPr txBox="1"/>
          <p:nvPr/>
        </p:nvSpPr>
        <p:spPr>
          <a:xfrm>
            <a:off x="5202252" y="10795334"/>
            <a:ext cx="15051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Remove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542411" y="9522"/>
            <a:ext cx="23299178" cy="257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/>
              <a:t>Create/delete directories</a:t>
            </a:r>
            <a:endParaRPr/>
          </a:p>
        </p:txBody>
      </p:sp>
      <p:sp>
        <p:nvSpPr>
          <p:cNvPr id="365" name="Google Shape;365;p26"/>
          <p:cNvSpPr txBox="1"/>
          <p:nvPr/>
        </p:nvSpPr>
        <p:spPr>
          <a:xfrm>
            <a:off x="936132" y="2826785"/>
            <a:ext cx="6082356" cy="1000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Lemon"/>
              <a:buNone/>
            </a:pPr>
            <a:r>
              <a:rPr lang="en-US" sz="14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mkdir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Lemon"/>
              <a:buNone/>
            </a:pPr>
            <a:endParaRPr sz="140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Lemon"/>
              <a:buNone/>
            </a:pPr>
            <a:endParaRPr sz="140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Lemon"/>
              <a:buNone/>
            </a:pPr>
            <a:r>
              <a:rPr lang="en-US" sz="14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rmdir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00104F-2616-905C-6247-E0AECF7D28AE}"/>
              </a:ext>
            </a:extLst>
          </p:cNvPr>
          <p:cNvSpPr txBox="1"/>
          <p:nvPr/>
        </p:nvSpPr>
        <p:spPr>
          <a:xfrm>
            <a:off x="7018488" y="4008120"/>
            <a:ext cx="15051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Make directory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579A31-C8BB-52E3-5D89-285E737C61A9}"/>
              </a:ext>
            </a:extLst>
          </p:cNvPr>
          <p:cNvSpPr txBox="1"/>
          <p:nvPr/>
        </p:nvSpPr>
        <p:spPr>
          <a:xfrm>
            <a:off x="7018488" y="10227495"/>
            <a:ext cx="15051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Remove directory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578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Lemon"/>
              <a:buNone/>
            </a:pPr>
            <a:r>
              <a:rPr lang="en-US" sz="13500">
                <a:latin typeface="Courier New"/>
                <a:ea typeface="Courier New"/>
                <a:cs typeface="Courier New"/>
                <a:sym typeface="Courier New"/>
              </a:rPr>
              <a:t>history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7F6146-550A-875A-6332-0AFBDF5E3EFC}"/>
              </a:ext>
            </a:extLst>
          </p:cNvPr>
          <p:cNvSpPr txBox="1"/>
          <p:nvPr/>
        </p:nvSpPr>
        <p:spPr>
          <a:xfrm>
            <a:off x="4287852" y="4251960"/>
            <a:ext cx="1749264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Print command history to screen</a:t>
            </a:r>
          </a:p>
          <a:p>
            <a:endParaRPr lang="en-US" sz="8000" dirty="0"/>
          </a:p>
          <a:p>
            <a:r>
              <a:rPr lang="en-US" sz="8000" dirty="0"/>
              <a:t>Fc –li | tail –n # &gt;&gt;! </a:t>
            </a:r>
            <a:r>
              <a:rPr lang="en-US" sz="8000" dirty="0" err="1"/>
              <a:t>commands.txt</a:t>
            </a:r>
            <a:endParaRPr lang="en-US" sz="8000" dirty="0"/>
          </a:p>
          <a:p>
            <a:endParaRPr lang="en-US" sz="8000" dirty="0"/>
          </a:p>
          <a:p>
            <a:r>
              <a:rPr lang="en-US" sz="8000" dirty="0"/>
              <a:t>history | tail –n # &gt;&gt; </a:t>
            </a:r>
            <a:r>
              <a:rPr lang="en-US" sz="8000" dirty="0" err="1"/>
              <a:t>commands.txt</a:t>
            </a:r>
            <a:r>
              <a:rPr lang="en-US" sz="8000" dirty="0"/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"/>
          <p:cNvSpPr/>
          <p:nvPr/>
        </p:nvSpPr>
        <p:spPr>
          <a:xfrm>
            <a:off x="18116167" y="2893118"/>
            <a:ext cx="5016754" cy="8072147"/>
          </a:xfrm>
          <a:prstGeom prst="roundRect">
            <a:avLst>
              <a:gd name="adj" fmla="val 14087"/>
            </a:avLst>
          </a:prstGeom>
          <a:noFill/>
          <a:ln w="635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6" name="Google Shape;376;p28"/>
          <p:cNvSpPr/>
          <p:nvPr/>
        </p:nvSpPr>
        <p:spPr>
          <a:xfrm>
            <a:off x="421127" y="2893118"/>
            <a:ext cx="6496310" cy="4731686"/>
          </a:xfrm>
          <a:prstGeom prst="roundRect">
            <a:avLst>
              <a:gd name="adj" fmla="val 14936"/>
            </a:avLst>
          </a:prstGeom>
          <a:noFill/>
          <a:ln w="635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7" name="Google Shape;377;p28"/>
          <p:cNvSpPr/>
          <p:nvPr/>
        </p:nvSpPr>
        <p:spPr>
          <a:xfrm>
            <a:off x="8127182" y="2711520"/>
            <a:ext cx="8750057" cy="6154870"/>
          </a:xfrm>
          <a:prstGeom prst="roundRect">
            <a:avLst>
              <a:gd name="adj" fmla="val 16623"/>
            </a:avLst>
          </a:prstGeom>
          <a:noFill/>
          <a:ln w="635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8" name="Google Shape;378;p28"/>
          <p:cNvSpPr/>
          <p:nvPr/>
        </p:nvSpPr>
        <p:spPr>
          <a:xfrm>
            <a:off x="9741920" y="9412560"/>
            <a:ext cx="5483862" cy="3963686"/>
          </a:xfrm>
          <a:prstGeom prst="roundRect">
            <a:avLst>
              <a:gd name="adj" fmla="val 25813"/>
            </a:avLst>
          </a:prstGeom>
          <a:noFill/>
          <a:ln w="635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9" name="Google Shape;379;p28"/>
          <p:cNvSpPr txBox="1">
            <a:spLocks noGrp="1"/>
          </p:cNvSpPr>
          <p:nvPr>
            <p:ph type="title"/>
          </p:nvPr>
        </p:nvSpPr>
        <p:spPr>
          <a:xfrm>
            <a:off x="1689100" y="127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Commands covered in reading</a:t>
            </a:r>
            <a:endParaRPr/>
          </a:p>
        </p:txBody>
      </p:sp>
      <p:sp>
        <p:nvSpPr>
          <p:cNvPr id="380" name="Google Shape;380;p28"/>
          <p:cNvSpPr txBox="1">
            <a:spLocks noGrp="1"/>
          </p:cNvSpPr>
          <p:nvPr>
            <p:ph type="body" idx="1"/>
          </p:nvPr>
        </p:nvSpPr>
        <p:spPr>
          <a:xfrm>
            <a:off x="1186466" y="9511764"/>
            <a:ext cx="5080255" cy="3464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25"/>
              <a:buFont typeface="Courier New"/>
              <a:buChar char="•"/>
            </a:pPr>
            <a:r>
              <a:rPr lang="en-US" sz="6100">
                <a:latin typeface="Courier New"/>
                <a:ea typeface="Courier New"/>
                <a:cs typeface="Courier New"/>
                <a:sym typeface="Courier New"/>
              </a:rPr>
              <a:t>less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635000" lvl="0" indent="-63500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7625"/>
              <a:buFont typeface="Courier New"/>
              <a:buChar char="•"/>
            </a:pPr>
            <a:r>
              <a:rPr lang="en-US" sz="6100">
                <a:latin typeface="Courier New"/>
                <a:ea typeface="Courier New"/>
                <a:cs typeface="Courier New"/>
                <a:sym typeface="Courier New"/>
              </a:rPr>
              <a:t>nano/pico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1" name="Google Shape;381;p28"/>
          <p:cNvSpPr txBox="1"/>
          <p:nvPr/>
        </p:nvSpPr>
        <p:spPr>
          <a:xfrm>
            <a:off x="17829780" y="11891700"/>
            <a:ext cx="5589525" cy="130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8000"/>
              <a:buFont typeface="Helvetica Neue"/>
              <a:buNone/>
            </a:pPr>
            <a:r>
              <a:rPr lang="en-US" sz="8000" b="1" i="0" u="none" strike="noStrike" cap="non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8"/>
          <p:cNvSpPr txBox="1"/>
          <p:nvPr/>
        </p:nvSpPr>
        <p:spPr>
          <a:xfrm>
            <a:off x="823413" y="2912167"/>
            <a:ext cx="5838577" cy="1019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lang="en-US" sz="6000" b="1" i="0" u="sng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Getting around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8"/>
          <p:cNvSpPr txBox="1"/>
          <p:nvPr/>
        </p:nvSpPr>
        <p:spPr>
          <a:xfrm>
            <a:off x="1016341" y="4202033"/>
            <a:ext cx="3611241" cy="317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25"/>
              <a:buFont typeface="Courier New"/>
              <a:buChar char="•"/>
            </a:pPr>
            <a:r>
              <a:rPr lang="en-US" sz="6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cd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35000" marR="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7625"/>
              <a:buFont typeface="Courier New"/>
              <a:buChar char="•"/>
            </a:pPr>
            <a:r>
              <a:rPr lang="en-US" sz="6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4" name="Google Shape;384;p28"/>
          <p:cNvSpPr txBox="1"/>
          <p:nvPr/>
        </p:nvSpPr>
        <p:spPr>
          <a:xfrm>
            <a:off x="8431606" y="2886410"/>
            <a:ext cx="8141209" cy="1019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lang="en-US" sz="6000" b="1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Creating/deleting files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8"/>
          <p:cNvSpPr txBox="1"/>
          <p:nvPr/>
        </p:nvSpPr>
        <p:spPr>
          <a:xfrm>
            <a:off x="9290138" y="4176275"/>
            <a:ext cx="3611241" cy="4515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25"/>
              <a:buFont typeface="Courier New"/>
              <a:buChar char="•"/>
            </a:pPr>
            <a:r>
              <a:rPr lang="en-US" sz="6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cp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35000" marR="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7625"/>
              <a:buFont typeface="Courier New"/>
              <a:buChar char="•"/>
            </a:pPr>
            <a:r>
              <a:rPr lang="en-US" sz="6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mv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35000" marR="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7625"/>
              <a:buFont typeface="Courier New"/>
              <a:buChar char="•"/>
            </a:pPr>
            <a:r>
              <a:rPr lang="en-US" sz="6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rm 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6" name="Google Shape;386;p28"/>
          <p:cNvSpPr txBox="1"/>
          <p:nvPr/>
        </p:nvSpPr>
        <p:spPr>
          <a:xfrm>
            <a:off x="13071208" y="3964445"/>
            <a:ext cx="3611241" cy="359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25"/>
              <a:buFont typeface="Courier New"/>
              <a:buChar char="•"/>
            </a:pPr>
            <a:r>
              <a:rPr lang="en-US" sz="6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mkdir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35000" marR="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7625"/>
              <a:buFont typeface="Courier New"/>
              <a:buChar char="•"/>
            </a:pPr>
            <a:r>
              <a:rPr lang="en-US" sz="6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rmdir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7" name="Google Shape;387;p28"/>
          <p:cNvSpPr txBox="1"/>
          <p:nvPr/>
        </p:nvSpPr>
        <p:spPr>
          <a:xfrm>
            <a:off x="4108963" y="4834161"/>
            <a:ext cx="1855265" cy="156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25"/>
              <a:buFont typeface="Courier New"/>
              <a:buChar char="•"/>
            </a:pPr>
            <a:r>
              <a:rPr lang="en-US" sz="6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Google Shape;388;p28"/>
          <p:cNvSpPr txBox="1"/>
          <p:nvPr/>
        </p:nvSpPr>
        <p:spPr>
          <a:xfrm>
            <a:off x="1081029" y="8801311"/>
            <a:ext cx="5137566" cy="1019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lang="en-US" sz="6000" b="1" i="0" u="sng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View/edit text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8"/>
          <p:cNvSpPr txBox="1"/>
          <p:nvPr/>
        </p:nvSpPr>
        <p:spPr>
          <a:xfrm>
            <a:off x="18471241" y="3960733"/>
            <a:ext cx="5080255" cy="669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25"/>
              <a:buFont typeface="Courier New"/>
              <a:buChar char="•"/>
            </a:pPr>
            <a:r>
              <a:rPr lang="en-US" sz="6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35000" marR="0" lvl="0" indent="-6350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7625"/>
              <a:buFont typeface="Courier New"/>
              <a:buChar char="•"/>
            </a:pPr>
            <a:r>
              <a:rPr lang="en-US" sz="6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35000" marR="0" lvl="0" indent="-6350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7625"/>
              <a:buFont typeface="Courier New"/>
              <a:buChar char="•"/>
            </a:pPr>
            <a:r>
              <a:rPr lang="en-US" sz="6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curl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35000" marR="0" lvl="0" indent="-6350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7625"/>
              <a:buFont typeface="Courier New"/>
              <a:buChar char="•"/>
            </a:pPr>
            <a:r>
              <a:rPr lang="en-US" sz="6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man (-k)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35000" marR="0" lvl="0" indent="-6350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7625"/>
              <a:buFont typeface="Courier New"/>
              <a:buChar char="•"/>
            </a:pPr>
            <a:r>
              <a:rPr lang="en-US" sz="6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history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0" name="Google Shape;390;p28"/>
          <p:cNvSpPr txBox="1"/>
          <p:nvPr/>
        </p:nvSpPr>
        <p:spPr>
          <a:xfrm>
            <a:off x="19578885" y="2975667"/>
            <a:ext cx="2161033" cy="1019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lang="en-US" sz="6000" b="1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8"/>
          <p:cNvSpPr/>
          <p:nvPr/>
        </p:nvSpPr>
        <p:spPr>
          <a:xfrm>
            <a:off x="595881" y="8801310"/>
            <a:ext cx="5937300" cy="4251300"/>
          </a:xfrm>
          <a:prstGeom prst="roundRect">
            <a:avLst>
              <a:gd name="adj" fmla="val 16623"/>
            </a:avLst>
          </a:prstGeom>
          <a:noFill/>
          <a:ln w="635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2" name="Google Shape;392;p28"/>
          <p:cNvSpPr txBox="1"/>
          <p:nvPr/>
        </p:nvSpPr>
        <p:spPr>
          <a:xfrm>
            <a:off x="10709605" y="9535935"/>
            <a:ext cx="3585211" cy="1019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lang="en-US" sz="6000" b="1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flow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8"/>
          <p:cNvSpPr txBox="1"/>
          <p:nvPr/>
        </p:nvSpPr>
        <p:spPr>
          <a:xfrm>
            <a:off x="10280738" y="10495819"/>
            <a:ext cx="3611241" cy="276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25"/>
              <a:buFont typeface="Courier New"/>
              <a:buChar char="•"/>
            </a:pPr>
            <a:r>
              <a:rPr lang="en-US" sz="6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35000" marR="0" lvl="0" indent="-6350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0000"/>
              </a:buClr>
              <a:buSzPts val="7625"/>
              <a:buFont typeface="Courier New"/>
              <a:buChar char="•"/>
            </a:pPr>
            <a:r>
              <a:rPr lang="en-US" sz="6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Google Shape;394;p28"/>
          <p:cNvSpPr txBox="1"/>
          <p:nvPr/>
        </p:nvSpPr>
        <p:spPr>
          <a:xfrm>
            <a:off x="13067568" y="11052743"/>
            <a:ext cx="1760192" cy="1653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25"/>
              <a:buFont typeface="Courier New"/>
              <a:buChar char="•"/>
            </a:pPr>
            <a:r>
              <a:rPr lang="en-US" sz="6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9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1277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100"/>
              <a:buFont typeface="Helvetica Neue"/>
              <a:buNone/>
            </a:pPr>
            <a:r>
              <a:rPr lang="en-US" sz="29100"/>
              <a:t>Other useful commands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/>
          <p:cNvSpPr txBox="1"/>
          <p:nvPr/>
        </p:nvSpPr>
        <p:spPr>
          <a:xfrm>
            <a:off x="936132" y="2941085"/>
            <a:ext cx="6082356" cy="1000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Lemon"/>
              <a:buNone/>
            </a:pPr>
            <a:r>
              <a:rPr lang="en-US" sz="14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Lemon"/>
              <a:buNone/>
            </a:pPr>
            <a:endParaRPr sz="140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Lemon"/>
              <a:buNone/>
            </a:pPr>
            <a:endParaRPr sz="140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Lemon"/>
              <a:buNone/>
            </a:pPr>
            <a:r>
              <a:rPr lang="en-US" sz="14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tail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5" name="Google Shape;405;p30"/>
          <p:cNvSpPr txBox="1">
            <a:spLocks noGrp="1"/>
          </p:cNvSpPr>
          <p:nvPr>
            <p:ph type="title"/>
          </p:nvPr>
        </p:nvSpPr>
        <p:spPr>
          <a:xfrm>
            <a:off x="418616" y="9522"/>
            <a:ext cx="23546768" cy="257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>
                <a:latin typeface="Helvetica Neue"/>
                <a:ea typeface="Helvetica Neue"/>
                <a:cs typeface="Helvetica Neue"/>
                <a:sym typeface="Helvetica Neue"/>
              </a:rPr>
              <a:t>Extracting parts of files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1F4C3F-6636-5CD3-4249-3337B22AFD6E}"/>
              </a:ext>
            </a:extLst>
          </p:cNvPr>
          <p:cNvSpPr txBox="1"/>
          <p:nvPr/>
        </p:nvSpPr>
        <p:spPr>
          <a:xfrm>
            <a:off x="7018488" y="4069080"/>
            <a:ext cx="15051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Grab lines from beginning of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F5860-306F-7151-3248-BAFEF69DC1F3}"/>
              </a:ext>
            </a:extLst>
          </p:cNvPr>
          <p:cNvSpPr txBox="1"/>
          <p:nvPr/>
        </p:nvSpPr>
        <p:spPr>
          <a:xfrm>
            <a:off x="7018488" y="10113195"/>
            <a:ext cx="15051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Grab lines from end of file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1"/>
          <p:cNvSpPr txBox="1"/>
          <p:nvPr/>
        </p:nvSpPr>
        <p:spPr>
          <a:xfrm>
            <a:off x="599283" y="2743563"/>
            <a:ext cx="8097398" cy="1000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Lemon"/>
              <a:buNone/>
            </a:pPr>
            <a:r>
              <a:rPr lang="en-US" sz="140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wc</a:t>
            </a:r>
            <a:endParaRPr sz="14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Lemon"/>
              <a:buNone/>
            </a:pPr>
            <a:endParaRPr sz="140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Lemon"/>
              <a:buNone/>
            </a:pPr>
            <a:endParaRPr sz="140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Lemon"/>
              <a:buNone/>
            </a:pPr>
            <a:r>
              <a:rPr lang="en-US" sz="140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grep -c </a:t>
            </a:r>
            <a:endParaRPr sz="14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1" name="Google Shape;411;p31"/>
          <p:cNvSpPr txBox="1">
            <a:spLocks noGrp="1"/>
          </p:cNvSpPr>
          <p:nvPr>
            <p:ph type="title"/>
          </p:nvPr>
        </p:nvSpPr>
        <p:spPr>
          <a:xfrm>
            <a:off x="418616" y="9522"/>
            <a:ext cx="23546768" cy="257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>
                <a:latin typeface="Helvetica Neue"/>
                <a:ea typeface="Helvetica Neue"/>
                <a:cs typeface="Helvetica Neue"/>
                <a:sym typeface="Helvetica Neue"/>
              </a:rPr>
              <a:t>Quantify file contents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305EFC-B79C-E741-C773-931F1B44BEF7}"/>
              </a:ext>
            </a:extLst>
          </p:cNvPr>
          <p:cNvSpPr txBox="1"/>
          <p:nvPr/>
        </p:nvSpPr>
        <p:spPr>
          <a:xfrm>
            <a:off x="6665292" y="3886200"/>
            <a:ext cx="150517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Word count</a:t>
            </a:r>
          </a:p>
          <a:p>
            <a:r>
              <a:rPr lang="en-US" sz="8000" dirty="0" err="1"/>
              <a:t>wc</a:t>
            </a:r>
            <a:r>
              <a:rPr lang="en-US" sz="8000" dirty="0"/>
              <a:t> -1 = line count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63F5C-57DE-16BB-93AB-979CD6CC29BB}"/>
              </a:ext>
            </a:extLst>
          </p:cNvPr>
          <p:cNvSpPr txBox="1"/>
          <p:nvPr/>
        </p:nvSpPr>
        <p:spPr>
          <a:xfrm>
            <a:off x="9563598" y="9921240"/>
            <a:ext cx="150517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Pattern filename(s)</a:t>
            </a:r>
          </a:p>
          <a:p>
            <a:r>
              <a:rPr lang="en-US" sz="8000" dirty="0"/>
              <a:t># of lines with pattern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2"/>
          <p:cNvSpPr txBox="1"/>
          <p:nvPr/>
        </p:nvSpPr>
        <p:spPr>
          <a:xfrm>
            <a:off x="-46176" y="-161002"/>
            <a:ext cx="24476352" cy="2558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Lemon"/>
              <a:buNone/>
            </a:pPr>
            <a:r>
              <a:rPr lang="en-US" sz="14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rename 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B69BC8-2FAF-4715-D162-BCC8672838B4}"/>
              </a:ext>
            </a:extLst>
          </p:cNvPr>
          <p:cNvSpPr txBox="1"/>
          <p:nvPr/>
        </p:nvSpPr>
        <p:spPr>
          <a:xfrm>
            <a:off x="3251532" y="3635109"/>
            <a:ext cx="15051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Batch rename files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A5023-2F7E-4C10-3E86-C55D3F90684A}"/>
              </a:ext>
            </a:extLst>
          </p:cNvPr>
          <p:cNvSpPr txBox="1"/>
          <p:nvPr/>
        </p:nvSpPr>
        <p:spPr>
          <a:xfrm>
            <a:off x="3251532" y="6196280"/>
            <a:ext cx="150517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Foil1.txt</a:t>
            </a:r>
          </a:p>
          <a:p>
            <a:r>
              <a:rPr lang="en-US" sz="8000" dirty="0"/>
              <a:t>Foil2.txt</a:t>
            </a:r>
          </a:p>
          <a:p>
            <a:r>
              <a:rPr lang="en-US" sz="8000" dirty="0"/>
              <a:t>Foil3.txt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CCE37-907F-6AA2-2D76-299E282CD62A}"/>
              </a:ext>
            </a:extLst>
          </p:cNvPr>
          <p:cNvSpPr txBox="1"/>
          <p:nvPr/>
        </p:nvSpPr>
        <p:spPr>
          <a:xfrm>
            <a:off x="3251532" y="10944492"/>
            <a:ext cx="15051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Rename –s foil file *txt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Keyboard shortcuts</a:t>
            </a:r>
            <a:endParaRPr/>
          </a:p>
        </p:txBody>
      </p:sp>
      <p:sp>
        <p:nvSpPr>
          <p:cNvPr id="422" name="Google Shape;422;p33"/>
          <p:cNvSpPr txBox="1">
            <a:spLocks noGrp="1"/>
          </p:cNvSpPr>
          <p:nvPr>
            <p:ph type="body" idx="1"/>
          </p:nvPr>
        </p:nvSpPr>
        <p:spPr>
          <a:xfrm>
            <a:off x="878382" y="3149600"/>
            <a:ext cx="22627236" cy="10127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Helvetica Neue"/>
              <a:buNone/>
            </a:pPr>
            <a:r>
              <a:rPr lang="en-US" sz="8700" b="1"/>
              <a:t>ctrl-a</a:t>
            </a:r>
            <a:endParaRPr sz="8700"/>
          </a:p>
          <a:p>
            <a:pPr marL="0" lvl="0" indent="0" algn="l" rtl="0">
              <a:lnSpc>
                <a:spcPct val="100000"/>
              </a:lnSpc>
              <a:spcBef>
                <a:spcPts val="960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Helvetica Neue"/>
              <a:buNone/>
            </a:pPr>
            <a:r>
              <a:rPr lang="en-US" sz="8700" b="1"/>
              <a:t>ctrl-e</a:t>
            </a:r>
            <a:endParaRPr sz="8700"/>
          </a:p>
          <a:p>
            <a:pPr marL="0" lvl="0" indent="0" algn="l" rtl="0">
              <a:lnSpc>
                <a:spcPct val="100000"/>
              </a:lnSpc>
              <a:spcBef>
                <a:spcPts val="960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Helvetica Neue"/>
              <a:buNone/>
            </a:pPr>
            <a:r>
              <a:rPr lang="en-US" sz="8700" b="1"/>
              <a:t>ctrl-u</a:t>
            </a:r>
            <a:endParaRPr sz="8700"/>
          </a:p>
          <a:p>
            <a:pPr marL="0" lvl="0" indent="0" algn="l" rtl="0">
              <a:lnSpc>
                <a:spcPct val="100000"/>
              </a:lnSpc>
              <a:spcBef>
                <a:spcPts val="960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Helvetica Neue"/>
              <a:buNone/>
            </a:pPr>
            <a:r>
              <a:rPr lang="en-US" sz="8700" b="1"/>
              <a:t>ctrl-k</a:t>
            </a:r>
            <a:endParaRPr sz="87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258FEE-62EF-2168-049A-7E86D6B0DF2D}"/>
              </a:ext>
            </a:extLst>
          </p:cNvPr>
          <p:cNvSpPr txBox="1"/>
          <p:nvPr/>
        </p:nvSpPr>
        <p:spPr>
          <a:xfrm>
            <a:off x="4666146" y="3886200"/>
            <a:ext cx="15051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Move cursor to start of command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2C4403-9B37-3203-8462-64A49DE38D8B}"/>
              </a:ext>
            </a:extLst>
          </p:cNvPr>
          <p:cNvSpPr txBox="1"/>
          <p:nvPr/>
        </p:nvSpPr>
        <p:spPr>
          <a:xfrm>
            <a:off x="4666146" y="6196280"/>
            <a:ext cx="15051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                         end of command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CA425-4772-DA54-AE27-2A7D65808CC9}"/>
              </a:ext>
            </a:extLst>
          </p:cNvPr>
          <p:cNvSpPr txBox="1"/>
          <p:nvPr/>
        </p:nvSpPr>
        <p:spPr>
          <a:xfrm>
            <a:off x="4666146" y="9074883"/>
            <a:ext cx="15051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Delete everything to left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03A1C-E613-A9D5-6D81-D1AA5F2FD316}"/>
              </a:ext>
            </a:extLst>
          </p:cNvPr>
          <p:cNvSpPr txBox="1"/>
          <p:nvPr/>
        </p:nvSpPr>
        <p:spPr>
          <a:xfrm>
            <a:off x="4666146" y="11150067"/>
            <a:ext cx="15051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                             to right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4"/>
          <p:cNvSpPr txBox="1"/>
          <p:nvPr/>
        </p:nvSpPr>
        <p:spPr>
          <a:xfrm>
            <a:off x="1272055" y="1750399"/>
            <a:ext cx="21839890" cy="1021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0"/>
              <a:buFont typeface="Helvetica Neue"/>
              <a:buNone/>
            </a:pPr>
            <a:r>
              <a:rPr lang="en-US" sz="30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Terminal demos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0F7A09A-1171-96EE-CCDF-F5282F52DD69}"/>
              </a:ext>
            </a:extLst>
          </p:cNvPr>
          <p:cNvSpPr txBox="1">
            <a:spLocks/>
          </p:cNvSpPr>
          <p:nvPr/>
        </p:nvSpPr>
        <p:spPr>
          <a:xfrm>
            <a:off x="5340832" y="1061305"/>
            <a:ext cx="12710160" cy="14184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j-ea"/>
                <a:cs typeface="+mj-cs"/>
              </a:rPr>
              <a:t>Office Hours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E67B57-5942-BFBE-4C11-B35646DC630E}"/>
              </a:ext>
            </a:extLst>
          </p:cNvPr>
          <p:cNvSpPr txBox="1"/>
          <p:nvPr/>
        </p:nvSpPr>
        <p:spPr>
          <a:xfrm>
            <a:off x="4456912" y="3265344"/>
            <a:ext cx="169773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600" dirty="0"/>
              <a:t>Three options most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600" dirty="0"/>
              <a:t>In person or via Zoom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862F6A1-BE41-442E-C297-EF539ACAA7FE}"/>
              </a:ext>
            </a:extLst>
          </p:cNvPr>
          <p:cNvSpPr txBox="1">
            <a:spLocks/>
          </p:cNvSpPr>
          <p:nvPr/>
        </p:nvSpPr>
        <p:spPr>
          <a:xfrm>
            <a:off x="6614160" y="7434148"/>
            <a:ext cx="9553904" cy="39319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600" dirty="0"/>
              <a:t>Monday 4 – 5 pm</a:t>
            </a:r>
          </a:p>
          <a:p>
            <a:r>
              <a:rPr lang="en-US" sz="6600" dirty="0"/>
              <a:t>Tuesday 1 – 2 pm</a:t>
            </a:r>
          </a:p>
          <a:p>
            <a:r>
              <a:rPr lang="en-US" sz="6600" dirty="0"/>
              <a:t>Thursday 11 am – 12 pm</a:t>
            </a:r>
          </a:p>
        </p:txBody>
      </p:sp>
    </p:spTree>
    <p:extLst>
      <p:ext uri="{BB962C8B-B14F-4D97-AF65-F5344CB8AC3E}">
        <p14:creationId xmlns:p14="http://schemas.microsoft.com/office/powerpoint/2010/main" val="214792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324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Helvetica Neue"/>
              <a:buNone/>
            </a:pPr>
            <a:r>
              <a:rPr lang="en-US" sz="15000" dirty="0"/>
              <a:t>Outline</a:t>
            </a:r>
            <a:endParaRPr dirty="0"/>
          </a:p>
        </p:txBody>
      </p:sp>
      <p:sp>
        <p:nvSpPr>
          <p:cNvPr id="68" name="Google Shape;68;p2"/>
          <p:cNvSpPr txBox="1">
            <a:spLocks noGrp="1"/>
          </p:cNvSpPr>
          <p:nvPr>
            <p:ph type="body" idx="1"/>
          </p:nvPr>
        </p:nvSpPr>
        <p:spPr>
          <a:xfrm>
            <a:off x="1689100" y="34290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lvl="0" indent="-793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0"/>
              <a:buFont typeface="Helvetica Neue"/>
              <a:buChar char="•"/>
            </a:pPr>
            <a:r>
              <a:rPr lang="en-US" sz="10000" dirty="0"/>
              <a:t>Intro to Unix shell</a:t>
            </a:r>
            <a:endParaRPr dirty="0"/>
          </a:p>
          <a:p>
            <a:pPr marL="635000" lvl="0" indent="-7937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2500"/>
              <a:buFont typeface="Helvetica Neue"/>
              <a:buChar char="•"/>
            </a:pPr>
            <a:r>
              <a:rPr lang="en-US" sz="10000" dirty="0"/>
              <a:t>Configuration files</a:t>
            </a:r>
            <a:endParaRPr dirty="0"/>
          </a:p>
          <a:p>
            <a:pPr marL="635000" lvl="0" indent="-7937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2500"/>
              <a:buFont typeface="Helvetica Neue"/>
              <a:buChar char="•"/>
            </a:pPr>
            <a:r>
              <a:rPr lang="en-US" sz="10000" dirty="0"/>
              <a:t>Useful commands</a:t>
            </a:r>
            <a:endParaRPr dirty="0"/>
          </a:p>
          <a:p>
            <a:pPr marL="635000" lvl="0" indent="-7937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2500"/>
              <a:buFont typeface="Helvetica Neue"/>
              <a:buChar char="•"/>
            </a:pPr>
            <a:r>
              <a:rPr lang="en-US" sz="10000" dirty="0"/>
              <a:t>Assignment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1277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0"/>
              <a:buFont typeface="Helvetica Neue"/>
              <a:buNone/>
            </a:pPr>
            <a:r>
              <a:rPr lang="en-US" sz="30000"/>
              <a:t>Intro to unix shell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GUI vs. Command line</a:t>
            </a:r>
            <a:endParaRPr/>
          </a:p>
        </p:txBody>
      </p:sp>
      <p:sp>
        <p:nvSpPr>
          <p:cNvPr id="79" name="Google Shape;79;p4"/>
          <p:cNvSpPr txBox="1"/>
          <p:nvPr/>
        </p:nvSpPr>
        <p:spPr>
          <a:xfrm>
            <a:off x="1415359" y="2671450"/>
            <a:ext cx="8846821" cy="1019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lang="en-US" sz="6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Graphical user interface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13571945" y="2671450"/>
            <a:ext cx="8744713" cy="1019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lang="en-US" sz="6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 line/Terminal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4" descr="BEAST_GUI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1819" y="4148287"/>
            <a:ext cx="7073901" cy="885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4" descr="BEAST_CM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32890" y="4194865"/>
            <a:ext cx="12560301" cy="541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460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00"/>
              <a:buFont typeface="Helvetica Neue"/>
              <a:buNone/>
            </a:pPr>
            <a:r>
              <a:rPr lang="en-US" sz="14600"/>
              <a:t>Unix Shell</a:t>
            </a:r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739109" y="3472033"/>
            <a:ext cx="23325981" cy="8956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4999" lvl="0" indent="-801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25"/>
              <a:buFont typeface="Helvetica Neue"/>
              <a:buChar char="•"/>
            </a:pPr>
            <a:r>
              <a:rPr lang="en-US" sz="10100"/>
              <a:t> Command-line interpreter</a:t>
            </a:r>
            <a:endParaRPr/>
          </a:p>
          <a:p>
            <a:pPr marL="634999" lvl="0" indent="-80168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2625"/>
              <a:buFont typeface="Helvetica Neue"/>
              <a:buChar char="•"/>
            </a:pPr>
            <a:r>
              <a:rPr lang="en-US" sz="10100"/>
              <a:t> A programming language </a:t>
            </a:r>
            <a:endParaRPr/>
          </a:p>
          <a:p>
            <a:pPr marL="634999" lvl="0" indent="-80168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2625"/>
              <a:buFont typeface="Helvetica Neue"/>
              <a:buChar char="•"/>
            </a:pPr>
            <a:r>
              <a:rPr lang="en-US" sz="10100"/>
              <a:t> Commands can be entered by a user or read from a file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/>
        </p:nvSpPr>
        <p:spPr>
          <a:xfrm>
            <a:off x="340748" y="297600"/>
            <a:ext cx="23547600" cy="18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lang="en-US" sz="11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Available shells on my computer</a:t>
            </a:r>
            <a:endParaRPr sz="6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750" y="4717575"/>
            <a:ext cx="23547600" cy="640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694</Words>
  <Application>Microsoft Macintosh PowerPoint</Application>
  <PresentationFormat>Custom</PresentationFormat>
  <Paragraphs>229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Helvetica Neue</vt:lpstr>
      <vt:lpstr>Arial</vt:lpstr>
      <vt:lpstr>Lemon</vt:lpstr>
      <vt:lpstr>Helvetica Neue Light</vt:lpstr>
      <vt:lpstr>Courier New</vt:lpstr>
      <vt:lpstr>White</vt:lpstr>
      <vt:lpstr>Interacting with the Shell</vt:lpstr>
      <vt:lpstr>Check in</vt:lpstr>
      <vt:lpstr>PowerPoint Presentation</vt:lpstr>
      <vt:lpstr>PowerPoint Presentation</vt:lpstr>
      <vt:lpstr>Outline</vt:lpstr>
      <vt:lpstr>Intro to unix shell</vt:lpstr>
      <vt:lpstr>GUI vs. Command line</vt:lpstr>
      <vt:lpstr>Unix Shell</vt:lpstr>
      <vt:lpstr>PowerPoint Presentation</vt:lpstr>
      <vt:lpstr>Be careful!</vt:lpstr>
      <vt:lpstr>Filesystem structure</vt:lpstr>
      <vt:lpstr>PowerPoint Presentation</vt:lpstr>
      <vt:lpstr>Types of paths</vt:lpstr>
      <vt:lpstr>PowerPoint Presentation</vt:lpstr>
      <vt:lpstr>PowerPoint Presentation</vt:lpstr>
      <vt:lpstr>PowerPoint Presentation</vt:lpstr>
      <vt:lpstr>PowerPoint Presentation</vt:lpstr>
      <vt:lpstr>Configuration files</vt:lpstr>
      <vt:lpstr>Bash:</vt:lpstr>
      <vt:lpstr>Practically speaking…</vt:lpstr>
      <vt:lpstr>set -o noclobber</vt:lpstr>
      <vt:lpstr>PowerPoint Presentation</vt:lpstr>
      <vt:lpstr>Bash: bind '"\e[A": history-search-backward' bind '"\e[B": history-search-forward'  Zsh: bindkey '\eOA' history-beginning-search-backward bindkey '\e[A' history-beginning-search-backward bindkey '\eOB' history-beginning-search-forward bindkey '\e[B' history-beginning-search-forward</vt:lpstr>
      <vt:lpstr>HISTTIMEFORMAT="%d/%m/%y %T "</vt:lpstr>
      <vt:lpstr>fc -li</vt:lpstr>
      <vt:lpstr>source command</vt:lpstr>
      <vt:lpstr>Configuration demo</vt:lpstr>
      <vt:lpstr>Useful commands</vt:lpstr>
      <vt:lpstr>Getting around</vt:lpstr>
      <vt:lpstr>Create/modify/delete files</vt:lpstr>
      <vt:lpstr>Create/delete directories</vt:lpstr>
      <vt:lpstr>history</vt:lpstr>
      <vt:lpstr>Commands covered in reading</vt:lpstr>
      <vt:lpstr>Other useful commands</vt:lpstr>
      <vt:lpstr>Extracting parts of files</vt:lpstr>
      <vt:lpstr>Quantify file contents</vt:lpstr>
      <vt:lpstr>PowerPoint Presentation</vt:lpstr>
      <vt:lpstr>Keyboard shortcuts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Interacting with the Shell</dc:title>
  <cp:lastModifiedBy>Jason Thomas Ladner</cp:lastModifiedBy>
  <cp:revision>18</cp:revision>
  <dcterms:modified xsi:type="dcterms:W3CDTF">2024-01-24T22:02:37Z</dcterms:modified>
</cp:coreProperties>
</file>