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D7A064-AAF2-4516-BD95-C524BFF9FD8E}">
          <p14:sldIdLst>
            <p14:sldId id="256"/>
            <p14:sldId id="257"/>
            <p14:sldId id="258"/>
            <p14:sldId id="259"/>
            <p14:sldId id="260"/>
            <p14:sldId id="261"/>
            <p14:sldId id="262"/>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3FCB-202F-371D-7476-37C9C1EAE4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3DE547C-76C5-4C28-0100-CE97B12463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A3A6A2-6E91-04B4-F016-A00AC4097F59}"/>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02AC8FD7-2D5A-6BFE-E5F5-980150D40A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D6DF71-2A7D-FD83-33E7-EC0D1F7D7695}"/>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606096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59228-238F-858D-FFE1-69CFC40A53E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C4AE81-9379-B17E-E089-BCF0B4E259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7622E-FB79-E898-8D15-2E67DE202651}"/>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8270E769-4F30-3EBB-F5F9-806D6D26F42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6E22D6-6802-EBF9-5B01-6BB5815195EE}"/>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160667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8051D7-F79A-65F6-F8FE-499E710211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3A60D7-D8AE-AE39-878E-034A8553AD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53331B-8628-3CAD-FAA6-60C2DC55DEB7}"/>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29B493AE-5249-F8B7-5215-BDE6BA9B38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3CC9A3-FD6D-E6B0-958C-DF42B3C986AD}"/>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417745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578CE-E619-01A7-D7C1-D7E29F228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2385BB-9211-25EC-6752-390FC068F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E2145C-B082-A910-5F18-0EE8680841DE}"/>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3C9A3AAA-1B59-459A-1A8B-1CA430F1AF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E19DA-A71D-322B-BFDB-D8824156CDC9}"/>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746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5021-33F2-B9F6-A66A-65CF97C44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AB5CD7-A305-1422-BE62-C35E8E3AD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E4DBEB-505C-B15A-BCF1-2BE2072A2E59}"/>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CBE05576-A9CB-C593-137C-6B7DF3040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8A8ABD-B6B8-9861-AAD3-58363DDA959B}"/>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63847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B9AB-DD1E-C024-7162-E6F56F87F4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9BAA43-ACB0-B1CD-4370-D0837ECA8E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017FD5-D40D-67E6-A787-EF0DC42B8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C3F9071-38AA-817F-8B34-EC6D4B8B9066}"/>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6" name="Footer Placeholder 5">
            <a:extLst>
              <a:ext uri="{FF2B5EF4-FFF2-40B4-BE49-F238E27FC236}">
                <a16:creationId xmlns:a16="http://schemas.microsoft.com/office/drawing/2014/main" id="{7A04879E-CDD0-57B2-D49E-769DDEF4DB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12C15F-BC63-3E4F-F752-560438AE06CC}"/>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556415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CCBC-1DC9-3C39-2B84-C99341FC44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C01797-990B-3927-EEFB-87492CB71E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647B6-BD17-C20B-C063-5FD0BC4E72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C6C8D66-3988-D8F4-4894-043DF4E26F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448D6-17E7-9AFD-752D-864E5417C4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37445F-00F3-F431-5F28-4C4F3D6BE06E}"/>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8" name="Footer Placeholder 7">
            <a:extLst>
              <a:ext uri="{FF2B5EF4-FFF2-40B4-BE49-F238E27FC236}">
                <a16:creationId xmlns:a16="http://schemas.microsoft.com/office/drawing/2014/main" id="{52E24FC2-B003-B044-4D00-5153541F7B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8DE69F-F5B7-9B6D-B91F-6F54E53D4016}"/>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1542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F644-9678-9F7F-1E4A-5F5A07EF1B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EB6893-E45A-138F-995C-D54533289E38}"/>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4" name="Footer Placeholder 3">
            <a:extLst>
              <a:ext uri="{FF2B5EF4-FFF2-40B4-BE49-F238E27FC236}">
                <a16:creationId xmlns:a16="http://schemas.microsoft.com/office/drawing/2014/main" id="{02EC0F5D-B602-0B62-E91E-D3220502014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A8DC05-8A60-C5B9-B65C-1621863D83B5}"/>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254688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E2933-0BA4-65EB-97BE-EC407FF0D8DD}"/>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3" name="Footer Placeholder 2">
            <a:extLst>
              <a:ext uri="{FF2B5EF4-FFF2-40B4-BE49-F238E27FC236}">
                <a16:creationId xmlns:a16="http://schemas.microsoft.com/office/drawing/2014/main" id="{7EC79357-21FD-7546-C351-8759B50CDE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470A6B2-6360-BD0B-3860-782AE2944531}"/>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3634319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179C-D5E0-7548-53CB-A36A649CCB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01140B-8D60-A3A2-9E16-F16F6ED0F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D58365-2118-69DA-EEA0-AC8039BB8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B30B73-CD66-B2DD-818E-DAC51366CD92}"/>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6" name="Footer Placeholder 5">
            <a:extLst>
              <a:ext uri="{FF2B5EF4-FFF2-40B4-BE49-F238E27FC236}">
                <a16:creationId xmlns:a16="http://schemas.microsoft.com/office/drawing/2014/main" id="{00AD9648-11B2-A966-F488-81DBB836BA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97F9B3-724E-B659-9A4D-D06C3FEC4871}"/>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180592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FD24-C59F-3C77-5779-5F7691EE48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2E40F2-5D50-2EA0-5029-BA630AB72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77FDE90-0B41-4C4D-13E9-8E4619189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572451-7248-06F3-F8C1-5DF8C9F35EBE}"/>
              </a:ext>
            </a:extLst>
          </p:cNvPr>
          <p:cNvSpPr>
            <a:spLocks noGrp="1"/>
          </p:cNvSpPr>
          <p:nvPr>
            <p:ph type="dt" sz="half" idx="10"/>
          </p:nvPr>
        </p:nvSpPr>
        <p:spPr/>
        <p:txBody>
          <a:bodyPr/>
          <a:lstStyle/>
          <a:p>
            <a:fld id="{0C811332-0493-4697-A06E-B98AD1773F20}" type="datetimeFigureOut">
              <a:rPr lang="en-IN" smtClean="0"/>
              <a:t>23-03-2023</a:t>
            </a:fld>
            <a:endParaRPr lang="en-IN"/>
          </a:p>
        </p:txBody>
      </p:sp>
      <p:sp>
        <p:nvSpPr>
          <p:cNvPr id="6" name="Footer Placeholder 5">
            <a:extLst>
              <a:ext uri="{FF2B5EF4-FFF2-40B4-BE49-F238E27FC236}">
                <a16:creationId xmlns:a16="http://schemas.microsoft.com/office/drawing/2014/main" id="{9C473D9E-B786-463B-6E6F-D86DCC52E2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6C171-BA6F-FE49-DA03-26BFCBB92990}"/>
              </a:ext>
            </a:extLst>
          </p:cNvPr>
          <p:cNvSpPr>
            <a:spLocks noGrp="1"/>
          </p:cNvSpPr>
          <p:nvPr>
            <p:ph type="sldNum" sz="quarter" idx="12"/>
          </p:nvPr>
        </p:nvSpPr>
        <p:spPr/>
        <p:txBody>
          <a:bodyPr/>
          <a:lstStyle/>
          <a:p>
            <a:fld id="{5F3DAE70-57AE-451A-9958-E0C7FF5E4787}" type="slidenum">
              <a:rPr lang="en-IN" smtClean="0"/>
              <a:t>‹#›</a:t>
            </a:fld>
            <a:endParaRPr lang="en-IN"/>
          </a:p>
        </p:txBody>
      </p:sp>
    </p:spTree>
    <p:extLst>
      <p:ext uri="{BB962C8B-B14F-4D97-AF65-F5344CB8AC3E}">
        <p14:creationId xmlns:p14="http://schemas.microsoft.com/office/powerpoint/2010/main" val="3641948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F83944-A385-CD7A-FCBE-24495F8B7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E9C991-CCF0-EE80-7BC4-957048CD3B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0FD346-F033-9D9C-80B3-FF02DE4A42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811332-0493-4697-A06E-B98AD1773F20}" type="datetimeFigureOut">
              <a:rPr lang="en-IN" smtClean="0"/>
              <a:t>23-03-2023</a:t>
            </a:fld>
            <a:endParaRPr lang="en-IN"/>
          </a:p>
        </p:txBody>
      </p:sp>
      <p:sp>
        <p:nvSpPr>
          <p:cNvPr id="5" name="Footer Placeholder 4">
            <a:extLst>
              <a:ext uri="{FF2B5EF4-FFF2-40B4-BE49-F238E27FC236}">
                <a16:creationId xmlns:a16="http://schemas.microsoft.com/office/drawing/2014/main" id="{99C3A8B9-3631-CEA1-4E9D-41CEA4150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6B0A8AF-EA03-8540-B7D2-D591177032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DAE70-57AE-451A-9958-E0C7FF5E4787}" type="slidenum">
              <a:rPr lang="en-IN" smtClean="0"/>
              <a:t>‹#›</a:t>
            </a:fld>
            <a:endParaRPr lang="en-IN"/>
          </a:p>
        </p:txBody>
      </p:sp>
    </p:spTree>
    <p:extLst>
      <p:ext uri="{BB962C8B-B14F-4D97-AF65-F5344CB8AC3E}">
        <p14:creationId xmlns:p14="http://schemas.microsoft.com/office/powerpoint/2010/main" val="3602266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61D3E-3A13-7AA0-1E1B-5733080DE1E3}"/>
              </a:ext>
            </a:extLst>
          </p:cNvPr>
          <p:cNvSpPr>
            <a:spLocks noGrp="1"/>
          </p:cNvSpPr>
          <p:nvPr>
            <p:ph type="ctrTitle"/>
          </p:nvPr>
        </p:nvSpPr>
        <p:spPr>
          <a:xfrm>
            <a:off x="4258094" y="3383901"/>
            <a:ext cx="3469340" cy="825032"/>
          </a:xfrm>
        </p:spPr>
        <p:txBody>
          <a:bodyPr>
            <a:normAutofit/>
          </a:bodyPr>
          <a:lstStyle/>
          <a:p>
            <a:r>
              <a:rPr lang="en-GB" sz="3600" dirty="0">
                <a:latin typeface="roboto" panose="02000000000000000000" pitchFamily="2" charset="0"/>
                <a:ea typeface="roboto" panose="02000000000000000000" pitchFamily="2" charset="0"/>
                <a:cs typeface="roboto" panose="02000000000000000000" pitchFamily="2" charset="0"/>
              </a:rPr>
              <a:t>NG-Template</a:t>
            </a:r>
            <a:endParaRPr lang="en-IN" sz="3600" dirty="0">
              <a:latin typeface="roboto" panose="02000000000000000000" pitchFamily="2" charset="0"/>
              <a:ea typeface="roboto" panose="02000000000000000000" pitchFamily="2" charset="0"/>
              <a:cs typeface="roboto" panose="02000000000000000000" pitchFamily="2" charset="0"/>
            </a:endParaRPr>
          </a:p>
        </p:txBody>
      </p:sp>
      <p:pic>
        <p:nvPicPr>
          <p:cNvPr id="1026" name="Picture 2" descr="Angular (web framework) - Wikipedia">
            <a:extLst>
              <a:ext uri="{FF2B5EF4-FFF2-40B4-BE49-F238E27FC236}">
                <a16:creationId xmlns:a16="http://schemas.microsoft.com/office/drawing/2014/main" id="{29E972C9-91EF-A22C-7BCA-44615F4A00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4570" y="2312612"/>
            <a:ext cx="1116388" cy="111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242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261966-B41D-E350-BFC3-41BE2C0875C1}"/>
              </a:ext>
            </a:extLst>
          </p:cNvPr>
          <p:cNvSpPr>
            <a:spLocks noGrp="1"/>
          </p:cNvSpPr>
          <p:nvPr>
            <p:ph idx="1"/>
          </p:nvPr>
        </p:nvSpPr>
        <p:spPr>
          <a:xfrm>
            <a:off x="311524" y="167153"/>
            <a:ext cx="11568952" cy="6296399"/>
          </a:xfrm>
        </p:spPr>
        <p:txBody>
          <a:bodyPr>
            <a:normAutofit/>
          </a:bodyPr>
          <a:lstStyle/>
          <a:p>
            <a:pPr>
              <a:buFont typeface="Wingdings" panose="05000000000000000000" pitchFamily="2" charset="2"/>
              <a:buChar char="ü"/>
            </a:pPr>
            <a:endParaRPr lang="en-GB" sz="2000" dirty="0">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ü"/>
            </a:pPr>
            <a:endParaRPr lang="en-GB" sz="2000" dirty="0">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With </a:t>
            </a:r>
            <a:r>
              <a:rPr lang="en-GB" sz="2000" dirty="0">
                <a:solidFill>
                  <a:srgbClr val="FF0000"/>
                </a:solidFill>
                <a:latin typeface="roboto" panose="02000000000000000000" pitchFamily="2" charset="0"/>
                <a:ea typeface="roboto" panose="02000000000000000000" pitchFamily="2" charset="0"/>
                <a:cs typeface="roboto" panose="02000000000000000000" pitchFamily="2" charset="0"/>
              </a:rPr>
              <a:t>&lt;ng-template&gt;, </a:t>
            </a:r>
            <a:r>
              <a:rPr lang="en-GB" sz="2000" dirty="0">
                <a:latin typeface="roboto" panose="02000000000000000000" pitchFamily="2" charset="0"/>
                <a:ea typeface="roboto" panose="02000000000000000000" pitchFamily="2" charset="0"/>
                <a:cs typeface="roboto" panose="02000000000000000000" pitchFamily="2" charset="0"/>
              </a:rPr>
              <a:t>you can define template content that is only being rendered by Angular when you, whether directly or indirectly, specifically instruct it to do so, allowing you to have full control over how and when the content is displayed.</a:t>
            </a: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Note that if you wrap content inside an </a:t>
            </a:r>
            <a:r>
              <a:rPr lang="en-GB" sz="2000" dirty="0">
                <a:solidFill>
                  <a:srgbClr val="FF0000"/>
                </a:solidFill>
                <a:latin typeface="roboto" panose="02000000000000000000" pitchFamily="2" charset="0"/>
                <a:ea typeface="roboto" panose="02000000000000000000" pitchFamily="2" charset="0"/>
                <a:cs typeface="roboto" panose="02000000000000000000" pitchFamily="2" charset="0"/>
              </a:rPr>
              <a:t>&lt;ng-template&gt; </a:t>
            </a:r>
            <a:r>
              <a:rPr lang="en-GB" sz="2000" dirty="0">
                <a:latin typeface="roboto" panose="02000000000000000000" pitchFamily="2" charset="0"/>
                <a:ea typeface="roboto" panose="02000000000000000000" pitchFamily="2" charset="0"/>
                <a:cs typeface="roboto" panose="02000000000000000000" pitchFamily="2" charset="0"/>
              </a:rPr>
              <a:t>without instructing Angular to render it, such content will not appear on a page. For example, see the following HTML code, when handling it Angular won't render the middle "Hip!" in the phrase "Hip! Hip! Hooray!" because of the surrounding </a:t>
            </a:r>
            <a:r>
              <a:rPr lang="en-GB" sz="2000" dirty="0">
                <a:solidFill>
                  <a:srgbClr val="FF0000"/>
                </a:solidFill>
                <a:latin typeface="roboto" panose="02000000000000000000" pitchFamily="2" charset="0"/>
                <a:ea typeface="roboto" panose="02000000000000000000" pitchFamily="2" charset="0"/>
                <a:cs typeface="roboto" panose="02000000000000000000" pitchFamily="2" charset="0"/>
              </a:rPr>
              <a:t>&lt;ng-template&gt;</a:t>
            </a:r>
          </a:p>
          <a:p>
            <a:pPr>
              <a:buFont typeface="Wingdings" panose="05000000000000000000" pitchFamily="2" charset="2"/>
              <a:buChar char="ü"/>
            </a:pPr>
            <a:endParaRPr lang="en-GB" sz="2000" dirty="0">
              <a:solidFill>
                <a:srgbClr val="FF0000"/>
              </a:solidFill>
              <a:latin typeface="roboto" panose="02000000000000000000" pitchFamily="2" charset="0"/>
              <a:ea typeface="roboto" panose="02000000000000000000" pitchFamily="2" charset="0"/>
              <a:cs typeface="roboto" panose="02000000000000000000" pitchFamily="2" charset="0"/>
            </a:endParaRPr>
          </a:p>
          <a:p>
            <a:pPr marL="2286000" lvl="5" indent="0">
              <a:buNone/>
            </a:pPr>
            <a:r>
              <a:rPr lang="en-IN" sz="2000" dirty="0">
                <a:solidFill>
                  <a:srgbClr val="0070C0"/>
                </a:solidFill>
                <a:latin typeface="roboto" panose="02000000000000000000" pitchFamily="2" charset="0"/>
                <a:ea typeface="roboto" panose="02000000000000000000" pitchFamily="2" charset="0"/>
                <a:cs typeface="roboto" panose="02000000000000000000" pitchFamily="2" charset="0"/>
              </a:rPr>
              <a:t>&lt;p&gt;Hip!&lt;/p&gt;</a:t>
            </a:r>
          </a:p>
          <a:p>
            <a:pPr marL="2286000" lvl="5" indent="0">
              <a:buNone/>
            </a:pPr>
            <a:r>
              <a:rPr lang="en-IN" sz="2000" dirty="0">
                <a:solidFill>
                  <a:srgbClr val="0070C0"/>
                </a:solidFill>
                <a:latin typeface="roboto" panose="02000000000000000000" pitchFamily="2" charset="0"/>
                <a:ea typeface="roboto" panose="02000000000000000000" pitchFamily="2" charset="0"/>
                <a:cs typeface="roboto" panose="02000000000000000000" pitchFamily="2" charset="0"/>
              </a:rPr>
              <a:t>&lt;ng-template&gt;</a:t>
            </a:r>
          </a:p>
          <a:p>
            <a:pPr marL="2286000" lvl="5" indent="0">
              <a:buNone/>
            </a:pPr>
            <a:r>
              <a:rPr lang="en-IN" sz="2000" dirty="0">
                <a:solidFill>
                  <a:srgbClr val="0070C0"/>
                </a:solidFill>
                <a:latin typeface="roboto" panose="02000000000000000000" pitchFamily="2" charset="0"/>
                <a:ea typeface="roboto" panose="02000000000000000000" pitchFamily="2" charset="0"/>
                <a:cs typeface="roboto" panose="02000000000000000000" pitchFamily="2" charset="0"/>
              </a:rPr>
              <a:t>  &lt;p&gt;Hip!&lt;/p&gt;</a:t>
            </a:r>
          </a:p>
          <a:p>
            <a:pPr marL="2286000" lvl="5" indent="0">
              <a:buNone/>
            </a:pPr>
            <a:r>
              <a:rPr lang="en-IN" sz="2000" dirty="0">
                <a:solidFill>
                  <a:srgbClr val="0070C0"/>
                </a:solidFill>
                <a:latin typeface="roboto" panose="02000000000000000000" pitchFamily="2" charset="0"/>
                <a:ea typeface="roboto" panose="02000000000000000000" pitchFamily="2" charset="0"/>
                <a:cs typeface="roboto" panose="02000000000000000000" pitchFamily="2" charset="0"/>
              </a:rPr>
              <a:t>&lt;/ng-template&gt;</a:t>
            </a:r>
          </a:p>
          <a:p>
            <a:pPr marL="2286000" lvl="5" indent="0">
              <a:buNone/>
            </a:pPr>
            <a:r>
              <a:rPr lang="en-IN" sz="2000" dirty="0">
                <a:solidFill>
                  <a:srgbClr val="0070C0"/>
                </a:solidFill>
                <a:latin typeface="roboto" panose="02000000000000000000" pitchFamily="2" charset="0"/>
                <a:ea typeface="roboto" panose="02000000000000000000" pitchFamily="2" charset="0"/>
                <a:cs typeface="roboto" panose="02000000000000000000" pitchFamily="2" charset="0"/>
              </a:rPr>
              <a:t>&lt;p&gt;Hooray!&lt;/p&gt;</a:t>
            </a:r>
          </a:p>
        </p:txBody>
      </p:sp>
    </p:spTree>
    <p:extLst>
      <p:ext uri="{BB962C8B-B14F-4D97-AF65-F5344CB8AC3E}">
        <p14:creationId xmlns:p14="http://schemas.microsoft.com/office/powerpoint/2010/main" val="4011661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4CC3-6704-4E6C-970E-F284BE2DEF16}"/>
              </a:ext>
            </a:extLst>
          </p:cNvPr>
          <p:cNvSpPr>
            <a:spLocks noGrp="1"/>
          </p:cNvSpPr>
          <p:nvPr>
            <p:ph type="title"/>
          </p:nvPr>
        </p:nvSpPr>
        <p:spPr>
          <a:xfrm>
            <a:off x="838200" y="155761"/>
            <a:ext cx="10515600" cy="525276"/>
          </a:xfrm>
        </p:spPr>
        <p:txBody>
          <a:bodyPr>
            <a:normAutofit/>
          </a:bodyPr>
          <a:lstStyle/>
          <a:p>
            <a:r>
              <a:rPr lang="en-IN" sz="2400" dirty="0">
                <a:solidFill>
                  <a:schemeClr val="accent6"/>
                </a:solidFill>
                <a:latin typeface="roboto" panose="02000000000000000000" pitchFamily="2" charset="0"/>
                <a:ea typeface="roboto" panose="02000000000000000000" pitchFamily="2" charset="0"/>
                <a:cs typeface="roboto" panose="02000000000000000000" pitchFamily="2" charset="0"/>
              </a:rPr>
              <a:t>Usage notes</a:t>
            </a:r>
          </a:p>
        </p:txBody>
      </p:sp>
      <p:sp>
        <p:nvSpPr>
          <p:cNvPr id="3" name="Content Placeholder 2">
            <a:extLst>
              <a:ext uri="{FF2B5EF4-FFF2-40B4-BE49-F238E27FC236}">
                <a16:creationId xmlns:a16="http://schemas.microsoft.com/office/drawing/2014/main" id="{8B455017-0E24-C3D0-0581-B464AB68A5D1}"/>
              </a:ext>
            </a:extLst>
          </p:cNvPr>
          <p:cNvSpPr>
            <a:spLocks noGrp="1"/>
          </p:cNvSpPr>
          <p:nvPr>
            <p:ph idx="1"/>
          </p:nvPr>
        </p:nvSpPr>
        <p:spPr>
          <a:xfrm>
            <a:off x="838200" y="893294"/>
            <a:ext cx="11102788" cy="5704729"/>
          </a:xfrm>
        </p:spPr>
        <p:txBody>
          <a:bodyPr/>
          <a:lstStyle/>
          <a:p>
            <a:pPr marL="0" indent="0">
              <a:buNone/>
            </a:pPr>
            <a:r>
              <a:rPr lang="en-GB" sz="2000" dirty="0">
                <a:solidFill>
                  <a:srgbClr val="0070C0"/>
                </a:solidFill>
              </a:rPr>
              <a:t>Structural Directives</a:t>
            </a:r>
          </a:p>
          <a:p>
            <a:pPr>
              <a:buFont typeface="Wingdings" panose="05000000000000000000" pitchFamily="2" charset="2"/>
              <a:buChar char="ü"/>
            </a:pPr>
            <a:r>
              <a:rPr lang="en-GB" sz="2000" dirty="0"/>
              <a:t>One of the main uses for </a:t>
            </a:r>
            <a:r>
              <a:rPr lang="en-GB" sz="2000" dirty="0">
                <a:solidFill>
                  <a:srgbClr val="FF0000"/>
                </a:solidFill>
              </a:rPr>
              <a:t>&lt;ng-template&gt; </a:t>
            </a:r>
            <a:r>
              <a:rPr lang="en-GB" sz="2000" dirty="0"/>
              <a:t>is to hold template content that will be used by Structural directives. Those directives can add and remove copies of the template content based on their own logic.</a:t>
            </a:r>
          </a:p>
          <a:p>
            <a:pPr>
              <a:buFont typeface="Wingdings" panose="05000000000000000000" pitchFamily="2" charset="2"/>
              <a:buChar char="ü"/>
            </a:pPr>
            <a:r>
              <a:rPr lang="en-GB" sz="2000" dirty="0"/>
              <a:t>When using the structural directive shorthand, Angular creates an </a:t>
            </a:r>
            <a:r>
              <a:rPr lang="en-GB" sz="2000" dirty="0">
                <a:solidFill>
                  <a:srgbClr val="FF0000"/>
                </a:solidFill>
              </a:rPr>
              <a:t>&lt;ng-template&gt;</a:t>
            </a:r>
            <a:r>
              <a:rPr lang="en-GB" sz="2000" dirty="0"/>
              <a:t> element behind the scenes.</a:t>
            </a:r>
            <a:endParaRPr lang="en-IN" dirty="0"/>
          </a:p>
          <a:p>
            <a:pPr marL="0" indent="0">
              <a:buNone/>
            </a:pPr>
            <a:r>
              <a:rPr lang="en-GB" sz="2000" dirty="0" err="1">
                <a:solidFill>
                  <a:srgbClr val="0070C0"/>
                </a:solidFill>
              </a:rPr>
              <a:t>TemplateRef</a:t>
            </a:r>
            <a:endParaRPr lang="en-GB" sz="2000" dirty="0">
              <a:solidFill>
                <a:srgbClr val="0070C0"/>
              </a:solidFill>
            </a:endParaRPr>
          </a:p>
          <a:p>
            <a:pPr>
              <a:buFont typeface="Wingdings" panose="05000000000000000000" pitchFamily="2" charset="2"/>
              <a:buChar char="ü"/>
            </a:pPr>
            <a:r>
              <a:rPr lang="en-GB" sz="2000" dirty="0">
                <a:solidFill>
                  <a:srgbClr val="FF0000"/>
                </a:solidFill>
              </a:rPr>
              <a:t>&lt;ng-template&gt; </a:t>
            </a:r>
            <a:r>
              <a:rPr lang="en-GB" sz="2000" dirty="0"/>
              <a:t>elements are represented as instances of the </a:t>
            </a:r>
            <a:r>
              <a:rPr lang="en-GB" sz="2000" dirty="0" err="1">
                <a:solidFill>
                  <a:srgbClr val="0070C0"/>
                </a:solidFill>
              </a:rPr>
              <a:t>TemplateRef</a:t>
            </a:r>
            <a:r>
              <a:rPr lang="en-GB" sz="2000" dirty="0"/>
              <a:t> class.</a:t>
            </a:r>
          </a:p>
          <a:p>
            <a:pPr>
              <a:buFont typeface="Wingdings" panose="05000000000000000000" pitchFamily="2" charset="2"/>
              <a:buChar char="ü"/>
            </a:pPr>
            <a:r>
              <a:rPr lang="en-GB" sz="2000" dirty="0"/>
              <a:t>To add copies of the template to the DOM, pass this object to the </a:t>
            </a:r>
            <a:r>
              <a:rPr lang="en-GB" sz="2000" dirty="0" err="1">
                <a:solidFill>
                  <a:srgbClr val="0070C0"/>
                </a:solidFill>
              </a:rPr>
              <a:t>ViewContainerRef</a:t>
            </a:r>
            <a:r>
              <a:rPr lang="en-GB" sz="2000" dirty="0"/>
              <a:t> method </a:t>
            </a:r>
            <a:r>
              <a:rPr lang="en-GB" sz="2000" dirty="0" err="1">
                <a:solidFill>
                  <a:srgbClr val="0070C0"/>
                </a:solidFill>
              </a:rPr>
              <a:t>createEmbeddedView</a:t>
            </a:r>
            <a:r>
              <a:rPr lang="en-GB" sz="2000" dirty="0">
                <a:solidFill>
                  <a:srgbClr val="0070C0"/>
                </a:solidFill>
              </a:rPr>
              <a:t>()</a:t>
            </a:r>
            <a:endParaRPr lang="en-IN" sz="2000" dirty="0">
              <a:solidFill>
                <a:srgbClr val="0070C0"/>
              </a:solidFill>
            </a:endParaRPr>
          </a:p>
        </p:txBody>
      </p:sp>
    </p:spTree>
    <p:extLst>
      <p:ext uri="{BB962C8B-B14F-4D97-AF65-F5344CB8AC3E}">
        <p14:creationId xmlns:p14="http://schemas.microsoft.com/office/powerpoint/2010/main" val="1471760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B6BED-9BE9-C950-563F-9A736679358C}"/>
              </a:ext>
            </a:extLst>
          </p:cNvPr>
          <p:cNvSpPr>
            <a:spLocks noGrp="1"/>
          </p:cNvSpPr>
          <p:nvPr>
            <p:ph type="title"/>
          </p:nvPr>
        </p:nvSpPr>
        <p:spPr/>
        <p:txBody>
          <a:bodyPr>
            <a:normAutofit/>
          </a:bodyPr>
          <a:lstStyle/>
          <a:p>
            <a:r>
              <a:rPr lang="en-GB" sz="2400" dirty="0">
                <a:solidFill>
                  <a:schemeClr val="accent6"/>
                </a:solidFill>
                <a:latin typeface="roboto" panose="02000000000000000000" pitchFamily="2" charset="0"/>
                <a:ea typeface="roboto" panose="02000000000000000000" pitchFamily="2" charset="0"/>
                <a:cs typeface="roboto" panose="02000000000000000000" pitchFamily="2" charset="0"/>
              </a:rPr>
              <a:t>What is ng-template used for?</a:t>
            </a:r>
            <a:br>
              <a:rPr lang="en-GB" sz="2400" dirty="0">
                <a:solidFill>
                  <a:schemeClr val="accent6"/>
                </a:solidFill>
                <a:latin typeface="roboto" panose="02000000000000000000" pitchFamily="2" charset="0"/>
                <a:ea typeface="roboto" panose="02000000000000000000" pitchFamily="2" charset="0"/>
                <a:cs typeface="roboto" panose="02000000000000000000" pitchFamily="2" charset="0"/>
              </a:rPr>
            </a:br>
            <a:endParaRPr lang="en-IN" sz="2400" dirty="0">
              <a:solidFill>
                <a:schemeClr val="accent6"/>
              </a:solidFill>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AB88E874-27D4-8EFF-0E6C-99FBE03B1F7F}"/>
              </a:ext>
            </a:extLst>
          </p:cNvPr>
          <p:cNvSpPr>
            <a:spLocks noGrp="1"/>
          </p:cNvSpPr>
          <p:nvPr>
            <p:ph idx="1"/>
          </p:nvPr>
        </p:nvSpPr>
        <p:spPr>
          <a:xfrm>
            <a:off x="838200" y="1404284"/>
            <a:ext cx="10515600" cy="4351338"/>
          </a:xfrm>
        </p:spPr>
        <p:txBody>
          <a:bodyPr>
            <a:normAutofit/>
          </a:bodyPr>
          <a:lstStyle/>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Now, this might seem pointless to you - why use a tag when its contents don't render?</a:t>
            </a: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However, note that ng-template is always used along with structural derivatives such as </a:t>
            </a:r>
            <a:r>
              <a:rPr lang="en-GB" sz="2000" dirty="0" err="1">
                <a:solidFill>
                  <a:srgbClr val="FF0000"/>
                </a:solidFill>
                <a:latin typeface="roboto" panose="02000000000000000000" pitchFamily="2" charset="0"/>
                <a:ea typeface="roboto" panose="02000000000000000000" pitchFamily="2" charset="0"/>
                <a:cs typeface="roboto" panose="02000000000000000000" pitchFamily="2" charset="0"/>
              </a:rPr>
              <a:t>ngIf</a:t>
            </a:r>
            <a:r>
              <a:rPr lang="en-GB" sz="2000" dirty="0">
                <a:solidFill>
                  <a:srgbClr val="FF0000"/>
                </a:solidFill>
                <a:latin typeface="roboto" panose="02000000000000000000" pitchFamily="2" charset="0"/>
                <a:ea typeface="roboto" panose="02000000000000000000" pitchFamily="2" charset="0"/>
                <a:cs typeface="roboto" panose="02000000000000000000" pitchFamily="2" charset="0"/>
              </a:rPr>
              <a:t>, </a:t>
            </a:r>
            <a:r>
              <a:rPr lang="en-GB" sz="2000" dirty="0" err="1">
                <a:solidFill>
                  <a:srgbClr val="FF0000"/>
                </a:solidFill>
                <a:latin typeface="roboto" panose="02000000000000000000" pitchFamily="2" charset="0"/>
                <a:ea typeface="roboto" panose="02000000000000000000" pitchFamily="2" charset="0"/>
                <a:cs typeface="roboto" panose="02000000000000000000" pitchFamily="2" charset="0"/>
              </a:rPr>
              <a:t>nfFor</a:t>
            </a:r>
            <a:r>
              <a:rPr lang="en-GB" sz="2000" dirty="0">
                <a:solidFill>
                  <a:srgbClr val="FF0000"/>
                </a:solidFill>
                <a:latin typeface="roboto" panose="02000000000000000000" pitchFamily="2" charset="0"/>
                <a:ea typeface="roboto" panose="02000000000000000000" pitchFamily="2" charset="0"/>
                <a:cs typeface="roboto" panose="02000000000000000000" pitchFamily="2" charset="0"/>
              </a:rPr>
              <a:t>, and </a:t>
            </a:r>
            <a:r>
              <a:rPr lang="en-GB" sz="2000" dirty="0" err="1">
                <a:solidFill>
                  <a:srgbClr val="FF0000"/>
                </a:solidFill>
                <a:latin typeface="roboto" panose="02000000000000000000" pitchFamily="2" charset="0"/>
                <a:ea typeface="roboto" panose="02000000000000000000" pitchFamily="2" charset="0"/>
                <a:cs typeface="roboto" panose="02000000000000000000" pitchFamily="2" charset="0"/>
              </a:rPr>
              <a:t>ngSwitch</a:t>
            </a:r>
            <a:r>
              <a:rPr lang="en-GB" sz="2000" dirty="0">
                <a:latin typeface="roboto" panose="02000000000000000000" pitchFamily="2" charset="0"/>
                <a:ea typeface="roboto" panose="02000000000000000000" pitchFamily="2" charset="0"/>
                <a:cs typeface="roboto" panose="02000000000000000000" pitchFamily="2" charset="0"/>
              </a:rPr>
              <a:t>. </a:t>
            </a: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It is used for grouping content that is not rendered, but that can be used in other parts of your code.</a:t>
            </a: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These directives are very common in Angular, and are present almost everywhere either implicitly or explicitly. However, note that it is not possible to use the same element along with two structural directives.</a:t>
            </a:r>
          </a:p>
          <a:p>
            <a:pPr>
              <a:buFont typeface="Wingdings" panose="05000000000000000000" pitchFamily="2" charset="2"/>
              <a:buChar char="ü"/>
            </a:pPr>
            <a:r>
              <a:rPr lang="en-GB" sz="2000" dirty="0">
                <a:latin typeface="roboto" panose="02000000000000000000" pitchFamily="2" charset="0"/>
                <a:ea typeface="roboto" panose="02000000000000000000" pitchFamily="2" charset="0"/>
                <a:cs typeface="roboto" panose="02000000000000000000" pitchFamily="2" charset="0"/>
              </a:rPr>
              <a:t>You can use a combination of these directives together to build dynamic and customisable components, and completely change the design of a component based on input templates.</a:t>
            </a:r>
            <a:endParaRPr lang="en-IN" sz="20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56152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92A4C-98EC-5B47-6F76-B0781EAC7D5D}"/>
              </a:ext>
            </a:extLst>
          </p:cNvPr>
          <p:cNvSpPr>
            <a:spLocks noGrp="1"/>
          </p:cNvSpPr>
          <p:nvPr>
            <p:ph type="title"/>
          </p:nvPr>
        </p:nvSpPr>
        <p:spPr/>
        <p:txBody>
          <a:bodyPr>
            <a:normAutofit/>
          </a:bodyPr>
          <a:lstStyle/>
          <a:p>
            <a:r>
              <a:rPr lang="en-GB" sz="2400" i="0" dirty="0">
                <a:solidFill>
                  <a:schemeClr val="accent6"/>
                </a:solidFill>
                <a:effectLst/>
                <a:latin typeface="roboto" panose="02000000000000000000" pitchFamily="2" charset="0"/>
                <a:ea typeface="roboto" panose="02000000000000000000" pitchFamily="2" charset="0"/>
                <a:cs typeface="roboto" panose="02000000000000000000" pitchFamily="2" charset="0"/>
              </a:rPr>
              <a:t>How to use the ng-template?</a:t>
            </a:r>
            <a:br>
              <a:rPr lang="en-GB" sz="2400" i="0" dirty="0">
                <a:solidFill>
                  <a:srgbClr val="303030"/>
                </a:solidFill>
                <a:effectLst/>
                <a:latin typeface="roboto" panose="02000000000000000000" pitchFamily="2" charset="0"/>
                <a:ea typeface="roboto" panose="02000000000000000000" pitchFamily="2" charset="0"/>
                <a:cs typeface="roboto" panose="02000000000000000000" pitchFamily="2" charset="0"/>
              </a:rPr>
            </a:br>
            <a:endParaRPr lang="en-IN" sz="2400"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E2E55798-A0A5-325E-08D7-1EDF5BEC0F27}"/>
              </a:ext>
            </a:extLst>
          </p:cNvPr>
          <p:cNvSpPr>
            <a:spLocks noGrp="1"/>
          </p:cNvSpPr>
          <p:nvPr>
            <p:ph idx="1"/>
          </p:nvPr>
        </p:nvSpPr>
        <p:spPr>
          <a:xfrm>
            <a:off x="838200" y="1395320"/>
            <a:ext cx="10515600" cy="4351338"/>
          </a:xfrm>
        </p:spPr>
        <p:txBody>
          <a:bodyPr>
            <a:normAutofit/>
          </a:bodyPr>
          <a:lstStyle/>
          <a:p>
            <a:pPr>
              <a:buFont typeface="Wingdings" panose="05000000000000000000" pitchFamily="2" charset="2"/>
              <a:buChar char="ü"/>
            </a:pPr>
            <a:r>
              <a:rPr lang="en-GB" sz="2000" dirty="0">
                <a:solidFill>
                  <a:srgbClr val="3D3D3D"/>
                </a:solidFill>
                <a:latin typeface="roboto" panose="02000000000000000000" pitchFamily="2" charset="0"/>
                <a:ea typeface="roboto" panose="02000000000000000000" pitchFamily="2" charset="0"/>
                <a:cs typeface="roboto" panose="02000000000000000000" pitchFamily="2" charset="0"/>
              </a:rPr>
              <a:t>Y</a:t>
            </a:r>
            <a:r>
              <a:rPr lang="en-GB" sz="2000" b="0" i="0" dirty="0">
                <a:solidFill>
                  <a:srgbClr val="3D3D3D"/>
                </a:solidFill>
                <a:effectLst/>
                <a:latin typeface="roboto" panose="02000000000000000000" pitchFamily="2" charset="0"/>
                <a:ea typeface="roboto" panose="02000000000000000000" pitchFamily="2" charset="0"/>
                <a:cs typeface="roboto" panose="02000000000000000000" pitchFamily="2" charset="0"/>
              </a:rPr>
              <a:t>ou can use the </a:t>
            </a:r>
            <a:r>
              <a:rPr lang="en-GB" sz="2000" b="1" i="0" dirty="0">
                <a:solidFill>
                  <a:srgbClr val="3D3D3D"/>
                </a:solidFill>
                <a:effectLst/>
                <a:latin typeface="roboto" panose="02000000000000000000" pitchFamily="2" charset="0"/>
                <a:ea typeface="roboto" panose="02000000000000000000" pitchFamily="2" charset="0"/>
                <a:cs typeface="roboto" panose="02000000000000000000" pitchFamily="2" charset="0"/>
              </a:rPr>
              <a:t>ng-template</a:t>
            </a:r>
            <a:r>
              <a:rPr lang="en-GB" sz="2000" b="0" i="0" dirty="0">
                <a:solidFill>
                  <a:srgbClr val="3D3D3D"/>
                </a:solidFill>
                <a:effectLst/>
                <a:latin typeface="roboto" panose="02000000000000000000" pitchFamily="2" charset="0"/>
                <a:ea typeface="roboto" panose="02000000000000000000" pitchFamily="2" charset="0"/>
                <a:cs typeface="roboto" panose="02000000000000000000" pitchFamily="2" charset="0"/>
              </a:rPr>
              <a:t> alongside standard and custom structural derivatives. Let us see how, with examples.</a:t>
            </a:r>
          </a:p>
          <a:p>
            <a:pPr>
              <a:buFont typeface="Wingdings" panose="05000000000000000000" pitchFamily="2" charset="2"/>
              <a:buChar char="ü"/>
            </a:pPr>
            <a:r>
              <a:rPr lang="en-IN" sz="2000" dirty="0">
                <a:solidFill>
                  <a:srgbClr val="3D3D3D"/>
                </a:solidFill>
                <a:latin typeface="roboto" panose="02000000000000000000" pitchFamily="2" charset="0"/>
                <a:ea typeface="roboto" panose="02000000000000000000" pitchFamily="2" charset="0"/>
                <a:cs typeface="roboto" panose="02000000000000000000" pitchFamily="2" charset="0"/>
              </a:rPr>
              <a:t>Using ng-template with </a:t>
            </a:r>
            <a:r>
              <a:rPr lang="en-IN" sz="2000" dirty="0">
                <a:solidFill>
                  <a:srgbClr val="FF0000"/>
                </a:solidFill>
                <a:latin typeface="roboto" panose="02000000000000000000" pitchFamily="2" charset="0"/>
                <a:ea typeface="roboto" panose="02000000000000000000" pitchFamily="2" charset="0"/>
                <a:cs typeface="roboto" panose="02000000000000000000" pitchFamily="2" charset="0"/>
              </a:rPr>
              <a:t>*</a:t>
            </a:r>
            <a:r>
              <a:rPr lang="en-IN" sz="2000" dirty="0" err="1">
                <a:solidFill>
                  <a:srgbClr val="FF0000"/>
                </a:solidFill>
                <a:latin typeface="roboto" panose="02000000000000000000" pitchFamily="2" charset="0"/>
                <a:ea typeface="roboto" panose="02000000000000000000" pitchFamily="2" charset="0"/>
                <a:cs typeface="roboto" panose="02000000000000000000" pitchFamily="2" charset="0"/>
              </a:rPr>
              <a:t>ngIf</a:t>
            </a:r>
            <a:endParaRPr lang="en-IN" sz="2000" dirty="0">
              <a:solidFill>
                <a:srgbClr val="FF0000"/>
              </a:solidFill>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ü"/>
            </a:pPr>
            <a:endParaRPr lang="en-GB" sz="2000" b="0" i="0" dirty="0">
              <a:solidFill>
                <a:srgbClr val="3D3D3D"/>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IN" sz="2000" dirty="0">
              <a:latin typeface="roboto" panose="02000000000000000000" pitchFamily="2" charset="0"/>
              <a:ea typeface="roboto" panose="02000000000000000000" pitchFamily="2" charset="0"/>
              <a:cs typeface="roboto" panose="02000000000000000000" pitchFamily="2" charset="0"/>
            </a:endParaRPr>
          </a:p>
        </p:txBody>
      </p:sp>
      <p:pic>
        <p:nvPicPr>
          <p:cNvPr id="5" name="Picture 4">
            <a:extLst>
              <a:ext uri="{FF2B5EF4-FFF2-40B4-BE49-F238E27FC236}">
                <a16:creationId xmlns:a16="http://schemas.microsoft.com/office/drawing/2014/main" id="{5687946F-9BF6-BEF5-E0B0-CE663D15D43F}"/>
              </a:ext>
            </a:extLst>
          </p:cNvPr>
          <p:cNvPicPr>
            <a:picLocks noChangeAspect="1"/>
          </p:cNvPicPr>
          <p:nvPr/>
        </p:nvPicPr>
        <p:blipFill>
          <a:blip r:embed="rId2"/>
          <a:stretch>
            <a:fillRect/>
          </a:stretch>
        </p:blipFill>
        <p:spPr>
          <a:xfrm>
            <a:off x="944095" y="2648889"/>
            <a:ext cx="7757832" cy="1844200"/>
          </a:xfrm>
          <a:prstGeom prst="rect">
            <a:avLst/>
          </a:prstGeom>
        </p:spPr>
      </p:pic>
    </p:spTree>
    <p:extLst>
      <p:ext uri="{BB962C8B-B14F-4D97-AF65-F5344CB8AC3E}">
        <p14:creationId xmlns:p14="http://schemas.microsoft.com/office/powerpoint/2010/main" val="2036279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DAD78-E77A-9B19-D273-409A1A28F89C}"/>
              </a:ext>
            </a:extLst>
          </p:cNvPr>
          <p:cNvSpPr>
            <a:spLocks noGrp="1"/>
          </p:cNvSpPr>
          <p:nvPr>
            <p:ph idx="1"/>
          </p:nvPr>
        </p:nvSpPr>
        <p:spPr>
          <a:xfrm>
            <a:off x="721659" y="929154"/>
            <a:ext cx="10515600" cy="4351338"/>
          </a:xfrm>
        </p:spPr>
        <p:txBody>
          <a:bodyPr/>
          <a:lstStyle/>
          <a:p>
            <a:pPr>
              <a:buFont typeface="Wingdings" panose="05000000000000000000" pitchFamily="2" charset="2"/>
              <a:buChar char="ü"/>
            </a:pPr>
            <a:r>
              <a:rPr lang="en-IN" sz="2000" i="0" dirty="0">
                <a:solidFill>
                  <a:srgbClr val="303030"/>
                </a:solidFill>
                <a:effectLst/>
                <a:latin typeface="roboto" panose="02000000000000000000" pitchFamily="2" charset="0"/>
                <a:ea typeface="roboto" panose="02000000000000000000" pitchFamily="2" charset="0"/>
                <a:cs typeface="roboto" panose="02000000000000000000" pitchFamily="2" charset="0"/>
              </a:rPr>
              <a:t>Using ng-template with </a:t>
            </a:r>
            <a:r>
              <a:rPr lang="en-IN" sz="2000" i="0" dirty="0">
                <a:solidFill>
                  <a:srgbClr val="FF0000"/>
                </a:solidFill>
                <a:effectLst/>
                <a:latin typeface="roboto" panose="02000000000000000000" pitchFamily="2" charset="0"/>
                <a:ea typeface="roboto" panose="02000000000000000000" pitchFamily="2" charset="0"/>
                <a:cs typeface="roboto" panose="02000000000000000000" pitchFamily="2" charset="0"/>
              </a:rPr>
              <a:t>*</a:t>
            </a:r>
            <a:r>
              <a:rPr lang="en-IN" sz="2000" i="0" dirty="0" err="1">
                <a:solidFill>
                  <a:srgbClr val="FF0000"/>
                </a:solidFill>
                <a:effectLst/>
                <a:latin typeface="roboto" panose="02000000000000000000" pitchFamily="2" charset="0"/>
                <a:ea typeface="roboto" panose="02000000000000000000" pitchFamily="2" charset="0"/>
                <a:cs typeface="roboto" panose="02000000000000000000" pitchFamily="2" charset="0"/>
              </a:rPr>
              <a:t>ngFor</a:t>
            </a:r>
            <a:endParaRPr lang="en-IN" sz="2000" i="0" dirty="0">
              <a:solidFill>
                <a:srgbClr val="FF0000"/>
              </a:solidFill>
              <a:effectLst/>
              <a:latin typeface="roboto" panose="02000000000000000000" pitchFamily="2" charset="0"/>
              <a:ea typeface="roboto" panose="02000000000000000000" pitchFamily="2" charset="0"/>
              <a:cs typeface="roboto" panose="02000000000000000000" pitchFamily="2" charset="0"/>
            </a:endParaRPr>
          </a:p>
          <a:p>
            <a:pPr marL="0" indent="0">
              <a:buNone/>
            </a:pPr>
            <a:endParaRPr lang="en-IN" dirty="0"/>
          </a:p>
        </p:txBody>
      </p:sp>
      <p:pic>
        <p:nvPicPr>
          <p:cNvPr id="5" name="Picture 4">
            <a:extLst>
              <a:ext uri="{FF2B5EF4-FFF2-40B4-BE49-F238E27FC236}">
                <a16:creationId xmlns:a16="http://schemas.microsoft.com/office/drawing/2014/main" id="{2DDA94C3-E554-69D0-D90B-B5607F22A305}"/>
              </a:ext>
            </a:extLst>
          </p:cNvPr>
          <p:cNvPicPr>
            <a:picLocks noChangeAspect="1"/>
          </p:cNvPicPr>
          <p:nvPr/>
        </p:nvPicPr>
        <p:blipFill>
          <a:blip r:embed="rId2"/>
          <a:stretch>
            <a:fillRect/>
          </a:stretch>
        </p:blipFill>
        <p:spPr>
          <a:xfrm>
            <a:off x="850416" y="1478111"/>
            <a:ext cx="7712108" cy="3901778"/>
          </a:xfrm>
          <a:prstGeom prst="rect">
            <a:avLst/>
          </a:prstGeom>
        </p:spPr>
      </p:pic>
    </p:spTree>
    <p:extLst>
      <p:ext uri="{BB962C8B-B14F-4D97-AF65-F5344CB8AC3E}">
        <p14:creationId xmlns:p14="http://schemas.microsoft.com/office/powerpoint/2010/main" val="50931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3CB82-65A1-B810-73CF-A9172AACB86F}"/>
              </a:ext>
            </a:extLst>
          </p:cNvPr>
          <p:cNvSpPr>
            <a:spLocks noGrp="1"/>
          </p:cNvSpPr>
          <p:nvPr>
            <p:ph idx="1"/>
          </p:nvPr>
        </p:nvSpPr>
        <p:spPr>
          <a:xfrm>
            <a:off x="295835" y="304800"/>
            <a:ext cx="11057965" cy="5872163"/>
          </a:xfrm>
        </p:spPr>
        <p:txBody>
          <a:bodyPr>
            <a:normAutofit/>
          </a:bodyPr>
          <a:lstStyle/>
          <a:p>
            <a:pPr>
              <a:buFont typeface="Wingdings" panose="05000000000000000000" pitchFamily="2" charset="2"/>
              <a:buChar char="ü"/>
            </a:pPr>
            <a:endParaRPr lang="en-IN" sz="2000" dirty="0">
              <a:latin typeface="roboto" panose="02000000000000000000" pitchFamily="2" charset="0"/>
              <a:ea typeface="roboto" panose="02000000000000000000" pitchFamily="2" charset="0"/>
              <a:cs typeface="roboto" panose="02000000000000000000" pitchFamily="2" charset="0"/>
            </a:endParaRPr>
          </a:p>
          <a:p>
            <a:pPr>
              <a:buFont typeface="Wingdings" panose="05000000000000000000" pitchFamily="2" charset="2"/>
              <a:buChar char="ü"/>
            </a:pPr>
            <a:r>
              <a:rPr lang="en-IN" sz="2000" dirty="0">
                <a:latin typeface="roboto" panose="02000000000000000000" pitchFamily="2" charset="0"/>
                <a:ea typeface="roboto" panose="02000000000000000000" pitchFamily="2" charset="0"/>
                <a:cs typeface="roboto" panose="02000000000000000000" pitchFamily="2" charset="0"/>
              </a:rPr>
              <a:t>Using ng-template with </a:t>
            </a:r>
            <a:r>
              <a:rPr lang="en-IN" sz="2000" dirty="0" err="1">
                <a:solidFill>
                  <a:srgbClr val="FF0000"/>
                </a:solidFill>
                <a:latin typeface="roboto" panose="02000000000000000000" pitchFamily="2" charset="0"/>
                <a:ea typeface="roboto" panose="02000000000000000000" pitchFamily="2" charset="0"/>
                <a:cs typeface="roboto" panose="02000000000000000000" pitchFamily="2" charset="0"/>
              </a:rPr>
              <a:t>ngSwitch</a:t>
            </a:r>
            <a:endParaRPr lang="en-IN" sz="2000" dirty="0">
              <a:solidFill>
                <a:srgbClr val="FF0000"/>
              </a:solidFill>
              <a:latin typeface="roboto" panose="02000000000000000000" pitchFamily="2" charset="0"/>
              <a:ea typeface="roboto" panose="02000000000000000000" pitchFamily="2" charset="0"/>
              <a:cs typeface="roboto" panose="02000000000000000000" pitchFamily="2" charset="0"/>
            </a:endParaRPr>
          </a:p>
        </p:txBody>
      </p:sp>
      <p:pic>
        <p:nvPicPr>
          <p:cNvPr id="6" name="Picture 5">
            <a:extLst>
              <a:ext uri="{FF2B5EF4-FFF2-40B4-BE49-F238E27FC236}">
                <a16:creationId xmlns:a16="http://schemas.microsoft.com/office/drawing/2014/main" id="{E8545F6F-8A14-5DB6-9A0B-119C1709942D}"/>
              </a:ext>
            </a:extLst>
          </p:cNvPr>
          <p:cNvPicPr>
            <a:picLocks noChangeAspect="1"/>
          </p:cNvPicPr>
          <p:nvPr/>
        </p:nvPicPr>
        <p:blipFill>
          <a:blip r:embed="rId2"/>
          <a:stretch>
            <a:fillRect/>
          </a:stretch>
        </p:blipFill>
        <p:spPr>
          <a:xfrm>
            <a:off x="406877" y="1455075"/>
            <a:ext cx="7628281" cy="5296359"/>
          </a:xfrm>
          <a:prstGeom prst="rect">
            <a:avLst/>
          </a:prstGeom>
        </p:spPr>
      </p:pic>
    </p:spTree>
    <p:extLst>
      <p:ext uri="{BB962C8B-B14F-4D97-AF65-F5344CB8AC3E}">
        <p14:creationId xmlns:p14="http://schemas.microsoft.com/office/powerpoint/2010/main" val="2994916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410</Words>
  <Application>Microsoft Office PowerPoint</Application>
  <PresentationFormat>Widescreen</PresentationFormat>
  <Paragraphs>30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Roboto</vt:lpstr>
      <vt:lpstr>Wingdings</vt:lpstr>
      <vt:lpstr>Office Theme</vt:lpstr>
      <vt:lpstr>NG-Template</vt:lpstr>
      <vt:lpstr>PowerPoint Presentation</vt:lpstr>
      <vt:lpstr>Usage notes</vt:lpstr>
      <vt:lpstr>What is ng-template used for? </vt:lpstr>
      <vt:lpstr>How to use the ng-template?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NG-Template</dc:title>
  <dc:creator>Dnyaneshwar Giri</dc:creator>
  <cp:lastModifiedBy>Dnyaneshwar Giri</cp:lastModifiedBy>
  <cp:revision>1</cp:revision>
  <dcterms:created xsi:type="dcterms:W3CDTF">2023-03-23T17:32:14Z</dcterms:created>
  <dcterms:modified xsi:type="dcterms:W3CDTF">2023-03-23T18:09:52Z</dcterms:modified>
</cp:coreProperties>
</file>