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70" r:id="rId8"/>
    <p:sldId id="266" r:id="rId9"/>
    <p:sldId id="268" r:id="rId10"/>
    <p:sldId id="273" r:id="rId11"/>
    <p:sldId id="265" r:id="rId12"/>
    <p:sldId id="272" r:id="rId13"/>
    <p:sldId id="271" r:id="rId14"/>
    <p:sldId id="267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DD8B-EB91-46BE-ADAC-291DE09B873C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29C8-9AF3-43EF-A159-DA2EA7D394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73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DD8B-EB91-46BE-ADAC-291DE09B873C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29C8-9AF3-43EF-A159-DA2EA7D394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0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DD8B-EB91-46BE-ADAC-291DE09B873C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29C8-9AF3-43EF-A159-DA2EA7D394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62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DD8B-EB91-46BE-ADAC-291DE09B873C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29C8-9AF3-43EF-A159-DA2EA7D3942B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101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DD8B-EB91-46BE-ADAC-291DE09B873C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29C8-9AF3-43EF-A159-DA2EA7D394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654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DD8B-EB91-46BE-ADAC-291DE09B873C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29C8-9AF3-43EF-A159-DA2EA7D394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3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DD8B-EB91-46BE-ADAC-291DE09B873C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29C8-9AF3-43EF-A159-DA2EA7D394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725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DD8B-EB91-46BE-ADAC-291DE09B873C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29C8-9AF3-43EF-A159-DA2EA7D394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318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DD8B-EB91-46BE-ADAC-291DE09B873C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29C8-9AF3-43EF-A159-DA2EA7D394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86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DD8B-EB91-46BE-ADAC-291DE09B873C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29C8-9AF3-43EF-A159-DA2EA7D394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7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DD8B-EB91-46BE-ADAC-291DE09B873C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29C8-9AF3-43EF-A159-DA2EA7D394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64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DD8B-EB91-46BE-ADAC-291DE09B873C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29C8-9AF3-43EF-A159-DA2EA7D394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7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DD8B-EB91-46BE-ADAC-291DE09B873C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29C8-9AF3-43EF-A159-DA2EA7D394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86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DD8B-EB91-46BE-ADAC-291DE09B873C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29C8-9AF3-43EF-A159-DA2EA7D394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34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DD8B-EB91-46BE-ADAC-291DE09B873C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29C8-9AF3-43EF-A159-DA2EA7D394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384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DD8B-EB91-46BE-ADAC-291DE09B873C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29C8-9AF3-43EF-A159-DA2EA7D394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22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DD8B-EB91-46BE-ADAC-291DE09B873C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29C8-9AF3-43EF-A159-DA2EA7D394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96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4DD8B-EB91-46BE-ADAC-291DE09B873C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229C8-9AF3-43EF-A159-DA2EA7D394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0387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1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75000"/>
                    </a14:imgEffect>
                    <a14:imgEffect>
                      <a14:brightnessContrast bright="-1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156;p2">
            <a:extLst>
              <a:ext uri="{FF2B5EF4-FFF2-40B4-BE49-F238E27FC236}">
                <a16:creationId xmlns:a16="http://schemas.microsoft.com/office/drawing/2014/main" id="{ED6005B8-E89E-4847-A12A-5EA2BD80AAA8}"/>
              </a:ext>
            </a:extLst>
          </p:cNvPr>
          <p:cNvSpPr txBox="1">
            <a:spLocks/>
          </p:cNvSpPr>
          <p:nvPr/>
        </p:nvSpPr>
        <p:spPr>
          <a:xfrm>
            <a:off x="2939754" y="2866748"/>
            <a:ext cx="5301451" cy="363064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  <a:buSzPts val="3000"/>
            </a:pPr>
            <a:r>
              <a:rPr lang="es-PE" sz="1800" b="1" dirty="0">
                <a:highlight>
                  <a:srgbClr val="800000"/>
                </a:highlight>
                <a:latin typeface="Arial"/>
                <a:ea typeface="Arial"/>
                <a:cs typeface="Arial"/>
                <a:sym typeface="Arial"/>
              </a:rPr>
              <a:t>Universidad Peruana de Ciencias Aplicadas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buSzPts val="3000"/>
            </a:pPr>
            <a:endParaRPr lang="es-PE" sz="1800" b="1" dirty="0">
              <a:highlight>
                <a:srgbClr val="800000"/>
              </a:highlight>
              <a:latin typeface="Arial"/>
              <a:ea typeface="Arial"/>
              <a:cs typeface="Arial"/>
              <a:sym typeface="Arial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buSzPts val="3000"/>
            </a:pPr>
            <a:r>
              <a:rPr lang="es-PE" sz="1800" b="1" dirty="0">
                <a:highlight>
                  <a:srgbClr val="800000"/>
                </a:highlight>
                <a:latin typeface="Arial"/>
                <a:ea typeface="Arial"/>
                <a:cs typeface="Arial"/>
                <a:sym typeface="Arial"/>
              </a:rPr>
              <a:t>Profesor </a:t>
            </a:r>
            <a:r>
              <a:rPr lang="en-US" sz="1800" b="1" dirty="0">
                <a:highlight>
                  <a:srgbClr val="800000"/>
                </a:highlight>
                <a:latin typeface="Arial"/>
                <a:ea typeface="Arial"/>
                <a:cs typeface="Arial"/>
                <a:sym typeface="Arial"/>
              </a:rPr>
              <a:t>: Luis Mart</a:t>
            </a:r>
            <a:r>
              <a:rPr lang="es-MX" sz="1800" b="1" dirty="0" err="1">
                <a:highlight>
                  <a:srgbClr val="800000"/>
                </a:highlight>
                <a:latin typeface="Arial"/>
                <a:ea typeface="Arial"/>
                <a:cs typeface="Arial"/>
                <a:sym typeface="Arial"/>
              </a:rPr>
              <a:t>ín</a:t>
            </a:r>
            <a:r>
              <a:rPr lang="en-US" sz="1800" b="1" dirty="0">
                <a:highlight>
                  <a:srgbClr val="800000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highlight>
                  <a:srgbClr val="800000"/>
                </a:highlight>
                <a:latin typeface="Arial"/>
                <a:ea typeface="Arial"/>
                <a:cs typeface="Arial"/>
                <a:sym typeface="Arial"/>
              </a:rPr>
              <a:t>Canaval</a:t>
            </a:r>
            <a:r>
              <a:rPr lang="en-US" sz="1800" b="1" dirty="0">
                <a:highlight>
                  <a:srgbClr val="800000"/>
                </a:highlight>
                <a:latin typeface="Arial"/>
                <a:ea typeface="Arial"/>
                <a:cs typeface="Arial"/>
                <a:sym typeface="Arial"/>
              </a:rPr>
              <a:t> S</a:t>
            </a:r>
            <a:r>
              <a:rPr lang="es-MX" sz="1800" b="1" dirty="0">
                <a:highlight>
                  <a:srgbClr val="800000"/>
                </a:highlight>
                <a:latin typeface="Arial"/>
                <a:ea typeface="Arial"/>
                <a:cs typeface="Arial"/>
                <a:sym typeface="Arial"/>
              </a:rPr>
              <a:t>á</a:t>
            </a:r>
            <a:r>
              <a:rPr lang="en-US" sz="1800" b="1" dirty="0" err="1">
                <a:highlight>
                  <a:srgbClr val="800000"/>
                </a:highlight>
                <a:latin typeface="Arial"/>
                <a:ea typeface="Arial"/>
                <a:cs typeface="Arial"/>
                <a:sym typeface="Arial"/>
              </a:rPr>
              <a:t>nchez</a:t>
            </a:r>
            <a:endParaRPr lang="es-PE" sz="1800" b="1" dirty="0">
              <a:highlight>
                <a:srgbClr val="800000"/>
              </a:highlight>
              <a:latin typeface="Arial"/>
              <a:ea typeface="Arial"/>
              <a:cs typeface="Arial"/>
              <a:sym typeface="Arial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buSzPts val="3000"/>
            </a:pPr>
            <a:endParaRPr lang="es-PE" sz="1800" b="1" dirty="0">
              <a:highlight>
                <a:srgbClr val="800000"/>
              </a:highlight>
              <a:latin typeface="Arial"/>
              <a:ea typeface="Arial"/>
              <a:cs typeface="Arial"/>
              <a:sym typeface="Arial"/>
            </a:endParaRPr>
          </a:p>
          <a:p>
            <a:pPr algn="r">
              <a:lnSpc>
                <a:spcPct val="100000"/>
              </a:lnSpc>
              <a:spcBef>
                <a:spcPts val="0"/>
              </a:spcBef>
              <a:buSzPts val="3000"/>
            </a:pPr>
            <a:r>
              <a:rPr lang="es-PE" sz="1800" b="1" dirty="0">
                <a:highlight>
                  <a:srgbClr val="800000"/>
                </a:highlight>
                <a:latin typeface="Arial"/>
                <a:ea typeface="Arial"/>
                <a:cs typeface="Arial"/>
                <a:sym typeface="Arial"/>
              </a:rPr>
              <a:t>Alumnos: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buSzPts val="3000"/>
            </a:pPr>
            <a:endParaRPr lang="es-PE" sz="1800" b="1" dirty="0">
              <a:highlight>
                <a:srgbClr val="800000"/>
              </a:highlight>
              <a:latin typeface="Arial"/>
              <a:ea typeface="Arial"/>
              <a:cs typeface="Arial"/>
              <a:sym typeface="Arial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buSzPts val="3000"/>
            </a:pPr>
            <a:endParaRPr lang="es-PE" sz="1800" b="1" dirty="0">
              <a:highlight>
                <a:srgbClr val="800000"/>
              </a:highlight>
              <a:latin typeface="Arial"/>
              <a:ea typeface="Arial"/>
              <a:cs typeface="Arial"/>
              <a:sym typeface="Arial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buSzPts val="3000"/>
            </a:pPr>
            <a:endParaRPr lang="es-PE" sz="1800" b="1" dirty="0">
              <a:highlight>
                <a:srgbClr val="800000"/>
              </a:highlight>
              <a:latin typeface="Arial"/>
              <a:ea typeface="Arial"/>
              <a:cs typeface="Arial"/>
              <a:sym typeface="Arial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buSzPts val="3000"/>
            </a:pPr>
            <a:endParaRPr lang="es-PE" sz="1800" b="1" dirty="0">
              <a:highlight>
                <a:srgbClr val="800000"/>
              </a:highlight>
              <a:latin typeface="Arial"/>
              <a:ea typeface="Arial"/>
              <a:cs typeface="Arial"/>
              <a:sym typeface="Arial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buSzPts val="3000"/>
            </a:pPr>
            <a:endParaRPr lang="es-PE" sz="1800" b="1" dirty="0">
              <a:highlight>
                <a:srgbClr val="800000"/>
              </a:highlight>
              <a:latin typeface="Arial"/>
              <a:ea typeface="Arial"/>
              <a:cs typeface="Arial"/>
              <a:sym typeface="Arial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buSzPts val="3000"/>
            </a:pPr>
            <a:endParaRPr lang="es-PE" sz="1800" b="1" dirty="0">
              <a:highlight>
                <a:srgbClr val="800000"/>
              </a:highlight>
              <a:latin typeface="Arial"/>
              <a:ea typeface="Arial"/>
              <a:cs typeface="Arial"/>
              <a:sym typeface="Arial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buSzPts val="3000"/>
            </a:pPr>
            <a:r>
              <a:rPr lang="es-PE" sz="1800" b="1" dirty="0">
                <a:highlight>
                  <a:srgbClr val="800000"/>
                </a:highlight>
                <a:latin typeface="Arial"/>
                <a:ea typeface="Arial"/>
                <a:cs typeface="Arial"/>
                <a:sym typeface="Arial"/>
              </a:rPr>
              <a:t>CICLO 2021 – 02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74EC1C1-4163-4A9D-8F30-20618B233200}"/>
              </a:ext>
            </a:extLst>
          </p:cNvPr>
          <p:cNvSpPr txBox="1"/>
          <p:nvPr/>
        </p:nvSpPr>
        <p:spPr>
          <a:xfrm>
            <a:off x="3291882" y="360604"/>
            <a:ext cx="30069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TRABAJO FINAL</a:t>
            </a:r>
            <a:endParaRPr lang="en-US" sz="28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81" name="Imagen 380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4F83EAE9-243C-4AB3-B80A-BD2C38EBA0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1760" y="501079"/>
            <a:ext cx="2512439" cy="2512439"/>
          </a:xfrm>
          <a:prstGeom prst="rect">
            <a:avLst/>
          </a:prstGeom>
        </p:spPr>
      </p:pic>
      <p:pic>
        <p:nvPicPr>
          <p:cNvPr id="385" name="Imagen 384" descr="Logotipo&#10;&#10;Descripción generada automáticamente">
            <a:extLst>
              <a:ext uri="{FF2B5EF4-FFF2-40B4-BE49-F238E27FC236}">
                <a16:creationId xmlns:a16="http://schemas.microsoft.com/office/drawing/2014/main" id="{C718C5BE-A527-49AB-BB1E-26AE684231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5" y="422031"/>
            <a:ext cx="3006969" cy="3006969"/>
          </a:xfrm>
          <a:prstGeom prst="rect">
            <a:avLst/>
          </a:prstGeom>
        </p:spPr>
      </p:pic>
      <p:sp>
        <p:nvSpPr>
          <p:cNvPr id="386" name="Rectángulo 385">
            <a:extLst>
              <a:ext uri="{FF2B5EF4-FFF2-40B4-BE49-F238E27FC236}">
                <a16:creationId xmlns:a16="http://schemas.microsoft.com/office/drawing/2014/main" id="{B2701B8E-E092-4187-BEAA-5C46FC6B2AD5}"/>
              </a:ext>
            </a:extLst>
          </p:cNvPr>
          <p:cNvSpPr/>
          <p:nvPr/>
        </p:nvSpPr>
        <p:spPr>
          <a:xfrm>
            <a:off x="3199494" y="1112422"/>
            <a:ext cx="530145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PE" sz="5400" dirty="0">
                <a:ln w="0"/>
                <a:latin typeface="Arial"/>
                <a:ea typeface="Arial"/>
                <a:cs typeface="Arial"/>
                <a:sym typeface="Arial"/>
              </a:rPr>
              <a:t>COMPLEJIDAD </a:t>
            </a:r>
          </a:p>
          <a:p>
            <a:pPr algn="ctr"/>
            <a:r>
              <a:rPr lang="es-PE" sz="5400" dirty="0">
                <a:ln w="0"/>
                <a:latin typeface="Arial"/>
                <a:ea typeface="Arial"/>
                <a:cs typeface="Arial"/>
                <a:sym typeface="Arial"/>
              </a:rPr>
              <a:t>ALGORÍTMICA</a:t>
            </a:r>
            <a:endParaRPr lang="en-US" sz="5400" dirty="0">
              <a:ln w="0"/>
            </a:endParaRPr>
          </a:p>
        </p:txBody>
      </p:sp>
      <p:sp>
        <p:nvSpPr>
          <p:cNvPr id="387" name="CuadroTexto 386">
            <a:extLst>
              <a:ext uri="{FF2B5EF4-FFF2-40B4-BE49-F238E27FC236}">
                <a16:creationId xmlns:a16="http://schemas.microsoft.com/office/drawing/2014/main" id="{8796F4D7-E61E-4CAB-B11A-23E3BCFC72F1}"/>
              </a:ext>
            </a:extLst>
          </p:cNvPr>
          <p:cNvSpPr txBox="1"/>
          <p:nvPr/>
        </p:nvSpPr>
        <p:spPr>
          <a:xfrm>
            <a:off x="3291882" y="4518525"/>
            <a:ext cx="499367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  <a:buSzPts val="3000"/>
            </a:pPr>
            <a:r>
              <a:rPr lang="es-PE" sz="1800" b="1" dirty="0">
                <a:highlight>
                  <a:srgbClr val="800000"/>
                </a:highlight>
                <a:latin typeface="Arial"/>
                <a:ea typeface="Arial"/>
                <a:cs typeface="Arial"/>
                <a:sym typeface="Arial"/>
              </a:rPr>
              <a:t>Carlos </a:t>
            </a:r>
            <a:r>
              <a:rPr lang="es-PE" sz="1800" b="1" dirty="0" err="1">
                <a:highlight>
                  <a:srgbClr val="800000"/>
                </a:highlight>
                <a:latin typeface="Arial"/>
                <a:ea typeface="Arial"/>
                <a:cs typeface="Arial"/>
                <a:sym typeface="Arial"/>
              </a:rPr>
              <a:t>Leon</a:t>
            </a:r>
            <a:r>
              <a:rPr lang="es-PE" sz="1800" b="1" dirty="0">
                <a:highlight>
                  <a:srgbClr val="800000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PE" sz="1800" b="1" dirty="0" err="1">
                <a:highlight>
                  <a:srgbClr val="800000"/>
                </a:highlight>
                <a:latin typeface="Arial"/>
                <a:ea typeface="Arial"/>
                <a:cs typeface="Arial"/>
                <a:sym typeface="Arial"/>
              </a:rPr>
              <a:t>Rupay</a:t>
            </a:r>
            <a:r>
              <a:rPr lang="es-PE" sz="1800" b="1" dirty="0">
                <a:highlight>
                  <a:srgbClr val="800000"/>
                </a:highlight>
                <a:latin typeface="Arial"/>
                <a:ea typeface="Arial"/>
                <a:cs typeface="Arial"/>
                <a:sym typeface="Arial"/>
              </a:rPr>
              <a:t> U201917028</a:t>
            </a:r>
          </a:p>
          <a:p>
            <a:pPr algn="r">
              <a:lnSpc>
                <a:spcPct val="100000"/>
              </a:lnSpc>
              <a:spcBef>
                <a:spcPts val="0"/>
              </a:spcBef>
              <a:buSzPts val="3000"/>
            </a:pPr>
            <a:r>
              <a:rPr lang="es-PE" sz="1800" b="1" dirty="0">
                <a:highlight>
                  <a:srgbClr val="800000"/>
                </a:highlight>
                <a:latin typeface="Arial"/>
                <a:ea typeface="Arial"/>
                <a:cs typeface="Arial"/>
                <a:sym typeface="Arial"/>
              </a:rPr>
              <a:t>Adrian Esqueiros Cabrera U201718169</a:t>
            </a:r>
          </a:p>
          <a:p>
            <a:pPr algn="r">
              <a:lnSpc>
                <a:spcPct val="100000"/>
              </a:lnSpc>
              <a:spcBef>
                <a:spcPts val="0"/>
              </a:spcBef>
              <a:buSzPts val="3000"/>
            </a:pPr>
            <a:r>
              <a:rPr lang="es-PE" sz="1800" b="1" dirty="0">
                <a:highlight>
                  <a:srgbClr val="800000"/>
                </a:highlight>
                <a:latin typeface="Arial"/>
                <a:ea typeface="Arial"/>
                <a:cs typeface="Arial"/>
                <a:sym typeface="Arial"/>
              </a:rPr>
              <a:t>Rodrigo Calle </a:t>
            </a:r>
            <a:r>
              <a:rPr lang="es-PE" sz="1800" b="1" dirty="0" err="1">
                <a:highlight>
                  <a:srgbClr val="800000"/>
                </a:highlight>
                <a:latin typeface="Arial"/>
                <a:ea typeface="Arial"/>
                <a:cs typeface="Arial"/>
                <a:sym typeface="Arial"/>
              </a:rPr>
              <a:t>Galdos</a:t>
            </a:r>
            <a:r>
              <a:rPr lang="es-PE" sz="1800" b="1" dirty="0">
                <a:highlight>
                  <a:srgbClr val="800000"/>
                </a:highlight>
                <a:latin typeface="Arial"/>
                <a:ea typeface="Arial"/>
                <a:cs typeface="Arial"/>
                <a:sym typeface="Arial"/>
              </a:rPr>
              <a:t> 	  U201915889</a:t>
            </a:r>
          </a:p>
          <a:p>
            <a:pPr algn="r">
              <a:lnSpc>
                <a:spcPct val="100000"/>
              </a:lnSpc>
              <a:spcBef>
                <a:spcPts val="0"/>
              </a:spcBef>
              <a:buSzPts val="3000"/>
            </a:pPr>
            <a:r>
              <a:rPr lang="es-PE" sz="1800" b="1" dirty="0">
                <a:highlight>
                  <a:srgbClr val="800000"/>
                </a:highlight>
                <a:latin typeface="Arial"/>
                <a:ea typeface="Arial"/>
                <a:cs typeface="Arial"/>
                <a:sym typeface="Arial"/>
              </a:rPr>
              <a:t>Juan de Dios Quiroz </a:t>
            </a:r>
            <a:r>
              <a:rPr lang="es-PE" sz="1800" b="1" dirty="0" err="1">
                <a:highlight>
                  <a:srgbClr val="800000"/>
                </a:highlight>
                <a:latin typeface="Arial"/>
                <a:ea typeface="Arial"/>
                <a:cs typeface="Arial"/>
                <a:sym typeface="Arial"/>
              </a:rPr>
              <a:t>Rodriguez</a:t>
            </a:r>
            <a:r>
              <a:rPr lang="es-PE" sz="1800" b="1" dirty="0">
                <a:highlight>
                  <a:srgbClr val="800000"/>
                </a:highlight>
                <a:latin typeface="Arial"/>
                <a:ea typeface="Arial"/>
                <a:cs typeface="Arial"/>
                <a:sym typeface="Arial"/>
              </a:rPr>
              <a:t> U201910127</a:t>
            </a:r>
          </a:p>
          <a:p>
            <a:pPr algn="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160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9A50AAD-9B69-4972-9622-9A1FFDEF26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738" y="587830"/>
            <a:ext cx="12024523" cy="4670484"/>
          </a:xfrm>
        </p:spPr>
      </p:pic>
    </p:spTree>
    <p:extLst>
      <p:ext uri="{BB962C8B-B14F-4D97-AF65-F5344CB8AC3E}">
        <p14:creationId xmlns:p14="http://schemas.microsoft.com/office/powerpoint/2010/main" val="1552881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C32679-ABD2-40F0-A219-E61BB4506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DFS Algorithm</a:t>
            </a:r>
            <a:br>
              <a:rPr lang="en-US" sz="3600" dirty="0"/>
            </a:br>
            <a:br>
              <a:rPr lang="en-US" sz="3600" dirty="0"/>
            </a:b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49C84E0-96D1-4782-B6F9-E0A78574C12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853" y="1237673"/>
            <a:ext cx="7789058" cy="4858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9926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AA58671-266D-4067-955A-093902BEE9F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841" y="609600"/>
            <a:ext cx="8933667" cy="5856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0278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0666FCF-822B-41F4-8C3E-327B51814D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3320" y="1272381"/>
            <a:ext cx="9755834" cy="5077736"/>
          </a:xfr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A730C1C6-3802-4F78-8ADF-B33AF2E62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10353675" cy="1325563"/>
          </a:xfrm>
        </p:spPr>
        <p:txBody>
          <a:bodyPr/>
          <a:lstStyle/>
          <a:p>
            <a:r>
              <a:rPr lang="en-US" sz="3600" dirty="0"/>
              <a:t>BFS Algorithm</a:t>
            </a:r>
            <a:br>
              <a:rPr lang="en-US" sz="36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855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B34C2B-DD36-472F-BC30-B661679C6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58343"/>
            <a:ext cx="10353761" cy="1326321"/>
          </a:xfrm>
        </p:spPr>
        <p:txBody>
          <a:bodyPr/>
          <a:lstStyle/>
          <a:p>
            <a:r>
              <a:rPr lang="en-US" sz="3600" dirty="0"/>
              <a:t>BFS Algorithm</a:t>
            </a:r>
            <a:br>
              <a:rPr lang="en-US" sz="3600" dirty="0"/>
            </a:br>
            <a:endParaRPr lang="en-US" dirty="0"/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B0E4B1D2-EC57-4290-9F5D-ABAF29BFB8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532" y="721503"/>
            <a:ext cx="6773814" cy="4488996"/>
          </a:xfr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19796BBF-458C-4296-A5CD-9B00ED9FA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17" y="5360062"/>
            <a:ext cx="12192000" cy="102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917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474A40AD-4B50-4D82-B701-FF4A1525DD7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49" y="828675"/>
            <a:ext cx="20955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Gracias PNG, Thank you PNG">
            <a:extLst>
              <a:ext uri="{FF2B5EF4-FFF2-40B4-BE49-F238E27FC236}">
                <a16:creationId xmlns:a16="http://schemas.microsoft.com/office/drawing/2014/main" id="{77EDCCCA-5D18-46A7-B163-9E235D249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2695575"/>
            <a:ext cx="76200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6645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6010F9-ABC0-4428-9ABE-8DED8E0D6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6414" y="1489287"/>
            <a:ext cx="2767702" cy="997640"/>
          </a:xfrm>
        </p:spPr>
        <p:txBody>
          <a:bodyPr anchor="b">
            <a:normAutofit/>
          </a:bodyPr>
          <a:lstStyle/>
          <a:p>
            <a:pPr algn="l"/>
            <a:r>
              <a:rPr lang="en-US" sz="4000"/>
              <a:t>Index</a:t>
            </a:r>
            <a:endParaRPr lang="en-US" sz="4000" dirty="0"/>
          </a:p>
        </p:txBody>
      </p:sp>
      <p:sp>
        <p:nvSpPr>
          <p:cNvPr id="17" name="Content Placeholder 14">
            <a:extLst>
              <a:ext uri="{FF2B5EF4-FFF2-40B4-BE49-F238E27FC236}">
                <a16:creationId xmlns:a16="http://schemas.microsoft.com/office/drawing/2014/main" id="{C5EA3D28-C0C2-442C-B1A6-A6F740BFB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1920" y="2130426"/>
            <a:ext cx="4576200" cy="457342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 Vehicle Routing Problem</a:t>
            </a:r>
          </a:p>
          <a:p>
            <a:r>
              <a:rPr lang="en-US" sz="2400" dirty="0"/>
              <a:t>Prim Algorithm</a:t>
            </a:r>
          </a:p>
          <a:p>
            <a:r>
              <a:rPr lang="en-US" sz="2400" dirty="0" err="1"/>
              <a:t>BellmanFord</a:t>
            </a:r>
            <a:r>
              <a:rPr lang="en-US" sz="2400" dirty="0"/>
              <a:t> Algorithm</a:t>
            </a:r>
          </a:p>
          <a:p>
            <a:r>
              <a:rPr lang="en-US" sz="2400" dirty="0"/>
              <a:t>DFS Algorithm</a:t>
            </a:r>
          </a:p>
          <a:p>
            <a:r>
              <a:rPr lang="en-US" sz="2400" dirty="0"/>
              <a:t>BFS Algorithm</a:t>
            </a:r>
          </a:p>
          <a:p>
            <a:pPr marL="0" indent="0">
              <a:buNone/>
            </a:pPr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pic>
        <p:nvPicPr>
          <p:cNvPr id="11" name="Marcador de contenido 10" descr="Dibujo con letras blancas&#10;&#10;Descripción generada automáticamente con confianza media">
            <a:extLst>
              <a:ext uri="{FF2B5EF4-FFF2-40B4-BE49-F238E27FC236}">
                <a16:creationId xmlns:a16="http://schemas.microsoft.com/office/drawing/2014/main" id="{3547A18E-5A4F-45DE-830F-5314A65F73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73" y="478127"/>
            <a:ext cx="6234047" cy="1807873"/>
          </a:xfrm>
          <a:prstGeom prst="rect">
            <a:avLst/>
          </a:prstGeom>
        </p:spPr>
      </p:pic>
      <p:pic>
        <p:nvPicPr>
          <p:cNvPr id="6146" name="Picture 2" descr="What is Vehicle Routing Problem (VRP)? - YouTube">
            <a:extLst>
              <a:ext uri="{FF2B5EF4-FFF2-40B4-BE49-F238E27FC236}">
                <a16:creationId xmlns:a16="http://schemas.microsoft.com/office/drawing/2014/main" id="{48A3D4EC-508A-4B28-B4C7-73248A30F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73" y="2324100"/>
            <a:ext cx="5858933" cy="32956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80031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1AD4B4-C612-4EEA-B40A-86048FD91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9854" y="643467"/>
            <a:ext cx="2767702" cy="997640"/>
          </a:xfrm>
        </p:spPr>
        <p:txBody>
          <a:bodyPr anchor="b">
            <a:normAutofit/>
          </a:bodyPr>
          <a:lstStyle/>
          <a:p>
            <a:pPr algn="l"/>
            <a:r>
              <a:rPr lang="en-US" sz="1600" dirty="0" err="1"/>
              <a:t>Problema</a:t>
            </a:r>
            <a:endParaRPr lang="en-US" sz="16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E01BC2-F3B3-48A7-BABC-11DB220B8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9855" y="1641108"/>
            <a:ext cx="2767702" cy="4573426"/>
          </a:xfrm>
        </p:spPr>
        <p:txBody>
          <a:bodyPr anchor="ctr">
            <a:normAutofit/>
          </a:bodyPr>
          <a:lstStyle/>
          <a:p>
            <a:r>
              <a:rPr lang="es-ES" sz="1600" b="0" i="0" dirty="0">
                <a:effectLst/>
                <a:latin typeface="Rockwell(cuerpo)"/>
              </a:rPr>
              <a:t>El problema de enrutamiento de vehículos es un problema de optimización combinatoria y de programación qué pregunta "¿Cuál es el conjunto óptimo de rutas para una flota de vehículos que debe satisfacer las demandas de un conjunto dado de clientes?"</a:t>
            </a:r>
            <a:endParaRPr lang="en-US" sz="1600" dirty="0">
              <a:latin typeface="Rockwell(cuerpo)"/>
            </a:endParaRPr>
          </a:p>
        </p:txBody>
      </p:sp>
      <p:pic>
        <p:nvPicPr>
          <p:cNvPr id="4098" name="Picture 2" descr="Vehicle Routing Software Problem: How to Effectively Solve | GBKSOFT">
            <a:extLst>
              <a:ext uri="{FF2B5EF4-FFF2-40B4-BE49-F238E27FC236}">
                <a16:creationId xmlns:a16="http://schemas.microsoft.com/office/drawing/2014/main" id="{9AFD0266-08AA-408F-A743-6B64EDFE0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833142"/>
            <a:ext cx="7212920" cy="3191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1893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211EC0A-1112-42BB-815F-16357DF31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4" y="1444909"/>
            <a:ext cx="8067675" cy="522618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A4DC7DC-A925-468E-A04C-DA235C117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261" y="272635"/>
            <a:ext cx="96774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820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7620DF-B702-4FBC-B5D7-2CCBD7047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420" y="333374"/>
            <a:ext cx="10353761" cy="1326321"/>
          </a:xfrm>
        </p:spPr>
        <p:txBody>
          <a:bodyPr/>
          <a:lstStyle/>
          <a:p>
            <a:pPr algn="l"/>
            <a:r>
              <a:rPr lang="en-US" dirty="0"/>
              <a:t>Graph :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CB10975-772D-4BA0-87BB-1DC6443D47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1795" y="333374"/>
            <a:ext cx="6249005" cy="6017293"/>
          </a:xfrm>
        </p:spPr>
      </p:pic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FED95EFA-46F4-49AF-AFA6-BBDAEEB8C3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225" y="1409700"/>
            <a:ext cx="1828800" cy="18288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65477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7D84AD-39F6-42F8-8F46-472494202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267" y="0"/>
            <a:ext cx="10353761" cy="1326321"/>
          </a:xfrm>
        </p:spPr>
        <p:txBody>
          <a:bodyPr/>
          <a:lstStyle/>
          <a:p>
            <a:r>
              <a:rPr lang="en-US" dirty="0"/>
              <a:t>Division de las regions para los </a:t>
            </a:r>
            <a:r>
              <a:rPr lang="en-US" dirty="0" err="1"/>
              <a:t>almacenes</a:t>
            </a:r>
            <a:r>
              <a:rPr lang="en-US" dirty="0"/>
              <a:t> 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3D19901-67DB-448D-93C3-5034D43C83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6202" y="1197735"/>
            <a:ext cx="10089890" cy="5276045"/>
          </a:xfrm>
        </p:spPr>
      </p:pic>
    </p:spTree>
    <p:extLst>
      <p:ext uri="{BB962C8B-B14F-4D97-AF65-F5344CB8AC3E}">
        <p14:creationId xmlns:p14="http://schemas.microsoft.com/office/powerpoint/2010/main" val="955745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DC7924-B859-459E-8989-D1FAE1349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826" y="0"/>
            <a:ext cx="10353761" cy="1326321"/>
          </a:xfrm>
        </p:spPr>
        <p:txBody>
          <a:bodyPr/>
          <a:lstStyle/>
          <a:p>
            <a:r>
              <a:rPr lang="en-US" sz="3600" dirty="0"/>
              <a:t>Prim Algorithm</a:t>
            </a:r>
            <a:br>
              <a:rPr lang="en-US" sz="3600" dirty="0"/>
            </a:br>
            <a:endParaRPr lang="en-U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51C4B27-1A0E-4968-B9AC-31341F1E05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" r="47628"/>
          <a:stretch/>
        </p:blipFill>
        <p:spPr>
          <a:xfrm>
            <a:off x="660930" y="850898"/>
            <a:ext cx="10097684" cy="5830832"/>
          </a:xfrm>
        </p:spPr>
      </p:pic>
    </p:spTree>
    <p:extLst>
      <p:ext uri="{BB962C8B-B14F-4D97-AF65-F5344CB8AC3E}">
        <p14:creationId xmlns:p14="http://schemas.microsoft.com/office/powerpoint/2010/main" val="2468925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CDBD8F-B2B1-498A-BBA7-C250E7D3E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-161108"/>
            <a:ext cx="10353761" cy="1326321"/>
          </a:xfrm>
        </p:spPr>
        <p:txBody>
          <a:bodyPr>
            <a:normAutofit/>
          </a:bodyPr>
          <a:lstStyle/>
          <a:p>
            <a:r>
              <a:rPr lang="en-US" sz="3200" dirty="0"/>
              <a:t>application Prim Algorithm</a:t>
            </a:r>
            <a:br>
              <a:rPr lang="en-US" sz="3200" dirty="0"/>
            </a:br>
            <a:endParaRPr lang="en-U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B32D74B-5DF6-491A-8723-02B1F0928F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345" y="675234"/>
            <a:ext cx="11583228" cy="5507531"/>
          </a:xfrm>
        </p:spPr>
      </p:pic>
    </p:spTree>
    <p:extLst>
      <p:ext uri="{BB962C8B-B14F-4D97-AF65-F5344CB8AC3E}">
        <p14:creationId xmlns:p14="http://schemas.microsoft.com/office/powerpoint/2010/main" val="2005346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F771F8-8CCC-45E4-94F3-782BD0BCA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70148" y="0"/>
            <a:ext cx="10353761" cy="1326321"/>
          </a:xfrm>
        </p:spPr>
        <p:txBody>
          <a:bodyPr/>
          <a:lstStyle/>
          <a:p>
            <a:r>
              <a:rPr lang="en-US" sz="3200" dirty="0"/>
              <a:t>BELLMAN FORD</a:t>
            </a:r>
            <a:endParaRPr lang="en-US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C3D73918-66D7-4E2F-AE0B-3E61DA6C3F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6648" y="1008205"/>
            <a:ext cx="5795681" cy="5478834"/>
          </a:xfrm>
        </p:spPr>
      </p:pic>
    </p:spTree>
    <p:extLst>
      <p:ext uri="{BB962C8B-B14F-4D97-AF65-F5344CB8AC3E}">
        <p14:creationId xmlns:p14="http://schemas.microsoft.com/office/powerpoint/2010/main" val="13054919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42332"/>
      </a:dk2>
      <a:lt2>
        <a:srgbClr val="EE91A0"/>
      </a:lt2>
      <a:accent1>
        <a:srgbClr val="E03754"/>
      </a:accent1>
      <a:accent2>
        <a:srgbClr val="E86C2E"/>
      </a:accent2>
      <a:accent3>
        <a:srgbClr val="DAB250"/>
      </a:accent3>
      <a:accent4>
        <a:srgbClr val="60C4AA"/>
      </a:accent4>
      <a:accent5>
        <a:srgbClr val="51A9DB"/>
      </a:accent5>
      <a:accent6>
        <a:srgbClr val="976AC9"/>
      </a:accent6>
      <a:hlink>
        <a:srgbClr val="D5445E"/>
      </a:hlink>
      <a:folHlink>
        <a:srgbClr val="E17C8E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6B2E858E-683F-40D9-B4CB-284D097F3AC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322</TotalTime>
  <Words>128</Words>
  <Application>Microsoft Office PowerPoint</Application>
  <PresentationFormat>Panorámica</PresentationFormat>
  <Paragraphs>37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Bookman Old Style</vt:lpstr>
      <vt:lpstr>Rockwell</vt:lpstr>
      <vt:lpstr>Rockwell(cuerpo)</vt:lpstr>
      <vt:lpstr>Damask</vt:lpstr>
      <vt:lpstr>Presentación de PowerPoint</vt:lpstr>
      <vt:lpstr>Index</vt:lpstr>
      <vt:lpstr>Problema</vt:lpstr>
      <vt:lpstr>Presentación de PowerPoint</vt:lpstr>
      <vt:lpstr>Graph :</vt:lpstr>
      <vt:lpstr>Division de las regions para los almacenes </vt:lpstr>
      <vt:lpstr>Prim Algorithm </vt:lpstr>
      <vt:lpstr>application Prim Algorithm </vt:lpstr>
      <vt:lpstr>BELLMAN FORD</vt:lpstr>
      <vt:lpstr>Presentación de PowerPoint</vt:lpstr>
      <vt:lpstr>DFS Algorithm  </vt:lpstr>
      <vt:lpstr>Presentación de PowerPoint</vt:lpstr>
      <vt:lpstr>BFS Algorithm </vt:lpstr>
      <vt:lpstr>BFS Algorithm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Adrian Esqueiros</dc:creator>
  <cp:lastModifiedBy>Rodrigo Calle Galdos</cp:lastModifiedBy>
  <cp:revision>4</cp:revision>
  <dcterms:created xsi:type="dcterms:W3CDTF">2021-11-26T23:14:29Z</dcterms:created>
  <dcterms:modified xsi:type="dcterms:W3CDTF">2021-11-27T21:59:35Z</dcterms:modified>
</cp:coreProperties>
</file>