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09625"/>
            <a:ext cx="14306294" cy="4224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87"/>
              </a:lnSpc>
            </a:pPr>
            <a:r>
              <a:rPr lang="en-US" sz="791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AFINADOR DE GUITARRA EN TRANSFORMADA DE  FOURIER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3422" y="6413252"/>
            <a:ext cx="7088425" cy="2381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Rodrigo Perez Beltran</a:t>
            </a:r>
          </a:p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Diego Montecinos Ayala</a:t>
            </a:r>
          </a:p>
          <a:p>
            <a:pPr algn="l">
              <a:lnSpc>
                <a:spcPts val="4706"/>
              </a:lnSpc>
            </a:pPr>
            <a:r>
              <a:rPr lang="en-US" sz="33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Dennis Salguero Vasquez</a:t>
            </a:r>
          </a:p>
          <a:p>
            <a:pPr algn="l">
              <a:lnSpc>
                <a:spcPts val="470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1819" y="1348128"/>
            <a:ext cx="11404362" cy="6276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47"/>
              </a:lnSpc>
            </a:pPr>
            <a:r>
              <a:rPr lang="en-US" b="true" sz="143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GRACIAS POR SU ATENCIÓN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1442420"/>
            <a:ext cx="15018641" cy="5666597"/>
            <a:chOff x="0" y="0"/>
            <a:chExt cx="3955527" cy="14924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1492437"/>
            </a:xfrm>
            <a:custGeom>
              <a:avLst/>
              <a:gdLst/>
              <a:ahLst/>
              <a:cxnLst/>
              <a:rect r="r" b="b" t="t" l="l"/>
              <a:pathLst>
                <a:path h="1492437" w="3955527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466147"/>
                  </a:lnTo>
                  <a:cubicBezTo>
                    <a:pt x="3955527" y="1480667"/>
                    <a:pt x="3943757" y="1492437"/>
                    <a:pt x="3929237" y="1492437"/>
                  </a:cubicBezTo>
                  <a:lnTo>
                    <a:pt x="26290" y="1492437"/>
                  </a:lnTo>
                  <a:cubicBezTo>
                    <a:pt x="11770" y="1492437"/>
                    <a:pt x="0" y="1480667"/>
                    <a:pt x="0" y="1466147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1549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70972" y="2076154"/>
            <a:ext cx="8146056" cy="131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b="true" sz="723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INTRODUCCIÓN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69272" y="3524459"/>
            <a:ext cx="14149455" cy="2360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444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Este informe presenta el desarrollo de un afinador de guitarra basado en la Transformada Rápida de Fourier (FFT), implementado en Python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55144"/>
            <a:ext cx="15555088" cy="1014300"/>
            <a:chOff x="0" y="0"/>
            <a:chExt cx="4096813" cy="267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96813" cy="267141"/>
            </a:xfrm>
            <a:custGeom>
              <a:avLst/>
              <a:gdLst/>
              <a:ahLst/>
              <a:cxnLst/>
              <a:rect r="r" b="b" t="t" l="l"/>
              <a:pathLst>
                <a:path h="267141" w="4096813">
                  <a:moveTo>
                    <a:pt x="25383" y="0"/>
                  </a:moveTo>
                  <a:lnTo>
                    <a:pt x="4071430" y="0"/>
                  </a:lnTo>
                  <a:cubicBezTo>
                    <a:pt x="4078162" y="0"/>
                    <a:pt x="4084618" y="2674"/>
                    <a:pt x="4089379" y="7435"/>
                  </a:cubicBezTo>
                  <a:cubicBezTo>
                    <a:pt x="4094139" y="12195"/>
                    <a:pt x="4096813" y="18651"/>
                    <a:pt x="4096813" y="25383"/>
                  </a:cubicBezTo>
                  <a:lnTo>
                    <a:pt x="4096813" y="241757"/>
                  </a:lnTo>
                  <a:cubicBezTo>
                    <a:pt x="4096813" y="255776"/>
                    <a:pt x="4085449" y="267141"/>
                    <a:pt x="4071430" y="267141"/>
                  </a:cubicBezTo>
                  <a:lnTo>
                    <a:pt x="25383" y="267141"/>
                  </a:lnTo>
                  <a:cubicBezTo>
                    <a:pt x="11364" y="267141"/>
                    <a:pt x="0" y="255776"/>
                    <a:pt x="0" y="241757"/>
                  </a:cubicBezTo>
                  <a:lnTo>
                    <a:pt x="0" y="25383"/>
                  </a:lnTo>
                  <a:cubicBezTo>
                    <a:pt x="0" y="11364"/>
                    <a:pt x="11364" y="0"/>
                    <a:pt x="2538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096813" cy="324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227555" y="2237900"/>
            <a:ext cx="3782379" cy="6061699"/>
          </a:xfrm>
          <a:custGeom>
            <a:avLst/>
            <a:gdLst/>
            <a:ahLst/>
            <a:cxnLst/>
            <a:rect r="r" b="b" t="t" l="l"/>
            <a:pathLst>
              <a:path h="6061699" w="3782379">
                <a:moveTo>
                  <a:pt x="0" y="0"/>
                </a:moveTo>
                <a:lnTo>
                  <a:pt x="3782379" y="0"/>
                </a:lnTo>
                <a:lnTo>
                  <a:pt x="3782379" y="6061699"/>
                </a:lnTo>
                <a:lnTo>
                  <a:pt x="0" y="60616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06" t="-9034" r="0" b="-344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22668" y="2237900"/>
            <a:ext cx="5154028" cy="5518879"/>
          </a:xfrm>
          <a:custGeom>
            <a:avLst/>
            <a:gdLst/>
            <a:ahLst/>
            <a:cxnLst/>
            <a:rect r="r" b="b" t="t" l="l"/>
            <a:pathLst>
              <a:path h="5518879" w="5154028">
                <a:moveTo>
                  <a:pt x="0" y="0"/>
                </a:moveTo>
                <a:lnTo>
                  <a:pt x="5154028" y="0"/>
                </a:lnTo>
                <a:lnTo>
                  <a:pt x="5154028" y="5518879"/>
                </a:lnTo>
                <a:lnTo>
                  <a:pt x="0" y="5518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374" t="-7284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21292" y="895350"/>
            <a:ext cx="14149455" cy="800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6"/>
              </a:lnSpc>
            </a:pPr>
            <a:r>
              <a:rPr lang="en-US" sz="444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Materiales y metodos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2894" y="790575"/>
            <a:ext cx="6152823" cy="1461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13"/>
              </a:lnSpc>
            </a:pPr>
            <a:r>
              <a:rPr lang="en-US" sz="808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PASOS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72894" y="2588318"/>
            <a:ext cx="14083489" cy="830688"/>
            <a:chOff x="0" y="0"/>
            <a:chExt cx="3709232" cy="2187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9232" cy="218782"/>
            </a:xfrm>
            <a:custGeom>
              <a:avLst/>
              <a:gdLst/>
              <a:ahLst/>
              <a:cxnLst/>
              <a:rect r="r" b="b" t="t" l="l"/>
              <a:pathLst>
                <a:path h="218782" w="3709232">
                  <a:moveTo>
                    <a:pt x="28036" y="0"/>
                  </a:moveTo>
                  <a:lnTo>
                    <a:pt x="3681196" y="0"/>
                  </a:lnTo>
                  <a:cubicBezTo>
                    <a:pt x="3696680" y="0"/>
                    <a:pt x="3709232" y="12552"/>
                    <a:pt x="3709232" y="28036"/>
                  </a:cubicBezTo>
                  <a:lnTo>
                    <a:pt x="3709232" y="190746"/>
                  </a:lnTo>
                  <a:cubicBezTo>
                    <a:pt x="3709232" y="206230"/>
                    <a:pt x="3696680" y="218782"/>
                    <a:pt x="3681196" y="218782"/>
                  </a:cubicBezTo>
                  <a:lnTo>
                    <a:pt x="28036" y="218782"/>
                  </a:lnTo>
                  <a:cubicBezTo>
                    <a:pt x="12552" y="218782"/>
                    <a:pt x="0" y="206230"/>
                    <a:pt x="0" y="190746"/>
                  </a:cubicBezTo>
                  <a:lnTo>
                    <a:pt x="0" y="28036"/>
                  </a:lnTo>
                  <a:cubicBezTo>
                    <a:pt x="0" y="12552"/>
                    <a:pt x="12552" y="0"/>
                    <a:pt x="2803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3709232" cy="27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72894" y="3752380"/>
            <a:ext cx="14083489" cy="871847"/>
            <a:chOff x="0" y="0"/>
            <a:chExt cx="3709232" cy="2296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09232" cy="229622"/>
            </a:xfrm>
            <a:custGeom>
              <a:avLst/>
              <a:gdLst/>
              <a:ahLst/>
              <a:cxnLst/>
              <a:rect r="r" b="b" t="t" l="l"/>
              <a:pathLst>
                <a:path h="229622" w="3709232">
                  <a:moveTo>
                    <a:pt x="28036" y="0"/>
                  </a:moveTo>
                  <a:lnTo>
                    <a:pt x="3681196" y="0"/>
                  </a:lnTo>
                  <a:cubicBezTo>
                    <a:pt x="3696680" y="0"/>
                    <a:pt x="3709232" y="12552"/>
                    <a:pt x="3709232" y="28036"/>
                  </a:cubicBezTo>
                  <a:lnTo>
                    <a:pt x="3709232" y="201587"/>
                  </a:lnTo>
                  <a:cubicBezTo>
                    <a:pt x="3709232" y="217070"/>
                    <a:pt x="3696680" y="229622"/>
                    <a:pt x="3681196" y="229622"/>
                  </a:cubicBezTo>
                  <a:lnTo>
                    <a:pt x="28036" y="229622"/>
                  </a:lnTo>
                  <a:cubicBezTo>
                    <a:pt x="12552" y="229622"/>
                    <a:pt x="0" y="217070"/>
                    <a:pt x="0" y="201587"/>
                  </a:cubicBezTo>
                  <a:lnTo>
                    <a:pt x="0" y="28036"/>
                  </a:lnTo>
                  <a:cubicBezTo>
                    <a:pt x="0" y="12552"/>
                    <a:pt x="12552" y="0"/>
                    <a:pt x="2803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3709232" cy="305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72894" y="5143500"/>
            <a:ext cx="14083489" cy="871847"/>
            <a:chOff x="0" y="0"/>
            <a:chExt cx="3709232" cy="2296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709232" cy="229622"/>
            </a:xfrm>
            <a:custGeom>
              <a:avLst/>
              <a:gdLst/>
              <a:ahLst/>
              <a:cxnLst/>
              <a:rect r="r" b="b" t="t" l="l"/>
              <a:pathLst>
                <a:path h="229622" w="3709232">
                  <a:moveTo>
                    <a:pt x="28036" y="0"/>
                  </a:moveTo>
                  <a:lnTo>
                    <a:pt x="3681196" y="0"/>
                  </a:lnTo>
                  <a:cubicBezTo>
                    <a:pt x="3696680" y="0"/>
                    <a:pt x="3709232" y="12552"/>
                    <a:pt x="3709232" y="28036"/>
                  </a:cubicBezTo>
                  <a:lnTo>
                    <a:pt x="3709232" y="201587"/>
                  </a:lnTo>
                  <a:cubicBezTo>
                    <a:pt x="3709232" y="217070"/>
                    <a:pt x="3696680" y="229622"/>
                    <a:pt x="3681196" y="229622"/>
                  </a:cubicBezTo>
                  <a:lnTo>
                    <a:pt x="28036" y="229622"/>
                  </a:lnTo>
                  <a:cubicBezTo>
                    <a:pt x="12552" y="229622"/>
                    <a:pt x="0" y="217070"/>
                    <a:pt x="0" y="201587"/>
                  </a:cubicBezTo>
                  <a:lnTo>
                    <a:pt x="0" y="28036"/>
                  </a:lnTo>
                  <a:cubicBezTo>
                    <a:pt x="0" y="12552"/>
                    <a:pt x="12552" y="0"/>
                    <a:pt x="2803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3709232" cy="28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72894" y="6615422"/>
            <a:ext cx="14083489" cy="871847"/>
            <a:chOff x="0" y="0"/>
            <a:chExt cx="3709232" cy="2296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09232" cy="229622"/>
            </a:xfrm>
            <a:custGeom>
              <a:avLst/>
              <a:gdLst/>
              <a:ahLst/>
              <a:cxnLst/>
              <a:rect r="r" b="b" t="t" l="l"/>
              <a:pathLst>
                <a:path h="229622" w="3709232">
                  <a:moveTo>
                    <a:pt x="28036" y="0"/>
                  </a:moveTo>
                  <a:lnTo>
                    <a:pt x="3681196" y="0"/>
                  </a:lnTo>
                  <a:cubicBezTo>
                    <a:pt x="3696680" y="0"/>
                    <a:pt x="3709232" y="12552"/>
                    <a:pt x="3709232" y="28036"/>
                  </a:cubicBezTo>
                  <a:lnTo>
                    <a:pt x="3709232" y="201587"/>
                  </a:lnTo>
                  <a:cubicBezTo>
                    <a:pt x="3709232" y="217070"/>
                    <a:pt x="3696680" y="229622"/>
                    <a:pt x="3681196" y="229622"/>
                  </a:cubicBezTo>
                  <a:lnTo>
                    <a:pt x="28036" y="229622"/>
                  </a:lnTo>
                  <a:cubicBezTo>
                    <a:pt x="12552" y="229622"/>
                    <a:pt x="0" y="217070"/>
                    <a:pt x="0" y="201587"/>
                  </a:cubicBezTo>
                  <a:lnTo>
                    <a:pt x="0" y="28036"/>
                  </a:lnTo>
                  <a:cubicBezTo>
                    <a:pt x="0" y="12552"/>
                    <a:pt x="12552" y="0"/>
                    <a:pt x="2803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3709232" cy="28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72894" y="8087344"/>
            <a:ext cx="14083489" cy="871847"/>
            <a:chOff x="0" y="0"/>
            <a:chExt cx="3709232" cy="22962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09232" cy="229622"/>
            </a:xfrm>
            <a:custGeom>
              <a:avLst/>
              <a:gdLst/>
              <a:ahLst/>
              <a:cxnLst/>
              <a:rect r="r" b="b" t="t" l="l"/>
              <a:pathLst>
                <a:path h="229622" w="3709232">
                  <a:moveTo>
                    <a:pt x="28036" y="0"/>
                  </a:moveTo>
                  <a:lnTo>
                    <a:pt x="3681196" y="0"/>
                  </a:lnTo>
                  <a:cubicBezTo>
                    <a:pt x="3696680" y="0"/>
                    <a:pt x="3709232" y="12552"/>
                    <a:pt x="3709232" y="28036"/>
                  </a:cubicBezTo>
                  <a:lnTo>
                    <a:pt x="3709232" y="201587"/>
                  </a:lnTo>
                  <a:cubicBezTo>
                    <a:pt x="3709232" y="217070"/>
                    <a:pt x="3696680" y="229622"/>
                    <a:pt x="3681196" y="229622"/>
                  </a:cubicBezTo>
                  <a:lnTo>
                    <a:pt x="28036" y="229622"/>
                  </a:lnTo>
                  <a:cubicBezTo>
                    <a:pt x="12552" y="229622"/>
                    <a:pt x="0" y="217070"/>
                    <a:pt x="0" y="201587"/>
                  </a:cubicBezTo>
                  <a:lnTo>
                    <a:pt x="0" y="28036"/>
                  </a:lnTo>
                  <a:cubicBezTo>
                    <a:pt x="0" y="12552"/>
                    <a:pt x="12552" y="0"/>
                    <a:pt x="2803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3709232" cy="2867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39911" y="2655559"/>
            <a:ext cx="14149455" cy="60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6"/>
              </a:lnSpc>
            </a:pPr>
            <a:r>
              <a:rPr lang="en-US" sz="334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Captura de la señal de audio en tiempo real mediante PyAudio.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5432" y="3840201"/>
            <a:ext cx="14149455" cy="60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6"/>
              </a:lnSpc>
            </a:pPr>
            <a:r>
              <a:rPr lang="en-US" sz="334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Aplicación de la Transformada Rápida de Fourier.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5835" y="5186202"/>
            <a:ext cx="14149455" cy="60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6"/>
              </a:lnSpc>
            </a:pPr>
            <a:r>
              <a:rPr lang="en-US" sz="334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Identificación del pico de mayor amplitud en el espectro.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-410224" y="6758297"/>
            <a:ext cx="14149455" cy="60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6"/>
              </a:lnSpc>
            </a:pPr>
            <a:r>
              <a:rPr lang="en-US" sz="334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Comparación de la frecuencia detectada.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8220694"/>
            <a:ext cx="14149455" cy="60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6"/>
              </a:lnSpc>
            </a:pPr>
            <a:r>
              <a:rPr lang="en-US" sz="334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Visualización en tiempo real de la señal y su espectro.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82751" y="2171299"/>
            <a:ext cx="3482383" cy="1952245"/>
          </a:xfrm>
          <a:custGeom>
            <a:avLst/>
            <a:gdLst/>
            <a:ahLst/>
            <a:cxnLst/>
            <a:rect r="r" b="b" t="t" l="l"/>
            <a:pathLst>
              <a:path h="1952245" w="3482383">
                <a:moveTo>
                  <a:pt x="0" y="0"/>
                </a:moveTo>
                <a:lnTo>
                  <a:pt x="3482383" y="0"/>
                </a:lnTo>
                <a:lnTo>
                  <a:pt x="3482383" y="1952244"/>
                </a:lnTo>
                <a:lnTo>
                  <a:pt x="0" y="19522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9927" y="2171299"/>
            <a:ext cx="3367645" cy="2086152"/>
          </a:xfrm>
          <a:custGeom>
            <a:avLst/>
            <a:gdLst/>
            <a:ahLst/>
            <a:cxnLst/>
            <a:rect r="r" b="b" t="t" l="l"/>
            <a:pathLst>
              <a:path h="2086152" w="3367645">
                <a:moveTo>
                  <a:pt x="0" y="0"/>
                </a:moveTo>
                <a:lnTo>
                  <a:pt x="3367644" y="0"/>
                </a:lnTo>
                <a:lnTo>
                  <a:pt x="3367644" y="2086151"/>
                </a:lnTo>
                <a:lnTo>
                  <a:pt x="0" y="2086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13276" y="5364390"/>
            <a:ext cx="6971302" cy="1674112"/>
          </a:xfrm>
          <a:custGeom>
            <a:avLst/>
            <a:gdLst/>
            <a:ahLst/>
            <a:cxnLst/>
            <a:rect r="r" b="b" t="t" l="l"/>
            <a:pathLst>
              <a:path h="1674112" w="6971302">
                <a:moveTo>
                  <a:pt x="0" y="0"/>
                </a:moveTo>
                <a:lnTo>
                  <a:pt x="6971303" y="0"/>
                </a:lnTo>
                <a:lnTo>
                  <a:pt x="6971303" y="1674112"/>
                </a:lnTo>
                <a:lnTo>
                  <a:pt x="0" y="1674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3540" y="510487"/>
            <a:ext cx="15180919" cy="97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b="true" sz="608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FORMULAS DE PERIODO Y FRECUENCIA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16210" y="2249037"/>
            <a:ext cx="3830158" cy="1504705"/>
          </a:xfrm>
          <a:custGeom>
            <a:avLst/>
            <a:gdLst/>
            <a:ahLst/>
            <a:cxnLst/>
            <a:rect r="r" b="b" t="t" l="l"/>
            <a:pathLst>
              <a:path h="1504705" w="3830158">
                <a:moveTo>
                  <a:pt x="0" y="0"/>
                </a:moveTo>
                <a:lnTo>
                  <a:pt x="3830158" y="0"/>
                </a:lnTo>
                <a:lnTo>
                  <a:pt x="3830158" y="1504705"/>
                </a:lnTo>
                <a:lnTo>
                  <a:pt x="0" y="1504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1116" y="2366185"/>
            <a:ext cx="4880372" cy="1387557"/>
          </a:xfrm>
          <a:custGeom>
            <a:avLst/>
            <a:gdLst/>
            <a:ahLst/>
            <a:cxnLst/>
            <a:rect r="r" b="b" t="t" l="l"/>
            <a:pathLst>
              <a:path h="1387557" w="4880372">
                <a:moveTo>
                  <a:pt x="0" y="0"/>
                </a:moveTo>
                <a:lnTo>
                  <a:pt x="4880372" y="0"/>
                </a:lnTo>
                <a:lnTo>
                  <a:pt x="4880372" y="1387557"/>
                </a:lnTo>
                <a:lnTo>
                  <a:pt x="0" y="13875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16210" y="5143500"/>
            <a:ext cx="4457755" cy="1550524"/>
          </a:xfrm>
          <a:custGeom>
            <a:avLst/>
            <a:gdLst/>
            <a:ahLst/>
            <a:cxnLst/>
            <a:rect r="r" b="b" t="t" l="l"/>
            <a:pathLst>
              <a:path h="1550524" w="4457755">
                <a:moveTo>
                  <a:pt x="0" y="0"/>
                </a:moveTo>
                <a:lnTo>
                  <a:pt x="4457755" y="0"/>
                </a:lnTo>
                <a:lnTo>
                  <a:pt x="4457755" y="1550524"/>
                </a:lnTo>
                <a:lnTo>
                  <a:pt x="0" y="15505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13271" y="5918762"/>
            <a:ext cx="3656061" cy="1230077"/>
          </a:xfrm>
          <a:custGeom>
            <a:avLst/>
            <a:gdLst/>
            <a:ahLst/>
            <a:cxnLst/>
            <a:rect r="r" b="b" t="t" l="l"/>
            <a:pathLst>
              <a:path h="1230077" w="3656061">
                <a:moveTo>
                  <a:pt x="0" y="0"/>
                </a:moveTo>
                <a:lnTo>
                  <a:pt x="3656061" y="0"/>
                </a:lnTo>
                <a:lnTo>
                  <a:pt x="3656061" y="1230076"/>
                </a:lnTo>
                <a:lnTo>
                  <a:pt x="0" y="12300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69539" y="510487"/>
            <a:ext cx="17295151" cy="97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b="true" sz="608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FORMULAS DE FRECUENCIA DE ARMONICOS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77130" y="1028700"/>
            <a:ext cx="11753614" cy="8867549"/>
          </a:xfrm>
          <a:custGeom>
            <a:avLst/>
            <a:gdLst/>
            <a:ahLst/>
            <a:cxnLst/>
            <a:rect r="r" b="b" t="t" l="l"/>
            <a:pathLst>
              <a:path h="8867549" w="11753614">
                <a:moveTo>
                  <a:pt x="0" y="0"/>
                </a:moveTo>
                <a:lnTo>
                  <a:pt x="11753614" y="0"/>
                </a:lnTo>
                <a:lnTo>
                  <a:pt x="11753614" y="8867549"/>
                </a:lnTo>
                <a:lnTo>
                  <a:pt x="0" y="88675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12166" y="49425"/>
            <a:ext cx="5177767" cy="97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b="true" sz="608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68" y="1809736"/>
            <a:ext cx="13347864" cy="6667528"/>
            <a:chOff x="0" y="0"/>
            <a:chExt cx="3515487" cy="17560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15487" cy="1756057"/>
            </a:xfrm>
            <a:custGeom>
              <a:avLst/>
              <a:gdLst/>
              <a:ahLst/>
              <a:cxnLst/>
              <a:rect r="r" b="b" t="t" l="l"/>
              <a:pathLst>
                <a:path h="1756057" w="3515487">
                  <a:moveTo>
                    <a:pt x="29581" y="0"/>
                  </a:moveTo>
                  <a:lnTo>
                    <a:pt x="3485906" y="0"/>
                  </a:lnTo>
                  <a:cubicBezTo>
                    <a:pt x="3502243" y="0"/>
                    <a:pt x="3515487" y="13244"/>
                    <a:pt x="3515487" y="29581"/>
                  </a:cubicBezTo>
                  <a:lnTo>
                    <a:pt x="3515487" y="1726476"/>
                  </a:lnTo>
                  <a:cubicBezTo>
                    <a:pt x="3515487" y="1734321"/>
                    <a:pt x="3512370" y="1741845"/>
                    <a:pt x="3506823" y="1747393"/>
                  </a:cubicBezTo>
                  <a:cubicBezTo>
                    <a:pt x="3501275" y="1752940"/>
                    <a:pt x="3493751" y="1756057"/>
                    <a:pt x="3485906" y="1756057"/>
                  </a:cubicBezTo>
                  <a:lnTo>
                    <a:pt x="29581" y="1756057"/>
                  </a:lnTo>
                  <a:cubicBezTo>
                    <a:pt x="21735" y="1756057"/>
                    <a:pt x="14211" y="1752940"/>
                    <a:pt x="8664" y="1747393"/>
                  </a:cubicBezTo>
                  <a:cubicBezTo>
                    <a:pt x="3117" y="1741845"/>
                    <a:pt x="0" y="1734321"/>
                    <a:pt x="0" y="1726476"/>
                  </a:cubicBezTo>
                  <a:lnTo>
                    <a:pt x="0" y="29581"/>
                  </a:lnTo>
                  <a:cubicBezTo>
                    <a:pt x="0" y="13244"/>
                    <a:pt x="13244" y="0"/>
                    <a:pt x="29581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515487" cy="1813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3659" y="1917675"/>
            <a:ext cx="8260683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DISCUSIÓN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28255" y="3474695"/>
            <a:ext cx="12831491" cy="456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2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La FFT mostró buena precisión frente a afinadores comerciales. El micrófono mejoró la detección, pero el ruido ambiental sigue siendo un desafío.</a:t>
            </a:r>
          </a:p>
          <a:p>
            <a:pPr algn="just">
              <a:lnSpc>
                <a:spcPts val="4507"/>
              </a:lnSpc>
            </a:pPr>
            <a:r>
              <a:rPr lang="en-US" sz="321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Filtros tradicionales distorsionaron la señal, reduciendo la exactitud. Se plantea usar filtros adaptativos y técnicas de aprendizaje automático para mejorar el rendimiento en entornos ruidosos.</a:t>
            </a:r>
          </a:p>
          <a:p>
            <a:pPr algn="just">
              <a:lnSpc>
                <a:spcPts val="450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0068" y="1809736"/>
            <a:ext cx="14789232" cy="6667528"/>
            <a:chOff x="0" y="0"/>
            <a:chExt cx="3895106" cy="17560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95106" cy="1756057"/>
            </a:xfrm>
            <a:custGeom>
              <a:avLst/>
              <a:gdLst/>
              <a:ahLst/>
              <a:cxnLst/>
              <a:rect r="r" b="b" t="t" l="l"/>
              <a:pathLst>
                <a:path h="1756057" w="3895106">
                  <a:moveTo>
                    <a:pt x="26698" y="0"/>
                  </a:moveTo>
                  <a:lnTo>
                    <a:pt x="3868409" y="0"/>
                  </a:lnTo>
                  <a:cubicBezTo>
                    <a:pt x="3875489" y="0"/>
                    <a:pt x="3882280" y="2813"/>
                    <a:pt x="3887287" y="7820"/>
                  </a:cubicBezTo>
                  <a:cubicBezTo>
                    <a:pt x="3892294" y="12826"/>
                    <a:pt x="3895106" y="19617"/>
                    <a:pt x="3895106" y="26698"/>
                  </a:cubicBezTo>
                  <a:lnTo>
                    <a:pt x="3895106" y="1729359"/>
                  </a:lnTo>
                  <a:cubicBezTo>
                    <a:pt x="3895106" y="1744104"/>
                    <a:pt x="3883154" y="1756057"/>
                    <a:pt x="3868409" y="1756057"/>
                  </a:cubicBezTo>
                  <a:lnTo>
                    <a:pt x="26698" y="1756057"/>
                  </a:lnTo>
                  <a:cubicBezTo>
                    <a:pt x="11953" y="1756057"/>
                    <a:pt x="0" y="1744104"/>
                    <a:pt x="0" y="1729359"/>
                  </a:cubicBezTo>
                  <a:lnTo>
                    <a:pt x="0" y="26698"/>
                  </a:lnTo>
                  <a:cubicBezTo>
                    <a:pt x="0" y="11953"/>
                    <a:pt x="11953" y="0"/>
                    <a:pt x="26698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895106" cy="1813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3659" y="1946250"/>
            <a:ext cx="7441853" cy="148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03"/>
              </a:lnSpc>
            </a:pPr>
            <a:r>
              <a:rPr lang="en-US" b="true" sz="8288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0610" y="3474695"/>
            <a:ext cx="12796337" cy="534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5"/>
              </a:lnSpc>
            </a:pPr>
            <a:r>
              <a:rPr lang="en-US" sz="301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La FFT permitió detectar con precisión la frecuencia de cada cuerda, siendo una alternativa eficaz a los afinadores convencionales. El micrófono mejoró la detección, aunque el ruido ambiental sigue siendo un reto.</a:t>
            </a:r>
          </a:p>
          <a:p>
            <a:pPr algn="just">
              <a:lnSpc>
                <a:spcPts val="4215"/>
              </a:lnSpc>
            </a:pPr>
            <a:r>
              <a:rPr lang="en-US" sz="301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El sistema alcanzó un 98 % de precisión con ruido moderado, pero su rendimiento disminuye en entornos ruidosos.</a:t>
            </a:r>
          </a:p>
          <a:p>
            <a:pPr algn="just">
              <a:lnSpc>
                <a:spcPts val="4215"/>
              </a:lnSpc>
            </a:pPr>
            <a:r>
              <a:rPr lang="en-US" sz="301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Como mejora futura, se propone usar filtros adaptativos o redes neuronales, y optimizar el código para dispositivos embebidos.</a:t>
            </a:r>
          </a:p>
          <a:p>
            <a:pPr algn="just">
              <a:lnSpc>
                <a:spcPts val="4215"/>
              </a:lnSpc>
            </a:pPr>
          </a:p>
          <a:p>
            <a:pPr algn="just">
              <a:lnSpc>
                <a:spcPts val="421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DAGil5tBTgE</dc:identifier>
  <dcterms:modified xsi:type="dcterms:W3CDTF">2011-08-01T06:04:30Z</dcterms:modified>
  <cp:revision>1</cp:revision>
  <dc:title>Afinador de guitarra</dc:title>
</cp:coreProperties>
</file>