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239A7-1E32-4A92-B86D-10BB3367BBA1}" type="datetimeFigureOut">
              <a:rPr lang="pt-PT" smtClean="0"/>
              <a:t>21/11/2021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CDE3-E78C-4FB7-B677-06A973CD5D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670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032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77366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779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18660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294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712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61157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87517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64855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112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4677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61220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45112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84413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2328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2385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06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schrei/pomegranate" TargetMode="External"/><Relationship Id="rId2" Type="http://schemas.openxmlformats.org/officeDocument/2006/relationships/hyperlink" Target="https://github.com/RodrigoCoelho7/Probabilistic-Programming/blob/main/PPL/PPL_HandsOnfinal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feito visual de grandes dados através de pontos coloridos circulares">
            <a:extLst>
              <a:ext uri="{FF2B5EF4-FFF2-40B4-BE49-F238E27FC236}">
                <a16:creationId xmlns:a16="http://schemas.microsoft.com/office/drawing/2014/main" id="{BB7EEB2D-C68B-4E9C-9610-00AE54257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6425" b="1675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6" name="Isosceles Triangle 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Parallelogram 1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8F24BD-EFAD-4D20-9547-FC37D1F9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161" y="807456"/>
            <a:ext cx="4569803" cy="2369131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Pomegranate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E8151-8CC3-4BC5-A10E-85938D23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760" y="3268133"/>
            <a:ext cx="45730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Programação Probabilística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Rodrigo Coelho, PG47622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2700E2C-B98A-4B25-B4EA-4D5ACF2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 modelos: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868ACC25-6C02-4B29-8D38-4C1169C0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Modelos de misturas gerais: Modelos compostos por múltiplas distribuições e correspondentes pesos.</a:t>
            </a:r>
          </a:p>
          <a:p>
            <a:r>
              <a:rPr lang="pt-PT" dirty="0"/>
              <a:t>Redes Bayesianas: Grafos que representam relações de probabilidade condicional (muito usadas para fazerem predições em sistemas de inteligência artificial).</a:t>
            </a:r>
          </a:p>
          <a:p>
            <a:r>
              <a:rPr lang="pt-PT" dirty="0"/>
              <a:t>Classificadores de Bayes: Modelos de classificação probabilística baseados no Teorema de Bayes.</a:t>
            </a:r>
          </a:p>
          <a:p>
            <a:r>
              <a:rPr lang="pt-PT" dirty="0"/>
              <a:t>Redes de Markov: Modelos probabilísticos que podem ser representados utilizando grafos não direcionados.</a:t>
            </a:r>
          </a:p>
          <a:p>
            <a:r>
              <a:rPr lang="pt-PT" dirty="0"/>
              <a:t>Modelos de Markov Ocultos: Processo de Markov com parâmetros desconhecidos onde o desafio é descobrir quais são esses parâmetros.</a:t>
            </a:r>
          </a:p>
          <a:p>
            <a:r>
              <a:rPr lang="pt-PT" dirty="0"/>
              <a:t>Cadeias de Markov: Processos em que a probabilidade do próximo estado depende apenas do estado atual.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63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5303B-855E-41EA-89AA-5892F945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Inferência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68A60448-B501-4DAF-BAA3-106618CD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pomegranate não é, na sua totalidade, uma linguagem de programação probabilística, pelo que não tem nenhum método de inferência pré-definido.</a:t>
            </a:r>
          </a:p>
          <a:p>
            <a:r>
              <a:rPr lang="pt-PT" dirty="0"/>
              <a:t>É referido na sua documentação que utiliza redes Bayesianas e modelos de Markov ocultos como métodos de inferência.</a:t>
            </a:r>
          </a:p>
          <a:p>
            <a:r>
              <a:rPr lang="pt-PT" dirty="0"/>
              <a:t>Nas redes Bayesianas utiliza um algoritmo de propagação de crenças, que basicamente infere as variáveis ocultas a partir das variáveis observadas. Quantas mais variáveis observadas houver, melhor será a inferência.</a:t>
            </a:r>
          </a:p>
        </p:txBody>
      </p:sp>
    </p:spTree>
    <p:extLst>
      <p:ext uri="{BB962C8B-B14F-4D97-AF65-F5344CB8AC3E}">
        <p14:creationId xmlns:p14="http://schemas.microsoft.com/office/powerpoint/2010/main" val="411579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D85F-AD08-4AFE-98B2-DA73E21D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Desvantagens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311361-E78B-4370-B398-94DED69E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757560"/>
            <a:ext cx="4185623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3290D4-F3E6-4C50-90D9-18FEE3602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333822"/>
            <a:ext cx="4185623" cy="330411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É fácil de instalar e de usar.</a:t>
            </a:r>
          </a:p>
          <a:p>
            <a:r>
              <a:rPr lang="pt-PT" dirty="0"/>
              <a:t>É simples e fácil de interpretar.</a:t>
            </a:r>
          </a:p>
          <a:p>
            <a:r>
              <a:rPr lang="pt-PT" dirty="0"/>
              <a:t>É bastante eficiente.</a:t>
            </a:r>
          </a:p>
          <a:p>
            <a:r>
              <a:rPr lang="pt-PT" dirty="0"/>
              <a:t>Tem várias funcionalidades interessantes, como o paralelismo multi-thread e a aceleração por GPU.</a:t>
            </a:r>
          </a:p>
          <a:p>
            <a:r>
              <a:rPr lang="pt-PT" dirty="0"/>
              <a:t>Permite criar modelos muito simples e muito complexos.</a:t>
            </a:r>
          </a:p>
          <a:p>
            <a:r>
              <a:rPr lang="pt-PT" dirty="0"/>
              <a:t>Pode ser utilizada por um iniciante ou por um profissional.</a:t>
            </a:r>
          </a:p>
          <a:p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F835538-5069-4F70-B5C8-2C7299D38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57560"/>
            <a:ext cx="4185618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CF57CDD-BCD5-40B1-A2C1-C8627A3B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2" y="2333821"/>
            <a:ext cx="4185617" cy="330411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É boa em tudo, mas não é excelente em nada.</a:t>
            </a:r>
          </a:p>
          <a:p>
            <a:r>
              <a:rPr lang="pt-PT" dirty="0"/>
              <a:t>Praticamente não tem métodos de inferência.</a:t>
            </a:r>
          </a:p>
        </p:txBody>
      </p:sp>
    </p:spTree>
    <p:extLst>
      <p:ext uri="{BB962C8B-B14F-4D97-AF65-F5344CB8AC3E}">
        <p14:creationId xmlns:p14="http://schemas.microsoft.com/office/powerpoint/2010/main" val="308073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4EC4-479F-4700-8CAA-4EC90AC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Ligações: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E1C814E7-CC2E-4BFD-B253-6DF7E6359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PT" b="0" dirty="0"/>
                  <a:t> </a:t>
                </a:r>
                <a:r>
                  <a:rPr lang="en-US" dirty="0"/>
                  <a:t>Schreiber, J. (2018). Pomegranate: fast and flexible probabilistic modeling in python. Journal of Machine Learning Research, 18(164), 1-6. </a:t>
                </a:r>
              </a:p>
              <a:p>
                <a:endParaRPr lang="en-US" dirty="0"/>
              </a:p>
              <a:p>
                <a:r>
                  <a:rPr lang="pt-PT" b="0" dirty="0">
                    <a:hlinkClick r:id="rId2"/>
                  </a:rPr>
                  <a:t>Tutorial em Jupyter Notebook</a:t>
                </a:r>
                <a:endParaRPr lang="pt-PT" b="0" dirty="0"/>
              </a:p>
              <a:p>
                <a:endParaRPr lang="pt-PT" b="0" dirty="0"/>
              </a:p>
              <a:p>
                <a:r>
                  <a:rPr lang="pt-PT" b="0" dirty="0">
                    <a:hlinkClick r:id="rId3"/>
                  </a:rPr>
                  <a:t>Repositório da Linguagem no Github</a:t>
                </a:r>
                <a:endParaRPr lang="pt-PT" b="0" dirty="0"/>
              </a:p>
              <a:p>
                <a:endParaRPr lang="pt-PT" b="0" dirty="0"/>
              </a:p>
            </p:txBody>
          </p:sp>
        </mc:Choice>
        <mc:Fallback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E1C814E7-CC2E-4BFD-B253-6DF7E635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D83FC51-1B0D-4C7F-9CF3-A508CFBB5C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34481" y="1997477"/>
                <a:ext cx="7766936" cy="2653836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algn="ctr"/>
                <a:r>
                  <a:rPr lang="en-US" sz="5400" dirty="0"/>
                  <a:t>“Pomegranate was designed to be easy to use while not sacrificing on computational efficiency”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pt-PT" sz="5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sz="540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D83FC51-1B0D-4C7F-9CF3-A508CFBB5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4481" y="1997477"/>
                <a:ext cx="7766936" cy="2653836"/>
              </a:xfrm>
              <a:blipFill>
                <a:blip r:embed="rId2"/>
                <a:stretch>
                  <a:fillRect l="-2433" t="-50575" r="-4788" b="-124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3B9-7526-43F8-AA05-B79C3BC6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Filosofia por detrás de Pomegranate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7F6F1E-B4F2-4064-981F-E4501223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Pomegranate é um package de Python que implementa modelos probabilísticos rápidos e flexíveis desde distribuições de probabilidades simples até modelos composicionais complexos como redes Bayesianas ou modelos de Markov.</a:t>
            </a:r>
          </a:p>
          <a:p>
            <a:r>
              <a:rPr lang="pt-PT" dirty="0"/>
              <a:t>Todos os modelos probabilísticos podem ser vistos como uma distribuição de probabilidades, na medida em que todos eles produzem estimativas de probabilidades para samples e podem ser atualizados dando samples e os seus pesos.</a:t>
            </a:r>
          </a:p>
          <a:p>
            <a:r>
              <a:rPr lang="pt-PT" dirty="0"/>
              <a:t>Modelos implementados em Pomegranate são facilmente escaláveis por este motivo.</a:t>
            </a:r>
          </a:p>
          <a:p>
            <a:r>
              <a:rPr lang="pt-PT" dirty="0"/>
              <a:t>Também é igualmente fácil criar modelos composicionais complexos em Pomegranate.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57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CA495-4AC1-417C-9661-6104B125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332873-EC67-4E3A-9D12-9B92756B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instalação é bastante simples, uma vez que Pomegranate é um Package de Python. Basta seguir estes passos:</a:t>
            </a:r>
          </a:p>
          <a:p>
            <a:pPr lvl="1"/>
            <a:r>
              <a:rPr lang="pt-PT" dirty="0"/>
              <a:t>Instalar Python.</a:t>
            </a:r>
          </a:p>
          <a:p>
            <a:pPr lvl="1"/>
            <a:r>
              <a:rPr lang="pt-PT" dirty="0"/>
              <a:t>Executar “pip install pomegranate” no terminal.</a:t>
            </a:r>
          </a:p>
          <a:p>
            <a:pPr lvl="1"/>
            <a:r>
              <a:rPr lang="pt-PT" dirty="0"/>
              <a:t>Já está!</a:t>
            </a:r>
          </a:p>
          <a:p>
            <a:r>
              <a:rPr lang="pt-PT" dirty="0"/>
              <a:t>Agora, sempre que quisermos utilizar Pomegranate num script de Python, basta fazer “import pomegranate” no início.</a:t>
            </a:r>
          </a:p>
          <a:p>
            <a:r>
              <a:rPr lang="pt-PT" dirty="0"/>
              <a:t>Pode ser também necessário instalar alguns outros packages de Python como o Numpy ou o matplotlib mas esses já costumam vir instalados com o Python.</a:t>
            </a:r>
          </a:p>
        </p:txBody>
      </p:sp>
    </p:spTree>
    <p:extLst>
      <p:ext uri="{BB962C8B-B14F-4D97-AF65-F5344CB8AC3E}">
        <p14:creationId xmlns:p14="http://schemas.microsoft.com/office/powerpoint/2010/main" val="394466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4CBF-8ECE-40DB-9072-20470547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Clareza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56B6A7-E037-4667-BEE4-91256F10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PT" dirty="0"/>
              <a:t>A linguagem é bastante clara e fácil de interpretar.</a:t>
            </a:r>
          </a:p>
          <a:p>
            <a:r>
              <a:rPr lang="pt-PT" dirty="0"/>
              <a:t>Ainda assim, não consegue ser tão clara como WebPPL. Alguns programas que em WebPPL ocupam 5 linhas de código, em pomegranate ocupam 20 ou 30.</a:t>
            </a:r>
          </a:p>
          <a:p>
            <a:r>
              <a:rPr lang="pt-PT" dirty="0"/>
              <a:t>Como todos os modelos são interpretados como distribuições probabilísticas, o código é sempre muito parecido seja para um modelo muito simples ou para um modelo muito complexo.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30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7DF542-F7A2-475A-B927-C932BA18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Clareza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C8D75AE-8A61-4366-8AD8-2B5D1531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127" y="1598249"/>
            <a:ext cx="4185623" cy="576262"/>
          </a:xfrm>
        </p:spPr>
        <p:txBody>
          <a:bodyPr/>
          <a:lstStyle/>
          <a:p>
            <a:r>
              <a:rPr lang="pt-PT" dirty="0"/>
              <a:t>Modelo em Pomegranate: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3059AEA5-35F2-470E-988D-D1E83492E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8591" y="1598249"/>
            <a:ext cx="4185618" cy="576262"/>
          </a:xfrm>
        </p:spPr>
        <p:txBody>
          <a:bodyPr/>
          <a:lstStyle/>
          <a:p>
            <a:r>
              <a:rPr lang="pt-PT" dirty="0"/>
              <a:t>Modelo em WebPPL:</a:t>
            </a:r>
          </a:p>
        </p:txBody>
      </p:sp>
      <p:pic>
        <p:nvPicPr>
          <p:cNvPr id="17" name="Marcador de Posição de Conteúdo 16" descr="Uma imagem com texto&#10;&#10;Descrição gerada automaticamente">
            <a:extLst>
              <a:ext uri="{FF2B5EF4-FFF2-40B4-BE49-F238E27FC236}">
                <a16:creationId xmlns:a16="http://schemas.microsoft.com/office/drawing/2014/main" id="{DBCADF68-CE54-4508-939D-7FD529619D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91" y="2706922"/>
            <a:ext cx="4370983" cy="2233524"/>
          </a:xfrm>
        </p:spPr>
      </p:pic>
      <p:pic>
        <p:nvPicPr>
          <p:cNvPr id="15" name="Marcador de Posição de Conteúdo 14" descr="Uma imagem com texto&#10;&#10;Descrição gerada automaticamente">
            <a:extLst>
              <a:ext uri="{FF2B5EF4-FFF2-40B4-BE49-F238E27FC236}">
                <a16:creationId xmlns:a16="http://schemas.microsoft.com/office/drawing/2014/main" id="{6F27D317-DFD6-48FC-AD59-ED6C8C538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8" y="2706922"/>
            <a:ext cx="5273784" cy="2233524"/>
          </a:xfrm>
        </p:spPr>
      </p:pic>
    </p:spTree>
    <p:extLst>
      <p:ext uri="{BB962C8B-B14F-4D97-AF65-F5344CB8AC3E}">
        <p14:creationId xmlns:p14="http://schemas.microsoft.com/office/powerpoint/2010/main" val="381042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7387-F212-485C-B7E6-26D0C7F0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Eficiência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212CC6-E78F-4460-97FA-D3A87A2F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Parte da linguagem é escrita em Cython, que consiste numa mistura entre Python e C, pelo que combina a eficiência de C com a simplicidade e clareza de Python.</a:t>
            </a:r>
          </a:p>
          <a:p>
            <a:r>
              <a:rPr lang="pt-PT" dirty="0"/>
              <a:t>O facto de ser escrita em Cython permite a utilização de </a:t>
            </a:r>
            <a:r>
              <a:rPr lang="pt-PT" b="1" dirty="0"/>
              <a:t>Paralelismo Multi-Thread </a:t>
            </a:r>
            <a:r>
              <a:rPr lang="pt-PT" dirty="0"/>
              <a:t>que consiste na divisão do “trabalho” pelos vários Cores do CPU. Assim, diferentes sequências de instruções (Threads) são executadas em diferentes cores do processador.</a:t>
            </a:r>
          </a:p>
          <a:p>
            <a:r>
              <a:rPr lang="pt-PT" dirty="0"/>
              <a:t>Multiplicação de matrizes aceleradas pelo GPU: Operações que envolvem distribuições Gaussianas multivariáveis e muitos outros modelos são até 4 vezes mais rápidos com esta funcionalidade.</a:t>
            </a:r>
          </a:p>
          <a:p>
            <a:r>
              <a:rPr lang="pt-PT" dirty="0"/>
              <a:t>Tempos de execução na mesma ordem de grandeza que os de Numpy.</a:t>
            </a:r>
          </a:p>
        </p:txBody>
      </p:sp>
    </p:spTree>
    <p:extLst>
      <p:ext uri="{BB962C8B-B14F-4D97-AF65-F5344CB8AC3E}">
        <p14:creationId xmlns:p14="http://schemas.microsoft.com/office/powerpoint/2010/main" val="40023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8FC13-8A06-4AB1-A3E8-1E827061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funcionalidades importantes: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0B749C7C-0E3D-4584-B87E-E6E4D0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Out of core Learning – Algoritmos que permitem trabalhar com dados que não conseguem ser armazenados na sua totalidade na memória do computador.</a:t>
            </a:r>
          </a:p>
          <a:p>
            <a:r>
              <a:rPr lang="pt-PT" dirty="0"/>
              <a:t>Data generators – Permite que geradores de dados sejam inputs de um algoritmo de machine learning.</a:t>
            </a:r>
          </a:p>
          <a:p>
            <a:r>
              <a:rPr lang="pt-PT" dirty="0"/>
              <a:t>Semi-supervised learning – Ramo de machine learning que utiliza uma pequena base de dados legendados para treinar um algoritmo a identificar uma base de dados não legendada bastante grande.</a:t>
            </a:r>
          </a:p>
          <a:p>
            <a:r>
              <a:rPr lang="pt-PT" dirty="0"/>
              <a:t>Paralelismo</a:t>
            </a:r>
          </a:p>
          <a:p>
            <a:r>
              <a:rPr lang="pt-PT" dirty="0"/>
              <a:t>Aceleração por GPU</a:t>
            </a:r>
          </a:p>
        </p:txBody>
      </p:sp>
    </p:spTree>
    <p:extLst>
      <p:ext uri="{BB962C8B-B14F-4D97-AF65-F5344CB8AC3E}">
        <p14:creationId xmlns:p14="http://schemas.microsoft.com/office/powerpoint/2010/main" val="9163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48D0-CBDB-4CA5-9A3F-1F725BE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: Distribuições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93BB45-8E13-46F0-AF00-2476CD92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923095"/>
            <a:ext cx="4185623" cy="576262"/>
          </a:xfrm>
        </p:spPr>
        <p:txBody>
          <a:bodyPr/>
          <a:lstStyle/>
          <a:p>
            <a:r>
              <a:rPr lang="pt-PT" dirty="0"/>
              <a:t>Distribuições Univariadas: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F7D5FFF-3105-4393-8EB6-6AD216FE3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3" y="2473639"/>
            <a:ext cx="4185623" cy="3645221"/>
          </a:xfrm>
        </p:spPr>
        <p:txBody>
          <a:bodyPr/>
          <a:lstStyle/>
          <a:p>
            <a:r>
              <a:rPr lang="pt-PT" dirty="0"/>
              <a:t>BernoulliDistribution</a:t>
            </a:r>
          </a:p>
          <a:p>
            <a:r>
              <a:rPr lang="pt-PT" dirty="0"/>
              <a:t>BetaDistribution</a:t>
            </a:r>
          </a:p>
          <a:p>
            <a:r>
              <a:rPr lang="pt-PT" dirty="0"/>
              <a:t>DiscreteDistribution</a:t>
            </a:r>
          </a:p>
          <a:p>
            <a:r>
              <a:rPr lang="pt-PT" dirty="0"/>
              <a:t>ExponentialDistribution</a:t>
            </a:r>
          </a:p>
          <a:p>
            <a:r>
              <a:rPr lang="pt-PT" dirty="0"/>
              <a:t>GammaDistribution</a:t>
            </a:r>
          </a:p>
          <a:p>
            <a:r>
              <a:rPr lang="pt-PT" dirty="0"/>
              <a:t>LogNormalDistribution</a:t>
            </a:r>
          </a:p>
          <a:p>
            <a:r>
              <a:rPr lang="pt-PT" dirty="0"/>
              <a:t>NormalDistribution</a:t>
            </a:r>
          </a:p>
          <a:p>
            <a:r>
              <a:rPr lang="pt-PT" dirty="0"/>
              <a:t>PoissonDistribution</a:t>
            </a:r>
          </a:p>
          <a:p>
            <a:r>
              <a:rPr lang="pt-PT" dirty="0"/>
              <a:t>UniformDistribution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0A3C4722-5472-4D7D-86B4-D47367D3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930400"/>
            <a:ext cx="4185618" cy="576262"/>
          </a:xfrm>
        </p:spPr>
        <p:txBody>
          <a:bodyPr/>
          <a:lstStyle/>
          <a:p>
            <a:r>
              <a:rPr lang="pt-PT" dirty="0"/>
              <a:t>Distribuições Multivariadas: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ED859AD0-C875-4BCF-A0D8-959097CD2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2" y="2490544"/>
            <a:ext cx="4314698" cy="3628316"/>
          </a:xfrm>
        </p:spPr>
        <p:txBody>
          <a:bodyPr/>
          <a:lstStyle/>
          <a:p>
            <a:r>
              <a:rPr lang="pt-PT" dirty="0"/>
              <a:t>IndependentComponentsDistribution</a:t>
            </a:r>
          </a:p>
          <a:p>
            <a:r>
              <a:rPr lang="pt-PT" dirty="0"/>
              <a:t>DirichletDistribution</a:t>
            </a:r>
          </a:p>
          <a:p>
            <a:r>
              <a:rPr lang="pt-PT" dirty="0"/>
              <a:t>MultivariateGaussianDistribution</a:t>
            </a:r>
          </a:p>
          <a:p>
            <a:r>
              <a:rPr lang="pt-PT" dirty="0"/>
              <a:t>ConditionalProbabilityTable</a:t>
            </a:r>
          </a:p>
          <a:p>
            <a:r>
              <a:rPr lang="pt-PT" dirty="0"/>
              <a:t>JointProbabilityTable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065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1357</TotalTime>
  <Words>809</Words>
  <Application>Microsoft Office PowerPoint</Application>
  <PresentationFormat>Ecrã Panorâmico</PresentationFormat>
  <Paragraphs>80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Faceta</vt:lpstr>
      <vt:lpstr>Pomegranate</vt:lpstr>
      <vt:lpstr>“Pomegranate was designed to be easy to use while not sacrificing on computational efficiency” ^([1])</vt:lpstr>
      <vt:lpstr>Filosofia por detrás de Pomegranate</vt:lpstr>
      <vt:lpstr>Instalação e Utilização</vt:lpstr>
      <vt:lpstr>Clareza</vt:lpstr>
      <vt:lpstr>Clareza</vt:lpstr>
      <vt:lpstr>Eficiência</vt:lpstr>
      <vt:lpstr>Algumas funcionalidades importantes:</vt:lpstr>
      <vt:lpstr>Modelos : Distribuições</vt:lpstr>
      <vt:lpstr>Outros modelos:</vt:lpstr>
      <vt:lpstr>Tipos de Inferência</vt:lpstr>
      <vt:lpstr>Vantagens e Desvantagens</vt:lpstr>
      <vt:lpstr>Referências e Ligações: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Pomegranate</dc:title>
  <dc:creator>Rodrigo Coelho</dc:creator>
  <cp:lastModifiedBy>Rodrigo Coelho</cp:lastModifiedBy>
  <cp:revision>6</cp:revision>
  <dcterms:created xsi:type="dcterms:W3CDTF">2021-11-16T18:51:56Z</dcterms:created>
  <dcterms:modified xsi:type="dcterms:W3CDTF">2021-11-22T00:15:34Z</dcterms:modified>
</cp:coreProperties>
</file>