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0.jpg" ContentType="image/jpg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0" r:id="rId3"/>
    <p:sldId id="348" r:id="rId4"/>
    <p:sldId id="331" r:id="rId5"/>
    <p:sldId id="297" r:id="rId6"/>
    <p:sldId id="271" r:id="rId7"/>
    <p:sldId id="272" r:id="rId8"/>
    <p:sldId id="273" r:id="rId9"/>
    <p:sldId id="350" r:id="rId10"/>
    <p:sldId id="358" r:id="rId11"/>
    <p:sldId id="357" r:id="rId12"/>
    <p:sldId id="359" r:id="rId13"/>
    <p:sldId id="365" r:id="rId14"/>
    <p:sldId id="367" r:id="rId15"/>
    <p:sldId id="368" r:id="rId16"/>
  </p:sldIdLst>
  <p:sldSz cx="9144000" cy="5143500" type="screen16x9"/>
  <p:notesSz cx="6858000" cy="9144000"/>
  <p:embeddedFontLst>
    <p:embeddedFont>
      <p:font typeface="Blinker" panose="020B0604020202020204" charset="0"/>
      <p:regular r:id="rId18"/>
      <p:bold r:id="rId19"/>
    </p:embeddedFont>
    <p:embeddedFont>
      <p:font typeface="Nunito Light" pitchFamily="2" charset="0"/>
      <p:regular r:id="rId20"/>
      <p:italic r:id="rId21"/>
    </p:embeddedFont>
    <p:embeddedFont>
      <p:font typeface="Righteous" panose="020B0604020202020204" charset="0"/>
      <p:regular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F81188-058F-4C3B-A8C7-1CAB66653F5C}">
  <a:tblStyle styleId="{70F81188-058F-4C3B-A8C7-1CAB66653F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A16D53-AB81-499A-AC8A-4AFBB83E8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0D4AD647-741E-D9B4-615C-846E41EBE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dda1946d_6_322:notes">
            <a:extLst>
              <a:ext uri="{FF2B5EF4-FFF2-40B4-BE49-F238E27FC236}">
                <a16:creationId xmlns:a16="http://schemas.microsoft.com/office/drawing/2014/main" id="{0949E344-73EF-A002-CD7C-ABEED7DD9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dda1946d_6_322:notes">
            <a:extLst>
              <a:ext uri="{FF2B5EF4-FFF2-40B4-BE49-F238E27FC236}">
                <a16:creationId xmlns:a16="http://schemas.microsoft.com/office/drawing/2014/main" id="{2280BDD3-137F-EFD6-E5BB-7D8055445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1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18AD1A14-C3C5-076F-A62A-93ECCD48D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dda1946d_6_322:notes">
            <a:extLst>
              <a:ext uri="{FF2B5EF4-FFF2-40B4-BE49-F238E27FC236}">
                <a16:creationId xmlns:a16="http://schemas.microsoft.com/office/drawing/2014/main" id="{DDABC07B-1C20-7EE1-1D26-DE02D668F6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dda1946d_6_322:notes">
            <a:extLst>
              <a:ext uri="{FF2B5EF4-FFF2-40B4-BE49-F238E27FC236}">
                <a16:creationId xmlns:a16="http://schemas.microsoft.com/office/drawing/2014/main" id="{EE6AF791-C1A3-C4EA-C09D-4A6A50561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69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301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62E1D80C-F35B-8216-E1FF-A700D04BA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4dda1946d_6_308:notes">
            <a:extLst>
              <a:ext uri="{FF2B5EF4-FFF2-40B4-BE49-F238E27FC236}">
                <a16:creationId xmlns:a16="http://schemas.microsoft.com/office/drawing/2014/main" id="{EB219440-49C9-10F4-1E0A-4C74A614D5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4dda1946d_6_308:notes">
            <a:extLst>
              <a:ext uri="{FF2B5EF4-FFF2-40B4-BE49-F238E27FC236}">
                <a16:creationId xmlns:a16="http://schemas.microsoft.com/office/drawing/2014/main" id="{BDB20C37-5F58-135E-EA41-5EA013B408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33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593475" y="1550900"/>
            <a:ext cx="14250950" cy="4166950"/>
            <a:chOff x="-2593475" y="1550900"/>
            <a:chExt cx="14250950" cy="416695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-2593475" y="15509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350775" y="24111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499875" y="-1978375"/>
            <a:ext cx="5286725" cy="9011575"/>
            <a:chOff x="499875" y="-1978375"/>
            <a:chExt cx="5286725" cy="901157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7400" y="46040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9875" y="-1978375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-753450" y="1615925"/>
            <a:ext cx="12008875" cy="5832425"/>
            <a:chOff x="-753450" y="1615925"/>
            <a:chExt cx="12008875" cy="5832425"/>
          </a:xfrm>
        </p:grpSpPr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68725" y="16159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753450" y="47616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Google Shape;18;p2"/>
          <p:cNvGrpSpPr/>
          <p:nvPr/>
        </p:nvGrpSpPr>
        <p:grpSpPr>
          <a:xfrm>
            <a:off x="-1867575" y="-2270900"/>
            <a:ext cx="8704050" cy="5163225"/>
            <a:chOff x="-1867575" y="-2270900"/>
            <a:chExt cx="8704050" cy="5163225"/>
          </a:xfrm>
        </p:grpSpPr>
        <p:pic>
          <p:nvPicPr>
            <p:cNvPr id="19" name="Google Shape;19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44150" y="-227090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867575" y="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396950" y="1264750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307675" y="30423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257350" y="2403800"/>
            <a:ext cx="4629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3905700" y="1530875"/>
            <a:ext cx="1332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84550" y="4732100"/>
            <a:ext cx="2429200" cy="24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355163" y="-2474275"/>
            <a:ext cx="2892325" cy="28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811975" y="1878225"/>
            <a:ext cx="3410700" cy="1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811975" y="7997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4976000" y="1310550"/>
            <a:ext cx="2873100" cy="2837700"/>
          </a:xfrm>
          <a:prstGeom prst="octagon">
            <a:avLst>
              <a:gd name="adj" fmla="val 2928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536700" y="316230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948388" y="-200635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19312" y="-880712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969050" y="-222500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987600" y="4082800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8300288" y="2898700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821675" y="-2850037"/>
            <a:ext cx="3389525" cy="33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23888" y="460400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358575" y="-182775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9"/>
          <p:cNvGrpSpPr/>
          <p:nvPr/>
        </p:nvGrpSpPr>
        <p:grpSpPr>
          <a:xfrm>
            <a:off x="-3317650" y="-3219375"/>
            <a:ext cx="12693438" cy="10449700"/>
            <a:chOff x="-3317650" y="-3219375"/>
            <a:chExt cx="12693438" cy="10449700"/>
          </a:xfrm>
        </p:grpSpPr>
        <p:pic>
          <p:nvPicPr>
            <p:cNvPr id="81" name="Google Shape;81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069088" y="39236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3317650" y="-64965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750" y="-321937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9"/>
          <p:cNvGrpSpPr/>
          <p:nvPr/>
        </p:nvGrpSpPr>
        <p:grpSpPr>
          <a:xfrm>
            <a:off x="-2874025" y="928863"/>
            <a:ext cx="13857088" cy="5319363"/>
            <a:chOff x="-2874025" y="928863"/>
            <a:chExt cx="13857088" cy="5319363"/>
          </a:xfrm>
        </p:grpSpPr>
        <p:pic>
          <p:nvPicPr>
            <p:cNvPr id="85" name="Google Shape;85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8090738" y="335590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2874025" y="92886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-3578594" y="-15225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7610169" y="399600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5152919" y="-351690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920138" y="4475450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220656" y="-3048831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356812" y="460400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2123987" y="-358225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430763" y="743063"/>
            <a:ext cx="2840425" cy="2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457850" y="356295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283825" y="1634175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193787" y="-520112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5465194" y="4466944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064506" y="4778869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934506" y="-2229181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 flipH="1">
            <a:off x="-6" y="-360875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063" y="-2347888"/>
            <a:ext cx="2840425" cy="2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75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8" r:id="rId7"/>
    <p:sldLayoutId id="2147483669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>
            <a:spLocks noGrp="1"/>
          </p:cNvSpPr>
          <p:nvPr>
            <p:ph type="ctrTitle"/>
          </p:nvPr>
        </p:nvSpPr>
        <p:spPr>
          <a:xfrm>
            <a:off x="1396950" y="1264750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ighteous"/>
                <a:ea typeface="Righteous"/>
                <a:cs typeface="Righteous"/>
                <a:sym typeface="Righteous"/>
              </a:rPr>
              <a:t>Gestão da Tecnologia da Informação</a:t>
            </a:r>
            <a:endParaRPr sz="3600" dirty="0">
              <a:solidFill>
                <a:schemeClr val="accent1">
                  <a:lumMod val="50000"/>
                </a:schemeClr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1"/>
          </p:nvPr>
        </p:nvSpPr>
        <p:spPr>
          <a:xfrm>
            <a:off x="2307675" y="30423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</a:t>
            </a:r>
            <a:r>
              <a:rPr lang="en" dirty="0"/>
              <a:t>Brenno Buarque</a:t>
            </a:r>
            <a:endParaRPr dirty="0"/>
          </a:p>
        </p:txBody>
      </p:sp>
      <p:cxnSp>
        <p:nvCxnSpPr>
          <p:cNvPr id="266" name="Google Shape;266;p27"/>
          <p:cNvCxnSpPr/>
          <p:nvPr/>
        </p:nvCxnSpPr>
        <p:spPr>
          <a:xfrm>
            <a:off x="1980600" y="3015150"/>
            <a:ext cx="518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7"/>
          <p:cNvCxnSpPr/>
          <p:nvPr/>
        </p:nvCxnSpPr>
        <p:spPr>
          <a:xfrm>
            <a:off x="1980600" y="3518175"/>
            <a:ext cx="518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950" y="-2160550"/>
            <a:ext cx="3549850" cy="3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77583-22B0-4892-8885-BC15697C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DB36DF-1FC6-C904-D784-F4B48B73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58" y="879058"/>
            <a:ext cx="6502084" cy="33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0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E7E0D147-72C0-5F1C-2FDD-F1F59E528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>
            <a:extLst>
              <a:ext uri="{FF2B5EF4-FFF2-40B4-BE49-F238E27FC236}">
                <a16:creationId xmlns:a16="http://schemas.microsoft.com/office/drawing/2014/main" id="{AE715242-011B-19BE-7ACA-BA9C48985C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8800" y="1358812"/>
            <a:ext cx="4886400" cy="232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/>
              <a:t>Elaborando o </a:t>
            </a:r>
            <a:r>
              <a:rPr lang="pt-BR" sz="6600" dirty="0">
                <a:solidFill>
                  <a:schemeClr val="bg2">
                    <a:lumMod val="50000"/>
                  </a:schemeClr>
                </a:solidFill>
              </a:rPr>
              <a:t>PDTI</a:t>
            </a:r>
            <a:endParaRPr sz="6600" dirty="0"/>
          </a:p>
        </p:txBody>
      </p:sp>
      <p:grpSp>
        <p:nvGrpSpPr>
          <p:cNvPr id="319" name="Google Shape;319;p31">
            <a:extLst>
              <a:ext uri="{FF2B5EF4-FFF2-40B4-BE49-F238E27FC236}">
                <a16:creationId xmlns:a16="http://schemas.microsoft.com/office/drawing/2014/main" id="{B620470E-F881-D317-CFA3-0620B8E0842D}"/>
              </a:ext>
            </a:extLst>
          </p:cNvPr>
          <p:cNvGrpSpPr/>
          <p:nvPr/>
        </p:nvGrpSpPr>
        <p:grpSpPr>
          <a:xfrm>
            <a:off x="8107375" y="-12"/>
            <a:ext cx="4148250" cy="5588488"/>
            <a:chOff x="8107375" y="-12"/>
            <a:chExt cx="4148250" cy="5588488"/>
          </a:xfrm>
        </p:grpSpPr>
        <p:pic>
          <p:nvPicPr>
            <p:cNvPr id="320" name="Google Shape;320;p31">
              <a:extLst>
                <a:ext uri="{FF2B5EF4-FFF2-40B4-BE49-F238E27FC236}">
                  <a16:creationId xmlns:a16="http://schemas.microsoft.com/office/drawing/2014/main" id="{9A0B9C2B-E57C-3F89-E7DA-F8B125F80BC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07375" y="14402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31">
              <a:extLst>
                <a:ext uri="{FF2B5EF4-FFF2-40B4-BE49-F238E27FC236}">
                  <a16:creationId xmlns:a16="http://schemas.microsoft.com/office/drawing/2014/main" id="{A71310DC-F290-8946-228D-0A8A034134D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654238" y="-12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31">
            <a:extLst>
              <a:ext uri="{FF2B5EF4-FFF2-40B4-BE49-F238E27FC236}">
                <a16:creationId xmlns:a16="http://schemas.microsoft.com/office/drawing/2014/main" id="{A5C38687-6CC4-145C-BDCC-21B77D71B47E}"/>
              </a:ext>
            </a:extLst>
          </p:cNvPr>
          <p:cNvGrpSpPr/>
          <p:nvPr/>
        </p:nvGrpSpPr>
        <p:grpSpPr>
          <a:xfrm>
            <a:off x="-2273550" y="3952738"/>
            <a:ext cx="10986575" cy="4148250"/>
            <a:chOff x="-2273550" y="3952738"/>
            <a:chExt cx="10986575" cy="4148250"/>
          </a:xfrm>
        </p:grpSpPr>
        <p:pic>
          <p:nvPicPr>
            <p:cNvPr id="323" name="Google Shape;323;p31">
              <a:extLst>
                <a:ext uri="{FF2B5EF4-FFF2-40B4-BE49-F238E27FC236}">
                  <a16:creationId xmlns:a16="http://schemas.microsoft.com/office/drawing/2014/main" id="{DB74D8D0-35EF-E5E0-9DDA-0D19CF87CBE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33650" y="4045075"/>
              <a:ext cx="3579375" cy="357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1">
              <a:extLst>
                <a:ext uri="{FF2B5EF4-FFF2-40B4-BE49-F238E27FC236}">
                  <a16:creationId xmlns:a16="http://schemas.microsoft.com/office/drawing/2014/main" id="{D2DD9B29-1523-546F-3639-FFEDCE55FE2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273550" y="3952738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1">
              <a:extLst>
                <a:ext uri="{FF2B5EF4-FFF2-40B4-BE49-F238E27FC236}">
                  <a16:creationId xmlns:a16="http://schemas.microsoft.com/office/drawing/2014/main" id="{CB4F996C-2613-82C2-AF75-578E8E493BA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50338" y="423491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31">
            <a:extLst>
              <a:ext uri="{FF2B5EF4-FFF2-40B4-BE49-F238E27FC236}">
                <a16:creationId xmlns:a16="http://schemas.microsoft.com/office/drawing/2014/main" id="{30779715-5A38-EEDE-A334-20E3EA16738E}"/>
              </a:ext>
            </a:extLst>
          </p:cNvPr>
          <p:cNvGrpSpPr/>
          <p:nvPr/>
        </p:nvGrpSpPr>
        <p:grpSpPr>
          <a:xfrm>
            <a:off x="1473375" y="-3286112"/>
            <a:ext cx="6870175" cy="4148250"/>
            <a:chOff x="1473375" y="-3286112"/>
            <a:chExt cx="6870175" cy="4148250"/>
          </a:xfrm>
        </p:grpSpPr>
        <p:pic>
          <p:nvPicPr>
            <p:cNvPr id="327" name="Google Shape;327;p31">
              <a:extLst>
                <a:ext uri="{FF2B5EF4-FFF2-40B4-BE49-F238E27FC236}">
                  <a16:creationId xmlns:a16="http://schemas.microsoft.com/office/drawing/2014/main" id="{603AAC4D-0B55-8324-22AA-DE47E17792EC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503125" y="-206445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1">
              <a:extLst>
                <a:ext uri="{FF2B5EF4-FFF2-40B4-BE49-F238E27FC236}">
                  <a16:creationId xmlns:a16="http://schemas.microsoft.com/office/drawing/2014/main" id="{ED04FAAA-6252-2538-683E-2317406E831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473375" y="-3286112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9" name="Google Shape;329;p31">
            <a:extLst>
              <a:ext uri="{FF2B5EF4-FFF2-40B4-BE49-F238E27FC236}">
                <a16:creationId xmlns:a16="http://schemas.microsoft.com/office/drawing/2014/main" id="{61CF8BCB-7F80-73EE-3154-1725DBEA3F18}"/>
              </a:ext>
            </a:extLst>
          </p:cNvPr>
          <p:cNvCxnSpPr/>
          <p:nvPr/>
        </p:nvCxnSpPr>
        <p:spPr>
          <a:xfrm>
            <a:off x="4192950" y="1338975"/>
            <a:ext cx="75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0" name="Google Shape;330;p31">
            <a:extLst>
              <a:ext uri="{FF2B5EF4-FFF2-40B4-BE49-F238E27FC236}">
                <a16:creationId xmlns:a16="http://schemas.microsoft.com/office/drawing/2014/main" id="{084FB13F-B7F2-321E-3DBE-FA2A65E0715C}"/>
              </a:ext>
            </a:extLst>
          </p:cNvPr>
          <p:cNvGrpSpPr/>
          <p:nvPr/>
        </p:nvGrpSpPr>
        <p:grpSpPr>
          <a:xfrm>
            <a:off x="-1675150" y="-1671825"/>
            <a:ext cx="3549850" cy="6632325"/>
            <a:chOff x="-1675150" y="-1671825"/>
            <a:chExt cx="3549850" cy="6632325"/>
          </a:xfrm>
        </p:grpSpPr>
        <p:pic>
          <p:nvPicPr>
            <p:cNvPr id="331" name="Google Shape;331;p31">
              <a:extLst>
                <a:ext uri="{FF2B5EF4-FFF2-40B4-BE49-F238E27FC236}">
                  <a16:creationId xmlns:a16="http://schemas.microsoft.com/office/drawing/2014/main" id="{76930CF1-2140-0BDC-7DB8-24D499E3F5E2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000">
              <a:off x="-1675150" y="-1671825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1">
              <a:extLst>
                <a:ext uri="{FF2B5EF4-FFF2-40B4-BE49-F238E27FC236}">
                  <a16:creationId xmlns:a16="http://schemas.microsoft.com/office/drawing/2014/main" id="{2020FE69-3355-08DD-7B5E-CE35DEB901A9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-1645587" y="20681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5085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C47F-BAD5-5A09-2946-319E236B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DF17904-9543-8D02-AE71-EA4DEF76395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F30EF2A-0586-59DE-03B6-51D67F2A53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6832" y="896772"/>
            <a:ext cx="4910336" cy="1038105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pt-BR" sz="3300" spc="-472" dirty="0">
                <a:solidFill>
                  <a:srgbClr val="A8CF8C"/>
                </a:solidFill>
              </a:rPr>
              <a:t>Etapa 1: Preparando o PDTI – PDTI como projeto</a:t>
            </a:r>
            <a:endParaRPr sz="33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8B49133-F500-65C1-8930-27F6F87217BF}"/>
              </a:ext>
            </a:extLst>
          </p:cNvPr>
          <p:cNvSpPr txBox="1"/>
          <p:nvPr/>
        </p:nvSpPr>
        <p:spPr>
          <a:xfrm>
            <a:off x="1056020" y="2196898"/>
            <a:ext cx="7064693" cy="1812997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9525" marR="3810" algn="just">
              <a:lnSpc>
                <a:spcPts val="2108"/>
              </a:lnSpc>
              <a:spcBef>
                <a:spcPts val="338"/>
              </a:spcBef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O esforço para executar o PDTI deve conter:</a:t>
            </a:r>
          </a:p>
          <a:p>
            <a:pPr marL="9525" marR="3810" algn="just">
              <a:lnSpc>
                <a:spcPts val="2108"/>
              </a:lnSpc>
              <a:spcBef>
                <a:spcPts val="338"/>
              </a:spcBef>
            </a:pPr>
            <a:endParaRPr lang="pt-BR" sz="195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Preparação e formação da equipe;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Definição de escopo, objetivos e cronograma do projeto;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Identificar as partes interessadas e seus interesses.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CBD4EB2-21CC-F0A0-C8EE-288252EDB060}"/>
              </a:ext>
            </a:extLst>
          </p:cNvPr>
          <p:cNvSpPr/>
          <p:nvPr/>
        </p:nvSpPr>
        <p:spPr>
          <a:xfrm>
            <a:off x="2273527" y="2030377"/>
            <a:ext cx="4662011" cy="0"/>
          </a:xfrm>
          <a:custGeom>
            <a:avLst/>
            <a:gdLst/>
            <a:ahLst/>
            <a:cxnLst/>
            <a:rect l="l" t="t" r="r" b="b"/>
            <a:pathLst>
              <a:path w="6216015">
                <a:moveTo>
                  <a:pt x="0" y="0"/>
                </a:moveTo>
                <a:lnTo>
                  <a:pt x="621563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66463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0D7E2-3736-8786-4EF5-BC557FE69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E2D7A43-2DBD-391B-7A0B-A496ABD5C41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B62497B-0671-56C5-1673-6CF153D5E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4864" y="1016631"/>
            <a:ext cx="4334271" cy="1038105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pt-BR" sz="3300" spc="-472" dirty="0">
                <a:solidFill>
                  <a:srgbClr val="A8CF8C"/>
                </a:solidFill>
              </a:rPr>
              <a:t>Etapa 2: Fase de Análise do PDTI</a:t>
            </a:r>
            <a:endParaRPr sz="33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D1D223-CD7F-A0FC-5F99-C81121B2D3BE}"/>
              </a:ext>
            </a:extLst>
          </p:cNvPr>
          <p:cNvSpPr txBox="1"/>
          <p:nvPr/>
        </p:nvSpPr>
        <p:spPr>
          <a:xfrm>
            <a:off x="1072185" y="2079094"/>
            <a:ext cx="7064693" cy="2967159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9525" marR="3810" algn="just">
              <a:lnSpc>
                <a:spcPts val="2108"/>
              </a:lnSpc>
              <a:spcBef>
                <a:spcPts val="338"/>
              </a:spcBef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A fase de Análise do PDTI deve conter:</a:t>
            </a:r>
          </a:p>
          <a:p>
            <a:pPr marL="9525" marR="3810" algn="just">
              <a:lnSpc>
                <a:spcPts val="2108"/>
              </a:lnSpc>
              <a:spcBef>
                <a:spcPts val="338"/>
              </a:spcBef>
            </a:pPr>
            <a:endParaRPr lang="pt-BR" sz="195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Diagnóstico do PDTI anterior;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Analisar o referencial estratégico de TI;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Analisar a organização de TI (</a:t>
            </a:r>
            <a:r>
              <a:rPr lang="pt-BR" sz="1950" b="1" dirty="0">
                <a:solidFill>
                  <a:srgbClr val="FFFFFF"/>
                </a:solidFill>
                <a:latin typeface="Verdana"/>
                <a:cs typeface="Verdana"/>
              </a:rPr>
              <a:t>COBIT</a:t>
            </a: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);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Identificar necessidades de TI a partir da análise do referencial estratégico e da organização de TI;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Analisar os ambientes interno e externo da TI organizacional e identificar necessidades com base na análise.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A8A5289-86F1-F872-2A08-0CF01E2DBAAC}"/>
              </a:ext>
            </a:extLst>
          </p:cNvPr>
          <p:cNvSpPr/>
          <p:nvPr/>
        </p:nvSpPr>
        <p:spPr>
          <a:xfrm>
            <a:off x="2273527" y="2030377"/>
            <a:ext cx="4662011" cy="0"/>
          </a:xfrm>
          <a:custGeom>
            <a:avLst/>
            <a:gdLst/>
            <a:ahLst/>
            <a:cxnLst/>
            <a:rect l="l" t="t" r="r" b="b"/>
            <a:pathLst>
              <a:path w="6216015">
                <a:moveTo>
                  <a:pt x="0" y="0"/>
                </a:moveTo>
                <a:lnTo>
                  <a:pt x="621563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</p:spTree>
    <p:extLst>
      <p:ext uri="{BB962C8B-B14F-4D97-AF65-F5344CB8AC3E}">
        <p14:creationId xmlns:p14="http://schemas.microsoft.com/office/powerpoint/2010/main" val="141779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D41EA-C7DA-6F53-055B-97CEFFE2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081D15-3ADE-AD71-60BD-EF1EFDBC17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F585F81-526E-D0A8-304A-471640919B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0285" y="982214"/>
            <a:ext cx="5163429" cy="1038105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pt-BR" sz="3300" spc="-472" dirty="0">
                <a:solidFill>
                  <a:srgbClr val="A8CF8C"/>
                </a:solidFill>
              </a:rPr>
              <a:t>Etapa 3: Mapear Necessidades da TI</a:t>
            </a:r>
            <a:endParaRPr sz="33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31F6CB-6E8C-1969-5EDA-3059C7990B6D}"/>
              </a:ext>
            </a:extLst>
          </p:cNvPr>
          <p:cNvSpPr txBox="1"/>
          <p:nvPr/>
        </p:nvSpPr>
        <p:spPr>
          <a:xfrm>
            <a:off x="1072185" y="2079094"/>
            <a:ext cx="7064693" cy="3005631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9525" marR="3810" algn="just">
              <a:lnSpc>
                <a:spcPts val="2108"/>
              </a:lnSpc>
              <a:spcBef>
                <a:spcPts val="338"/>
              </a:spcBef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A fase de Mapear as Necessidades da TI deve conter:</a:t>
            </a:r>
          </a:p>
          <a:p>
            <a:pPr marL="9525" marR="3810" algn="just">
              <a:lnSpc>
                <a:spcPts val="2108"/>
              </a:lnSpc>
              <a:spcBef>
                <a:spcPts val="338"/>
              </a:spcBef>
            </a:pPr>
            <a:endParaRPr lang="pt-BR" sz="195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Identificar necessidades de informação;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Identificar necessidades de serviços de TI;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Identificar necessidades de infraestrutura de TI;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Identificar necessidades de contratação de serviços de TI;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Identificar necessidades de pessoal de TI;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Relacionar as necessidades inventariadas às estratégias organizacionais.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D1D6379-FBC3-E9DE-6927-940882E173DB}"/>
              </a:ext>
            </a:extLst>
          </p:cNvPr>
          <p:cNvSpPr/>
          <p:nvPr/>
        </p:nvSpPr>
        <p:spPr>
          <a:xfrm>
            <a:off x="2273527" y="2030377"/>
            <a:ext cx="4662011" cy="0"/>
          </a:xfrm>
          <a:custGeom>
            <a:avLst/>
            <a:gdLst/>
            <a:ahLst/>
            <a:cxnLst/>
            <a:rect l="l" t="t" r="r" b="b"/>
            <a:pathLst>
              <a:path w="6216015">
                <a:moveTo>
                  <a:pt x="0" y="0"/>
                </a:moveTo>
                <a:lnTo>
                  <a:pt x="621563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585519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ECB96-C228-E633-E9F3-251A3ABE6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910DA87-A94A-B624-8E66-E58CE4AEA71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1B2C72E-36C0-8F00-1079-167DF6806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0285" y="943556"/>
            <a:ext cx="5163429" cy="1038105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pt-BR" sz="3300" spc="-472" dirty="0">
                <a:solidFill>
                  <a:srgbClr val="A8CF8C"/>
                </a:solidFill>
              </a:rPr>
              <a:t>Etapa 4: Planejamento e Consolidação do PDTI</a:t>
            </a:r>
            <a:endParaRPr sz="33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BB7B170-9C69-6565-6C97-EDF71CFA7E84}"/>
              </a:ext>
            </a:extLst>
          </p:cNvPr>
          <p:cNvSpPr txBox="1"/>
          <p:nvPr/>
        </p:nvSpPr>
        <p:spPr>
          <a:xfrm>
            <a:off x="1072185" y="2079094"/>
            <a:ext cx="7064693" cy="3044103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9525" marR="3810" algn="just">
              <a:lnSpc>
                <a:spcPts val="2108"/>
              </a:lnSpc>
              <a:spcBef>
                <a:spcPts val="338"/>
              </a:spcBef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A fase do Análise do PDTI deve conter: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Planejar a execução das ações em detalhes;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Planejar as ações de pessoal;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Planejar investimentos e custeio;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Consolidar a proposta orçamentária de TI;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Aplicar critérios de aceitação de riscos;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Planejar o gerenciamento de riscos;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Consolidar a minuta do PDTI;</a:t>
            </a:r>
          </a:p>
          <a:p>
            <a:pPr marL="352425" marR="3810" indent="-342900" algn="just">
              <a:lnSpc>
                <a:spcPts val="2108"/>
              </a:lnSpc>
              <a:spcBef>
                <a:spcPts val="338"/>
              </a:spcBef>
              <a:buFontTx/>
              <a:buChar char="-"/>
            </a:pPr>
            <a:r>
              <a:rPr lang="pt-BR" sz="1950" dirty="0">
                <a:solidFill>
                  <a:srgbClr val="FFFFFF"/>
                </a:solidFill>
                <a:latin typeface="Verdana"/>
                <a:cs typeface="Verdana"/>
              </a:rPr>
              <a:t>Publicar o PDTI e encerrar o plano de trabalho do PDTI.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CC984D0-03B6-18E3-0B3E-81ECA551DDA2}"/>
              </a:ext>
            </a:extLst>
          </p:cNvPr>
          <p:cNvSpPr/>
          <p:nvPr/>
        </p:nvSpPr>
        <p:spPr>
          <a:xfrm>
            <a:off x="2273527" y="2030377"/>
            <a:ext cx="4662011" cy="0"/>
          </a:xfrm>
          <a:custGeom>
            <a:avLst/>
            <a:gdLst/>
            <a:ahLst/>
            <a:cxnLst/>
            <a:rect l="l" t="t" r="r" b="b"/>
            <a:pathLst>
              <a:path w="6216015">
                <a:moveTo>
                  <a:pt x="0" y="0"/>
                </a:moveTo>
                <a:lnTo>
                  <a:pt x="621563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</p:spTree>
    <p:extLst>
      <p:ext uri="{BB962C8B-B14F-4D97-AF65-F5344CB8AC3E}">
        <p14:creationId xmlns:p14="http://schemas.microsoft.com/office/powerpoint/2010/main" val="133948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1557426" y="1404672"/>
            <a:ext cx="6086200" cy="284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Planejamento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Estratégico de TI</a:t>
            </a:r>
            <a:r>
              <a:rPr lang="pt-BR" dirty="0"/>
              <a:t> e Planejamento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Diretor</a:t>
            </a:r>
            <a:r>
              <a:rPr lang="pt-BR" dirty="0"/>
              <a:t> de TI</a:t>
            </a:r>
            <a:endParaRPr dirty="0"/>
          </a:p>
        </p:txBody>
      </p:sp>
      <p:grpSp>
        <p:nvGrpSpPr>
          <p:cNvPr id="319" name="Google Shape;319;p31"/>
          <p:cNvGrpSpPr/>
          <p:nvPr/>
        </p:nvGrpSpPr>
        <p:grpSpPr>
          <a:xfrm>
            <a:off x="8107375" y="-12"/>
            <a:ext cx="4148250" cy="5588488"/>
            <a:chOff x="8107375" y="-12"/>
            <a:chExt cx="4148250" cy="5588488"/>
          </a:xfrm>
        </p:grpSpPr>
        <p:pic>
          <p:nvPicPr>
            <p:cNvPr id="320" name="Google Shape;32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07375" y="144022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654238" y="-12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31"/>
          <p:cNvGrpSpPr/>
          <p:nvPr/>
        </p:nvGrpSpPr>
        <p:grpSpPr>
          <a:xfrm>
            <a:off x="-2273550" y="3952738"/>
            <a:ext cx="10986575" cy="4148250"/>
            <a:chOff x="-2273550" y="3952738"/>
            <a:chExt cx="10986575" cy="4148250"/>
          </a:xfrm>
        </p:grpSpPr>
        <p:pic>
          <p:nvPicPr>
            <p:cNvPr id="323" name="Google Shape;32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33650" y="4045075"/>
              <a:ext cx="3579375" cy="357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273550" y="3952738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850338" y="423491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31"/>
          <p:cNvGrpSpPr/>
          <p:nvPr/>
        </p:nvGrpSpPr>
        <p:grpSpPr>
          <a:xfrm>
            <a:off x="1473375" y="-3286112"/>
            <a:ext cx="6870175" cy="4148250"/>
            <a:chOff x="1473375" y="-3286112"/>
            <a:chExt cx="6870175" cy="4148250"/>
          </a:xfrm>
        </p:grpSpPr>
        <p:pic>
          <p:nvPicPr>
            <p:cNvPr id="327" name="Google Shape;327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503125" y="-206445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1473375" y="-3286112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9" name="Google Shape;329;p31"/>
          <p:cNvCxnSpPr/>
          <p:nvPr/>
        </p:nvCxnSpPr>
        <p:spPr>
          <a:xfrm>
            <a:off x="4192950" y="1338975"/>
            <a:ext cx="75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0" name="Google Shape;330;p31"/>
          <p:cNvGrpSpPr/>
          <p:nvPr/>
        </p:nvGrpSpPr>
        <p:grpSpPr>
          <a:xfrm>
            <a:off x="-1675150" y="-1671825"/>
            <a:ext cx="3549850" cy="6632325"/>
            <a:chOff x="-1675150" y="-1671825"/>
            <a:chExt cx="3549850" cy="6632325"/>
          </a:xfrm>
        </p:grpSpPr>
        <p:pic>
          <p:nvPicPr>
            <p:cNvPr id="331" name="Google Shape;331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000">
              <a:off x="-1675150" y="-1671825"/>
              <a:ext cx="3549850" cy="3549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-1645587" y="20681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5D44B83C-FF94-CB68-2BDA-D2F6CA240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ubtítulo 41">
            <a:extLst>
              <a:ext uri="{FF2B5EF4-FFF2-40B4-BE49-F238E27FC236}">
                <a16:creationId xmlns:a16="http://schemas.microsoft.com/office/drawing/2014/main" id="{B5BA0ED9-793F-733D-A877-40CEECE44DF4}"/>
              </a:ext>
            </a:extLst>
          </p:cNvPr>
          <p:cNvSpPr txBox="1">
            <a:spLocks/>
          </p:cNvSpPr>
          <p:nvPr/>
        </p:nvSpPr>
        <p:spPr>
          <a:xfrm>
            <a:off x="512202" y="2359351"/>
            <a:ext cx="1077490" cy="37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 algn="ctr">
              <a:buFont typeface="Nunito Light"/>
              <a:buNone/>
            </a:pPr>
            <a:endParaRPr lang="pt-BR" sz="1600" b="1" dirty="0"/>
          </a:p>
        </p:txBody>
      </p:sp>
      <p:grpSp>
        <p:nvGrpSpPr>
          <p:cNvPr id="10" name="Google Shape;763;p29">
            <a:extLst>
              <a:ext uri="{FF2B5EF4-FFF2-40B4-BE49-F238E27FC236}">
                <a16:creationId xmlns:a16="http://schemas.microsoft.com/office/drawing/2014/main" id="{78E20E35-51CF-90D5-289C-A04325CA756C}"/>
              </a:ext>
            </a:extLst>
          </p:cNvPr>
          <p:cNvGrpSpPr/>
          <p:nvPr/>
        </p:nvGrpSpPr>
        <p:grpSpPr>
          <a:xfrm>
            <a:off x="1434495" y="503181"/>
            <a:ext cx="7464518" cy="4240335"/>
            <a:chOff x="1912659" y="670908"/>
            <a:chExt cx="9952691" cy="5653780"/>
          </a:xfrm>
        </p:grpSpPr>
        <p:pic>
          <p:nvPicPr>
            <p:cNvPr id="11" name="Google Shape;764;p29">
              <a:extLst>
                <a:ext uri="{FF2B5EF4-FFF2-40B4-BE49-F238E27FC236}">
                  <a16:creationId xmlns:a16="http://schemas.microsoft.com/office/drawing/2014/main" id="{12ABFEE1-3E35-743F-3DEE-5A20CB68ADE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25918" y="670908"/>
              <a:ext cx="478699" cy="47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765;p29">
              <a:extLst>
                <a:ext uri="{FF2B5EF4-FFF2-40B4-BE49-F238E27FC236}">
                  <a16:creationId xmlns:a16="http://schemas.microsoft.com/office/drawing/2014/main" id="{08802A89-0E55-EBEC-B87F-F8DB9BF21DD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173542" y="728058"/>
              <a:ext cx="364399" cy="364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766;p29">
              <a:extLst>
                <a:ext uri="{FF2B5EF4-FFF2-40B4-BE49-F238E27FC236}">
                  <a16:creationId xmlns:a16="http://schemas.microsoft.com/office/drawing/2014/main" id="{B2DFC8D5-51A1-75BD-C1FF-EACBA2EE7212}"/>
                </a:ext>
              </a:extLst>
            </p:cNvPr>
            <p:cNvSpPr/>
            <p:nvPr/>
          </p:nvSpPr>
          <p:spPr>
            <a:xfrm>
              <a:off x="11225143" y="779658"/>
              <a:ext cx="261620" cy="261620"/>
            </a:xfrm>
            <a:custGeom>
              <a:avLst/>
              <a:gdLst/>
              <a:ahLst/>
              <a:cxnLst/>
              <a:rect l="l" t="t" r="r" b="b"/>
              <a:pathLst>
                <a:path w="261620" h="261619" extrusionOk="0">
                  <a:moveTo>
                    <a:pt x="0" y="130599"/>
                  </a:moveTo>
                  <a:lnTo>
                    <a:pt x="10263" y="79764"/>
                  </a:lnTo>
                  <a:lnTo>
                    <a:pt x="38251" y="38251"/>
                  </a:lnTo>
                  <a:lnTo>
                    <a:pt x="79764" y="10263"/>
                  </a:lnTo>
                  <a:lnTo>
                    <a:pt x="130599" y="0"/>
                  </a:lnTo>
                  <a:lnTo>
                    <a:pt x="180578" y="9941"/>
                  </a:lnTo>
                  <a:lnTo>
                    <a:pt x="222947" y="38251"/>
                  </a:lnTo>
                  <a:lnTo>
                    <a:pt x="251258" y="80621"/>
                  </a:lnTo>
                  <a:lnTo>
                    <a:pt x="261199" y="130599"/>
                  </a:lnTo>
                  <a:lnTo>
                    <a:pt x="250936" y="181435"/>
                  </a:lnTo>
                  <a:lnTo>
                    <a:pt x="222947" y="222948"/>
                  </a:lnTo>
                  <a:lnTo>
                    <a:pt x="181435" y="250936"/>
                  </a:lnTo>
                  <a:lnTo>
                    <a:pt x="130599" y="261199"/>
                  </a:lnTo>
                  <a:lnTo>
                    <a:pt x="79764" y="250936"/>
                  </a:lnTo>
                  <a:lnTo>
                    <a:pt x="38251" y="222948"/>
                  </a:lnTo>
                  <a:lnTo>
                    <a:pt x="10263" y="181435"/>
                  </a:lnTo>
                  <a:lnTo>
                    <a:pt x="0" y="130599"/>
                  </a:lnTo>
                  <a:close/>
                </a:path>
              </a:pathLst>
            </a:custGeom>
            <a:noFill/>
            <a:ln w="19025" cap="flat" cmpd="sng">
              <a:solidFill>
                <a:srgbClr val="B9B9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350"/>
            </a:p>
          </p:txBody>
        </p:sp>
        <p:sp>
          <p:nvSpPr>
            <p:cNvPr id="14" name="Google Shape;767;p29">
              <a:extLst>
                <a:ext uri="{FF2B5EF4-FFF2-40B4-BE49-F238E27FC236}">
                  <a16:creationId xmlns:a16="http://schemas.microsoft.com/office/drawing/2014/main" id="{9DF82060-88E7-95A9-9032-FA4B648DB1E8}"/>
                </a:ext>
              </a:extLst>
            </p:cNvPr>
            <p:cNvSpPr/>
            <p:nvPr/>
          </p:nvSpPr>
          <p:spPr>
            <a:xfrm>
              <a:off x="11712950" y="253036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 extrusionOk="0">
                  <a:moveTo>
                    <a:pt x="152367" y="152368"/>
                  </a:moveTo>
                  <a:lnTo>
                    <a:pt x="0" y="152368"/>
                  </a:lnTo>
                  <a:lnTo>
                    <a:pt x="0" y="0"/>
                  </a:lnTo>
                  <a:lnTo>
                    <a:pt x="152367" y="0"/>
                  </a:lnTo>
                  <a:lnTo>
                    <a:pt x="152367" y="152368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350"/>
            </a:p>
          </p:txBody>
        </p:sp>
        <p:sp>
          <p:nvSpPr>
            <p:cNvPr id="15" name="Google Shape;768;p29">
              <a:extLst>
                <a:ext uri="{FF2B5EF4-FFF2-40B4-BE49-F238E27FC236}">
                  <a16:creationId xmlns:a16="http://schemas.microsoft.com/office/drawing/2014/main" id="{59E586A2-C92B-C42C-0438-1511BA0EFEF9}"/>
                </a:ext>
              </a:extLst>
            </p:cNvPr>
            <p:cNvSpPr/>
            <p:nvPr/>
          </p:nvSpPr>
          <p:spPr>
            <a:xfrm>
              <a:off x="11424900" y="1014034"/>
              <a:ext cx="361950" cy="1546860"/>
            </a:xfrm>
            <a:custGeom>
              <a:avLst/>
              <a:gdLst/>
              <a:ahLst/>
              <a:cxnLst/>
              <a:rect l="l" t="t" r="r" b="b"/>
              <a:pathLst>
                <a:path w="361950" h="1546860" extrusionOk="0">
                  <a:moveTo>
                    <a:pt x="361333" y="1546766"/>
                  </a:moveTo>
                  <a:lnTo>
                    <a:pt x="361333" y="614133"/>
                  </a:lnTo>
                  <a:lnTo>
                    <a:pt x="0" y="0"/>
                  </a:lnTo>
                </a:path>
              </a:pathLst>
            </a:custGeom>
            <a:noFill/>
            <a:ln w="19025" cap="flat" cmpd="sng">
              <a:solidFill>
                <a:srgbClr val="B9B9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350"/>
            </a:p>
          </p:txBody>
        </p:sp>
        <p:pic>
          <p:nvPicPr>
            <p:cNvPr id="16" name="Google Shape;769;p29">
              <a:extLst>
                <a:ext uri="{FF2B5EF4-FFF2-40B4-BE49-F238E27FC236}">
                  <a16:creationId xmlns:a16="http://schemas.microsoft.com/office/drawing/2014/main" id="{4CB18B4B-C01A-AEF7-1955-D1ABFDB33F3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12659" y="1679033"/>
              <a:ext cx="8358901" cy="46456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770;p29">
            <a:extLst>
              <a:ext uri="{FF2B5EF4-FFF2-40B4-BE49-F238E27FC236}">
                <a16:creationId xmlns:a16="http://schemas.microsoft.com/office/drawing/2014/main" id="{8F712836-A74F-E908-E838-C415C8ADB4B7}"/>
              </a:ext>
            </a:extLst>
          </p:cNvPr>
          <p:cNvSpPr txBox="1"/>
          <p:nvPr/>
        </p:nvSpPr>
        <p:spPr>
          <a:xfrm>
            <a:off x="1776689" y="1360715"/>
            <a:ext cx="3300889" cy="112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2292191" marR="3810" indent="-1904" algn="ctr"/>
            <a:r>
              <a:rPr lang="en-US" sz="1350" b="1" dirty="0" err="1">
                <a:solidFill>
                  <a:srgbClr val="3D3D3D"/>
                </a:solidFill>
              </a:rPr>
              <a:t>Estratégia</a:t>
            </a:r>
            <a:r>
              <a:rPr lang="en-US" sz="1350" b="1" dirty="0">
                <a:solidFill>
                  <a:srgbClr val="3D3D3D"/>
                </a:solidFill>
              </a:rPr>
              <a:t>  da  </a:t>
            </a:r>
            <a:r>
              <a:rPr lang="en-US" sz="1350" b="1" dirty="0" err="1">
                <a:solidFill>
                  <a:srgbClr val="3D3D3D"/>
                </a:solidFill>
              </a:rPr>
              <a:t>organização</a:t>
            </a:r>
            <a:endParaRPr sz="1350" dirty="0"/>
          </a:p>
          <a:p>
            <a:pPr marL="9525" marR="2296954" algn="ctr">
              <a:spcBef>
                <a:spcPts val="551"/>
              </a:spcBef>
            </a:pPr>
            <a:r>
              <a:rPr lang="en-US" sz="1350" b="1" dirty="0" err="1">
                <a:solidFill>
                  <a:srgbClr val="3D3D3D"/>
                </a:solidFill>
              </a:rPr>
              <a:t>Governança</a:t>
            </a:r>
            <a:r>
              <a:rPr lang="en-US" sz="1350" b="1" dirty="0">
                <a:solidFill>
                  <a:srgbClr val="3D3D3D"/>
                </a:solidFill>
              </a:rPr>
              <a:t>  da TI</a:t>
            </a:r>
            <a:endParaRPr sz="1350" dirty="0"/>
          </a:p>
        </p:txBody>
      </p:sp>
      <p:sp>
        <p:nvSpPr>
          <p:cNvPr id="18" name="Google Shape;771;p29">
            <a:extLst>
              <a:ext uri="{FF2B5EF4-FFF2-40B4-BE49-F238E27FC236}">
                <a16:creationId xmlns:a16="http://schemas.microsoft.com/office/drawing/2014/main" id="{CE93C92C-55F5-389B-A534-6066961369DA}"/>
              </a:ext>
            </a:extLst>
          </p:cNvPr>
          <p:cNvSpPr txBox="1"/>
          <p:nvPr/>
        </p:nvSpPr>
        <p:spPr>
          <a:xfrm>
            <a:off x="6332436" y="2882143"/>
            <a:ext cx="1045369" cy="217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9525"/>
            <a:r>
              <a:rPr lang="en-US" sz="1350" b="1">
                <a:solidFill>
                  <a:srgbClr val="3D3D3D"/>
                </a:solidFill>
              </a:rPr>
              <a:t>Gestão da TI</a:t>
            </a:r>
            <a:endParaRPr sz="1350"/>
          </a:p>
        </p:txBody>
      </p:sp>
      <p:sp>
        <p:nvSpPr>
          <p:cNvPr id="19" name="Google Shape;772;p29">
            <a:extLst>
              <a:ext uri="{FF2B5EF4-FFF2-40B4-BE49-F238E27FC236}">
                <a16:creationId xmlns:a16="http://schemas.microsoft.com/office/drawing/2014/main" id="{19CF9A4F-39B9-17B9-5F13-7DD8019595C7}"/>
              </a:ext>
            </a:extLst>
          </p:cNvPr>
          <p:cNvSpPr txBox="1"/>
          <p:nvPr/>
        </p:nvSpPr>
        <p:spPr>
          <a:xfrm>
            <a:off x="4145038" y="2763859"/>
            <a:ext cx="844868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223838" marR="3810" indent="-214789"/>
            <a:r>
              <a:rPr lang="en-US" sz="1350" b="1">
                <a:solidFill>
                  <a:srgbClr val="3D3D3D"/>
                </a:solidFill>
              </a:rPr>
              <a:t>Estratégia  da TI</a:t>
            </a:r>
            <a:endParaRPr sz="1350"/>
          </a:p>
        </p:txBody>
      </p:sp>
      <p:sp>
        <p:nvSpPr>
          <p:cNvPr id="20" name="Google Shape;773;p29">
            <a:extLst>
              <a:ext uri="{FF2B5EF4-FFF2-40B4-BE49-F238E27FC236}">
                <a16:creationId xmlns:a16="http://schemas.microsoft.com/office/drawing/2014/main" id="{A846A417-E978-4D08-1A18-242C7A6AA497}"/>
              </a:ext>
            </a:extLst>
          </p:cNvPr>
          <p:cNvSpPr txBox="1"/>
          <p:nvPr/>
        </p:nvSpPr>
        <p:spPr>
          <a:xfrm>
            <a:off x="6327581" y="4094961"/>
            <a:ext cx="1054894" cy="42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452438" marR="3810" indent="-443389"/>
            <a:r>
              <a:rPr lang="en-US" sz="1350" b="1">
                <a:solidFill>
                  <a:srgbClr val="3D3D3D"/>
                </a:solidFill>
              </a:rPr>
              <a:t>Operação da  TI</a:t>
            </a:r>
            <a:endParaRPr sz="1350"/>
          </a:p>
        </p:txBody>
      </p:sp>
      <p:sp>
        <p:nvSpPr>
          <p:cNvPr id="21" name="Google Shape;644;p32">
            <a:extLst>
              <a:ext uri="{FF2B5EF4-FFF2-40B4-BE49-F238E27FC236}">
                <a16:creationId xmlns:a16="http://schemas.microsoft.com/office/drawing/2014/main" id="{A57F57B9-2183-97A9-914C-A2FB3358A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179" y="240122"/>
            <a:ext cx="81608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Estratégia, Gestão e Governança de TI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8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6459ED8F-70A9-CDF4-9801-F550BAA5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2">
            <a:extLst>
              <a:ext uri="{FF2B5EF4-FFF2-40B4-BE49-F238E27FC236}">
                <a16:creationId xmlns:a16="http://schemas.microsoft.com/office/drawing/2014/main" id="{36EF7A43-9F6F-D55D-4A7B-621326CE87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4600" y="420532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Governança x Gestão</a:t>
            </a:r>
            <a:endParaRPr dirty="0"/>
          </a:p>
        </p:txBody>
      </p:sp>
      <p:sp>
        <p:nvSpPr>
          <p:cNvPr id="7" name="Google Shape;1212;p27">
            <a:extLst>
              <a:ext uri="{FF2B5EF4-FFF2-40B4-BE49-F238E27FC236}">
                <a16:creationId xmlns:a16="http://schemas.microsoft.com/office/drawing/2014/main" id="{D3F74CD0-514E-1CFF-AF9E-ADC7BBA98D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9602" y="1102665"/>
            <a:ext cx="6748933" cy="3620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/>
              <a:t>Podemos simplificar, definindo  que a Gestão de TI está preocupada  em cuidar da </a:t>
            </a:r>
            <a:r>
              <a:rPr lang="pt-BR" sz="1600" b="1" dirty="0"/>
              <a:t>administração operacional dos recursos </a:t>
            </a:r>
            <a:r>
              <a:rPr lang="pt-BR" sz="1600" dirty="0"/>
              <a:t>(pessoas, hardwares, softwares, redes, infraestrutura) e serviços que a TI é responsável.</a:t>
            </a:r>
          </a:p>
          <a:p>
            <a:pPr marL="285750" lvl="0" indent="-285750" algn="just">
              <a:buFontTx/>
              <a:buChar char="-"/>
            </a:pPr>
            <a:r>
              <a:rPr lang="pt-BR" sz="1400" dirty="0"/>
              <a:t>Suporte Técnico;</a:t>
            </a:r>
          </a:p>
          <a:p>
            <a:pPr marL="285750" lvl="0" indent="-285750" algn="just">
              <a:buFontTx/>
              <a:buChar char="-"/>
            </a:pPr>
            <a:r>
              <a:rPr lang="pt-BR" sz="1400" dirty="0"/>
              <a:t>Execução de </a:t>
            </a:r>
            <a:r>
              <a:rPr lang="pt-BR" sz="1400" b="1" dirty="0"/>
              <a:t>Projetos</a:t>
            </a:r>
            <a:r>
              <a:rPr lang="pt-BR" sz="1400" dirty="0"/>
              <a:t>;</a:t>
            </a:r>
          </a:p>
          <a:p>
            <a:pPr marL="285750" lvl="0" indent="-285750" algn="just">
              <a:buFontTx/>
              <a:buChar char="-"/>
            </a:pPr>
            <a:r>
              <a:rPr lang="pt-BR" sz="1400" dirty="0"/>
              <a:t>Gestão de </a:t>
            </a:r>
            <a:r>
              <a:rPr lang="pt-BR" sz="1400" b="1" dirty="0"/>
              <a:t>Segurança</a:t>
            </a:r>
            <a:r>
              <a:rPr lang="pt-BR" sz="1400" dirty="0"/>
              <a:t>;</a:t>
            </a:r>
          </a:p>
          <a:p>
            <a:pPr marL="285750" lvl="0" indent="-285750" algn="just">
              <a:buFontTx/>
              <a:buChar char="-"/>
            </a:pPr>
            <a:r>
              <a:rPr lang="pt-BR" sz="1400" dirty="0"/>
              <a:t>Gestão de </a:t>
            </a:r>
            <a:r>
              <a:rPr lang="pt-BR" sz="1400" b="1" dirty="0"/>
              <a:t>Desempenho</a:t>
            </a:r>
            <a:r>
              <a:rPr lang="pt-BR" sz="1400" dirty="0"/>
              <a:t>.</a:t>
            </a:r>
          </a:p>
          <a:p>
            <a:pPr marL="0" lvl="0" indent="0" algn="just"/>
            <a:endParaRPr lang="pt-BR" sz="1600" b="1" dirty="0"/>
          </a:p>
          <a:p>
            <a:pPr marL="0" lvl="0" indent="0" algn="just"/>
            <a:r>
              <a:rPr lang="pt-BR" sz="1600" dirty="0"/>
              <a:t>A governança, por sua vez, se preocupa em garantir que  as aplicações da TI estejam alinhadas com os objetivos de negócio, tanto </a:t>
            </a:r>
            <a:r>
              <a:rPr lang="pt-BR" sz="1600" b="1" dirty="0"/>
              <a:t>estratégicos quanto de compliance</a:t>
            </a:r>
            <a:r>
              <a:rPr lang="pt-BR" sz="1600" dirty="0"/>
              <a:t> (conformidade).</a:t>
            </a:r>
          </a:p>
          <a:p>
            <a:pPr marL="285750" lvl="0" indent="-285750" algn="just">
              <a:buFontTx/>
              <a:buChar char="-"/>
            </a:pPr>
            <a:r>
              <a:rPr lang="pt-BR" sz="1400" dirty="0"/>
              <a:t>Requisitos de </a:t>
            </a:r>
            <a:r>
              <a:rPr lang="pt-BR" sz="1400" b="1" dirty="0"/>
              <a:t>Compliance</a:t>
            </a:r>
            <a:r>
              <a:rPr lang="pt-BR" sz="1400" dirty="0"/>
              <a:t>;</a:t>
            </a:r>
          </a:p>
          <a:p>
            <a:pPr marL="285750" lvl="0" indent="-285750" algn="just">
              <a:buFontTx/>
              <a:buChar char="-"/>
            </a:pPr>
            <a:r>
              <a:rPr lang="pt-BR" sz="1400" dirty="0"/>
              <a:t>Alinhamento com a </a:t>
            </a:r>
            <a:r>
              <a:rPr lang="pt-BR" sz="1400" b="1" dirty="0"/>
              <a:t>Estratégia Empresarial</a:t>
            </a:r>
            <a:r>
              <a:rPr lang="pt-BR" sz="1400" dirty="0"/>
              <a:t>;</a:t>
            </a:r>
          </a:p>
          <a:p>
            <a:pPr marL="285750" lvl="0" indent="-285750" algn="just">
              <a:buFontTx/>
              <a:buChar char="-"/>
            </a:pPr>
            <a:r>
              <a:rPr lang="pt-BR" sz="1400" dirty="0"/>
              <a:t>Geração de Valor para o Negócio.</a:t>
            </a:r>
          </a:p>
        </p:txBody>
      </p:sp>
    </p:spTree>
    <p:extLst>
      <p:ext uri="{BB962C8B-B14F-4D97-AF65-F5344CB8AC3E}">
        <p14:creationId xmlns:p14="http://schemas.microsoft.com/office/powerpoint/2010/main" val="25364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Estratégia de TI</a:t>
            </a:r>
            <a:endParaRPr dirty="0"/>
          </a:p>
        </p:txBody>
      </p:sp>
      <p:sp>
        <p:nvSpPr>
          <p:cNvPr id="7" name="Google Shape;1212;p27">
            <a:extLst>
              <a:ext uri="{FF2B5EF4-FFF2-40B4-BE49-F238E27FC236}">
                <a16:creationId xmlns:a16="http://schemas.microsoft.com/office/drawing/2014/main" id="{3D0DFAF7-ED07-1695-F50A-301AECBE50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6583" y="1495178"/>
            <a:ext cx="5058925" cy="2554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800" dirty="0"/>
              <a:t>Podemos relacionar a </a:t>
            </a:r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Estratégia</a:t>
            </a:r>
            <a:r>
              <a:rPr lang="pt-BR" sz="1800" dirty="0"/>
              <a:t> com a área de </a:t>
            </a:r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TI</a:t>
            </a:r>
            <a:r>
              <a:rPr lang="pt-BR" sz="1800" b="1" dirty="0"/>
              <a:t> </a:t>
            </a:r>
            <a:r>
              <a:rPr lang="pt-BR" sz="1800" dirty="0"/>
              <a:t>em três grandes planejamentos: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pt-BR" sz="1800" dirty="0"/>
              <a:t>Plano </a:t>
            </a:r>
            <a:r>
              <a:rPr lang="pt-BR" sz="1800" b="1" dirty="0">
                <a:solidFill>
                  <a:schemeClr val="bg2">
                    <a:lumMod val="50000"/>
                  </a:schemeClr>
                </a:solidFill>
              </a:rPr>
              <a:t>Estratégico Institucional </a:t>
            </a:r>
            <a:r>
              <a:rPr lang="pt-BR" sz="1800" dirty="0"/>
              <a:t>(PEI);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pt-BR" sz="1800" dirty="0"/>
              <a:t>Plano </a:t>
            </a:r>
            <a:r>
              <a:rPr lang="pt-BR" sz="1800" b="1" dirty="0">
                <a:solidFill>
                  <a:schemeClr val="accent1">
                    <a:lumMod val="50000"/>
                  </a:schemeClr>
                </a:solidFill>
              </a:rPr>
              <a:t>Estratégico de Tecnologia da Informação </a:t>
            </a:r>
            <a:r>
              <a:rPr lang="pt-BR" sz="1800" dirty="0"/>
              <a:t>(PETI);</a:t>
            </a:r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r>
              <a:rPr lang="pt-BR" sz="1800" dirty="0"/>
              <a:t>Plano </a:t>
            </a:r>
            <a:r>
              <a:rPr lang="pt-BR" sz="1800" b="1" dirty="0">
                <a:solidFill>
                  <a:schemeClr val="tx2">
                    <a:lumMod val="50000"/>
                  </a:schemeClr>
                </a:solidFill>
              </a:rPr>
              <a:t>Diretor de Tecnologia da Informação </a:t>
            </a:r>
            <a:r>
              <a:rPr lang="pt-BR" sz="1800" dirty="0"/>
              <a:t>(PDTI).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lvl="0" indent="-285750" algn="just">
              <a:buFont typeface="Wingdings" panose="05000000000000000000" pitchFamily="2" charset="2"/>
              <a:buChar char="Ø"/>
            </a:pPr>
            <a:endParaRPr lang="pt-BR" sz="1600" dirty="0"/>
          </a:p>
        </p:txBody>
      </p:sp>
      <p:pic>
        <p:nvPicPr>
          <p:cNvPr id="3" name="Imagem 2" descr="Uma imagem contendo luz&#10;&#10;Descrição gerada automaticamente">
            <a:extLst>
              <a:ext uri="{FF2B5EF4-FFF2-40B4-BE49-F238E27FC236}">
                <a16:creationId xmlns:a16="http://schemas.microsoft.com/office/drawing/2014/main" id="{BBDDBE74-2273-D591-7FB2-8884E2752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578" y="2571750"/>
            <a:ext cx="2212520" cy="2212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94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4841" y="1331038"/>
            <a:ext cx="654844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300" spc="-518" dirty="0">
                <a:solidFill>
                  <a:srgbClr val="A8CF8C"/>
                </a:solidFill>
              </a:rPr>
              <a:t>PEI</a:t>
            </a:r>
            <a:endParaRPr sz="3300" dirty="0"/>
          </a:p>
        </p:txBody>
      </p:sp>
      <p:sp>
        <p:nvSpPr>
          <p:cNvPr id="4" name="object 4"/>
          <p:cNvSpPr txBox="1"/>
          <p:nvPr/>
        </p:nvSpPr>
        <p:spPr>
          <a:xfrm>
            <a:off x="1056020" y="2196898"/>
            <a:ext cx="7063740" cy="1389804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9525" marR="3810" algn="just">
              <a:lnSpc>
                <a:spcPts val="2108"/>
              </a:lnSpc>
              <a:spcBef>
                <a:spcPts val="338"/>
              </a:spcBef>
            </a:pPr>
            <a:r>
              <a:rPr sz="1950" spc="-49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50" spc="-5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1" dirty="0">
                <a:solidFill>
                  <a:srgbClr val="FFFFFF"/>
                </a:solidFill>
                <a:latin typeface="Verdana"/>
                <a:cs typeface="Verdana"/>
              </a:rPr>
              <a:t>Planejamento</a:t>
            </a:r>
            <a:r>
              <a:rPr sz="1950" spc="-5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13" dirty="0">
                <a:solidFill>
                  <a:srgbClr val="FFFFFF"/>
                </a:solidFill>
                <a:latin typeface="Verdana"/>
                <a:cs typeface="Verdana"/>
              </a:rPr>
              <a:t>Estratégico</a:t>
            </a:r>
            <a:r>
              <a:rPr sz="1950" spc="-5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16" dirty="0">
                <a:solidFill>
                  <a:srgbClr val="FFFFFF"/>
                </a:solidFill>
                <a:latin typeface="Verdana"/>
                <a:cs typeface="Verdana"/>
              </a:rPr>
              <a:t>Institucional</a:t>
            </a:r>
            <a:r>
              <a:rPr sz="1950" spc="-5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66" dirty="0">
                <a:solidFill>
                  <a:srgbClr val="FFFFFF"/>
                </a:solidFill>
                <a:latin typeface="Verdana"/>
                <a:cs typeface="Verdana"/>
              </a:rPr>
              <a:t>(PEI),</a:t>
            </a:r>
            <a:r>
              <a:rPr sz="1950" spc="-5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1" dirty="0">
                <a:solidFill>
                  <a:srgbClr val="FFFFFF"/>
                </a:solidFill>
                <a:latin typeface="Verdana"/>
                <a:cs typeface="Verdana"/>
              </a:rPr>
              <a:t>situado</a:t>
            </a:r>
            <a:r>
              <a:rPr sz="1950" spc="-5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13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1950" spc="-5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7" dirty="0">
                <a:solidFill>
                  <a:srgbClr val="FFFFFF"/>
                </a:solidFill>
                <a:latin typeface="Verdana"/>
                <a:cs typeface="Verdana"/>
              </a:rPr>
              <a:t>nível</a:t>
            </a:r>
            <a:r>
              <a:rPr sz="1950" spc="-6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5" dirty="0">
                <a:solidFill>
                  <a:srgbClr val="FFFFFF"/>
                </a:solidFill>
                <a:latin typeface="Verdana"/>
                <a:cs typeface="Verdana"/>
              </a:rPr>
              <a:t>estratégico</a:t>
            </a:r>
            <a:r>
              <a:rPr sz="19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16" dirty="0">
                <a:solidFill>
                  <a:srgbClr val="FFFFFF"/>
                </a:solidFill>
                <a:latin typeface="Verdana"/>
                <a:cs typeface="Verdana"/>
              </a:rPr>
              <a:t>uma</a:t>
            </a:r>
            <a:r>
              <a:rPr sz="19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31" dirty="0">
                <a:solidFill>
                  <a:srgbClr val="FFFFFF"/>
                </a:solidFill>
                <a:latin typeface="Verdana"/>
                <a:cs typeface="Verdana"/>
              </a:rPr>
              <a:t>organização,</a:t>
            </a:r>
            <a:r>
              <a:rPr sz="19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16" dirty="0">
                <a:solidFill>
                  <a:srgbClr val="FFFFFF"/>
                </a:solidFill>
                <a:latin typeface="Verdana"/>
                <a:cs typeface="Verdana"/>
              </a:rPr>
              <a:t>consiste</a:t>
            </a:r>
            <a:r>
              <a:rPr sz="19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4" dirty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sz="19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43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19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0" dirty="0">
                <a:solidFill>
                  <a:srgbClr val="FFFFFF"/>
                </a:solidFill>
                <a:latin typeface="Verdana"/>
                <a:cs typeface="Verdana"/>
              </a:rPr>
              <a:t>processo</a:t>
            </a:r>
            <a:r>
              <a:rPr sz="19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50" spc="-7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reflexão,</a:t>
            </a:r>
            <a:r>
              <a:rPr sz="1950" spc="43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0" dirty="0">
                <a:solidFill>
                  <a:srgbClr val="FFFFFF"/>
                </a:solidFill>
                <a:latin typeface="Verdana"/>
                <a:cs typeface="Verdana"/>
              </a:rPr>
              <a:t>análise</a:t>
            </a:r>
            <a:r>
              <a:rPr sz="1950" spc="43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3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50" spc="43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79" dirty="0">
                <a:solidFill>
                  <a:srgbClr val="FFFFFF"/>
                </a:solidFill>
                <a:latin typeface="Verdana"/>
                <a:cs typeface="Verdana"/>
              </a:rPr>
              <a:t>tomada</a:t>
            </a:r>
            <a:r>
              <a:rPr sz="1950" spc="43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50" spc="43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4" dirty="0">
                <a:solidFill>
                  <a:srgbClr val="FFFFFF"/>
                </a:solidFill>
                <a:latin typeface="Verdana"/>
                <a:cs typeface="Verdana"/>
              </a:rPr>
              <a:t>decisão</a:t>
            </a:r>
            <a:r>
              <a:rPr sz="1950" spc="43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9" dirty="0">
                <a:solidFill>
                  <a:srgbClr val="FFFFFF"/>
                </a:solidFill>
                <a:latin typeface="Verdana"/>
                <a:cs typeface="Verdana"/>
              </a:rPr>
              <a:t>acerca</a:t>
            </a:r>
            <a:r>
              <a:rPr sz="1950" spc="43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5" dirty="0">
                <a:solidFill>
                  <a:srgbClr val="FFFFFF"/>
                </a:solidFill>
                <a:latin typeface="Verdana"/>
                <a:cs typeface="Verdana"/>
              </a:rPr>
              <a:t>dos</a:t>
            </a:r>
            <a:r>
              <a:rPr sz="1950" spc="43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13" dirty="0">
                <a:solidFill>
                  <a:srgbClr val="FFFFFF"/>
                </a:solidFill>
                <a:latin typeface="Verdana"/>
                <a:cs typeface="Verdana"/>
              </a:rPr>
              <a:t>grandes</a:t>
            </a:r>
            <a:r>
              <a:rPr sz="1950" spc="-6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7" dirty="0">
                <a:solidFill>
                  <a:srgbClr val="FFFFFF"/>
                </a:solidFill>
                <a:latin typeface="Verdana"/>
                <a:cs typeface="Verdana"/>
              </a:rPr>
              <a:t>objetivos</a:t>
            </a:r>
            <a:r>
              <a:rPr sz="1950" spc="-12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50" spc="-12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16" dirty="0">
                <a:solidFill>
                  <a:srgbClr val="FFFFFF"/>
                </a:solidFill>
                <a:latin typeface="Verdana"/>
                <a:cs typeface="Verdana"/>
              </a:rPr>
              <a:t>uma</a:t>
            </a:r>
            <a:r>
              <a:rPr sz="1950" spc="-12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5" dirty="0">
                <a:solidFill>
                  <a:srgbClr val="FFFFFF"/>
                </a:solidFill>
                <a:latin typeface="Verdana"/>
                <a:cs typeface="Verdana"/>
              </a:rPr>
              <a:t>organização</a:t>
            </a:r>
            <a:r>
              <a:rPr sz="1950" spc="-12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3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50" spc="-12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5" dirty="0">
                <a:solidFill>
                  <a:srgbClr val="FFFFFF"/>
                </a:solidFill>
                <a:latin typeface="Verdana"/>
                <a:cs typeface="Verdana"/>
              </a:rPr>
              <a:t>dos</a:t>
            </a:r>
            <a:r>
              <a:rPr sz="1950" spc="-12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16" dirty="0">
                <a:solidFill>
                  <a:srgbClr val="FFFFFF"/>
                </a:solidFill>
                <a:latin typeface="Verdana"/>
                <a:cs typeface="Verdana"/>
              </a:rPr>
              <a:t>meios</a:t>
            </a:r>
            <a:r>
              <a:rPr sz="1950" spc="-124" dirty="0">
                <a:solidFill>
                  <a:srgbClr val="FFFFFF"/>
                </a:solidFill>
                <a:latin typeface="Verdana"/>
                <a:cs typeface="Verdana"/>
              </a:rPr>
              <a:t> que </a:t>
            </a:r>
            <a:r>
              <a:rPr sz="1950" spc="-113" dirty="0">
                <a:solidFill>
                  <a:srgbClr val="FFFFFF"/>
                </a:solidFill>
                <a:latin typeface="Verdana"/>
                <a:cs typeface="Verdana"/>
              </a:rPr>
              <a:t>serão</a:t>
            </a:r>
            <a:r>
              <a:rPr sz="1950" spc="-12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8" dirty="0">
                <a:solidFill>
                  <a:srgbClr val="FFFFFF"/>
                </a:solidFill>
                <a:latin typeface="Verdana"/>
                <a:cs typeface="Verdana"/>
              </a:rPr>
              <a:t>utilizados</a:t>
            </a:r>
            <a:r>
              <a:rPr sz="1950" spc="-5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8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50" spc="-2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79" dirty="0">
                <a:solidFill>
                  <a:srgbClr val="FFFFFF"/>
                </a:solidFill>
                <a:latin typeface="Verdana"/>
                <a:cs typeface="Verdana"/>
              </a:rPr>
              <a:t>alcançá-</a:t>
            </a:r>
            <a:r>
              <a:rPr sz="1950" spc="-161" dirty="0">
                <a:solidFill>
                  <a:srgbClr val="FFFFFF"/>
                </a:solidFill>
                <a:latin typeface="Verdana"/>
                <a:cs typeface="Verdana"/>
              </a:rPr>
              <a:t>los.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527" y="2030377"/>
            <a:ext cx="4662011" cy="0"/>
          </a:xfrm>
          <a:custGeom>
            <a:avLst/>
            <a:gdLst/>
            <a:ahLst/>
            <a:cxnLst/>
            <a:rect l="l" t="t" r="r" b="b"/>
            <a:pathLst>
              <a:path w="6216015">
                <a:moveTo>
                  <a:pt x="0" y="0"/>
                </a:moveTo>
                <a:lnTo>
                  <a:pt x="621563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9133" y="1331038"/>
            <a:ext cx="905828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300" spc="-458" dirty="0">
                <a:solidFill>
                  <a:srgbClr val="A8CF8C"/>
                </a:solidFill>
              </a:rPr>
              <a:t>PETI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1056020" y="2196898"/>
            <a:ext cx="7077075" cy="1389804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9525" marR="3810" algn="just">
              <a:lnSpc>
                <a:spcPts val="2108"/>
              </a:lnSpc>
              <a:spcBef>
                <a:spcPts val="338"/>
              </a:spcBef>
            </a:pPr>
            <a:r>
              <a:rPr sz="1950" spc="-49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50" spc="4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60" dirty="0">
                <a:solidFill>
                  <a:srgbClr val="FFFFFF"/>
                </a:solidFill>
                <a:latin typeface="Verdana"/>
                <a:cs typeface="Verdana"/>
              </a:rPr>
              <a:t>Plano</a:t>
            </a:r>
            <a:r>
              <a:rPr sz="1950" spc="4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13" dirty="0">
                <a:solidFill>
                  <a:srgbClr val="FFFFFF"/>
                </a:solidFill>
                <a:latin typeface="Verdana"/>
                <a:cs typeface="Verdana"/>
              </a:rPr>
              <a:t>Estratégico</a:t>
            </a:r>
            <a:r>
              <a:rPr sz="1950" spc="4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50" spc="4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5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950" spc="4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55" dirty="0">
                <a:solidFill>
                  <a:srgbClr val="FFFFFF"/>
                </a:solidFill>
                <a:latin typeface="Verdana"/>
                <a:cs typeface="Verdana"/>
              </a:rPr>
              <a:t>(PETI),</a:t>
            </a:r>
            <a:r>
              <a:rPr sz="1950" spc="4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1" dirty="0">
                <a:solidFill>
                  <a:srgbClr val="FFFFFF"/>
                </a:solidFill>
                <a:latin typeface="Verdana"/>
                <a:cs typeface="Verdana"/>
              </a:rPr>
              <a:t>também</a:t>
            </a:r>
            <a:r>
              <a:rPr sz="1950" spc="4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1" dirty="0">
                <a:solidFill>
                  <a:srgbClr val="FFFFFF"/>
                </a:solidFill>
                <a:latin typeface="Verdana"/>
                <a:cs typeface="Verdana"/>
              </a:rPr>
              <a:t>situado</a:t>
            </a:r>
            <a:r>
              <a:rPr sz="1950" spc="4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13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1950" spc="42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7" dirty="0">
                <a:solidFill>
                  <a:srgbClr val="FFFFFF"/>
                </a:solidFill>
                <a:latin typeface="Verdana"/>
                <a:cs typeface="Verdana"/>
              </a:rPr>
              <a:t>nível</a:t>
            </a:r>
            <a:r>
              <a:rPr sz="1950" spc="-6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5" dirty="0">
                <a:solidFill>
                  <a:srgbClr val="FFFFFF"/>
                </a:solidFill>
                <a:latin typeface="Verdana"/>
                <a:cs typeface="Verdana"/>
              </a:rPr>
              <a:t>estratégico</a:t>
            </a:r>
            <a:r>
              <a:rPr sz="1950" spc="-2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86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950" spc="-2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31" dirty="0">
                <a:solidFill>
                  <a:srgbClr val="FFFFFF"/>
                </a:solidFill>
                <a:latin typeface="Verdana"/>
                <a:cs typeface="Verdana"/>
              </a:rPr>
              <a:t>organização,</a:t>
            </a:r>
            <a:r>
              <a:rPr sz="1950" spc="-2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31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950" spc="-2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43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1950" spc="-2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9" dirty="0">
                <a:solidFill>
                  <a:srgbClr val="FFFFFF"/>
                </a:solidFill>
                <a:latin typeface="Verdana"/>
                <a:cs typeface="Verdana"/>
              </a:rPr>
              <a:t>documento</a:t>
            </a:r>
            <a:r>
              <a:rPr sz="1950" spc="-2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4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1950" spc="-2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1" dirty="0">
                <a:solidFill>
                  <a:srgbClr val="FFFFFF"/>
                </a:solidFill>
                <a:latin typeface="Verdana"/>
                <a:cs typeface="Verdana"/>
              </a:rPr>
              <a:t>complementa</a:t>
            </a:r>
            <a:r>
              <a:rPr sz="1950" spc="-3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8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50" spc="1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60" dirty="0">
                <a:solidFill>
                  <a:srgbClr val="FFFFFF"/>
                </a:solidFill>
                <a:latin typeface="Verdana"/>
                <a:cs typeface="Verdana"/>
              </a:rPr>
              <a:t>Plano</a:t>
            </a:r>
            <a:r>
              <a:rPr sz="1950" spc="1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13" dirty="0">
                <a:solidFill>
                  <a:srgbClr val="FFFFFF"/>
                </a:solidFill>
                <a:latin typeface="Verdana"/>
                <a:cs typeface="Verdana"/>
              </a:rPr>
              <a:t>Estratégico</a:t>
            </a:r>
            <a:r>
              <a:rPr sz="1950" spc="1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16" dirty="0">
                <a:solidFill>
                  <a:srgbClr val="FFFFFF"/>
                </a:solidFill>
                <a:latin typeface="Verdana"/>
                <a:cs typeface="Verdana"/>
              </a:rPr>
              <a:t>Institucional</a:t>
            </a:r>
            <a:r>
              <a:rPr sz="1950" spc="1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66" dirty="0">
                <a:solidFill>
                  <a:srgbClr val="FFFFFF"/>
                </a:solidFill>
                <a:latin typeface="Verdana"/>
                <a:cs typeface="Verdana"/>
              </a:rPr>
              <a:t>(PEI),</a:t>
            </a:r>
            <a:r>
              <a:rPr sz="1950" spc="1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8" dirty="0">
                <a:solidFill>
                  <a:srgbClr val="FFFFFF"/>
                </a:solidFill>
                <a:latin typeface="Verdana"/>
                <a:cs typeface="Verdana"/>
              </a:rPr>
              <a:t>por</a:t>
            </a:r>
            <a:r>
              <a:rPr sz="1950" spc="1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9" dirty="0">
                <a:solidFill>
                  <a:srgbClr val="FFFFFF"/>
                </a:solidFill>
                <a:latin typeface="Verdana"/>
                <a:cs typeface="Verdana"/>
              </a:rPr>
              <a:t>meio</a:t>
            </a:r>
            <a:r>
              <a:rPr sz="1950" spc="1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8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1950" spc="-5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9" dirty="0">
                <a:solidFill>
                  <a:srgbClr val="FFFFFF"/>
                </a:solidFill>
                <a:latin typeface="Verdana"/>
                <a:cs typeface="Verdana"/>
              </a:rPr>
              <a:t>planejamento</a:t>
            </a:r>
            <a:r>
              <a:rPr sz="1950" spc="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5" dirty="0">
                <a:solidFill>
                  <a:srgbClr val="FFFFFF"/>
                </a:solidFill>
                <a:latin typeface="Verdana"/>
                <a:cs typeface="Verdana"/>
              </a:rPr>
              <a:t>dos</a:t>
            </a:r>
            <a:r>
              <a:rPr sz="1950" spc="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7" dirty="0">
                <a:solidFill>
                  <a:srgbClr val="FFFFFF"/>
                </a:solidFill>
                <a:latin typeface="Verdana"/>
                <a:cs typeface="Verdana"/>
              </a:rPr>
              <a:t>recursos</a:t>
            </a:r>
            <a:r>
              <a:rPr sz="1950" spc="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50" spc="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93" dirty="0">
                <a:solidFill>
                  <a:srgbClr val="FFFFFF"/>
                </a:solidFill>
                <a:latin typeface="Verdana"/>
                <a:cs typeface="Verdana"/>
              </a:rPr>
              <a:t>TI,</a:t>
            </a:r>
            <a:r>
              <a:rPr sz="1950" spc="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8" dirty="0">
                <a:solidFill>
                  <a:srgbClr val="FFFFFF"/>
                </a:solidFill>
                <a:latin typeface="Verdana"/>
                <a:cs typeface="Verdana"/>
              </a:rPr>
              <a:t>possibilitando</a:t>
            </a:r>
            <a:r>
              <a:rPr sz="1950" spc="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50" spc="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1" dirty="0">
                <a:solidFill>
                  <a:srgbClr val="FFFFFF"/>
                </a:solidFill>
                <a:latin typeface="Verdana"/>
                <a:cs typeface="Verdana"/>
              </a:rPr>
              <a:t>definição</a:t>
            </a:r>
            <a:r>
              <a:rPr sz="1950" spc="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50" spc="-7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7" dirty="0">
                <a:solidFill>
                  <a:srgbClr val="FFFFFF"/>
                </a:solidFill>
                <a:latin typeface="Verdana"/>
                <a:cs typeface="Verdana"/>
              </a:rPr>
              <a:t>objetivos</a:t>
            </a:r>
            <a:r>
              <a:rPr sz="1950" spc="-2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9" dirty="0">
                <a:solidFill>
                  <a:srgbClr val="FFFFFF"/>
                </a:solidFill>
                <a:latin typeface="Verdana"/>
                <a:cs typeface="Verdana"/>
              </a:rPr>
              <a:t>específicos</a:t>
            </a:r>
            <a:r>
              <a:rPr sz="1950" spc="-2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8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50" spc="-2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50" spc="-2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5" dirty="0">
                <a:solidFill>
                  <a:srgbClr val="FFFFFF"/>
                </a:solidFill>
                <a:latin typeface="Verdana"/>
                <a:cs typeface="Verdana"/>
              </a:rPr>
              <a:t>área</a:t>
            </a:r>
            <a:r>
              <a:rPr sz="1950" spc="-2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50" spc="-2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93" dirty="0">
                <a:solidFill>
                  <a:srgbClr val="FFFFFF"/>
                </a:solidFill>
                <a:latin typeface="Verdana"/>
                <a:cs typeface="Verdana"/>
              </a:rPr>
              <a:t>TI.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527" y="2030377"/>
            <a:ext cx="4662011" cy="0"/>
          </a:xfrm>
          <a:custGeom>
            <a:avLst/>
            <a:gdLst/>
            <a:ahLst/>
            <a:cxnLst/>
            <a:rect l="l" t="t" r="r" b="b"/>
            <a:pathLst>
              <a:path w="6216015">
                <a:moveTo>
                  <a:pt x="0" y="0"/>
                </a:moveTo>
                <a:lnTo>
                  <a:pt x="621563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75" y="6857986"/>
                </a:moveTo>
                <a:lnTo>
                  <a:pt x="0" y="6857986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6857986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272" y="1331038"/>
            <a:ext cx="962025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3300" spc="-472" dirty="0">
                <a:solidFill>
                  <a:srgbClr val="A8CF8C"/>
                </a:solidFill>
              </a:rPr>
              <a:t>PDTI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1056020" y="2196898"/>
            <a:ext cx="7064693" cy="1659109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9525" marR="3810" algn="just">
              <a:lnSpc>
                <a:spcPts val="2108"/>
              </a:lnSpc>
              <a:spcBef>
                <a:spcPts val="338"/>
              </a:spcBef>
            </a:pP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19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9" dirty="0">
                <a:solidFill>
                  <a:srgbClr val="FFFFFF"/>
                </a:solidFill>
                <a:latin typeface="Verdana"/>
                <a:cs typeface="Verdana"/>
              </a:rPr>
              <a:t>nível</a:t>
            </a:r>
            <a:r>
              <a:rPr sz="1950" spc="-2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79" dirty="0">
                <a:solidFill>
                  <a:srgbClr val="FFFFFF"/>
                </a:solidFill>
                <a:latin typeface="Verdana"/>
                <a:cs typeface="Verdana"/>
              </a:rPr>
              <a:t>tático,</a:t>
            </a:r>
            <a:r>
              <a:rPr sz="1950" spc="-2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50" spc="-2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0" dirty="0">
                <a:solidFill>
                  <a:srgbClr val="FFFFFF"/>
                </a:solidFill>
                <a:latin typeface="Verdana"/>
                <a:cs typeface="Verdana"/>
              </a:rPr>
              <a:t>instrumento</a:t>
            </a:r>
            <a:r>
              <a:rPr sz="1950" spc="-2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mais</a:t>
            </a:r>
            <a:r>
              <a:rPr sz="19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86" dirty="0">
                <a:solidFill>
                  <a:srgbClr val="FFFFFF"/>
                </a:solidFill>
                <a:latin typeface="Verdana"/>
                <a:cs typeface="Verdana"/>
              </a:rPr>
              <a:t>comumente</a:t>
            </a:r>
            <a:r>
              <a:rPr sz="1950" spc="-2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3" dirty="0">
                <a:solidFill>
                  <a:srgbClr val="FFFFFF"/>
                </a:solidFill>
                <a:latin typeface="Verdana"/>
                <a:cs typeface="Verdana"/>
              </a:rPr>
              <a:t>usado</a:t>
            </a:r>
            <a:r>
              <a:rPr sz="1950" spc="-2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5" dirty="0">
                <a:solidFill>
                  <a:srgbClr val="FFFFFF"/>
                </a:solidFill>
                <a:latin typeface="Verdana"/>
                <a:cs typeface="Verdana"/>
              </a:rPr>
              <a:t>para </a:t>
            </a:r>
            <a:r>
              <a:rPr sz="1950" spc="-41" dirty="0">
                <a:solidFill>
                  <a:srgbClr val="FFFFFF"/>
                </a:solidFill>
                <a:latin typeface="Verdana"/>
                <a:cs typeface="Verdana"/>
              </a:rPr>
              <a:t>representar</a:t>
            </a:r>
            <a:r>
              <a:rPr sz="1950" spc="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50" spc="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38" dirty="0">
                <a:solidFill>
                  <a:srgbClr val="FFFFFF"/>
                </a:solidFill>
                <a:latin typeface="Verdana"/>
                <a:cs typeface="Verdana"/>
              </a:rPr>
              <a:t>planejamento</a:t>
            </a:r>
            <a:r>
              <a:rPr sz="1950" spc="37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50" spc="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55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950" spc="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é</a:t>
            </a:r>
            <a:r>
              <a:rPr sz="1950" spc="37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50" spc="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Plano</a:t>
            </a:r>
            <a:r>
              <a:rPr sz="1950" spc="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Diretor</a:t>
            </a:r>
            <a:r>
              <a:rPr sz="1950" spc="37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9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50" spc="-79" dirty="0">
                <a:solidFill>
                  <a:srgbClr val="FFFFFF"/>
                </a:solidFill>
                <a:latin typeface="Verdana"/>
                <a:cs typeface="Verdana"/>
              </a:rPr>
              <a:t>Tecnologia</a:t>
            </a:r>
            <a:r>
              <a:rPr sz="1950" spc="-1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950" spc="3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8" dirty="0">
                <a:solidFill>
                  <a:srgbClr val="FFFFFF"/>
                </a:solidFill>
                <a:latin typeface="Verdana"/>
                <a:cs typeface="Verdana"/>
              </a:rPr>
              <a:t>Informação</a:t>
            </a:r>
            <a:r>
              <a:rPr sz="1950" spc="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51" dirty="0">
                <a:solidFill>
                  <a:srgbClr val="FFFFFF"/>
                </a:solidFill>
                <a:latin typeface="Verdana"/>
                <a:cs typeface="Verdana"/>
              </a:rPr>
              <a:t>(PDTI).</a:t>
            </a:r>
            <a:r>
              <a:rPr sz="1950" spc="7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50" spc="3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0" dirty="0">
                <a:solidFill>
                  <a:srgbClr val="FFFFFF"/>
                </a:solidFill>
                <a:latin typeface="Verdana"/>
                <a:cs typeface="Verdana"/>
              </a:rPr>
              <a:t>PDTI</a:t>
            </a:r>
            <a:r>
              <a:rPr sz="1950" spc="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5" dirty="0">
                <a:solidFill>
                  <a:srgbClr val="FFFFFF"/>
                </a:solidFill>
                <a:latin typeface="Verdana"/>
                <a:cs typeface="Verdana"/>
              </a:rPr>
              <a:t>descreve</a:t>
            </a:r>
            <a:r>
              <a:rPr sz="1950" spc="3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50" spc="3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8" dirty="0">
                <a:solidFill>
                  <a:srgbClr val="FFFFFF"/>
                </a:solidFill>
                <a:latin typeface="Verdana"/>
                <a:cs typeface="Verdana"/>
              </a:rPr>
              <a:t>forma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tática</a:t>
            </a:r>
            <a:r>
              <a:rPr sz="1950" spc="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como</a:t>
            </a:r>
            <a:r>
              <a:rPr sz="1950" spc="7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uma</a:t>
            </a:r>
            <a:r>
              <a:rPr sz="1950" spc="7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8" dirty="0">
                <a:solidFill>
                  <a:srgbClr val="FFFFFF"/>
                </a:solidFill>
                <a:latin typeface="Verdana"/>
                <a:cs typeface="Verdana"/>
              </a:rPr>
              <a:t>organização,</a:t>
            </a:r>
            <a:r>
              <a:rPr sz="1950" spc="7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sz="1950" spc="7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1950" spc="7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950" spc="7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64" dirty="0">
                <a:solidFill>
                  <a:srgbClr val="FFFFFF"/>
                </a:solidFill>
                <a:latin typeface="Verdana"/>
                <a:cs typeface="Verdana"/>
              </a:rPr>
              <a:t>refere</a:t>
            </a:r>
            <a:r>
              <a:rPr sz="1950" spc="7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à</a:t>
            </a:r>
            <a:r>
              <a:rPr sz="1950" spc="7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293" dirty="0">
                <a:solidFill>
                  <a:srgbClr val="FFFFFF"/>
                </a:solidFill>
                <a:latin typeface="Verdana"/>
                <a:cs typeface="Verdana"/>
              </a:rPr>
              <a:t>TI,</a:t>
            </a:r>
            <a:r>
              <a:rPr sz="195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5" dirty="0">
                <a:solidFill>
                  <a:srgbClr val="FFFFFF"/>
                </a:solidFill>
                <a:latin typeface="Verdana"/>
                <a:cs typeface="Verdana"/>
              </a:rPr>
              <a:t>pode </a:t>
            </a:r>
            <a:r>
              <a:rPr sz="1950" spc="-98" dirty="0">
                <a:solidFill>
                  <a:srgbClr val="FFFFFF"/>
                </a:solidFill>
                <a:latin typeface="Verdana"/>
                <a:cs typeface="Verdana"/>
              </a:rPr>
              <a:t>realizar</a:t>
            </a:r>
            <a:r>
              <a:rPr sz="19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4" dirty="0">
                <a:solidFill>
                  <a:srgbClr val="FFFFFF"/>
                </a:solidFill>
                <a:latin typeface="Verdana"/>
                <a:cs typeface="Verdana"/>
              </a:rPr>
              <a:t>transição</a:t>
            </a:r>
            <a:r>
              <a:rPr sz="1950" spc="-71" dirty="0">
                <a:solidFill>
                  <a:srgbClr val="FFFFFF"/>
                </a:solidFill>
                <a:latin typeface="Verdana"/>
                <a:cs typeface="Verdana"/>
              </a:rPr>
              <a:t> de</a:t>
            </a:r>
            <a:r>
              <a:rPr sz="19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0" dirty="0">
                <a:solidFill>
                  <a:srgbClr val="FFFFFF"/>
                </a:solidFill>
                <a:latin typeface="Verdana"/>
                <a:cs typeface="Verdana"/>
              </a:rPr>
              <a:t>uma</a:t>
            </a:r>
            <a:r>
              <a:rPr sz="19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0" dirty="0">
                <a:solidFill>
                  <a:srgbClr val="FFFFFF"/>
                </a:solidFill>
                <a:latin typeface="Verdana"/>
                <a:cs typeface="Verdana"/>
              </a:rPr>
              <a:t>situação</a:t>
            </a:r>
            <a:r>
              <a:rPr sz="1950" spc="-7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53" dirty="0">
                <a:solidFill>
                  <a:srgbClr val="FFFFFF"/>
                </a:solidFill>
                <a:latin typeface="Verdana"/>
                <a:cs typeface="Verdana"/>
              </a:rPr>
              <a:t>atual</a:t>
            </a:r>
            <a:r>
              <a:rPr sz="19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71" dirty="0">
                <a:solidFill>
                  <a:srgbClr val="FFFFFF"/>
                </a:solidFill>
                <a:latin typeface="Verdana"/>
                <a:cs typeface="Verdana"/>
              </a:rPr>
              <a:t>para </a:t>
            </a:r>
            <a:r>
              <a:rPr sz="1950" spc="-90" dirty="0">
                <a:solidFill>
                  <a:srgbClr val="FFFFFF"/>
                </a:solidFill>
                <a:latin typeface="Verdana"/>
                <a:cs typeface="Verdana"/>
              </a:rPr>
              <a:t>uma</a:t>
            </a:r>
            <a:r>
              <a:rPr sz="19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41" dirty="0">
                <a:solidFill>
                  <a:srgbClr val="FFFFFF"/>
                </a:solidFill>
                <a:latin typeface="Verdana"/>
                <a:cs typeface="Verdana"/>
              </a:rPr>
              <a:t>situação </a:t>
            </a:r>
            <a:r>
              <a:rPr sz="1950" spc="-150" dirty="0">
                <a:solidFill>
                  <a:srgbClr val="FFFFFF"/>
                </a:solidFill>
                <a:latin typeface="Verdana"/>
                <a:cs typeface="Verdana"/>
              </a:rPr>
              <a:t>futura,</a:t>
            </a:r>
            <a:r>
              <a:rPr sz="1950" spc="-22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6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50" spc="-22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83" dirty="0">
                <a:solidFill>
                  <a:srgbClr val="FFFFFF"/>
                </a:solidFill>
                <a:latin typeface="Verdana"/>
                <a:cs typeface="Verdana"/>
              </a:rPr>
              <a:t>partir</a:t>
            </a:r>
            <a:r>
              <a:rPr sz="1950" spc="-22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90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950" spc="-21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05" dirty="0">
                <a:solidFill>
                  <a:srgbClr val="FFFFFF"/>
                </a:solidFill>
                <a:latin typeface="Verdana"/>
                <a:cs typeface="Verdana"/>
              </a:rPr>
              <a:t>definição</a:t>
            </a:r>
            <a:r>
              <a:rPr sz="1950" spc="-22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4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50" spc="-22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46" dirty="0">
                <a:solidFill>
                  <a:srgbClr val="FFFFFF"/>
                </a:solidFill>
                <a:latin typeface="Verdana"/>
                <a:cs typeface="Verdana"/>
              </a:rPr>
              <a:t>um</a:t>
            </a:r>
            <a:r>
              <a:rPr sz="1950" spc="-21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83" dirty="0">
                <a:solidFill>
                  <a:srgbClr val="FFFFFF"/>
                </a:solidFill>
                <a:latin typeface="Verdana"/>
                <a:cs typeface="Verdana"/>
              </a:rPr>
              <a:t>plano</a:t>
            </a:r>
            <a:r>
              <a:rPr sz="1950" spc="-22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24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50" spc="-22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13" dirty="0">
                <a:solidFill>
                  <a:srgbClr val="FFFFFF"/>
                </a:solidFill>
                <a:latin typeface="Verdana"/>
                <a:cs typeface="Verdana"/>
              </a:rPr>
              <a:t>metas</a:t>
            </a:r>
            <a:r>
              <a:rPr sz="1950" spc="-22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1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50" spc="-21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-8" dirty="0">
                <a:solidFill>
                  <a:srgbClr val="FFFFFF"/>
                </a:solidFill>
                <a:latin typeface="Verdana"/>
                <a:cs typeface="Verdana"/>
              </a:rPr>
              <a:t>ações.</a:t>
            </a:r>
            <a:endParaRPr sz="195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3527" y="2030377"/>
            <a:ext cx="4662011" cy="0"/>
          </a:xfrm>
          <a:custGeom>
            <a:avLst/>
            <a:gdLst/>
            <a:ahLst/>
            <a:cxnLst/>
            <a:rect l="l" t="t" r="r" b="b"/>
            <a:pathLst>
              <a:path w="6216015">
                <a:moveTo>
                  <a:pt x="0" y="0"/>
                </a:moveTo>
                <a:lnTo>
                  <a:pt x="621563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1E0FAF6D-AC98-CB2D-1F43-9B89403F61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0"/>
            <a:ext cx="9131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52092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te Business Plan by Slidesgo">
  <a:themeElements>
    <a:clrScheme name="Simple Light">
      <a:dk1>
        <a:srgbClr val="2A2A2A"/>
      </a:dk1>
      <a:lt1>
        <a:srgbClr val="FFFFFF"/>
      </a:lt1>
      <a:dk2>
        <a:srgbClr val="B7B3F0"/>
      </a:dk2>
      <a:lt2>
        <a:srgbClr val="E1BDF7"/>
      </a:lt2>
      <a:accent1>
        <a:srgbClr val="A6CEF2"/>
      </a:accent1>
      <a:accent2>
        <a:srgbClr val="C2C2C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600</Words>
  <Application>Microsoft Office PowerPoint</Application>
  <PresentationFormat>Apresentação na tela (16:9)</PresentationFormat>
  <Paragraphs>67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Verdana</vt:lpstr>
      <vt:lpstr>Nunito Light</vt:lpstr>
      <vt:lpstr>Carlito</vt:lpstr>
      <vt:lpstr>Blinker</vt:lpstr>
      <vt:lpstr>Righteous</vt:lpstr>
      <vt:lpstr>Wingdings</vt:lpstr>
      <vt:lpstr>Arial</vt:lpstr>
      <vt:lpstr>Innovate Business Plan by Slidesgo</vt:lpstr>
      <vt:lpstr>Gestão da Tecnologia da Informação</vt:lpstr>
      <vt:lpstr>Planejamento Estratégico de TI e Planejamento Diretor de TI</vt:lpstr>
      <vt:lpstr>Estratégia, Gestão e Governança de TI</vt:lpstr>
      <vt:lpstr>Governança x Gestão</vt:lpstr>
      <vt:lpstr>Estratégia de TI</vt:lpstr>
      <vt:lpstr>PEI</vt:lpstr>
      <vt:lpstr>PETI</vt:lpstr>
      <vt:lpstr>PDTI</vt:lpstr>
      <vt:lpstr>Apresentação do PowerPoint</vt:lpstr>
      <vt:lpstr>Apresentação do PowerPoint</vt:lpstr>
      <vt:lpstr>Elaborando o PDTI</vt:lpstr>
      <vt:lpstr>Etapa 1: Preparando o PDTI – PDTI como projeto</vt:lpstr>
      <vt:lpstr>Etapa 2: Fase de Análise do PDTI</vt:lpstr>
      <vt:lpstr>Etapa 3: Mapear Necessidades da TI</vt:lpstr>
      <vt:lpstr>Etapa 4: Planejamento e Consolidação do PDTI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Brenno Buarque de Lima</dc:creator>
  <cp:lastModifiedBy>Brenno Buarque de Lima</cp:lastModifiedBy>
  <cp:revision>110</cp:revision>
  <dcterms:modified xsi:type="dcterms:W3CDTF">2025-01-20T19:04:21Z</dcterms:modified>
</cp:coreProperties>
</file>