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59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86A4"/>
    <a:srgbClr val="ADB1B2"/>
    <a:srgbClr val="1FB35B"/>
    <a:srgbClr val="40C877"/>
    <a:srgbClr val="66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6" autoAdjust="0"/>
    <p:restoredTop sz="94660"/>
  </p:normalViewPr>
  <p:slideViewPr>
    <p:cSldViewPr snapToGrid="0">
      <p:cViewPr varScale="1">
        <p:scale>
          <a:sx n="88" d="100"/>
          <a:sy n="88" d="100"/>
        </p:scale>
        <p:origin x="210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302ED-69B0-9DF6-4888-BF7C58AAB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DEC68A-1BCB-34BB-CF01-ACE47627FD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6205B0-1030-FFDE-059B-CAC9F707A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7482C-776D-400F-AD90-26C29B7353B6}" type="datetimeFigureOut">
              <a:rPr lang="es-ES" smtClean="0"/>
              <a:t>15/03/2024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6C91A-4A43-6B46-A990-6302ED050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CDB02E-FCFD-8636-82E2-49B84400F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09F90-3E33-4104-B777-99CCABC1EFF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6316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925D8-D1D8-6DD2-152F-BA96F9E1D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194241-9E25-6345-5989-77A3F090CB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F4A39B-DEB1-BB9E-D8C0-5BD478F69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7482C-776D-400F-AD90-26C29B7353B6}" type="datetimeFigureOut">
              <a:rPr lang="es-ES" smtClean="0"/>
              <a:t>15/03/2024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97FA8-2F76-67C7-7172-0C6E37940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148BF-2A43-53B8-14F0-ECBB09C06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09F90-3E33-4104-B777-99CCABC1EFF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3853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D6FDFE-655E-4D47-4A73-428CB7AE32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66DF68-E0BC-91BB-A9D9-E307E0BA0C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0585AA-1D5A-373E-811C-FC1EA0C3A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7482C-776D-400F-AD90-26C29B7353B6}" type="datetimeFigureOut">
              <a:rPr lang="es-ES" smtClean="0"/>
              <a:t>15/03/2024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E7E6B-C216-0152-F8A6-03392EA52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226CE-89E1-B626-5F1B-E30103664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09F90-3E33-4104-B777-99CCABC1EFF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9603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03A45-ABD8-DD8C-55F5-ECFEE55AC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234F7-20DC-FB43-06F1-1EAA4934A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7912C-E86B-A72F-DA39-DB5D1630B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7482C-776D-400F-AD90-26C29B7353B6}" type="datetimeFigureOut">
              <a:rPr lang="es-ES" smtClean="0"/>
              <a:t>15/03/2024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143A2-A4F7-E46C-FA9D-8067B76FD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2B3D6-AF84-2364-C675-613BEE9E1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09F90-3E33-4104-B777-99CCABC1EFF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5557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377E7-FEDC-0B20-0949-902DA9242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7E1A6-1B9E-3462-89AA-641452E2CF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C2978-596C-C930-1C33-B03F7CDD4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7482C-776D-400F-AD90-26C29B7353B6}" type="datetimeFigureOut">
              <a:rPr lang="es-ES" smtClean="0"/>
              <a:t>15/03/2024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4D001-501E-A86D-0936-FED62C9F6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9BAD61-1008-B885-30AD-80FD44F1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09F90-3E33-4104-B777-99CCABC1EFF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893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8537E-03B4-164F-85DC-436FBBE5A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7E039-218E-A5F1-E8D4-D16361BD71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53E926-88AC-E1A8-AFC7-DD66BE6A4A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A90DB8-DFF1-5C0C-21DC-625F06B6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7482C-776D-400F-AD90-26C29B7353B6}" type="datetimeFigureOut">
              <a:rPr lang="es-ES" smtClean="0"/>
              <a:t>15/03/2024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BDAE5A-94C6-A835-1923-AE5916BC4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9E6464-FFCB-3B86-8E7D-8616C4000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09F90-3E33-4104-B777-99CCABC1EFF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0271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CCF81-308F-B928-0737-AFF223CE4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2D9030-2622-3887-F63B-6250D15A2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10FB61-FB6E-8CC3-90C1-E0DA5D295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1B95DF-80DE-B8EB-4484-D2FCA8D0A1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A6ACFE-4340-A592-02D4-59A8095F2F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ABAFD7-0A83-717C-71B8-90F4DEC7B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7482C-776D-400F-AD90-26C29B7353B6}" type="datetimeFigureOut">
              <a:rPr lang="es-ES" smtClean="0"/>
              <a:t>15/03/2024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989DAD-A5CA-2380-4235-B2082CF2B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33F108-7EF7-F3BC-33AD-96C96E1DF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09F90-3E33-4104-B777-99CCABC1EFF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0111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800B1-0E26-A6DD-9C3D-C0B776F08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6DBB7B-ED8C-9F1A-0EEE-36B3D4306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7482C-776D-400F-AD90-26C29B7353B6}" type="datetimeFigureOut">
              <a:rPr lang="es-ES" smtClean="0"/>
              <a:t>15/03/2024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5C691A-4C63-EAD5-A109-B37BFA389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C980F6-B78A-A989-66E7-9CF42A180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09F90-3E33-4104-B777-99CCABC1EFF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7178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210D76-C7FC-E160-A9F8-948FC2EFE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7482C-776D-400F-AD90-26C29B7353B6}" type="datetimeFigureOut">
              <a:rPr lang="es-ES" smtClean="0"/>
              <a:t>15/03/2024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FDD701-67D3-FB71-0098-8B2ADC730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EA1816-C728-DE35-2F9A-97F101AA6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09F90-3E33-4104-B777-99CCABC1EFF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1827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09273-DF6E-21C2-48BE-777A420E4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32311-F922-E10C-BECB-DCECB3E14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F75013-A654-1C15-95AA-2DCA590081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A3EC6D-E2F1-74AC-509D-704BCDBF9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7482C-776D-400F-AD90-26C29B7353B6}" type="datetimeFigureOut">
              <a:rPr lang="es-ES" smtClean="0"/>
              <a:t>15/03/2024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16AD3C-A64C-8B4F-B50A-34FA1279C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0EC1C7-0193-AAC3-A9AA-1D9B52206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09F90-3E33-4104-B777-99CCABC1EFF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4769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653D4-D97F-1864-F490-1FF41538B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5F00FB-C85E-E32B-89EF-D4E5B5C1AC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060705-CB84-9FDF-B669-72BB3A030F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7E5FA5-15DA-7831-7F7A-6C4CCD6CA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7482C-776D-400F-AD90-26C29B7353B6}" type="datetimeFigureOut">
              <a:rPr lang="es-ES" smtClean="0"/>
              <a:t>15/03/2024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22068B-8152-2399-EAED-17BF3DF37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F1DCEC-28E5-7B8A-F0B4-49C2CDB00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09F90-3E33-4104-B777-99CCABC1EFF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9840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1BA4A7-7BF2-E9EB-D7F2-41E9ACE6A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1BD55D-D8D7-C8B6-D2E1-7977D79EE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E22A9B-94C0-DFDE-D66D-1E4C790906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7482C-776D-400F-AD90-26C29B7353B6}" type="datetimeFigureOut">
              <a:rPr lang="es-ES" smtClean="0"/>
              <a:t>15/03/2024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B7C4C-8028-39F0-AC94-75AE2EEF91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892982-E9DE-D1A5-37B5-C5EAB170DC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09F90-3E33-4104-B777-99CCABC1EFF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2542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501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mlassistant.streamlit.app/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3.png"/><Relationship Id="rId17" Type="http://schemas.openxmlformats.org/officeDocument/2006/relationships/image" Target="../media/image18.jpeg"/><Relationship Id="rId2" Type="http://schemas.openxmlformats.org/officeDocument/2006/relationships/image" Target="../media/image1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microsoft.com/office/2007/relationships/hdphoto" Target="../media/hdphoto1.wdp"/><Relationship Id="rId5" Type="http://schemas.openxmlformats.org/officeDocument/2006/relationships/image" Target="../media/image7.png"/><Relationship Id="rId15" Type="http://schemas.openxmlformats.org/officeDocument/2006/relationships/image" Target="../media/image16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Relationship Id="rId1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ronhack - All Iron">
            <a:extLst>
              <a:ext uri="{FF2B5EF4-FFF2-40B4-BE49-F238E27FC236}">
                <a16:creationId xmlns:a16="http://schemas.microsoft.com/office/drawing/2014/main" id="{14B08E7C-C4EC-C9DD-A444-88A20E5FA7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93" t="23077" r="21538" b="21846"/>
          <a:stretch/>
        </p:blipFill>
        <p:spPr bwMode="auto">
          <a:xfrm>
            <a:off x="10140043" y="182124"/>
            <a:ext cx="1741715" cy="163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63FC159-0634-9D04-686C-98D67BA83B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D73CA00-6AAF-6613-2C79-672F7EB69CC7}"/>
              </a:ext>
            </a:extLst>
          </p:cNvPr>
          <p:cNvSpPr txBox="1"/>
          <p:nvPr/>
        </p:nvSpPr>
        <p:spPr>
          <a:xfrm>
            <a:off x="7177314" y="2808514"/>
            <a:ext cx="47044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LearnLab</a:t>
            </a:r>
            <a:r>
              <a:rPr lang="es-ES" sz="4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7FBB98-875B-B094-2B04-CD06988C91A3}"/>
              </a:ext>
            </a:extLst>
          </p:cNvPr>
          <p:cNvSpPr txBox="1"/>
          <p:nvPr/>
        </p:nvSpPr>
        <p:spPr>
          <a:xfrm>
            <a:off x="7479392" y="3549427"/>
            <a:ext cx="341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By</a:t>
            </a:r>
            <a:r>
              <a:rPr lang="es-E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Rodrigo Coloma </a:t>
            </a:r>
            <a:r>
              <a:rPr lang="es-E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Gutierrez</a:t>
            </a:r>
            <a:endParaRPr lang="es-E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2879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467022" y="381678"/>
            <a:ext cx="1998592" cy="502496"/>
            <a:chOff x="0" y="0"/>
            <a:chExt cx="3203467" cy="692267"/>
          </a:xfrm>
        </p:grpSpPr>
        <p:sp>
          <p:nvSpPr>
            <p:cNvPr id="4" name="Freeform 4"/>
            <p:cNvSpPr/>
            <p:nvPr/>
          </p:nvSpPr>
          <p:spPr>
            <a:xfrm>
              <a:off x="16891" y="16891"/>
              <a:ext cx="3169666" cy="658368"/>
            </a:xfrm>
            <a:custGeom>
              <a:avLst/>
              <a:gdLst/>
              <a:ahLst/>
              <a:cxnLst/>
              <a:rect l="l" t="t" r="r" b="b"/>
              <a:pathLst>
                <a:path w="3169666" h="658368">
                  <a:moveTo>
                    <a:pt x="0" y="329184"/>
                  </a:moveTo>
                  <a:cubicBezTo>
                    <a:pt x="0" y="147447"/>
                    <a:pt x="153416" y="0"/>
                    <a:pt x="342519" y="0"/>
                  </a:cubicBezTo>
                  <a:lnTo>
                    <a:pt x="2827147" y="0"/>
                  </a:lnTo>
                  <a:cubicBezTo>
                    <a:pt x="3016250" y="0"/>
                    <a:pt x="3169666" y="147447"/>
                    <a:pt x="3169666" y="329184"/>
                  </a:cubicBezTo>
                  <a:cubicBezTo>
                    <a:pt x="3169666" y="510921"/>
                    <a:pt x="3016377" y="658368"/>
                    <a:pt x="2827147" y="658368"/>
                  </a:cubicBezTo>
                  <a:lnTo>
                    <a:pt x="342519" y="658368"/>
                  </a:lnTo>
                  <a:cubicBezTo>
                    <a:pt x="153416" y="658368"/>
                    <a:pt x="0" y="510921"/>
                    <a:pt x="0" y="329184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NL" dirty="0"/>
            </a:p>
          </p:txBody>
        </p:sp>
        <p:sp>
          <p:nvSpPr>
            <p:cNvPr id="5" name="Freeform 5"/>
            <p:cNvSpPr/>
            <p:nvPr/>
          </p:nvSpPr>
          <p:spPr>
            <a:xfrm>
              <a:off x="0" y="0"/>
              <a:ext cx="3203448" cy="692277"/>
            </a:xfrm>
            <a:custGeom>
              <a:avLst/>
              <a:gdLst/>
              <a:ahLst/>
              <a:cxnLst/>
              <a:rect l="l" t="t" r="r" b="b"/>
              <a:pathLst>
                <a:path w="3203448" h="692277">
                  <a:moveTo>
                    <a:pt x="0" y="346075"/>
                  </a:moveTo>
                  <a:cubicBezTo>
                    <a:pt x="0" y="154305"/>
                    <a:pt x="161544" y="0"/>
                    <a:pt x="359410" y="0"/>
                  </a:cubicBezTo>
                  <a:lnTo>
                    <a:pt x="2844038" y="0"/>
                  </a:lnTo>
                  <a:lnTo>
                    <a:pt x="2844038" y="16891"/>
                  </a:lnTo>
                  <a:lnTo>
                    <a:pt x="2844038" y="0"/>
                  </a:lnTo>
                  <a:cubicBezTo>
                    <a:pt x="3041904" y="0"/>
                    <a:pt x="3203448" y="154305"/>
                    <a:pt x="3203448" y="346075"/>
                  </a:cubicBezTo>
                  <a:lnTo>
                    <a:pt x="3186557" y="346075"/>
                  </a:lnTo>
                  <a:lnTo>
                    <a:pt x="3203448" y="346075"/>
                  </a:lnTo>
                  <a:lnTo>
                    <a:pt x="3186557" y="346075"/>
                  </a:lnTo>
                  <a:lnTo>
                    <a:pt x="3203448" y="346075"/>
                  </a:lnTo>
                  <a:cubicBezTo>
                    <a:pt x="3203448" y="537845"/>
                    <a:pt x="3041904" y="692150"/>
                    <a:pt x="2844038" y="692150"/>
                  </a:cubicBezTo>
                  <a:lnTo>
                    <a:pt x="2844038" y="675386"/>
                  </a:lnTo>
                  <a:lnTo>
                    <a:pt x="2844038" y="692277"/>
                  </a:lnTo>
                  <a:lnTo>
                    <a:pt x="359410" y="692277"/>
                  </a:lnTo>
                  <a:lnTo>
                    <a:pt x="359410" y="675386"/>
                  </a:lnTo>
                  <a:lnTo>
                    <a:pt x="359410" y="692277"/>
                  </a:lnTo>
                  <a:cubicBezTo>
                    <a:pt x="161544" y="692277"/>
                    <a:pt x="0" y="537972"/>
                    <a:pt x="0" y="346075"/>
                  </a:cubicBezTo>
                  <a:lnTo>
                    <a:pt x="16891" y="346075"/>
                  </a:lnTo>
                  <a:lnTo>
                    <a:pt x="0" y="346075"/>
                  </a:lnTo>
                  <a:moveTo>
                    <a:pt x="33909" y="346075"/>
                  </a:moveTo>
                  <a:lnTo>
                    <a:pt x="16891" y="346075"/>
                  </a:lnTo>
                  <a:lnTo>
                    <a:pt x="33909" y="346075"/>
                  </a:lnTo>
                  <a:cubicBezTo>
                    <a:pt x="33909" y="517906"/>
                    <a:pt x="179070" y="658368"/>
                    <a:pt x="359410" y="658368"/>
                  </a:cubicBezTo>
                  <a:lnTo>
                    <a:pt x="2844038" y="658368"/>
                  </a:lnTo>
                  <a:cubicBezTo>
                    <a:pt x="3024505" y="658368"/>
                    <a:pt x="3169539" y="517906"/>
                    <a:pt x="3169539" y="346075"/>
                  </a:cubicBezTo>
                  <a:cubicBezTo>
                    <a:pt x="3169539" y="174244"/>
                    <a:pt x="3024505" y="33909"/>
                    <a:pt x="2844038" y="33909"/>
                  </a:cubicBezTo>
                  <a:lnTo>
                    <a:pt x="359410" y="33909"/>
                  </a:lnTo>
                  <a:lnTo>
                    <a:pt x="359410" y="16891"/>
                  </a:lnTo>
                  <a:lnTo>
                    <a:pt x="359410" y="33909"/>
                  </a:lnTo>
                  <a:cubicBezTo>
                    <a:pt x="178943" y="33909"/>
                    <a:pt x="33909" y="174244"/>
                    <a:pt x="33909" y="346075"/>
                  </a:cubicBezTo>
                  <a:close/>
                </a:path>
              </a:pathLst>
            </a:custGeom>
            <a:solidFill>
              <a:srgbClr val="050037"/>
            </a:solidFill>
          </p:spPr>
          <p:txBody>
            <a:bodyPr/>
            <a:lstStyle/>
            <a:p>
              <a:endParaRPr lang="en-NL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19050"/>
              <a:ext cx="3203467" cy="711317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600"/>
                </a:lnSpc>
              </a:pPr>
              <a:r>
                <a:rPr lang="en-US" dirty="0">
                  <a:solidFill>
                    <a:srgbClr val="050037"/>
                  </a:solidFill>
                  <a:latin typeface="Roboto"/>
                </a:rPr>
                <a:t>Problem</a:t>
              </a: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685800" y="1012327"/>
            <a:ext cx="11234342" cy="8207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00"/>
              </a:lnSpc>
            </a:pPr>
            <a:r>
              <a:rPr lang="en-US" sz="2667" dirty="0">
                <a:solidFill>
                  <a:srgbClr val="000000"/>
                </a:solidFill>
                <a:latin typeface="Arimo Bold"/>
              </a:rPr>
              <a:t> Creating the right Machine Learning model</a:t>
            </a:r>
          </a:p>
          <a:p>
            <a:pPr algn="ctr">
              <a:lnSpc>
                <a:spcPts val="3200"/>
              </a:lnSpc>
            </a:pPr>
            <a:r>
              <a:rPr lang="en-US" sz="2667" dirty="0">
                <a:solidFill>
                  <a:srgbClr val="000000"/>
                </a:solidFill>
                <a:latin typeface="Arimo Bold"/>
              </a:rPr>
              <a:t>takes time and coding skills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1506216" y="6188517"/>
            <a:ext cx="175775" cy="3676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57"/>
              </a:lnSpc>
            </a:pPr>
            <a:r>
              <a:rPr lang="en-US" sz="2465">
                <a:solidFill>
                  <a:srgbClr val="000000"/>
                </a:solidFill>
                <a:latin typeface="Roboto"/>
              </a:rPr>
              <a:t>1</a:t>
            </a:r>
          </a:p>
        </p:txBody>
      </p:sp>
      <p:grpSp>
        <p:nvGrpSpPr>
          <p:cNvPr id="14" name="Group 6">
            <a:extLst>
              <a:ext uri="{FF2B5EF4-FFF2-40B4-BE49-F238E27FC236}">
                <a16:creationId xmlns:a16="http://schemas.microsoft.com/office/drawing/2014/main" id="{D3D67B99-644A-725E-7F84-CEFD00BC84A4}"/>
              </a:ext>
            </a:extLst>
          </p:cNvPr>
          <p:cNvGrpSpPr/>
          <p:nvPr/>
        </p:nvGrpSpPr>
        <p:grpSpPr>
          <a:xfrm>
            <a:off x="685801" y="2464686"/>
            <a:ext cx="1674771" cy="336906"/>
            <a:chOff x="0" y="0"/>
            <a:chExt cx="3349543" cy="673812"/>
          </a:xfrm>
        </p:grpSpPr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897197F3-ACB0-592F-A513-1695EAD6BB41}"/>
                </a:ext>
              </a:extLst>
            </p:cNvPr>
            <p:cNvSpPr/>
            <p:nvPr/>
          </p:nvSpPr>
          <p:spPr>
            <a:xfrm>
              <a:off x="17661" y="16441"/>
              <a:ext cx="3314201" cy="640817"/>
            </a:xfrm>
            <a:custGeom>
              <a:avLst/>
              <a:gdLst/>
              <a:ahLst/>
              <a:cxnLst/>
              <a:rect l="l" t="t" r="r" b="b"/>
              <a:pathLst>
                <a:path w="3314201" h="640817">
                  <a:moveTo>
                    <a:pt x="0" y="320408"/>
                  </a:moveTo>
                  <a:cubicBezTo>
                    <a:pt x="0" y="143516"/>
                    <a:pt x="160412" y="0"/>
                    <a:pt x="358138" y="0"/>
                  </a:cubicBezTo>
                  <a:lnTo>
                    <a:pt x="2956063" y="0"/>
                  </a:lnTo>
                  <a:cubicBezTo>
                    <a:pt x="3153789" y="0"/>
                    <a:pt x="3314201" y="143516"/>
                    <a:pt x="3314201" y="320408"/>
                  </a:cubicBezTo>
                  <a:cubicBezTo>
                    <a:pt x="3314201" y="497300"/>
                    <a:pt x="3153922" y="640817"/>
                    <a:pt x="2956063" y="640817"/>
                  </a:cubicBezTo>
                  <a:lnTo>
                    <a:pt x="358138" y="640817"/>
                  </a:lnTo>
                  <a:cubicBezTo>
                    <a:pt x="160412" y="640817"/>
                    <a:pt x="0" y="497300"/>
                    <a:pt x="0" y="320408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NL" sz="1200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3B1EB6E7-9A81-C807-2F72-7C8A0BA49F38}"/>
                </a:ext>
              </a:extLst>
            </p:cNvPr>
            <p:cNvSpPr/>
            <p:nvPr/>
          </p:nvSpPr>
          <p:spPr>
            <a:xfrm>
              <a:off x="0" y="0"/>
              <a:ext cx="3349523" cy="673822"/>
            </a:xfrm>
            <a:custGeom>
              <a:avLst/>
              <a:gdLst/>
              <a:ahLst/>
              <a:cxnLst/>
              <a:rect l="l" t="t" r="r" b="b"/>
              <a:pathLst>
                <a:path w="3349523" h="673822">
                  <a:moveTo>
                    <a:pt x="0" y="336849"/>
                  </a:moveTo>
                  <a:cubicBezTo>
                    <a:pt x="0" y="150191"/>
                    <a:pt x="168910" y="0"/>
                    <a:pt x="375799" y="0"/>
                  </a:cubicBezTo>
                  <a:lnTo>
                    <a:pt x="2973724" y="0"/>
                  </a:lnTo>
                  <a:lnTo>
                    <a:pt x="2973724" y="16441"/>
                  </a:lnTo>
                  <a:lnTo>
                    <a:pt x="2973724" y="0"/>
                  </a:lnTo>
                  <a:cubicBezTo>
                    <a:pt x="3180613" y="0"/>
                    <a:pt x="3349523" y="150191"/>
                    <a:pt x="3349523" y="336849"/>
                  </a:cubicBezTo>
                  <a:lnTo>
                    <a:pt x="3331862" y="336849"/>
                  </a:lnTo>
                  <a:lnTo>
                    <a:pt x="3349523" y="336849"/>
                  </a:lnTo>
                  <a:lnTo>
                    <a:pt x="3331862" y="336849"/>
                  </a:lnTo>
                  <a:lnTo>
                    <a:pt x="3349523" y="336849"/>
                  </a:lnTo>
                  <a:cubicBezTo>
                    <a:pt x="3349523" y="523507"/>
                    <a:pt x="3180613" y="673699"/>
                    <a:pt x="2973724" y="673699"/>
                  </a:cubicBezTo>
                  <a:lnTo>
                    <a:pt x="2973724" y="657381"/>
                  </a:lnTo>
                  <a:lnTo>
                    <a:pt x="2973724" y="673822"/>
                  </a:lnTo>
                  <a:lnTo>
                    <a:pt x="375799" y="673822"/>
                  </a:lnTo>
                  <a:lnTo>
                    <a:pt x="375799" y="657381"/>
                  </a:lnTo>
                  <a:lnTo>
                    <a:pt x="375799" y="673822"/>
                  </a:lnTo>
                  <a:cubicBezTo>
                    <a:pt x="168910" y="673822"/>
                    <a:pt x="0" y="523631"/>
                    <a:pt x="0" y="336849"/>
                  </a:cubicBezTo>
                  <a:lnTo>
                    <a:pt x="17661" y="336849"/>
                  </a:lnTo>
                  <a:lnTo>
                    <a:pt x="0" y="336849"/>
                  </a:lnTo>
                  <a:moveTo>
                    <a:pt x="35455" y="336849"/>
                  </a:moveTo>
                  <a:lnTo>
                    <a:pt x="17661" y="336849"/>
                  </a:lnTo>
                  <a:lnTo>
                    <a:pt x="35455" y="336849"/>
                  </a:lnTo>
                  <a:cubicBezTo>
                    <a:pt x="35455" y="504100"/>
                    <a:pt x="187235" y="640817"/>
                    <a:pt x="375799" y="640817"/>
                  </a:cubicBezTo>
                  <a:lnTo>
                    <a:pt x="2973724" y="640817"/>
                  </a:lnTo>
                  <a:cubicBezTo>
                    <a:pt x="3162421" y="640817"/>
                    <a:pt x="3314068" y="504100"/>
                    <a:pt x="3314068" y="336849"/>
                  </a:cubicBezTo>
                  <a:cubicBezTo>
                    <a:pt x="3314068" y="169599"/>
                    <a:pt x="3162420" y="33005"/>
                    <a:pt x="2973724" y="33005"/>
                  </a:cubicBezTo>
                  <a:lnTo>
                    <a:pt x="375799" y="33005"/>
                  </a:lnTo>
                  <a:lnTo>
                    <a:pt x="375799" y="16441"/>
                  </a:lnTo>
                  <a:lnTo>
                    <a:pt x="375799" y="33005"/>
                  </a:lnTo>
                  <a:cubicBezTo>
                    <a:pt x="187103" y="33005"/>
                    <a:pt x="35455" y="169599"/>
                    <a:pt x="35455" y="336849"/>
                  </a:cubicBezTo>
                  <a:close/>
                </a:path>
              </a:pathLst>
            </a:custGeom>
            <a:solidFill>
              <a:srgbClr val="050037"/>
            </a:solidFill>
          </p:spPr>
          <p:txBody>
            <a:bodyPr/>
            <a:lstStyle/>
            <a:p>
              <a:endParaRPr lang="en-NL" sz="1200"/>
            </a:p>
          </p:txBody>
        </p:sp>
        <p:sp>
          <p:nvSpPr>
            <p:cNvPr id="17" name="TextBox 9">
              <a:extLst>
                <a:ext uri="{FF2B5EF4-FFF2-40B4-BE49-F238E27FC236}">
                  <a16:creationId xmlns:a16="http://schemas.microsoft.com/office/drawing/2014/main" id="{25C150EF-A23A-E81C-219D-1BC1A919F7B8}"/>
                </a:ext>
              </a:extLst>
            </p:cNvPr>
            <p:cNvSpPr txBox="1"/>
            <p:nvPr/>
          </p:nvSpPr>
          <p:spPr>
            <a:xfrm>
              <a:off x="0" y="-19050"/>
              <a:ext cx="3349543" cy="692862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600"/>
                </a:lnSpc>
              </a:pPr>
              <a:r>
                <a:rPr lang="en-US" sz="1333">
                  <a:solidFill>
                    <a:srgbClr val="050037"/>
                  </a:solidFill>
                  <a:latin typeface="Roboto"/>
                </a:rPr>
                <a:t>Sub-problem #1</a:t>
              </a:r>
            </a:p>
          </p:txBody>
        </p:sp>
      </p:grpSp>
      <p:grpSp>
        <p:nvGrpSpPr>
          <p:cNvPr id="18" name="Group 10">
            <a:extLst>
              <a:ext uri="{FF2B5EF4-FFF2-40B4-BE49-F238E27FC236}">
                <a16:creationId xmlns:a16="http://schemas.microsoft.com/office/drawing/2014/main" id="{791790BF-F0C4-D809-6AAE-07550C9CFA03}"/>
              </a:ext>
            </a:extLst>
          </p:cNvPr>
          <p:cNvGrpSpPr/>
          <p:nvPr/>
        </p:nvGrpSpPr>
        <p:grpSpPr>
          <a:xfrm>
            <a:off x="685801" y="3657566"/>
            <a:ext cx="1674771" cy="336906"/>
            <a:chOff x="0" y="0"/>
            <a:chExt cx="3349543" cy="673812"/>
          </a:xfrm>
        </p:grpSpPr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D9EB33A1-66E6-CD92-68CF-5A37A59D3D29}"/>
                </a:ext>
              </a:extLst>
            </p:cNvPr>
            <p:cNvSpPr/>
            <p:nvPr/>
          </p:nvSpPr>
          <p:spPr>
            <a:xfrm>
              <a:off x="17661" y="16441"/>
              <a:ext cx="3314201" cy="640817"/>
            </a:xfrm>
            <a:custGeom>
              <a:avLst/>
              <a:gdLst/>
              <a:ahLst/>
              <a:cxnLst/>
              <a:rect l="l" t="t" r="r" b="b"/>
              <a:pathLst>
                <a:path w="3314201" h="640817">
                  <a:moveTo>
                    <a:pt x="0" y="320408"/>
                  </a:moveTo>
                  <a:cubicBezTo>
                    <a:pt x="0" y="143516"/>
                    <a:pt x="160412" y="0"/>
                    <a:pt x="358138" y="0"/>
                  </a:cubicBezTo>
                  <a:lnTo>
                    <a:pt x="2956063" y="0"/>
                  </a:lnTo>
                  <a:cubicBezTo>
                    <a:pt x="3153789" y="0"/>
                    <a:pt x="3314201" y="143516"/>
                    <a:pt x="3314201" y="320408"/>
                  </a:cubicBezTo>
                  <a:cubicBezTo>
                    <a:pt x="3314201" y="497300"/>
                    <a:pt x="3153922" y="640817"/>
                    <a:pt x="2956063" y="640817"/>
                  </a:cubicBezTo>
                  <a:lnTo>
                    <a:pt x="358138" y="640817"/>
                  </a:lnTo>
                  <a:cubicBezTo>
                    <a:pt x="160412" y="640817"/>
                    <a:pt x="0" y="497300"/>
                    <a:pt x="0" y="320408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NL" sz="1200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EAFC439D-C826-4695-D015-4FAB6CDE7716}"/>
                </a:ext>
              </a:extLst>
            </p:cNvPr>
            <p:cNvSpPr/>
            <p:nvPr/>
          </p:nvSpPr>
          <p:spPr>
            <a:xfrm>
              <a:off x="0" y="0"/>
              <a:ext cx="3349523" cy="673822"/>
            </a:xfrm>
            <a:custGeom>
              <a:avLst/>
              <a:gdLst/>
              <a:ahLst/>
              <a:cxnLst/>
              <a:rect l="l" t="t" r="r" b="b"/>
              <a:pathLst>
                <a:path w="3349523" h="673822">
                  <a:moveTo>
                    <a:pt x="0" y="336849"/>
                  </a:moveTo>
                  <a:cubicBezTo>
                    <a:pt x="0" y="150191"/>
                    <a:pt x="168910" y="0"/>
                    <a:pt x="375799" y="0"/>
                  </a:cubicBezTo>
                  <a:lnTo>
                    <a:pt x="2973724" y="0"/>
                  </a:lnTo>
                  <a:lnTo>
                    <a:pt x="2973724" y="16441"/>
                  </a:lnTo>
                  <a:lnTo>
                    <a:pt x="2973724" y="0"/>
                  </a:lnTo>
                  <a:cubicBezTo>
                    <a:pt x="3180613" y="0"/>
                    <a:pt x="3349523" y="150191"/>
                    <a:pt x="3349523" y="336849"/>
                  </a:cubicBezTo>
                  <a:lnTo>
                    <a:pt x="3331862" y="336849"/>
                  </a:lnTo>
                  <a:lnTo>
                    <a:pt x="3349523" y="336849"/>
                  </a:lnTo>
                  <a:lnTo>
                    <a:pt x="3331862" y="336849"/>
                  </a:lnTo>
                  <a:lnTo>
                    <a:pt x="3349523" y="336849"/>
                  </a:lnTo>
                  <a:cubicBezTo>
                    <a:pt x="3349523" y="523507"/>
                    <a:pt x="3180613" y="673699"/>
                    <a:pt x="2973724" y="673699"/>
                  </a:cubicBezTo>
                  <a:lnTo>
                    <a:pt x="2973724" y="657381"/>
                  </a:lnTo>
                  <a:lnTo>
                    <a:pt x="2973724" y="673822"/>
                  </a:lnTo>
                  <a:lnTo>
                    <a:pt x="375799" y="673822"/>
                  </a:lnTo>
                  <a:lnTo>
                    <a:pt x="375799" y="657381"/>
                  </a:lnTo>
                  <a:lnTo>
                    <a:pt x="375799" y="673822"/>
                  </a:lnTo>
                  <a:cubicBezTo>
                    <a:pt x="168910" y="673822"/>
                    <a:pt x="0" y="523631"/>
                    <a:pt x="0" y="336849"/>
                  </a:cubicBezTo>
                  <a:lnTo>
                    <a:pt x="17661" y="336849"/>
                  </a:lnTo>
                  <a:lnTo>
                    <a:pt x="0" y="336849"/>
                  </a:lnTo>
                  <a:moveTo>
                    <a:pt x="35455" y="336849"/>
                  </a:moveTo>
                  <a:lnTo>
                    <a:pt x="17661" y="336849"/>
                  </a:lnTo>
                  <a:lnTo>
                    <a:pt x="35455" y="336849"/>
                  </a:lnTo>
                  <a:cubicBezTo>
                    <a:pt x="35455" y="504100"/>
                    <a:pt x="187235" y="640817"/>
                    <a:pt x="375799" y="640817"/>
                  </a:cubicBezTo>
                  <a:lnTo>
                    <a:pt x="2973724" y="640817"/>
                  </a:lnTo>
                  <a:cubicBezTo>
                    <a:pt x="3162421" y="640817"/>
                    <a:pt x="3314068" y="504100"/>
                    <a:pt x="3314068" y="336849"/>
                  </a:cubicBezTo>
                  <a:cubicBezTo>
                    <a:pt x="3314068" y="169599"/>
                    <a:pt x="3162420" y="33005"/>
                    <a:pt x="2973724" y="33005"/>
                  </a:cubicBezTo>
                  <a:lnTo>
                    <a:pt x="375799" y="33005"/>
                  </a:lnTo>
                  <a:lnTo>
                    <a:pt x="375799" y="16441"/>
                  </a:lnTo>
                  <a:lnTo>
                    <a:pt x="375799" y="33005"/>
                  </a:lnTo>
                  <a:cubicBezTo>
                    <a:pt x="187103" y="33005"/>
                    <a:pt x="35455" y="169599"/>
                    <a:pt x="35455" y="336849"/>
                  </a:cubicBezTo>
                  <a:close/>
                </a:path>
              </a:pathLst>
            </a:custGeom>
            <a:solidFill>
              <a:srgbClr val="050037"/>
            </a:solidFill>
          </p:spPr>
          <p:txBody>
            <a:bodyPr/>
            <a:lstStyle/>
            <a:p>
              <a:endParaRPr lang="en-NL" sz="1200"/>
            </a:p>
          </p:txBody>
        </p:sp>
        <p:sp>
          <p:nvSpPr>
            <p:cNvPr id="21" name="TextBox 13">
              <a:extLst>
                <a:ext uri="{FF2B5EF4-FFF2-40B4-BE49-F238E27FC236}">
                  <a16:creationId xmlns:a16="http://schemas.microsoft.com/office/drawing/2014/main" id="{C99A55AC-E690-2141-E45D-34F9A28E9AD3}"/>
                </a:ext>
              </a:extLst>
            </p:cNvPr>
            <p:cNvSpPr txBox="1"/>
            <p:nvPr/>
          </p:nvSpPr>
          <p:spPr>
            <a:xfrm>
              <a:off x="0" y="-19050"/>
              <a:ext cx="3349543" cy="692862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600"/>
                </a:lnSpc>
              </a:pPr>
              <a:r>
                <a:rPr lang="en-US" sz="1333">
                  <a:solidFill>
                    <a:srgbClr val="050037"/>
                  </a:solidFill>
                  <a:latin typeface="Roboto"/>
                </a:rPr>
                <a:t>Sub-problem #2</a:t>
              </a:r>
            </a:p>
          </p:txBody>
        </p:sp>
      </p:grpSp>
      <p:grpSp>
        <p:nvGrpSpPr>
          <p:cNvPr id="22" name="Group 20">
            <a:extLst>
              <a:ext uri="{FF2B5EF4-FFF2-40B4-BE49-F238E27FC236}">
                <a16:creationId xmlns:a16="http://schemas.microsoft.com/office/drawing/2014/main" id="{18108DC2-7847-F687-BFCF-15080566510C}"/>
              </a:ext>
            </a:extLst>
          </p:cNvPr>
          <p:cNvGrpSpPr/>
          <p:nvPr/>
        </p:nvGrpSpPr>
        <p:grpSpPr>
          <a:xfrm>
            <a:off x="685801" y="4826170"/>
            <a:ext cx="1674771" cy="336906"/>
            <a:chOff x="0" y="0"/>
            <a:chExt cx="3349543" cy="673812"/>
          </a:xfrm>
        </p:grpSpPr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90352A9C-03E5-B968-0768-A0A3EEE40B71}"/>
                </a:ext>
              </a:extLst>
            </p:cNvPr>
            <p:cNvSpPr/>
            <p:nvPr/>
          </p:nvSpPr>
          <p:spPr>
            <a:xfrm>
              <a:off x="17661" y="16441"/>
              <a:ext cx="3314201" cy="640817"/>
            </a:xfrm>
            <a:custGeom>
              <a:avLst/>
              <a:gdLst/>
              <a:ahLst/>
              <a:cxnLst/>
              <a:rect l="l" t="t" r="r" b="b"/>
              <a:pathLst>
                <a:path w="3314201" h="640817">
                  <a:moveTo>
                    <a:pt x="0" y="320408"/>
                  </a:moveTo>
                  <a:cubicBezTo>
                    <a:pt x="0" y="143516"/>
                    <a:pt x="160412" y="0"/>
                    <a:pt x="358138" y="0"/>
                  </a:cubicBezTo>
                  <a:lnTo>
                    <a:pt x="2956063" y="0"/>
                  </a:lnTo>
                  <a:cubicBezTo>
                    <a:pt x="3153789" y="0"/>
                    <a:pt x="3314201" y="143516"/>
                    <a:pt x="3314201" y="320408"/>
                  </a:cubicBezTo>
                  <a:cubicBezTo>
                    <a:pt x="3314201" y="497300"/>
                    <a:pt x="3153922" y="640817"/>
                    <a:pt x="2956063" y="640817"/>
                  </a:cubicBezTo>
                  <a:lnTo>
                    <a:pt x="358138" y="640817"/>
                  </a:lnTo>
                  <a:cubicBezTo>
                    <a:pt x="160412" y="640817"/>
                    <a:pt x="0" y="497300"/>
                    <a:pt x="0" y="320408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NL" sz="1200"/>
            </a:p>
          </p:txBody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DFA159AE-10CF-55A2-BD17-D54BAAF8C9E7}"/>
                </a:ext>
              </a:extLst>
            </p:cNvPr>
            <p:cNvSpPr/>
            <p:nvPr/>
          </p:nvSpPr>
          <p:spPr>
            <a:xfrm>
              <a:off x="0" y="0"/>
              <a:ext cx="3349523" cy="673822"/>
            </a:xfrm>
            <a:custGeom>
              <a:avLst/>
              <a:gdLst/>
              <a:ahLst/>
              <a:cxnLst/>
              <a:rect l="l" t="t" r="r" b="b"/>
              <a:pathLst>
                <a:path w="3349523" h="673822">
                  <a:moveTo>
                    <a:pt x="0" y="336849"/>
                  </a:moveTo>
                  <a:cubicBezTo>
                    <a:pt x="0" y="150191"/>
                    <a:pt x="168910" y="0"/>
                    <a:pt x="375799" y="0"/>
                  </a:cubicBezTo>
                  <a:lnTo>
                    <a:pt x="2973724" y="0"/>
                  </a:lnTo>
                  <a:lnTo>
                    <a:pt x="2973724" y="16441"/>
                  </a:lnTo>
                  <a:lnTo>
                    <a:pt x="2973724" y="0"/>
                  </a:lnTo>
                  <a:cubicBezTo>
                    <a:pt x="3180613" y="0"/>
                    <a:pt x="3349523" y="150191"/>
                    <a:pt x="3349523" y="336849"/>
                  </a:cubicBezTo>
                  <a:lnTo>
                    <a:pt x="3331862" y="336849"/>
                  </a:lnTo>
                  <a:lnTo>
                    <a:pt x="3349523" y="336849"/>
                  </a:lnTo>
                  <a:lnTo>
                    <a:pt x="3331862" y="336849"/>
                  </a:lnTo>
                  <a:lnTo>
                    <a:pt x="3349523" y="336849"/>
                  </a:lnTo>
                  <a:cubicBezTo>
                    <a:pt x="3349523" y="523507"/>
                    <a:pt x="3180613" y="673699"/>
                    <a:pt x="2973724" y="673699"/>
                  </a:cubicBezTo>
                  <a:lnTo>
                    <a:pt x="2973724" y="657381"/>
                  </a:lnTo>
                  <a:lnTo>
                    <a:pt x="2973724" y="673822"/>
                  </a:lnTo>
                  <a:lnTo>
                    <a:pt x="375799" y="673822"/>
                  </a:lnTo>
                  <a:lnTo>
                    <a:pt x="375799" y="657381"/>
                  </a:lnTo>
                  <a:lnTo>
                    <a:pt x="375799" y="673822"/>
                  </a:lnTo>
                  <a:cubicBezTo>
                    <a:pt x="168910" y="673822"/>
                    <a:pt x="0" y="523631"/>
                    <a:pt x="0" y="336849"/>
                  </a:cubicBezTo>
                  <a:lnTo>
                    <a:pt x="17661" y="336849"/>
                  </a:lnTo>
                  <a:lnTo>
                    <a:pt x="0" y="336849"/>
                  </a:lnTo>
                  <a:moveTo>
                    <a:pt x="35455" y="336849"/>
                  </a:moveTo>
                  <a:lnTo>
                    <a:pt x="17661" y="336849"/>
                  </a:lnTo>
                  <a:lnTo>
                    <a:pt x="35455" y="336849"/>
                  </a:lnTo>
                  <a:cubicBezTo>
                    <a:pt x="35455" y="504100"/>
                    <a:pt x="187235" y="640817"/>
                    <a:pt x="375799" y="640817"/>
                  </a:cubicBezTo>
                  <a:lnTo>
                    <a:pt x="2973724" y="640817"/>
                  </a:lnTo>
                  <a:cubicBezTo>
                    <a:pt x="3162421" y="640817"/>
                    <a:pt x="3314068" y="504100"/>
                    <a:pt x="3314068" y="336849"/>
                  </a:cubicBezTo>
                  <a:cubicBezTo>
                    <a:pt x="3314068" y="169599"/>
                    <a:pt x="3162420" y="33005"/>
                    <a:pt x="2973724" y="33005"/>
                  </a:cubicBezTo>
                  <a:lnTo>
                    <a:pt x="375799" y="33005"/>
                  </a:lnTo>
                  <a:lnTo>
                    <a:pt x="375799" y="16441"/>
                  </a:lnTo>
                  <a:lnTo>
                    <a:pt x="375799" y="33005"/>
                  </a:lnTo>
                  <a:cubicBezTo>
                    <a:pt x="187103" y="33005"/>
                    <a:pt x="35455" y="169599"/>
                    <a:pt x="35455" y="336849"/>
                  </a:cubicBezTo>
                  <a:close/>
                </a:path>
              </a:pathLst>
            </a:custGeom>
            <a:solidFill>
              <a:srgbClr val="050037"/>
            </a:solidFill>
          </p:spPr>
          <p:txBody>
            <a:bodyPr/>
            <a:lstStyle/>
            <a:p>
              <a:endParaRPr lang="en-NL" sz="1200"/>
            </a:p>
          </p:txBody>
        </p:sp>
        <p:sp>
          <p:nvSpPr>
            <p:cNvPr id="25" name="TextBox 23">
              <a:extLst>
                <a:ext uri="{FF2B5EF4-FFF2-40B4-BE49-F238E27FC236}">
                  <a16:creationId xmlns:a16="http://schemas.microsoft.com/office/drawing/2014/main" id="{C53FB25D-350A-D746-5F97-54683A2CE04D}"/>
                </a:ext>
              </a:extLst>
            </p:cNvPr>
            <p:cNvSpPr txBox="1"/>
            <p:nvPr/>
          </p:nvSpPr>
          <p:spPr>
            <a:xfrm>
              <a:off x="0" y="-19050"/>
              <a:ext cx="3349543" cy="692862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600"/>
                </a:lnSpc>
              </a:pPr>
              <a:r>
                <a:rPr lang="en-US" sz="1333">
                  <a:solidFill>
                    <a:srgbClr val="050037"/>
                  </a:solidFill>
                  <a:latin typeface="Roboto"/>
                </a:rPr>
                <a:t>Sub-problem #3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3A7D2504-6429-3687-3E85-11EF22F82EC4}"/>
              </a:ext>
            </a:extLst>
          </p:cNvPr>
          <p:cNvSpPr txBox="1"/>
          <p:nvPr/>
        </p:nvSpPr>
        <p:spPr>
          <a:xfrm>
            <a:off x="847873" y="2882511"/>
            <a:ext cx="5197328" cy="6540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742"/>
              </a:lnSpc>
              <a:spcBef>
                <a:spcPct val="0"/>
              </a:spcBef>
            </a:pPr>
            <a:r>
              <a:rPr lang="en-US" sz="1451" dirty="0">
                <a:solidFill>
                  <a:srgbClr val="000000"/>
                </a:solidFill>
                <a:latin typeface="Roboto"/>
              </a:rPr>
              <a:t>A machine learning pipeline requires multiple iterations over every step of the process to find the right combination to maximize the model performance.</a:t>
            </a:r>
          </a:p>
        </p:txBody>
      </p:sp>
      <p:sp>
        <p:nvSpPr>
          <p:cNvPr id="27" name="TextBox 34">
            <a:extLst>
              <a:ext uri="{FF2B5EF4-FFF2-40B4-BE49-F238E27FC236}">
                <a16:creationId xmlns:a16="http://schemas.microsoft.com/office/drawing/2014/main" id="{C59E850A-3179-B40E-5A12-B5CEC5CF86D3}"/>
              </a:ext>
            </a:extLst>
          </p:cNvPr>
          <p:cNvSpPr txBox="1"/>
          <p:nvPr/>
        </p:nvSpPr>
        <p:spPr>
          <a:xfrm>
            <a:off x="840276" y="4122625"/>
            <a:ext cx="5001724" cy="4360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742"/>
              </a:lnSpc>
              <a:spcBef>
                <a:spcPct val="0"/>
              </a:spcBef>
            </a:pPr>
            <a:r>
              <a:rPr lang="en-US" sz="1451" dirty="0">
                <a:solidFill>
                  <a:srgbClr val="000000"/>
                </a:solidFill>
                <a:latin typeface="Roboto"/>
              </a:rPr>
              <a:t>It is hard to keep track of all the modifications of the pipeline when creating a model </a:t>
            </a:r>
          </a:p>
        </p:txBody>
      </p:sp>
      <p:sp>
        <p:nvSpPr>
          <p:cNvPr id="28" name="TextBox 36">
            <a:extLst>
              <a:ext uri="{FF2B5EF4-FFF2-40B4-BE49-F238E27FC236}">
                <a16:creationId xmlns:a16="http://schemas.microsoft.com/office/drawing/2014/main" id="{02D777A7-4BB5-0470-F982-AFB456695DE3}"/>
              </a:ext>
            </a:extLst>
          </p:cNvPr>
          <p:cNvSpPr txBox="1"/>
          <p:nvPr/>
        </p:nvSpPr>
        <p:spPr>
          <a:xfrm>
            <a:off x="847873" y="5250771"/>
            <a:ext cx="5095728" cy="4360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742"/>
              </a:lnSpc>
              <a:spcBef>
                <a:spcPct val="0"/>
              </a:spcBef>
            </a:pPr>
            <a:r>
              <a:rPr lang="en-US" sz="1451" dirty="0">
                <a:solidFill>
                  <a:srgbClr val="000000"/>
                </a:solidFill>
                <a:latin typeface="Roboto"/>
              </a:rPr>
              <a:t>Model creators tend to use Generative AI tools but without integration with their data</a:t>
            </a:r>
          </a:p>
        </p:txBody>
      </p:sp>
      <p:pic>
        <p:nvPicPr>
          <p:cNvPr id="1028" name="Picture 4" descr="What is Machine Learning Course| Its Importance and Types-FORE">
            <a:extLst>
              <a:ext uri="{FF2B5EF4-FFF2-40B4-BE49-F238E27FC236}">
                <a16:creationId xmlns:a16="http://schemas.microsoft.com/office/drawing/2014/main" id="{8BBD41C4-7645-31DF-024A-8D229A2378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4400" y="2597746"/>
            <a:ext cx="5511800" cy="3373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3">
            <a:extLst>
              <a:ext uri="{FF2B5EF4-FFF2-40B4-BE49-F238E27FC236}">
                <a16:creationId xmlns:a16="http://schemas.microsoft.com/office/drawing/2014/main" id="{C649FF08-C6B8-350F-AE8E-A766FE7C3EB5}"/>
              </a:ext>
            </a:extLst>
          </p:cNvPr>
          <p:cNvGrpSpPr/>
          <p:nvPr/>
        </p:nvGrpSpPr>
        <p:grpSpPr>
          <a:xfrm>
            <a:off x="467022" y="381678"/>
            <a:ext cx="1998592" cy="502496"/>
            <a:chOff x="0" y="0"/>
            <a:chExt cx="3203467" cy="692267"/>
          </a:xfrm>
        </p:grpSpPr>
        <p:sp>
          <p:nvSpPr>
            <p:cNvPr id="6" name="Freeform 4">
              <a:extLst>
                <a:ext uri="{FF2B5EF4-FFF2-40B4-BE49-F238E27FC236}">
                  <a16:creationId xmlns:a16="http://schemas.microsoft.com/office/drawing/2014/main" id="{5E7C565E-B480-9BE4-BF1D-C94DDF40CE0C}"/>
                </a:ext>
              </a:extLst>
            </p:cNvPr>
            <p:cNvSpPr/>
            <p:nvPr/>
          </p:nvSpPr>
          <p:spPr>
            <a:xfrm>
              <a:off x="16891" y="16891"/>
              <a:ext cx="3169666" cy="658368"/>
            </a:xfrm>
            <a:custGeom>
              <a:avLst/>
              <a:gdLst/>
              <a:ahLst/>
              <a:cxnLst/>
              <a:rect l="l" t="t" r="r" b="b"/>
              <a:pathLst>
                <a:path w="3169666" h="658368">
                  <a:moveTo>
                    <a:pt x="0" y="329184"/>
                  </a:moveTo>
                  <a:cubicBezTo>
                    <a:pt x="0" y="147447"/>
                    <a:pt x="153416" y="0"/>
                    <a:pt x="342519" y="0"/>
                  </a:cubicBezTo>
                  <a:lnTo>
                    <a:pt x="2827147" y="0"/>
                  </a:lnTo>
                  <a:cubicBezTo>
                    <a:pt x="3016250" y="0"/>
                    <a:pt x="3169666" y="147447"/>
                    <a:pt x="3169666" y="329184"/>
                  </a:cubicBezTo>
                  <a:cubicBezTo>
                    <a:pt x="3169666" y="510921"/>
                    <a:pt x="3016377" y="658368"/>
                    <a:pt x="2827147" y="658368"/>
                  </a:cubicBezTo>
                  <a:lnTo>
                    <a:pt x="342519" y="658368"/>
                  </a:lnTo>
                  <a:cubicBezTo>
                    <a:pt x="153416" y="658368"/>
                    <a:pt x="0" y="510921"/>
                    <a:pt x="0" y="329184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NL" dirty="0"/>
            </a:p>
          </p:txBody>
        </p:sp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766337FA-FC10-C5C0-5353-CAC75C80E957}"/>
                </a:ext>
              </a:extLst>
            </p:cNvPr>
            <p:cNvSpPr/>
            <p:nvPr/>
          </p:nvSpPr>
          <p:spPr>
            <a:xfrm>
              <a:off x="0" y="0"/>
              <a:ext cx="3203448" cy="692277"/>
            </a:xfrm>
            <a:custGeom>
              <a:avLst/>
              <a:gdLst/>
              <a:ahLst/>
              <a:cxnLst/>
              <a:rect l="l" t="t" r="r" b="b"/>
              <a:pathLst>
                <a:path w="3203448" h="692277">
                  <a:moveTo>
                    <a:pt x="0" y="346075"/>
                  </a:moveTo>
                  <a:cubicBezTo>
                    <a:pt x="0" y="154305"/>
                    <a:pt x="161544" y="0"/>
                    <a:pt x="359410" y="0"/>
                  </a:cubicBezTo>
                  <a:lnTo>
                    <a:pt x="2844038" y="0"/>
                  </a:lnTo>
                  <a:lnTo>
                    <a:pt x="2844038" y="16891"/>
                  </a:lnTo>
                  <a:lnTo>
                    <a:pt x="2844038" y="0"/>
                  </a:lnTo>
                  <a:cubicBezTo>
                    <a:pt x="3041904" y="0"/>
                    <a:pt x="3203448" y="154305"/>
                    <a:pt x="3203448" y="346075"/>
                  </a:cubicBezTo>
                  <a:lnTo>
                    <a:pt x="3186557" y="346075"/>
                  </a:lnTo>
                  <a:lnTo>
                    <a:pt x="3203448" y="346075"/>
                  </a:lnTo>
                  <a:lnTo>
                    <a:pt x="3186557" y="346075"/>
                  </a:lnTo>
                  <a:lnTo>
                    <a:pt x="3203448" y="346075"/>
                  </a:lnTo>
                  <a:cubicBezTo>
                    <a:pt x="3203448" y="537845"/>
                    <a:pt x="3041904" y="692150"/>
                    <a:pt x="2844038" y="692150"/>
                  </a:cubicBezTo>
                  <a:lnTo>
                    <a:pt x="2844038" y="675386"/>
                  </a:lnTo>
                  <a:lnTo>
                    <a:pt x="2844038" y="692277"/>
                  </a:lnTo>
                  <a:lnTo>
                    <a:pt x="359410" y="692277"/>
                  </a:lnTo>
                  <a:lnTo>
                    <a:pt x="359410" y="675386"/>
                  </a:lnTo>
                  <a:lnTo>
                    <a:pt x="359410" y="692277"/>
                  </a:lnTo>
                  <a:cubicBezTo>
                    <a:pt x="161544" y="692277"/>
                    <a:pt x="0" y="537972"/>
                    <a:pt x="0" y="346075"/>
                  </a:cubicBezTo>
                  <a:lnTo>
                    <a:pt x="16891" y="346075"/>
                  </a:lnTo>
                  <a:lnTo>
                    <a:pt x="0" y="346075"/>
                  </a:lnTo>
                  <a:moveTo>
                    <a:pt x="33909" y="346075"/>
                  </a:moveTo>
                  <a:lnTo>
                    <a:pt x="16891" y="346075"/>
                  </a:lnTo>
                  <a:lnTo>
                    <a:pt x="33909" y="346075"/>
                  </a:lnTo>
                  <a:cubicBezTo>
                    <a:pt x="33909" y="517906"/>
                    <a:pt x="179070" y="658368"/>
                    <a:pt x="359410" y="658368"/>
                  </a:cubicBezTo>
                  <a:lnTo>
                    <a:pt x="2844038" y="658368"/>
                  </a:lnTo>
                  <a:cubicBezTo>
                    <a:pt x="3024505" y="658368"/>
                    <a:pt x="3169539" y="517906"/>
                    <a:pt x="3169539" y="346075"/>
                  </a:cubicBezTo>
                  <a:cubicBezTo>
                    <a:pt x="3169539" y="174244"/>
                    <a:pt x="3024505" y="33909"/>
                    <a:pt x="2844038" y="33909"/>
                  </a:cubicBezTo>
                  <a:lnTo>
                    <a:pt x="359410" y="33909"/>
                  </a:lnTo>
                  <a:lnTo>
                    <a:pt x="359410" y="16891"/>
                  </a:lnTo>
                  <a:lnTo>
                    <a:pt x="359410" y="33909"/>
                  </a:lnTo>
                  <a:cubicBezTo>
                    <a:pt x="178943" y="33909"/>
                    <a:pt x="33909" y="174244"/>
                    <a:pt x="33909" y="346075"/>
                  </a:cubicBezTo>
                  <a:close/>
                </a:path>
              </a:pathLst>
            </a:custGeom>
            <a:solidFill>
              <a:srgbClr val="050037"/>
            </a:solidFill>
          </p:spPr>
          <p:txBody>
            <a:bodyPr/>
            <a:lstStyle/>
            <a:p>
              <a:endParaRPr lang="en-NL"/>
            </a:p>
          </p:txBody>
        </p:sp>
        <p:sp>
          <p:nvSpPr>
            <p:cNvPr id="8" name="TextBox 6">
              <a:extLst>
                <a:ext uri="{FF2B5EF4-FFF2-40B4-BE49-F238E27FC236}">
                  <a16:creationId xmlns:a16="http://schemas.microsoft.com/office/drawing/2014/main" id="{7C36CB00-29BE-7EDC-ADC4-380C5A3BFC28}"/>
                </a:ext>
              </a:extLst>
            </p:cNvPr>
            <p:cNvSpPr txBox="1"/>
            <p:nvPr/>
          </p:nvSpPr>
          <p:spPr>
            <a:xfrm>
              <a:off x="0" y="-19050"/>
              <a:ext cx="3203467" cy="711317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600"/>
                </a:lnSpc>
              </a:pPr>
              <a:r>
                <a:rPr lang="en-US" dirty="0">
                  <a:solidFill>
                    <a:srgbClr val="050037"/>
                  </a:solidFill>
                  <a:latin typeface="Roboto"/>
                </a:rPr>
                <a:t>Our Solution</a:t>
              </a: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B88AABAC-4824-147C-004D-D5C5F4DB7F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873"/>
          <a:stretch/>
        </p:blipFill>
        <p:spPr>
          <a:xfrm>
            <a:off x="144181" y="996042"/>
            <a:ext cx="7244550" cy="5769429"/>
          </a:xfrm>
          <a:prstGeom prst="rect">
            <a:avLst/>
          </a:prstGeom>
        </p:spPr>
      </p:pic>
      <p:grpSp>
        <p:nvGrpSpPr>
          <p:cNvPr id="11" name="Group 6">
            <a:extLst>
              <a:ext uri="{FF2B5EF4-FFF2-40B4-BE49-F238E27FC236}">
                <a16:creationId xmlns:a16="http://schemas.microsoft.com/office/drawing/2014/main" id="{E2BF4817-D578-2EE5-36C6-C9330C35B350}"/>
              </a:ext>
            </a:extLst>
          </p:cNvPr>
          <p:cNvGrpSpPr/>
          <p:nvPr/>
        </p:nvGrpSpPr>
        <p:grpSpPr>
          <a:xfrm>
            <a:off x="7451273" y="1735343"/>
            <a:ext cx="1674771" cy="336906"/>
            <a:chOff x="0" y="0"/>
            <a:chExt cx="3349543" cy="673812"/>
          </a:xfrm>
        </p:grpSpPr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5D24CDED-8DC9-26DF-69C6-D4052F4374E0}"/>
                </a:ext>
              </a:extLst>
            </p:cNvPr>
            <p:cNvSpPr/>
            <p:nvPr/>
          </p:nvSpPr>
          <p:spPr>
            <a:xfrm>
              <a:off x="17661" y="16441"/>
              <a:ext cx="3314201" cy="640817"/>
            </a:xfrm>
            <a:custGeom>
              <a:avLst/>
              <a:gdLst/>
              <a:ahLst/>
              <a:cxnLst/>
              <a:rect l="l" t="t" r="r" b="b"/>
              <a:pathLst>
                <a:path w="3314201" h="640817">
                  <a:moveTo>
                    <a:pt x="0" y="320408"/>
                  </a:moveTo>
                  <a:cubicBezTo>
                    <a:pt x="0" y="143516"/>
                    <a:pt x="160412" y="0"/>
                    <a:pt x="358138" y="0"/>
                  </a:cubicBezTo>
                  <a:lnTo>
                    <a:pt x="2956063" y="0"/>
                  </a:lnTo>
                  <a:cubicBezTo>
                    <a:pt x="3153789" y="0"/>
                    <a:pt x="3314201" y="143516"/>
                    <a:pt x="3314201" y="320408"/>
                  </a:cubicBezTo>
                  <a:cubicBezTo>
                    <a:pt x="3314201" y="497300"/>
                    <a:pt x="3153922" y="640817"/>
                    <a:pt x="2956063" y="640817"/>
                  </a:cubicBezTo>
                  <a:lnTo>
                    <a:pt x="358138" y="640817"/>
                  </a:lnTo>
                  <a:cubicBezTo>
                    <a:pt x="160412" y="640817"/>
                    <a:pt x="0" y="497300"/>
                    <a:pt x="0" y="320408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NL" sz="1200"/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26648E8F-40A3-C181-0F1E-50870A7D5C9F}"/>
                </a:ext>
              </a:extLst>
            </p:cNvPr>
            <p:cNvSpPr/>
            <p:nvPr/>
          </p:nvSpPr>
          <p:spPr>
            <a:xfrm>
              <a:off x="0" y="0"/>
              <a:ext cx="3349523" cy="673822"/>
            </a:xfrm>
            <a:custGeom>
              <a:avLst/>
              <a:gdLst/>
              <a:ahLst/>
              <a:cxnLst/>
              <a:rect l="l" t="t" r="r" b="b"/>
              <a:pathLst>
                <a:path w="3349523" h="673822">
                  <a:moveTo>
                    <a:pt x="0" y="336849"/>
                  </a:moveTo>
                  <a:cubicBezTo>
                    <a:pt x="0" y="150191"/>
                    <a:pt x="168910" y="0"/>
                    <a:pt x="375799" y="0"/>
                  </a:cubicBezTo>
                  <a:lnTo>
                    <a:pt x="2973724" y="0"/>
                  </a:lnTo>
                  <a:lnTo>
                    <a:pt x="2973724" y="16441"/>
                  </a:lnTo>
                  <a:lnTo>
                    <a:pt x="2973724" y="0"/>
                  </a:lnTo>
                  <a:cubicBezTo>
                    <a:pt x="3180613" y="0"/>
                    <a:pt x="3349523" y="150191"/>
                    <a:pt x="3349523" y="336849"/>
                  </a:cubicBezTo>
                  <a:lnTo>
                    <a:pt x="3331862" y="336849"/>
                  </a:lnTo>
                  <a:lnTo>
                    <a:pt x="3349523" y="336849"/>
                  </a:lnTo>
                  <a:lnTo>
                    <a:pt x="3331862" y="336849"/>
                  </a:lnTo>
                  <a:lnTo>
                    <a:pt x="3349523" y="336849"/>
                  </a:lnTo>
                  <a:cubicBezTo>
                    <a:pt x="3349523" y="523507"/>
                    <a:pt x="3180613" y="673699"/>
                    <a:pt x="2973724" y="673699"/>
                  </a:cubicBezTo>
                  <a:lnTo>
                    <a:pt x="2973724" y="657381"/>
                  </a:lnTo>
                  <a:lnTo>
                    <a:pt x="2973724" y="673822"/>
                  </a:lnTo>
                  <a:lnTo>
                    <a:pt x="375799" y="673822"/>
                  </a:lnTo>
                  <a:lnTo>
                    <a:pt x="375799" y="657381"/>
                  </a:lnTo>
                  <a:lnTo>
                    <a:pt x="375799" y="673822"/>
                  </a:lnTo>
                  <a:cubicBezTo>
                    <a:pt x="168910" y="673822"/>
                    <a:pt x="0" y="523631"/>
                    <a:pt x="0" y="336849"/>
                  </a:cubicBezTo>
                  <a:lnTo>
                    <a:pt x="17661" y="336849"/>
                  </a:lnTo>
                  <a:lnTo>
                    <a:pt x="0" y="336849"/>
                  </a:lnTo>
                  <a:moveTo>
                    <a:pt x="35455" y="336849"/>
                  </a:moveTo>
                  <a:lnTo>
                    <a:pt x="17661" y="336849"/>
                  </a:lnTo>
                  <a:lnTo>
                    <a:pt x="35455" y="336849"/>
                  </a:lnTo>
                  <a:cubicBezTo>
                    <a:pt x="35455" y="504100"/>
                    <a:pt x="187235" y="640817"/>
                    <a:pt x="375799" y="640817"/>
                  </a:cubicBezTo>
                  <a:lnTo>
                    <a:pt x="2973724" y="640817"/>
                  </a:lnTo>
                  <a:cubicBezTo>
                    <a:pt x="3162421" y="640817"/>
                    <a:pt x="3314068" y="504100"/>
                    <a:pt x="3314068" y="336849"/>
                  </a:cubicBezTo>
                  <a:cubicBezTo>
                    <a:pt x="3314068" y="169599"/>
                    <a:pt x="3162420" y="33005"/>
                    <a:pt x="2973724" y="33005"/>
                  </a:cubicBezTo>
                  <a:lnTo>
                    <a:pt x="375799" y="33005"/>
                  </a:lnTo>
                  <a:lnTo>
                    <a:pt x="375799" y="16441"/>
                  </a:lnTo>
                  <a:lnTo>
                    <a:pt x="375799" y="33005"/>
                  </a:lnTo>
                  <a:cubicBezTo>
                    <a:pt x="187103" y="33005"/>
                    <a:pt x="35455" y="169599"/>
                    <a:pt x="35455" y="336849"/>
                  </a:cubicBezTo>
                  <a:close/>
                </a:path>
              </a:pathLst>
            </a:custGeom>
            <a:solidFill>
              <a:srgbClr val="050037"/>
            </a:solidFill>
          </p:spPr>
          <p:txBody>
            <a:bodyPr/>
            <a:lstStyle/>
            <a:p>
              <a:endParaRPr lang="en-NL" sz="1200"/>
            </a:p>
          </p:txBody>
        </p:sp>
        <p:sp>
          <p:nvSpPr>
            <p:cNvPr id="14" name="TextBox 9">
              <a:extLst>
                <a:ext uri="{FF2B5EF4-FFF2-40B4-BE49-F238E27FC236}">
                  <a16:creationId xmlns:a16="http://schemas.microsoft.com/office/drawing/2014/main" id="{0CC00B22-DFE2-508A-4D1F-8D9AABA29BA4}"/>
                </a:ext>
              </a:extLst>
            </p:cNvPr>
            <p:cNvSpPr txBox="1"/>
            <p:nvPr/>
          </p:nvSpPr>
          <p:spPr>
            <a:xfrm>
              <a:off x="0" y="-19050"/>
              <a:ext cx="3349543" cy="692862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600"/>
                </a:lnSpc>
              </a:pPr>
              <a:r>
                <a:rPr lang="en-US" sz="1333" dirty="0">
                  <a:solidFill>
                    <a:srgbClr val="050037"/>
                  </a:solidFill>
                  <a:latin typeface="Roboto"/>
                </a:rPr>
                <a:t>Public</a:t>
              </a:r>
            </a:p>
          </p:txBody>
        </p:sp>
      </p:grpSp>
      <p:grpSp>
        <p:nvGrpSpPr>
          <p:cNvPr id="15" name="Group 6">
            <a:extLst>
              <a:ext uri="{FF2B5EF4-FFF2-40B4-BE49-F238E27FC236}">
                <a16:creationId xmlns:a16="http://schemas.microsoft.com/office/drawing/2014/main" id="{83BC4131-C3AC-30A6-10AE-3A6EB24BA3CB}"/>
              </a:ext>
            </a:extLst>
          </p:cNvPr>
          <p:cNvGrpSpPr/>
          <p:nvPr/>
        </p:nvGrpSpPr>
        <p:grpSpPr>
          <a:xfrm>
            <a:off x="7442432" y="3983243"/>
            <a:ext cx="1674771" cy="336906"/>
            <a:chOff x="0" y="0"/>
            <a:chExt cx="3349543" cy="673812"/>
          </a:xfrm>
        </p:grpSpPr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F8E1F441-A828-460D-90D5-4D2F6A7C4140}"/>
                </a:ext>
              </a:extLst>
            </p:cNvPr>
            <p:cNvSpPr/>
            <p:nvPr/>
          </p:nvSpPr>
          <p:spPr>
            <a:xfrm>
              <a:off x="17661" y="16441"/>
              <a:ext cx="3314201" cy="640817"/>
            </a:xfrm>
            <a:custGeom>
              <a:avLst/>
              <a:gdLst/>
              <a:ahLst/>
              <a:cxnLst/>
              <a:rect l="l" t="t" r="r" b="b"/>
              <a:pathLst>
                <a:path w="3314201" h="640817">
                  <a:moveTo>
                    <a:pt x="0" y="320408"/>
                  </a:moveTo>
                  <a:cubicBezTo>
                    <a:pt x="0" y="143516"/>
                    <a:pt x="160412" y="0"/>
                    <a:pt x="358138" y="0"/>
                  </a:cubicBezTo>
                  <a:lnTo>
                    <a:pt x="2956063" y="0"/>
                  </a:lnTo>
                  <a:cubicBezTo>
                    <a:pt x="3153789" y="0"/>
                    <a:pt x="3314201" y="143516"/>
                    <a:pt x="3314201" y="320408"/>
                  </a:cubicBezTo>
                  <a:cubicBezTo>
                    <a:pt x="3314201" y="497300"/>
                    <a:pt x="3153922" y="640817"/>
                    <a:pt x="2956063" y="640817"/>
                  </a:cubicBezTo>
                  <a:lnTo>
                    <a:pt x="358138" y="640817"/>
                  </a:lnTo>
                  <a:cubicBezTo>
                    <a:pt x="160412" y="640817"/>
                    <a:pt x="0" y="497300"/>
                    <a:pt x="0" y="320408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NL" sz="1200"/>
            </a:p>
          </p:txBody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EF9CA1CC-7F52-C206-47CE-0E024B8BE3B5}"/>
                </a:ext>
              </a:extLst>
            </p:cNvPr>
            <p:cNvSpPr/>
            <p:nvPr/>
          </p:nvSpPr>
          <p:spPr>
            <a:xfrm>
              <a:off x="0" y="0"/>
              <a:ext cx="3349523" cy="673822"/>
            </a:xfrm>
            <a:custGeom>
              <a:avLst/>
              <a:gdLst/>
              <a:ahLst/>
              <a:cxnLst/>
              <a:rect l="l" t="t" r="r" b="b"/>
              <a:pathLst>
                <a:path w="3349523" h="673822">
                  <a:moveTo>
                    <a:pt x="0" y="336849"/>
                  </a:moveTo>
                  <a:cubicBezTo>
                    <a:pt x="0" y="150191"/>
                    <a:pt x="168910" y="0"/>
                    <a:pt x="375799" y="0"/>
                  </a:cubicBezTo>
                  <a:lnTo>
                    <a:pt x="2973724" y="0"/>
                  </a:lnTo>
                  <a:lnTo>
                    <a:pt x="2973724" y="16441"/>
                  </a:lnTo>
                  <a:lnTo>
                    <a:pt x="2973724" y="0"/>
                  </a:lnTo>
                  <a:cubicBezTo>
                    <a:pt x="3180613" y="0"/>
                    <a:pt x="3349523" y="150191"/>
                    <a:pt x="3349523" y="336849"/>
                  </a:cubicBezTo>
                  <a:lnTo>
                    <a:pt x="3331862" y="336849"/>
                  </a:lnTo>
                  <a:lnTo>
                    <a:pt x="3349523" y="336849"/>
                  </a:lnTo>
                  <a:lnTo>
                    <a:pt x="3331862" y="336849"/>
                  </a:lnTo>
                  <a:lnTo>
                    <a:pt x="3349523" y="336849"/>
                  </a:lnTo>
                  <a:cubicBezTo>
                    <a:pt x="3349523" y="523507"/>
                    <a:pt x="3180613" y="673699"/>
                    <a:pt x="2973724" y="673699"/>
                  </a:cubicBezTo>
                  <a:lnTo>
                    <a:pt x="2973724" y="657381"/>
                  </a:lnTo>
                  <a:lnTo>
                    <a:pt x="2973724" y="673822"/>
                  </a:lnTo>
                  <a:lnTo>
                    <a:pt x="375799" y="673822"/>
                  </a:lnTo>
                  <a:lnTo>
                    <a:pt x="375799" y="657381"/>
                  </a:lnTo>
                  <a:lnTo>
                    <a:pt x="375799" y="673822"/>
                  </a:lnTo>
                  <a:cubicBezTo>
                    <a:pt x="168910" y="673822"/>
                    <a:pt x="0" y="523631"/>
                    <a:pt x="0" y="336849"/>
                  </a:cubicBezTo>
                  <a:lnTo>
                    <a:pt x="17661" y="336849"/>
                  </a:lnTo>
                  <a:lnTo>
                    <a:pt x="0" y="336849"/>
                  </a:lnTo>
                  <a:moveTo>
                    <a:pt x="35455" y="336849"/>
                  </a:moveTo>
                  <a:lnTo>
                    <a:pt x="17661" y="336849"/>
                  </a:lnTo>
                  <a:lnTo>
                    <a:pt x="35455" y="336849"/>
                  </a:lnTo>
                  <a:cubicBezTo>
                    <a:pt x="35455" y="504100"/>
                    <a:pt x="187235" y="640817"/>
                    <a:pt x="375799" y="640817"/>
                  </a:cubicBezTo>
                  <a:lnTo>
                    <a:pt x="2973724" y="640817"/>
                  </a:lnTo>
                  <a:cubicBezTo>
                    <a:pt x="3162421" y="640817"/>
                    <a:pt x="3314068" y="504100"/>
                    <a:pt x="3314068" y="336849"/>
                  </a:cubicBezTo>
                  <a:cubicBezTo>
                    <a:pt x="3314068" y="169599"/>
                    <a:pt x="3162420" y="33005"/>
                    <a:pt x="2973724" y="33005"/>
                  </a:cubicBezTo>
                  <a:lnTo>
                    <a:pt x="375799" y="33005"/>
                  </a:lnTo>
                  <a:lnTo>
                    <a:pt x="375799" y="16441"/>
                  </a:lnTo>
                  <a:lnTo>
                    <a:pt x="375799" y="33005"/>
                  </a:lnTo>
                  <a:cubicBezTo>
                    <a:pt x="187103" y="33005"/>
                    <a:pt x="35455" y="169599"/>
                    <a:pt x="35455" y="336849"/>
                  </a:cubicBezTo>
                  <a:close/>
                </a:path>
              </a:pathLst>
            </a:custGeom>
            <a:solidFill>
              <a:srgbClr val="050037"/>
            </a:solidFill>
          </p:spPr>
          <p:txBody>
            <a:bodyPr/>
            <a:lstStyle/>
            <a:p>
              <a:endParaRPr lang="en-NL" sz="1200"/>
            </a:p>
          </p:txBody>
        </p:sp>
        <p:sp>
          <p:nvSpPr>
            <p:cNvPr id="18" name="TextBox 9">
              <a:extLst>
                <a:ext uri="{FF2B5EF4-FFF2-40B4-BE49-F238E27FC236}">
                  <a16:creationId xmlns:a16="http://schemas.microsoft.com/office/drawing/2014/main" id="{4C034BA5-8875-FD47-C75E-7F3A9399C3F6}"/>
                </a:ext>
              </a:extLst>
            </p:cNvPr>
            <p:cNvSpPr txBox="1"/>
            <p:nvPr/>
          </p:nvSpPr>
          <p:spPr>
            <a:xfrm>
              <a:off x="0" y="-19050"/>
              <a:ext cx="3349543" cy="692862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600"/>
                </a:lnSpc>
              </a:pPr>
              <a:r>
                <a:rPr lang="en-US" sz="1333" dirty="0">
                  <a:solidFill>
                    <a:srgbClr val="050037"/>
                  </a:solidFill>
                  <a:latin typeface="Roboto"/>
                </a:rPr>
                <a:t>Localhost</a:t>
              </a:r>
            </a:p>
          </p:txBody>
        </p:sp>
      </p:grpSp>
      <p:sp>
        <p:nvSpPr>
          <p:cNvPr id="20" name="TextBox 19">
            <a:hlinkClick r:id="rId3"/>
            <a:extLst>
              <a:ext uri="{FF2B5EF4-FFF2-40B4-BE49-F238E27FC236}">
                <a16:creationId xmlns:a16="http://schemas.microsoft.com/office/drawing/2014/main" id="{34D54ED1-09F9-B56F-DE09-916263C5F058}"/>
              </a:ext>
            </a:extLst>
          </p:cNvPr>
          <p:cNvSpPr txBox="1"/>
          <p:nvPr/>
        </p:nvSpPr>
        <p:spPr>
          <a:xfrm>
            <a:off x="8205160" y="4616470"/>
            <a:ext cx="260435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s-ES"/>
            </a:defPPr>
            <a:lvl1pPr>
              <a:defRPr sz="1600">
                <a:solidFill>
                  <a:srgbClr val="7086A4"/>
                </a:solidFill>
              </a:defRPr>
            </a:lvl1pPr>
          </a:lstStyle>
          <a:p>
            <a:r>
              <a:rPr lang="es-ES" u="sng" dirty="0">
                <a:solidFill>
                  <a:srgbClr val="0070C0"/>
                </a:solidFill>
              </a:rPr>
              <a:t>http://localhost:8501/</a:t>
            </a:r>
          </a:p>
        </p:txBody>
      </p:sp>
      <p:sp>
        <p:nvSpPr>
          <p:cNvPr id="21" name="TextBox 20">
            <a:hlinkClick r:id="rId3"/>
            <a:extLst>
              <a:ext uri="{FF2B5EF4-FFF2-40B4-BE49-F238E27FC236}">
                <a16:creationId xmlns:a16="http://schemas.microsoft.com/office/drawing/2014/main" id="{7C158C6D-C870-A8CF-6115-3689610E0C4B}"/>
              </a:ext>
            </a:extLst>
          </p:cNvPr>
          <p:cNvSpPr txBox="1"/>
          <p:nvPr/>
        </p:nvSpPr>
        <p:spPr>
          <a:xfrm>
            <a:off x="8139846" y="2360289"/>
            <a:ext cx="26043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dirty="0">
                <a:solidFill>
                  <a:srgbClr val="7086A4"/>
                </a:solidFill>
                <a:hlinkClick r:id="rId4"/>
              </a:rPr>
              <a:t>https://mlassistant.streamlit.app/</a:t>
            </a:r>
            <a:endParaRPr lang="es-ES" sz="1600" dirty="0">
              <a:solidFill>
                <a:srgbClr val="7086A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9387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619A9F08-CB44-E08A-9845-4E920DFC4853}"/>
              </a:ext>
            </a:extLst>
          </p:cNvPr>
          <p:cNvCxnSpPr>
            <a:cxnSpLocks/>
          </p:cNvCxnSpPr>
          <p:nvPr/>
        </p:nvCxnSpPr>
        <p:spPr>
          <a:xfrm rot="5400000">
            <a:off x="3354477" y="1217101"/>
            <a:ext cx="2314069" cy="1306814"/>
          </a:xfrm>
          <a:prstGeom prst="bentConnector3">
            <a:avLst>
              <a:gd name="adj1" fmla="val 136"/>
            </a:avLst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21212613-BBD2-19D8-28F7-4653C01E6FFF}"/>
              </a:ext>
            </a:extLst>
          </p:cNvPr>
          <p:cNvCxnSpPr>
            <a:cxnSpLocks/>
            <a:endCxn id="3" idx="3"/>
          </p:cNvCxnSpPr>
          <p:nvPr/>
        </p:nvCxnSpPr>
        <p:spPr>
          <a:xfrm rot="16200000" flipV="1">
            <a:off x="7388520" y="1257612"/>
            <a:ext cx="2295100" cy="1206823"/>
          </a:xfrm>
          <a:prstGeom prst="bentConnector2">
            <a:avLst/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Ironhack - All Iron">
            <a:extLst>
              <a:ext uri="{FF2B5EF4-FFF2-40B4-BE49-F238E27FC236}">
                <a16:creationId xmlns:a16="http://schemas.microsoft.com/office/drawing/2014/main" id="{14B08E7C-C4EC-C9DD-A444-88A20E5FA7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93" t="23077" r="21538" b="21846"/>
          <a:stretch/>
        </p:blipFill>
        <p:spPr bwMode="auto">
          <a:xfrm>
            <a:off x="10479314" y="231443"/>
            <a:ext cx="1349818" cy="1265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078C757-91C6-80C5-8AEA-2065191A6FF0}"/>
              </a:ext>
            </a:extLst>
          </p:cNvPr>
          <p:cNvSpPr/>
          <p:nvPr/>
        </p:nvSpPr>
        <p:spPr>
          <a:xfrm>
            <a:off x="3305623" y="3033668"/>
            <a:ext cx="6524807" cy="2006329"/>
          </a:xfrm>
          <a:prstGeom prst="round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A3547B8-521F-4A64-C9D5-62D04EBBA1FC}"/>
              </a:ext>
            </a:extLst>
          </p:cNvPr>
          <p:cNvSpPr/>
          <p:nvPr/>
        </p:nvSpPr>
        <p:spPr>
          <a:xfrm>
            <a:off x="5203394" y="313238"/>
            <a:ext cx="2729264" cy="800472"/>
          </a:xfrm>
          <a:prstGeom prst="round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0FA9BCC-603D-2E9F-CF45-CAE7EE6C3BA6}"/>
              </a:ext>
            </a:extLst>
          </p:cNvPr>
          <p:cNvSpPr/>
          <p:nvPr/>
        </p:nvSpPr>
        <p:spPr>
          <a:xfrm>
            <a:off x="435007" y="1533292"/>
            <a:ext cx="1693483" cy="4078091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041A1B4-4D24-74FB-E575-99EC0D22C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27" y="2138834"/>
            <a:ext cx="1420070" cy="672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1B9BF89-D072-2F4C-03E2-CE43DB2E124C}"/>
              </a:ext>
            </a:extLst>
          </p:cNvPr>
          <p:cNvSpPr/>
          <p:nvPr/>
        </p:nvSpPr>
        <p:spPr>
          <a:xfrm>
            <a:off x="3305623" y="2122224"/>
            <a:ext cx="7940524" cy="631192"/>
          </a:xfrm>
          <a:prstGeom prst="round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7E11335-0BFE-6979-52DC-9755A041EA79}"/>
              </a:ext>
            </a:extLst>
          </p:cNvPr>
          <p:cNvSpPr/>
          <p:nvPr/>
        </p:nvSpPr>
        <p:spPr>
          <a:xfrm>
            <a:off x="10113429" y="3036769"/>
            <a:ext cx="1132718" cy="1988715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056" name="Picture 8" descr="OpenAI Logo PNG vector in SVG, PDF, AI, CDR format">
            <a:extLst>
              <a:ext uri="{FF2B5EF4-FFF2-40B4-BE49-F238E27FC236}">
                <a16:creationId xmlns:a16="http://schemas.microsoft.com/office/drawing/2014/main" id="{24986B89-F872-0075-3BC1-38AC8DC9AD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66" t="40505" r="14302" b="40769"/>
          <a:stretch/>
        </p:blipFill>
        <p:spPr bwMode="auto">
          <a:xfrm>
            <a:off x="8412827" y="6103535"/>
            <a:ext cx="2378662" cy="469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Streamlit • A faster way to build and share data apps">
            <a:extLst>
              <a:ext uri="{FF2B5EF4-FFF2-40B4-BE49-F238E27FC236}">
                <a16:creationId xmlns:a16="http://schemas.microsoft.com/office/drawing/2014/main" id="{57B7DF15-3576-5849-EEBF-3E06E48C3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2654" y="1574639"/>
            <a:ext cx="1490744" cy="413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pandas - Python Data Analysis Library">
            <a:extLst>
              <a:ext uri="{FF2B5EF4-FFF2-40B4-BE49-F238E27FC236}">
                <a16:creationId xmlns:a16="http://schemas.microsoft.com/office/drawing/2014/main" id="{4C62CA79-8E46-01DD-DF99-37AA467914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5707" y="2171893"/>
            <a:ext cx="751346" cy="531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2" descr="pandas - Python Data Analysis Library">
            <a:extLst>
              <a:ext uri="{FF2B5EF4-FFF2-40B4-BE49-F238E27FC236}">
                <a16:creationId xmlns:a16="http://schemas.microsoft.com/office/drawing/2014/main" id="{6C4CC7F2-8BE9-CBE9-BF1C-E6D118511B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814" y="3655547"/>
            <a:ext cx="685850" cy="485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x sqlite3&quot; Icon - Download for free – Iconduck">
            <a:extLst>
              <a:ext uri="{FF2B5EF4-FFF2-40B4-BE49-F238E27FC236}">
                <a16:creationId xmlns:a16="http://schemas.microsoft.com/office/drawing/2014/main" id="{7555E4A0-0670-B6C4-5BF4-6F3CD28635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7624" y="2182082"/>
            <a:ext cx="405063" cy="47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2" descr="pandas - Python Data Analysis Library">
            <a:extLst>
              <a:ext uri="{FF2B5EF4-FFF2-40B4-BE49-F238E27FC236}">
                <a16:creationId xmlns:a16="http://schemas.microsoft.com/office/drawing/2014/main" id="{2DBDF48C-13B8-42A3-3BF5-582F053DE5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2230" y="3664795"/>
            <a:ext cx="659723" cy="466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AutoShape 16" descr="Citing and logo — seaborn 0.13.2 documentation">
            <a:extLst>
              <a:ext uri="{FF2B5EF4-FFF2-40B4-BE49-F238E27FC236}">
                <a16:creationId xmlns:a16="http://schemas.microsoft.com/office/drawing/2014/main" id="{0B447746-AE36-DF61-2B5A-33499379436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80623" y="395876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D1C0E6B7-D276-413D-71E4-F91C71B1313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62044" y="3609799"/>
            <a:ext cx="479309" cy="57698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7E21205-42EB-7D20-4F61-568793A2919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>
                        <a14:foregroundMark x1="20000" y1="59583" x2="20000" y2="59583"/>
                        <a14:foregroundMark x1="25000" y1="60417" x2="25000" y2="60417"/>
                        <a14:foregroundMark x1="22917" y1="54583" x2="22917" y2="545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9970" y="3602749"/>
            <a:ext cx="591086" cy="59108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F7A930C-2F7B-17E7-95FB-57A4A5F53AA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>
                        <a14:foregroundMark x1="20000" y1="59583" x2="20000" y2="59583"/>
                        <a14:foregroundMark x1="25000" y1="60417" x2="25000" y2="60417"/>
                        <a14:foregroundMark x1="22917" y1="54583" x2="22917" y2="545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3880" y="3633561"/>
            <a:ext cx="529462" cy="529462"/>
          </a:xfrm>
          <a:prstGeom prst="rect">
            <a:avLst/>
          </a:prstGeom>
        </p:spPr>
      </p:pic>
      <p:pic>
        <p:nvPicPr>
          <p:cNvPr id="2072" name="Picture 24">
            <a:extLst>
              <a:ext uri="{FF2B5EF4-FFF2-40B4-BE49-F238E27FC236}">
                <a16:creationId xmlns:a16="http://schemas.microsoft.com/office/drawing/2014/main" id="{A18B987A-9869-C710-A986-8BBA3D9DED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3331" y="305289"/>
            <a:ext cx="816368" cy="816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4" name="Picture 26" descr="Web Icon Logo PNG Vector (EPS) Free Download">
            <a:extLst>
              <a:ext uri="{FF2B5EF4-FFF2-40B4-BE49-F238E27FC236}">
                <a16:creationId xmlns:a16="http://schemas.microsoft.com/office/drawing/2014/main" id="{0B4D4FF1-63F4-376B-6079-7F9BDCDB12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5308" y="398093"/>
            <a:ext cx="630761" cy="630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0D75A45-BE64-8D1F-B9F7-CE8D054CBB4B}"/>
              </a:ext>
            </a:extLst>
          </p:cNvPr>
          <p:cNvSpPr/>
          <p:nvPr/>
        </p:nvSpPr>
        <p:spPr>
          <a:xfrm>
            <a:off x="2988658" y="1569577"/>
            <a:ext cx="8575594" cy="4078091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6C1D15-BF48-1665-E5D5-18A20A99801E}"/>
              </a:ext>
            </a:extLst>
          </p:cNvPr>
          <p:cNvSpPr txBox="1"/>
          <p:nvPr/>
        </p:nvSpPr>
        <p:spPr>
          <a:xfrm>
            <a:off x="3455934" y="4237271"/>
            <a:ext cx="1132718" cy="584775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/>
              <a:t>Data </a:t>
            </a:r>
            <a:r>
              <a:rPr lang="es-ES" sz="1600" b="1" dirty="0" err="1"/>
              <a:t>Ingestion</a:t>
            </a:r>
            <a:endParaRPr lang="es-ES" sz="16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30969C-9533-F3BA-69E9-150AA8CB41D8}"/>
              </a:ext>
            </a:extLst>
          </p:cNvPr>
          <p:cNvSpPr txBox="1"/>
          <p:nvPr/>
        </p:nvSpPr>
        <p:spPr>
          <a:xfrm>
            <a:off x="4987381" y="4237271"/>
            <a:ext cx="1494175" cy="584775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/>
              <a:t>EDA &amp; </a:t>
            </a:r>
            <a:r>
              <a:rPr lang="es-ES" sz="1600" b="1" dirty="0" err="1"/>
              <a:t>Prepprocessing</a:t>
            </a:r>
            <a:endParaRPr lang="es-ES" sz="16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67639E-44F3-9E7E-2282-94D946ECE718}"/>
              </a:ext>
            </a:extLst>
          </p:cNvPr>
          <p:cNvSpPr txBox="1"/>
          <p:nvPr/>
        </p:nvSpPr>
        <p:spPr>
          <a:xfrm>
            <a:off x="6880285" y="4237271"/>
            <a:ext cx="1132719" cy="584775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 err="1"/>
              <a:t>Model</a:t>
            </a:r>
            <a:r>
              <a:rPr lang="es-ES" sz="1600" b="1" dirty="0"/>
              <a:t> </a:t>
            </a:r>
            <a:r>
              <a:rPr lang="es-ES" sz="1600" b="1" dirty="0" err="1"/>
              <a:t>Selection</a:t>
            </a:r>
            <a:endParaRPr lang="es-ES" sz="16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75C7BF1-C825-69DE-5014-CE021DFD86CD}"/>
              </a:ext>
            </a:extLst>
          </p:cNvPr>
          <p:cNvSpPr txBox="1"/>
          <p:nvPr/>
        </p:nvSpPr>
        <p:spPr>
          <a:xfrm>
            <a:off x="8411733" y="4237271"/>
            <a:ext cx="1132719" cy="584775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 err="1"/>
              <a:t>Model</a:t>
            </a:r>
            <a:endParaRPr lang="es-ES" sz="1600" b="1" dirty="0"/>
          </a:p>
          <a:p>
            <a:pPr algn="ctr"/>
            <a:r>
              <a:rPr lang="es-ES" sz="1600" b="1" dirty="0" err="1"/>
              <a:t>Testing</a:t>
            </a:r>
            <a:endParaRPr lang="es-ES" sz="16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A7229C9-11C8-6D6B-4758-24AD07E6F74D}"/>
              </a:ext>
            </a:extLst>
          </p:cNvPr>
          <p:cNvSpPr txBox="1"/>
          <p:nvPr/>
        </p:nvSpPr>
        <p:spPr>
          <a:xfrm>
            <a:off x="10119764" y="3137091"/>
            <a:ext cx="113271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/>
              <a:t>CHATBOT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43E5409-991C-5E22-4782-50D8F1ED48C8}"/>
              </a:ext>
            </a:extLst>
          </p:cNvPr>
          <p:cNvSpPr txBox="1"/>
          <p:nvPr/>
        </p:nvSpPr>
        <p:spPr>
          <a:xfrm>
            <a:off x="5754498" y="2175925"/>
            <a:ext cx="172887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/>
              <a:t>USER &amp; PROJECTS</a:t>
            </a:r>
          </a:p>
          <a:p>
            <a:pPr algn="ctr"/>
            <a:r>
              <a:rPr lang="es-ES" sz="1200" b="1" dirty="0"/>
              <a:t>MANAGEMENT LAYER</a:t>
            </a:r>
          </a:p>
        </p:txBody>
      </p:sp>
      <p:pic>
        <p:nvPicPr>
          <p:cNvPr id="1026" name="Picture 2" descr="Python logo and symbol, meaning, history, PNG">
            <a:extLst>
              <a:ext uri="{FF2B5EF4-FFF2-40B4-BE49-F238E27FC236}">
                <a16:creationId xmlns:a16="http://schemas.microsoft.com/office/drawing/2014/main" id="{FBD398B5-12AD-BAC8-882C-0EA3EB99C7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450" b="27282"/>
          <a:stretch/>
        </p:blipFill>
        <p:spPr bwMode="auto">
          <a:xfrm>
            <a:off x="3510364" y="3091983"/>
            <a:ext cx="924308" cy="273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19415E9-F053-4FD0-5D38-4D035BB89DA9}"/>
              </a:ext>
            </a:extLst>
          </p:cNvPr>
          <p:cNvSpPr txBox="1"/>
          <p:nvPr/>
        </p:nvSpPr>
        <p:spPr>
          <a:xfrm>
            <a:off x="4948940" y="3017035"/>
            <a:ext cx="323817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>
                <a:solidFill>
                  <a:srgbClr val="1FB35B"/>
                </a:solidFill>
              </a:rPr>
              <a:t>ML LEARNING PIPELINE</a:t>
            </a:r>
          </a:p>
        </p:txBody>
      </p:sp>
      <p:pic>
        <p:nvPicPr>
          <p:cNvPr id="26" name="Picture 4" descr="Chatbot - Free technology icons">
            <a:extLst>
              <a:ext uri="{FF2B5EF4-FFF2-40B4-BE49-F238E27FC236}">
                <a16:creationId xmlns:a16="http://schemas.microsoft.com/office/drawing/2014/main" id="{A7D499FA-2B87-E570-17CE-B3C41122F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6275" y="3664316"/>
            <a:ext cx="1012371" cy="101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sv - Free files and folders icons">
            <a:extLst>
              <a:ext uri="{FF2B5EF4-FFF2-40B4-BE49-F238E27FC236}">
                <a16:creationId xmlns:a16="http://schemas.microsoft.com/office/drawing/2014/main" id="{4B00B249-2032-2758-B58A-C7C76A4DED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824" y="3555000"/>
            <a:ext cx="649259" cy="649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BBEBF47C-21EF-D8AE-7F33-52C5C1AC9959}"/>
              </a:ext>
            </a:extLst>
          </p:cNvPr>
          <p:cNvSpPr txBox="1"/>
          <p:nvPr/>
        </p:nvSpPr>
        <p:spPr>
          <a:xfrm>
            <a:off x="759351" y="4279028"/>
            <a:ext cx="1244982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100" b="1" dirty="0"/>
              <a:t>Raw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100" b="1" dirty="0" err="1"/>
              <a:t>Processed</a:t>
            </a:r>
            <a:r>
              <a:rPr lang="es-ES" sz="1100" b="1" dirty="0"/>
              <a:t> Data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D47D9C2-8A07-EE0D-140E-21F8ECB495E4}"/>
              </a:ext>
            </a:extLst>
          </p:cNvPr>
          <p:cNvSpPr txBox="1"/>
          <p:nvPr/>
        </p:nvSpPr>
        <p:spPr>
          <a:xfrm>
            <a:off x="802601" y="2792551"/>
            <a:ext cx="1244982" cy="6001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100" b="1" dirty="0" err="1"/>
              <a:t>Users</a:t>
            </a:r>
            <a:endParaRPr lang="es-ES" sz="11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100" b="1" dirty="0" err="1"/>
              <a:t>Projects</a:t>
            </a:r>
            <a:endParaRPr lang="es-ES" sz="11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100" b="1" dirty="0" err="1"/>
              <a:t>Models</a:t>
            </a:r>
            <a:endParaRPr lang="es-ES" sz="1100" b="1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11789E1-64BA-BDB7-8A73-FEB530DB113A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>
            <a:off x="4588652" y="4529659"/>
            <a:ext cx="398729" cy="0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838A32C-770A-6EC3-1F89-B4C65637A16C}"/>
              </a:ext>
            </a:extLst>
          </p:cNvPr>
          <p:cNvCxnSpPr/>
          <p:nvPr/>
        </p:nvCxnSpPr>
        <p:spPr>
          <a:xfrm>
            <a:off x="6480623" y="4529658"/>
            <a:ext cx="398729" cy="0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F70A478-B448-4D77-6071-EC75401A2183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8013004" y="4529658"/>
            <a:ext cx="398729" cy="1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6" descr="Csv - Free files and folders icons">
            <a:extLst>
              <a:ext uri="{FF2B5EF4-FFF2-40B4-BE49-F238E27FC236}">
                <a16:creationId xmlns:a16="http://schemas.microsoft.com/office/drawing/2014/main" id="{FF3E1090-02D6-96D5-601E-12F1B2A0D9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6743" y="1135761"/>
            <a:ext cx="324630" cy="324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ow To Generate Parquet Files in Java | The ContactSunny Blog">
            <a:extLst>
              <a:ext uri="{FF2B5EF4-FFF2-40B4-BE49-F238E27FC236}">
                <a16:creationId xmlns:a16="http://schemas.microsoft.com/office/drawing/2014/main" id="{8931742A-BFAA-B10A-D6C0-F4F85A0C14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4" t="12384" r="5906" b="11368"/>
          <a:stretch/>
        </p:blipFill>
        <p:spPr bwMode="auto">
          <a:xfrm>
            <a:off x="3714817" y="816525"/>
            <a:ext cx="324630" cy="276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6" descr="Csv - Free files and folders icons">
            <a:extLst>
              <a:ext uri="{FF2B5EF4-FFF2-40B4-BE49-F238E27FC236}">
                <a16:creationId xmlns:a16="http://schemas.microsoft.com/office/drawing/2014/main" id="{A82A51F5-1FEB-F17E-8965-59DCDDEE61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2615" y="954776"/>
            <a:ext cx="324630" cy="324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D0BE87A2-57A6-EF39-5F97-A021E1113EFA}"/>
              </a:ext>
            </a:extLst>
          </p:cNvPr>
          <p:cNvSpPr txBox="1"/>
          <p:nvPr/>
        </p:nvSpPr>
        <p:spPr>
          <a:xfrm>
            <a:off x="3481311" y="442513"/>
            <a:ext cx="85521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1100" b="1" dirty="0"/>
              <a:t>Data Input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AE56147-027F-30ED-A6EF-B71C02B66056}"/>
              </a:ext>
            </a:extLst>
          </p:cNvPr>
          <p:cNvSpPr txBox="1"/>
          <p:nvPr/>
        </p:nvSpPr>
        <p:spPr>
          <a:xfrm>
            <a:off x="8666367" y="464428"/>
            <a:ext cx="91742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1100" b="1" dirty="0"/>
              <a:t>Data Output</a:t>
            </a:r>
          </a:p>
        </p:txBody>
      </p:sp>
      <p:pic>
        <p:nvPicPr>
          <p:cNvPr id="1034" name="Picture 10" descr="GitHub Logo and symbol, meaning, history, PNG, brand">
            <a:extLst>
              <a:ext uri="{FF2B5EF4-FFF2-40B4-BE49-F238E27FC236}">
                <a16:creationId xmlns:a16="http://schemas.microsoft.com/office/drawing/2014/main" id="{65E92381-E2CA-F091-91A7-4475BF8B40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912" y="4963324"/>
            <a:ext cx="745671" cy="41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70A85098-0431-149F-C5C1-ED27354DEBD3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2116931" y="2437820"/>
            <a:ext cx="1188692" cy="580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A0F5B28-ECD9-A9AE-68C6-DE427C357CF3}"/>
              </a:ext>
            </a:extLst>
          </p:cNvPr>
          <p:cNvSpPr txBox="1"/>
          <p:nvPr/>
        </p:nvSpPr>
        <p:spPr>
          <a:xfrm>
            <a:off x="2272910" y="2210538"/>
            <a:ext cx="618211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100" b="1" dirty="0"/>
              <a:t>Data </a:t>
            </a:r>
          </a:p>
          <a:p>
            <a:pPr algn="ctr"/>
            <a:r>
              <a:rPr lang="es-ES" sz="1100" b="1" dirty="0" err="1"/>
              <a:t>Sharing</a:t>
            </a:r>
            <a:endParaRPr lang="es-ES" sz="1100" b="1" dirty="0"/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92DEC871-4BF1-898B-D477-FC9F2D5E9490}"/>
              </a:ext>
            </a:extLst>
          </p:cNvPr>
          <p:cNvCxnSpPr>
            <a:cxnSpLocks/>
            <a:stCxn id="2056" idx="0"/>
            <a:endCxn id="20" idx="2"/>
          </p:cNvCxnSpPr>
          <p:nvPr/>
        </p:nvCxnSpPr>
        <p:spPr>
          <a:xfrm rot="16200000" flipV="1">
            <a:off x="8649382" y="5150758"/>
            <a:ext cx="1281489" cy="624065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6E3026F8-855B-E341-83AC-DF2E4E7A2712}"/>
              </a:ext>
            </a:extLst>
          </p:cNvPr>
          <p:cNvCxnSpPr>
            <a:cxnSpLocks/>
            <a:stCxn id="2056" idx="0"/>
            <a:endCxn id="17" idx="2"/>
          </p:cNvCxnSpPr>
          <p:nvPr/>
        </p:nvCxnSpPr>
        <p:spPr>
          <a:xfrm rot="16200000" flipV="1">
            <a:off x="7883658" y="4385034"/>
            <a:ext cx="1281489" cy="2155513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1FFFCEAD-9C9D-1D29-BEF4-72488AA31321}"/>
              </a:ext>
            </a:extLst>
          </p:cNvPr>
          <p:cNvCxnSpPr>
            <a:cxnSpLocks/>
            <a:stCxn id="2056" idx="0"/>
            <a:endCxn id="11" idx="2"/>
          </p:cNvCxnSpPr>
          <p:nvPr/>
        </p:nvCxnSpPr>
        <p:spPr>
          <a:xfrm rot="5400000" flipH="1" flipV="1">
            <a:off x="9601948" y="5025695"/>
            <a:ext cx="1078051" cy="1077630"/>
          </a:xfrm>
          <a:prstGeom prst="bentConnector3">
            <a:avLst>
              <a:gd name="adj1" fmla="val 59424"/>
            </a:avLst>
          </a:prstGeom>
          <a:ln w="12700">
            <a:solidFill>
              <a:srgbClr val="C00000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8FE65A2F-BF5B-7CEF-5697-8E53902C2DA2}"/>
              </a:ext>
            </a:extLst>
          </p:cNvPr>
          <p:cNvSpPr txBox="1"/>
          <p:nvPr/>
        </p:nvSpPr>
        <p:spPr>
          <a:xfrm>
            <a:off x="9029746" y="5680477"/>
            <a:ext cx="1079045" cy="2616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1100" b="1" dirty="0"/>
              <a:t>API </a:t>
            </a:r>
            <a:r>
              <a:rPr lang="es-ES" sz="1100" b="1" dirty="0" err="1"/>
              <a:t>Integration</a:t>
            </a:r>
            <a:endParaRPr lang="es-ES" sz="1100" b="1" dirty="0"/>
          </a:p>
        </p:txBody>
      </p:sp>
      <p:sp>
        <p:nvSpPr>
          <p:cNvPr id="1024" name="TextBox 1023">
            <a:extLst>
              <a:ext uri="{FF2B5EF4-FFF2-40B4-BE49-F238E27FC236}">
                <a16:creationId xmlns:a16="http://schemas.microsoft.com/office/drawing/2014/main" id="{5547652E-65AF-EBF2-A1EA-94FEC048656B}"/>
              </a:ext>
            </a:extLst>
          </p:cNvPr>
          <p:cNvSpPr txBox="1"/>
          <p:nvPr/>
        </p:nvSpPr>
        <p:spPr>
          <a:xfrm>
            <a:off x="251354" y="73954"/>
            <a:ext cx="43470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u="sng" dirty="0" err="1">
                <a:latin typeface="+mj-lt"/>
              </a:rPr>
              <a:t>Architecture</a:t>
            </a:r>
            <a:endParaRPr lang="es-ES" sz="2800" u="sng" dirty="0">
              <a:latin typeface="+mj-lt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E7E76B9-8B76-03BE-F325-2DA5050AE381}"/>
              </a:ext>
            </a:extLst>
          </p:cNvPr>
          <p:cNvSpPr txBox="1"/>
          <p:nvPr/>
        </p:nvSpPr>
        <p:spPr>
          <a:xfrm>
            <a:off x="351141" y="1681279"/>
            <a:ext cx="172887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/>
              <a:t>REPOSITORY</a:t>
            </a:r>
          </a:p>
        </p:txBody>
      </p:sp>
      <p:cxnSp>
        <p:nvCxnSpPr>
          <p:cNvPr id="1043" name="Connector: Elbow 1042">
            <a:extLst>
              <a:ext uri="{FF2B5EF4-FFF2-40B4-BE49-F238E27FC236}">
                <a16:creationId xmlns:a16="http://schemas.microsoft.com/office/drawing/2014/main" id="{E028A77A-FF34-392B-9CD6-C94DF0C79ED8}"/>
              </a:ext>
            </a:extLst>
          </p:cNvPr>
          <p:cNvCxnSpPr>
            <a:cxnSpLocks/>
          </p:cNvCxnSpPr>
          <p:nvPr/>
        </p:nvCxnSpPr>
        <p:spPr>
          <a:xfrm flipV="1">
            <a:off x="2141996" y="4075423"/>
            <a:ext cx="1188692" cy="580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4" name="TextBox 1043">
            <a:extLst>
              <a:ext uri="{FF2B5EF4-FFF2-40B4-BE49-F238E27FC236}">
                <a16:creationId xmlns:a16="http://schemas.microsoft.com/office/drawing/2014/main" id="{B9D1D3D3-6B32-E086-0352-A96E675CEB5B}"/>
              </a:ext>
            </a:extLst>
          </p:cNvPr>
          <p:cNvSpPr txBox="1"/>
          <p:nvPr/>
        </p:nvSpPr>
        <p:spPr>
          <a:xfrm>
            <a:off x="2297975" y="3848141"/>
            <a:ext cx="618211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100" b="1" dirty="0"/>
              <a:t>Data </a:t>
            </a:r>
          </a:p>
          <a:p>
            <a:pPr algn="ctr"/>
            <a:r>
              <a:rPr lang="es-ES" sz="1100" b="1" dirty="0" err="1"/>
              <a:t>Sharing</a:t>
            </a:r>
            <a:endParaRPr lang="es-ES" sz="1100" b="1" dirty="0"/>
          </a:p>
        </p:txBody>
      </p:sp>
    </p:spTree>
    <p:extLst>
      <p:ext uri="{BB962C8B-B14F-4D97-AF65-F5344CB8AC3E}">
        <p14:creationId xmlns:p14="http://schemas.microsoft.com/office/powerpoint/2010/main" val="1899501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14837</TotalTime>
  <Words>139</Words>
  <Application>Microsoft Office PowerPoint</Application>
  <PresentationFormat>Widescreen</PresentationFormat>
  <Paragraphs>40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Arimo Bold</vt:lpstr>
      <vt:lpstr>Arial</vt:lpstr>
      <vt:lpstr>Calibri</vt:lpstr>
      <vt:lpstr>Calibri Light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DIEZ ALONSO</dc:creator>
  <cp:lastModifiedBy>LAURA DIEZ ALONSO</cp:lastModifiedBy>
  <cp:revision>7</cp:revision>
  <dcterms:created xsi:type="dcterms:W3CDTF">2024-03-11T18:03:47Z</dcterms:created>
  <dcterms:modified xsi:type="dcterms:W3CDTF">2024-03-24T10:03:40Z</dcterms:modified>
</cp:coreProperties>
</file>