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6A4"/>
    <a:srgbClr val="ADB1B2"/>
    <a:srgbClr val="1FB35B"/>
    <a:srgbClr val="40C87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27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2ED-69B0-9DF6-4888-BF7C58AA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C68A-1BCB-34BB-CF01-ACE47627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05B0-1030-FFDE-059B-CAC9F70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C91A-4A43-6B46-A990-6302ED0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B02E-FCFD-8636-82E2-49B84400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3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5D8-D1D8-6DD2-152F-BA96F9E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4241-9E25-6345-5989-77A3F090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A39B-DEB1-BB9E-D8C0-5BD478F6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7FA8-2F76-67C7-7172-0C6E379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48BF-2A43-53B8-14F0-ECBB09C0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6FDFE-655E-4D47-4A73-428CB7AE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DF68-E0BC-91BB-A9D9-E307E0BA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85AA-1D5A-373E-811C-FC1EA0C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E6B-C216-0152-F8A6-03392EA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26CE-89E1-B626-5F1B-E3010366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A45-ABD8-DD8C-55F5-ECFEE55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34F7-20DC-FB43-06F1-1EAA493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912C-E86B-A72F-DA39-DB5D163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3A2-A4F7-E46C-FA9D-8067B76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3D6-AF84-2364-C675-613BEE9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7E7-FEDC-0B20-0949-902DA92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E1A6-1B9E-3462-89AA-641452E2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978-596C-C930-1C33-B03F7CD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001-501E-A86D-0936-FED62C9F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AD61-1008-B885-30AD-80FD44F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537E-03B4-164F-85DC-436FBBE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E039-218E-A5F1-E8D4-D16361BD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E926-88AC-E1A8-AFC7-DD66BE6A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DB8-DFF1-5C0C-21DC-625F06B6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AE5A-94C6-A835-1923-AE5916B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6464-FFCB-3B86-8E7D-8616C40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F81-308F-B928-0737-AFF223CE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9030-2622-3887-F63B-6250D15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FB61-FB6E-8CC3-90C1-E0DA5D29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B95DF-80DE-B8EB-4484-D2FCA8D0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ACFE-4340-A592-02D4-59A8095F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AFD7-0A83-717C-71B8-90F4DEC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9DAD-A5CA-2380-4235-B2082CF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F108-7EF7-F3BC-33AD-96C96E1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00B1-0E26-A6DD-9C3D-C0B776F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BB7B-ED8C-9F1A-0EEE-36B3D43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C691A-4C63-EAD5-A109-B37BFA38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80F6-B78A-A989-66E7-9CF42A1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0D76-C7FC-E160-A9F8-948FC2E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D701-67D3-FB71-0098-8B2ADC7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1816-C728-DE35-2F9A-97F101AA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8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9273-DF6E-21C2-48BE-777A420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2311-F922-E10C-BECB-DCECB3E1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5013-A654-1C15-95AA-2DCA5900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EC6D-E2F1-74AC-509D-704BCDB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AD3C-A64C-8B4F-B50A-34FA127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1C7-0193-AAC3-A9AA-1D9B522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3D4-D97F-1864-F490-1FF41538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00FB-C85E-E32B-89EF-D4E5B5C1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0705-CB84-9FDF-B669-72BB3A03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5FA5-15DA-7831-7F7A-6C4CCD6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068B-8152-2399-EAED-17BF3DF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CEC-28E5-7B8A-F0B4-49C2CDB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8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BA4A7-7BF2-E9EB-D7F2-41E9ACE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D55D-D8D7-C8B6-D2E1-7977D79E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2A9B-94C0-DFDE-D66D-1E4C7909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82C-776D-400F-AD90-26C29B7353B6}" type="datetimeFigureOut">
              <a:rPr lang="es-ES" smtClean="0"/>
              <a:t>13/03/2024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7C4C-8028-39F0-AC94-75AE2EEF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2982-E9DE-D1A5-37B5-C5EAB170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140043" y="182124"/>
            <a:ext cx="1741715" cy="16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FC159-0634-9D04-686C-98D67BA8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3CA00-6AAF-6613-2C79-672F7EB69CC7}"/>
              </a:ext>
            </a:extLst>
          </p:cNvPr>
          <p:cNvSpPr txBox="1"/>
          <p:nvPr/>
        </p:nvSpPr>
        <p:spPr>
          <a:xfrm>
            <a:off x="7177314" y="2808514"/>
            <a:ext cx="4704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LearnLab</a:t>
            </a:r>
            <a:r>
              <a:rPr lang="es-E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BB98-875B-B094-2B04-CD06988C91A3}"/>
              </a:ext>
            </a:extLst>
          </p:cNvPr>
          <p:cNvSpPr txBox="1"/>
          <p:nvPr/>
        </p:nvSpPr>
        <p:spPr>
          <a:xfrm>
            <a:off x="7479392" y="3549427"/>
            <a:ext cx="34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Rodrigo Coloma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Gutierrez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7022" y="381678"/>
            <a:ext cx="1601733" cy="346133"/>
            <a:chOff x="0" y="0"/>
            <a:chExt cx="3203467" cy="692267"/>
          </a:xfrm>
        </p:grpSpPr>
        <p:sp>
          <p:nvSpPr>
            <p:cNvPr id="4" name="Freeform 4"/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1012327"/>
            <a:ext cx="1123434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 Creating the right Machine Learning model</a:t>
            </a:r>
          </a:p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takes time and coding skills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06216" y="6188517"/>
            <a:ext cx="175775" cy="36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465">
                <a:solidFill>
                  <a:srgbClr val="000000"/>
                </a:solidFill>
                <a:latin typeface="Roboto"/>
              </a:rPr>
              <a:t>1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D3D67B99-644A-725E-7F84-CEFD00BC84A4}"/>
              </a:ext>
            </a:extLst>
          </p:cNvPr>
          <p:cNvGrpSpPr/>
          <p:nvPr/>
        </p:nvGrpSpPr>
        <p:grpSpPr>
          <a:xfrm>
            <a:off x="685801" y="2464686"/>
            <a:ext cx="1674771" cy="336906"/>
            <a:chOff x="0" y="0"/>
            <a:chExt cx="3349543" cy="673812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7197F3-ACB0-592F-A513-1695EAD6BB4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B1EB6E7-9A81-C807-2F72-7C8A0BA49F38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25C150EF-A23A-E81C-219D-1BC1A919F7B8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#1</a:t>
              </a:r>
            </a:p>
          </p:txBody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91790BF-F0C4-D809-6AAE-07550C9CFA03}"/>
              </a:ext>
            </a:extLst>
          </p:cNvPr>
          <p:cNvGrpSpPr/>
          <p:nvPr/>
        </p:nvGrpSpPr>
        <p:grpSpPr>
          <a:xfrm>
            <a:off x="685801" y="3657566"/>
            <a:ext cx="1674771" cy="336906"/>
            <a:chOff x="0" y="0"/>
            <a:chExt cx="3349543" cy="67381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EB33A1-66E6-CD92-68CF-5A37A59D3D29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C439D-C826-4695-D015-4FAB6CDE7716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C99A55AC-E690-2141-E45D-34F9A28E9AD3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#2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18108DC2-7847-F687-BFCF-15080566510C}"/>
              </a:ext>
            </a:extLst>
          </p:cNvPr>
          <p:cNvGrpSpPr/>
          <p:nvPr/>
        </p:nvGrpSpPr>
        <p:grpSpPr>
          <a:xfrm>
            <a:off x="685801" y="4826170"/>
            <a:ext cx="1674771" cy="336906"/>
            <a:chOff x="0" y="0"/>
            <a:chExt cx="3349543" cy="67381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0352A9C-03E5-B968-0768-A0A3EEE40B7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FA159AE-10CF-55A2-BD17-D54BAAF8C9E7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C53FB25D-350A-D746-5F97-54683A2CE04D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7D2504-6429-3687-3E85-11EF22F82EC4}"/>
              </a:ext>
            </a:extLst>
          </p:cNvPr>
          <p:cNvSpPr txBox="1"/>
          <p:nvPr/>
        </p:nvSpPr>
        <p:spPr>
          <a:xfrm>
            <a:off x="847872" y="2882511"/>
            <a:ext cx="696262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A machine learning pipeline requires multiple iterations over every step of the process to find the right combination to maximize the model performance.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C59E850A-3179-B40E-5A12-B5CEC5CF86D3}"/>
              </a:ext>
            </a:extLst>
          </p:cNvPr>
          <p:cNvSpPr txBox="1"/>
          <p:nvPr/>
        </p:nvSpPr>
        <p:spPr>
          <a:xfrm>
            <a:off x="840276" y="4122625"/>
            <a:ext cx="637967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It is hard to keep track of all the modifications of the pipeline when creating a model 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02D777A7-4BB5-0470-F982-AFB456695DE3}"/>
              </a:ext>
            </a:extLst>
          </p:cNvPr>
          <p:cNvSpPr txBox="1"/>
          <p:nvPr/>
        </p:nvSpPr>
        <p:spPr>
          <a:xfrm>
            <a:off x="847873" y="5250771"/>
            <a:ext cx="6372077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Model creators tend to use Generative AI tools but without integration with their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7022" y="381678"/>
            <a:ext cx="1601733" cy="346133"/>
            <a:chOff x="0" y="0"/>
            <a:chExt cx="3203467" cy="692267"/>
          </a:xfrm>
        </p:grpSpPr>
        <p:sp>
          <p:nvSpPr>
            <p:cNvPr id="4" name="Freeform 4"/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1012327"/>
            <a:ext cx="1123434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 Creating the right Machine Learning model</a:t>
            </a:r>
          </a:p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takes time and coding skills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06216" y="6188517"/>
            <a:ext cx="175775" cy="36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465">
                <a:solidFill>
                  <a:srgbClr val="000000"/>
                </a:solidFill>
                <a:latin typeface="Roboto"/>
              </a:rPr>
              <a:t>1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D3D67B99-644A-725E-7F84-CEFD00BC84A4}"/>
              </a:ext>
            </a:extLst>
          </p:cNvPr>
          <p:cNvGrpSpPr/>
          <p:nvPr/>
        </p:nvGrpSpPr>
        <p:grpSpPr>
          <a:xfrm>
            <a:off x="685801" y="2464686"/>
            <a:ext cx="1674771" cy="336906"/>
            <a:chOff x="0" y="0"/>
            <a:chExt cx="3349543" cy="673812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7197F3-ACB0-592F-A513-1695EAD6BB4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B1EB6E7-9A81-C807-2F72-7C8A0BA49F38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25C150EF-A23A-E81C-219D-1BC1A919F7B8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#1</a:t>
              </a:r>
            </a:p>
          </p:txBody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91790BF-F0C4-D809-6AAE-07550C9CFA03}"/>
              </a:ext>
            </a:extLst>
          </p:cNvPr>
          <p:cNvGrpSpPr/>
          <p:nvPr/>
        </p:nvGrpSpPr>
        <p:grpSpPr>
          <a:xfrm>
            <a:off x="685801" y="3657566"/>
            <a:ext cx="1674771" cy="336906"/>
            <a:chOff x="0" y="0"/>
            <a:chExt cx="3349543" cy="67381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EB33A1-66E6-CD92-68CF-5A37A59D3D29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C439D-C826-4695-D015-4FAB6CDE7716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C99A55AC-E690-2141-E45D-34F9A28E9AD3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#2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18108DC2-7847-F687-BFCF-15080566510C}"/>
              </a:ext>
            </a:extLst>
          </p:cNvPr>
          <p:cNvGrpSpPr/>
          <p:nvPr/>
        </p:nvGrpSpPr>
        <p:grpSpPr>
          <a:xfrm>
            <a:off x="685801" y="4826170"/>
            <a:ext cx="1674771" cy="336906"/>
            <a:chOff x="0" y="0"/>
            <a:chExt cx="3349543" cy="67381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0352A9C-03E5-B968-0768-A0A3EEE40B7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FA159AE-10CF-55A2-BD17-D54BAAF8C9E7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C53FB25D-350A-D746-5F97-54683A2CE04D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7D2504-6429-3687-3E85-11EF22F82EC4}"/>
              </a:ext>
            </a:extLst>
          </p:cNvPr>
          <p:cNvSpPr txBox="1"/>
          <p:nvPr/>
        </p:nvSpPr>
        <p:spPr>
          <a:xfrm>
            <a:off x="847873" y="2882511"/>
            <a:ext cx="5197328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A machine learning pipeline requires multiple iterations over every step of the process to find the right combination to maximize the model performance.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C59E850A-3179-B40E-5A12-B5CEC5CF86D3}"/>
              </a:ext>
            </a:extLst>
          </p:cNvPr>
          <p:cNvSpPr txBox="1"/>
          <p:nvPr/>
        </p:nvSpPr>
        <p:spPr>
          <a:xfrm>
            <a:off x="840276" y="4122625"/>
            <a:ext cx="500172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It is hard to keep track of all the modifications of the pipeline when creating a model 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02D777A7-4BB5-0470-F982-AFB456695DE3}"/>
              </a:ext>
            </a:extLst>
          </p:cNvPr>
          <p:cNvSpPr txBox="1"/>
          <p:nvPr/>
        </p:nvSpPr>
        <p:spPr>
          <a:xfrm>
            <a:off x="847873" y="5250771"/>
            <a:ext cx="509572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Model creators tend to use Generative AI tools but without integration with their data</a:t>
            </a:r>
          </a:p>
        </p:txBody>
      </p:sp>
      <p:pic>
        <p:nvPicPr>
          <p:cNvPr id="1028" name="Picture 4" descr="What is Machine Learning Course| Its Importance and Types-FORE">
            <a:extLst>
              <a:ext uri="{FF2B5EF4-FFF2-40B4-BE49-F238E27FC236}">
                <a16:creationId xmlns:a16="http://schemas.microsoft.com/office/drawing/2014/main" id="{8BBD41C4-7645-31DF-024A-8D229A2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597746"/>
            <a:ext cx="5511800" cy="33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479314" y="231443"/>
            <a:ext cx="1349818" cy="12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8C757-91C6-80C5-8AEA-2065191A6FF0}"/>
              </a:ext>
            </a:extLst>
          </p:cNvPr>
          <p:cNvSpPr/>
          <p:nvPr/>
        </p:nvSpPr>
        <p:spPr>
          <a:xfrm>
            <a:off x="2603066" y="2351500"/>
            <a:ext cx="6690341" cy="200632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547B8-521F-4A64-C9D5-62D04EBBA1FC}"/>
              </a:ext>
            </a:extLst>
          </p:cNvPr>
          <p:cNvSpPr/>
          <p:nvPr/>
        </p:nvSpPr>
        <p:spPr>
          <a:xfrm>
            <a:off x="4583604" y="313238"/>
            <a:ext cx="2729264" cy="80047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9BCC-603D-2E9F-CF45-CAE7EE6C3BA6}"/>
              </a:ext>
            </a:extLst>
          </p:cNvPr>
          <p:cNvSpPr/>
          <p:nvPr/>
        </p:nvSpPr>
        <p:spPr>
          <a:xfrm>
            <a:off x="1310120" y="5313745"/>
            <a:ext cx="5575099" cy="11578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1A1B4-4D24-74FB-E575-99EC0D22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08" y="5681571"/>
            <a:ext cx="1420070" cy="6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9BF89-D072-2F4C-03E2-CE43DB2E124C}"/>
              </a:ext>
            </a:extLst>
          </p:cNvPr>
          <p:cNvSpPr/>
          <p:nvPr/>
        </p:nvSpPr>
        <p:spPr>
          <a:xfrm>
            <a:off x="1233866" y="2351500"/>
            <a:ext cx="1132718" cy="20216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11335-0BFE-6979-52DC-9755A041EA79}"/>
              </a:ext>
            </a:extLst>
          </p:cNvPr>
          <p:cNvSpPr/>
          <p:nvPr/>
        </p:nvSpPr>
        <p:spPr>
          <a:xfrm>
            <a:off x="9576406" y="2281712"/>
            <a:ext cx="1132718" cy="20761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6" name="Picture 8" descr="OpenAI Logo PNG vector in SVG, PDF, AI, CDR format">
            <a:extLst>
              <a:ext uri="{FF2B5EF4-FFF2-40B4-BE49-F238E27FC236}">
                <a16:creationId xmlns:a16="http://schemas.microsoft.com/office/drawing/2014/main" id="{24986B89-F872-0075-3BC1-38AC8DC9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40505" r="14302" b="40769"/>
          <a:stretch/>
        </p:blipFill>
        <p:spPr bwMode="auto">
          <a:xfrm>
            <a:off x="7216096" y="5536897"/>
            <a:ext cx="3011634" cy="59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eamlit • A faster way to build and share data apps">
            <a:extLst>
              <a:ext uri="{FF2B5EF4-FFF2-40B4-BE49-F238E27FC236}">
                <a16:creationId xmlns:a16="http://schemas.microsoft.com/office/drawing/2014/main" id="{57B7DF15-3576-5849-EEBF-3E06E48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1" y="1678611"/>
            <a:ext cx="1796726" cy="4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ndas - Python Data Analysis Library">
            <a:extLst>
              <a:ext uri="{FF2B5EF4-FFF2-40B4-BE49-F238E27FC236}">
                <a16:creationId xmlns:a16="http://schemas.microsoft.com/office/drawing/2014/main" id="{4C62CA79-8E46-01DD-DF99-37AA467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7" y="2944375"/>
            <a:ext cx="751346" cy="5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andas - Python Data Analysis Library">
            <a:extLst>
              <a:ext uri="{FF2B5EF4-FFF2-40B4-BE49-F238E27FC236}">
                <a16:creationId xmlns:a16="http://schemas.microsoft.com/office/drawing/2014/main" id="{6C4CC7F2-8BE9-CBE9-BF1C-E6D11851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91" y="2973379"/>
            <a:ext cx="685850" cy="4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x sqlite3&quot; Icon - Download for free – Iconduck">
            <a:extLst>
              <a:ext uri="{FF2B5EF4-FFF2-40B4-BE49-F238E27FC236}">
                <a16:creationId xmlns:a16="http://schemas.microsoft.com/office/drawing/2014/main" id="{7555E4A0-0670-B6C4-5BF4-6F3CD28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30" y="3603922"/>
            <a:ext cx="575733" cy="6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andas - Python Data Analysis Library">
            <a:extLst>
              <a:ext uri="{FF2B5EF4-FFF2-40B4-BE49-F238E27FC236}">
                <a16:creationId xmlns:a16="http://schemas.microsoft.com/office/drawing/2014/main" id="{2DBDF48C-13B8-42A3-3BF5-582F053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07" y="2982627"/>
            <a:ext cx="659723" cy="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6" descr="Citing and logo — seaborn 0.13.2 documentation">
            <a:extLst>
              <a:ext uri="{FF2B5EF4-FFF2-40B4-BE49-F238E27FC236}">
                <a16:creationId xmlns:a16="http://schemas.microsoft.com/office/drawing/2014/main" id="{0B447746-AE36-DF61-2B5A-334993794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C0E6B7-D276-413D-71E4-F91C71B13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5021" y="2927631"/>
            <a:ext cx="479309" cy="576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E21205-42EB-7D20-4F61-568793A29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7" y="2920581"/>
            <a:ext cx="591086" cy="591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A930C-2F7B-17E7-95FB-57A4A5F5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57" y="2951393"/>
            <a:ext cx="529462" cy="529462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18B987A-9869-C710-A986-8BBA3D9D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85" y="305289"/>
            <a:ext cx="816368" cy="8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eb Icon Logo PNG Vector (EPS) Free Download">
            <a:extLst>
              <a:ext uri="{FF2B5EF4-FFF2-40B4-BE49-F238E27FC236}">
                <a16:creationId xmlns:a16="http://schemas.microsoft.com/office/drawing/2014/main" id="{0B4D4FF1-63F4-376B-6079-7F9BDCDB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62" y="398093"/>
            <a:ext cx="630761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75A45-BE64-8D1F-B9F7-CE8D054CBB4B}"/>
              </a:ext>
            </a:extLst>
          </p:cNvPr>
          <p:cNvSpPr/>
          <p:nvPr/>
        </p:nvSpPr>
        <p:spPr>
          <a:xfrm>
            <a:off x="869244" y="1676478"/>
            <a:ext cx="10157985" cy="307483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C1D15-BF48-1665-E5D5-18A20A99801E}"/>
              </a:ext>
            </a:extLst>
          </p:cNvPr>
          <p:cNvSpPr txBox="1"/>
          <p:nvPr/>
        </p:nvSpPr>
        <p:spPr>
          <a:xfrm>
            <a:off x="2918911" y="3555103"/>
            <a:ext cx="1132718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Ingestion</a:t>
            </a:r>
            <a:endParaRPr lang="es-E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0969C-9533-F3BA-69E9-150AA8CB41D8}"/>
              </a:ext>
            </a:extLst>
          </p:cNvPr>
          <p:cNvSpPr txBox="1"/>
          <p:nvPr/>
        </p:nvSpPr>
        <p:spPr>
          <a:xfrm>
            <a:off x="4450358" y="3555103"/>
            <a:ext cx="1494175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EDA &amp; </a:t>
            </a:r>
            <a:r>
              <a:rPr lang="es-ES" sz="1600" b="1" dirty="0" err="1"/>
              <a:t>Prepprocessing</a:t>
            </a:r>
            <a:endParaRPr lang="es-E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7639E-44F3-9E7E-2282-94D946ECE718}"/>
              </a:ext>
            </a:extLst>
          </p:cNvPr>
          <p:cNvSpPr txBox="1"/>
          <p:nvPr/>
        </p:nvSpPr>
        <p:spPr>
          <a:xfrm>
            <a:off x="6343262" y="3555103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r>
              <a:rPr lang="es-ES" sz="1600" b="1" dirty="0"/>
              <a:t> </a:t>
            </a:r>
            <a:r>
              <a:rPr lang="es-ES" sz="1600" b="1" dirty="0" err="1"/>
              <a:t>Selection</a:t>
            </a:r>
            <a:endParaRPr lang="es-E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C7BF1-C825-69DE-5014-CE021DFD86CD}"/>
              </a:ext>
            </a:extLst>
          </p:cNvPr>
          <p:cNvSpPr txBox="1"/>
          <p:nvPr/>
        </p:nvSpPr>
        <p:spPr>
          <a:xfrm>
            <a:off x="7874710" y="3555103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endParaRPr lang="es-ES" sz="1600" b="1" dirty="0"/>
          </a:p>
          <a:p>
            <a:pPr algn="ctr"/>
            <a:r>
              <a:rPr lang="es-ES" sz="1600" b="1" dirty="0" err="1"/>
              <a:t>Testing</a:t>
            </a:r>
            <a:endParaRPr lang="es-E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229C9-11C8-6D6B-4758-24AD07E6F74D}"/>
              </a:ext>
            </a:extLst>
          </p:cNvPr>
          <p:cNvSpPr txBox="1"/>
          <p:nvPr/>
        </p:nvSpPr>
        <p:spPr>
          <a:xfrm>
            <a:off x="9582741" y="2469436"/>
            <a:ext cx="1132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CHATBOT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E5409-991C-5E22-4782-50D8F1ED48C8}"/>
              </a:ext>
            </a:extLst>
          </p:cNvPr>
          <p:cNvSpPr txBox="1"/>
          <p:nvPr/>
        </p:nvSpPr>
        <p:spPr>
          <a:xfrm>
            <a:off x="1247764" y="2351500"/>
            <a:ext cx="1132719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USER &amp; PROJECTS</a:t>
            </a:r>
          </a:p>
          <a:p>
            <a:pPr algn="ctr"/>
            <a:r>
              <a:rPr lang="es-ES" sz="1050" b="1" dirty="0"/>
              <a:t>MANAGEMENT</a:t>
            </a:r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FBD398B5-12AD-BAC8-882C-0EA3EB99C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27282"/>
          <a:stretch/>
        </p:blipFill>
        <p:spPr bwMode="auto">
          <a:xfrm>
            <a:off x="2973341" y="2409815"/>
            <a:ext cx="924308" cy="2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9415E9-F053-4FD0-5D38-4D035BB89DA9}"/>
              </a:ext>
            </a:extLst>
          </p:cNvPr>
          <p:cNvSpPr txBox="1"/>
          <p:nvPr/>
        </p:nvSpPr>
        <p:spPr>
          <a:xfrm>
            <a:off x="4329150" y="2334867"/>
            <a:ext cx="3238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FB35B"/>
                </a:solidFill>
              </a:rPr>
              <a:t>ML LEARNING PIPELINE</a:t>
            </a:r>
          </a:p>
        </p:txBody>
      </p:sp>
      <p:pic>
        <p:nvPicPr>
          <p:cNvPr id="26" name="Picture 4" descr="Chatbot - Free technology icons">
            <a:extLst>
              <a:ext uri="{FF2B5EF4-FFF2-40B4-BE49-F238E27FC236}">
                <a16:creationId xmlns:a16="http://schemas.microsoft.com/office/drawing/2014/main" id="{A7D499FA-2B87-E570-17CE-B3C41122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52" y="2996661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files and folders icons">
            <a:extLst>
              <a:ext uri="{FF2B5EF4-FFF2-40B4-BE49-F238E27FC236}">
                <a16:creationId xmlns:a16="http://schemas.microsoft.com/office/drawing/2014/main" id="{4B00B249-2032-2758-B58A-C7C76A4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84" y="5693377"/>
            <a:ext cx="649259" cy="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BF47C-21EF-D8AE-7F33-52C5C1AC9959}"/>
              </a:ext>
            </a:extLst>
          </p:cNvPr>
          <p:cNvSpPr txBox="1"/>
          <p:nvPr/>
        </p:nvSpPr>
        <p:spPr>
          <a:xfrm>
            <a:off x="5198450" y="5802563"/>
            <a:ext cx="12449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Raw </a:t>
            </a:r>
            <a:r>
              <a:rPr lang="es-ES" sz="1100" b="1" dirty="0" err="1"/>
              <a:t>Dataset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Processed</a:t>
            </a:r>
            <a:r>
              <a:rPr lang="es-ES" sz="1100" b="1" dirty="0"/>
              <a:t>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7D9C2-8A07-EE0D-140E-21F8ECB495E4}"/>
              </a:ext>
            </a:extLst>
          </p:cNvPr>
          <p:cNvSpPr txBox="1"/>
          <p:nvPr/>
        </p:nvSpPr>
        <p:spPr>
          <a:xfrm>
            <a:off x="3482678" y="5717924"/>
            <a:ext cx="124498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Users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Projects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Models</a:t>
            </a:r>
            <a:endParaRPr lang="es-ES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1789E1-64BA-BDB7-8A73-FEB530DB113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051629" y="3847491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8A32C-770A-6EC3-1F89-B4C65637A16C}"/>
              </a:ext>
            </a:extLst>
          </p:cNvPr>
          <p:cNvCxnSpPr/>
          <p:nvPr/>
        </p:nvCxnSpPr>
        <p:spPr>
          <a:xfrm>
            <a:off x="5943600" y="3847490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70A478-B448-4D77-6071-EC75401A218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475981" y="3847490"/>
            <a:ext cx="398729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19A9F08-CB44-E08A-9845-4E920DFC4853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3325586" y="713474"/>
            <a:ext cx="1258018" cy="963004"/>
          </a:xfrm>
          <a:prstGeom prst="bentConnector3">
            <a:avLst>
              <a:gd name="adj1" fmla="val 10062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1212613-BBD2-19D8-28F7-4653C01E6FFF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>
            <a:off x="7312868" y="713474"/>
            <a:ext cx="971162" cy="965178"/>
          </a:xfrm>
          <a:prstGeom prst="bentConnector3">
            <a:avLst>
              <a:gd name="adj1" fmla="val -30634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Csv - Free files and folders icons">
            <a:extLst>
              <a:ext uri="{FF2B5EF4-FFF2-40B4-BE49-F238E27FC236}">
                <a16:creationId xmlns:a16="http://schemas.microsoft.com/office/drawing/2014/main" id="{FF3E1090-02D6-96D5-601E-12F1B2A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7" y="1135761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nerate Parquet Files in Java | The ContactSunny Blog">
            <a:extLst>
              <a:ext uri="{FF2B5EF4-FFF2-40B4-BE49-F238E27FC236}">
                <a16:creationId xmlns:a16="http://schemas.microsoft.com/office/drawing/2014/main" id="{8931742A-BFAA-B10A-D6C0-F4F85A0C1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2384" r="5906" b="11368"/>
          <a:stretch/>
        </p:blipFill>
        <p:spPr bwMode="auto">
          <a:xfrm>
            <a:off x="3163271" y="816525"/>
            <a:ext cx="324630" cy="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sv - Free files and folders icons">
            <a:extLst>
              <a:ext uri="{FF2B5EF4-FFF2-40B4-BE49-F238E27FC236}">
                <a16:creationId xmlns:a16="http://schemas.microsoft.com/office/drawing/2014/main" id="{A82A51F5-1FEB-F17E-8965-59DCDDEE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69" y="954776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BE87A2-57A6-EF39-5F97-A021E1113EFA}"/>
              </a:ext>
            </a:extLst>
          </p:cNvPr>
          <p:cNvSpPr txBox="1"/>
          <p:nvPr/>
        </p:nvSpPr>
        <p:spPr>
          <a:xfrm>
            <a:off x="2929765" y="442513"/>
            <a:ext cx="8552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56147-027F-30ED-A6EF-B71C02B66056}"/>
              </a:ext>
            </a:extLst>
          </p:cNvPr>
          <p:cNvSpPr txBox="1"/>
          <p:nvPr/>
        </p:nvSpPr>
        <p:spPr>
          <a:xfrm>
            <a:off x="8114821" y="464428"/>
            <a:ext cx="9174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Output</a:t>
            </a:r>
          </a:p>
        </p:txBody>
      </p:sp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65E92381-E2CA-F091-91A7-4475BF8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05" y="5416384"/>
            <a:ext cx="745671" cy="4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A85098-0431-149F-C5C1-ED27354DEBD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816455" y="5032530"/>
            <a:ext cx="56243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0F5B28-ECD9-A9AE-68C6-DE427C357CF3}"/>
              </a:ext>
            </a:extLst>
          </p:cNvPr>
          <p:cNvSpPr txBox="1"/>
          <p:nvPr/>
        </p:nvSpPr>
        <p:spPr>
          <a:xfrm>
            <a:off x="3204983" y="4899872"/>
            <a:ext cx="10245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</a:t>
            </a:r>
            <a:r>
              <a:rPr lang="es-ES" sz="1100" b="1" dirty="0" err="1"/>
              <a:t>Sharing</a:t>
            </a:r>
            <a:endParaRPr lang="es-ES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DEC871-4BF1-898B-D477-FC9F2D5E9490}"/>
              </a:ext>
            </a:extLst>
          </p:cNvPr>
          <p:cNvCxnSpPr>
            <a:cxnSpLocks/>
            <a:stCxn id="2056" idx="0"/>
            <a:endCxn id="20" idx="2"/>
          </p:cNvCxnSpPr>
          <p:nvPr/>
        </p:nvCxnSpPr>
        <p:spPr>
          <a:xfrm rot="16200000" flipV="1">
            <a:off x="7882983" y="4697966"/>
            <a:ext cx="1397019" cy="28084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3026F8-855B-E341-83AC-DF2E4E7A2712}"/>
              </a:ext>
            </a:extLst>
          </p:cNvPr>
          <p:cNvCxnSpPr>
            <a:cxnSpLocks/>
            <a:stCxn id="2056" idx="0"/>
            <a:endCxn id="17" idx="2"/>
          </p:cNvCxnSpPr>
          <p:nvPr/>
        </p:nvCxnSpPr>
        <p:spPr>
          <a:xfrm rot="16200000" flipV="1">
            <a:off x="7117259" y="3932242"/>
            <a:ext cx="1397019" cy="181229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FFCEAD-9C9D-1D29-BEF4-72488AA31321}"/>
              </a:ext>
            </a:extLst>
          </p:cNvPr>
          <p:cNvCxnSpPr>
            <a:cxnSpLocks/>
            <a:stCxn id="2056" idx="0"/>
            <a:endCxn id="11" idx="2"/>
          </p:cNvCxnSpPr>
          <p:nvPr/>
        </p:nvCxnSpPr>
        <p:spPr>
          <a:xfrm rot="5400000" flipH="1" flipV="1">
            <a:off x="8842806" y="4236938"/>
            <a:ext cx="1179067" cy="1420852"/>
          </a:xfrm>
          <a:prstGeom prst="bentConnector3">
            <a:avLst>
              <a:gd name="adj1" fmla="val 58887"/>
            </a:avLst>
          </a:prstGeom>
          <a:ln w="127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65A2F-BF5B-7CEF-5697-8E53902C2DA2}"/>
              </a:ext>
            </a:extLst>
          </p:cNvPr>
          <p:cNvSpPr txBox="1"/>
          <p:nvPr/>
        </p:nvSpPr>
        <p:spPr>
          <a:xfrm>
            <a:off x="8182392" y="5013300"/>
            <a:ext cx="107904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API </a:t>
            </a:r>
            <a:r>
              <a:rPr lang="es-ES" sz="1100" b="1" dirty="0" err="1"/>
              <a:t>Integration</a:t>
            </a:r>
            <a:endParaRPr lang="es-ES" sz="11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47652E-65AF-EBF2-A1EA-94FEC048656B}"/>
              </a:ext>
            </a:extLst>
          </p:cNvPr>
          <p:cNvSpPr txBox="1"/>
          <p:nvPr/>
        </p:nvSpPr>
        <p:spPr>
          <a:xfrm>
            <a:off x="132120" y="37928"/>
            <a:ext cx="43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err="1">
                <a:latin typeface="+mj-lt"/>
              </a:rPr>
              <a:t>Architecture</a:t>
            </a:r>
            <a:endParaRPr lang="es-ES" sz="28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1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19A9F08-CB44-E08A-9845-4E920DFC4853}"/>
              </a:ext>
            </a:extLst>
          </p:cNvPr>
          <p:cNvCxnSpPr>
            <a:cxnSpLocks/>
          </p:cNvCxnSpPr>
          <p:nvPr/>
        </p:nvCxnSpPr>
        <p:spPr>
          <a:xfrm rot="5400000">
            <a:off x="3354477" y="1217101"/>
            <a:ext cx="2314069" cy="1306814"/>
          </a:xfrm>
          <a:prstGeom prst="bentConnector3">
            <a:avLst>
              <a:gd name="adj1" fmla="val 136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1212613-BBD2-19D8-28F7-4653C01E6FFF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7388520" y="1257612"/>
            <a:ext cx="2295100" cy="1206823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479314" y="231443"/>
            <a:ext cx="1349818" cy="12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8C757-91C6-80C5-8AEA-2065191A6FF0}"/>
              </a:ext>
            </a:extLst>
          </p:cNvPr>
          <p:cNvSpPr/>
          <p:nvPr/>
        </p:nvSpPr>
        <p:spPr>
          <a:xfrm>
            <a:off x="3305623" y="3033668"/>
            <a:ext cx="6524807" cy="200632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547B8-521F-4A64-C9D5-62D04EBBA1FC}"/>
              </a:ext>
            </a:extLst>
          </p:cNvPr>
          <p:cNvSpPr/>
          <p:nvPr/>
        </p:nvSpPr>
        <p:spPr>
          <a:xfrm>
            <a:off x="5203394" y="313238"/>
            <a:ext cx="2729264" cy="80047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9BCC-603D-2E9F-CF45-CAE7EE6C3BA6}"/>
              </a:ext>
            </a:extLst>
          </p:cNvPr>
          <p:cNvSpPr/>
          <p:nvPr/>
        </p:nvSpPr>
        <p:spPr>
          <a:xfrm>
            <a:off x="435007" y="1533292"/>
            <a:ext cx="1693483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1A1B4-4D24-74FB-E575-99EC0D22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7" y="2138834"/>
            <a:ext cx="1420070" cy="6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9BF89-D072-2F4C-03E2-CE43DB2E124C}"/>
              </a:ext>
            </a:extLst>
          </p:cNvPr>
          <p:cNvSpPr/>
          <p:nvPr/>
        </p:nvSpPr>
        <p:spPr>
          <a:xfrm>
            <a:off x="3305623" y="2122224"/>
            <a:ext cx="7940524" cy="631192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11335-0BFE-6979-52DC-9755A041EA79}"/>
              </a:ext>
            </a:extLst>
          </p:cNvPr>
          <p:cNvSpPr/>
          <p:nvPr/>
        </p:nvSpPr>
        <p:spPr>
          <a:xfrm>
            <a:off x="10113429" y="3036769"/>
            <a:ext cx="1132718" cy="1988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6" name="Picture 8" descr="OpenAI Logo PNG vector in SVG, PDF, AI, CDR format">
            <a:extLst>
              <a:ext uri="{FF2B5EF4-FFF2-40B4-BE49-F238E27FC236}">
                <a16:creationId xmlns:a16="http://schemas.microsoft.com/office/drawing/2014/main" id="{24986B89-F872-0075-3BC1-38AC8DC9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40505" r="14302" b="40769"/>
          <a:stretch/>
        </p:blipFill>
        <p:spPr bwMode="auto">
          <a:xfrm>
            <a:off x="8412827" y="6103535"/>
            <a:ext cx="2378662" cy="4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eamlit • A faster way to build and share data apps">
            <a:extLst>
              <a:ext uri="{FF2B5EF4-FFF2-40B4-BE49-F238E27FC236}">
                <a16:creationId xmlns:a16="http://schemas.microsoft.com/office/drawing/2014/main" id="{57B7DF15-3576-5849-EEBF-3E06E48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54" y="1574639"/>
            <a:ext cx="1490744" cy="4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ndas - Python Data Analysis Library">
            <a:extLst>
              <a:ext uri="{FF2B5EF4-FFF2-40B4-BE49-F238E27FC236}">
                <a16:creationId xmlns:a16="http://schemas.microsoft.com/office/drawing/2014/main" id="{4C62CA79-8E46-01DD-DF99-37AA467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07" y="2171893"/>
            <a:ext cx="751346" cy="5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andas - Python Data Analysis Library">
            <a:extLst>
              <a:ext uri="{FF2B5EF4-FFF2-40B4-BE49-F238E27FC236}">
                <a16:creationId xmlns:a16="http://schemas.microsoft.com/office/drawing/2014/main" id="{6C4CC7F2-8BE9-CBE9-BF1C-E6D11851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14" y="3655547"/>
            <a:ext cx="685850" cy="4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x sqlite3&quot; Icon - Download for free – Iconduck">
            <a:extLst>
              <a:ext uri="{FF2B5EF4-FFF2-40B4-BE49-F238E27FC236}">
                <a16:creationId xmlns:a16="http://schemas.microsoft.com/office/drawing/2014/main" id="{7555E4A0-0670-B6C4-5BF4-6F3CD28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24" y="2182082"/>
            <a:ext cx="405063" cy="4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andas - Python Data Analysis Library">
            <a:extLst>
              <a:ext uri="{FF2B5EF4-FFF2-40B4-BE49-F238E27FC236}">
                <a16:creationId xmlns:a16="http://schemas.microsoft.com/office/drawing/2014/main" id="{2DBDF48C-13B8-42A3-3BF5-582F053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30" y="3664795"/>
            <a:ext cx="659723" cy="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6" descr="Citing and logo — seaborn 0.13.2 documentation">
            <a:extLst>
              <a:ext uri="{FF2B5EF4-FFF2-40B4-BE49-F238E27FC236}">
                <a16:creationId xmlns:a16="http://schemas.microsoft.com/office/drawing/2014/main" id="{0B447746-AE36-DF61-2B5A-334993794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0623" y="39587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C0E6B7-D276-413D-71E4-F91C71B13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044" y="3609799"/>
            <a:ext cx="479309" cy="576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E21205-42EB-7D20-4F61-568793A29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70" y="3602749"/>
            <a:ext cx="591086" cy="591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A930C-2F7B-17E7-95FB-57A4A5F5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80" y="3633561"/>
            <a:ext cx="529462" cy="529462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18B987A-9869-C710-A986-8BBA3D9D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1" y="305289"/>
            <a:ext cx="816368" cy="8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eb Icon Logo PNG Vector (EPS) Free Download">
            <a:extLst>
              <a:ext uri="{FF2B5EF4-FFF2-40B4-BE49-F238E27FC236}">
                <a16:creationId xmlns:a16="http://schemas.microsoft.com/office/drawing/2014/main" id="{0B4D4FF1-63F4-376B-6079-7F9BDCDB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8" y="398093"/>
            <a:ext cx="630761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75A45-BE64-8D1F-B9F7-CE8D054CBB4B}"/>
              </a:ext>
            </a:extLst>
          </p:cNvPr>
          <p:cNvSpPr/>
          <p:nvPr/>
        </p:nvSpPr>
        <p:spPr>
          <a:xfrm>
            <a:off x="2988658" y="1569577"/>
            <a:ext cx="8575594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C1D15-BF48-1665-E5D5-18A20A99801E}"/>
              </a:ext>
            </a:extLst>
          </p:cNvPr>
          <p:cNvSpPr txBox="1"/>
          <p:nvPr/>
        </p:nvSpPr>
        <p:spPr>
          <a:xfrm>
            <a:off x="3455934" y="4237271"/>
            <a:ext cx="1132718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Ingestion</a:t>
            </a:r>
            <a:endParaRPr lang="es-E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0969C-9533-F3BA-69E9-150AA8CB41D8}"/>
              </a:ext>
            </a:extLst>
          </p:cNvPr>
          <p:cNvSpPr txBox="1"/>
          <p:nvPr/>
        </p:nvSpPr>
        <p:spPr>
          <a:xfrm>
            <a:off x="4987381" y="4237271"/>
            <a:ext cx="1494175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EDA &amp; </a:t>
            </a:r>
            <a:r>
              <a:rPr lang="es-ES" sz="1600" b="1" dirty="0" err="1"/>
              <a:t>Prepprocessing</a:t>
            </a:r>
            <a:endParaRPr lang="es-E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7639E-44F3-9E7E-2282-94D946ECE718}"/>
              </a:ext>
            </a:extLst>
          </p:cNvPr>
          <p:cNvSpPr txBox="1"/>
          <p:nvPr/>
        </p:nvSpPr>
        <p:spPr>
          <a:xfrm>
            <a:off x="6880285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r>
              <a:rPr lang="es-ES" sz="1600" b="1" dirty="0"/>
              <a:t> </a:t>
            </a:r>
            <a:r>
              <a:rPr lang="es-ES" sz="1600" b="1" dirty="0" err="1"/>
              <a:t>Selection</a:t>
            </a:r>
            <a:endParaRPr lang="es-E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C7BF1-C825-69DE-5014-CE021DFD86CD}"/>
              </a:ext>
            </a:extLst>
          </p:cNvPr>
          <p:cNvSpPr txBox="1"/>
          <p:nvPr/>
        </p:nvSpPr>
        <p:spPr>
          <a:xfrm>
            <a:off x="8411733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endParaRPr lang="es-ES" sz="1600" b="1" dirty="0"/>
          </a:p>
          <a:p>
            <a:pPr algn="ctr"/>
            <a:r>
              <a:rPr lang="es-ES" sz="1600" b="1" dirty="0" err="1"/>
              <a:t>Testing</a:t>
            </a:r>
            <a:endParaRPr lang="es-E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229C9-11C8-6D6B-4758-24AD07E6F74D}"/>
              </a:ext>
            </a:extLst>
          </p:cNvPr>
          <p:cNvSpPr txBox="1"/>
          <p:nvPr/>
        </p:nvSpPr>
        <p:spPr>
          <a:xfrm>
            <a:off x="10119764" y="3137091"/>
            <a:ext cx="1132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CHATBOT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E5409-991C-5E22-4782-50D8F1ED48C8}"/>
              </a:ext>
            </a:extLst>
          </p:cNvPr>
          <p:cNvSpPr txBox="1"/>
          <p:nvPr/>
        </p:nvSpPr>
        <p:spPr>
          <a:xfrm>
            <a:off x="5754498" y="2175925"/>
            <a:ext cx="17288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USER &amp; PROJECTS</a:t>
            </a:r>
          </a:p>
          <a:p>
            <a:pPr algn="ctr"/>
            <a:r>
              <a:rPr lang="es-ES" sz="1200" b="1" dirty="0"/>
              <a:t>MANAGEMENT LAYER</a:t>
            </a:r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FBD398B5-12AD-BAC8-882C-0EA3EB99C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27282"/>
          <a:stretch/>
        </p:blipFill>
        <p:spPr bwMode="auto">
          <a:xfrm>
            <a:off x="3510364" y="3091983"/>
            <a:ext cx="924308" cy="2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9415E9-F053-4FD0-5D38-4D035BB89DA9}"/>
              </a:ext>
            </a:extLst>
          </p:cNvPr>
          <p:cNvSpPr txBox="1"/>
          <p:nvPr/>
        </p:nvSpPr>
        <p:spPr>
          <a:xfrm>
            <a:off x="4948940" y="3017035"/>
            <a:ext cx="3238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FB35B"/>
                </a:solidFill>
              </a:rPr>
              <a:t>ML LEARNING PIPELINE</a:t>
            </a:r>
          </a:p>
        </p:txBody>
      </p:sp>
      <p:pic>
        <p:nvPicPr>
          <p:cNvPr id="26" name="Picture 4" descr="Chatbot - Free technology icons">
            <a:extLst>
              <a:ext uri="{FF2B5EF4-FFF2-40B4-BE49-F238E27FC236}">
                <a16:creationId xmlns:a16="http://schemas.microsoft.com/office/drawing/2014/main" id="{A7D499FA-2B87-E570-17CE-B3C41122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75" y="3664316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files and folders icons">
            <a:extLst>
              <a:ext uri="{FF2B5EF4-FFF2-40B4-BE49-F238E27FC236}">
                <a16:creationId xmlns:a16="http://schemas.microsoft.com/office/drawing/2014/main" id="{4B00B249-2032-2758-B58A-C7C76A4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4" y="3555000"/>
            <a:ext cx="649259" cy="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BF47C-21EF-D8AE-7F33-52C5C1AC9959}"/>
              </a:ext>
            </a:extLst>
          </p:cNvPr>
          <p:cNvSpPr txBox="1"/>
          <p:nvPr/>
        </p:nvSpPr>
        <p:spPr>
          <a:xfrm>
            <a:off x="759351" y="4279028"/>
            <a:ext cx="12449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Processed</a:t>
            </a:r>
            <a:r>
              <a:rPr lang="es-ES" sz="1100" b="1" dirty="0"/>
              <a:t>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7D9C2-8A07-EE0D-140E-21F8ECB495E4}"/>
              </a:ext>
            </a:extLst>
          </p:cNvPr>
          <p:cNvSpPr txBox="1"/>
          <p:nvPr/>
        </p:nvSpPr>
        <p:spPr>
          <a:xfrm>
            <a:off x="802601" y="2792551"/>
            <a:ext cx="124498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Users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Projects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Models</a:t>
            </a:r>
            <a:endParaRPr lang="es-ES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1789E1-64BA-BDB7-8A73-FEB530DB113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588652" y="4529659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8A32C-770A-6EC3-1F89-B4C65637A16C}"/>
              </a:ext>
            </a:extLst>
          </p:cNvPr>
          <p:cNvCxnSpPr/>
          <p:nvPr/>
        </p:nvCxnSpPr>
        <p:spPr>
          <a:xfrm>
            <a:off x="6480623" y="4529658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70A478-B448-4D77-6071-EC75401A218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013004" y="4529658"/>
            <a:ext cx="398729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Csv - Free files and folders icons">
            <a:extLst>
              <a:ext uri="{FF2B5EF4-FFF2-40B4-BE49-F238E27FC236}">
                <a16:creationId xmlns:a16="http://schemas.microsoft.com/office/drawing/2014/main" id="{FF3E1090-02D6-96D5-601E-12F1B2A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43" y="1135761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nerate Parquet Files in Java | The ContactSunny Blog">
            <a:extLst>
              <a:ext uri="{FF2B5EF4-FFF2-40B4-BE49-F238E27FC236}">
                <a16:creationId xmlns:a16="http://schemas.microsoft.com/office/drawing/2014/main" id="{8931742A-BFAA-B10A-D6C0-F4F85A0C1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2384" r="5906" b="11368"/>
          <a:stretch/>
        </p:blipFill>
        <p:spPr bwMode="auto">
          <a:xfrm>
            <a:off x="3714817" y="816525"/>
            <a:ext cx="324630" cy="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sv - Free files and folders icons">
            <a:extLst>
              <a:ext uri="{FF2B5EF4-FFF2-40B4-BE49-F238E27FC236}">
                <a16:creationId xmlns:a16="http://schemas.microsoft.com/office/drawing/2014/main" id="{A82A51F5-1FEB-F17E-8965-59DCDDEE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15" y="954776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BE87A2-57A6-EF39-5F97-A021E1113EFA}"/>
              </a:ext>
            </a:extLst>
          </p:cNvPr>
          <p:cNvSpPr txBox="1"/>
          <p:nvPr/>
        </p:nvSpPr>
        <p:spPr>
          <a:xfrm>
            <a:off x="3481311" y="442513"/>
            <a:ext cx="8552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56147-027F-30ED-A6EF-B71C02B66056}"/>
              </a:ext>
            </a:extLst>
          </p:cNvPr>
          <p:cNvSpPr txBox="1"/>
          <p:nvPr/>
        </p:nvSpPr>
        <p:spPr>
          <a:xfrm>
            <a:off x="8666367" y="464428"/>
            <a:ext cx="9174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Output</a:t>
            </a:r>
          </a:p>
        </p:txBody>
      </p:sp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65E92381-E2CA-F091-91A7-4475BF8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2" y="4963324"/>
            <a:ext cx="745671" cy="4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A85098-0431-149F-C5C1-ED27354DEBD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16931" y="2437820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0F5B28-ECD9-A9AE-68C6-DE427C357CF3}"/>
              </a:ext>
            </a:extLst>
          </p:cNvPr>
          <p:cNvSpPr txBox="1"/>
          <p:nvPr/>
        </p:nvSpPr>
        <p:spPr>
          <a:xfrm>
            <a:off x="2272910" y="2210538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DEC871-4BF1-898B-D477-FC9F2D5E9490}"/>
              </a:ext>
            </a:extLst>
          </p:cNvPr>
          <p:cNvCxnSpPr>
            <a:cxnSpLocks/>
            <a:stCxn id="2056" idx="0"/>
            <a:endCxn id="20" idx="2"/>
          </p:cNvCxnSpPr>
          <p:nvPr/>
        </p:nvCxnSpPr>
        <p:spPr>
          <a:xfrm rot="16200000" flipV="1">
            <a:off x="8649382" y="5150758"/>
            <a:ext cx="1281489" cy="62406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3026F8-855B-E341-83AC-DF2E4E7A2712}"/>
              </a:ext>
            </a:extLst>
          </p:cNvPr>
          <p:cNvCxnSpPr>
            <a:cxnSpLocks/>
            <a:stCxn id="2056" idx="0"/>
            <a:endCxn id="17" idx="2"/>
          </p:cNvCxnSpPr>
          <p:nvPr/>
        </p:nvCxnSpPr>
        <p:spPr>
          <a:xfrm rot="16200000" flipV="1">
            <a:off x="7883658" y="4385034"/>
            <a:ext cx="1281489" cy="215551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FFCEAD-9C9D-1D29-BEF4-72488AA31321}"/>
              </a:ext>
            </a:extLst>
          </p:cNvPr>
          <p:cNvCxnSpPr>
            <a:cxnSpLocks/>
            <a:stCxn id="2056" idx="0"/>
            <a:endCxn id="11" idx="2"/>
          </p:cNvCxnSpPr>
          <p:nvPr/>
        </p:nvCxnSpPr>
        <p:spPr>
          <a:xfrm rot="5400000" flipH="1" flipV="1">
            <a:off x="9601948" y="5025695"/>
            <a:ext cx="1078051" cy="1077630"/>
          </a:xfrm>
          <a:prstGeom prst="bentConnector3">
            <a:avLst>
              <a:gd name="adj1" fmla="val 59424"/>
            </a:avLst>
          </a:prstGeom>
          <a:ln w="127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65A2F-BF5B-7CEF-5697-8E53902C2DA2}"/>
              </a:ext>
            </a:extLst>
          </p:cNvPr>
          <p:cNvSpPr txBox="1"/>
          <p:nvPr/>
        </p:nvSpPr>
        <p:spPr>
          <a:xfrm>
            <a:off x="9029746" y="5680477"/>
            <a:ext cx="107904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API </a:t>
            </a:r>
            <a:r>
              <a:rPr lang="es-ES" sz="1100" b="1" dirty="0" err="1"/>
              <a:t>Integration</a:t>
            </a:r>
            <a:endParaRPr lang="es-ES" sz="11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47652E-65AF-EBF2-A1EA-94FEC048656B}"/>
              </a:ext>
            </a:extLst>
          </p:cNvPr>
          <p:cNvSpPr txBox="1"/>
          <p:nvPr/>
        </p:nvSpPr>
        <p:spPr>
          <a:xfrm>
            <a:off x="251354" y="73954"/>
            <a:ext cx="43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err="1">
                <a:latin typeface="+mj-lt"/>
              </a:rPr>
              <a:t>Architecture</a:t>
            </a:r>
            <a:endParaRPr lang="es-ES" sz="2800" u="sng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7E76B9-8B76-03BE-F325-2DA5050AE381}"/>
              </a:ext>
            </a:extLst>
          </p:cNvPr>
          <p:cNvSpPr txBox="1"/>
          <p:nvPr/>
        </p:nvSpPr>
        <p:spPr>
          <a:xfrm>
            <a:off x="351141" y="1681279"/>
            <a:ext cx="1728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REPOSITORY</a:t>
            </a:r>
          </a:p>
        </p:txBody>
      </p: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E028A77A-FF34-392B-9CD6-C94DF0C79ED8}"/>
              </a:ext>
            </a:extLst>
          </p:cNvPr>
          <p:cNvCxnSpPr>
            <a:cxnSpLocks/>
          </p:cNvCxnSpPr>
          <p:nvPr/>
        </p:nvCxnSpPr>
        <p:spPr>
          <a:xfrm flipV="1">
            <a:off x="2141996" y="4075423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9D1D3D3-6B32-E086-0352-A96E675CEB5B}"/>
              </a:ext>
            </a:extLst>
          </p:cNvPr>
          <p:cNvSpPr txBox="1"/>
          <p:nvPr/>
        </p:nvSpPr>
        <p:spPr>
          <a:xfrm>
            <a:off x="2297975" y="3848141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189950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232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Arimo Bold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DIEZ ALONSO</dc:creator>
  <cp:lastModifiedBy>LAURA DIEZ ALONSO</cp:lastModifiedBy>
  <cp:revision>4</cp:revision>
  <dcterms:created xsi:type="dcterms:W3CDTF">2024-03-11T18:03:47Z</dcterms:created>
  <dcterms:modified xsi:type="dcterms:W3CDTF">2024-03-13T19:16:16Z</dcterms:modified>
</cp:coreProperties>
</file>