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2"/>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9" r:id="rId47"/>
    <p:sldId id="310" r:id="rId48"/>
    <p:sldId id="311" r:id="rId49"/>
    <p:sldId id="312" r:id="rId50"/>
    <p:sldId id="313" r:id="rId51"/>
    <p:sldId id="314" r:id="rId52"/>
    <p:sldId id="315" r:id="rId53"/>
    <p:sldId id="316" r:id="rId54"/>
    <p:sldId id="317" r:id="rId55"/>
    <p:sldId id="318" r:id="rId56"/>
    <p:sldId id="319" r:id="rId57"/>
    <p:sldId id="320" r:id="rId58"/>
    <p:sldId id="321" r:id="rId59"/>
    <p:sldId id="322" r:id="rId60"/>
    <p:sldId id="323" r:id="rId61"/>
    <p:sldId id="325" r:id="rId62"/>
    <p:sldId id="326" r:id="rId63"/>
    <p:sldId id="302" r:id="rId64"/>
    <p:sldId id="303" r:id="rId65"/>
    <p:sldId id="304" r:id="rId66"/>
    <p:sldId id="305" r:id="rId67"/>
    <p:sldId id="306" r:id="rId68"/>
    <p:sldId id="307" r:id="rId69"/>
    <p:sldId id="308" r:id="rId70"/>
    <p:sldId id="324" r:id="rId71"/>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12" autoAdjust="0"/>
    <p:restoredTop sz="81818" autoAdjust="0"/>
  </p:normalViewPr>
  <p:slideViewPr>
    <p:cSldViewPr>
      <p:cViewPr varScale="1">
        <p:scale>
          <a:sx n="72" d="100"/>
          <a:sy n="72" d="100"/>
        </p:scale>
        <p:origin x="-1824"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notesMaster" Target="notesMasters/notesMaster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printerSettings" Target="printerSettings/printerSettings1.bin"/><Relationship Id="rId74" Type="http://schemas.openxmlformats.org/officeDocument/2006/relationships/presProps" Target="presProps.xml"/><Relationship Id="rId75" Type="http://schemas.openxmlformats.org/officeDocument/2006/relationships/viewProps" Target="viewProps.xml"/><Relationship Id="rId76" Type="http://schemas.openxmlformats.org/officeDocument/2006/relationships/theme" Target="theme/theme1.xml"/><Relationship Id="rId77"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548B2B-F55F-4C63-9816-1F97ABEBE4A5}" type="doc">
      <dgm:prSet loTypeId="urn:microsoft.com/office/officeart/2005/8/layout/hProcess11" loCatId="process" qsTypeId="urn:microsoft.com/office/officeart/2005/8/quickstyle/simple4" qsCatId="simple" csTypeId="urn:microsoft.com/office/officeart/2005/8/colors/accent1_2" csCatId="accent1"/>
      <dgm:spPr/>
      <dgm:t>
        <a:bodyPr/>
        <a:lstStyle/>
        <a:p>
          <a:endParaRPr lang="en-US"/>
        </a:p>
      </dgm:t>
    </dgm:pt>
    <dgm:pt modelId="{8F7AEBC3-134B-4DE6-9CC2-E43CA74E350F}">
      <dgm:prSet/>
      <dgm:spPr/>
      <dgm:t>
        <a:bodyPr/>
        <a:lstStyle/>
        <a:p>
          <a:pPr rtl="0"/>
          <a:r>
            <a:rPr lang="pt-BR" b="1" dirty="0" smtClean="0"/>
            <a:t>Leitores e Escritores</a:t>
          </a:r>
          <a:endParaRPr lang="en-US" dirty="0"/>
        </a:p>
      </dgm:t>
    </dgm:pt>
    <dgm:pt modelId="{0ED782ED-D898-4ACF-88BB-2EE84979CE99}" type="parTrans" cxnId="{4A26385F-7221-46EE-9478-3654E4127E3C}">
      <dgm:prSet/>
      <dgm:spPr/>
      <dgm:t>
        <a:bodyPr/>
        <a:lstStyle/>
        <a:p>
          <a:endParaRPr lang="en-US"/>
        </a:p>
      </dgm:t>
    </dgm:pt>
    <dgm:pt modelId="{F555DD8E-8F6C-4433-811D-05E4E036F574}" type="sibTrans" cxnId="{4A26385F-7221-46EE-9478-3654E4127E3C}">
      <dgm:prSet/>
      <dgm:spPr/>
      <dgm:t>
        <a:bodyPr/>
        <a:lstStyle/>
        <a:p>
          <a:endParaRPr lang="en-US"/>
        </a:p>
      </dgm:t>
    </dgm:pt>
    <dgm:pt modelId="{6C169D68-8675-4E1C-AE49-191794DC099E}" type="pres">
      <dgm:prSet presAssocID="{A2548B2B-F55F-4C63-9816-1F97ABEBE4A5}" presName="Name0" presStyleCnt="0">
        <dgm:presLayoutVars>
          <dgm:dir/>
          <dgm:resizeHandles val="exact"/>
        </dgm:presLayoutVars>
      </dgm:prSet>
      <dgm:spPr/>
      <dgm:t>
        <a:bodyPr/>
        <a:lstStyle/>
        <a:p>
          <a:endParaRPr lang="en-US"/>
        </a:p>
      </dgm:t>
    </dgm:pt>
    <dgm:pt modelId="{D2C8540D-C6DF-43E2-878A-B25F8DCD0763}" type="pres">
      <dgm:prSet presAssocID="{A2548B2B-F55F-4C63-9816-1F97ABEBE4A5}" presName="arrow" presStyleLbl="bgShp" presStyleIdx="0" presStyleCnt="1"/>
      <dgm:spPr/>
    </dgm:pt>
    <dgm:pt modelId="{886DDAEF-297D-4FDD-B063-6E5ADC6E6B41}" type="pres">
      <dgm:prSet presAssocID="{A2548B2B-F55F-4C63-9816-1F97ABEBE4A5}" presName="points" presStyleCnt="0"/>
      <dgm:spPr/>
    </dgm:pt>
    <dgm:pt modelId="{1D4325F9-52C5-4676-8999-6F65E3FF39AD}" type="pres">
      <dgm:prSet presAssocID="{8F7AEBC3-134B-4DE6-9CC2-E43CA74E350F}" presName="compositeA" presStyleCnt="0"/>
      <dgm:spPr/>
    </dgm:pt>
    <dgm:pt modelId="{AF7B4300-01A0-4BFE-A1CD-8F7A882FB30C}" type="pres">
      <dgm:prSet presAssocID="{8F7AEBC3-134B-4DE6-9CC2-E43CA74E350F}" presName="textA" presStyleLbl="revTx" presStyleIdx="0" presStyleCnt="1">
        <dgm:presLayoutVars>
          <dgm:bulletEnabled val="1"/>
        </dgm:presLayoutVars>
      </dgm:prSet>
      <dgm:spPr/>
      <dgm:t>
        <a:bodyPr/>
        <a:lstStyle/>
        <a:p>
          <a:endParaRPr lang="en-US"/>
        </a:p>
      </dgm:t>
    </dgm:pt>
    <dgm:pt modelId="{14D69EEF-4838-4AFA-9E18-5CB412F68C49}" type="pres">
      <dgm:prSet presAssocID="{8F7AEBC3-134B-4DE6-9CC2-E43CA74E350F}" presName="circleA" presStyleLbl="node1" presStyleIdx="0" presStyleCnt="1"/>
      <dgm:spPr/>
    </dgm:pt>
    <dgm:pt modelId="{D4594155-1F9A-4A07-9454-A1E5CB6223A2}" type="pres">
      <dgm:prSet presAssocID="{8F7AEBC3-134B-4DE6-9CC2-E43CA74E350F}" presName="spaceA" presStyleCnt="0"/>
      <dgm:spPr/>
    </dgm:pt>
  </dgm:ptLst>
  <dgm:cxnLst>
    <dgm:cxn modelId="{4A26385F-7221-46EE-9478-3654E4127E3C}" srcId="{A2548B2B-F55F-4C63-9816-1F97ABEBE4A5}" destId="{8F7AEBC3-134B-4DE6-9CC2-E43CA74E350F}" srcOrd="0" destOrd="0" parTransId="{0ED782ED-D898-4ACF-88BB-2EE84979CE99}" sibTransId="{F555DD8E-8F6C-4433-811D-05E4E036F574}"/>
    <dgm:cxn modelId="{8E0325EB-8941-4C9B-88FD-EA2C40B81F19}" type="presOf" srcId="{8F7AEBC3-134B-4DE6-9CC2-E43CA74E350F}" destId="{AF7B4300-01A0-4BFE-A1CD-8F7A882FB30C}" srcOrd="0" destOrd="0" presId="urn:microsoft.com/office/officeart/2005/8/layout/hProcess11"/>
    <dgm:cxn modelId="{66BFC8FF-A55F-4D1C-897D-629CFF59B930}" type="presOf" srcId="{A2548B2B-F55F-4C63-9816-1F97ABEBE4A5}" destId="{6C169D68-8675-4E1C-AE49-191794DC099E}" srcOrd="0" destOrd="0" presId="urn:microsoft.com/office/officeart/2005/8/layout/hProcess11"/>
    <dgm:cxn modelId="{4C5563A5-A3CD-46F7-9416-61B0B6C415B5}" type="presParOf" srcId="{6C169D68-8675-4E1C-AE49-191794DC099E}" destId="{D2C8540D-C6DF-43E2-878A-B25F8DCD0763}" srcOrd="0" destOrd="0" presId="urn:microsoft.com/office/officeart/2005/8/layout/hProcess11"/>
    <dgm:cxn modelId="{BB23F2CC-EDFF-464C-98ED-3C306B45A5BD}" type="presParOf" srcId="{6C169D68-8675-4E1C-AE49-191794DC099E}" destId="{886DDAEF-297D-4FDD-B063-6E5ADC6E6B41}" srcOrd="1" destOrd="0" presId="urn:microsoft.com/office/officeart/2005/8/layout/hProcess11"/>
    <dgm:cxn modelId="{6D7AB1B9-7336-43AB-853E-31C7766D2353}" type="presParOf" srcId="{886DDAEF-297D-4FDD-B063-6E5ADC6E6B41}" destId="{1D4325F9-52C5-4676-8999-6F65E3FF39AD}" srcOrd="0" destOrd="0" presId="urn:microsoft.com/office/officeart/2005/8/layout/hProcess11"/>
    <dgm:cxn modelId="{BD242B7A-C1B6-438C-99ED-AD174E4AB0A1}" type="presParOf" srcId="{1D4325F9-52C5-4676-8999-6F65E3FF39AD}" destId="{AF7B4300-01A0-4BFE-A1CD-8F7A882FB30C}" srcOrd="0" destOrd="0" presId="urn:microsoft.com/office/officeart/2005/8/layout/hProcess11"/>
    <dgm:cxn modelId="{397BABC1-6BDC-4076-8917-2C9E72F5F433}" type="presParOf" srcId="{1D4325F9-52C5-4676-8999-6F65E3FF39AD}" destId="{14D69EEF-4838-4AFA-9E18-5CB412F68C49}" srcOrd="1" destOrd="0" presId="urn:microsoft.com/office/officeart/2005/8/layout/hProcess11"/>
    <dgm:cxn modelId="{1AB75AD9-8B6C-4F10-99D6-7CA5FBF257C9}" type="presParOf" srcId="{1D4325F9-52C5-4676-8999-6F65E3FF39AD}" destId="{D4594155-1F9A-4A07-9454-A1E5CB6223A2}"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8540D-C6DF-43E2-878A-B25F8DCD0763}">
      <dsp:nvSpPr>
        <dsp:cNvPr id="0" name=""/>
        <dsp:cNvSpPr/>
      </dsp:nvSpPr>
      <dsp:spPr>
        <a:xfrm>
          <a:off x="0" y="939998"/>
          <a:ext cx="7498080" cy="1253331"/>
        </a:xfrm>
        <a:prstGeom prst="notchedRightArrow">
          <a:avLst/>
        </a:prstGeom>
        <a:solidFill>
          <a:schemeClr val="accent1">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sp>
    <dsp:sp modelId="{AF7B4300-01A0-4BFE-A1CD-8F7A882FB30C}">
      <dsp:nvSpPr>
        <dsp:cNvPr id="0" name=""/>
        <dsp:cNvSpPr/>
      </dsp:nvSpPr>
      <dsp:spPr>
        <a:xfrm>
          <a:off x="0" y="0"/>
          <a:ext cx="6748272" cy="1253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2928" tIns="312928" rIns="312928" bIns="312928" numCol="1" spcCol="1270" anchor="b" anchorCtr="0">
          <a:noAutofit/>
        </a:bodyPr>
        <a:lstStyle/>
        <a:p>
          <a:pPr lvl="0" algn="ctr" defTabSz="1955800" rtl="0">
            <a:lnSpc>
              <a:spcPct val="90000"/>
            </a:lnSpc>
            <a:spcBef>
              <a:spcPct val="0"/>
            </a:spcBef>
            <a:spcAft>
              <a:spcPct val="35000"/>
            </a:spcAft>
          </a:pPr>
          <a:r>
            <a:rPr lang="pt-BR" sz="4400" b="1" kern="1200" dirty="0" smtClean="0"/>
            <a:t>Leitores e Escritores</a:t>
          </a:r>
          <a:endParaRPr lang="en-US" sz="4400" kern="1200" dirty="0"/>
        </a:p>
      </dsp:txBody>
      <dsp:txXfrm>
        <a:off x="0" y="0"/>
        <a:ext cx="6748272" cy="1253331"/>
      </dsp:txXfrm>
    </dsp:sp>
    <dsp:sp modelId="{14D69EEF-4838-4AFA-9E18-5CB412F68C49}">
      <dsp:nvSpPr>
        <dsp:cNvPr id="0" name=""/>
        <dsp:cNvSpPr/>
      </dsp:nvSpPr>
      <dsp:spPr>
        <a:xfrm>
          <a:off x="3217469" y="1409997"/>
          <a:ext cx="313332" cy="313332"/>
        </a:xfrm>
        <a:prstGeom prst="ellipse">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B9DE63-0B73-4802-BA8A-F1EE3CEE85EC}" type="datetimeFigureOut">
              <a:rPr lang="pt-BR" smtClean="0"/>
              <a:pPr/>
              <a:t>8/13/14</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CC6218-597B-4140-8B5E-683DF75F9688}" type="slidenum">
              <a:rPr lang="pt-BR" smtClean="0"/>
              <a:pPr/>
              <a:t>‹#›</a:t>
            </a:fld>
            <a:endParaRPr lang="pt-BR"/>
          </a:p>
        </p:txBody>
      </p:sp>
    </p:spTree>
    <p:extLst>
      <p:ext uri="{BB962C8B-B14F-4D97-AF65-F5344CB8AC3E}">
        <p14:creationId xmlns:p14="http://schemas.microsoft.com/office/powerpoint/2010/main" val="731889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B3CDA921-949D-42DE-AFA7-0BB556F865D0}" type="slidenum">
              <a:rPr lang="pt-BR" smtClean="0"/>
              <a:pPr/>
              <a:t>1</a:t>
            </a:fld>
            <a:endParaRPr lang="pt-B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wait(c) puts the calling thread to sleep, until another thread calls signal(c).</a:t>
            </a:r>
          </a:p>
          <a:p>
            <a:r>
              <a:rPr lang="en-US" dirty="0" smtClean="0"/>
              <a:t>signal(c) wakes one thread that is currently waiting on the wait condition c. If there are no threads waiting, signal() does nothing.</a:t>
            </a:r>
          </a:p>
          <a:p>
            <a:r>
              <a:rPr lang="en-US" dirty="0" err="1" smtClean="0"/>
              <a:t>signalAll</a:t>
            </a:r>
            <a:r>
              <a:rPr lang="en-US" dirty="0" smtClean="0"/>
              <a:t>(c) wakes all threads that are waiting on c.</a:t>
            </a:r>
            <a:endParaRPr lang="en-US" dirty="0"/>
          </a:p>
        </p:txBody>
      </p:sp>
      <p:sp>
        <p:nvSpPr>
          <p:cNvPr id="4" name="Slide Number Placeholder 3"/>
          <p:cNvSpPr>
            <a:spLocks noGrp="1"/>
          </p:cNvSpPr>
          <p:nvPr>
            <p:ph type="sldNum" sz="quarter" idx="10"/>
          </p:nvPr>
        </p:nvSpPr>
        <p:spPr/>
        <p:txBody>
          <a:bodyPr/>
          <a:lstStyle/>
          <a:p>
            <a:fld id="{C4CC6218-597B-4140-8B5E-683DF75F9688}" type="slidenum">
              <a:rPr lang="pt-BR" smtClean="0"/>
              <a:pPr/>
              <a:t>56</a:t>
            </a:fld>
            <a:endParaRPr lang="pt-BR"/>
          </a:p>
        </p:txBody>
      </p:sp>
    </p:spTree>
    <p:extLst>
      <p:ext uri="{BB962C8B-B14F-4D97-AF65-F5344CB8AC3E}">
        <p14:creationId xmlns:p14="http://schemas.microsoft.com/office/powerpoint/2010/main" val="32637055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Producer thread calls put() repeatedly with bytes that it computes. The Consumer thread calls get() to obtain the bytes as they are generated by the Producer. If the Producer is significantly faster than the Consumer, it will end up filling the buffer, at which point it must wait for the Consumer to retrieve at least one byte. Likewise, if the Consumer is faster than the Producer, it will have to wait so as to avoid reading garbage.</a:t>
            </a:r>
          </a:p>
          <a:p>
            <a:endParaRPr lang="en-US" dirty="0" smtClean="0"/>
          </a:p>
          <a:p>
            <a:r>
              <a:rPr lang="en-US" dirty="0" smtClean="0"/>
              <a:t>The diagram below depicts the situation that arises when the Producer has generated 8 bytes and the Consumer has read 3 of them, assuming a buffer of size N = 16:</a:t>
            </a:r>
            <a:endParaRPr lang="en-US" dirty="0"/>
          </a:p>
        </p:txBody>
      </p:sp>
      <p:sp>
        <p:nvSpPr>
          <p:cNvPr id="4" name="Slide Number Placeholder 3"/>
          <p:cNvSpPr>
            <a:spLocks noGrp="1"/>
          </p:cNvSpPr>
          <p:nvPr>
            <p:ph type="sldNum" sz="quarter" idx="10"/>
          </p:nvPr>
        </p:nvSpPr>
        <p:spPr/>
        <p:txBody>
          <a:bodyPr/>
          <a:lstStyle/>
          <a:p>
            <a:fld id="{C4CC6218-597B-4140-8B5E-683DF75F9688}" type="slidenum">
              <a:rPr lang="pt-BR" smtClean="0"/>
              <a:pPr/>
              <a:t>60</a:t>
            </a:fld>
            <a:endParaRPr lang="pt-BR"/>
          </a:p>
        </p:txBody>
      </p:sp>
    </p:spTree>
    <p:extLst>
      <p:ext uri="{BB962C8B-B14F-4D97-AF65-F5344CB8AC3E}">
        <p14:creationId xmlns:p14="http://schemas.microsoft.com/office/powerpoint/2010/main" val="25681667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synchronize the two threads, we use two wait conditions: </a:t>
            </a:r>
            <a:r>
              <a:rPr lang="en-US" dirty="0" err="1" smtClean="0"/>
              <a:t>bufferIsNotFull</a:t>
            </a:r>
            <a:r>
              <a:rPr lang="en-US" dirty="0" smtClean="0"/>
              <a:t> and </a:t>
            </a:r>
            <a:r>
              <a:rPr lang="en-US" dirty="0" err="1" smtClean="0"/>
              <a:t>bufferIsNotEmpty</a:t>
            </a:r>
            <a:r>
              <a:rPr lang="en-US" dirty="0" smtClean="0"/>
              <a:t>. If the Producer calls put() when the buffer is already full, the Producer goes to sleep on the </a:t>
            </a:r>
            <a:r>
              <a:rPr lang="en-US" dirty="0" err="1" smtClean="0"/>
              <a:t>bufferIsNotFull</a:t>
            </a:r>
            <a:r>
              <a:rPr lang="en-US" dirty="0" smtClean="0"/>
              <a:t> condition; likewise, if the Consumer calls get() when the buffer is empty, it waits on the </a:t>
            </a:r>
            <a:r>
              <a:rPr lang="en-US" dirty="0" err="1" smtClean="0"/>
              <a:t>bufferIsNotEmpty</a:t>
            </a:r>
            <a:r>
              <a:rPr lang="en-US" dirty="0" smtClean="0"/>
              <a:t> condition.</a:t>
            </a:r>
            <a:endParaRPr lang="en-US" dirty="0"/>
          </a:p>
        </p:txBody>
      </p:sp>
      <p:sp>
        <p:nvSpPr>
          <p:cNvPr id="4" name="Slide Number Placeholder 3"/>
          <p:cNvSpPr>
            <a:spLocks noGrp="1"/>
          </p:cNvSpPr>
          <p:nvPr>
            <p:ph type="sldNum" sz="quarter" idx="10"/>
          </p:nvPr>
        </p:nvSpPr>
        <p:spPr/>
        <p:txBody>
          <a:bodyPr/>
          <a:lstStyle/>
          <a:p>
            <a:fld id="{C4CC6218-597B-4140-8B5E-683DF75F9688}" type="slidenum">
              <a:rPr lang="pt-BR" smtClean="0"/>
              <a:pPr/>
              <a:t>61</a:t>
            </a:fld>
            <a:endParaRPr lang="pt-BR"/>
          </a:p>
        </p:txBody>
      </p:sp>
    </p:spTree>
    <p:extLst>
      <p:ext uri="{BB962C8B-B14F-4D97-AF65-F5344CB8AC3E}">
        <p14:creationId xmlns:p14="http://schemas.microsoft.com/office/powerpoint/2010/main" val="1814832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C4CC6218-597B-4140-8B5E-683DF75F9688}" type="slidenum">
              <a:rPr lang="pt-BR" smtClean="0"/>
              <a:pPr/>
              <a:t>2</a:t>
            </a:fld>
            <a:endParaRPr lang="pt-B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sz="quarter" idx="10"/>
          </p:nvPr>
        </p:nvSpPr>
        <p:spPr/>
        <p:txBody>
          <a:bodyPr/>
          <a:lstStyle/>
          <a:p>
            <a:fld id="{6AB5CB7B-25EA-4785-97AC-1E60FFAB675F}" type="slidenum">
              <a:rPr lang="en-US" smtClean="0"/>
              <a:pPr/>
              <a:t>7</a:t>
            </a:fld>
            <a:endParaRPr lang="en-US"/>
          </a:p>
        </p:txBody>
      </p:sp>
    </p:spTree>
    <p:extLst>
      <p:ext uri="{BB962C8B-B14F-4D97-AF65-F5344CB8AC3E}">
        <p14:creationId xmlns:p14="http://schemas.microsoft.com/office/powerpoint/2010/main" val="1993780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Processos executam dentro de monitores.</a:t>
            </a:r>
            <a:endParaRPr lang="en-US" dirty="0" smtClean="0"/>
          </a:p>
          <a:p>
            <a:endParaRPr lang="en-US" dirty="0"/>
          </a:p>
        </p:txBody>
      </p:sp>
      <p:sp>
        <p:nvSpPr>
          <p:cNvPr id="4" name="Espaço Reservado para Número de Slide 3"/>
          <p:cNvSpPr>
            <a:spLocks noGrp="1"/>
          </p:cNvSpPr>
          <p:nvPr>
            <p:ph type="sldNum" sz="quarter" idx="10"/>
          </p:nvPr>
        </p:nvSpPr>
        <p:spPr/>
        <p:txBody>
          <a:bodyPr/>
          <a:lstStyle/>
          <a:p>
            <a:fld id="{6AB5CB7B-25EA-4785-97AC-1E60FFAB675F}" type="slidenum">
              <a:rPr lang="en-US" smtClean="0"/>
              <a:pPr/>
              <a:t>8</a:t>
            </a:fld>
            <a:endParaRPr lang="en-US"/>
          </a:p>
        </p:txBody>
      </p:sp>
    </p:spTree>
    <p:extLst>
      <p:ext uri="{BB962C8B-B14F-4D97-AF65-F5344CB8AC3E}">
        <p14:creationId xmlns:p14="http://schemas.microsoft.com/office/powerpoint/2010/main" val="32082467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Faltou aqui colocar a inibição de interrupções como forma de implementar</a:t>
            </a:r>
            <a:r>
              <a:rPr lang="pt-BR" baseline="0" dirty="0" smtClean="0"/>
              <a:t> exclusão mútua.</a:t>
            </a:r>
            <a:endParaRPr lang="en-US" dirty="0"/>
          </a:p>
        </p:txBody>
      </p:sp>
      <p:sp>
        <p:nvSpPr>
          <p:cNvPr id="4" name="Espaço Reservado para Número de Slide 3"/>
          <p:cNvSpPr>
            <a:spLocks noGrp="1"/>
          </p:cNvSpPr>
          <p:nvPr>
            <p:ph type="sldNum" sz="quarter" idx="10"/>
          </p:nvPr>
        </p:nvSpPr>
        <p:spPr/>
        <p:txBody>
          <a:bodyPr/>
          <a:lstStyle/>
          <a:p>
            <a:fld id="{6AB5CB7B-25EA-4785-97AC-1E60FFAB675F}" type="slidenum">
              <a:rPr lang="en-US" smtClean="0"/>
              <a:pPr/>
              <a:t>9</a:t>
            </a:fld>
            <a:endParaRPr lang="en-US"/>
          </a:p>
        </p:txBody>
      </p:sp>
    </p:spTree>
    <p:extLst>
      <p:ext uri="{BB962C8B-B14F-4D97-AF65-F5344CB8AC3E}">
        <p14:creationId xmlns:p14="http://schemas.microsoft.com/office/powerpoint/2010/main" val="1463347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6AB5CB7B-25EA-4785-97AC-1E60FFAB675F}" type="slidenum">
              <a:rPr lang="en-US" smtClean="0"/>
              <a:pPr/>
              <a:t>18</a:t>
            </a:fld>
            <a:endParaRPr lang="en-US"/>
          </a:p>
        </p:txBody>
      </p:sp>
    </p:spTree>
    <p:extLst>
      <p:ext uri="{BB962C8B-B14F-4D97-AF65-F5344CB8AC3E}">
        <p14:creationId xmlns:p14="http://schemas.microsoft.com/office/powerpoint/2010/main" val="696533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Perguntar se</a:t>
            </a:r>
            <a:r>
              <a:rPr lang="pt-BR" baseline="0" dirty="0" smtClean="0"/>
              <a:t> todas as operações podem ser definidas para os dois tipos de sinalização.</a:t>
            </a:r>
            <a:endParaRPr lang="en-US" dirty="0"/>
          </a:p>
        </p:txBody>
      </p:sp>
      <p:sp>
        <p:nvSpPr>
          <p:cNvPr id="4" name="Espaço Reservado para Número de Slide 3"/>
          <p:cNvSpPr>
            <a:spLocks noGrp="1"/>
          </p:cNvSpPr>
          <p:nvPr>
            <p:ph type="sldNum" sz="quarter" idx="10"/>
          </p:nvPr>
        </p:nvSpPr>
        <p:spPr/>
        <p:txBody>
          <a:bodyPr/>
          <a:lstStyle/>
          <a:p>
            <a:fld id="{6AB5CB7B-25EA-4785-97AC-1E60FFAB675F}" type="slidenum">
              <a:rPr lang="en-US" smtClean="0"/>
              <a:pPr/>
              <a:t>21</a:t>
            </a:fld>
            <a:endParaRPr lang="en-US"/>
          </a:p>
        </p:txBody>
      </p:sp>
    </p:spTree>
    <p:extLst>
      <p:ext uri="{BB962C8B-B14F-4D97-AF65-F5344CB8AC3E}">
        <p14:creationId xmlns:p14="http://schemas.microsoft.com/office/powerpoint/2010/main" val="33187618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will deadlock unless you were using recursive </a:t>
            </a:r>
            <a:r>
              <a:rPr lang="en-US" dirty="0" err="1" smtClean="0"/>
              <a:t>mutex</a:t>
            </a:r>
            <a:r>
              <a:rPr lang="en-US" dirty="0" smtClean="0"/>
              <a:t>.</a:t>
            </a:r>
          </a:p>
        </p:txBody>
      </p:sp>
      <p:sp>
        <p:nvSpPr>
          <p:cNvPr id="4" name="Slide Number Placeholder 3"/>
          <p:cNvSpPr>
            <a:spLocks noGrp="1"/>
          </p:cNvSpPr>
          <p:nvPr>
            <p:ph type="sldNum" sz="quarter" idx="10"/>
          </p:nvPr>
        </p:nvSpPr>
        <p:spPr/>
        <p:txBody>
          <a:bodyPr/>
          <a:lstStyle/>
          <a:p>
            <a:fld id="{C4CC6218-597B-4140-8B5E-683DF75F9688}" type="slidenum">
              <a:rPr lang="pt-BR" smtClean="0"/>
              <a:pPr/>
              <a:t>53</a:t>
            </a:fld>
            <a:endParaRPr lang="pt-BR"/>
          </a:p>
        </p:txBody>
      </p:sp>
    </p:spTree>
    <p:extLst>
      <p:ext uri="{BB962C8B-B14F-4D97-AF65-F5344CB8AC3E}">
        <p14:creationId xmlns:p14="http://schemas.microsoft.com/office/powerpoint/2010/main" val="28248957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Monitors are a construct found in a few programming languages, such as Concurrent Pascal and Mesa. Java and C# are sometimes credited with supporting monitors, but neither of them really incorporates them as first-class citizens. [1] Conceptually, a monitor is a class whose data members are private and whose member functions are implicitly executed with mutual exclusion. In addition, monitors may define wait conditions that can be used inside the monitor to synchronize the member functions.</a:t>
            </a:r>
            <a:endParaRPr lang="en-US" dirty="0"/>
          </a:p>
        </p:txBody>
      </p:sp>
      <p:sp>
        <p:nvSpPr>
          <p:cNvPr id="4" name="Slide Number Placeholder 3"/>
          <p:cNvSpPr>
            <a:spLocks noGrp="1"/>
          </p:cNvSpPr>
          <p:nvPr>
            <p:ph type="sldNum" sz="quarter" idx="10"/>
          </p:nvPr>
        </p:nvSpPr>
        <p:spPr/>
        <p:txBody>
          <a:bodyPr/>
          <a:lstStyle/>
          <a:p>
            <a:fld id="{C4CC6218-597B-4140-8B5E-683DF75F9688}" type="slidenum">
              <a:rPr lang="pt-BR" smtClean="0"/>
              <a:pPr/>
              <a:t>55</a:t>
            </a:fld>
            <a:endParaRPr lang="pt-BR"/>
          </a:p>
        </p:txBody>
      </p:sp>
    </p:spTree>
    <p:extLst>
      <p:ext uri="{BB962C8B-B14F-4D97-AF65-F5344CB8AC3E}">
        <p14:creationId xmlns:p14="http://schemas.microsoft.com/office/powerpoint/2010/main" val="26118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bg>
      <p:bgRef idx="1002">
        <a:schemeClr val="bg2"/>
      </p:bgRef>
    </p:bg>
    <p:spTree>
      <p:nvGrpSpPr>
        <p:cNvPr id="1" name=""/>
        <p:cNvGrpSpPr/>
        <p:nvPr/>
      </p:nvGrpSpPr>
      <p:grpSpPr>
        <a:xfrm>
          <a:off x="0" y="0"/>
          <a:ext cx="0" cy="0"/>
          <a:chOff x="0" y="0"/>
          <a:chExt cx="0" cy="0"/>
        </a:xfrm>
      </p:grpSpPr>
      <p:sp>
        <p:nvSpPr>
          <p:cNvPr id="9" name="Retângulo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ítulo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pt-BR" smtClean="0"/>
              <a:t>Clique para editar o estilo do título mestre</a:t>
            </a:r>
            <a:endParaRPr kumimoji="0" lang="en-US"/>
          </a:p>
        </p:txBody>
      </p:sp>
      <p:sp>
        <p:nvSpPr>
          <p:cNvPr id="3" name="Subtítulo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pt-BR" smtClean="0"/>
              <a:t>Clique para editar o estilo do subtítulo mestre</a:t>
            </a:r>
            <a:endParaRPr kumimoji="0" lang="en-US"/>
          </a:p>
        </p:txBody>
      </p:sp>
      <p:sp>
        <p:nvSpPr>
          <p:cNvPr id="4" name="Espaço Reservado para Data 3"/>
          <p:cNvSpPr>
            <a:spLocks noGrp="1"/>
          </p:cNvSpPr>
          <p:nvPr>
            <p:ph type="dt" sz="half" idx="10"/>
          </p:nvPr>
        </p:nvSpPr>
        <p:spPr/>
        <p:txBody>
          <a:bodyPr/>
          <a:lstStyle/>
          <a:p>
            <a:fld id="{1CF3EF22-7CD9-4097-8088-02FD4D413881}" type="datetimeFigureOut">
              <a:rPr lang="pt-BR" smtClean="0"/>
              <a:pPr/>
              <a:t>8/13/14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966656E-5CF4-4AB5-A811-732383517D43}" type="slidenum">
              <a:rPr lang="pt-BR" smtClean="0"/>
              <a:pPr/>
              <a:t>‹#›</a:t>
            </a:fld>
            <a:endParaRPr lang="pt-BR"/>
          </a:p>
        </p:txBody>
      </p:sp>
      <p:sp>
        <p:nvSpPr>
          <p:cNvPr id="10" name="Retângulo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extLst/>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p:txBody>
          <a:bodyPr vert="eaVert"/>
          <a:lstStyle>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1CF3EF22-7CD9-4097-8088-02FD4D413881}" type="datetimeFigureOut">
              <a:rPr lang="pt-BR" smtClean="0"/>
              <a:pPr/>
              <a:t>8/13/14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966656E-5CF4-4AB5-A811-732383517D43}" type="slidenum">
              <a:rPr lang="pt-BR" smtClean="0"/>
              <a:pPr/>
              <a:t>‹#›</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e texto verticais">
    <p:spTree>
      <p:nvGrpSpPr>
        <p:cNvPr id="1" name=""/>
        <p:cNvGrpSpPr/>
        <p:nvPr/>
      </p:nvGrpSpPr>
      <p:grpSpPr>
        <a:xfrm>
          <a:off x="0" y="0"/>
          <a:ext cx="0" cy="0"/>
          <a:chOff x="0" y="0"/>
          <a:chExt cx="0" cy="0"/>
        </a:xfrm>
      </p:grpSpPr>
      <p:sp>
        <p:nvSpPr>
          <p:cNvPr id="9" name="Retângulo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tângulo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ítulo Vertical 1"/>
          <p:cNvSpPr>
            <a:spLocks noGrp="1"/>
          </p:cNvSpPr>
          <p:nvPr>
            <p:ph type="title" orient="vert"/>
          </p:nvPr>
        </p:nvSpPr>
        <p:spPr>
          <a:xfrm>
            <a:off x="6781800" y="274640"/>
            <a:ext cx="1905000" cy="5851525"/>
          </a:xfrm>
        </p:spPr>
        <p:txBody>
          <a:bodyPr vert="eaVert"/>
          <a:lstStyle>
            <a:extLst/>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a:xfrm>
            <a:off x="457200" y="304800"/>
            <a:ext cx="6019800" cy="5851525"/>
          </a:xfrm>
        </p:spPr>
        <p:txBody>
          <a:bodyPr vert="eaVert"/>
          <a:lstStyle>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1CF3EF22-7CD9-4097-8088-02FD4D413881}" type="datetimeFigureOut">
              <a:rPr lang="pt-BR" smtClean="0"/>
              <a:pPr/>
              <a:t>8/13/14</a:t>
            </a:fld>
            <a:endParaRPr lang="pt-BR"/>
          </a:p>
        </p:txBody>
      </p:sp>
      <p:sp>
        <p:nvSpPr>
          <p:cNvPr id="5" name="Espaço Reservado para Rodapé 4"/>
          <p:cNvSpPr>
            <a:spLocks noGrp="1"/>
          </p:cNvSpPr>
          <p:nvPr>
            <p:ph type="ftr" sz="quarter" idx="11"/>
          </p:nvPr>
        </p:nvSpPr>
        <p:spPr>
          <a:xfrm>
            <a:off x="2640597" y="6377459"/>
            <a:ext cx="3836404" cy="365125"/>
          </a:xfrm>
        </p:spPr>
        <p:txBody>
          <a:bodyPr/>
          <a:lstStyle/>
          <a:p>
            <a:endParaRPr lang="pt-BR"/>
          </a:p>
        </p:txBody>
      </p:sp>
      <p:sp>
        <p:nvSpPr>
          <p:cNvPr id="6" name="Espaço Reservado para Número de Slide 5"/>
          <p:cNvSpPr>
            <a:spLocks noGrp="1"/>
          </p:cNvSpPr>
          <p:nvPr>
            <p:ph type="sldNum" sz="quarter" idx="12"/>
          </p:nvPr>
        </p:nvSpPr>
        <p:spPr/>
        <p:txBody>
          <a:bodyPr/>
          <a:lstStyle/>
          <a:p>
            <a:fld id="{6966656E-5CF4-4AB5-A811-732383517D43}" type="slidenum">
              <a:rPr lang="pt-BR" smtClean="0"/>
              <a:pPr/>
              <a:t>‹#›</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155448"/>
            <a:ext cx="8229600" cy="1252728"/>
          </a:xfrm>
        </p:spPr>
        <p:txBody>
          <a:bodyPr/>
          <a:lstStyle>
            <a:extLst/>
          </a:lstStyle>
          <a:p>
            <a:r>
              <a:rPr kumimoji="0" lang="pt-BR" smtClean="0"/>
              <a:t>Clique para editar o estilo do título mestre</a:t>
            </a:r>
            <a:endParaRPr kumimoji="0" lang="en-US"/>
          </a:p>
        </p:txBody>
      </p:sp>
      <p:sp>
        <p:nvSpPr>
          <p:cNvPr id="3" name="Espaço Reservado para Conteúdo 2"/>
          <p:cNvSpPr>
            <a:spLocks noGrp="1"/>
          </p:cNvSpPr>
          <p:nvPr>
            <p:ph idx="1"/>
          </p:nvPr>
        </p:nvSpPr>
        <p:spPr/>
        <p:txBody>
          <a:bodyPr/>
          <a:lstStyle>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1CF3EF22-7CD9-4097-8088-02FD4D413881}" type="datetimeFigureOut">
              <a:rPr lang="pt-BR" smtClean="0"/>
              <a:pPr/>
              <a:t>8/13/14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966656E-5CF4-4AB5-A811-732383517D43}" type="slidenum">
              <a:rPr lang="pt-BR" smtClean="0"/>
              <a:pPr/>
              <a:t>‹#›</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Ref idx="1002">
        <a:schemeClr val="bg2"/>
      </p:bgRef>
    </p:bg>
    <p:spTree>
      <p:nvGrpSpPr>
        <p:cNvPr id="1" name=""/>
        <p:cNvGrpSpPr/>
        <p:nvPr/>
      </p:nvGrpSpPr>
      <p:grpSpPr>
        <a:xfrm>
          <a:off x="0" y="0"/>
          <a:ext cx="0" cy="0"/>
          <a:chOff x="0" y="0"/>
          <a:chExt cx="0" cy="0"/>
        </a:xfrm>
      </p:grpSpPr>
      <p:sp>
        <p:nvSpPr>
          <p:cNvPr id="9" name="Retângulo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tângulo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ítulo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pt-BR" smtClean="0"/>
              <a:t>Clique para editar o estilo do título mestre</a:t>
            </a:r>
            <a:endParaRPr kumimoji="0" lang="en-US"/>
          </a:p>
        </p:txBody>
      </p:sp>
      <p:sp>
        <p:nvSpPr>
          <p:cNvPr id="3" name="Espaço Reservado para Texto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pt-BR" smtClean="0"/>
              <a:t>Clique para editar os estilos do texto mestre</a:t>
            </a:r>
          </a:p>
        </p:txBody>
      </p:sp>
      <p:sp>
        <p:nvSpPr>
          <p:cNvPr id="4" name="Espaço Reservado para Data 3"/>
          <p:cNvSpPr>
            <a:spLocks noGrp="1"/>
          </p:cNvSpPr>
          <p:nvPr>
            <p:ph type="dt" sz="half" idx="10"/>
          </p:nvPr>
        </p:nvSpPr>
        <p:spPr/>
        <p:txBody>
          <a:bodyPr/>
          <a:lstStyle/>
          <a:p>
            <a:fld id="{1CF3EF22-7CD9-4097-8088-02FD4D413881}" type="datetimeFigureOut">
              <a:rPr lang="pt-BR" smtClean="0"/>
              <a:pPr/>
              <a:t>8/13/14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966656E-5CF4-4AB5-A811-732383517D43}" type="slidenum">
              <a:rPr lang="pt-BR" smtClean="0"/>
              <a:pPr/>
              <a:t>‹#›</a:t>
            </a:fld>
            <a:endParaRPr lang="pt-B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extLst/>
          </a:lstStyle>
          <a:p>
            <a:r>
              <a:rPr kumimoji="0" lang="pt-BR" smtClean="0"/>
              <a:t>Clique para editar o estilo do título mestre</a:t>
            </a:r>
            <a:endParaRPr kumimoji="0" lang="en-US"/>
          </a:p>
        </p:txBody>
      </p:sp>
      <p:sp>
        <p:nvSpPr>
          <p:cNvPr id="3" name="Espaço Reservado para Conteúdo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Conteúdo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5" name="Espaço Reservado para Data 4"/>
          <p:cNvSpPr>
            <a:spLocks noGrp="1"/>
          </p:cNvSpPr>
          <p:nvPr>
            <p:ph type="dt" sz="half" idx="10"/>
          </p:nvPr>
        </p:nvSpPr>
        <p:spPr/>
        <p:txBody>
          <a:bodyPr/>
          <a:lstStyle/>
          <a:p>
            <a:fld id="{1CF3EF22-7CD9-4097-8088-02FD4D413881}" type="datetimeFigureOut">
              <a:rPr lang="pt-BR" smtClean="0"/>
              <a:pPr/>
              <a:t>8/13/14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6966656E-5CF4-4AB5-A811-732383517D43}" type="slidenum">
              <a:rPr lang="pt-BR" smtClean="0"/>
              <a:pPr/>
              <a:t>‹#›</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extLst/>
          </a:lstStyle>
          <a:p>
            <a:r>
              <a:rPr kumimoji="0" lang="pt-BR" smtClean="0"/>
              <a:t>Clique para editar o estilo do título mestre</a:t>
            </a:r>
            <a:endParaRPr kumimoji="0" lang="en-US"/>
          </a:p>
        </p:txBody>
      </p:sp>
      <p:sp>
        <p:nvSpPr>
          <p:cNvPr id="3" name="Espaço Reservado para Texto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pt-BR" smtClean="0"/>
              <a:t>Clique para editar os estilos do texto mestre</a:t>
            </a:r>
          </a:p>
        </p:txBody>
      </p:sp>
      <p:sp>
        <p:nvSpPr>
          <p:cNvPr id="4" name="Espaço Reservado para Conteúdo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5" name="Espaço Reservado para Texto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pt-BR" smtClean="0"/>
              <a:t>Clique para editar os estilos do texto mestre</a:t>
            </a:r>
          </a:p>
        </p:txBody>
      </p:sp>
      <p:sp>
        <p:nvSpPr>
          <p:cNvPr id="6" name="Espaço Reservado para Conteúdo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7" name="Espaço Reservado para Data 6"/>
          <p:cNvSpPr>
            <a:spLocks noGrp="1"/>
          </p:cNvSpPr>
          <p:nvPr>
            <p:ph type="dt" sz="half" idx="10"/>
          </p:nvPr>
        </p:nvSpPr>
        <p:spPr/>
        <p:txBody>
          <a:bodyPr/>
          <a:lstStyle/>
          <a:p>
            <a:fld id="{1CF3EF22-7CD9-4097-8088-02FD4D413881}" type="datetimeFigureOut">
              <a:rPr lang="pt-BR" smtClean="0"/>
              <a:pPr/>
              <a:t>8/13/14</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6966656E-5CF4-4AB5-A811-732383517D43}" type="slidenum">
              <a:rPr lang="pt-BR" smtClean="0"/>
              <a:pPr/>
              <a:t>‹#›</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extLst/>
          </a:lstStyle>
          <a:p>
            <a:r>
              <a:rPr kumimoji="0" lang="pt-BR" smtClean="0"/>
              <a:t>Clique para editar o estilo do título mestre</a:t>
            </a:r>
            <a:endParaRPr kumimoji="0" lang="en-US"/>
          </a:p>
        </p:txBody>
      </p:sp>
      <p:sp>
        <p:nvSpPr>
          <p:cNvPr id="3" name="Espaço Reservado para Data 2"/>
          <p:cNvSpPr>
            <a:spLocks noGrp="1"/>
          </p:cNvSpPr>
          <p:nvPr>
            <p:ph type="dt" sz="half" idx="10"/>
          </p:nvPr>
        </p:nvSpPr>
        <p:spPr/>
        <p:txBody>
          <a:bodyPr/>
          <a:lstStyle/>
          <a:p>
            <a:fld id="{1CF3EF22-7CD9-4097-8088-02FD4D413881}" type="datetimeFigureOut">
              <a:rPr lang="pt-BR" smtClean="0"/>
              <a:pPr/>
              <a:t>8/13/14</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6966656E-5CF4-4AB5-A811-732383517D43}" type="slidenum">
              <a:rPr lang="pt-BR" smtClean="0"/>
              <a:pPr/>
              <a:t>‹#›</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1CF3EF22-7CD9-4097-8088-02FD4D413881}" type="datetimeFigureOut">
              <a:rPr lang="pt-BR" smtClean="0"/>
              <a:pPr/>
              <a:t>8/13/14</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6966656E-5CF4-4AB5-A811-732383517D43}" type="slidenum">
              <a:rPr lang="pt-BR" smtClean="0"/>
              <a:pPr/>
              <a:t>‹#›</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pt-BR" smtClean="0"/>
              <a:t>Clique para editar o estilo do título mestre</a:t>
            </a:r>
            <a:endParaRPr kumimoji="0" lang="en-US"/>
          </a:p>
        </p:txBody>
      </p:sp>
      <p:sp>
        <p:nvSpPr>
          <p:cNvPr id="3" name="Espaço Reservado para Conteúdo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Texto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pt-BR" smtClean="0"/>
              <a:t>Clique para editar os estilos do texto mestre</a:t>
            </a:r>
          </a:p>
        </p:txBody>
      </p:sp>
      <p:sp>
        <p:nvSpPr>
          <p:cNvPr id="5" name="Espaço Reservado para Data 4"/>
          <p:cNvSpPr>
            <a:spLocks noGrp="1"/>
          </p:cNvSpPr>
          <p:nvPr>
            <p:ph type="dt" sz="half" idx="10"/>
          </p:nvPr>
        </p:nvSpPr>
        <p:spPr/>
        <p:txBody>
          <a:bodyPr/>
          <a:lstStyle/>
          <a:p>
            <a:fld id="{1CF3EF22-7CD9-4097-8088-02FD4D413881}" type="datetimeFigureOut">
              <a:rPr lang="pt-BR" smtClean="0"/>
              <a:pPr/>
              <a:t>8/13/14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6966656E-5CF4-4AB5-A811-732383517D43}" type="slidenum">
              <a:rPr lang="pt-BR" smtClean="0"/>
              <a:pPr/>
              <a:t>‹#›</a:t>
            </a:fld>
            <a:endParaRPr lang="pt-BR"/>
          </a:p>
        </p:txBody>
      </p:sp>
      <p:sp>
        <p:nvSpPr>
          <p:cNvPr id="12" name="Retângulo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tângulo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bg>
      <p:bgRef idx="1001">
        <a:schemeClr val="bg2"/>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pt-BR" smtClean="0"/>
              <a:t>Clique para editar o estilo do título mestre</a:t>
            </a:r>
            <a:endParaRPr kumimoji="0" lang="en-US"/>
          </a:p>
        </p:txBody>
      </p:sp>
      <p:sp>
        <p:nvSpPr>
          <p:cNvPr id="3" name="Espaço Reservado para Imagem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pt-BR" smtClean="0"/>
              <a:t>Clique no ícone para adicionar uma imagem</a:t>
            </a:r>
            <a:endParaRPr kumimoji="0" lang="en-US" dirty="0"/>
          </a:p>
        </p:txBody>
      </p:sp>
      <p:sp>
        <p:nvSpPr>
          <p:cNvPr id="4" name="Espaço Reservado para Texto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pt-BR" smtClean="0"/>
              <a:t>Clique para editar os estilos do texto mestre</a:t>
            </a:r>
          </a:p>
        </p:txBody>
      </p:sp>
      <p:sp>
        <p:nvSpPr>
          <p:cNvPr id="5" name="Espaço Reservado para Data 4"/>
          <p:cNvSpPr>
            <a:spLocks noGrp="1"/>
          </p:cNvSpPr>
          <p:nvPr>
            <p:ph type="dt" sz="half" idx="10"/>
          </p:nvPr>
        </p:nvSpPr>
        <p:spPr>
          <a:xfrm>
            <a:off x="164592" y="1170432"/>
            <a:ext cx="2523744" cy="201168"/>
          </a:xfrm>
        </p:spPr>
        <p:txBody>
          <a:bodyPr/>
          <a:lstStyle/>
          <a:p>
            <a:fld id="{1CF3EF22-7CD9-4097-8088-02FD4D413881}" type="datetimeFigureOut">
              <a:rPr lang="pt-BR" smtClean="0"/>
              <a:pPr/>
              <a:t>8/13/14</a:t>
            </a:fld>
            <a:endParaRPr lang="pt-BR"/>
          </a:p>
        </p:txBody>
      </p:sp>
      <p:sp>
        <p:nvSpPr>
          <p:cNvPr id="11" name="Retângulo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tângulo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Espaço Reservado para Rodapé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pt-BR"/>
          </a:p>
        </p:txBody>
      </p:sp>
      <p:sp>
        <p:nvSpPr>
          <p:cNvPr id="7" name="Espaço Reservado para Número de Slide 6"/>
          <p:cNvSpPr>
            <a:spLocks noGrp="1"/>
          </p:cNvSpPr>
          <p:nvPr>
            <p:ph type="sldNum" sz="quarter" idx="12"/>
          </p:nvPr>
        </p:nvSpPr>
        <p:spPr>
          <a:xfrm>
            <a:off x="8339328" y="1170432"/>
            <a:ext cx="733864" cy="201168"/>
          </a:xfrm>
        </p:spPr>
        <p:txBody>
          <a:bodyPr/>
          <a:lstStyle/>
          <a:p>
            <a:fld id="{6966656E-5CF4-4AB5-A811-732383517D43}" type="slidenum">
              <a:rPr lang="pt-BR" smtClean="0"/>
              <a:pPr/>
              <a:t>‹#›</a:t>
            </a:fld>
            <a:endParaRPr lang="pt-B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tângulo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tângulo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Espaço Reservado para Título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pt-BR" smtClean="0"/>
              <a:t>Clique para editar o estilo do título mestre</a:t>
            </a:r>
            <a:endParaRPr kumimoji="0" lang="en-US"/>
          </a:p>
        </p:txBody>
      </p:sp>
      <p:sp>
        <p:nvSpPr>
          <p:cNvPr id="3" name="Espaço Reservado para Texto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pt-BR" smtClean="0"/>
              <a:t>Clique para editar os estilos do texto mestre</a:t>
            </a:r>
          </a:p>
          <a:p>
            <a:pPr lvl="1" eaLnBrk="1" latinLnBrk="0" hangingPunct="1"/>
            <a:r>
              <a:rPr kumimoji="0" lang="pt-BR" smtClean="0"/>
              <a:t>Segundo nível</a:t>
            </a:r>
          </a:p>
          <a:p>
            <a:pPr lvl="2" eaLnBrk="1" latinLnBrk="0" hangingPunct="1"/>
            <a:r>
              <a:rPr kumimoji="0" lang="pt-BR" smtClean="0"/>
              <a:t>Terceiro nível</a:t>
            </a:r>
          </a:p>
          <a:p>
            <a:pPr lvl="3" eaLnBrk="1" latinLnBrk="0" hangingPunct="1"/>
            <a:r>
              <a:rPr kumimoji="0" lang="pt-BR" smtClean="0"/>
              <a:t>Quarto nível</a:t>
            </a:r>
          </a:p>
          <a:p>
            <a:pPr lvl="4" eaLnBrk="1" latinLnBrk="0" hangingPunct="1"/>
            <a:r>
              <a:rPr kumimoji="0" lang="pt-BR" smtClean="0"/>
              <a:t>Quinto nível</a:t>
            </a:r>
            <a:endParaRPr kumimoji="0" lang="en-US"/>
          </a:p>
        </p:txBody>
      </p:sp>
      <p:sp>
        <p:nvSpPr>
          <p:cNvPr id="4" name="Espaço Reservado para Data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1CF3EF22-7CD9-4097-8088-02FD4D413881}" type="datetimeFigureOut">
              <a:rPr lang="pt-BR" smtClean="0"/>
              <a:pPr/>
              <a:t>8/13/14</a:t>
            </a:fld>
            <a:endParaRPr lang="pt-BR"/>
          </a:p>
        </p:txBody>
      </p:sp>
      <p:sp>
        <p:nvSpPr>
          <p:cNvPr id="5" name="Espaço Reservado para Rodapé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pt-BR"/>
          </a:p>
        </p:txBody>
      </p:sp>
      <p:sp>
        <p:nvSpPr>
          <p:cNvPr id="6" name="Espaço Reservado para Número de Slide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6966656E-5CF4-4AB5-A811-732383517D43}" type="slidenum">
              <a:rPr lang="pt-BR" smtClean="0"/>
              <a:pPr/>
              <a:t>‹#›</a:t>
            </a:fld>
            <a:endParaRPr lang="pt-B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pt-BR" sz="4400" dirty="0" smtClean="0"/>
              <a:t>Linguagem de Programação II</a:t>
            </a:r>
            <a:endParaRPr lang="pt-BR" sz="4400" dirty="0"/>
          </a:p>
        </p:txBody>
      </p:sp>
      <p:sp>
        <p:nvSpPr>
          <p:cNvPr id="3" name="Subtítulo 2"/>
          <p:cNvSpPr>
            <a:spLocks noGrp="1"/>
          </p:cNvSpPr>
          <p:nvPr>
            <p:ph type="subTitle" idx="1"/>
          </p:nvPr>
        </p:nvSpPr>
        <p:spPr>
          <a:xfrm>
            <a:off x="722376" y="3685032"/>
            <a:ext cx="7772400" cy="2408264"/>
          </a:xfrm>
        </p:spPr>
        <p:txBody>
          <a:bodyPr>
            <a:normAutofit/>
          </a:bodyPr>
          <a:lstStyle/>
          <a:p>
            <a:r>
              <a:rPr lang="pt-BR" dirty="0" smtClean="0"/>
              <a:t>Carlos Eduardo Batista</a:t>
            </a:r>
          </a:p>
          <a:p>
            <a:r>
              <a:rPr lang="pt-BR" dirty="0" smtClean="0"/>
              <a:t>Centro de Informática - UFPB</a:t>
            </a:r>
          </a:p>
          <a:p>
            <a:r>
              <a:rPr lang="pt-BR" dirty="0" smtClean="0"/>
              <a:t>bidu@ci.ufpb.br</a:t>
            </a:r>
            <a:endParaRPr lang="pt-BR"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Variáveis condicionais</a:t>
            </a:r>
            <a:endParaRPr lang="en-US" dirty="0"/>
          </a:p>
        </p:txBody>
      </p:sp>
      <p:sp>
        <p:nvSpPr>
          <p:cNvPr id="3" name="Espaço Reservado para Conteúdo 2"/>
          <p:cNvSpPr>
            <a:spLocks noGrp="1"/>
          </p:cNvSpPr>
          <p:nvPr>
            <p:ph idx="1"/>
          </p:nvPr>
        </p:nvSpPr>
        <p:spPr/>
        <p:txBody>
          <a:bodyPr/>
          <a:lstStyle/>
          <a:p>
            <a:r>
              <a:rPr lang="pt-BR" dirty="0"/>
              <a:t>Sincronização condicional é implementada através de </a:t>
            </a:r>
            <a:r>
              <a:rPr lang="pt-BR" b="1" dirty="0">
                <a:solidFill>
                  <a:schemeClr val="bg2">
                    <a:lumMod val="50000"/>
                  </a:schemeClr>
                </a:solidFill>
              </a:rPr>
              <a:t>variáveis condicionais</a:t>
            </a:r>
            <a:r>
              <a:rPr lang="pt-BR" b="1" dirty="0" smtClean="0">
                <a:solidFill>
                  <a:schemeClr val="bg2">
                    <a:lumMod val="50000"/>
                  </a:schemeClr>
                </a:solidFill>
              </a:rPr>
              <a:t>.</a:t>
            </a:r>
            <a:endParaRPr lang="en-US" b="1" dirty="0">
              <a:solidFill>
                <a:schemeClr val="bg2">
                  <a:lumMod val="50000"/>
                </a:schemeClr>
              </a:solidFill>
            </a:endParaRPr>
          </a:p>
          <a:p>
            <a:r>
              <a:rPr lang="pt-BR" dirty="0" smtClean="0"/>
              <a:t>São utilizadas atrasar processos através de uma condição booleana.</a:t>
            </a:r>
          </a:p>
          <a:p>
            <a:endParaRPr lang="pt-BR" dirty="0"/>
          </a:p>
          <a:p>
            <a:endParaRPr lang="pt-BR" dirty="0" smtClean="0"/>
          </a:p>
          <a:p>
            <a:r>
              <a:rPr lang="pt-BR" dirty="0" smtClean="0"/>
              <a:t>O valor de uma variável condicional é uma </a:t>
            </a:r>
            <a:r>
              <a:rPr lang="pt-BR" b="1" dirty="0" smtClean="0"/>
              <a:t>fila de processos atrasados.</a:t>
            </a:r>
          </a:p>
        </p:txBody>
      </p:sp>
      <p:sp>
        <p:nvSpPr>
          <p:cNvPr id="5" name="Retângulo de cantos arredondados 4"/>
          <p:cNvSpPr/>
          <p:nvPr/>
        </p:nvSpPr>
        <p:spPr>
          <a:xfrm>
            <a:off x="1907704" y="4002246"/>
            <a:ext cx="2448272" cy="578882"/>
          </a:xfrm>
          <a:prstGeom prst="round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spAutoFit/>
          </a:bodyPr>
          <a:lstStyle/>
          <a:p>
            <a:pPr marL="402336" lvl="1" indent="0">
              <a:buNone/>
            </a:pPr>
            <a:r>
              <a:rPr lang="pt-BR" sz="2800" b="1" dirty="0" err="1" smtClean="0">
                <a:latin typeface="Courier New" pitchFamily="49" charset="0"/>
                <a:cs typeface="Courier New" pitchFamily="49" charset="0"/>
              </a:rPr>
              <a:t>cond</a:t>
            </a:r>
            <a:r>
              <a:rPr lang="pt-BR" sz="2800" b="1" dirty="0" smtClean="0">
                <a:latin typeface="Courier New" pitchFamily="49" charset="0"/>
                <a:cs typeface="Courier New" pitchFamily="49" charset="0"/>
              </a:rPr>
              <a:t> </a:t>
            </a:r>
            <a:r>
              <a:rPr lang="pt-BR" sz="2800" b="1" dirty="0" err="1" smtClean="0">
                <a:latin typeface="Courier New" pitchFamily="49" charset="0"/>
                <a:cs typeface="Courier New" pitchFamily="49" charset="0"/>
              </a:rPr>
              <a:t>cv</a:t>
            </a:r>
            <a:r>
              <a:rPr lang="pt-BR" sz="2800" b="1" dirty="0" smtClean="0">
                <a:latin typeface="Courier New" pitchFamily="49" charset="0"/>
                <a:cs typeface="Courier New" pitchFamily="49" charset="0"/>
              </a:rPr>
              <a:t>;</a:t>
            </a:r>
            <a:endParaRPr lang="en-US" sz="2800" b="1" dirty="0">
              <a:latin typeface="Courier New" pitchFamily="49" charset="0"/>
              <a:cs typeface="Courier New" pitchFamily="49" charset="0"/>
            </a:endParaRPr>
          </a:p>
        </p:txBody>
      </p:sp>
    </p:spTree>
    <p:extLst>
      <p:ext uri="{BB962C8B-B14F-4D97-AF65-F5344CB8AC3E}">
        <p14:creationId xmlns:p14="http://schemas.microsoft.com/office/powerpoint/2010/main" val="292643694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Variáveis condicionais</a:t>
            </a:r>
            <a:endParaRPr lang="en-US" dirty="0"/>
          </a:p>
        </p:txBody>
      </p:sp>
      <p:sp>
        <p:nvSpPr>
          <p:cNvPr id="3" name="Espaço Reservado para Conteúdo 2"/>
          <p:cNvSpPr>
            <a:spLocks noGrp="1"/>
          </p:cNvSpPr>
          <p:nvPr>
            <p:ph idx="1"/>
          </p:nvPr>
        </p:nvSpPr>
        <p:spPr/>
        <p:txBody>
          <a:bodyPr/>
          <a:lstStyle/>
          <a:p>
            <a:r>
              <a:rPr lang="pt-BR" b="1" dirty="0" smtClean="0">
                <a:effectLst>
                  <a:outerShdw blurRad="38100" dist="38100" dir="2700000" algn="tl">
                    <a:srgbClr val="000000">
                      <a:alpha val="43137"/>
                    </a:srgbClr>
                  </a:outerShdw>
                </a:effectLst>
              </a:rPr>
              <a:t>Três operações básicas:</a:t>
            </a:r>
          </a:p>
          <a:p>
            <a:pPr lvl="1"/>
            <a:r>
              <a:rPr lang="pt-BR" b="1" dirty="0" err="1" smtClean="0"/>
              <a:t>empty</a:t>
            </a:r>
            <a:r>
              <a:rPr lang="pt-BR" b="1" dirty="0" smtClean="0"/>
              <a:t>(</a:t>
            </a:r>
            <a:r>
              <a:rPr lang="pt-BR" b="1" dirty="0" err="1" smtClean="0"/>
              <a:t>cv</a:t>
            </a:r>
            <a:r>
              <a:rPr lang="pt-BR" b="1" dirty="0" smtClean="0"/>
              <a:t>)</a:t>
            </a:r>
          </a:p>
          <a:p>
            <a:pPr lvl="2"/>
            <a:r>
              <a:rPr lang="pt-BR" dirty="0" smtClean="0"/>
              <a:t>Verifica se a fila de processos atrasados está vazia.</a:t>
            </a:r>
          </a:p>
          <a:p>
            <a:pPr lvl="1"/>
            <a:r>
              <a:rPr lang="pt-BR" b="1" dirty="0" err="1" smtClean="0"/>
              <a:t>wait</a:t>
            </a:r>
            <a:r>
              <a:rPr lang="pt-BR" b="1" dirty="0" smtClean="0"/>
              <a:t>(</a:t>
            </a:r>
            <a:r>
              <a:rPr lang="pt-BR" b="1" dirty="0" err="1" smtClean="0"/>
              <a:t>cv</a:t>
            </a:r>
            <a:r>
              <a:rPr lang="pt-BR" b="1" dirty="0" smtClean="0"/>
              <a:t>)</a:t>
            </a:r>
          </a:p>
          <a:p>
            <a:pPr lvl="2"/>
            <a:r>
              <a:rPr lang="pt-BR" dirty="0" smtClean="0"/>
              <a:t>Bloqueia a execução de um processo, inserindo-o em uma fila de espera.</a:t>
            </a:r>
          </a:p>
          <a:p>
            <a:pPr lvl="1"/>
            <a:r>
              <a:rPr lang="pt-BR" b="1" dirty="0" err="1" smtClean="0"/>
              <a:t>signal</a:t>
            </a:r>
            <a:r>
              <a:rPr lang="pt-BR" b="1" dirty="0" smtClean="0"/>
              <a:t>(</a:t>
            </a:r>
            <a:r>
              <a:rPr lang="pt-BR" b="1" dirty="0" err="1" smtClean="0"/>
              <a:t>cv</a:t>
            </a:r>
            <a:r>
              <a:rPr lang="pt-BR" b="1" dirty="0" smtClean="0"/>
              <a:t>)</a:t>
            </a:r>
          </a:p>
          <a:p>
            <a:pPr lvl="2"/>
            <a:r>
              <a:rPr lang="pt-BR" dirty="0" smtClean="0"/>
              <a:t>Acorda o processo que está no início da fila </a:t>
            </a:r>
            <a:r>
              <a:rPr lang="pt-BR" b="1" dirty="0" smtClean="0"/>
              <a:t>FIFO</a:t>
            </a:r>
            <a:r>
              <a:rPr lang="pt-BR" dirty="0" smtClean="0"/>
              <a:t> da variável condicional.</a:t>
            </a:r>
            <a:endParaRPr lang="en-US" dirty="0"/>
          </a:p>
        </p:txBody>
      </p:sp>
    </p:spTree>
    <p:extLst>
      <p:ext uri="{BB962C8B-B14F-4D97-AF65-F5344CB8AC3E}">
        <p14:creationId xmlns:p14="http://schemas.microsoft.com/office/powerpoint/2010/main" val="25043041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Tipos de Sinalização</a:t>
            </a:r>
            <a:endParaRPr lang="en-US" dirty="0"/>
          </a:p>
        </p:txBody>
      </p:sp>
      <p:sp>
        <p:nvSpPr>
          <p:cNvPr id="4" name="Retângulo de cantos arredondados 3"/>
          <p:cNvSpPr/>
          <p:nvPr/>
        </p:nvSpPr>
        <p:spPr>
          <a:xfrm>
            <a:off x="323528" y="2628458"/>
            <a:ext cx="8532440" cy="1736646"/>
          </a:xfrm>
          <a:prstGeom prst="roundRect">
            <a:avLst/>
          </a:prstGeom>
          <a:ln/>
        </p:spPr>
        <p:style>
          <a:lnRef idx="1">
            <a:schemeClr val="accent3"/>
          </a:lnRef>
          <a:fillRef idx="3">
            <a:schemeClr val="accent3"/>
          </a:fillRef>
          <a:effectRef idx="2">
            <a:schemeClr val="accent3"/>
          </a:effectRef>
          <a:fontRef idx="minor">
            <a:schemeClr val="lt1"/>
          </a:fontRef>
        </p:style>
        <p:txBody>
          <a:bodyPr wrap="square" rtlCol="0" anchor="ctr">
            <a:spAutoFit/>
          </a:bodyPr>
          <a:lstStyle/>
          <a:p>
            <a:pPr algn="ctr"/>
            <a:r>
              <a:rPr lang="pt-BR" sz="3200" dirty="0" smtClean="0">
                <a:latin typeface="+mj-lt"/>
                <a:cs typeface="Courier New" pitchFamily="49" charset="0"/>
              </a:rPr>
              <a:t>Quando o processo sinalizador acorda um processo através da operação </a:t>
            </a:r>
            <a:r>
              <a:rPr lang="pt-BR" sz="3200" b="1" dirty="0" err="1" smtClean="0">
                <a:solidFill>
                  <a:schemeClr val="accent2">
                    <a:lumMod val="40000"/>
                    <a:lumOff val="60000"/>
                  </a:schemeClr>
                </a:solidFill>
                <a:latin typeface="+mj-lt"/>
                <a:cs typeface="Courier New" pitchFamily="49" charset="0"/>
              </a:rPr>
              <a:t>signal</a:t>
            </a:r>
            <a:r>
              <a:rPr lang="pt-BR" sz="3200" b="1" dirty="0" smtClean="0">
                <a:solidFill>
                  <a:schemeClr val="accent2">
                    <a:lumMod val="40000"/>
                    <a:lumOff val="60000"/>
                  </a:schemeClr>
                </a:solidFill>
                <a:latin typeface="+mj-lt"/>
                <a:cs typeface="Courier New" pitchFamily="49" charset="0"/>
              </a:rPr>
              <a:t>(</a:t>
            </a:r>
            <a:r>
              <a:rPr lang="pt-BR" sz="3200" b="1" dirty="0" err="1" smtClean="0">
                <a:solidFill>
                  <a:schemeClr val="accent2">
                    <a:lumMod val="40000"/>
                    <a:lumOff val="60000"/>
                  </a:schemeClr>
                </a:solidFill>
                <a:latin typeface="+mj-lt"/>
                <a:cs typeface="Courier New" pitchFamily="49" charset="0"/>
              </a:rPr>
              <a:t>cv</a:t>
            </a:r>
            <a:r>
              <a:rPr lang="pt-BR" sz="3200" b="1" dirty="0" smtClean="0">
                <a:solidFill>
                  <a:schemeClr val="accent2">
                    <a:lumMod val="40000"/>
                    <a:lumOff val="60000"/>
                  </a:schemeClr>
                </a:solidFill>
                <a:latin typeface="+mj-lt"/>
                <a:cs typeface="Courier New" pitchFamily="49" charset="0"/>
              </a:rPr>
              <a:t>)</a:t>
            </a:r>
            <a:r>
              <a:rPr lang="pt-BR" sz="3200" dirty="0" smtClean="0">
                <a:solidFill>
                  <a:schemeClr val="accent2">
                    <a:lumMod val="40000"/>
                    <a:lumOff val="60000"/>
                  </a:schemeClr>
                </a:solidFill>
                <a:latin typeface="+mj-lt"/>
                <a:cs typeface="Courier New" pitchFamily="49" charset="0"/>
              </a:rPr>
              <a:t>, </a:t>
            </a:r>
            <a:r>
              <a:rPr lang="pt-BR" sz="3200" dirty="0" smtClean="0">
                <a:latin typeface="+mj-lt"/>
                <a:cs typeface="Courier New" pitchFamily="49" charset="0"/>
              </a:rPr>
              <a:t>qual dos dois terá a posse do monitor?</a:t>
            </a:r>
            <a:endParaRPr lang="pt-BR" sz="3200" dirty="0">
              <a:latin typeface="+mj-lt"/>
              <a:cs typeface="Courier New" pitchFamily="49" charset="0"/>
            </a:endParaRPr>
          </a:p>
        </p:txBody>
      </p:sp>
    </p:spTree>
    <p:extLst>
      <p:ext uri="{BB962C8B-B14F-4D97-AF65-F5344CB8AC3E}">
        <p14:creationId xmlns:p14="http://schemas.microsoft.com/office/powerpoint/2010/main" val="112770463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Tipos de Sinalização</a:t>
            </a:r>
            <a:endParaRPr lang="en-US" dirty="0"/>
          </a:p>
        </p:txBody>
      </p:sp>
      <p:sp>
        <p:nvSpPr>
          <p:cNvPr id="3" name="Espaço Reservado para Conteúdo 2"/>
          <p:cNvSpPr>
            <a:spLocks noGrp="1"/>
          </p:cNvSpPr>
          <p:nvPr>
            <p:ph idx="1"/>
          </p:nvPr>
        </p:nvSpPr>
        <p:spPr/>
        <p:txBody>
          <a:bodyPr>
            <a:normAutofit lnSpcReduction="10000"/>
          </a:bodyPr>
          <a:lstStyle/>
          <a:p>
            <a:r>
              <a:rPr lang="pt-BR" b="1" dirty="0" smtClean="0"/>
              <a:t>Sinalizar e continuar</a:t>
            </a:r>
          </a:p>
          <a:p>
            <a:pPr lvl="1"/>
            <a:r>
              <a:rPr lang="pt-BR" dirty="0" smtClean="0"/>
              <a:t>O processo sinalizador continua e o sinalizado entra na fila para executar no monitor.</a:t>
            </a:r>
          </a:p>
          <a:p>
            <a:r>
              <a:rPr lang="pt-BR" b="1" dirty="0" smtClean="0"/>
              <a:t>Sinalizar e esperar</a:t>
            </a:r>
          </a:p>
          <a:p>
            <a:pPr lvl="1"/>
            <a:r>
              <a:rPr lang="pt-BR" dirty="0" smtClean="0"/>
              <a:t>O processo sinalizador é interrompido, dando lugar para o processo sinalizado assumir a execução no monitor.</a:t>
            </a:r>
          </a:p>
          <a:p>
            <a:r>
              <a:rPr lang="pt-BR" b="1" dirty="0" smtClean="0"/>
              <a:t>Sinalizar e esperar urgentemente</a:t>
            </a:r>
          </a:p>
          <a:p>
            <a:pPr lvl="1"/>
            <a:r>
              <a:rPr lang="pt-BR" dirty="0" smtClean="0"/>
              <a:t>O processo sinalizador é colocado no início da fila de espera.</a:t>
            </a:r>
            <a:endParaRPr lang="en-US" dirty="0"/>
          </a:p>
        </p:txBody>
      </p:sp>
    </p:spTree>
    <p:extLst>
      <p:ext uri="{BB962C8B-B14F-4D97-AF65-F5344CB8AC3E}">
        <p14:creationId xmlns:p14="http://schemas.microsoft.com/office/powerpoint/2010/main" val="145971093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Tipos de Sinalização</a:t>
            </a:r>
            <a:endParaRPr lang="en-US" dirty="0"/>
          </a:p>
        </p:txBody>
      </p:sp>
      <p:sp>
        <p:nvSpPr>
          <p:cNvPr id="3" name="Espaço Reservado para Conteúdo 2"/>
          <p:cNvSpPr>
            <a:spLocks noGrp="1"/>
          </p:cNvSpPr>
          <p:nvPr>
            <p:ph idx="1"/>
          </p:nvPr>
        </p:nvSpPr>
        <p:spPr>
          <a:xfrm>
            <a:off x="1435608" y="1447800"/>
            <a:ext cx="7498080" cy="1045096"/>
          </a:xfrm>
        </p:spPr>
        <p:txBody>
          <a:bodyPr/>
          <a:lstStyle/>
          <a:p>
            <a:r>
              <a:rPr lang="pt-BR" b="1" dirty="0" smtClean="0">
                <a:effectLst>
                  <a:outerShdw blurRad="38100" dist="38100" dir="2700000" algn="tl">
                    <a:srgbClr val="000000">
                      <a:alpha val="43137"/>
                    </a:srgbClr>
                  </a:outerShdw>
                </a:effectLst>
              </a:rPr>
              <a:t>Diagrama de estados</a:t>
            </a:r>
            <a:endParaRPr lang="en-US" b="1" dirty="0">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a:blip r:embed="rId2" cstate="print">
            <a:grayscl/>
            <a:extLst>
              <a:ext uri="{28A0092B-C50C-407E-A947-70E740481C1C}">
                <a14:useLocalDpi xmlns:a14="http://schemas.microsoft.com/office/drawing/2010/main" val="0"/>
              </a:ext>
            </a:extLst>
          </a:blip>
          <a:srcRect/>
          <a:stretch>
            <a:fillRect/>
          </a:stretch>
        </p:blipFill>
        <p:spPr bwMode="auto">
          <a:xfrm>
            <a:off x="683568" y="2564904"/>
            <a:ext cx="7762875" cy="3238500"/>
          </a:xfrm>
          <a:prstGeom prst="roundRect">
            <a:avLst>
              <a:gd name="adj" fmla="val 8594"/>
            </a:avLst>
          </a:prstGeom>
          <a:solidFill>
            <a:srgbClr val="FFFFFF">
              <a:shade val="85000"/>
            </a:srgbClr>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543902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Tipos de Sinalização</a:t>
            </a:r>
            <a:endParaRPr lang="en-US" dirty="0"/>
          </a:p>
        </p:txBody>
      </p:sp>
      <p:sp>
        <p:nvSpPr>
          <p:cNvPr id="3" name="Espaço Reservado para Conteúdo 2"/>
          <p:cNvSpPr>
            <a:spLocks noGrp="1"/>
          </p:cNvSpPr>
          <p:nvPr>
            <p:ph idx="1"/>
          </p:nvPr>
        </p:nvSpPr>
        <p:spPr>
          <a:xfrm>
            <a:off x="1435608" y="1447800"/>
            <a:ext cx="7498080" cy="1333128"/>
          </a:xfrm>
        </p:spPr>
        <p:txBody>
          <a:bodyPr/>
          <a:lstStyle/>
          <a:p>
            <a:r>
              <a:rPr lang="pt-BR" b="1" dirty="0" smtClean="0">
                <a:effectLst>
                  <a:outerShdw blurRad="38100" dist="38100" dir="2700000" algn="tl">
                    <a:srgbClr val="000000">
                      <a:alpha val="43137"/>
                    </a:srgbClr>
                  </a:outerShdw>
                </a:effectLst>
              </a:rPr>
              <a:t>Implementação de semáforos utilizando monitor</a:t>
            </a:r>
            <a:endParaRPr lang="en-US" b="1" dirty="0">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3688" y="2564904"/>
            <a:ext cx="592455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6003407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Tipos de Sinalização</a:t>
            </a:r>
            <a:endParaRPr lang="en-US" dirty="0"/>
          </a:p>
        </p:txBody>
      </p:sp>
      <p:sp>
        <p:nvSpPr>
          <p:cNvPr id="3" name="Espaço Reservado para Conteúdo 2"/>
          <p:cNvSpPr>
            <a:spLocks noGrp="1"/>
          </p:cNvSpPr>
          <p:nvPr>
            <p:ph idx="1"/>
          </p:nvPr>
        </p:nvSpPr>
        <p:spPr>
          <a:xfrm>
            <a:off x="1435608" y="1447800"/>
            <a:ext cx="7498080" cy="1333128"/>
          </a:xfrm>
        </p:spPr>
        <p:txBody>
          <a:bodyPr/>
          <a:lstStyle/>
          <a:p>
            <a:r>
              <a:rPr lang="pt-BR" b="1" dirty="0" smtClean="0">
                <a:effectLst>
                  <a:outerShdw blurRad="38100" dist="38100" dir="2700000" algn="tl">
                    <a:srgbClr val="000000">
                      <a:alpha val="43137"/>
                    </a:srgbClr>
                  </a:outerShdw>
                </a:effectLst>
              </a:rPr>
              <a:t>Implementação de semáforos utilizando monitor</a:t>
            </a:r>
            <a:endParaRPr lang="en-US" b="1" dirty="0">
              <a:effectLst>
                <a:outerShdw blurRad="38100" dist="38100" dir="2700000" algn="tl">
                  <a:srgbClr val="000000">
                    <a:alpha val="43137"/>
                  </a:srgbClr>
                </a:outerShdw>
              </a:effectLst>
            </a:endParaRPr>
          </a:p>
        </p:txBody>
      </p:sp>
      <p:sp>
        <p:nvSpPr>
          <p:cNvPr id="6" name="Retângulo de cantos arredondados 5"/>
          <p:cNvSpPr/>
          <p:nvPr/>
        </p:nvSpPr>
        <p:spPr>
          <a:xfrm>
            <a:off x="1907704" y="2605474"/>
            <a:ext cx="6342473" cy="3847862"/>
          </a:xfrm>
          <a:prstGeom prst="roundRect">
            <a:avLst/>
          </a:prstGeom>
          <a:solidFill>
            <a:schemeClr val="accent1">
              <a:lumMod val="20000"/>
              <a:lumOff val="80000"/>
            </a:schemeClr>
          </a:solidFill>
          <a:ln w="3175">
            <a:solidFill>
              <a:schemeClr val="tx1"/>
            </a:solidFill>
          </a:ln>
        </p:spPr>
        <p:style>
          <a:lnRef idx="1">
            <a:schemeClr val="accent2"/>
          </a:lnRef>
          <a:fillRef idx="2">
            <a:schemeClr val="accent2"/>
          </a:fillRef>
          <a:effectRef idx="1">
            <a:schemeClr val="accent2"/>
          </a:effectRef>
          <a:fontRef idx="minor">
            <a:schemeClr val="dk1"/>
          </a:fontRef>
        </p:style>
        <p:txBody>
          <a:bodyPr wrap="square" rtlCol="0" anchor="ctr">
            <a:spAutoFit/>
          </a:bodyPr>
          <a:lstStyle/>
          <a:p>
            <a:r>
              <a:rPr lang="pt-BR" sz="2000" b="1" dirty="0" err="1" smtClean="0">
                <a:latin typeface="Courier New" pitchFamily="49" charset="0"/>
                <a:cs typeface="Courier New" pitchFamily="49" charset="0"/>
              </a:rPr>
              <a:t>Semaphore</a:t>
            </a:r>
            <a:r>
              <a:rPr lang="pt-BR" sz="2000" b="1" dirty="0" smtClean="0">
                <a:latin typeface="Courier New" pitchFamily="49" charset="0"/>
                <a:cs typeface="Courier New" pitchFamily="49" charset="0"/>
              </a:rPr>
              <a:t> s;</a:t>
            </a:r>
          </a:p>
          <a:p>
            <a:endParaRPr lang="pt-BR" sz="2000" b="1" dirty="0">
              <a:latin typeface="Courier New" pitchFamily="49" charset="0"/>
              <a:cs typeface="Courier New" pitchFamily="49" charset="0"/>
            </a:endParaRPr>
          </a:p>
          <a:p>
            <a:r>
              <a:rPr lang="pt-BR" sz="2000" b="1" dirty="0" err="1" smtClean="0">
                <a:latin typeface="Courier New" pitchFamily="49" charset="0"/>
                <a:cs typeface="Courier New" pitchFamily="49" charset="0"/>
              </a:rPr>
              <a:t>process</a:t>
            </a:r>
            <a:r>
              <a:rPr lang="pt-BR" sz="2000" b="1" dirty="0" smtClean="0">
                <a:latin typeface="Courier New" pitchFamily="49" charset="0"/>
                <a:cs typeface="Courier New" pitchFamily="49" charset="0"/>
              </a:rPr>
              <a:t> CS[i=1 </a:t>
            </a:r>
            <a:r>
              <a:rPr lang="pt-BR" sz="2000" b="1" dirty="0" err="1" smtClean="0">
                <a:latin typeface="Courier New" pitchFamily="49" charset="0"/>
                <a:cs typeface="Courier New" pitchFamily="49" charset="0"/>
              </a:rPr>
              <a:t>to</a:t>
            </a:r>
            <a:r>
              <a:rPr lang="pt-BR" sz="2000" b="1" dirty="0" smtClean="0">
                <a:latin typeface="Courier New" pitchFamily="49" charset="0"/>
                <a:cs typeface="Courier New" pitchFamily="49" charset="0"/>
              </a:rPr>
              <a:t> n] {</a:t>
            </a:r>
          </a:p>
          <a:p>
            <a:r>
              <a:rPr lang="pt-BR" sz="2000" b="1" dirty="0" smtClean="0">
                <a:latin typeface="Courier New" pitchFamily="49" charset="0"/>
                <a:cs typeface="Courier New" pitchFamily="49" charset="0"/>
              </a:rPr>
              <a:t>   </a:t>
            </a:r>
            <a:r>
              <a:rPr lang="pt-BR" sz="2000" b="1" dirty="0" err="1" smtClean="0">
                <a:latin typeface="Courier New" pitchFamily="49" charset="0"/>
                <a:cs typeface="Courier New" pitchFamily="49" charset="0"/>
              </a:rPr>
              <a:t>while</a:t>
            </a:r>
            <a:r>
              <a:rPr lang="pt-BR" sz="2000" b="1" dirty="0" smtClean="0">
                <a:latin typeface="Courier New" pitchFamily="49" charset="0"/>
                <a:cs typeface="Courier New" pitchFamily="49" charset="0"/>
              </a:rPr>
              <a:t> (</a:t>
            </a:r>
            <a:r>
              <a:rPr lang="pt-BR" sz="2000" b="1" dirty="0" err="1" smtClean="0">
                <a:latin typeface="Courier New" pitchFamily="49" charset="0"/>
                <a:cs typeface="Courier New" pitchFamily="49" charset="0"/>
              </a:rPr>
              <a:t>true</a:t>
            </a:r>
            <a:r>
              <a:rPr lang="pt-BR" sz="2000" b="1" dirty="0" smtClean="0">
                <a:latin typeface="Courier New" pitchFamily="49" charset="0"/>
                <a:cs typeface="Courier New" pitchFamily="49" charset="0"/>
              </a:rPr>
              <a:t>) {</a:t>
            </a:r>
          </a:p>
          <a:p>
            <a:r>
              <a:rPr lang="pt-BR" sz="2000" b="1" dirty="0" smtClean="0">
                <a:latin typeface="Courier New" pitchFamily="49" charset="0"/>
                <a:cs typeface="Courier New" pitchFamily="49" charset="0"/>
              </a:rPr>
              <a:t>      </a:t>
            </a:r>
            <a:r>
              <a:rPr lang="pt-BR" sz="2000" b="1" dirty="0" err="1" smtClean="0">
                <a:latin typeface="Courier New" pitchFamily="49" charset="0"/>
                <a:cs typeface="Courier New" pitchFamily="49" charset="0"/>
              </a:rPr>
              <a:t>s.Psem</a:t>
            </a:r>
            <a:r>
              <a:rPr lang="pt-BR" sz="2000" b="1" dirty="0" smtClean="0">
                <a:latin typeface="Courier New" pitchFamily="49" charset="0"/>
                <a:cs typeface="Courier New" pitchFamily="49" charset="0"/>
              </a:rPr>
              <a:t>();</a:t>
            </a:r>
          </a:p>
          <a:p>
            <a:r>
              <a:rPr lang="pt-BR" sz="2000" b="1" dirty="0" smtClean="0">
                <a:latin typeface="Courier New" pitchFamily="49" charset="0"/>
                <a:cs typeface="Courier New" pitchFamily="49" charset="0"/>
              </a:rPr>
              <a:t>      // Seção crítica</a:t>
            </a:r>
          </a:p>
          <a:p>
            <a:r>
              <a:rPr lang="pt-BR" sz="2000" b="1" dirty="0">
                <a:latin typeface="Courier New" pitchFamily="49" charset="0"/>
                <a:cs typeface="Courier New" pitchFamily="49" charset="0"/>
              </a:rPr>
              <a:t> </a:t>
            </a:r>
            <a:r>
              <a:rPr lang="pt-BR" sz="2000" b="1" dirty="0" smtClean="0">
                <a:latin typeface="Courier New" pitchFamily="49" charset="0"/>
                <a:cs typeface="Courier New" pitchFamily="49" charset="0"/>
              </a:rPr>
              <a:t>     </a:t>
            </a:r>
            <a:r>
              <a:rPr lang="pt-BR" sz="2000" b="1" dirty="0" err="1" smtClean="0">
                <a:latin typeface="Courier New" pitchFamily="49" charset="0"/>
                <a:cs typeface="Courier New" pitchFamily="49" charset="0"/>
              </a:rPr>
              <a:t>s.Vsem</a:t>
            </a:r>
            <a:r>
              <a:rPr lang="pt-BR" sz="2000" b="1" dirty="0" smtClean="0">
                <a:latin typeface="Courier New" pitchFamily="49" charset="0"/>
                <a:cs typeface="Courier New" pitchFamily="49" charset="0"/>
              </a:rPr>
              <a:t>();</a:t>
            </a:r>
          </a:p>
          <a:p>
            <a:r>
              <a:rPr lang="pt-BR" sz="2000" b="1" dirty="0">
                <a:latin typeface="Courier New" pitchFamily="49" charset="0"/>
                <a:cs typeface="Courier New" pitchFamily="49" charset="0"/>
              </a:rPr>
              <a:t> </a:t>
            </a:r>
            <a:r>
              <a:rPr lang="pt-BR" sz="2000" b="1" dirty="0" smtClean="0">
                <a:latin typeface="Courier New" pitchFamily="49" charset="0"/>
                <a:cs typeface="Courier New" pitchFamily="49" charset="0"/>
              </a:rPr>
              <a:t>     // Seção não crítica</a:t>
            </a:r>
            <a:endParaRPr lang="pt-BR" sz="2000" b="1" dirty="0">
              <a:latin typeface="Courier New" pitchFamily="49" charset="0"/>
              <a:cs typeface="Courier New" pitchFamily="49" charset="0"/>
            </a:endParaRPr>
          </a:p>
          <a:p>
            <a:r>
              <a:rPr lang="pt-BR" sz="2000" b="1" dirty="0" smtClean="0">
                <a:latin typeface="Courier New" pitchFamily="49" charset="0"/>
                <a:cs typeface="Courier New" pitchFamily="49" charset="0"/>
              </a:rPr>
              <a:t>   }	</a:t>
            </a:r>
            <a:endParaRPr lang="pt-BR" sz="2000" b="1" dirty="0">
              <a:latin typeface="Courier New" pitchFamily="49" charset="0"/>
              <a:cs typeface="Courier New" pitchFamily="49" charset="0"/>
            </a:endParaRPr>
          </a:p>
          <a:p>
            <a:endParaRPr lang="pt-BR" sz="2000" b="1" dirty="0" smtClean="0">
              <a:latin typeface="Courier New" pitchFamily="49" charset="0"/>
              <a:cs typeface="Courier New" pitchFamily="49" charset="0"/>
            </a:endParaRPr>
          </a:p>
          <a:p>
            <a:r>
              <a:rPr lang="pt-BR" sz="2000" b="1" dirty="0">
                <a:latin typeface="Courier New" pitchFamily="49" charset="0"/>
                <a:cs typeface="Courier New" pitchFamily="49" charset="0"/>
              </a:rPr>
              <a:t>}</a:t>
            </a:r>
          </a:p>
        </p:txBody>
      </p:sp>
    </p:spTree>
    <p:extLst>
      <p:ext uri="{BB962C8B-B14F-4D97-AF65-F5344CB8AC3E}">
        <p14:creationId xmlns:p14="http://schemas.microsoft.com/office/powerpoint/2010/main" val="45202553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Tipos de Sinalização</a:t>
            </a:r>
            <a:endParaRPr lang="en-US" dirty="0"/>
          </a:p>
        </p:txBody>
      </p:sp>
      <p:sp>
        <p:nvSpPr>
          <p:cNvPr id="3" name="Espaço Reservado para Conteúdo 2"/>
          <p:cNvSpPr>
            <a:spLocks noGrp="1"/>
          </p:cNvSpPr>
          <p:nvPr>
            <p:ph idx="1"/>
          </p:nvPr>
        </p:nvSpPr>
        <p:spPr/>
        <p:txBody>
          <a:bodyPr/>
          <a:lstStyle/>
          <a:p>
            <a:endParaRPr lang="pt-BR" dirty="0" smtClean="0"/>
          </a:p>
          <a:p>
            <a:endParaRPr lang="pt-BR" dirty="0"/>
          </a:p>
          <a:p>
            <a:endParaRPr lang="pt-BR" dirty="0" smtClean="0"/>
          </a:p>
          <a:p>
            <a:pPr lvl="1"/>
            <a:endParaRPr lang="pt-BR" dirty="0" smtClean="0"/>
          </a:p>
          <a:p>
            <a:pPr lvl="1"/>
            <a:r>
              <a:rPr lang="pt-BR" dirty="0" smtClean="0"/>
              <a:t>Não.  Implementa apenas para o tipo SE.</a:t>
            </a:r>
            <a:endParaRPr lang="en-US" dirty="0"/>
          </a:p>
        </p:txBody>
      </p:sp>
      <p:sp>
        <p:nvSpPr>
          <p:cNvPr id="4" name="Retângulo de cantos arredondados 3"/>
          <p:cNvSpPr/>
          <p:nvPr/>
        </p:nvSpPr>
        <p:spPr>
          <a:xfrm>
            <a:off x="1705400" y="1764362"/>
            <a:ext cx="6912768" cy="1736646"/>
          </a:xfrm>
          <a:prstGeom prst="roundRect">
            <a:avLst/>
          </a:prstGeom>
          <a:ln/>
        </p:spPr>
        <p:style>
          <a:lnRef idx="1">
            <a:schemeClr val="accent4"/>
          </a:lnRef>
          <a:fillRef idx="2">
            <a:schemeClr val="accent4"/>
          </a:fillRef>
          <a:effectRef idx="1">
            <a:schemeClr val="accent4"/>
          </a:effectRef>
          <a:fontRef idx="minor">
            <a:schemeClr val="dk1"/>
          </a:fontRef>
        </p:style>
        <p:txBody>
          <a:bodyPr wrap="square" rtlCol="0" anchor="ctr">
            <a:spAutoFit/>
          </a:bodyPr>
          <a:lstStyle/>
          <a:p>
            <a:r>
              <a:rPr lang="pt-BR" sz="3200" dirty="0" smtClean="0"/>
              <a:t>O código do monitor anterior implementa um semáforo FIFO para ambos os tipos de sinalização?</a:t>
            </a:r>
            <a:endParaRPr lang="en-US" sz="3200" dirty="0"/>
          </a:p>
        </p:txBody>
      </p:sp>
    </p:spTree>
    <p:extLst>
      <p:ext uri="{BB962C8B-B14F-4D97-AF65-F5344CB8AC3E}">
        <p14:creationId xmlns:p14="http://schemas.microsoft.com/office/powerpoint/2010/main" val="20318852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Tipos de Sinalização</a:t>
            </a:r>
            <a:endParaRPr lang="en-US" dirty="0"/>
          </a:p>
        </p:txBody>
      </p:sp>
      <p:sp>
        <p:nvSpPr>
          <p:cNvPr id="3" name="Espaço Reservado para Conteúdo 2"/>
          <p:cNvSpPr>
            <a:spLocks noGrp="1"/>
          </p:cNvSpPr>
          <p:nvPr>
            <p:ph idx="1"/>
          </p:nvPr>
        </p:nvSpPr>
        <p:spPr>
          <a:xfrm>
            <a:off x="1435608" y="1447800"/>
            <a:ext cx="7498080" cy="829072"/>
          </a:xfrm>
        </p:spPr>
        <p:txBody>
          <a:bodyPr/>
          <a:lstStyle/>
          <a:p>
            <a:r>
              <a:rPr lang="pt-BR" b="1" dirty="0" smtClean="0">
                <a:effectLst>
                  <a:outerShdw blurRad="38100" dist="38100" dir="2700000" algn="tl">
                    <a:srgbClr val="000000">
                      <a:alpha val="43137"/>
                    </a:srgbClr>
                  </a:outerShdw>
                </a:effectLst>
              </a:rPr>
              <a:t>Semáforo FIFO</a:t>
            </a:r>
            <a:endParaRPr lang="en-US" b="1" dirty="0">
              <a:effectLst>
                <a:outerShdw blurRad="38100" dist="38100" dir="2700000" algn="tl">
                  <a:srgbClr val="000000">
                    <a:alpha val="43137"/>
                  </a:srgbClr>
                </a:outerShdw>
              </a:effectLst>
            </a:endParaRPr>
          </a:p>
        </p:txBody>
      </p:sp>
      <p:pic>
        <p:nvPicPr>
          <p:cNvPr id="3074" name="Picture 2"/>
          <p:cNvPicPr>
            <a:picLocks noChangeAspect="1" noChangeArrowheads="1"/>
          </p:cNvPicPr>
          <p:nvPr/>
        </p:nvPicPr>
        <p:blipFill>
          <a:blip r:embed="rId3" cstate="print">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2483768" y="2132856"/>
            <a:ext cx="4960788" cy="4554969"/>
          </a:xfrm>
          <a:prstGeom prst="roundRect">
            <a:avLst>
              <a:gd name="adj" fmla="val 8594"/>
            </a:avLst>
          </a:prstGeom>
          <a:solidFill>
            <a:srgbClr val="FFFFFF">
              <a:shade val="85000"/>
            </a:srgbClr>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514282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Tipos de Sinalização</a:t>
            </a:r>
            <a:endParaRPr lang="en-US" dirty="0"/>
          </a:p>
        </p:txBody>
      </p:sp>
      <p:sp>
        <p:nvSpPr>
          <p:cNvPr id="3" name="Espaço Reservado para Conteúdo 2"/>
          <p:cNvSpPr>
            <a:spLocks noGrp="1"/>
          </p:cNvSpPr>
          <p:nvPr>
            <p:ph idx="1"/>
          </p:nvPr>
        </p:nvSpPr>
        <p:spPr/>
        <p:txBody>
          <a:bodyPr/>
          <a:lstStyle/>
          <a:p>
            <a:r>
              <a:rPr lang="pt-BR" b="1" dirty="0" smtClean="0">
                <a:effectLst>
                  <a:outerShdw blurRad="38100" dist="38100" dir="2700000" algn="tl">
                    <a:srgbClr val="000000">
                      <a:alpha val="43137"/>
                    </a:srgbClr>
                  </a:outerShdw>
                </a:effectLst>
              </a:rPr>
              <a:t>Considerações</a:t>
            </a:r>
          </a:p>
          <a:p>
            <a:pPr lvl="1"/>
            <a:r>
              <a:rPr lang="pt-BR" dirty="0" smtClean="0"/>
              <a:t>A técnica utilizada no algoritmo anterior chama-se </a:t>
            </a:r>
            <a:r>
              <a:rPr lang="pt-BR" b="1" dirty="0" smtClean="0"/>
              <a:t>passagem de condição.</a:t>
            </a:r>
          </a:p>
          <a:p>
            <a:pPr lvl="2"/>
            <a:r>
              <a:rPr lang="pt-BR" dirty="0" smtClean="0"/>
              <a:t>O sinalizador implicitamente passa a condição de que </a:t>
            </a:r>
            <a:r>
              <a:rPr lang="pt-BR" b="1" i="1" dirty="0" smtClean="0"/>
              <a:t>s </a:t>
            </a:r>
            <a:r>
              <a:rPr lang="pt-BR" dirty="0" smtClean="0"/>
              <a:t>é positivo ao processo que ele acorda.</a:t>
            </a:r>
          </a:p>
          <a:p>
            <a:pPr lvl="2"/>
            <a:r>
              <a:rPr lang="pt-BR" dirty="0" smtClean="0"/>
              <a:t>Pode ser usada sempre que procedimentos que usam </a:t>
            </a:r>
            <a:r>
              <a:rPr lang="pt-BR" b="1" dirty="0" err="1" smtClean="0"/>
              <a:t>wait</a:t>
            </a:r>
            <a:r>
              <a:rPr lang="pt-BR" b="1" dirty="0" smtClean="0"/>
              <a:t> </a:t>
            </a:r>
            <a:r>
              <a:rPr lang="pt-BR" dirty="0" smtClean="0"/>
              <a:t>e </a:t>
            </a:r>
            <a:r>
              <a:rPr lang="pt-BR" b="1" dirty="0" err="1" smtClean="0"/>
              <a:t>signal</a:t>
            </a:r>
            <a:r>
              <a:rPr lang="pt-BR" b="1" dirty="0" smtClean="0"/>
              <a:t> </a:t>
            </a:r>
            <a:r>
              <a:rPr lang="pt-BR" dirty="0" smtClean="0"/>
              <a:t>contêm ações complementares.</a:t>
            </a:r>
            <a:endParaRPr lang="pt-BR" b="1" dirty="0" smtClean="0"/>
          </a:p>
          <a:p>
            <a:pPr lvl="1"/>
            <a:r>
              <a:rPr lang="pt-BR" dirty="0"/>
              <a:t>A sinalização preferida pelas linguagens e sistemas operacionais é a </a:t>
            </a:r>
            <a:r>
              <a:rPr lang="pt-BR" b="1" dirty="0"/>
              <a:t>SC</a:t>
            </a:r>
            <a:r>
              <a:rPr lang="pt-BR" dirty="0"/>
              <a:t>.</a:t>
            </a:r>
          </a:p>
          <a:p>
            <a:pPr marL="82296" indent="0">
              <a:buNone/>
            </a:pPr>
            <a:endParaRPr lang="en-US" b="1" i="1" dirty="0"/>
          </a:p>
        </p:txBody>
      </p:sp>
    </p:spTree>
    <p:extLst>
      <p:ext uri="{BB962C8B-B14F-4D97-AF65-F5344CB8AC3E}">
        <p14:creationId xmlns:p14="http://schemas.microsoft.com/office/powerpoint/2010/main" val="300133862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Roteiro</a:t>
            </a:r>
            <a:endParaRPr lang="en-US" dirty="0"/>
          </a:p>
        </p:txBody>
      </p:sp>
      <p:sp>
        <p:nvSpPr>
          <p:cNvPr id="3" name="Espaço Reservado para Conteúdo 2"/>
          <p:cNvSpPr>
            <a:spLocks noGrp="1"/>
          </p:cNvSpPr>
          <p:nvPr>
            <p:ph idx="1"/>
          </p:nvPr>
        </p:nvSpPr>
        <p:spPr/>
        <p:txBody>
          <a:bodyPr/>
          <a:lstStyle/>
          <a:p>
            <a:r>
              <a:rPr lang="pt-BR" dirty="0" smtClean="0"/>
              <a:t>Introdução</a:t>
            </a:r>
          </a:p>
          <a:p>
            <a:r>
              <a:rPr lang="pt-BR" dirty="0" smtClean="0"/>
              <a:t>Sintaxe e Semântica</a:t>
            </a:r>
          </a:p>
          <a:p>
            <a:r>
              <a:rPr lang="pt-BR" dirty="0" smtClean="0"/>
              <a:t>Exclusão Mútua</a:t>
            </a:r>
          </a:p>
          <a:p>
            <a:r>
              <a:rPr lang="pt-BR" dirty="0" smtClean="0"/>
              <a:t>Variáveis Condicionais</a:t>
            </a:r>
          </a:p>
          <a:p>
            <a:r>
              <a:rPr lang="pt-BR" dirty="0" smtClean="0"/>
              <a:t>Tipos de Sinalização</a:t>
            </a:r>
          </a:p>
          <a:p>
            <a:r>
              <a:rPr lang="pt-BR" dirty="0" smtClean="0"/>
              <a:t>Técnicas de Sincronização</a:t>
            </a:r>
          </a:p>
          <a:p>
            <a:r>
              <a:rPr lang="pt-BR" dirty="0" smtClean="0"/>
              <a:t>Monitores em </a:t>
            </a:r>
            <a:r>
              <a:rPr lang="pt-BR" dirty="0" smtClean="0"/>
              <a:t>C</a:t>
            </a:r>
            <a:r>
              <a:rPr lang="pt-BR" dirty="0" smtClean="0"/>
              <a:t>++</a:t>
            </a:r>
          </a:p>
          <a:p>
            <a:r>
              <a:rPr lang="pt-BR" dirty="0" smtClean="0"/>
              <a:t>Monitores em Java</a:t>
            </a:r>
            <a:endParaRPr lang="en-US" dirty="0"/>
          </a:p>
        </p:txBody>
      </p:sp>
    </p:spTree>
    <p:extLst>
      <p:ext uri="{BB962C8B-B14F-4D97-AF65-F5344CB8AC3E}">
        <p14:creationId xmlns:p14="http://schemas.microsoft.com/office/powerpoint/2010/main" val="377759352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Tipos de Sinalização</a:t>
            </a:r>
            <a:endParaRPr lang="en-US" dirty="0"/>
          </a:p>
        </p:txBody>
      </p:sp>
      <p:sp>
        <p:nvSpPr>
          <p:cNvPr id="3" name="Espaço Reservado para Conteúdo 2"/>
          <p:cNvSpPr>
            <a:spLocks noGrp="1"/>
          </p:cNvSpPr>
          <p:nvPr>
            <p:ph idx="1"/>
          </p:nvPr>
        </p:nvSpPr>
        <p:spPr/>
        <p:txBody>
          <a:bodyPr/>
          <a:lstStyle/>
          <a:p>
            <a:r>
              <a:rPr lang="pt-BR" b="1" dirty="0" smtClean="0">
                <a:effectLst>
                  <a:outerShdw blurRad="38100" dist="38100" dir="2700000" algn="tl">
                    <a:srgbClr val="000000">
                      <a:alpha val="43137"/>
                    </a:srgbClr>
                  </a:outerShdw>
                </a:effectLst>
              </a:rPr>
              <a:t>Considerações</a:t>
            </a:r>
          </a:p>
          <a:p>
            <a:pPr lvl="1"/>
            <a:r>
              <a:rPr lang="pt-BR" b="1" dirty="0" smtClean="0"/>
              <a:t>Semáforos x Monitores</a:t>
            </a:r>
          </a:p>
          <a:p>
            <a:pPr lvl="2"/>
            <a:r>
              <a:rPr lang="pt-BR" dirty="0" smtClean="0"/>
              <a:t>A operação </a:t>
            </a:r>
            <a:r>
              <a:rPr lang="pt-BR" b="1" dirty="0" err="1" smtClean="0"/>
              <a:t>wait</a:t>
            </a:r>
            <a:r>
              <a:rPr lang="pt-BR" b="1" dirty="0" smtClean="0"/>
              <a:t> </a:t>
            </a:r>
            <a:r>
              <a:rPr lang="pt-BR" dirty="0" smtClean="0"/>
              <a:t>sempre atrasa um processo, ao passo que a operação </a:t>
            </a:r>
            <a:r>
              <a:rPr lang="pt-BR" b="1" dirty="0" smtClean="0"/>
              <a:t>P </a:t>
            </a:r>
            <a:r>
              <a:rPr lang="pt-BR" dirty="0" smtClean="0"/>
              <a:t>retarda um processo apenas se o valor do semáforo for igual a zero.</a:t>
            </a:r>
          </a:p>
          <a:p>
            <a:pPr lvl="2"/>
            <a:r>
              <a:rPr lang="pt-BR" dirty="0" smtClean="0"/>
              <a:t>Diferentemente da operação </a:t>
            </a:r>
            <a:r>
              <a:rPr lang="pt-BR" b="1" dirty="0" smtClean="0"/>
              <a:t>V, </a:t>
            </a:r>
            <a:r>
              <a:rPr lang="pt-BR" dirty="0" smtClean="0"/>
              <a:t> a operação </a:t>
            </a:r>
            <a:r>
              <a:rPr lang="pt-BR" b="1" dirty="0" err="1" smtClean="0"/>
              <a:t>signal</a:t>
            </a:r>
            <a:r>
              <a:rPr lang="pt-BR" b="1" dirty="0" smtClean="0"/>
              <a:t> </a:t>
            </a:r>
            <a:r>
              <a:rPr lang="pt-BR" dirty="0" smtClean="0"/>
              <a:t>não tem efeito se não há processo esperando.	</a:t>
            </a:r>
          </a:p>
          <a:p>
            <a:pPr marL="82296" indent="0">
              <a:buNone/>
            </a:pPr>
            <a:endParaRPr lang="pt-BR" b="1" dirty="0" smtClean="0"/>
          </a:p>
          <a:p>
            <a:pPr lvl="1"/>
            <a:endParaRPr lang="en-US" b="1" dirty="0"/>
          </a:p>
        </p:txBody>
      </p:sp>
    </p:spTree>
    <p:extLst>
      <p:ext uri="{BB962C8B-B14F-4D97-AF65-F5344CB8AC3E}">
        <p14:creationId xmlns:p14="http://schemas.microsoft.com/office/powerpoint/2010/main" val="227480570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Operação adicionais em variáveis condicionais</a:t>
            </a:r>
            <a:endParaRPr lang="en-US" dirty="0"/>
          </a:p>
        </p:txBody>
      </p:sp>
      <p:pic>
        <p:nvPicPr>
          <p:cNvPr id="4099" name="Picture 3"/>
          <p:cNvPicPr>
            <a:picLocks noChangeAspect="1" noChangeArrowheads="1"/>
          </p:cNvPicPr>
          <p:nvPr/>
        </p:nvPicPr>
        <p:blipFill>
          <a:blip r:embed="rId3" cstate="print">
            <a:duotone>
              <a:prstClr val="black"/>
              <a:schemeClr val="bg2">
                <a:lumMod val="75000"/>
                <a:tint val="45000"/>
                <a:satMod val="400000"/>
              </a:schemeClr>
            </a:duotone>
            <a:extLst>
              <a:ext uri="{28A0092B-C50C-407E-A947-70E740481C1C}">
                <a14:useLocalDpi xmlns:a14="http://schemas.microsoft.com/office/drawing/2010/main" val="0"/>
              </a:ext>
            </a:extLst>
          </a:blip>
          <a:srcRect/>
          <a:stretch>
            <a:fillRect/>
          </a:stretch>
        </p:blipFill>
        <p:spPr bwMode="auto">
          <a:xfrm>
            <a:off x="179512" y="2044452"/>
            <a:ext cx="8826410" cy="2176636"/>
          </a:xfrm>
          <a:prstGeom prst="roundRect">
            <a:avLst>
              <a:gd name="adj" fmla="val 8594"/>
            </a:avLst>
          </a:prstGeom>
          <a:solidFill>
            <a:srgbClr val="FFFFFF">
              <a:shade val="85000"/>
            </a:srgbClr>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074085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Operação adicionais em variáveis condicionais</a:t>
            </a:r>
            <a:endParaRPr lang="en-US" dirty="0"/>
          </a:p>
        </p:txBody>
      </p:sp>
      <p:sp>
        <p:nvSpPr>
          <p:cNvPr id="3" name="Espaço Reservado para Conteúdo 2"/>
          <p:cNvSpPr>
            <a:spLocks noGrp="1"/>
          </p:cNvSpPr>
          <p:nvPr>
            <p:ph idx="1"/>
          </p:nvPr>
        </p:nvSpPr>
        <p:spPr/>
        <p:txBody>
          <a:bodyPr/>
          <a:lstStyle/>
          <a:p>
            <a:r>
              <a:rPr lang="pt-BR" dirty="0" smtClean="0"/>
              <a:t>Os processos são atrasados e despertados em ordem crescente de </a:t>
            </a:r>
            <a:r>
              <a:rPr lang="pt-BR" b="1" dirty="0" err="1" smtClean="0"/>
              <a:t>rank</a:t>
            </a:r>
            <a:r>
              <a:rPr lang="pt-BR" b="1" dirty="0" smtClean="0"/>
              <a:t>.</a:t>
            </a:r>
          </a:p>
          <a:p>
            <a:r>
              <a:rPr lang="pt-BR" dirty="0" smtClean="0"/>
              <a:t>A operação </a:t>
            </a:r>
            <a:r>
              <a:rPr lang="pt-BR" b="1" dirty="0" err="1" smtClean="0"/>
              <a:t>signal_all</a:t>
            </a:r>
            <a:r>
              <a:rPr lang="pt-BR" b="1" dirty="0" smtClean="0"/>
              <a:t>(</a:t>
            </a:r>
            <a:r>
              <a:rPr lang="pt-BR" b="1" dirty="0" err="1" smtClean="0"/>
              <a:t>cv</a:t>
            </a:r>
            <a:r>
              <a:rPr lang="pt-BR" b="1" dirty="0" smtClean="0"/>
              <a:t>)</a:t>
            </a:r>
            <a:r>
              <a:rPr lang="pt-BR" dirty="0" smtClean="0"/>
              <a:t> pode ser implementada através de várias chamadas a </a:t>
            </a:r>
            <a:r>
              <a:rPr lang="pt-BR" b="1" dirty="0" err="1" smtClean="0"/>
              <a:t>signal</a:t>
            </a:r>
            <a:r>
              <a:rPr lang="pt-BR" b="1" dirty="0" smtClean="0"/>
              <a:t>(</a:t>
            </a:r>
            <a:r>
              <a:rPr lang="pt-BR" b="1" dirty="0" err="1" smtClean="0"/>
              <a:t>cv</a:t>
            </a:r>
            <a:r>
              <a:rPr lang="pt-BR" b="1" dirty="0" smtClean="0"/>
              <a:t>)</a:t>
            </a:r>
            <a:r>
              <a:rPr lang="pt-BR" dirty="0" smtClean="0"/>
              <a:t>.</a:t>
            </a:r>
          </a:p>
          <a:p>
            <a:pPr lvl="1"/>
            <a:r>
              <a:rPr lang="pt-BR" dirty="0" smtClean="0"/>
              <a:t>Ela é apenas bem definida quando o tipo de sinalização SC é utilizado.</a:t>
            </a:r>
            <a:endParaRPr lang="en-US" dirty="0"/>
          </a:p>
        </p:txBody>
      </p:sp>
    </p:spTree>
    <p:extLst>
      <p:ext uri="{BB962C8B-B14F-4D97-AF65-F5344CB8AC3E}">
        <p14:creationId xmlns:p14="http://schemas.microsoft.com/office/powerpoint/2010/main" val="170814559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Técnicas de Sincronização</a:t>
            </a:r>
            <a:endParaRPr lang="en-US" dirty="0"/>
          </a:p>
        </p:txBody>
      </p:sp>
      <p:sp>
        <p:nvSpPr>
          <p:cNvPr id="3" name="Espaço Reservado para Conteúdo 2"/>
          <p:cNvSpPr>
            <a:spLocks noGrp="1"/>
          </p:cNvSpPr>
          <p:nvPr>
            <p:ph idx="1"/>
          </p:nvPr>
        </p:nvSpPr>
        <p:spPr/>
        <p:txBody>
          <a:bodyPr/>
          <a:lstStyle/>
          <a:p>
            <a:r>
              <a:rPr lang="pt-BR" dirty="0" smtClean="0"/>
              <a:t>Problemas a serem abordados:</a:t>
            </a:r>
          </a:p>
          <a:p>
            <a:pPr lvl="1"/>
            <a:r>
              <a:rPr lang="pt-BR" dirty="0" smtClean="0"/>
              <a:t>Buffers limitados</a:t>
            </a:r>
          </a:p>
          <a:p>
            <a:pPr lvl="1"/>
            <a:r>
              <a:rPr lang="pt-BR" dirty="0" smtClean="0"/>
              <a:t>Leitores e escritores</a:t>
            </a:r>
          </a:p>
          <a:p>
            <a:pPr lvl="1"/>
            <a:r>
              <a:rPr lang="pt-BR" dirty="0" smtClean="0"/>
              <a:t>Alocação </a:t>
            </a:r>
            <a:r>
              <a:rPr lang="pt-BR" i="1" dirty="0" err="1" smtClean="0"/>
              <a:t>Shortest-job-next</a:t>
            </a:r>
            <a:endParaRPr lang="pt-BR" i="1" dirty="0" smtClean="0"/>
          </a:p>
          <a:p>
            <a:pPr lvl="1"/>
            <a:r>
              <a:rPr lang="pt-BR" dirty="0" smtClean="0"/>
              <a:t>Temporizador de Intervalo</a:t>
            </a:r>
          </a:p>
          <a:p>
            <a:pPr lvl="1"/>
            <a:r>
              <a:rPr lang="pt-BR" dirty="0" smtClean="0"/>
              <a:t>Barbeiro dorminhoco</a:t>
            </a:r>
          </a:p>
          <a:p>
            <a:pPr lvl="1"/>
            <a:endParaRPr lang="en-US" dirty="0"/>
          </a:p>
        </p:txBody>
      </p:sp>
    </p:spTree>
    <p:extLst>
      <p:ext uri="{BB962C8B-B14F-4D97-AF65-F5344CB8AC3E}">
        <p14:creationId xmlns:p14="http://schemas.microsoft.com/office/powerpoint/2010/main" val="253295657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Buffers limitados</a:t>
            </a:r>
            <a:endParaRPr lang="en-US" dirty="0"/>
          </a:p>
        </p:txBody>
      </p:sp>
      <p:pic>
        <p:nvPicPr>
          <p:cNvPr id="5122" name="Picture 2"/>
          <p:cNvPicPr>
            <a:picLocks noChangeAspect="1" noChangeArrowheads="1"/>
          </p:cNvPicPr>
          <p:nvPr/>
        </p:nvPicPr>
        <p:blipFill>
          <a:blip r:embed="rId2" cstate="print">
            <a:duotone>
              <a:prstClr val="black"/>
              <a:schemeClr val="accent5">
                <a:lumMod val="20000"/>
                <a:lumOff val="80000"/>
                <a:tint val="45000"/>
                <a:satMod val="400000"/>
              </a:schemeClr>
            </a:duotone>
            <a:extLst>
              <a:ext uri="{28A0092B-C50C-407E-A947-70E740481C1C}">
                <a14:useLocalDpi xmlns:a14="http://schemas.microsoft.com/office/drawing/2010/main" val="0"/>
              </a:ext>
            </a:extLst>
          </a:blip>
          <a:srcRect/>
          <a:stretch>
            <a:fillRect/>
          </a:stretch>
        </p:blipFill>
        <p:spPr bwMode="auto">
          <a:xfrm>
            <a:off x="1839416" y="1610444"/>
            <a:ext cx="6477000" cy="4914900"/>
          </a:xfrm>
          <a:prstGeom prst="roundRect">
            <a:avLst>
              <a:gd name="adj" fmla="val 8594"/>
            </a:avLst>
          </a:prstGeom>
          <a:solidFill>
            <a:srgbClr val="FFFFFF">
              <a:shade val="85000"/>
            </a:srgbClr>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Elipse 3"/>
          <p:cNvSpPr/>
          <p:nvPr/>
        </p:nvSpPr>
        <p:spPr>
          <a:xfrm>
            <a:off x="2123728" y="3861048"/>
            <a:ext cx="4320480"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o explicativo retangular com cantos arredondados 4"/>
          <p:cNvSpPr/>
          <p:nvPr/>
        </p:nvSpPr>
        <p:spPr>
          <a:xfrm>
            <a:off x="5652120" y="2204864"/>
            <a:ext cx="2304256" cy="1224136"/>
          </a:xfrm>
          <a:prstGeom prst="wedgeRoundRectCallout">
            <a:avLst>
              <a:gd name="adj1" fmla="val -39991"/>
              <a:gd name="adj2" fmla="val 78840"/>
              <a:gd name="adj3" fmla="val 16667"/>
            </a:avLst>
          </a:prstGeom>
          <a:solidFill>
            <a:schemeClr val="accent1">
              <a:alpha val="8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Forma de garantir que a condição desejada seja sempre verdadeira.</a:t>
            </a:r>
            <a:endParaRPr lang="en-US" dirty="0"/>
          </a:p>
        </p:txBody>
      </p:sp>
    </p:spTree>
    <p:extLst>
      <p:ext uri="{BB962C8B-B14F-4D97-AF65-F5344CB8AC3E}">
        <p14:creationId xmlns:p14="http://schemas.microsoft.com/office/powerpoint/2010/main" val="4442565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Buffers limitados</a:t>
            </a:r>
            <a:endParaRPr lang="pt-BR" dirty="0"/>
          </a:p>
        </p:txBody>
      </p:sp>
      <p:sp>
        <p:nvSpPr>
          <p:cNvPr id="3" name="Espaço Reservado para Conteúdo 2"/>
          <p:cNvSpPr>
            <a:spLocks noGrp="1"/>
          </p:cNvSpPr>
          <p:nvPr>
            <p:ph idx="1"/>
          </p:nvPr>
        </p:nvSpPr>
        <p:spPr>
          <a:xfrm>
            <a:off x="1435608" y="1447800"/>
            <a:ext cx="7498080" cy="829072"/>
          </a:xfrm>
        </p:spPr>
        <p:txBody>
          <a:bodyPr/>
          <a:lstStyle/>
          <a:p>
            <a:r>
              <a:rPr lang="pt-BR" b="1" dirty="0" smtClean="0">
                <a:effectLst>
                  <a:outerShdw blurRad="38100" dist="38100" dir="2700000" algn="tl">
                    <a:srgbClr val="000000">
                      <a:alpha val="43137"/>
                    </a:srgbClr>
                  </a:outerShdw>
                </a:effectLst>
              </a:rPr>
              <a:t>Código principal</a:t>
            </a:r>
            <a:endParaRPr lang="pt-BR" b="1" dirty="0">
              <a:effectLst>
                <a:outerShdw blurRad="38100" dist="38100" dir="2700000" algn="tl">
                  <a:srgbClr val="000000">
                    <a:alpha val="43137"/>
                  </a:srgbClr>
                </a:outerShdw>
              </a:effectLst>
            </a:endParaRPr>
          </a:p>
        </p:txBody>
      </p:sp>
      <p:sp>
        <p:nvSpPr>
          <p:cNvPr id="5" name="Retângulo 4"/>
          <p:cNvSpPr/>
          <p:nvPr/>
        </p:nvSpPr>
        <p:spPr>
          <a:xfrm>
            <a:off x="1757919" y="2196147"/>
            <a:ext cx="6342473" cy="4278094"/>
          </a:xfrm>
          <a:prstGeom prst="rect">
            <a:avLst/>
          </a:prstGeom>
          <a:solidFill>
            <a:schemeClr val="accent1">
              <a:lumMod val="20000"/>
              <a:lumOff val="80000"/>
            </a:schemeClr>
          </a:solidFill>
          <a:ln w="3175">
            <a:solidFill>
              <a:schemeClr val="tx1"/>
            </a:solidFill>
          </a:ln>
        </p:spPr>
        <p:style>
          <a:lnRef idx="1">
            <a:schemeClr val="accent2"/>
          </a:lnRef>
          <a:fillRef idx="2">
            <a:schemeClr val="accent2"/>
          </a:fillRef>
          <a:effectRef idx="1">
            <a:schemeClr val="accent2"/>
          </a:effectRef>
          <a:fontRef idx="minor">
            <a:schemeClr val="dk1"/>
          </a:fontRef>
        </p:style>
        <p:txBody>
          <a:bodyPr wrap="square" rtlCol="0" anchor="ctr">
            <a:spAutoFit/>
          </a:bodyPr>
          <a:lstStyle/>
          <a:p>
            <a:r>
              <a:rPr lang="pt-BR" sz="1600" b="1" dirty="0" err="1" smtClean="0">
                <a:latin typeface="Courier New" pitchFamily="49" charset="0"/>
                <a:cs typeface="Courier New" pitchFamily="49" charset="0"/>
              </a:rPr>
              <a:t>Bounded_Buffer</a:t>
            </a:r>
            <a:r>
              <a:rPr lang="pt-BR" sz="1600" b="1" dirty="0" smtClean="0">
                <a:latin typeface="Courier New" pitchFamily="49" charset="0"/>
                <a:cs typeface="Courier New" pitchFamily="49" charset="0"/>
              </a:rPr>
              <a:t> </a:t>
            </a:r>
            <a:r>
              <a:rPr lang="pt-BR" sz="1600" b="1" dirty="0" err="1" smtClean="0">
                <a:latin typeface="Courier New" pitchFamily="49" charset="0"/>
                <a:cs typeface="Courier New" pitchFamily="49" charset="0"/>
              </a:rPr>
              <a:t>bb</a:t>
            </a:r>
            <a:r>
              <a:rPr lang="pt-BR" sz="1600" b="1" dirty="0" smtClean="0">
                <a:latin typeface="Courier New" pitchFamily="49" charset="0"/>
                <a:cs typeface="Courier New" pitchFamily="49" charset="0"/>
              </a:rPr>
              <a:t>;</a:t>
            </a:r>
          </a:p>
          <a:p>
            <a:endParaRPr lang="pt-BR" sz="1600" b="1" dirty="0">
              <a:latin typeface="Courier New" pitchFamily="49" charset="0"/>
              <a:cs typeface="Courier New" pitchFamily="49" charset="0"/>
            </a:endParaRPr>
          </a:p>
          <a:p>
            <a:r>
              <a:rPr lang="pt-BR" sz="1600" b="1" dirty="0" err="1" smtClean="0">
                <a:latin typeface="Courier New" pitchFamily="49" charset="0"/>
                <a:cs typeface="Courier New" pitchFamily="49" charset="0"/>
              </a:rPr>
              <a:t>process</a:t>
            </a:r>
            <a:r>
              <a:rPr lang="pt-BR" sz="1600" b="1" dirty="0" smtClean="0">
                <a:latin typeface="Courier New" pitchFamily="49" charset="0"/>
                <a:cs typeface="Courier New" pitchFamily="49" charset="0"/>
              </a:rPr>
              <a:t> Producer[i=1 </a:t>
            </a:r>
            <a:r>
              <a:rPr lang="pt-BR" sz="1600" b="1" dirty="0" err="1" smtClean="0">
                <a:latin typeface="Courier New" pitchFamily="49" charset="0"/>
                <a:cs typeface="Courier New" pitchFamily="49" charset="0"/>
              </a:rPr>
              <a:t>to</a:t>
            </a:r>
            <a:r>
              <a:rPr lang="pt-BR" sz="1600" b="1" dirty="0" smtClean="0">
                <a:latin typeface="Courier New" pitchFamily="49" charset="0"/>
                <a:cs typeface="Courier New" pitchFamily="49" charset="0"/>
              </a:rPr>
              <a:t> n] {</a:t>
            </a:r>
          </a:p>
          <a:p>
            <a:r>
              <a:rPr lang="pt-BR" sz="1600" b="1" dirty="0">
                <a:latin typeface="Courier New" pitchFamily="49" charset="0"/>
                <a:cs typeface="Courier New" pitchFamily="49" charset="0"/>
              </a:rPr>
              <a:t> </a:t>
            </a:r>
            <a:r>
              <a:rPr lang="pt-BR" sz="1600" b="1" dirty="0" smtClean="0">
                <a:latin typeface="Courier New" pitchFamily="49" charset="0"/>
                <a:cs typeface="Courier New" pitchFamily="49" charset="0"/>
              </a:rPr>
              <a:t>  </a:t>
            </a:r>
            <a:r>
              <a:rPr lang="pt-BR" sz="1600" b="1" dirty="0" err="1" smtClean="0">
                <a:latin typeface="Courier New" pitchFamily="49" charset="0"/>
                <a:cs typeface="Courier New" pitchFamily="49" charset="0"/>
              </a:rPr>
              <a:t>TypeT</a:t>
            </a:r>
            <a:r>
              <a:rPr lang="pt-BR" sz="1600" b="1" dirty="0" smtClean="0">
                <a:latin typeface="Courier New" pitchFamily="49" charset="0"/>
                <a:cs typeface="Courier New" pitchFamily="49" charset="0"/>
              </a:rPr>
              <a:t> data;</a:t>
            </a:r>
          </a:p>
          <a:p>
            <a:r>
              <a:rPr lang="pt-BR" sz="1600" b="1" dirty="0" smtClean="0">
                <a:latin typeface="Courier New" pitchFamily="49" charset="0"/>
                <a:cs typeface="Courier New" pitchFamily="49" charset="0"/>
              </a:rPr>
              <a:t>   </a:t>
            </a:r>
            <a:r>
              <a:rPr lang="pt-BR" sz="1600" b="1" dirty="0" err="1" smtClean="0">
                <a:latin typeface="Courier New" pitchFamily="49" charset="0"/>
                <a:cs typeface="Courier New" pitchFamily="49" charset="0"/>
              </a:rPr>
              <a:t>while</a:t>
            </a:r>
            <a:r>
              <a:rPr lang="pt-BR" sz="1600" b="1" dirty="0" smtClean="0">
                <a:latin typeface="Courier New" pitchFamily="49" charset="0"/>
                <a:cs typeface="Courier New" pitchFamily="49" charset="0"/>
              </a:rPr>
              <a:t> (</a:t>
            </a:r>
            <a:r>
              <a:rPr lang="pt-BR" sz="1600" b="1" dirty="0" err="1" smtClean="0">
                <a:latin typeface="Courier New" pitchFamily="49" charset="0"/>
                <a:cs typeface="Courier New" pitchFamily="49" charset="0"/>
              </a:rPr>
              <a:t>true</a:t>
            </a:r>
            <a:r>
              <a:rPr lang="pt-BR" sz="1600" b="1" dirty="0" smtClean="0">
                <a:latin typeface="Courier New" pitchFamily="49" charset="0"/>
                <a:cs typeface="Courier New" pitchFamily="49" charset="0"/>
              </a:rPr>
              <a:t>) {</a:t>
            </a:r>
          </a:p>
          <a:p>
            <a:r>
              <a:rPr lang="pt-BR" sz="1600" b="1" dirty="0" smtClean="0">
                <a:latin typeface="Courier New" pitchFamily="49" charset="0"/>
                <a:cs typeface="Courier New" pitchFamily="49" charset="0"/>
              </a:rPr>
              <a:t>      // data = (...)</a:t>
            </a:r>
          </a:p>
          <a:p>
            <a:r>
              <a:rPr lang="pt-BR" sz="1600" b="1" dirty="0">
                <a:latin typeface="Courier New" pitchFamily="49" charset="0"/>
                <a:cs typeface="Courier New" pitchFamily="49" charset="0"/>
              </a:rPr>
              <a:t> </a:t>
            </a:r>
            <a:r>
              <a:rPr lang="pt-BR" sz="1600" b="1" dirty="0" smtClean="0">
                <a:latin typeface="Courier New" pitchFamily="49" charset="0"/>
                <a:cs typeface="Courier New" pitchFamily="49" charset="0"/>
              </a:rPr>
              <a:t>     </a:t>
            </a:r>
            <a:r>
              <a:rPr lang="pt-BR" sz="1600" b="1" dirty="0" err="1" smtClean="0">
                <a:latin typeface="Courier New" pitchFamily="49" charset="0"/>
                <a:cs typeface="Courier New" pitchFamily="49" charset="0"/>
              </a:rPr>
              <a:t>bb.deposit</a:t>
            </a:r>
            <a:r>
              <a:rPr lang="pt-BR" sz="1600" b="1" dirty="0" smtClean="0">
                <a:latin typeface="Courier New" pitchFamily="49" charset="0"/>
                <a:cs typeface="Courier New" pitchFamily="49" charset="0"/>
              </a:rPr>
              <a:t>(data);</a:t>
            </a:r>
          </a:p>
          <a:p>
            <a:r>
              <a:rPr lang="pt-BR" sz="1600" b="1" dirty="0">
                <a:latin typeface="Courier New" pitchFamily="49" charset="0"/>
                <a:cs typeface="Courier New" pitchFamily="49" charset="0"/>
              </a:rPr>
              <a:t> </a:t>
            </a:r>
            <a:r>
              <a:rPr lang="pt-BR" sz="1600" b="1" dirty="0" smtClean="0">
                <a:latin typeface="Courier New" pitchFamily="49" charset="0"/>
                <a:cs typeface="Courier New" pitchFamily="49" charset="0"/>
              </a:rPr>
              <a:t>  }</a:t>
            </a:r>
          </a:p>
          <a:p>
            <a:r>
              <a:rPr lang="pt-BR" sz="1600" b="1" dirty="0" smtClean="0">
                <a:latin typeface="Courier New" pitchFamily="49" charset="0"/>
                <a:cs typeface="Courier New" pitchFamily="49" charset="0"/>
              </a:rPr>
              <a:t>}	</a:t>
            </a:r>
            <a:endParaRPr lang="pt-BR" sz="1600" b="1" dirty="0">
              <a:latin typeface="Courier New" pitchFamily="49" charset="0"/>
              <a:cs typeface="Courier New" pitchFamily="49" charset="0"/>
            </a:endParaRPr>
          </a:p>
          <a:p>
            <a:endParaRPr lang="pt-BR" sz="1600" b="1" dirty="0" smtClean="0">
              <a:latin typeface="Courier New" pitchFamily="49" charset="0"/>
              <a:cs typeface="Courier New" pitchFamily="49" charset="0"/>
            </a:endParaRPr>
          </a:p>
          <a:p>
            <a:r>
              <a:rPr lang="pt-BR" sz="1600" b="1" dirty="0" err="1">
                <a:latin typeface="Courier New" pitchFamily="49" charset="0"/>
                <a:cs typeface="Courier New" pitchFamily="49" charset="0"/>
              </a:rPr>
              <a:t>process</a:t>
            </a:r>
            <a:r>
              <a:rPr lang="pt-BR" sz="1600" b="1" dirty="0">
                <a:latin typeface="Courier New" pitchFamily="49" charset="0"/>
                <a:cs typeface="Courier New" pitchFamily="49" charset="0"/>
              </a:rPr>
              <a:t> </a:t>
            </a:r>
            <a:r>
              <a:rPr lang="pt-BR" sz="1600" b="1" dirty="0" err="1" smtClean="0">
                <a:latin typeface="Courier New" pitchFamily="49" charset="0"/>
                <a:cs typeface="Courier New" pitchFamily="49" charset="0"/>
              </a:rPr>
              <a:t>Consummer</a:t>
            </a:r>
            <a:r>
              <a:rPr lang="pt-BR" sz="1600" b="1" dirty="0" smtClean="0">
                <a:latin typeface="Courier New" pitchFamily="49" charset="0"/>
                <a:cs typeface="Courier New" pitchFamily="49" charset="0"/>
              </a:rPr>
              <a:t>[i=1 </a:t>
            </a:r>
            <a:r>
              <a:rPr lang="pt-BR" sz="1600" b="1" dirty="0" err="1">
                <a:latin typeface="Courier New" pitchFamily="49" charset="0"/>
                <a:cs typeface="Courier New" pitchFamily="49" charset="0"/>
              </a:rPr>
              <a:t>to</a:t>
            </a:r>
            <a:r>
              <a:rPr lang="pt-BR" sz="1600" b="1" dirty="0">
                <a:latin typeface="Courier New" pitchFamily="49" charset="0"/>
                <a:cs typeface="Courier New" pitchFamily="49" charset="0"/>
              </a:rPr>
              <a:t> n] {</a:t>
            </a:r>
          </a:p>
          <a:p>
            <a:r>
              <a:rPr lang="pt-BR" sz="1600" b="1" dirty="0">
                <a:latin typeface="Courier New" pitchFamily="49" charset="0"/>
                <a:cs typeface="Courier New" pitchFamily="49" charset="0"/>
              </a:rPr>
              <a:t>   </a:t>
            </a:r>
            <a:r>
              <a:rPr lang="pt-BR" sz="1600" b="1" dirty="0" err="1">
                <a:latin typeface="Courier New" pitchFamily="49" charset="0"/>
                <a:cs typeface="Courier New" pitchFamily="49" charset="0"/>
              </a:rPr>
              <a:t>TypeT</a:t>
            </a:r>
            <a:r>
              <a:rPr lang="pt-BR" sz="1600" b="1" dirty="0">
                <a:latin typeface="Courier New" pitchFamily="49" charset="0"/>
                <a:cs typeface="Courier New" pitchFamily="49" charset="0"/>
              </a:rPr>
              <a:t> </a:t>
            </a:r>
            <a:r>
              <a:rPr lang="pt-BR" sz="1600" b="1" dirty="0" smtClean="0">
                <a:latin typeface="Courier New" pitchFamily="49" charset="0"/>
                <a:cs typeface="Courier New" pitchFamily="49" charset="0"/>
              </a:rPr>
              <a:t>data = </a:t>
            </a:r>
            <a:r>
              <a:rPr lang="pt-BR" sz="1600" b="1" dirty="0" err="1" smtClean="0">
                <a:latin typeface="Courier New" pitchFamily="49" charset="0"/>
                <a:cs typeface="Courier New" pitchFamily="49" charset="0"/>
              </a:rPr>
              <a:t>null</a:t>
            </a:r>
            <a:r>
              <a:rPr lang="pt-BR" sz="1600" b="1" dirty="0" smtClean="0">
                <a:latin typeface="Courier New" pitchFamily="49" charset="0"/>
                <a:cs typeface="Courier New" pitchFamily="49" charset="0"/>
              </a:rPr>
              <a:t>;</a:t>
            </a:r>
            <a:endParaRPr lang="pt-BR" sz="1600" b="1" dirty="0">
              <a:latin typeface="Courier New" pitchFamily="49" charset="0"/>
              <a:cs typeface="Courier New" pitchFamily="49" charset="0"/>
            </a:endParaRPr>
          </a:p>
          <a:p>
            <a:r>
              <a:rPr lang="pt-BR" sz="1600" b="1" dirty="0">
                <a:latin typeface="Courier New" pitchFamily="49" charset="0"/>
                <a:cs typeface="Courier New" pitchFamily="49" charset="0"/>
              </a:rPr>
              <a:t>   </a:t>
            </a:r>
            <a:r>
              <a:rPr lang="pt-BR" sz="1600" b="1" dirty="0" err="1">
                <a:latin typeface="Courier New" pitchFamily="49" charset="0"/>
                <a:cs typeface="Courier New" pitchFamily="49" charset="0"/>
              </a:rPr>
              <a:t>while</a:t>
            </a:r>
            <a:r>
              <a:rPr lang="pt-BR" sz="1600" b="1" dirty="0">
                <a:latin typeface="Courier New" pitchFamily="49" charset="0"/>
                <a:cs typeface="Courier New" pitchFamily="49" charset="0"/>
              </a:rPr>
              <a:t> (</a:t>
            </a:r>
            <a:r>
              <a:rPr lang="pt-BR" sz="1600" b="1" dirty="0" err="1">
                <a:latin typeface="Courier New" pitchFamily="49" charset="0"/>
                <a:cs typeface="Courier New" pitchFamily="49" charset="0"/>
              </a:rPr>
              <a:t>true</a:t>
            </a:r>
            <a:r>
              <a:rPr lang="pt-BR" sz="1600" b="1" dirty="0">
                <a:latin typeface="Courier New" pitchFamily="49" charset="0"/>
                <a:cs typeface="Courier New" pitchFamily="49" charset="0"/>
              </a:rPr>
              <a:t>) {</a:t>
            </a:r>
          </a:p>
          <a:p>
            <a:r>
              <a:rPr lang="pt-BR" sz="1600" b="1" dirty="0" smtClean="0">
                <a:latin typeface="Courier New" pitchFamily="49" charset="0"/>
                <a:cs typeface="Courier New" pitchFamily="49" charset="0"/>
              </a:rPr>
              <a:t>      </a:t>
            </a:r>
            <a:r>
              <a:rPr lang="pt-BR" sz="1600" b="1" dirty="0" err="1" smtClean="0">
                <a:latin typeface="Courier New" pitchFamily="49" charset="0"/>
                <a:cs typeface="Courier New" pitchFamily="49" charset="0"/>
              </a:rPr>
              <a:t>bb.fetch</a:t>
            </a:r>
            <a:r>
              <a:rPr lang="pt-BR" sz="1600" b="1" dirty="0" smtClean="0">
                <a:latin typeface="Courier New" pitchFamily="49" charset="0"/>
                <a:cs typeface="Courier New" pitchFamily="49" charset="0"/>
              </a:rPr>
              <a:t>(data</a:t>
            </a:r>
            <a:r>
              <a:rPr lang="pt-BR" sz="1600" b="1" dirty="0">
                <a:latin typeface="Courier New" pitchFamily="49" charset="0"/>
                <a:cs typeface="Courier New" pitchFamily="49" charset="0"/>
              </a:rPr>
              <a:t>);</a:t>
            </a:r>
          </a:p>
          <a:p>
            <a:r>
              <a:rPr lang="pt-BR" sz="1600" b="1" dirty="0">
                <a:latin typeface="Courier New" pitchFamily="49" charset="0"/>
                <a:cs typeface="Courier New" pitchFamily="49" charset="0"/>
              </a:rPr>
              <a:t>   }</a:t>
            </a:r>
          </a:p>
          <a:p>
            <a:r>
              <a:rPr lang="pt-BR" sz="1600" b="1" dirty="0">
                <a:latin typeface="Courier New" pitchFamily="49" charset="0"/>
                <a:cs typeface="Courier New" pitchFamily="49" charset="0"/>
              </a:rPr>
              <a:t>}	</a:t>
            </a:r>
            <a:endParaRPr lang="pt-BR" sz="1600" b="1" dirty="0" smtClean="0">
              <a:latin typeface="Courier New" pitchFamily="49" charset="0"/>
              <a:cs typeface="Courier New" pitchFamily="49" charset="0"/>
            </a:endParaRPr>
          </a:p>
          <a:p>
            <a:endParaRPr lang="pt-BR" sz="1600" b="1" dirty="0">
              <a:latin typeface="Courier New" pitchFamily="49" charset="0"/>
              <a:cs typeface="Courier New" pitchFamily="49" charset="0"/>
            </a:endParaRPr>
          </a:p>
        </p:txBody>
      </p:sp>
    </p:spTree>
    <p:extLst>
      <p:ext uri="{BB962C8B-B14F-4D97-AF65-F5344CB8AC3E}">
        <p14:creationId xmlns:p14="http://schemas.microsoft.com/office/powerpoint/2010/main" val="402250579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Leitores e Escritores</a:t>
            </a:r>
            <a:endParaRPr lang="en-US" dirty="0"/>
          </a:p>
        </p:txBody>
      </p:sp>
      <p:sp>
        <p:nvSpPr>
          <p:cNvPr id="3" name="Espaço Reservado para Conteúdo 2"/>
          <p:cNvSpPr>
            <a:spLocks noGrp="1"/>
          </p:cNvSpPr>
          <p:nvPr>
            <p:ph idx="1"/>
          </p:nvPr>
        </p:nvSpPr>
        <p:spPr/>
        <p:txBody>
          <a:bodyPr/>
          <a:lstStyle/>
          <a:p>
            <a:r>
              <a:rPr lang="pt-BR" dirty="0" smtClean="0"/>
              <a:t>Pode-se encapsular normalmente o acesso ao </a:t>
            </a:r>
            <a:r>
              <a:rPr lang="pt-BR" i="1" dirty="0" err="1" smtClean="0"/>
              <a:t>database</a:t>
            </a:r>
            <a:r>
              <a:rPr lang="pt-BR" i="1" dirty="0" smtClean="0"/>
              <a:t> </a:t>
            </a:r>
            <a:r>
              <a:rPr lang="pt-BR" dirty="0" smtClean="0"/>
              <a:t>em um monitor?</a:t>
            </a:r>
          </a:p>
          <a:p>
            <a:r>
              <a:rPr lang="pt-BR" dirty="0" smtClean="0"/>
              <a:t>O monitor é apenas utilizado para sincronizar o acesso ao </a:t>
            </a:r>
            <a:r>
              <a:rPr lang="pt-BR" i="1" dirty="0" err="1" smtClean="0"/>
              <a:t>database</a:t>
            </a:r>
            <a:r>
              <a:rPr lang="pt-BR" i="1" dirty="0"/>
              <a:t> </a:t>
            </a:r>
            <a:r>
              <a:rPr lang="pt-BR" dirty="0" smtClean="0"/>
              <a:t>através das seguintes operações:</a:t>
            </a:r>
          </a:p>
          <a:p>
            <a:pPr lvl="1"/>
            <a:r>
              <a:rPr lang="pt-BR" b="1" dirty="0" err="1" smtClean="0"/>
              <a:t>request_read</a:t>
            </a:r>
            <a:endParaRPr lang="pt-BR" b="1" dirty="0" smtClean="0"/>
          </a:p>
          <a:p>
            <a:pPr lvl="1"/>
            <a:r>
              <a:rPr lang="pt-BR" b="1" dirty="0" err="1" smtClean="0"/>
              <a:t>request_write</a:t>
            </a:r>
            <a:endParaRPr lang="pt-BR" b="1" dirty="0" smtClean="0"/>
          </a:p>
          <a:p>
            <a:pPr lvl="1"/>
            <a:r>
              <a:rPr lang="pt-BR" b="1" dirty="0" err="1" smtClean="0"/>
              <a:t>release_read</a:t>
            </a:r>
            <a:endParaRPr lang="pt-BR" b="1" dirty="0" smtClean="0"/>
          </a:p>
          <a:p>
            <a:pPr lvl="1"/>
            <a:r>
              <a:rPr lang="pt-BR" b="1" dirty="0" err="1" smtClean="0"/>
              <a:t>release_write</a:t>
            </a:r>
            <a:endParaRPr lang="pt-BR" b="1" dirty="0" smtClean="0"/>
          </a:p>
          <a:p>
            <a:pPr lvl="1"/>
            <a:endParaRPr lang="pt-BR" dirty="0" smtClean="0"/>
          </a:p>
          <a:p>
            <a:pPr marL="402336" lvl="1" indent="0">
              <a:buNone/>
            </a:pPr>
            <a:endParaRPr lang="en-US" dirty="0"/>
          </a:p>
        </p:txBody>
      </p:sp>
    </p:spTree>
    <p:extLst>
      <p:ext uri="{BB962C8B-B14F-4D97-AF65-F5344CB8AC3E}">
        <p14:creationId xmlns:p14="http://schemas.microsoft.com/office/powerpoint/2010/main" val="228046694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Leitores e Escritores</a:t>
            </a:r>
            <a:endParaRPr lang="en-US" dirty="0"/>
          </a:p>
        </p:txBody>
      </p:sp>
      <p:pic>
        <p:nvPicPr>
          <p:cNvPr id="6146" name="Picture 2"/>
          <p:cNvPicPr>
            <a:picLocks noChangeAspect="1" noChangeArrowheads="1"/>
          </p:cNvPicPr>
          <p:nvPr/>
        </p:nvPicPr>
        <p:blipFill>
          <a:blip r:embed="rId2" cstate="print">
            <a:duotone>
              <a:prstClr val="black"/>
              <a:schemeClr val="bg1">
                <a:lumMod val="85000"/>
                <a:tint val="45000"/>
                <a:satMod val="400000"/>
              </a:schemeClr>
            </a:duotone>
            <a:extLst>
              <a:ext uri="{28A0092B-C50C-407E-A947-70E740481C1C}">
                <a14:useLocalDpi xmlns:a14="http://schemas.microsoft.com/office/drawing/2010/main" val="0"/>
              </a:ext>
            </a:extLst>
          </a:blip>
          <a:srcRect/>
          <a:stretch>
            <a:fillRect/>
          </a:stretch>
        </p:blipFill>
        <p:spPr bwMode="auto">
          <a:xfrm>
            <a:off x="1938710" y="1358543"/>
            <a:ext cx="6089674" cy="5338408"/>
          </a:xfrm>
          <a:prstGeom prst="roundRect">
            <a:avLst>
              <a:gd name="adj" fmla="val 8594"/>
            </a:avLst>
          </a:prstGeom>
          <a:solidFill>
            <a:srgbClr val="FFFFFF">
              <a:shade val="85000"/>
            </a:srgbClr>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08722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Leitores e Escritores</a:t>
            </a:r>
            <a:endParaRPr lang="pt-BR" dirty="0"/>
          </a:p>
        </p:txBody>
      </p:sp>
      <p:sp>
        <p:nvSpPr>
          <p:cNvPr id="3" name="Espaço Reservado para Conteúdo 2"/>
          <p:cNvSpPr>
            <a:spLocks noGrp="1"/>
          </p:cNvSpPr>
          <p:nvPr>
            <p:ph idx="1"/>
          </p:nvPr>
        </p:nvSpPr>
        <p:spPr>
          <a:xfrm>
            <a:off x="1435608" y="1447800"/>
            <a:ext cx="7498080" cy="829072"/>
          </a:xfrm>
        </p:spPr>
        <p:txBody>
          <a:bodyPr/>
          <a:lstStyle/>
          <a:p>
            <a:r>
              <a:rPr lang="pt-BR" b="1" dirty="0" smtClean="0">
                <a:effectLst>
                  <a:outerShdw blurRad="38100" dist="38100" dir="2700000" algn="tl">
                    <a:srgbClr val="000000">
                      <a:alpha val="43137"/>
                    </a:srgbClr>
                  </a:outerShdw>
                </a:effectLst>
              </a:rPr>
              <a:t>Código principal</a:t>
            </a:r>
            <a:endParaRPr lang="pt-BR" b="1" dirty="0">
              <a:effectLst>
                <a:outerShdw blurRad="38100" dist="38100" dir="2700000" algn="tl">
                  <a:srgbClr val="000000">
                    <a:alpha val="43137"/>
                  </a:srgbClr>
                </a:outerShdw>
              </a:effectLst>
            </a:endParaRPr>
          </a:p>
        </p:txBody>
      </p:sp>
      <p:sp>
        <p:nvSpPr>
          <p:cNvPr id="5" name="Retângulo 4"/>
          <p:cNvSpPr/>
          <p:nvPr/>
        </p:nvSpPr>
        <p:spPr>
          <a:xfrm>
            <a:off x="1903059" y="2196147"/>
            <a:ext cx="6342473" cy="4278094"/>
          </a:xfrm>
          <a:prstGeom prst="rect">
            <a:avLst/>
          </a:prstGeom>
          <a:solidFill>
            <a:schemeClr val="accent4">
              <a:lumMod val="20000"/>
              <a:lumOff val="80000"/>
            </a:schemeClr>
          </a:solidFill>
          <a:ln w="3175">
            <a:solidFill>
              <a:schemeClr val="tx1"/>
            </a:solidFill>
          </a:ln>
        </p:spPr>
        <p:style>
          <a:lnRef idx="1">
            <a:schemeClr val="accent2"/>
          </a:lnRef>
          <a:fillRef idx="2">
            <a:schemeClr val="accent2"/>
          </a:fillRef>
          <a:effectRef idx="1">
            <a:schemeClr val="accent2"/>
          </a:effectRef>
          <a:fontRef idx="minor">
            <a:schemeClr val="dk1"/>
          </a:fontRef>
        </p:style>
        <p:txBody>
          <a:bodyPr wrap="square" rtlCol="0" anchor="ctr">
            <a:spAutoFit/>
          </a:bodyPr>
          <a:lstStyle/>
          <a:p>
            <a:r>
              <a:rPr lang="pt-BR" sz="1600" b="1" dirty="0" err="1" smtClean="0">
                <a:latin typeface="Courier New" pitchFamily="49" charset="0"/>
                <a:cs typeface="Courier New" pitchFamily="49" charset="0"/>
              </a:rPr>
              <a:t>RW_Controller</a:t>
            </a:r>
            <a:r>
              <a:rPr lang="pt-BR" sz="1600" b="1" dirty="0" smtClean="0">
                <a:latin typeface="Courier New" pitchFamily="49" charset="0"/>
                <a:cs typeface="Courier New" pitchFamily="49" charset="0"/>
              </a:rPr>
              <a:t> </a:t>
            </a:r>
            <a:r>
              <a:rPr lang="pt-BR" sz="1600" b="1" dirty="0">
                <a:latin typeface="Courier New" pitchFamily="49" charset="0"/>
                <a:cs typeface="Courier New" pitchFamily="49" charset="0"/>
              </a:rPr>
              <a:t>c;</a:t>
            </a:r>
          </a:p>
          <a:p>
            <a:endParaRPr lang="pt-BR" sz="1600" b="1" dirty="0">
              <a:latin typeface="Courier New" pitchFamily="49" charset="0"/>
              <a:cs typeface="Courier New" pitchFamily="49" charset="0"/>
            </a:endParaRPr>
          </a:p>
          <a:p>
            <a:r>
              <a:rPr lang="pt-BR" sz="1600" b="1" dirty="0" err="1">
                <a:latin typeface="Courier New" pitchFamily="49" charset="0"/>
                <a:cs typeface="Courier New" pitchFamily="49" charset="0"/>
              </a:rPr>
              <a:t>process</a:t>
            </a:r>
            <a:r>
              <a:rPr lang="pt-BR" sz="1600" b="1" dirty="0">
                <a:latin typeface="Courier New" pitchFamily="49" charset="0"/>
                <a:cs typeface="Courier New" pitchFamily="49" charset="0"/>
              </a:rPr>
              <a:t> Reader[i=1 </a:t>
            </a:r>
            <a:r>
              <a:rPr lang="pt-BR" sz="1600" b="1" dirty="0" err="1">
                <a:latin typeface="Courier New" pitchFamily="49" charset="0"/>
                <a:cs typeface="Courier New" pitchFamily="49" charset="0"/>
              </a:rPr>
              <a:t>to</a:t>
            </a:r>
            <a:r>
              <a:rPr lang="pt-BR" sz="1600" b="1" dirty="0">
                <a:latin typeface="Courier New" pitchFamily="49" charset="0"/>
                <a:cs typeface="Courier New" pitchFamily="49" charset="0"/>
              </a:rPr>
              <a:t> n] {</a:t>
            </a:r>
          </a:p>
          <a:p>
            <a:r>
              <a:rPr lang="pt-BR" sz="1600" b="1" dirty="0" smtClean="0">
                <a:latin typeface="Courier New" pitchFamily="49" charset="0"/>
                <a:cs typeface="Courier New" pitchFamily="49" charset="0"/>
              </a:rPr>
              <a:t>   </a:t>
            </a:r>
            <a:r>
              <a:rPr lang="pt-BR" sz="1600" b="1" dirty="0" err="1" smtClean="0">
                <a:latin typeface="Courier New" pitchFamily="49" charset="0"/>
                <a:cs typeface="Courier New" pitchFamily="49" charset="0"/>
              </a:rPr>
              <a:t>while</a:t>
            </a:r>
            <a:r>
              <a:rPr lang="pt-BR" sz="1600" b="1" dirty="0" smtClean="0">
                <a:latin typeface="Courier New" pitchFamily="49" charset="0"/>
                <a:cs typeface="Courier New" pitchFamily="49" charset="0"/>
              </a:rPr>
              <a:t> </a:t>
            </a:r>
            <a:r>
              <a:rPr lang="pt-BR" sz="1600" b="1" dirty="0">
                <a:latin typeface="Courier New" pitchFamily="49" charset="0"/>
                <a:cs typeface="Courier New" pitchFamily="49" charset="0"/>
              </a:rPr>
              <a:t>(</a:t>
            </a:r>
            <a:r>
              <a:rPr lang="pt-BR" sz="1600" b="1" dirty="0" err="1">
                <a:latin typeface="Courier New" pitchFamily="49" charset="0"/>
                <a:cs typeface="Courier New" pitchFamily="49" charset="0"/>
              </a:rPr>
              <a:t>true</a:t>
            </a:r>
            <a:r>
              <a:rPr lang="pt-BR" sz="1600" b="1" dirty="0">
                <a:latin typeface="Courier New" pitchFamily="49" charset="0"/>
                <a:cs typeface="Courier New" pitchFamily="49" charset="0"/>
              </a:rPr>
              <a:t>) {</a:t>
            </a:r>
          </a:p>
          <a:p>
            <a:r>
              <a:rPr lang="pt-BR" sz="1600" b="1" dirty="0" smtClean="0">
                <a:latin typeface="Courier New" pitchFamily="49" charset="0"/>
                <a:cs typeface="Courier New" pitchFamily="49" charset="0"/>
              </a:rPr>
              <a:t>      </a:t>
            </a:r>
            <a:r>
              <a:rPr lang="pt-BR" sz="1600" b="1" dirty="0" err="1" smtClean="0">
                <a:latin typeface="Courier New" pitchFamily="49" charset="0"/>
                <a:cs typeface="Courier New" pitchFamily="49" charset="0"/>
              </a:rPr>
              <a:t>c.request_read</a:t>
            </a:r>
            <a:r>
              <a:rPr lang="pt-BR" sz="1600" b="1" dirty="0">
                <a:latin typeface="Courier New" pitchFamily="49" charset="0"/>
                <a:cs typeface="Courier New" pitchFamily="49" charset="0"/>
              </a:rPr>
              <a:t>();</a:t>
            </a:r>
          </a:p>
          <a:p>
            <a:r>
              <a:rPr lang="pt-BR" sz="1600" b="1" dirty="0" smtClean="0">
                <a:latin typeface="Courier New" pitchFamily="49" charset="0"/>
                <a:cs typeface="Courier New" pitchFamily="49" charset="0"/>
              </a:rPr>
              <a:t>      // </a:t>
            </a:r>
            <a:r>
              <a:rPr lang="pt-BR" sz="1600" b="1" dirty="0">
                <a:latin typeface="Courier New" pitchFamily="49" charset="0"/>
                <a:cs typeface="Courier New" pitchFamily="49" charset="0"/>
              </a:rPr>
              <a:t>Lê a base de </a:t>
            </a:r>
            <a:r>
              <a:rPr lang="pt-BR" sz="1600" b="1" dirty="0" smtClean="0">
                <a:latin typeface="Courier New" pitchFamily="49" charset="0"/>
                <a:cs typeface="Courier New" pitchFamily="49" charset="0"/>
              </a:rPr>
              <a:t>dados </a:t>
            </a:r>
          </a:p>
          <a:p>
            <a:r>
              <a:rPr lang="pt-BR" sz="1600" b="1" dirty="0" smtClean="0">
                <a:latin typeface="Courier New" pitchFamily="49" charset="0"/>
                <a:cs typeface="Courier New" pitchFamily="49" charset="0"/>
              </a:rPr>
              <a:t>      </a:t>
            </a:r>
            <a:r>
              <a:rPr lang="pt-BR" sz="1600" b="1" dirty="0" err="1" smtClean="0">
                <a:latin typeface="Courier New" pitchFamily="49" charset="0"/>
                <a:cs typeface="Courier New" pitchFamily="49" charset="0"/>
              </a:rPr>
              <a:t>c.release_read</a:t>
            </a:r>
            <a:r>
              <a:rPr lang="pt-BR" sz="1600" b="1" dirty="0">
                <a:latin typeface="Courier New" pitchFamily="49" charset="0"/>
                <a:cs typeface="Courier New" pitchFamily="49" charset="0"/>
              </a:rPr>
              <a:t>();</a:t>
            </a:r>
          </a:p>
          <a:p>
            <a:r>
              <a:rPr lang="pt-BR" sz="1600" b="1" dirty="0" smtClean="0">
                <a:latin typeface="Courier New" pitchFamily="49" charset="0"/>
                <a:cs typeface="Courier New" pitchFamily="49" charset="0"/>
              </a:rPr>
              <a:t>   }</a:t>
            </a:r>
            <a:r>
              <a:rPr lang="pt-BR" sz="1600" b="1" dirty="0">
                <a:latin typeface="Courier New" pitchFamily="49" charset="0"/>
                <a:cs typeface="Courier New" pitchFamily="49" charset="0"/>
              </a:rPr>
              <a:t>	</a:t>
            </a:r>
          </a:p>
          <a:p>
            <a:r>
              <a:rPr lang="pt-BR" sz="1600" b="1" dirty="0">
                <a:latin typeface="Courier New" pitchFamily="49" charset="0"/>
                <a:cs typeface="Courier New" pitchFamily="49" charset="0"/>
              </a:rPr>
              <a:t>}</a:t>
            </a:r>
          </a:p>
          <a:p>
            <a:endParaRPr lang="pt-BR" sz="1600" b="1" dirty="0">
              <a:latin typeface="Courier New" pitchFamily="49" charset="0"/>
              <a:cs typeface="Courier New" pitchFamily="49" charset="0"/>
            </a:endParaRPr>
          </a:p>
          <a:p>
            <a:r>
              <a:rPr lang="pt-BR" sz="1600" b="1" dirty="0" err="1">
                <a:latin typeface="Courier New" pitchFamily="49" charset="0"/>
                <a:cs typeface="Courier New" pitchFamily="49" charset="0"/>
              </a:rPr>
              <a:t>process</a:t>
            </a:r>
            <a:r>
              <a:rPr lang="pt-BR" sz="1600" b="1" dirty="0">
                <a:latin typeface="Courier New" pitchFamily="49" charset="0"/>
                <a:cs typeface="Courier New" pitchFamily="49" charset="0"/>
              </a:rPr>
              <a:t> Writer[i=1 </a:t>
            </a:r>
            <a:r>
              <a:rPr lang="pt-BR" sz="1600" b="1" dirty="0" err="1">
                <a:latin typeface="Courier New" pitchFamily="49" charset="0"/>
                <a:cs typeface="Courier New" pitchFamily="49" charset="0"/>
              </a:rPr>
              <a:t>to</a:t>
            </a:r>
            <a:r>
              <a:rPr lang="pt-BR" sz="1600" b="1" dirty="0">
                <a:latin typeface="Courier New" pitchFamily="49" charset="0"/>
                <a:cs typeface="Courier New" pitchFamily="49" charset="0"/>
              </a:rPr>
              <a:t> n] {</a:t>
            </a:r>
          </a:p>
          <a:p>
            <a:r>
              <a:rPr lang="pt-BR" sz="1600" b="1" dirty="0" smtClean="0">
                <a:latin typeface="Courier New" pitchFamily="49" charset="0"/>
                <a:cs typeface="Courier New" pitchFamily="49" charset="0"/>
              </a:rPr>
              <a:t>   </a:t>
            </a:r>
            <a:r>
              <a:rPr lang="pt-BR" sz="1600" b="1" dirty="0" err="1" smtClean="0">
                <a:latin typeface="Courier New" pitchFamily="49" charset="0"/>
                <a:cs typeface="Courier New" pitchFamily="49" charset="0"/>
              </a:rPr>
              <a:t>while</a:t>
            </a:r>
            <a:r>
              <a:rPr lang="pt-BR" sz="1600" b="1" dirty="0" smtClean="0">
                <a:latin typeface="Courier New" pitchFamily="49" charset="0"/>
                <a:cs typeface="Courier New" pitchFamily="49" charset="0"/>
              </a:rPr>
              <a:t> </a:t>
            </a:r>
            <a:r>
              <a:rPr lang="pt-BR" sz="1600" b="1" dirty="0">
                <a:latin typeface="Courier New" pitchFamily="49" charset="0"/>
                <a:cs typeface="Courier New" pitchFamily="49" charset="0"/>
              </a:rPr>
              <a:t>(</a:t>
            </a:r>
            <a:r>
              <a:rPr lang="pt-BR" sz="1600" b="1" dirty="0" err="1">
                <a:latin typeface="Courier New" pitchFamily="49" charset="0"/>
                <a:cs typeface="Courier New" pitchFamily="49" charset="0"/>
              </a:rPr>
              <a:t>true</a:t>
            </a:r>
            <a:r>
              <a:rPr lang="pt-BR" sz="1600" b="1" dirty="0">
                <a:latin typeface="Courier New" pitchFamily="49" charset="0"/>
                <a:cs typeface="Courier New" pitchFamily="49" charset="0"/>
              </a:rPr>
              <a:t>) {	</a:t>
            </a:r>
          </a:p>
          <a:p>
            <a:r>
              <a:rPr lang="pt-BR" sz="1600" b="1" dirty="0" smtClean="0">
                <a:latin typeface="Courier New" pitchFamily="49" charset="0"/>
                <a:cs typeface="Courier New" pitchFamily="49" charset="0"/>
              </a:rPr>
              <a:t>      </a:t>
            </a:r>
            <a:r>
              <a:rPr lang="pt-BR" sz="1600" b="1" dirty="0" err="1" smtClean="0">
                <a:latin typeface="Courier New" pitchFamily="49" charset="0"/>
                <a:cs typeface="Courier New" pitchFamily="49" charset="0"/>
              </a:rPr>
              <a:t>c.request_write</a:t>
            </a:r>
            <a:r>
              <a:rPr lang="pt-BR" sz="1600" b="1" dirty="0">
                <a:latin typeface="Courier New" pitchFamily="49" charset="0"/>
                <a:cs typeface="Courier New" pitchFamily="49" charset="0"/>
              </a:rPr>
              <a:t>();</a:t>
            </a:r>
          </a:p>
          <a:p>
            <a:r>
              <a:rPr lang="pt-BR" sz="1600" b="1" dirty="0" smtClean="0">
                <a:latin typeface="Courier New" pitchFamily="49" charset="0"/>
                <a:cs typeface="Courier New" pitchFamily="49" charset="0"/>
              </a:rPr>
              <a:t>      // </a:t>
            </a:r>
            <a:r>
              <a:rPr lang="pt-BR" sz="1600" b="1" dirty="0">
                <a:latin typeface="Courier New" pitchFamily="49" charset="0"/>
                <a:cs typeface="Courier New" pitchFamily="49" charset="0"/>
              </a:rPr>
              <a:t>Escreve na base de dados</a:t>
            </a:r>
          </a:p>
          <a:p>
            <a:r>
              <a:rPr lang="pt-BR" sz="1600" b="1" dirty="0" smtClean="0">
                <a:latin typeface="Courier New" pitchFamily="49" charset="0"/>
                <a:cs typeface="Courier New" pitchFamily="49" charset="0"/>
              </a:rPr>
              <a:t>      </a:t>
            </a:r>
            <a:r>
              <a:rPr lang="pt-BR" sz="1600" b="1" dirty="0" err="1" smtClean="0">
                <a:latin typeface="Courier New" pitchFamily="49" charset="0"/>
                <a:cs typeface="Courier New" pitchFamily="49" charset="0"/>
              </a:rPr>
              <a:t>c.release_write</a:t>
            </a:r>
            <a:r>
              <a:rPr lang="pt-BR" sz="1600" b="1" dirty="0">
                <a:latin typeface="Courier New" pitchFamily="49" charset="0"/>
                <a:cs typeface="Courier New" pitchFamily="49" charset="0"/>
              </a:rPr>
              <a:t>();		</a:t>
            </a:r>
          </a:p>
          <a:p>
            <a:r>
              <a:rPr lang="pt-BR" sz="1600" b="1" dirty="0" smtClean="0">
                <a:latin typeface="Courier New" pitchFamily="49" charset="0"/>
                <a:cs typeface="Courier New" pitchFamily="49" charset="0"/>
              </a:rPr>
              <a:t>   }</a:t>
            </a:r>
            <a:endParaRPr lang="pt-BR" sz="1600" b="1" dirty="0">
              <a:latin typeface="Courier New" pitchFamily="49" charset="0"/>
              <a:cs typeface="Courier New" pitchFamily="49" charset="0"/>
            </a:endParaRPr>
          </a:p>
          <a:p>
            <a:r>
              <a:rPr lang="pt-BR" sz="1600" b="1" dirty="0">
                <a:latin typeface="Courier New" pitchFamily="49" charset="0"/>
                <a:cs typeface="Courier New" pitchFamily="49" charset="0"/>
              </a:rPr>
              <a:t>}</a:t>
            </a:r>
          </a:p>
        </p:txBody>
      </p:sp>
    </p:spTree>
    <p:extLst>
      <p:ext uri="{BB962C8B-B14F-4D97-AF65-F5344CB8AC3E}">
        <p14:creationId xmlns:p14="http://schemas.microsoft.com/office/powerpoint/2010/main" val="2572450461"/>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Alocação </a:t>
            </a:r>
            <a:r>
              <a:rPr lang="pt-BR" i="1" dirty="0" smtClean="0"/>
              <a:t>short-</a:t>
            </a:r>
            <a:r>
              <a:rPr lang="pt-BR" i="1" dirty="0" err="1" smtClean="0"/>
              <a:t>job</a:t>
            </a:r>
            <a:r>
              <a:rPr lang="pt-BR" i="1" dirty="0" smtClean="0"/>
              <a:t>-</a:t>
            </a:r>
            <a:r>
              <a:rPr lang="pt-BR" i="1" dirty="0" err="1" smtClean="0"/>
              <a:t>next</a:t>
            </a:r>
            <a:endParaRPr lang="en-US" i="1" dirty="0"/>
          </a:p>
        </p:txBody>
      </p:sp>
      <p:sp>
        <p:nvSpPr>
          <p:cNvPr id="3" name="Espaço Reservado para Conteúdo 2"/>
          <p:cNvSpPr>
            <a:spLocks noGrp="1"/>
          </p:cNvSpPr>
          <p:nvPr>
            <p:ph idx="1"/>
          </p:nvPr>
        </p:nvSpPr>
        <p:spPr>
          <a:xfrm>
            <a:off x="1435608" y="1447800"/>
            <a:ext cx="7498080" cy="901080"/>
          </a:xfrm>
        </p:spPr>
        <p:txBody>
          <a:bodyPr/>
          <a:lstStyle/>
          <a:p>
            <a:r>
              <a:rPr lang="pt-BR" b="1" dirty="0" smtClean="0">
                <a:effectLst>
                  <a:outerShdw blurRad="38100" dist="38100" dir="2700000" algn="tl">
                    <a:srgbClr val="000000">
                      <a:alpha val="43137"/>
                    </a:srgbClr>
                  </a:outerShdw>
                </a:effectLst>
              </a:rPr>
              <a:t>Solução utilizando Monitor</a:t>
            </a:r>
            <a:endParaRPr lang="en-US" b="1" dirty="0">
              <a:effectLst>
                <a:outerShdw blurRad="38100" dist="38100" dir="2700000" algn="tl">
                  <a:srgbClr val="000000">
                    <a:alpha val="43137"/>
                  </a:srgbClr>
                </a:outerShdw>
              </a:effectLst>
            </a:endParaRPr>
          </a:p>
        </p:txBody>
      </p:sp>
      <p:pic>
        <p:nvPicPr>
          <p:cNvPr id="7170" name="Picture 2"/>
          <p:cNvPicPr>
            <a:picLocks noChangeAspect="1" noChangeArrowheads="1"/>
          </p:cNvPicPr>
          <p:nvPr/>
        </p:nvPicPr>
        <p:blipFill>
          <a:blip r:embed="rId2" cstate="print">
            <a:duotone>
              <a:prstClr val="black"/>
              <a:schemeClr val="accent6">
                <a:lumMod val="20000"/>
                <a:lumOff val="80000"/>
                <a:tint val="45000"/>
                <a:satMod val="400000"/>
              </a:schemeClr>
            </a:duotone>
            <a:extLst>
              <a:ext uri="{28A0092B-C50C-407E-A947-70E740481C1C}">
                <a14:useLocalDpi xmlns:a14="http://schemas.microsoft.com/office/drawing/2010/main" val="0"/>
              </a:ext>
            </a:extLst>
          </a:blip>
          <a:srcRect/>
          <a:stretch>
            <a:fillRect/>
          </a:stretch>
        </p:blipFill>
        <p:spPr bwMode="auto">
          <a:xfrm>
            <a:off x="1416496" y="2069200"/>
            <a:ext cx="7187952" cy="4672168"/>
          </a:xfrm>
          <a:prstGeom prst="roundRect">
            <a:avLst>
              <a:gd name="adj" fmla="val 8594"/>
            </a:avLst>
          </a:prstGeom>
          <a:solidFill>
            <a:srgbClr val="FFFFFF">
              <a:shade val="85000"/>
            </a:srgbClr>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075252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Introdução</a:t>
            </a:r>
            <a:endParaRPr lang="en-US" dirty="0"/>
          </a:p>
        </p:txBody>
      </p:sp>
      <p:sp>
        <p:nvSpPr>
          <p:cNvPr id="3" name="Espaço Reservado para Conteúdo 2"/>
          <p:cNvSpPr>
            <a:spLocks noGrp="1"/>
          </p:cNvSpPr>
          <p:nvPr>
            <p:ph idx="1"/>
          </p:nvPr>
        </p:nvSpPr>
        <p:spPr/>
        <p:txBody>
          <a:bodyPr>
            <a:normAutofit fontScale="92500" lnSpcReduction="10000"/>
          </a:bodyPr>
          <a:lstStyle/>
          <a:p>
            <a:r>
              <a:rPr lang="pt-BR" sz="3000" dirty="0" smtClean="0"/>
              <a:t>O fato de os semáforos consistirem em um mecanismo de sincronização de baixo nível torna sua utilização mais susceptível a erros.</a:t>
            </a:r>
          </a:p>
          <a:p>
            <a:pPr lvl="1"/>
            <a:r>
              <a:rPr lang="pt-BR" sz="2600" dirty="0" smtClean="0"/>
              <a:t>O programador pode omitir acidentalmente operações P ou V.</a:t>
            </a:r>
          </a:p>
          <a:p>
            <a:pPr lvl="1"/>
            <a:r>
              <a:rPr lang="pt-BR" sz="2600" dirty="0" smtClean="0"/>
              <a:t>Ele pode executar mais operações P do que V ou vice-versa.</a:t>
            </a:r>
          </a:p>
          <a:p>
            <a:pPr lvl="1"/>
            <a:r>
              <a:rPr lang="pt-BR" sz="2600" dirty="0" smtClean="0"/>
              <a:t>Pode empregar semáforos errados ou falhar em proteger seções críticas e em garantir atomicidade.</a:t>
            </a:r>
          </a:p>
          <a:p>
            <a:pPr lvl="1"/>
            <a:r>
              <a:rPr lang="pt-BR" sz="2600" dirty="0" smtClean="0"/>
              <a:t>Tanto exclusão mútua quanto sincronização condicional são implementadas com o mesmo par de primitivas.</a:t>
            </a:r>
          </a:p>
          <a:p>
            <a:pPr lvl="1"/>
            <a:endParaRPr lang="pt-BR" dirty="0" smtClean="0"/>
          </a:p>
          <a:p>
            <a:pPr lvl="1"/>
            <a:endParaRPr lang="pt-BR" dirty="0" smtClean="0"/>
          </a:p>
          <a:p>
            <a:pPr marL="658368" lvl="2" indent="0">
              <a:buNone/>
            </a:pPr>
            <a:endParaRPr lang="pt-BR" dirty="0" smtClean="0"/>
          </a:p>
          <a:p>
            <a:pPr lvl="1"/>
            <a:endParaRPr lang="en-US" dirty="0"/>
          </a:p>
        </p:txBody>
      </p:sp>
    </p:spTree>
    <p:extLst>
      <p:ext uri="{BB962C8B-B14F-4D97-AF65-F5344CB8AC3E}">
        <p14:creationId xmlns:p14="http://schemas.microsoft.com/office/powerpoint/2010/main" val="15696855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Alocação </a:t>
            </a:r>
            <a:r>
              <a:rPr lang="pt-BR" i="1" dirty="0" smtClean="0"/>
              <a:t>short-</a:t>
            </a:r>
            <a:r>
              <a:rPr lang="pt-BR" i="1" dirty="0" err="1" smtClean="0"/>
              <a:t>job</a:t>
            </a:r>
            <a:r>
              <a:rPr lang="pt-BR" i="1" dirty="0" smtClean="0"/>
              <a:t>-</a:t>
            </a:r>
            <a:r>
              <a:rPr lang="pt-BR" i="1" dirty="0" err="1" smtClean="0"/>
              <a:t>next</a:t>
            </a:r>
            <a:endParaRPr lang="en-US" i="1" dirty="0"/>
          </a:p>
        </p:txBody>
      </p:sp>
      <p:sp>
        <p:nvSpPr>
          <p:cNvPr id="3" name="Espaço Reservado para Conteúdo 2"/>
          <p:cNvSpPr>
            <a:spLocks noGrp="1"/>
          </p:cNvSpPr>
          <p:nvPr>
            <p:ph idx="1"/>
          </p:nvPr>
        </p:nvSpPr>
        <p:spPr/>
        <p:txBody>
          <a:bodyPr/>
          <a:lstStyle/>
          <a:p>
            <a:r>
              <a:rPr lang="pt-BR" b="1" dirty="0" smtClean="0">
                <a:effectLst>
                  <a:outerShdw blurRad="38100" dist="38100" dir="2700000" algn="tl">
                    <a:srgbClr val="000000">
                      <a:alpha val="43137"/>
                    </a:srgbClr>
                  </a:outerShdw>
                </a:effectLst>
              </a:rPr>
              <a:t>Considerações</a:t>
            </a:r>
          </a:p>
          <a:p>
            <a:pPr lvl="1"/>
            <a:r>
              <a:rPr lang="pt-BR" dirty="0" smtClean="0"/>
              <a:t>Utiliza a técnica de passagem de condição.</a:t>
            </a:r>
            <a:endParaRPr lang="pt-BR" dirty="0"/>
          </a:p>
          <a:p>
            <a:pPr lvl="1"/>
            <a:r>
              <a:rPr lang="pt-BR" dirty="0" smtClean="0"/>
              <a:t>As ações complementares são:</a:t>
            </a:r>
          </a:p>
          <a:p>
            <a:pPr lvl="2"/>
            <a:r>
              <a:rPr lang="pt-BR" dirty="0" err="1" smtClean="0"/>
              <a:t>free</a:t>
            </a:r>
            <a:r>
              <a:rPr lang="pt-BR" dirty="0" smtClean="0"/>
              <a:t> = false no procedimento </a:t>
            </a:r>
            <a:r>
              <a:rPr lang="pt-BR" b="1" dirty="0" err="1" smtClean="0"/>
              <a:t>request</a:t>
            </a:r>
            <a:r>
              <a:rPr lang="pt-BR" b="1" dirty="0" smtClean="0"/>
              <a:t>.</a:t>
            </a:r>
          </a:p>
          <a:p>
            <a:pPr lvl="2"/>
            <a:r>
              <a:rPr lang="pt-BR" dirty="0" err="1" smtClean="0"/>
              <a:t>free</a:t>
            </a:r>
            <a:r>
              <a:rPr lang="pt-BR" dirty="0" smtClean="0"/>
              <a:t> = </a:t>
            </a:r>
            <a:r>
              <a:rPr lang="pt-BR" dirty="0" err="1" smtClean="0"/>
              <a:t>true</a:t>
            </a:r>
            <a:r>
              <a:rPr lang="pt-BR" dirty="0" smtClean="0"/>
              <a:t> no procedimento </a:t>
            </a:r>
            <a:r>
              <a:rPr lang="pt-BR" b="1" dirty="0" smtClean="0"/>
              <a:t>release</a:t>
            </a:r>
            <a:r>
              <a:rPr lang="pt-BR" dirty="0" smtClean="0"/>
              <a:t>.</a:t>
            </a:r>
          </a:p>
          <a:p>
            <a:endParaRPr lang="pt-BR" dirty="0"/>
          </a:p>
          <a:p>
            <a:endParaRPr lang="pt-BR" dirty="0" smtClean="0"/>
          </a:p>
          <a:p>
            <a:endParaRPr lang="pt-BR" dirty="0"/>
          </a:p>
          <a:p>
            <a:endParaRPr lang="pt-BR" dirty="0" smtClean="0"/>
          </a:p>
          <a:p>
            <a:endParaRPr lang="en-US" dirty="0"/>
          </a:p>
        </p:txBody>
      </p:sp>
    </p:spTree>
    <p:extLst>
      <p:ext uri="{BB962C8B-B14F-4D97-AF65-F5344CB8AC3E}">
        <p14:creationId xmlns:p14="http://schemas.microsoft.com/office/powerpoint/2010/main" val="89631623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Temporizador de intervalo</a:t>
            </a:r>
            <a:endParaRPr lang="en-US" dirty="0"/>
          </a:p>
        </p:txBody>
      </p:sp>
      <p:sp>
        <p:nvSpPr>
          <p:cNvPr id="3" name="Espaço Reservado para Conteúdo 2"/>
          <p:cNvSpPr>
            <a:spLocks noGrp="1"/>
          </p:cNvSpPr>
          <p:nvPr>
            <p:ph idx="1"/>
          </p:nvPr>
        </p:nvSpPr>
        <p:spPr/>
        <p:txBody>
          <a:bodyPr/>
          <a:lstStyle/>
          <a:p>
            <a:r>
              <a:rPr lang="pt-BR" dirty="0" smtClean="0"/>
              <a:t>Problema de projetar um temporizador que permite que um processo durma por um determinado período de tempo.</a:t>
            </a:r>
          </a:p>
          <a:p>
            <a:r>
              <a:rPr lang="pt-BR" dirty="0" smtClean="0"/>
              <a:t>Duas soluções serão abordadas:</a:t>
            </a:r>
          </a:p>
          <a:p>
            <a:pPr lvl="1"/>
            <a:r>
              <a:rPr lang="pt-BR" dirty="0" smtClean="0"/>
              <a:t>Espera com prioridade.</a:t>
            </a:r>
          </a:p>
          <a:p>
            <a:pPr lvl="1"/>
            <a:r>
              <a:rPr lang="pt-BR" dirty="0" smtClean="0"/>
              <a:t>Condição de cobertura.</a:t>
            </a:r>
          </a:p>
          <a:p>
            <a:pPr marL="82296" indent="0">
              <a:buNone/>
            </a:pPr>
            <a:endParaRPr lang="pt-BR" b="1" dirty="0" smtClean="0"/>
          </a:p>
          <a:p>
            <a:endParaRPr lang="en-US" b="1" dirty="0"/>
          </a:p>
        </p:txBody>
      </p:sp>
    </p:spTree>
    <p:extLst>
      <p:ext uri="{BB962C8B-B14F-4D97-AF65-F5344CB8AC3E}">
        <p14:creationId xmlns:p14="http://schemas.microsoft.com/office/powerpoint/2010/main" val="1496232346"/>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Temporizador de intervalo</a:t>
            </a:r>
            <a:endParaRPr lang="en-US" dirty="0"/>
          </a:p>
        </p:txBody>
      </p:sp>
      <p:sp>
        <p:nvSpPr>
          <p:cNvPr id="3" name="Espaço Reservado para Conteúdo 2"/>
          <p:cNvSpPr>
            <a:spLocks noGrp="1"/>
          </p:cNvSpPr>
          <p:nvPr>
            <p:ph idx="1"/>
          </p:nvPr>
        </p:nvSpPr>
        <p:spPr/>
        <p:txBody>
          <a:bodyPr/>
          <a:lstStyle/>
          <a:p>
            <a:r>
              <a:rPr lang="pt-BR" dirty="0"/>
              <a:t>Recurso compartilhado: </a:t>
            </a:r>
            <a:r>
              <a:rPr lang="pt-BR" b="1" dirty="0" err="1" smtClean="0"/>
              <a:t>clock</a:t>
            </a:r>
            <a:r>
              <a:rPr lang="pt-BR" b="1" dirty="0" smtClean="0"/>
              <a:t> lógico</a:t>
            </a:r>
          </a:p>
          <a:p>
            <a:r>
              <a:rPr lang="pt-BR" dirty="0" smtClean="0"/>
              <a:t>Duas operações envolvidas:</a:t>
            </a:r>
          </a:p>
          <a:p>
            <a:pPr lvl="1"/>
            <a:r>
              <a:rPr lang="pt-BR" b="1" dirty="0" err="1" smtClean="0"/>
              <a:t>delay</a:t>
            </a:r>
            <a:r>
              <a:rPr lang="pt-BR" b="1" dirty="0" smtClean="0"/>
              <a:t>(</a:t>
            </a:r>
            <a:r>
              <a:rPr lang="pt-BR" b="1" dirty="0" err="1" smtClean="0"/>
              <a:t>interval</a:t>
            </a:r>
            <a:r>
              <a:rPr lang="pt-BR" b="1" dirty="0" smtClean="0"/>
              <a:t>)</a:t>
            </a:r>
          </a:p>
          <a:p>
            <a:pPr lvl="2"/>
            <a:r>
              <a:rPr lang="pt-BR" dirty="0" smtClean="0"/>
              <a:t>Faz o processo dormir pelo intervalo passado parâmetro.</a:t>
            </a:r>
          </a:p>
          <a:p>
            <a:pPr lvl="1"/>
            <a:r>
              <a:rPr lang="pt-BR" b="1" dirty="0" err="1" smtClean="0"/>
              <a:t>tick</a:t>
            </a:r>
            <a:r>
              <a:rPr lang="pt-BR" b="1" dirty="0" smtClean="0"/>
              <a:t>()</a:t>
            </a:r>
          </a:p>
          <a:p>
            <a:pPr lvl="2"/>
            <a:r>
              <a:rPr lang="pt-BR" dirty="0" smtClean="0"/>
              <a:t>Incrementa o valor do </a:t>
            </a:r>
            <a:r>
              <a:rPr lang="pt-BR" dirty="0" err="1" smtClean="0"/>
              <a:t>clock</a:t>
            </a:r>
            <a:r>
              <a:rPr lang="pt-BR" dirty="0" smtClean="0"/>
              <a:t> lógico.</a:t>
            </a:r>
          </a:p>
          <a:p>
            <a:pPr marL="658368" lvl="2" indent="0">
              <a:buNone/>
            </a:pPr>
            <a:endParaRPr lang="pt-BR" dirty="0" smtClean="0"/>
          </a:p>
          <a:p>
            <a:endParaRPr lang="pt-BR" b="1" dirty="0"/>
          </a:p>
          <a:p>
            <a:endParaRPr lang="en-US" dirty="0"/>
          </a:p>
        </p:txBody>
      </p:sp>
    </p:spTree>
    <p:extLst>
      <p:ext uri="{BB962C8B-B14F-4D97-AF65-F5344CB8AC3E}">
        <p14:creationId xmlns:p14="http://schemas.microsoft.com/office/powerpoint/2010/main" val="275013780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Temporizador de intervalo</a:t>
            </a:r>
            <a:endParaRPr lang="en-US" dirty="0"/>
          </a:p>
        </p:txBody>
      </p:sp>
      <p:sp>
        <p:nvSpPr>
          <p:cNvPr id="3" name="Espaço Reservado para Conteúdo 2"/>
          <p:cNvSpPr>
            <a:spLocks noGrp="1"/>
          </p:cNvSpPr>
          <p:nvPr>
            <p:ph idx="1"/>
          </p:nvPr>
        </p:nvSpPr>
        <p:spPr>
          <a:xfrm>
            <a:off x="1435608" y="1447800"/>
            <a:ext cx="7498080" cy="757064"/>
          </a:xfrm>
        </p:spPr>
        <p:txBody>
          <a:bodyPr>
            <a:normAutofit/>
          </a:bodyPr>
          <a:lstStyle/>
          <a:p>
            <a:r>
              <a:rPr lang="pt-BR" sz="3000" b="1" dirty="0" smtClean="0">
                <a:effectLst>
                  <a:outerShdw blurRad="38100" dist="38100" dir="2700000" algn="tl">
                    <a:srgbClr val="000000">
                      <a:alpha val="43137"/>
                    </a:srgbClr>
                  </a:outerShdw>
                </a:effectLst>
              </a:rPr>
              <a:t>Solução usando Condição de Cobertura</a:t>
            </a:r>
            <a:endParaRPr lang="en-US" sz="3000" b="1" dirty="0">
              <a:effectLst>
                <a:outerShdw blurRad="38100" dist="38100" dir="2700000" algn="tl">
                  <a:srgbClr val="000000">
                    <a:alpha val="43137"/>
                  </a:srgbClr>
                </a:outerShdw>
              </a:effectLst>
            </a:endParaRPr>
          </a:p>
        </p:txBody>
      </p:sp>
      <p:pic>
        <p:nvPicPr>
          <p:cNvPr id="8194" name="Picture 2"/>
          <p:cNvPicPr>
            <a:picLocks noChangeAspect="1" noChangeArrowheads="1"/>
          </p:cNvPicPr>
          <p:nvPr/>
        </p:nvPicPr>
        <p:blipFill>
          <a:blip r:embed="rId2" cstate="print">
            <a:duotone>
              <a:prstClr val="black"/>
              <a:schemeClr val="accent5">
                <a:lumMod val="20000"/>
                <a:lumOff val="80000"/>
                <a:tint val="45000"/>
                <a:satMod val="400000"/>
              </a:schemeClr>
            </a:duotone>
            <a:extLst>
              <a:ext uri="{28A0092B-C50C-407E-A947-70E740481C1C}">
                <a14:useLocalDpi xmlns:a14="http://schemas.microsoft.com/office/drawing/2010/main" val="0"/>
              </a:ext>
            </a:extLst>
          </a:blip>
          <a:srcRect/>
          <a:stretch>
            <a:fillRect/>
          </a:stretch>
        </p:blipFill>
        <p:spPr bwMode="auto">
          <a:xfrm>
            <a:off x="1403648" y="2154585"/>
            <a:ext cx="7406746" cy="4392488"/>
          </a:xfrm>
          <a:prstGeom prst="roundRect">
            <a:avLst>
              <a:gd name="adj" fmla="val 8594"/>
            </a:avLst>
          </a:prstGeom>
          <a:solidFill>
            <a:srgbClr val="FFFFFF">
              <a:shade val="85000"/>
            </a:srgbClr>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780828"/>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Temporizador de intervalo</a:t>
            </a:r>
            <a:endParaRPr lang="en-US" dirty="0"/>
          </a:p>
        </p:txBody>
      </p:sp>
      <p:sp>
        <p:nvSpPr>
          <p:cNvPr id="3" name="Espaço Reservado para Conteúdo 2"/>
          <p:cNvSpPr>
            <a:spLocks noGrp="1"/>
          </p:cNvSpPr>
          <p:nvPr>
            <p:ph idx="1"/>
          </p:nvPr>
        </p:nvSpPr>
        <p:spPr/>
        <p:txBody>
          <a:bodyPr>
            <a:normAutofit/>
          </a:bodyPr>
          <a:lstStyle/>
          <a:p>
            <a:r>
              <a:rPr lang="pt-BR" sz="3000" b="1" dirty="0">
                <a:effectLst>
                  <a:outerShdw blurRad="38100" dist="38100" dir="2700000" algn="tl">
                    <a:srgbClr val="000000">
                      <a:alpha val="43137"/>
                    </a:srgbClr>
                  </a:outerShdw>
                </a:effectLst>
              </a:rPr>
              <a:t>Solução usando </a:t>
            </a:r>
            <a:r>
              <a:rPr lang="pt-BR" sz="3000" b="1" dirty="0" smtClean="0">
                <a:effectLst>
                  <a:outerShdw blurRad="38100" dist="38100" dir="2700000" algn="tl">
                    <a:srgbClr val="000000">
                      <a:alpha val="43137"/>
                    </a:srgbClr>
                  </a:outerShdw>
                </a:effectLst>
              </a:rPr>
              <a:t>Condição de Cobertura</a:t>
            </a:r>
          </a:p>
          <a:p>
            <a:pPr lvl="1"/>
            <a:r>
              <a:rPr lang="pt-BR" sz="2600" dirty="0" smtClean="0"/>
              <a:t>Processos de aplicação chamam </a:t>
            </a:r>
            <a:r>
              <a:rPr lang="pt-BR" sz="2600" b="1" i="1" dirty="0" err="1" smtClean="0"/>
              <a:t>delay</a:t>
            </a:r>
            <a:r>
              <a:rPr lang="pt-BR" sz="2600" b="1" i="1" dirty="0" smtClean="0"/>
              <a:t>(</a:t>
            </a:r>
            <a:r>
              <a:rPr lang="pt-BR" sz="2600" b="1" i="1" dirty="0" err="1" smtClean="0"/>
              <a:t>interval</a:t>
            </a:r>
            <a:r>
              <a:rPr lang="pt-BR" sz="2600" b="1" i="1" dirty="0" smtClean="0"/>
              <a:t>)</a:t>
            </a:r>
            <a:r>
              <a:rPr lang="pt-BR" sz="2600" dirty="0" smtClean="0"/>
              <a:t>, onde </a:t>
            </a:r>
            <a:r>
              <a:rPr lang="pt-BR" sz="2600" b="1" i="1" dirty="0" err="1" smtClean="0"/>
              <a:t>interval</a:t>
            </a:r>
            <a:r>
              <a:rPr lang="pt-BR" sz="2600" i="1" dirty="0"/>
              <a:t> </a:t>
            </a:r>
            <a:r>
              <a:rPr lang="pt-BR" sz="2600" dirty="0" smtClean="0"/>
              <a:t>é um inteiro não-negativo.</a:t>
            </a:r>
          </a:p>
          <a:p>
            <a:pPr lvl="1"/>
            <a:r>
              <a:rPr lang="pt-BR" sz="2600" dirty="0" smtClean="0"/>
              <a:t>A operação </a:t>
            </a:r>
            <a:r>
              <a:rPr lang="pt-BR" sz="2600" b="1" i="1" dirty="0" err="1" smtClean="0"/>
              <a:t>tick</a:t>
            </a:r>
            <a:r>
              <a:rPr lang="pt-BR" sz="2600" b="1" i="1" dirty="0" smtClean="0"/>
              <a:t>() </a:t>
            </a:r>
            <a:r>
              <a:rPr lang="pt-BR" sz="2600" dirty="0" smtClean="0"/>
              <a:t>é chamada por um processo que é periodicamente acordado por um </a:t>
            </a:r>
            <a:r>
              <a:rPr lang="pt-BR" sz="2600" i="1" dirty="0" smtClean="0"/>
              <a:t>timer</a:t>
            </a:r>
            <a:r>
              <a:rPr lang="pt-BR" sz="2600" dirty="0" smtClean="0"/>
              <a:t> implementado em hardware.</a:t>
            </a:r>
          </a:p>
          <a:p>
            <a:pPr lvl="1"/>
            <a:r>
              <a:rPr lang="pt-BR" sz="2600" dirty="0"/>
              <a:t>Com a técnica de </a:t>
            </a:r>
            <a:r>
              <a:rPr lang="pt-BR" sz="2600" b="1" dirty="0"/>
              <a:t>condição de cobertura </a:t>
            </a:r>
            <a:r>
              <a:rPr lang="pt-BR" sz="2600" dirty="0"/>
              <a:t>evita-se que sejam criadas várias variáveis de condição.</a:t>
            </a:r>
            <a:endParaRPr lang="pt-BR" sz="2600" b="1" dirty="0"/>
          </a:p>
          <a:p>
            <a:pPr lvl="1"/>
            <a:endParaRPr lang="pt-BR" sz="2600" b="1" i="1" dirty="0" smtClean="0"/>
          </a:p>
        </p:txBody>
      </p:sp>
    </p:spTree>
    <p:extLst>
      <p:ext uri="{BB962C8B-B14F-4D97-AF65-F5344CB8AC3E}">
        <p14:creationId xmlns:p14="http://schemas.microsoft.com/office/powerpoint/2010/main" val="2313765426"/>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Temporizador de intervalo</a:t>
            </a:r>
            <a:endParaRPr lang="en-US" dirty="0"/>
          </a:p>
        </p:txBody>
      </p:sp>
      <p:sp>
        <p:nvSpPr>
          <p:cNvPr id="3" name="Espaço Reservado para Conteúdo 2"/>
          <p:cNvSpPr>
            <a:spLocks noGrp="1"/>
          </p:cNvSpPr>
          <p:nvPr>
            <p:ph idx="1"/>
          </p:nvPr>
        </p:nvSpPr>
        <p:spPr/>
        <p:txBody>
          <a:bodyPr>
            <a:normAutofit/>
          </a:bodyPr>
          <a:lstStyle/>
          <a:p>
            <a:r>
              <a:rPr lang="pt-BR" sz="3000" b="1" dirty="0">
                <a:effectLst>
                  <a:outerShdw blurRad="38100" dist="38100" dir="2700000" algn="tl">
                    <a:srgbClr val="000000">
                      <a:alpha val="43137"/>
                    </a:srgbClr>
                  </a:outerShdw>
                </a:effectLst>
              </a:rPr>
              <a:t>Solução usando </a:t>
            </a:r>
            <a:r>
              <a:rPr lang="pt-BR" sz="3000" b="1" dirty="0" smtClean="0">
                <a:effectLst>
                  <a:outerShdw blurRad="38100" dist="38100" dir="2700000" algn="tl">
                    <a:srgbClr val="000000">
                      <a:alpha val="43137"/>
                    </a:srgbClr>
                  </a:outerShdw>
                </a:effectLst>
              </a:rPr>
              <a:t>Condição de Cobertura</a:t>
            </a:r>
            <a:endParaRPr lang="pt-BR" sz="2600" b="1" dirty="0" smtClean="0">
              <a:effectLst>
                <a:outerShdw blurRad="38100" dist="38100" dir="2700000" algn="tl">
                  <a:srgbClr val="000000">
                    <a:alpha val="43137"/>
                  </a:srgbClr>
                </a:outerShdw>
              </a:effectLst>
            </a:endParaRPr>
          </a:p>
          <a:p>
            <a:pPr lvl="1"/>
            <a:r>
              <a:rPr lang="pt-BR" sz="2600" dirty="0" smtClean="0"/>
              <a:t>Ela consiste em utilizar uma </a:t>
            </a:r>
            <a:r>
              <a:rPr lang="pt-BR" sz="2600" b="1" dirty="0" smtClean="0"/>
              <a:t>única variável de condição</a:t>
            </a:r>
            <a:r>
              <a:rPr lang="pt-BR" sz="2600" dirty="0" smtClean="0"/>
              <a:t> que “cobre” as condições específicas de todos os processos envolvidos.</a:t>
            </a:r>
          </a:p>
          <a:p>
            <a:pPr lvl="1"/>
            <a:r>
              <a:rPr lang="pt-BR" sz="2600" dirty="0" smtClean="0"/>
              <a:t>Solução não eficiente para este problema em particular.</a:t>
            </a:r>
          </a:p>
          <a:p>
            <a:pPr lvl="2"/>
            <a:r>
              <a:rPr lang="pt-BR" sz="2200" dirty="0" smtClean="0"/>
              <a:t>O custo dos falsos alarmes degrada a performance do sistema.</a:t>
            </a:r>
            <a:endParaRPr lang="en-US" sz="2200" dirty="0"/>
          </a:p>
        </p:txBody>
      </p:sp>
    </p:spTree>
    <p:extLst>
      <p:ext uri="{BB962C8B-B14F-4D97-AF65-F5344CB8AC3E}">
        <p14:creationId xmlns:p14="http://schemas.microsoft.com/office/powerpoint/2010/main" val="10130410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Temporizador de intervalo</a:t>
            </a:r>
            <a:endParaRPr lang="en-US" dirty="0"/>
          </a:p>
        </p:txBody>
      </p:sp>
      <p:sp>
        <p:nvSpPr>
          <p:cNvPr id="3" name="Espaço Reservado para Conteúdo 2"/>
          <p:cNvSpPr>
            <a:spLocks noGrp="1"/>
          </p:cNvSpPr>
          <p:nvPr>
            <p:ph idx="1"/>
          </p:nvPr>
        </p:nvSpPr>
        <p:spPr>
          <a:xfrm>
            <a:off x="1435608" y="1447800"/>
            <a:ext cx="7498080" cy="757064"/>
          </a:xfrm>
        </p:spPr>
        <p:txBody>
          <a:bodyPr>
            <a:normAutofit/>
          </a:bodyPr>
          <a:lstStyle/>
          <a:p>
            <a:r>
              <a:rPr lang="pt-BR" sz="3000" b="1" dirty="0" smtClean="0">
                <a:effectLst>
                  <a:outerShdw blurRad="38100" dist="38100" dir="2700000" algn="tl">
                    <a:srgbClr val="000000">
                      <a:alpha val="43137"/>
                    </a:srgbClr>
                  </a:outerShdw>
                </a:effectLst>
              </a:rPr>
              <a:t>Solução usando Espera com Prioridade</a:t>
            </a:r>
            <a:endParaRPr lang="en-US" sz="3000" b="1" dirty="0">
              <a:effectLst>
                <a:outerShdw blurRad="38100" dist="38100" dir="2700000" algn="tl">
                  <a:srgbClr val="000000">
                    <a:alpha val="43137"/>
                  </a:srgbClr>
                </a:outerShdw>
              </a:effectLst>
            </a:endParaRPr>
          </a:p>
        </p:txBody>
      </p:sp>
      <p:pic>
        <p:nvPicPr>
          <p:cNvPr id="9218" name="Picture 2"/>
          <p:cNvPicPr>
            <a:picLocks noChangeAspect="1" noChangeArrowheads="1"/>
          </p:cNvPicPr>
          <p:nvPr/>
        </p:nvPicPr>
        <p:blipFill>
          <a:blip r:embed="rId2" cstate="print">
            <a:duotone>
              <a:prstClr val="black"/>
              <a:schemeClr val="accent4">
                <a:lumMod val="75000"/>
                <a:tint val="45000"/>
                <a:satMod val="400000"/>
              </a:schemeClr>
            </a:duotone>
            <a:extLst>
              <a:ext uri="{28A0092B-C50C-407E-A947-70E740481C1C}">
                <a14:useLocalDpi xmlns:a14="http://schemas.microsoft.com/office/drawing/2010/main" val="0"/>
              </a:ext>
            </a:extLst>
          </a:blip>
          <a:srcRect/>
          <a:stretch>
            <a:fillRect/>
          </a:stretch>
        </p:blipFill>
        <p:spPr bwMode="auto">
          <a:xfrm>
            <a:off x="1456506" y="2204864"/>
            <a:ext cx="7219950" cy="4095750"/>
          </a:xfrm>
          <a:prstGeom prst="roundRect">
            <a:avLst>
              <a:gd name="adj" fmla="val 8594"/>
            </a:avLst>
          </a:prstGeom>
          <a:solidFill>
            <a:srgbClr val="FFFFFF">
              <a:shade val="85000"/>
            </a:srgbClr>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3378156"/>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Temporizador de intervalo</a:t>
            </a:r>
            <a:endParaRPr lang="en-US" dirty="0"/>
          </a:p>
        </p:txBody>
      </p:sp>
      <p:sp>
        <p:nvSpPr>
          <p:cNvPr id="3" name="Espaço Reservado para Conteúdo 2"/>
          <p:cNvSpPr>
            <a:spLocks noGrp="1"/>
          </p:cNvSpPr>
          <p:nvPr>
            <p:ph idx="1"/>
          </p:nvPr>
        </p:nvSpPr>
        <p:spPr/>
        <p:txBody>
          <a:bodyPr>
            <a:normAutofit/>
          </a:bodyPr>
          <a:lstStyle/>
          <a:p>
            <a:r>
              <a:rPr lang="pt-BR" sz="3000" b="1" dirty="0">
                <a:effectLst>
                  <a:outerShdw blurRad="38100" dist="38100" dir="2700000" algn="tl">
                    <a:srgbClr val="000000">
                      <a:alpha val="43137"/>
                    </a:srgbClr>
                  </a:outerShdw>
                </a:effectLst>
              </a:rPr>
              <a:t>Solução usando </a:t>
            </a:r>
            <a:r>
              <a:rPr lang="pt-BR" sz="3000" b="1" dirty="0" smtClean="0">
                <a:effectLst>
                  <a:outerShdw blurRad="38100" dist="38100" dir="2700000" algn="tl">
                    <a:srgbClr val="000000">
                      <a:alpha val="43137"/>
                    </a:srgbClr>
                  </a:outerShdw>
                </a:effectLst>
              </a:rPr>
              <a:t>Espera com Prioridade</a:t>
            </a:r>
          </a:p>
          <a:p>
            <a:pPr lvl="1"/>
            <a:r>
              <a:rPr lang="pt-BR" sz="2600" dirty="0" smtClean="0"/>
              <a:t>Espera com Prioridade pode ser usada sempre que existe uma ordem estática entre as condições que fazem os processos esperarem.</a:t>
            </a:r>
          </a:p>
          <a:p>
            <a:pPr lvl="1"/>
            <a:r>
              <a:rPr lang="pt-BR" sz="2600" dirty="0" smtClean="0"/>
              <a:t>Deve ser a primeira escolha, sendo seguida pela Condição de Cobertura e pela utilização de várias variáveis de condição.</a:t>
            </a:r>
          </a:p>
        </p:txBody>
      </p:sp>
    </p:spTree>
    <p:extLst>
      <p:ext uri="{BB962C8B-B14F-4D97-AF65-F5344CB8AC3E}">
        <p14:creationId xmlns:p14="http://schemas.microsoft.com/office/powerpoint/2010/main" val="20517079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Barbeiro dorminhoco</a:t>
            </a:r>
            <a:endParaRPr lang="en-US" dirty="0"/>
          </a:p>
        </p:txBody>
      </p:sp>
      <p:sp>
        <p:nvSpPr>
          <p:cNvPr id="3" name="Espaço Reservado para Conteúdo 2"/>
          <p:cNvSpPr>
            <a:spLocks noGrp="1"/>
          </p:cNvSpPr>
          <p:nvPr>
            <p:ph idx="1"/>
          </p:nvPr>
        </p:nvSpPr>
        <p:spPr>
          <a:xfrm>
            <a:off x="1435608" y="1447800"/>
            <a:ext cx="7498080" cy="757064"/>
          </a:xfrm>
        </p:spPr>
        <p:txBody>
          <a:bodyPr/>
          <a:lstStyle/>
          <a:p>
            <a:r>
              <a:rPr lang="pt-BR" b="1" dirty="0" smtClean="0">
                <a:effectLst>
                  <a:outerShdw blurRad="38100" dist="38100" dir="2700000" algn="tl">
                    <a:srgbClr val="000000">
                      <a:alpha val="43137"/>
                    </a:srgbClr>
                  </a:outerShdw>
                </a:effectLst>
              </a:rPr>
              <a:t>Descrição do problema</a:t>
            </a:r>
            <a:endParaRPr lang="en-US" b="1" dirty="0">
              <a:effectLst>
                <a:outerShdw blurRad="38100" dist="38100" dir="2700000" algn="tl">
                  <a:srgbClr val="000000">
                    <a:alpha val="43137"/>
                  </a:srgbClr>
                </a:outerShdw>
              </a:effectLst>
            </a:endParaRPr>
          </a:p>
        </p:txBody>
      </p:sp>
      <p:sp>
        <p:nvSpPr>
          <p:cNvPr id="4" name="Retângulo 3"/>
          <p:cNvSpPr/>
          <p:nvPr/>
        </p:nvSpPr>
        <p:spPr>
          <a:xfrm>
            <a:off x="1115616" y="2124720"/>
            <a:ext cx="7935168" cy="4616648"/>
          </a:xfrm>
          <a:prstGeom prst="rect">
            <a:avLst/>
          </a:prstGeom>
          <a:ln w="3175">
            <a:solidFill>
              <a:schemeClr val="tx1"/>
            </a:solidFill>
          </a:ln>
        </p:spPr>
        <p:style>
          <a:lnRef idx="1">
            <a:schemeClr val="accent2"/>
          </a:lnRef>
          <a:fillRef idx="2">
            <a:schemeClr val="accent2"/>
          </a:fillRef>
          <a:effectRef idx="1">
            <a:schemeClr val="accent2"/>
          </a:effectRef>
          <a:fontRef idx="minor">
            <a:schemeClr val="dk1"/>
          </a:fontRef>
        </p:style>
        <p:txBody>
          <a:bodyPr wrap="square" rtlCol="0" anchor="ctr">
            <a:spAutoFit/>
          </a:bodyPr>
          <a:lstStyle/>
          <a:p>
            <a:r>
              <a:rPr lang="pt-BR" sz="2100" dirty="0" smtClean="0">
                <a:latin typeface="+mj-lt"/>
                <a:cs typeface="Courier New" pitchFamily="49" charset="0"/>
              </a:rPr>
              <a:t>Em uma cidade pacata existe uma pequena e singela barbearia que possui duas portas e poucas cadeiras. Os clientes entram por uma porta e saem pela outra. Uma vez que a barbearia é pequena,  no máximo um cliente ou o barbeiro pode se locomover em determinado instante.  O barbeiro passa a vida servindo os clientes.  Quando não há cliente no seu empreendimento,  ele dorme em sua cadeira.  Quando um cliente chega e encontra o barbeiro dormindo, </a:t>
            </a:r>
            <a:r>
              <a:rPr lang="pt-BR" sz="2100" b="1" dirty="0" smtClean="0">
                <a:latin typeface="+mj-lt"/>
                <a:cs typeface="Courier New" pitchFamily="49" charset="0"/>
              </a:rPr>
              <a:t>ele o acorda, senta em sua cadeira e dorme enquanto o barbeiro corta seu cabelo.</a:t>
            </a:r>
            <a:r>
              <a:rPr lang="pt-BR" sz="2100" dirty="0" smtClean="0">
                <a:latin typeface="+mj-lt"/>
                <a:cs typeface="Courier New" pitchFamily="49" charset="0"/>
              </a:rPr>
              <a:t> Caso o barbeiro esteja ocupado quando um cliente chega,  </a:t>
            </a:r>
            <a:r>
              <a:rPr lang="pt-BR" sz="2100" b="1" dirty="0" smtClean="0">
                <a:latin typeface="+mj-lt"/>
                <a:cs typeface="Courier New" pitchFamily="49" charset="0"/>
              </a:rPr>
              <a:t>o cliente se põe a cochilar em uma das cadeiras de espera.</a:t>
            </a:r>
            <a:r>
              <a:rPr lang="pt-BR" sz="2100" dirty="0" smtClean="0">
                <a:latin typeface="+mj-lt"/>
                <a:cs typeface="Courier New" pitchFamily="49" charset="0"/>
              </a:rPr>
              <a:t>  Após realizar seu trabalho, </a:t>
            </a:r>
            <a:r>
              <a:rPr lang="pt-BR" sz="2100" b="1" dirty="0" smtClean="0">
                <a:latin typeface="+mj-lt"/>
                <a:cs typeface="Courier New" pitchFamily="49" charset="0"/>
              </a:rPr>
              <a:t>o barbeiro abre a porta de saída para o cliente e a fecha assim que ele sai</a:t>
            </a:r>
            <a:r>
              <a:rPr lang="pt-BR" sz="2100" dirty="0" smtClean="0">
                <a:latin typeface="+mj-lt"/>
                <a:cs typeface="Courier New" pitchFamily="49" charset="0"/>
              </a:rPr>
              <a:t>.  Se há clientes esperando,  o barbeiro acorda um deles e espera que ele sente em sua cadeira. Caso contrário,  o barbeiro  dormirá até que um novo cliente chegue.</a:t>
            </a:r>
            <a:endParaRPr lang="pt-BR" sz="2100" dirty="0">
              <a:latin typeface="+mj-lt"/>
              <a:cs typeface="Courier New" pitchFamily="49" charset="0"/>
            </a:endParaRPr>
          </a:p>
        </p:txBody>
      </p:sp>
    </p:spTree>
    <p:extLst>
      <p:ext uri="{BB962C8B-B14F-4D97-AF65-F5344CB8AC3E}">
        <p14:creationId xmlns:p14="http://schemas.microsoft.com/office/powerpoint/2010/main" val="2744119013"/>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Barbeiro dorminhoco</a:t>
            </a:r>
            <a:endParaRPr lang="en-US" dirty="0"/>
          </a:p>
        </p:txBody>
      </p:sp>
      <p:sp>
        <p:nvSpPr>
          <p:cNvPr id="3" name="Espaço Reservado para Conteúdo 2"/>
          <p:cNvSpPr>
            <a:spLocks noGrp="1"/>
          </p:cNvSpPr>
          <p:nvPr>
            <p:ph idx="1"/>
          </p:nvPr>
        </p:nvSpPr>
        <p:spPr>
          <a:xfrm>
            <a:off x="1435608" y="1447800"/>
            <a:ext cx="7498080" cy="757064"/>
          </a:xfrm>
        </p:spPr>
        <p:txBody>
          <a:bodyPr/>
          <a:lstStyle/>
          <a:p>
            <a:r>
              <a:rPr lang="pt-BR" b="1" dirty="0" smtClean="0">
                <a:effectLst>
                  <a:outerShdw blurRad="38100" dist="38100" dir="2700000" algn="tl">
                    <a:srgbClr val="000000">
                      <a:alpha val="43137"/>
                    </a:srgbClr>
                  </a:outerShdw>
                </a:effectLst>
              </a:rPr>
              <a:t>Ilustração</a:t>
            </a:r>
            <a:endParaRPr lang="en-US" b="1" dirty="0">
              <a:effectLst>
                <a:outerShdw blurRad="38100" dist="38100" dir="2700000" algn="tl">
                  <a:srgbClr val="000000">
                    <a:alpha val="43137"/>
                  </a:srgbClr>
                </a:outerShdw>
              </a:effectLst>
            </a:endParaRPr>
          </a:p>
        </p:txBody>
      </p:sp>
      <p:pic>
        <p:nvPicPr>
          <p:cNvPr id="1024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19225" y="2656681"/>
            <a:ext cx="6305550" cy="307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460763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Introdução</a:t>
            </a:r>
            <a:endParaRPr lang="en-US" dirty="0"/>
          </a:p>
        </p:txBody>
      </p:sp>
      <p:sp>
        <p:nvSpPr>
          <p:cNvPr id="3" name="Espaço Reservado para Conteúdo 2"/>
          <p:cNvSpPr>
            <a:spLocks noGrp="1"/>
          </p:cNvSpPr>
          <p:nvPr>
            <p:ph idx="1"/>
          </p:nvPr>
        </p:nvSpPr>
        <p:spPr/>
        <p:txBody>
          <a:bodyPr/>
          <a:lstStyle/>
          <a:p>
            <a:r>
              <a:rPr lang="pt-BR" dirty="0" smtClean="0"/>
              <a:t>Monitores são módulos de programas que fornecem mais estrutura que os semáforos, sendo implementados de forma igualmente eficiente.</a:t>
            </a:r>
          </a:p>
          <a:p>
            <a:r>
              <a:rPr lang="pt-BR" dirty="0" smtClean="0"/>
              <a:t>Monitores consistem em um </a:t>
            </a:r>
            <a:r>
              <a:rPr lang="pt-BR" b="1" dirty="0" smtClean="0">
                <a:solidFill>
                  <a:schemeClr val="accent1">
                    <a:lumMod val="75000"/>
                  </a:schemeClr>
                </a:solidFill>
              </a:rPr>
              <a:t>mecanismo de abstração de dados </a:t>
            </a:r>
            <a:r>
              <a:rPr lang="pt-BR" dirty="0" smtClean="0"/>
              <a:t>que encapsula a representação de um objeto e fornece um conjunto de operações.</a:t>
            </a:r>
            <a:endParaRPr lang="en-US" b="1" dirty="0"/>
          </a:p>
        </p:txBody>
      </p:sp>
    </p:spTree>
    <p:extLst>
      <p:ext uri="{BB962C8B-B14F-4D97-AF65-F5344CB8AC3E}">
        <p14:creationId xmlns:p14="http://schemas.microsoft.com/office/powerpoint/2010/main" val="538609882"/>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Barbeiro dorminhoco</a:t>
            </a:r>
            <a:endParaRPr lang="en-US" dirty="0"/>
          </a:p>
        </p:txBody>
      </p:sp>
      <p:sp>
        <p:nvSpPr>
          <p:cNvPr id="3" name="Espaço Reservado para Conteúdo 2"/>
          <p:cNvSpPr>
            <a:spLocks noGrp="1"/>
          </p:cNvSpPr>
          <p:nvPr>
            <p:ph idx="1"/>
          </p:nvPr>
        </p:nvSpPr>
        <p:spPr/>
        <p:txBody>
          <a:bodyPr/>
          <a:lstStyle/>
          <a:p>
            <a:r>
              <a:rPr lang="pt-BR" dirty="0" smtClean="0"/>
              <a:t>Relação do tipo cliente/servidor.</a:t>
            </a:r>
          </a:p>
          <a:p>
            <a:r>
              <a:rPr lang="pt-BR" dirty="0" smtClean="0"/>
              <a:t>Três procedimentos básicos:</a:t>
            </a:r>
            <a:endParaRPr lang="pt-BR" b="1" dirty="0" smtClean="0"/>
          </a:p>
          <a:p>
            <a:pPr lvl="1"/>
            <a:r>
              <a:rPr lang="pt-BR" b="1" dirty="0" err="1" smtClean="0"/>
              <a:t>get_haircut</a:t>
            </a:r>
            <a:r>
              <a:rPr lang="pt-BR" dirty="0" smtClean="0"/>
              <a:t>:</a:t>
            </a:r>
            <a:r>
              <a:rPr lang="pt-BR" b="1" dirty="0" smtClean="0"/>
              <a:t> </a:t>
            </a:r>
            <a:r>
              <a:rPr lang="pt-BR" dirty="0" smtClean="0"/>
              <a:t>Solicitação de corte de cabelo.</a:t>
            </a:r>
          </a:p>
          <a:p>
            <a:pPr lvl="1"/>
            <a:r>
              <a:rPr lang="pt-BR" b="1" dirty="0" err="1" smtClean="0"/>
              <a:t>get_next_costumer</a:t>
            </a:r>
            <a:r>
              <a:rPr lang="pt-BR" b="1" dirty="0" smtClean="0"/>
              <a:t>:  </a:t>
            </a:r>
            <a:r>
              <a:rPr lang="pt-BR" dirty="0" smtClean="0"/>
              <a:t>Espera por um cliente sentar na cadeira do barbeiro e corta seu cabelo.</a:t>
            </a:r>
          </a:p>
          <a:p>
            <a:pPr lvl="1"/>
            <a:r>
              <a:rPr lang="pt-BR" b="1" dirty="0" err="1" smtClean="0"/>
              <a:t>finished_cut</a:t>
            </a:r>
            <a:r>
              <a:rPr lang="pt-BR" b="1" dirty="0" smtClean="0"/>
              <a:t>:  </a:t>
            </a:r>
            <a:r>
              <a:rPr lang="pt-BR" dirty="0" smtClean="0"/>
              <a:t>Permite o cliente sair da barbearia.</a:t>
            </a:r>
            <a:endParaRPr lang="en-US" b="1" dirty="0"/>
          </a:p>
        </p:txBody>
      </p:sp>
    </p:spTree>
    <p:extLst>
      <p:ext uri="{BB962C8B-B14F-4D97-AF65-F5344CB8AC3E}">
        <p14:creationId xmlns:p14="http://schemas.microsoft.com/office/powerpoint/2010/main" val="726544229"/>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Barbeiro dorminhoco</a:t>
            </a:r>
            <a:endParaRPr lang="en-US" dirty="0"/>
          </a:p>
        </p:txBody>
      </p:sp>
      <p:sp>
        <p:nvSpPr>
          <p:cNvPr id="3" name="Espaço Reservado para Conteúdo 2"/>
          <p:cNvSpPr>
            <a:spLocks noGrp="1"/>
          </p:cNvSpPr>
          <p:nvPr>
            <p:ph idx="1"/>
          </p:nvPr>
        </p:nvSpPr>
        <p:spPr/>
        <p:txBody>
          <a:bodyPr/>
          <a:lstStyle/>
          <a:p>
            <a:r>
              <a:rPr lang="pt-BR" dirty="0" smtClean="0"/>
              <a:t>O barbeiro e os clientes passam por uma série de estágios a partir do encontro inicial.</a:t>
            </a:r>
          </a:p>
          <a:p>
            <a:pPr lvl="1"/>
            <a:r>
              <a:rPr lang="pt-BR" b="1" dirty="0" smtClean="0"/>
              <a:t>Clientes:</a:t>
            </a:r>
          </a:p>
          <a:p>
            <a:pPr lvl="2"/>
            <a:r>
              <a:rPr lang="pt-BR" dirty="0" smtClean="0"/>
              <a:t>Sentar na cadeira do barbeiro.</a:t>
            </a:r>
          </a:p>
          <a:p>
            <a:pPr lvl="2"/>
            <a:r>
              <a:rPr lang="pt-BR" dirty="0" smtClean="0"/>
              <a:t>Sair da barbearia.</a:t>
            </a:r>
          </a:p>
          <a:p>
            <a:pPr lvl="1"/>
            <a:r>
              <a:rPr lang="pt-BR" b="1" dirty="0" smtClean="0"/>
              <a:t>Barbeiro:</a:t>
            </a:r>
          </a:p>
          <a:p>
            <a:pPr lvl="2"/>
            <a:r>
              <a:rPr lang="pt-BR" dirty="0" smtClean="0"/>
              <a:t>Tornar-se disponível.</a:t>
            </a:r>
          </a:p>
          <a:p>
            <a:pPr lvl="2"/>
            <a:r>
              <a:rPr lang="pt-BR" dirty="0" smtClean="0"/>
              <a:t>Cortar o cabelo.</a:t>
            </a:r>
          </a:p>
          <a:p>
            <a:pPr lvl="2"/>
            <a:r>
              <a:rPr lang="pt-BR" dirty="0" smtClean="0"/>
              <a:t>Finalizar o corte.</a:t>
            </a:r>
          </a:p>
          <a:p>
            <a:pPr lvl="2"/>
            <a:endParaRPr lang="pt-BR" dirty="0" smtClean="0"/>
          </a:p>
          <a:p>
            <a:pPr lvl="1"/>
            <a:endParaRPr lang="en-US" dirty="0"/>
          </a:p>
        </p:txBody>
      </p:sp>
    </p:spTree>
    <p:extLst>
      <p:ext uri="{BB962C8B-B14F-4D97-AF65-F5344CB8AC3E}">
        <p14:creationId xmlns:p14="http://schemas.microsoft.com/office/powerpoint/2010/main" val="16063745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Barbeiro dorminhoco</a:t>
            </a:r>
            <a:endParaRPr lang="en-US" dirty="0"/>
          </a:p>
        </p:txBody>
      </p:sp>
      <p:sp>
        <p:nvSpPr>
          <p:cNvPr id="3" name="Espaço Reservado para Conteúdo 2"/>
          <p:cNvSpPr>
            <a:spLocks noGrp="1"/>
          </p:cNvSpPr>
          <p:nvPr>
            <p:ph idx="1"/>
          </p:nvPr>
        </p:nvSpPr>
        <p:spPr/>
        <p:txBody>
          <a:bodyPr/>
          <a:lstStyle/>
          <a:p>
            <a:r>
              <a:rPr lang="pt-BR" b="1" dirty="0" smtClean="0">
                <a:effectLst>
                  <a:outerShdw blurRad="38100" dist="38100" dir="2700000" algn="tl">
                    <a:srgbClr val="000000">
                      <a:alpha val="43137"/>
                    </a:srgbClr>
                  </a:outerShdw>
                </a:effectLst>
              </a:rPr>
              <a:t>Especificação de contadores para sincronização</a:t>
            </a:r>
          </a:p>
          <a:p>
            <a:pPr marL="402336" lvl="1" indent="0">
              <a:buNone/>
            </a:pPr>
            <a:endParaRPr lang="en-US" b="1" dirty="0">
              <a:effectLst>
                <a:outerShdw blurRad="38100" dist="38100" dir="2700000" algn="tl">
                  <a:srgbClr val="000000">
                    <a:alpha val="43137"/>
                  </a:srgbClr>
                </a:outerShdw>
              </a:effectLst>
            </a:endParaRPr>
          </a:p>
        </p:txBody>
      </p:sp>
      <p:sp>
        <p:nvSpPr>
          <p:cNvPr id="5" name="Retângulo de cantos arredondados 4"/>
          <p:cNvSpPr/>
          <p:nvPr/>
        </p:nvSpPr>
        <p:spPr>
          <a:xfrm>
            <a:off x="1259632" y="2876361"/>
            <a:ext cx="7488832" cy="40862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spAutoFit/>
          </a:bodyPr>
          <a:lstStyle/>
          <a:p>
            <a:r>
              <a:rPr lang="pt-BR" b="1" dirty="0" smtClean="0">
                <a:latin typeface="Courier New" pitchFamily="49" charset="0"/>
                <a:cs typeface="Courier New" pitchFamily="49" charset="0"/>
              </a:rPr>
              <a:t>E1: </a:t>
            </a:r>
            <a:r>
              <a:rPr lang="pt-BR" b="1" dirty="0" err="1" smtClean="0">
                <a:latin typeface="Courier New" pitchFamily="49" charset="0"/>
                <a:cs typeface="Courier New" pitchFamily="49" charset="0"/>
              </a:rPr>
              <a:t>cinchair</a:t>
            </a:r>
            <a:r>
              <a:rPr lang="pt-BR" b="1" dirty="0" smtClean="0">
                <a:latin typeface="Courier New" pitchFamily="49" charset="0"/>
                <a:cs typeface="Courier New" pitchFamily="49" charset="0"/>
              </a:rPr>
              <a:t> &gt;= </a:t>
            </a:r>
            <a:r>
              <a:rPr lang="pt-BR" b="1" dirty="0" err="1" smtClean="0">
                <a:latin typeface="Courier New" pitchFamily="49" charset="0"/>
                <a:cs typeface="Courier New" pitchFamily="49" charset="0"/>
              </a:rPr>
              <a:t>cleave</a:t>
            </a:r>
            <a:r>
              <a:rPr lang="pt-BR" b="1" dirty="0" smtClean="0">
                <a:latin typeface="Courier New" pitchFamily="49" charset="0"/>
                <a:cs typeface="Courier New" pitchFamily="49" charset="0"/>
              </a:rPr>
              <a:t> ^ </a:t>
            </a:r>
            <a:r>
              <a:rPr lang="pt-BR" b="1" dirty="0" err="1" smtClean="0">
                <a:latin typeface="Courier New" pitchFamily="49" charset="0"/>
                <a:cs typeface="Courier New" pitchFamily="49" charset="0"/>
              </a:rPr>
              <a:t>bavail</a:t>
            </a:r>
            <a:r>
              <a:rPr lang="pt-BR" b="1" dirty="0" smtClean="0">
                <a:latin typeface="Courier New" pitchFamily="49" charset="0"/>
                <a:cs typeface="Courier New" pitchFamily="49" charset="0"/>
              </a:rPr>
              <a:t> &gt;= </a:t>
            </a:r>
            <a:r>
              <a:rPr lang="pt-BR" b="1" dirty="0" err="1" smtClean="0">
                <a:latin typeface="Courier New" pitchFamily="49" charset="0"/>
                <a:cs typeface="Courier New" pitchFamily="49" charset="0"/>
              </a:rPr>
              <a:t>bbusy</a:t>
            </a:r>
            <a:r>
              <a:rPr lang="pt-BR" b="1" dirty="0" smtClean="0">
                <a:latin typeface="Courier New" pitchFamily="49" charset="0"/>
                <a:cs typeface="Courier New" pitchFamily="49" charset="0"/>
              </a:rPr>
              <a:t> &gt;= </a:t>
            </a:r>
            <a:r>
              <a:rPr lang="pt-BR" b="1" dirty="0" err="1" smtClean="0">
                <a:latin typeface="Courier New" pitchFamily="49" charset="0"/>
                <a:cs typeface="Courier New" pitchFamily="49" charset="0"/>
              </a:rPr>
              <a:t>bdone</a:t>
            </a:r>
            <a:r>
              <a:rPr lang="pt-BR" dirty="0" smtClean="0">
                <a:latin typeface="Courier New" pitchFamily="49" charset="0"/>
                <a:cs typeface="Courier New" pitchFamily="49" charset="0"/>
              </a:rPr>
              <a:t> </a:t>
            </a:r>
            <a:endParaRPr lang="en-US" dirty="0">
              <a:latin typeface="Courier New" pitchFamily="49" charset="0"/>
              <a:cs typeface="Courier New" pitchFamily="49" charset="0"/>
            </a:endParaRPr>
          </a:p>
        </p:txBody>
      </p:sp>
      <p:sp>
        <p:nvSpPr>
          <p:cNvPr id="6" name="Retângulo de cantos arredondados 5"/>
          <p:cNvSpPr/>
          <p:nvPr/>
        </p:nvSpPr>
        <p:spPr>
          <a:xfrm>
            <a:off x="1259632" y="4028489"/>
            <a:ext cx="7488832"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pt-BR" b="1" dirty="0" smtClean="0">
                <a:latin typeface="Courier New" pitchFamily="49" charset="0"/>
                <a:cs typeface="Courier New" pitchFamily="49" charset="0"/>
              </a:rPr>
              <a:t>E2: </a:t>
            </a:r>
            <a:r>
              <a:rPr lang="pt-BR" b="1" dirty="0" err="1" smtClean="0">
                <a:latin typeface="Courier New" pitchFamily="49" charset="0"/>
                <a:cs typeface="Courier New" pitchFamily="49" charset="0"/>
              </a:rPr>
              <a:t>cinchair</a:t>
            </a:r>
            <a:r>
              <a:rPr lang="pt-BR" b="1" dirty="0" smtClean="0">
                <a:latin typeface="Courier New" pitchFamily="49" charset="0"/>
                <a:cs typeface="Courier New" pitchFamily="49" charset="0"/>
              </a:rPr>
              <a:t> &lt;= </a:t>
            </a:r>
            <a:r>
              <a:rPr lang="pt-BR" b="1" dirty="0" err="1" smtClean="0">
                <a:latin typeface="Courier New" pitchFamily="49" charset="0"/>
                <a:cs typeface="Courier New" pitchFamily="49" charset="0"/>
              </a:rPr>
              <a:t>bavail</a:t>
            </a:r>
            <a:r>
              <a:rPr lang="pt-BR" b="1" dirty="0" smtClean="0">
                <a:latin typeface="Courier New" pitchFamily="49" charset="0"/>
                <a:cs typeface="Courier New" pitchFamily="49" charset="0"/>
              </a:rPr>
              <a:t> ^ </a:t>
            </a:r>
            <a:r>
              <a:rPr lang="pt-BR" b="1" dirty="0" err="1" smtClean="0">
                <a:latin typeface="Courier New" pitchFamily="49" charset="0"/>
                <a:cs typeface="Courier New" pitchFamily="49" charset="0"/>
              </a:rPr>
              <a:t>bbusy</a:t>
            </a:r>
            <a:r>
              <a:rPr lang="pt-BR" b="1" dirty="0" smtClean="0">
                <a:latin typeface="Courier New" pitchFamily="49" charset="0"/>
                <a:cs typeface="Courier New" pitchFamily="49" charset="0"/>
              </a:rPr>
              <a:t> &lt;= </a:t>
            </a:r>
            <a:r>
              <a:rPr lang="pt-BR" b="1" dirty="0" err="1" smtClean="0">
                <a:latin typeface="Courier New" pitchFamily="49" charset="0"/>
                <a:cs typeface="Courier New" pitchFamily="49" charset="0"/>
              </a:rPr>
              <a:t>cinchair</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39510351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Barbeiro dorminhoco</a:t>
            </a:r>
            <a:endParaRPr lang="en-US" dirty="0"/>
          </a:p>
        </p:txBody>
      </p:sp>
      <p:sp>
        <p:nvSpPr>
          <p:cNvPr id="3" name="Espaço Reservado para Conteúdo 2"/>
          <p:cNvSpPr>
            <a:spLocks noGrp="1"/>
          </p:cNvSpPr>
          <p:nvPr>
            <p:ph idx="1"/>
          </p:nvPr>
        </p:nvSpPr>
        <p:spPr/>
        <p:txBody>
          <a:bodyPr>
            <a:normAutofit/>
          </a:bodyPr>
          <a:lstStyle/>
          <a:p>
            <a:r>
              <a:rPr lang="pt-BR" dirty="0" smtClean="0"/>
              <a:t>O problema do uso de contadores é a falta de limite máximo para eles.</a:t>
            </a:r>
          </a:p>
          <a:p>
            <a:r>
              <a:rPr lang="pt-BR" dirty="0" smtClean="0"/>
              <a:t>Pode-se evitá-lo, caso seja encontrada uma relação entre os contadores:</a:t>
            </a:r>
          </a:p>
          <a:p>
            <a:endParaRPr lang="pt-BR" dirty="0"/>
          </a:p>
          <a:p>
            <a:endParaRPr lang="pt-BR" dirty="0" smtClean="0"/>
          </a:p>
          <a:p>
            <a:endParaRPr lang="pt-BR" dirty="0" smtClean="0"/>
          </a:p>
          <a:p>
            <a:r>
              <a:rPr lang="pt-BR" dirty="0" smtClean="0"/>
              <a:t>Obs.: Eles apenas podem assumir os valores 0 ou 1.</a:t>
            </a:r>
            <a:endParaRPr lang="pt-BR" dirty="0"/>
          </a:p>
          <a:p>
            <a:endParaRPr lang="en-US" dirty="0"/>
          </a:p>
        </p:txBody>
      </p:sp>
      <p:sp>
        <p:nvSpPr>
          <p:cNvPr id="4" name="Retângulo de cantos arredondados 3"/>
          <p:cNvSpPr/>
          <p:nvPr/>
        </p:nvSpPr>
        <p:spPr>
          <a:xfrm>
            <a:off x="2555776" y="4033480"/>
            <a:ext cx="4824536" cy="112371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spAutoFit/>
          </a:bodyPr>
          <a:lstStyle/>
          <a:p>
            <a:r>
              <a:rPr lang="pt-BR" sz="2000" b="1" dirty="0" err="1" smtClean="0">
                <a:latin typeface="Courier New" pitchFamily="49" charset="0"/>
                <a:cs typeface="Courier New" pitchFamily="49" charset="0"/>
              </a:rPr>
              <a:t>barber</a:t>
            </a:r>
            <a:r>
              <a:rPr lang="pt-BR" sz="2000" b="1" dirty="0" smtClean="0">
                <a:latin typeface="Courier New" pitchFamily="49" charset="0"/>
                <a:cs typeface="Courier New" pitchFamily="49" charset="0"/>
              </a:rPr>
              <a:t> = </a:t>
            </a:r>
            <a:r>
              <a:rPr lang="pt-BR" sz="2000" b="1" dirty="0" err="1" smtClean="0">
                <a:latin typeface="Courier New" pitchFamily="49" charset="0"/>
                <a:cs typeface="Courier New" pitchFamily="49" charset="0"/>
              </a:rPr>
              <a:t>bavail</a:t>
            </a:r>
            <a:r>
              <a:rPr lang="pt-BR" sz="2000" b="1" dirty="0" smtClean="0">
                <a:latin typeface="Courier New" pitchFamily="49" charset="0"/>
                <a:cs typeface="Courier New" pitchFamily="49" charset="0"/>
              </a:rPr>
              <a:t> – </a:t>
            </a:r>
            <a:r>
              <a:rPr lang="pt-BR" sz="2000" b="1" dirty="0" err="1" smtClean="0">
                <a:latin typeface="Courier New" pitchFamily="49" charset="0"/>
                <a:cs typeface="Courier New" pitchFamily="49" charset="0"/>
              </a:rPr>
              <a:t>cinchair</a:t>
            </a:r>
            <a:endParaRPr lang="pt-BR" sz="2000" b="1" dirty="0" smtClean="0">
              <a:latin typeface="Courier New" pitchFamily="49" charset="0"/>
              <a:cs typeface="Courier New" pitchFamily="49" charset="0"/>
            </a:endParaRPr>
          </a:p>
          <a:p>
            <a:r>
              <a:rPr lang="pt-BR" sz="2000" b="1" dirty="0" err="1" smtClean="0">
                <a:latin typeface="Courier New" pitchFamily="49" charset="0"/>
                <a:cs typeface="Courier New" pitchFamily="49" charset="0"/>
              </a:rPr>
              <a:t>chair</a:t>
            </a:r>
            <a:r>
              <a:rPr lang="pt-BR" sz="2000" b="1" dirty="0" smtClean="0">
                <a:latin typeface="Courier New" pitchFamily="49" charset="0"/>
                <a:cs typeface="Courier New" pitchFamily="49" charset="0"/>
              </a:rPr>
              <a:t>  = </a:t>
            </a:r>
            <a:r>
              <a:rPr lang="pt-BR" sz="2000" b="1" dirty="0" err="1" smtClean="0">
                <a:latin typeface="Courier New" pitchFamily="49" charset="0"/>
                <a:cs typeface="Courier New" pitchFamily="49" charset="0"/>
              </a:rPr>
              <a:t>cinchair</a:t>
            </a:r>
            <a:r>
              <a:rPr lang="pt-BR" sz="2000" b="1" dirty="0" smtClean="0">
                <a:latin typeface="Courier New" pitchFamily="49" charset="0"/>
                <a:cs typeface="Courier New" pitchFamily="49" charset="0"/>
              </a:rPr>
              <a:t> – </a:t>
            </a:r>
            <a:r>
              <a:rPr lang="pt-BR" sz="2000" b="1" dirty="0" err="1" smtClean="0">
                <a:latin typeface="Courier New" pitchFamily="49" charset="0"/>
                <a:cs typeface="Courier New" pitchFamily="49" charset="0"/>
              </a:rPr>
              <a:t>bbusy</a:t>
            </a:r>
            <a:endParaRPr lang="pt-BR" sz="2000" b="1" dirty="0" smtClean="0">
              <a:latin typeface="Courier New" pitchFamily="49" charset="0"/>
              <a:cs typeface="Courier New" pitchFamily="49" charset="0"/>
            </a:endParaRPr>
          </a:p>
          <a:p>
            <a:r>
              <a:rPr lang="pt-BR" sz="2000" b="1" dirty="0" smtClean="0">
                <a:latin typeface="Courier New" pitchFamily="49" charset="0"/>
                <a:cs typeface="Courier New" pitchFamily="49" charset="0"/>
              </a:rPr>
              <a:t>open   = </a:t>
            </a:r>
            <a:r>
              <a:rPr lang="pt-BR" sz="2000" b="1" dirty="0" err="1" smtClean="0">
                <a:latin typeface="Courier New" pitchFamily="49" charset="0"/>
                <a:cs typeface="Courier New" pitchFamily="49" charset="0"/>
              </a:rPr>
              <a:t>bdone</a:t>
            </a:r>
            <a:r>
              <a:rPr lang="pt-BR" sz="2000" b="1" dirty="0" smtClean="0">
                <a:latin typeface="Courier New" pitchFamily="49" charset="0"/>
                <a:cs typeface="Courier New" pitchFamily="49" charset="0"/>
              </a:rPr>
              <a:t> - </a:t>
            </a:r>
            <a:r>
              <a:rPr lang="pt-BR" sz="2000" b="1" dirty="0" err="1" smtClean="0">
                <a:latin typeface="Courier New" pitchFamily="49" charset="0"/>
                <a:cs typeface="Courier New" pitchFamily="49" charset="0"/>
              </a:rPr>
              <a:t>cleave</a:t>
            </a:r>
            <a:endParaRPr lang="en-US" sz="2000" b="1" dirty="0">
              <a:latin typeface="Courier New" pitchFamily="49" charset="0"/>
              <a:cs typeface="Courier New" pitchFamily="49" charset="0"/>
            </a:endParaRPr>
          </a:p>
        </p:txBody>
      </p:sp>
    </p:spTree>
    <p:extLst>
      <p:ext uri="{BB962C8B-B14F-4D97-AF65-F5344CB8AC3E}">
        <p14:creationId xmlns:p14="http://schemas.microsoft.com/office/powerpoint/2010/main" val="2331213547"/>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Barbeiro dorminhoco</a:t>
            </a:r>
            <a:endParaRPr lang="en-US" dirty="0"/>
          </a:p>
        </p:txBody>
      </p:sp>
      <p:sp>
        <p:nvSpPr>
          <p:cNvPr id="3" name="Espaço Reservado para Conteúdo 2"/>
          <p:cNvSpPr>
            <a:spLocks noGrp="1"/>
          </p:cNvSpPr>
          <p:nvPr>
            <p:ph idx="1"/>
          </p:nvPr>
        </p:nvSpPr>
        <p:spPr/>
        <p:txBody>
          <a:bodyPr/>
          <a:lstStyle/>
          <a:p>
            <a:r>
              <a:rPr lang="pt-BR" dirty="0" smtClean="0"/>
              <a:t>Definidos os contadores, falta apenas encontrar as condições de sincronização:</a:t>
            </a:r>
          </a:p>
          <a:p>
            <a:pPr lvl="1"/>
            <a:r>
              <a:rPr lang="pt-BR" dirty="0" smtClean="0"/>
              <a:t>Clientes precisam esperar até que o barbeiro fique disponível.</a:t>
            </a:r>
          </a:p>
          <a:p>
            <a:pPr lvl="1"/>
            <a:r>
              <a:rPr lang="pt-BR" dirty="0" smtClean="0"/>
              <a:t>Clientes esperam até que o barbeiro abra a porta de saída.</a:t>
            </a:r>
          </a:p>
          <a:p>
            <a:pPr lvl="1"/>
            <a:r>
              <a:rPr lang="pt-BR" dirty="0" smtClean="0"/>
              <a:t>Barbeiro espera um cliente chegar.</a:t>
            </a:r>
          </a:p>
          <a:p>
            <a:pPr lvl="1"/>
            <a:r>
              <a:rPr lang="pt-BR" dirty="0" smtClean="0"/>
              <a:t>Barbeiro espera o cliente sair.</a:t>
            </a:r>
            <a:endParaRPr lang="en-US" dirty="0"/>
          </a:p>
        </p:txBody>
      </p:sp>
    </p:spTree>
    <p:extLst>
      <p:ext uri="{BB962C8B-B14F-4D97-AF65-F5344CB8AC3E}">
        <p14:creationId xmlns:p14="http://schemas.microsoft.com/office/powerpoint/2010/main" val="40371800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Barbeiro dorminhoco</a:t>
            </a:r>
            <a:endParaRPr lang="en-US" dirty="0"/>
          </a:p>
        </p:txBody>
      </p:sp>
      <p:pic>
        <p:nvPicPr>
          <p:cNvPr id="11266" name="Picture 2"/>
          <p:cNvPicPr>
            <a:picLocks noChangeAspect="1" noChangeArrowheads="1"/>
          </p:cNvPicPr>
          <p:nvPr/>
        </p:nvPicPr>
        <p:blipFill>
          <a:blip r:embed="rId2" cstate="print">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1979712" y="1268760"/>
            <a:ext cx="6048672" cy="5461244"/>
          </a:xfrm>
          <a:prstGeom prst="roundRect">
            <a:avLst>
              <a:gd name="adj" fmla="val 8594"/>
            </a:avLst>
          </a:prstGeom>
          <a:solidFill>
            <a:srgbClr val="FFFFFF">
              <a:shade val="85000"/>
            </a:srgbClr>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2359036"/>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Monitores</a:t>
            </a:r>
            <a:r>
              <a:rPr lang="en-US" dirty="0" smtClean="0"/>
              <a:t> </a:t>
            </a:r>
            <a:r>
              <a:rPr lang="en-US" dirty="0" err="1" smtClean="0"/>
              <a:t>em</a:t>
            </a:r>
            <a:r>
              <a:rPr lang="en-US" dirty="0" smtClean="0"/>
              <a:t> </a:t>
            </a:r>
            <a:r>
              <a:rPr lang="en-US" dirty="0" smtClean="0"/>
              <a:t>C</a:t>
            </a:r>
            <a:r>
              <a:rPr lang="en-US" dirty="0" smtClean="0"/>
              <a:t>++</a:t>
            </a:r>
            <a:endParaRPr lang="en-US" dirty="0"/>
          </a:p>
        </p:txBody>
      </p:sp>
      <p:sp>
        <p:nvSpPr>
          <p:cNvPr id="3" name="Rectangle 2"/>
          <p:cNvSpPr/>
          <p:nvPr/>
        </p:nvSpPr>
        <p:spPr>
          <a:xfrm>
            <a:off x="1547664" y="2636912"/>
            <a:ext cx="5616293" cy="2677656"/>
          </a:xfrm>
          <a:prstGeom prst="rect">
            <a:avLst/>
          </a:prstGeom>
        </p:spPr>
        <p:txBody>
          <a:bodyPr wrap="square">
            <a:spAutoFit/>
          </a:bodyPr>
          <a:lstStyle/>
          <a:p>
            <a:r>
              <a:rPr lang="en-US" sz="1400" dirty="0">
                <a:latin typeface="Courier"/>
                <a:cs typeface="Courier"/>
              </a:rPr>
              <a:t>template &lt;class F&gt;</a:t>
            </a:r>
          </a:p>
          <a:p>
            <a:r>
              <a:rPr lang="en-US" sz="1400" dirty="0" err="1">
                <a:latin typeface="Courier"/>
                <a:cs typeface="Courier"/>
              </a:rPr>
              <a:t>struct</a:t>
            </a:r>
            <a:r>
              <a:rPr lang="en-US" sz="1400" dirty="0">
                <a:latin typeface="Courier"/>
                <a:cs typeface="Courier"/>
              </a:rPr>
              <a:t> </a:t>
            </a:r>
            <a:r>
              <a:rPr lang="en-US" sz="1400" dirty="0" err="1">
                <a:latin typeface="Courier"/>
                <a:cs typeface="Courier"/>
              </a:rPr>
              <a:t>FunctionType</a:t>
            </a:r>
            <a:r>
              <a:rPr lang="en-US" sz="1400" dirty="0">
                <a:latin typeface="Courier"/>
                <a:cs typeface="Courier"/>
              </a:rPr>
              <a:t>;</a:t>
            </a:r>
          </a:p>
          <a:p>
            <a:r>
              <a:rPr lang="en-US" sz="1400" dirty="0">
                <a:latin typeface="Courier"/>
                <a:cs typeface="Courier"/>
              </a:rPr>
              <a:t>template &lt;class R, class Object, class... </a:t>
            </a:r>
            <a:r>
              <a:rPr lang="en-US" sz="1400" dirty="0" err="1">
                <a:latin typeface="Courier"/>
                <a:cs typeface="Courier"/>
              </a:rPr>
              <a:t>Args</a:t>
            </a:r>
            <a:r>
              <a:rPr lang="en-US" sz="1400" dirty="0">
                <a:latin typeface="Courier"/>
                <a:cs typeface="Courier"/>
              </a:rPr>
              <a:t>&gt;</a:t>
            </a:r>
          </a:p>
          <a:p>
            <a:r>
              <a:rPr lang="en-US" sz="1400" dirty="0" err="1">
                <a:latin typeface="Courier"/>
                <a:cs typeface="Courier"/>
              </a:rPr>
              <a:t>struct</a:t>
            </a:r>
            <a:r>
              <a:rPr lang="en-US" sz="1400" dirty="0">
                <a:latin typeface="Courier"/>
                <a:cs typeface="Courier"/>
              </a:rPr>
              <a:t> </a:t>
            </a:r>
            <a:r>
              <a:rPr lang="en-US" sz="1400" dirty="0" err="1">
                <a:latin typeface="Courier"/>
                <a:cs typeface="Courier"/>
              </a:rPr>
              <a:t>FunctionType</a:t>
            </a:r>
            <a:r>
              <a:rPr lang="en-US" sz="1400" dirty="0">
                <a:latin typeface="Courier"/>
                <a:cs typeface="Courier"/>
              </a:rPr>
              <a:t>&lt;R (Object::*)(</a:t>
            </a:r>
            <a:r>
              <a:rPr lang="en-US" sz="1400" dirty="0" err="1">
                <a:latin typeface="Courier"/>
                <a:cs typeface="Courier"/>
              </a:rPr>
              <a:t>Args</a:t>
            </a:r>
            <a:r>
              <a:rPr lang="en-US" sz="1400" dirty="0">
                <a:latin typeface="Courier"/>
                <a:cs typeface="Courier"/>
              </a:rPr>
              <a:t>...)&gt; {</a:t>
            </a:r>
          </a:p>
          <a:p>
            <a:r>
              <a:rPr lang="en-US" sz="1400" dirty="0">
                <a:latin typeface="Courier"/>
                <a:cs typeface="Courier"/>
              </a:rPr>
              <a:t>  </a:t>
            </a:r>
            <a:r>
              <a:rPr lang="en-US" sz="1400" dirty="0" err="1">
                <a:latin typeface="Courier"/>
                <a:cs typeface="Courier"/>
              </a:rPr>
              <a:t>typedef</a:t>
            </a:r>
            <a:r>
              <a:rPr lang="en-US" sz="1400" dirty="0">
                <a:latin typeface="Courier"/>
                <a:cs typeface="Courier"/>
              </a:rPr>
              <a:t> R </a:t>
            </a:r>
            <a:r>
              <a:rPr lang="en-US" sz="1400" dirty="0" err="1">
                <a:latin typeface="Courier"/>
                <a:cs typeface="Courier"/>
              </a:rPr>
              <a:t>return_type</a:t>
            </a:r>
            <a:r>
              <a:rPr lang="en-US" sz="1400" dirty="0">
                <a:latin typeface="Courier"/>
                <a:cs typeface="Courier"/>
              </a:rPr>
              <a:t>;</a:t>
            </a:r>
          </a:p>
          <a:p>
            <a:r>
              <a:rPr lang="en-US" sz="1400" dirty="0">
                <a:latin typeface="Courier"/>
                <a:cs typeface="Courier"/>
              </a:rPr>
              <a:t>};</a:t>
            </a:r>
          </a:p>
          <a:p>
            <a:r>
              <a:rPr lang="en-US" sz="1400" dirty="0">
                <a:latin typeface="Courier"/>
                <a:cs typeface="Courier"/>
              </a:rPr>
              <a:t>template &lt;class R, class Object, class... </a:t>
            </a:r>
            <a:r>
              <a:rPr lang="en-US" sz="1400" dirty="0" err="1">
                <a:latin typeface="Courier"/>
                <a:cs typeface="Courier"/>
              </a:rPr>
              <a:t>Args</a:t>
            </a:r>
            <a:r>
              <a:rPr lang="en-US" sz="1400" dirty="0">
                <a:latin typeface="Courier"/>
                <a:cs typeface="Courier"/>
              </a:rPr>
              <a:t>&gt;</a:t>
            </a:r>
          </a:p>
          <a:p>
            <a:r>
              <a:rPr lang="en-US" sz="1400" dirty="0" err="1">
                <a:latin typeface="Courier"/>
                <a:cs typeface="Courier"/>
              </a:rPr>
              <a:t>struct</a:t>
            </a:r>
            <a:r>
              <a:rPr lang="en-US" sz="1400" dirty="0">
                <a:latin typeface="Courier"/>
                <a:cs typeface="Courier"/>
              </a:rPr>
              <a:t> </a:t>
            </a:r>
            <a:r>
              <a:rPr lang="en-US" sz="1400" dirty="0" err="1">
                <a:latin typeface="Courier"/>
                <a:cs typeface="Courier"/>
              </a:rPr>
              <a:t>FunctionType</a:t>
            </a:r>
            <a:r>
              <a:rPr lang="en-US" sz="1400" dirty="0">
                <a:latin typeface="Courier"/>
                <a:cs typeface="Courier"/>
              </a:rPr>
              <a:t>&lt;R (Object::*)(</a:t>
            </a:r>
            <a:r>
              <a:rPr lang="en-US" sz="1400" dirty="0" err="1">
                <a:latin typeface="Courier"/>
                <a:cs typeface="Courier"/>
              </a:rPr>
              <a:t>Args</a:t>
            </a:r>
            <a:r>
              <a:rPr lang="en-US" sz="1400" dirty="0">
                <a:latin typeface="Courier"/>
                <a:cs typeface="Courier"/>
              </a:rPr>
              <a:t>...) </a:t>
            </a:r>
            <a:r>
              <a:rPr lang="en-US" sz="1400" dirty="0" err="1">
                <a:latin typeface="Courier"/>
                <a:cs typeface="Courier"/>
              </a:rPr>
              <a:t>const</a:t>
            </a:r>
            <a:r>
              <a:rPr lang="en-US" sz="1400" dirty="0">
                <a:latin typeface="Courier"/>
                <a:cs typeface="Courier"/>
              </a:rPr>
              <a:t>&gt; {</a:t>
            </a:r>
          </a:p>
          <a:p>
            <a:r>
              <a:rPr lang="en-US" sz="1400" dirty="0">
                <a:latin typeface="Courier"/>
                <a:cs typeface="Courier"/>
              </a:rPr>
              <a:t>  </a:t>
            </a:r>
            <a:r>
              <a:rPr lang="en-US" sz="1400" dirty="0" err="1">
                <a:latin typeface="Courier"/>
                <a:cs typeface="Courier"/>
              </a:rPr>
              <a:t>typedef</a:t>
            </a:r>
            <a:r>
              <a:rPr lang="en-US" sz="1400" dirty="0">
                <a:latin typeface="Courier"/>
                <a:cs typeface="Courier"/>
              </a:rPr>
              <a:t> R </a:t>
            </a:r>
            <a:r>
              <a:rPr lang="en-US" sz="1400" dirty="0" err="1">
                <a:latin typeface="Courier"/>
                <a:cs typeface="Courier"/>
              </a:rPr>
              <a:t>return_type</a:t>
            </a:r>
            <a:r>
              <a:rPr lang="en-US" sz="1400" dirty="0">
                <a:latin typeface="Courier"/>
                <a:cs typeface="Courier"/>
              </a:rPr>
              <a:t>;</a:t>
            </a:r>
          </a:p>
          <a:p>
            <a:r>
              <a:rPr lang="en-US" sz="1400" dirty="0">
                <a:latin typeface="Courier"/>
                <a:cs typeface="Courier"/>
              </a:rPr>
              <a:t>};</a:t>
            </a:r>
          </a:p>
          <a:p>
            <a:endParaRPr lang="en-US" sz="1400" dirty="0">
              <a:latin typeface="Courier"/>
              <a:cs typeface="Courier"/>
            </a:endParaRPr>
          </a:p>
        </p:txBody>
      </p:sp>
    </p:spTree>
    <p:extLst>
      <p:ext uri="{BB962C8B-B14F-4D97-AF65-F5344CB8AC3E}">
        <p14:creationId xmlns:p14="http://schemas.microsoft.com/office/powerpoint/2010/main" val="36588948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Monitores</a:t>
            </a:r>
            <a:r>
              <a:rPr lang="en-US" dirty="0" smtClean="0"/>
              <a:t> </a:t>
            </a:r>
            <a:r>
              <a:rPr lang="en-US" dirty="0" err="1" smtClean="0"/>
              <a:t>em</a:t>
            </a:r>
            <a:r>
              <a:rPr lang="en-US" dirty="0" smtClean="0"/>
              <a:t> </a:t>
            </a:r>
            <a:r>
              <a:rPr lang="en-US" dirty="0" smtClean="0"/>
              <a:t>C</a:t>
            </a:r>
            <a:r>
              <a:rPr lang="en-US" dirty="0" smtClean="0"/>
              <a:t>++</a:t>
            </a:r>
            <a:endParaRPr lang="en-US" dirty="0"/>
          </a:p>
        </p:txBody>
      </p:sp>
      <p:sp>
        <p:nvSpPr>
          <p:cNvPr id="3" name="Rectangle 2"/>
          <p:cNvSpPr/>
          <p:nvPr/>
        </p:nvSpPr>
        <p:spPr>
          <a:xfrm>
            <a:off x="179512" y="1556792"/>
            <a:ext cx="8343292" cy="4616648"/>
          </a:xfrm>
          <a:prstGeom prst="rect">
            <a:avLst/>
          </a:prstGeom>
        </p:spPr>
        <p:txBody>
          <a:bodyPr wrap="square">
            <a:spAutoFit/>
          </a:bodyPr>
          <a:lstStyle/>
          <a:p>
            <a:r>
              <a:rPr lang="en-US" sz="1400" dirty="0">
                <a:latin typeface="Courier"/>
                <a:cs typeface="Courier"/>
              </a:rPr>
              <a:t>template &lt;class Object_&gt;</a:t>
            </a:r>
          </a:p>
          <a:p>
            <a:r>
              <a:rPr lang="en-US" sz="1400" dirty="0">
                <a:latin typeface="Courier"/>
                <a:cs typeface="Courier"/>
              </a:rPr>
              <a:t>class Monitor {</a:t>
            </a:r>
          </a:p>
          <a:p>
            <a:r>
              <a:rPr lang="en-US" sz="1400" dirty="0">
                <a:latin typeface="Courier"/>
                <a:cs typeface="Courier"/>
              </a:rPr>
              <a:t>public:</a:t>
            </a:r>
          </a:p>
          <a:p>
            <a:r>
              <a:rPr lang="en-US" sz="1400" dirty="0">
                <a:latin typeface="Courier"/>
                <a:cs typeface="Courier"/>
              </a:rPr>
              <a:t>   </a:t>
            </a:r>
            <a:r>
              <a:rPr lang="en-US" sz="1400" dirty="0" err="1">
                <a:latin typeface="Courier"/>
                <a:cs typeface="Courier"/>
              </a:rPr>
              <a:t>typedef</a:t>
            </a:r>
            <a:r>
              <a:rPr lang="en-US" sz="1400" dirty="0">
                <a:latin typeface="Courier"/>
                <a:cs typeface="Courier"/>
              </a:rPr>
              <a:t> Object_ </a:t>
            </a:r>
            <a:r>
              <a:rPr lang="en-US" sz="1400" dirty="0" err="1">
                <a:latin typeface="Courier"/>
                <a:cs typeface="Courier"/>
              </a:rPr>
              <a:t>object_type</a:t>
            </a:r>
            <a:r>
              <a:rPr lang="en-US" sz="1400" dirty="0">
                <a:latin typeface="Courier"/>
                <a:cs typeface="Courier"/>
              </a:rPr>
              <a:t>;</a:t>
            </a:r>
          </a:p>
          <a:p>
            <a:r>
              <a:rPr lang="en-US" sz="1400" dirty="0">
                <a:latin typeface="Courier"/>
                <a:cs typeface="Courier"/>
              </a:rPr>
              <a:t>   template &lt;class F, class... </a:t>
            </a:r>
            <a:r>
              <a:rPr lang="en-US" sz="1400" dirty="0" err="1">
                <a:latin typeface="Courier"/>
                <a:cs typeface="Courier"/>
              </a:rPr>
              <a:t>Args</a:t>
            </a:r>
            <a:r>
              <a:rPr lang="en-US" sz="1400" dirty="0">
                <a:latin typeface="Courier"/>
                <a:cs typeface="Courier"/>
              </a:rPr>
              <a:t> &gt;</a:t>
            </a:r>
          </a:p>
          <a:p>
            <a:r>
              <a:rPr lang="en-US" sz="1400" dirty="0">
                <a:latin typeface="Courier"/>
                <a:cs typeface="Courier"/>
              </a:rPr>
              <a:t>   </a:t>
            </a:r>
            <a:r>
              <a:rPr lang="en-US" sz="1400" dirty="0" err="1">
                <a:latin typeface="Courier"/>
                <a:cs typeface="Courier"/>
              </a:rPr>
              <a:t>typename</a:t>
            </a:r>
            <a:r>
              <a:rPr lang="en-US" sz="1400" dirty="0">
                <a:latin typeface="Courier"/>
                <a:cs typeface="Courier"/>
              </a:rPr>
              <a:t> </a:t>
            </a:r>
            <a:r>
              <a:rPr lang="en-US" sz="1400" dirty="0" err="1">
                <a:latin typeface="Courier"/>
                <a:cs typeface="Courier"/>
              </a:rPr>
              <a:t>FunctionType</a:t>
            </a:r>
            <a:r>
              <a:rPr lang="en-US" sz="1400" dirty="0">
                <a:latin typeface="Courier"/>
                <a:cs typeface="Courier"/>
              </a:rPr>
              <a:t>&lt;F&gt;::</a:t>
            </a:r>
            <a:r>
              <a:rPr lang="en-US" sz="1400" dirty="0" err="1">
                <a:latin typeface="Courier"/>
                <a:cs typeface="Courier"/>
              </a:rPr>
              <a:t>return_type</a:t>
            </a:r>
            <a:r>
              <a:rPr lang="en-US" sz="1400" dirty="0">
                <a:latin typeface="Courier"/>
                <a:cs typeface="Courier"/>
              </a:rPr>
              <a:t> operation(</a:t>
            </a:r>
            <a:r>
              <a:rPr lang="en-US" sz="1400" dirty="0" err="1">
                <a:latin typeface="Courier"/>
                <a:cs typeface="Courier"/>
              </a:rPr>
              <a:t>const</a:t>
            </a:r>
            <a:r>
              <a:rPr lang="en-US" sz="1400" dirty="0">
                <a:latin typeface="Courier"/>
                <a:cs typeface="Courier"/>
              </a:rPr>
              <a:t> F&amp; f, </a:t>
            </a:r>
            <a:r>
              <a:rPr lang="en-US" sz="1400" dirty="0" err="1">
                <a:latin typeface="Courier"/>
                <a:cs typeface="Courier"/>
              </a:rPr>
              <a:t>Args</a:t>
            </a:r>
            <a:r>
              <a:rPr lang="en-US" sz="1400" dirty="0">
                <a:latin typeface="Courier"/>
                <a:cs typeface="Courier"/>
              </a:rPr>
              <a:t>... </a:t>
            </a:r>
            <a:r>
              <a:rPr lang="en-US" sz="1400" dirty="0" err="1">
                <a:latin typeface="Courier"/>
                <a:cs typeface="Courier"/>
              </a:rPr>
              <a:t>args</a:t>
            </a:r>
            <a:r>
              <a:rPr lang="en-US" sz="1400" dirty="0">
                <a:latin typeface="Courier"/>
                <a:cs typeface="Courier"/>
              </a:rPr>
              <a:t>)</a:t>
            </a:r>
          </a:p>
          <a:p>
            <a:r>
              <a:rPr lang="en-US" sz="1400" dirty="0">
                <a:latin typeface="Courier"/>
                <a:cs typeface="Courier"/>
              </a:rPr>
              <a:t>   {</a:t>
            </a:r>
          </a:p>
          <a:p>
            <a:r>
              <a:rPr lang="en-US" sz="1400" dirty="0">
                <a:latin typeface="Courier"/>
                <a:cs typeface="Courier"/>
              </a:rPr>
              <a:t>       </a:t>
            </a:r>
            <a:r>
              <a:rPr lang="en-US" sz="1400" dirty="0" err="1">
                <a:latin typeface="Courier"/>
                <a:cs typeface="Courier"/>
              </a:rPr>
              <a:t>critical_section</a:t>
            </a:r>
            <a:r>
              <a:rPr lang="en-US" sz="1400" dirty="0">
                <a:latin typeface="Courier"/>
                <a:cs typeface="Courier"/>
              </a:rPr>
              <a:t> </a:t>
            </a:r>
            <a:r>
              <a:rPr lang="en-US" sz="1400" dirty="0" err="1">
                <a:latin typeface="Courier"/>
                <a:cs typeface="Courier"/>
              </a:rPr>
              <a:t>cs</a:t>
            </a:r>
            <a:r>
              <a:rPr lang="en-US" sz="1400" dirty="0">
                <a:latin typeface="Courier"/>
                <a:cs typeface="Courier"/>
              </a:rPr>
              <a:t>;</a:t>
            </a:r>
          </a:p>
          <a:p>
            <a:r>
              <a:rPr lang="en-US" sz="1400" dirty="0">
                <a:latin typeface="Courier"/>
                <a:cs typeface="Courier"/>
              </a:rPr>
              <a:t>       return (object.*f)(</a:t>
            </a:r>
            <a:r>
              <a:rPr lang="en-US" sz="1400" dirty="0" err="1">
                <a:latin typeface="Courier"/>
                <a:cs typeface="Courier"/>
              </a:rPr>
              <a:t>args</a:t>
            </a:r>
            <a:r>
              <a:rPr lang="en-US" sz="1400" dirty="0">
                <a:latin typeface="Courier"/>
                <a:cs typeface="Courier"/>
              </a:rPr>
              <a:t>...);</a:t>
            </a:r>
          </a:p>
          <a:p>
            <a:r>
              <a:rPr lang="en-US" sz="1400" dirty="0">
                <a:latin typeface="Courier"/>
                <a:cs typeface="Courier"/>
              </a:rPr>
              <a:t>   }</a:t>
            </a:r>
          </a:p>
          <a:p>
            <a:r>
              <a:rPr lang="en-US" sz="1400" dirty="0">
                <a:latin typeface="Courier"/>
                <a:cs typeface="Courier"/>
              </a:rPr>
              <a:t>   template &lt;class F, class... </a:t>
            </a:r>
            <a:r>
              <a:rPr lang="en-US" sz="1400" dirty="0" err="1">
                <a:latin typeface="Courier"/>
                <a:cs typeface="Courier"/>
              </a:rPr>
              <a:t>Args</a:t>
            </a:r>
            <a:r>
              <a:rPr lang="en-US" sz="1400" dirty="0">
                <a:latin typeface="Courier"/>
                <a:cs typeface="Courier"/>
              </a:rPr>
              <a:t> &gt;</a:t>
            </a:r>
          </a:p>
          <a:p>
            <a:r>
              <a:rPr lang="en-US" sz="1400" dirty="0">
                <a:latin typeface="Courier"/>
                <a:cs typeface="Courier"/>
              </a:rPr>
              <a:t>   </a:t>
            </a:r>
            <a:r>
              <a:rPr lang="en-US" sz="1400" dirty="0" err="1">
                <a:latin typeface="Courier"/>
                <a:cs typeface="Courier"/>
              </a:rPr>
              <a:t>typename</a:t>
            </a:r>
            <a:r>
              <a:rPr lang="en-US" sz="1400" dirty="0">
                <a:latin typeface="Courier"/>
                <a:cs typeface="Courier"/>
              </a:rPr>
              <a:t> </a:t>
            </a:r>
            <a:r>
              <a:rPr lang="en-US" sz="1400" dirty="0" err="1">
                <a:latin typeface="Courier"/>
                <a:cs typeface="Courier"/>
              </a:rPr>
              <a:t>FunctionType</a:t>
            </a:r>
            <a:r>
              <a:rPr lang="en-US" sz="1400" dirty="0">
                <a:latin typeface="Courier"/>
                <a:cs typeface="Courier"/>
              </a:rPr>
              <a:t>&lt;F&gt;::</a:t>
            </a:r>
            <a:r>
              <a:rPr lang="en-US" sz="1400" dirty="0" err="1">
                <a:latin typeface="Courier"/>
                <a:cs typeface="Courier"/>
              </a:rPr>
              <a:t>return_type</a:t>
            </a:r>
            <a:r>
              <a:rPr lang="en-US" sz="1400" dirty="0">
                <a:latin typeface="Courier"/>
                <a:cs typeface="Courier"/>
              </a:rPr>
              <a:t> operation(</a:t>
            </a:r>
            <a:r>
              <a:rPr lang="en-US" sz="1400" dirty="0" err="1">
                <a:latin typeface="Courier"/>
                <a:cs typeface="Courier"/>
              </a:rPr>
              <a:t>const</a:t>
            </a:r>
            <a:r>
              <a:rPr lang="en-US" sz="1400" dirty="0">
                <a:latin typeface="Courier"/>
                <a:cs typeface="Courier"/>
              </a:rPr>
              <a:t> F&amp; f, </a:t>
            </a:r>
            <a:r>
              <a:rPr lang="en-US" sz="1400" dirty="0" err="1">
                <a:latin typeface="Courier"/>
                <a:cs typeface="Courier"/>
              </a:rPr>
              <a:t>Args</a:t>
            </a:r>
            <a:r>
              <a:rPr lang="en-US" sz="1400" dirty="0">
                <a:latin typeface="Courier"/>
                <a:cs typeface="Courier"/>
              </a:rPr>
              <a:t>... </a:t>
            </a:r>
            <a:r>
              <a:rPr lang="en-US" sz="1400" dirty="0" err="1">
                <a:latin typeface="Courier"/>
                <a:cs typeface="Courier"/>
              </a:rPr>
              <a:t>args</a:t>
            </a:r>
            <a:r>
              <a:rPr lang="en-US" sz="1400" dirty="0">
                <a:latin typeface="Courier"/>
                <a:cs typeface="Courier"/>
              </a:rPr>
              <a:t>) </a:t>
            </a:r>
            <a:r>
              <a:rPr lang="en-US" sz="1400" dirty="0" err="1">
                <a:latin typeface="Courier"/>
                <a:cs typeface="Courier"/>
              </a:rPr>
              <a:t>const</a:t>
            </a:r>
            <a:endParaRPr lang="en-US" sz="1400" dirty="0">
              <a:latin typeface="Courier"/>
              <a:cs typeface="Courier"/>
            </a:endParaRPr>
          </a:p>
          <a:p>
            <a:r>
              <a:rPr lang="en-US" sz="1400" dirty="0">
                <a:latin typeface="Courier"/>
                <a:cs typeface="Courier"/>
              </a:rPr>
              <a:t>   {</a:t>
            </a:r>
          </a:p>
          <a:p>
            <a:r>
              <a:rPr lang="en-US" sz="1400" dirty="0">
                <a:latin typeface="Courier"/>
                <a:cs typeface="Courier"/>
              </a:rPr>
              <a:t>       </a:t>
            </a:r>
            <a:r>
              <a:rPr lang="en-US" sz="1400" dirty="0" err="1">
                <a:latin typeface="Courier"/>
                <a:cs typeface="Courier"/>
              </a:rPr>
              <a:t>critical_section</a:t>
            </a:r>
            <a:r>
              <a:rPr lang="en-US" sz="1400" dirty="0">
                <a:latin typeface="Courier"/>
                <a:cs typeface="Courier"/>
              </a:rPr>
              <a:t> </a:t>
            </a:r>
            <a:r>
              <a:rPr lang="en-US" sz="1400" dirty="0" err="1">
                <a:latin typeface="Courier"/>
                <a:cs typeface="Courier"/>
              </a:rPr>
              <a:t>cs</a:t>
            </a:r>
            <a:r>
              <a:rPr lang="en-US" sz="1400" dirty="0">
                <a:latin typeface="Courier"/>
                <a:cs typeface="Courier"/>
              </a:rPr>
              <a:t>;</a:t>
            </a:r>
          </a:p>
          <a:p>
            <a:r>
              <a:rPr lang="en-US" sz="1400" dirty="0">
                <a:latin typeface="Courier"/>
                <a:cs typeface="Courier"/>
              </a:rPr>
              <a:t>       return (object.*f)(</a:t>
            </a:r>
            <a:r>
              <a:rPr lang="en-US" sz="1400" dirty="0" err="1">
                <a:latin typeface="Courier"/>
                <a:cs typeface="Courier"/>
              </a:rPr>
              <a:t>args</a:t>
            </a:r>
            <a:r>
              <a:rPr lang="en-US" sz="1400" dirty="0">
                <a:latin typeface="Courier"/>
                <a:cs typeface="Courier"/>
              </a:rPr>
              <a:t>...);</a:t>
            </a:r>
          </a:p>
          <a:p>
            <a:r>
              <a:rPr lang="en-US" sz="1400" dirty="0">
                <a:latin typeface="Courier"/>
                <a:cs typeface="Courier"/>
              </a:rPr>
              <a:t>   }</a:t>
            </a:r>
          </a:p>
          <a:p>
            <a:r>
              <a:rPr lang="en-US" sz="1400" dirty="0">
                <a:latin typeface="Courier"/>
                <a:cs typeface="Courier"/>
              </a:rPr>
              <a:t>private:</a:t>
            </a:r>
          </a:p>
          <a:p>
            <a:r>
              <a:rPr lang="en-US" sz="1400" dirty="0">
                <a:latin typeface="Courier"/>
                <a:cs typeface="Courier"/>
              </a:rPr>
              <a:t>  </a:t>
            </a:r>
            <a:r>
              <a:rPr lang="en-US" sz="1400" dirty="0" err="1">
                <a:latin typeface="Courier"/>
                <a:cs typeface="Courier"/>
              </a:rPr>
              <a:t>object_type</a:t>
            </a:r>
            <a:r>
              <a:rPr lang="en-US" sz="1400" dirty="0">
                <a:latin typeface="Courier"/>
                <a:cs typeface="Courier"/>
              </a:rPr>
              <a:t> object;</a:t>
            </a:r>
          </a:p>
          <a:p>
            <a:r>
              <a:rPr lang="en-US" sz="1400" dirty="0">
                <a:latin typeface="Courier"/>
                <a:cs typeface="Courier"/>
              </a:rPr>
              <a:t>  class </a:t>
            </a:r>
            <a:r>
              <a:rPr lang="en-US" sz="1400" dirty="0" err="1">
                <a:latin typeface="Courier"/>
                <a:cs typeface="Courier"/>
              </a:rPr>
              <a:t>critical_section</a:t>
            </a:r>
            <a:r>
              <a:rPr lang="en-US" sz="1400" dirty="0">
                <a:latin typeface="Courier"/>
                <a:cs typeface="Courier"/>
              </a:rPr>
              <a:t> {};</a:t>
            </a:r>
          </a:p>
          <a:p>
            <a:r>
              <a:rPr lang="en-US" sz="1400" dirty="0">
                <a:latin typeface="Courier"/>
                <a:cs typeface="Courier"/>
              </a:rPr>
              <a:t>};</a:t>
            </a:r>
          </a:p>
        </p:txBody>
      </p:sp>
    </p:spTree>
    <p:extLst>
      <p:ext uri="{BB962C8B-B14F-4D97-AF65-F5344CB8AC3E}">
        <p14:creationId xmlns:p14="http://schemas.microsoft.com/office/powerpoint/2010/main" val="22829212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Monitores</a:t>
            </a:r>
            <a:r>
              <a:rPr lang="en-US" dirty="0" smtClean="0"/>
              <a:t> </a:t>
            </a:r>
            <a:r>
              <a:rPr lang="en-US" dirty="0" err="1" smtClean="0"/>
              <a:t>em</a:t>
            </a:r>
            <a:r>
              <a:rPr lang="en-US" dirty="0" smtClean="0"/>
              <a:t> </a:t>
            </a:r>
            <a:r>
              <a:rPr lang="en-US" dirty="0" smtClean="0"/>
              <a:t>C</a:t>
            </a:r>
            <a:r>
              <a:rPr lang="en-US" dirty="0" smtClean="0"/>
              <a:t>++</a:t>
            </a:r>
            <a:endParaRPr lang="en-US" dirty="0"/>
          </a:p>
        </p:txBody>
      </p:sp>
      <p:sp>
        <p:nvSpPr>
          <p:cNvPr id="3" name="Rectangle 2"/>
          <p:cNvSpPr/>
          <p:nvPr/>
        </p:nvSpPr>
        <p:spPr>
          <a:xfrm>
            <a:off x="467544" y="2996952"/>
            <a:ext cx="8343292" cy="1600438"/>
          </a:xfrm>
          <a:prstGeom prst="rect">
            <a:avLst/>
          </a:prstGeom>
        </p:spPr>
        <p:txBody>
          <a:bodyPr wrap="square">
            <a:spAutoFit/>
          </a:bodyPr>
          <a:lstStyle/>
          <a:p>
            <a:r>
              <a:rPr lang="en-US" sz="1400" dirty="0">
                <a:latin typeface="Courier"/>
                <a:cs typeface="Courier"/>
              </a:rPr>
              <a:t>Monitor&lt;</a:t>
            </a:r>
            <a:r>
              <a:rPr lang="en-US" sz="1400" dirty="0" err="1">
                <a:latin typeface="Courier"/>
                <a:cs typeface="Courier"/>
              </a:rPr>
              <a:t>std</a:t>
            </a:r>
            <a:r>
              <a:rPr lang="en-US" sz="1400" dirty="0">
                <a:latin typeface="Courier"/>
                <a:cs typeface="Courier"/>
              </a:rPr>
              <a:t>::vector&lt;</a:t>
            </a:r>
            <a:r>
              <a:rPr lang="en-US" sz="1400" dirty="0" err="1">
                <a:latin typeface="Courier"/>
                <a:cs typeface="Courier"/>
              </a:rPr>
              <a:t>int</a:t>
            </a:r>
            <a:r>
              <a:rPr lang="en-US" sz="1400" dirty="0">
                <a:latin typeface="Courier"/>
                <a:cs typeface="Courier"/>
              </a:rPr>
              <a:t>&gt; &gt; v;</a:t>
            </a:r>
          </a:p>
          <a:p>
            <a:r>
              <a:rPr lang="en-US" sz="1400" dirty="0" err="1">
                <a:latin typeface="Courier"/>
                <a:cs typeface="Courier"/>
              </a:rPr>
              <a:t>v.operation</a:t>
            </a:r>
            <a:r>
              <a:rPr lang="en-US" sz="1400" dirty="0">
                <a:latin typeface="Courier"/>
                <a:cs typeface="Courier"/>
              </a:rPr>
              <a:t>((void (</a:t>
            </a:r>
            <a:r>
              <a:rPr lang="en-US" sz="1400" dirty="0" err="1">
                <a:latin typeface="Courier"/>
                <a:cs typeface="Courier"/>
              </a:rPr>
              <a:t>std</a:t>
            </a:r>
            <a:r>
              <a:rPr lang="en-US" sz="1400" dirty="0">
                <a:latin typeface="Courier"/>
                <a:cs typeface="Courier"/>
              </a:rPr>
              <a:t>::vector&lt;</a:t>
            </a:r>
            <a:r>
              <a:rPr lang="en-US" sz="1400" dirty="0" err="1">
                <a:latin typeface="Courier"/>
                <a:cs typeface="Courier"/>
              </a:rPr>
              <a:t>int</a:t>
            </a:r>
            <a:r>
              <a:rPr lang="en-US" sz="1400" dirty="0">
                <a:latin typeface="Courier"/>
                <a:cs typeface="Courier"/>
              </a:rPr>
              <a:t>&gt;::*)(</a:t>
            </a:r>
            <a:r>
              <a:rPr lang="en-US" sz="1400" dirty="0" err="1">
                <a:latin typeface="Courier"/>
                <a:cs typeface="Courier"/>
              </a:rPr>
              <a:t>const</a:t>
            </a:r>
            <a:r>
              <a:rPr lang="en-US" sz="1400" dirty="0">
                <a:latin typeface="Courier"/>
                <a:cs typeface="Courier"/>
              </a:rPr>
              <a:t> </a:t>
            </a:r>
            <a:r>
              <a:rPr lang="en-US" sz="1400" dirty="0" err="1">
                <a:latin typeface="Courier"/>
                <a:cs typeface="Courier"/>
              </a:rPr>
              <a:t>int</a:t>
            </a:r>
            <a:r>
              <a:rPr lang="en-US" sz="1400" dirty="0">
                <a:latin typeface="Courier"/>
                <a:cs typeface="Courier"/>
              </a:rPr>
              <a:t>&amp;)) &amp;</a:t>
            </a:r>
            <a:r>
              <a:rPr lang="en-US" sz="1400" dirty="0" err="1">
                <a:latin typeface="Courier"/>
                <a:cs typeface="Courier"/>
              </a:rPr>
              <a:t>std</a:t>
            </a:r>
            <a:r>
              <a:rPr lang="en-US" sz="1400" dirty="0">
                <a:latin typeface="Courier"/>
                <a:cs typeface="Courier"/>
              </a:rPr>
              <a:t>::vector&lt;</a:t>
            </a:r>
            <a:r>
              <a:rPr lang="en-US" sz="1400" dirty="0" err="1">
                <a:latin typeface="Courier"/>
                <a:cs typeface="Courier"/>
              </a:rPr>
              <a:t>int</a:t>
            </a:r>
            <a:r>
              <a:rPr lang="en-US" sz="1400" dirty="0">
                <a:latin typeface="Courier"/>
                <a:cs typeface="Courier"/>
              </a:rPr>
              <a:t>&gt;::</a:t>
            </a:r>
            <a:r>
              <a:rPr lang="en-US" sz="1400" dirty="0" err="1">
                <a:latin typeface="Courier"/>
                <a:cs typeface="Courier"/>
              </a:rPr>
              <a:t>push_back</a:t>
            </a:r>
            <a:r>
              <a:rPr lang="en-US" sz="1400" dirty="0">
                <a:latin typeface="Courier"/>
                <a:cs typeface="Courier"/>
              </a:rPr>
              <a:t>, 1);</a:t>
            </a:r>
          </a:p>
          <a:p>
            <a:r>
              <a:rPr lang="en-US" sz="1400" dirty="0" err="1">
                <a:latin typeface="Courier"/>
                <a:cs typeface="Courier"/>
              </a:rPr>
              <a:t>v.operation</a:t>
            </a:r>
            <a:r>
              <a:rPr lang="en-US" sz="1400" dirty="0">
                <a:latin typeface="Courier"/>
                <a:cs typeface="Courier"/>
              </a:rPr>
              <a:t>((void (</a:t>
            </a:r>
            <a:r>
              <a:rPr lang="en-US" sz="1400" dirty="0" err="1">
                <a:latin typeface="Courier"/>
                <a:cs typeface="Courier"/>
              </a:rPr>
              <a:t>std</a:t>
            </a:r>
            <a:r>
              <a:rPr lang="en-US" sz="1400" dirty="0">
                <a:latin typeface="Courier"/>
                <a:cs typeface="Courier"/>
              </a:rPr>
              <a:t>::vector&lt;</a:t>
            </a:r>
            <a:r>
              <a:rPr lang="en-US" sz="1400" dirty="0" err="1">
                <a:latin typeface="Courier"/>
                <a:cs typeface="Courier"/>
              </a:rPr>
              <a:t>int</a:t>
            </a:r>
            <a:r>
              <a:rPr lang="en-US" sz="1400" dirty="0">
                <a:latin typeface="Courier"/>
                <a:cs typeface="Courier"/>
              </a:rPr>
              <a:t>&gt;::*)(</a:t>
            </a:r>
            <a:r>
              <a:rPr lang="en-US" sz="1400" dirty="0" err="1">
                <a:latin typeface="Courier"/>
                <a:cs typeface="Courier"/>
              </a:rPr>
              <a:t>const</a:t>
            </a:r>
            <a:r>
              <a:rPr lang="en-US" sz="1400" dirty="0">
                <a:latin typeface="Courier"/>
                <a:cs typeface="Courier"/>
              </a:rPr>
              <a:t> </a:t>
            </a:r>
            <a:r>
              <a:rPr lang="en-US" sz="1400" dirty="0" err="1">
                <a:latin typeface="Courier"/>
                <a:cs typeface="Courier"/>
              </a:rPr>
              <a:t>int</a:t>
            </a:r>
            <a:r>
              <a:rPr lang="en-US" sz="1400" dirty="0">
                <a:latin typeface="Courier"/>
                <a:cs typeface="Courier"/>
              </a:rPr>
              <a:t>&amp;)) &amp;</a:t>
            </a:r>
            <a:r>
              <a:rPr lang="en-US" sz="1400" dirty="0" err="1">
                <a:latin typeface="Courier"/>
                <a:cs typeface="Courier"/>
              </a:rPr>
              <a:t>std</a:t>
            </a:r>
            <a:r>
              <a:rPr lang="en-US" sz="1400" dirty="0">
                <a:latin typeface="Courier"/>
                <a:cs typeface="Courier"/>
              </a:rPr>
              <a:t>::vector&lt;</a:t>
            </a:r>
            <a:r>
              <a:rPr lang="en-US" sz="1400" dirty="0" err="1">
                <a:latin typeface="Courier"/>
                <a:cs typeface="Courier"/>
              </a:rPr>
              <a:t>int</a:t>
            </a:r>
            <a:r>
              <a:rPr lang="en-US" sz="1400" dirty="0">
                <a:latin typeface="Courier"/>
                <a:cs typeface="Courier"/>
              </a:rPr>
              <a:t>&gt;::</a:t>
            </a:r>
            <a:r>
              <a:rPr lang="en-US" sz="1400" dirty="0" err="1">
                <a:latin typeface="Courier"/>
                <a:cs typeface="Courier"/>
              </a:rPr>
              <a:t>push_back</a:t>
            </a:r>
            <a:r>
              <a:rPr lang="en-US" sz="1400" dirty="0">
                <a:latin typeface="Courier"/>
                <a:cs typeface="Courier"/>
              </a:rPr>
              <a:t>, 2);</a:t>
            </a:r>
          </a:p>
          <a:p>
            <a:r>
              <a:rPr lang="en-US" sz="1400" dirty="0">
                <a:latin typeface="Courier"/>
                <a:cs typeface="Courier"/>
              </a:rPr>
              <a:t>size = </a:t>
            </a:r>
            <a:r>
              <a:rPr lang="en-US" sz="1400" dirty="0" err="1">
                <a:latin typeface="Courier"/>
                <a:cs typeface="Courier"/>
              </a:rPr>
              <a:t>v.operation</a:t>
            </a:r>
            <a:r>
              <a:rPr lang="en-US" sz="1400" dirty="0">
                <a:latin typeface="Courier"/>
                <a:cs typeface="Courier"/>
              </a:rPr>
              <a:t>(&amp;</a:t>
            </a:r>
            <a:r>
              <a:rPr lang="en-US" sz="1400" dirty="0" err="1">
                <a:latin typeface="Courier"/>
                <a:cs typeface="Courier"/>
              </a:rPr>
              <a:t>std</a:t>
            </a:r>
            <a:r>
              <a:rPr lang="en-US" sz="1400" dirty="0">
                <a:latin typeface="Courier"/>
                <a:cs typeface="Courier"/>
              </a:rPr>
              <a:t>::vector&lt;</a:t>
            </a:r>
            <a:r>
              <a:rPr lang="en-US" sz="1400" dirty="0" err="1">
                <a:latin typeface="Courier"/>
                <a:cs typeface="Courier"/>
              </a:rPr>
              <a:t>int</a:t>
            </a:r>
            <a:r>
              <a:rPr lang="en-US" sz="1400" dirty="0">
                <a:latin typeface="Courier"/>
                <a:cs typeface="Courier"/>
              </a:rPr>
              <a:t>&gt;::size);</a:t>
            </a:r>
          </a:p>
          <a:p>
            <a:r>
              <a:rPr lang="en-US" sz="1400" dirty="0" err="1">
                <a:latin typeface="Courier"/>
                <a:cs typeface="Courier"/>
              </a:rPr>
              <a:t>std</a:t>
            </a:r>
            <a:r>
              <a:rPr lang="en-US" sz="1400" dirty="0">
                <a:latin typeface="Courier"/>
                <a:cs typeface="Courier"/>
              </a:rPr>
              <a:t>::</a:t>
            </a:r>
            <a:r>
              <a:rPr lang="en-US" sz="1400" dirty="0" err="1">
                <a:latin typeface="Courier"/>
                <a:cs typeface="Courier"/>
              </a:rPr>
              <a:t>cout</a:t>
            </a:r>
            <a:r>
              <a:rPr lang="en-US" sz="1400" dirty="0">
                <a:latin typeface="Courier"/>
                <a:cs typeface="Courier"/>
              </a:rPr>
              <a:t> &lt;&lt; size &lt;&lt; </a:t>
            </a:r>
            <a:r>
              <a:rPr lang="en-US" sz="1400" dirty="0" err="1">
                <a:latin typeface="Courier"/>
                <a:cs typeface="Courier"/>
              </a:rPr>
              <a:t>std</a:t>
            </a:r>
            <a:r>
              <a:rPr lang="en-US" sz="1400" dirty="0">
                <a:latin typeface="Courier"/>
                <a:cs typeface="Courier"/>
              </a:rPr>
              <a:t>::</a:t>
            </a:r>
            <a:r>
              <a:rPr lang="en-US" sz="1400" dirty="0" err="1">
                <a:latin typeface="Courier"/>
                <a:cs typeface="Courier"/>
              </a:rPr>
              <a:t>endl</a:t>
            </a:r>
            <a:r>
              <a:rPr lang="en-US" sz="1400" dirty="0">
                <a:latin typeface="Courier"/>
                <a:cs typeface="Courier"/>
              </a:rPr>
              <a:t>;</a:t>
            </a:r>
          </a:p>
        </p:txBody>
      </p:sp>
    </p:spTree>
    <p:extLst>
      <p:ext uri="{BB962C8B-B14F-4D97-AF65-F5344CB8AC3E}">
        <p14:creationId xmlns:p14="http://schemas.microsoft.com/office/powerpoint/2010/main" val="6150226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Monitores</a:t>
            </a:r>
            <a:r>
              <a:rPr lang="en-US" dirty="0" smtClean="0"/>
              <a:t> </a:t>
            </a:r>
            <a:r>
              <a:rPr lang="en-US" dirty="0" err="1" smtClean="0"/>
              <a:t>em</a:t>
            </a:r>
            <a:r>
              <a:rPr lang="en-US" dirty="0" smtClean="0"/>
              <a:t> </a:t>
            </a:r>
            <a:r>
              <a:rPr lang="en-US" dirty="0" smtClean="0"/>
              <a:t>C</a:t>
            </a:r>
            <a:r>
              <a:rPr lang="en-US" dirty="0" smtClean="0"/>
              <a:t>++</a:t>
            </a:r>
            <a:endParaRPr lang="en-US" dirty="0"/>
          </a:p>
        </p:txBody>
      </p:sp>
      <p:sp>
        <p:nvSpPr>
          <p:cNvPr id="3" name="Rectangle 2"/>
          <p:cNvSpPr/>
          <p:nvPr/>
        </p:nvSpPr>
        <p:spPr>
          <a:xfrm>
            <a:off x="251520" y="1556792"/>
            <a:ext cx="8784976" cy="4893646"/>
          </a:xfrm>
          <a:prstGeom prst="rect">
            <a:avLst/>
          </a:prstGeom>
        </p:spPr>
        <p:txBody>
          <a:bodyPr wrap="square">
            <a:spAutoFit/>
          </a:bodyPr>
          <a:lstStyle/>
          <a:p>
            <a:r>
              <a:rPr lang="en-US" sz="1200" dirty="0">
                <a:latin typeface="Courier"/>
                <a:cs typeface="Courier"/>
              </a:rPr>
              <a:t>template &lt;class F&gt;</a:t>
            </a:r>
          </a:p>
          <a:p>
            <a:r>
              <a:rPr lang="en-US" sz="1200" dirty="0" err="1">
                <a:latin typeface="Courier"/>
                <a:cs typeface="Courier"/>
              </a:rPr>
              <a:t>struct</a:t>
            </a:r>
            <a:r>
              <a:rPr lang="en-US" sz="1200" dirty="0">
                <a:latin typeface="Courier"/>
                <a:cs typeface="Courier"/>
              </a:rPr>
              <a:t> </a:t>
            </a:r>
            <a:r>
              <a:rPr lang="en-US" sz="1200" dirty="0" err="1">
                <a:latin typeface="Courier"/>
                <a:cs typeface="Courier"/>
              </a:rPr>
              <a:t>FunctionType</a:t>
            </a:r>
            <a:r>
              <a:rPr lang="en-US" sz="1200" dirty="0">
                <a:latin typeface="Courier"/>
                <a:cs typeface="Courier"/>
              </a:rPr>
              <a:t>;</a:t>
            </a:r>
          </a:p>
          <a:p>
            <a:r>
              <a:rPr lang="en-US" sz="1200" dirty="0">
                <a:latin typeface="Courier"/>
                <a:cs typeface="Courier"/>
              </a:rPr>
              <a:t>template &lt;class R, class Object&gt;</a:t>
            </a:r>
          </a:p>
          <a:p>
            <a:r>
              <a:rPr lang="en-US" sz="1200" dirty="0" err="1">
                <a:latin typeface="Courier"/>
                <a:cs typeface="Courier"/>
              </a:rPr>
              <a:t>struct</a:t>
            </a:r>
            <a:r>
              <a:rPr lang="en-US" sz="1200" dirty="0">
                <a:latin typeface="Courier"/>
                <a:cs typeface="Courier"/>
              </a:rPr>
              <a:t> </a:t>
            </a:r>
            <a:r>
              <a:rPr lang="en-US" sz="1200" dirty="0" err="1">
                <a:latin typeface="Courier"/>
                <a:cs typeface="Courier"/>
              </a:rPr>
              <a:t>FunctionType</a:t>
            </a:r>
            <a:r>
              <a:rPr lang="en-US" sz="1200" dirty="0">
                <a:latin typeface="Courier"/>
                <a:cs typeface="Courier"/>
              </a:rPr>
              <a:t>&lt;R (Object::*)()&gt; {</a:t>
            </a:r>
          </a:p>
          <a:p>
            <a:r>
              <a:rPr lang="en-US" sz="1200" dirty="0">
                <a:latin typeface="Courier"/>
                <a:cs typeface="Courier"/>
              </a:rPr>
              <a:t>  </a:t>
            </a:r>
            <a:r>
              <a:rPr lang="en-US" sz="1200" dirty="0" err="1">
                <a:latin typeface="Courier"/>
                <a:cs typeface="Courier"/>
              </a:rPr>
              <a:t>typedef</a:t>
            </a:r>
            <a:r>
              <a:rPr lang="en-US" sz="1200" dirty="0">
                <a:latin typeface="Courier"/>
                <a:cs typeface="Courier"/>
              </a:rPr>
              <a:t> R </a:t>
            </a:r>
            <a:r>
              <a:rPr lang="en-US" sz="1200" dirty="0" err="1">
                <a:latin typeface="Courier"/>
                <a:cs typeface="Courier"/>
              </a:rPr>
              <a:t>return_type</a:t>
            </a:r>
            <a:r>
              <a:rPr lang="en-US" sz="1200" dirty="0">
                <a:latin typeface="Courier"/>
                <a:cs typeface="Courier"/>
              </a:rPr>
              <a:t>;</a:t>
            </a:r>
          </a:p>
          <a:p>
            <a:r>
              <a:rPr lang="en-US" sz="1200" dirty="0">
                <a:latin typeface="Courier"/>
                <a:cs typeface="Courier"/>
              </a:rPr>
              <a:t>};</a:t>
            </a:r>
          </a:p>
          <a:p>
            <a:r>
              <a:rPr lang="en-US" sz="1200" dirty="0">
                <a:latin typeface="Courier"/>
                <a:cs typeface="Courier"/>
              </a:rPr>
              <a:t>template &lt;class R, class Object&gt;</a:t>
            </a:r>
          </a:p>
          <a:p>
            <a:r>
              <a:rPr lang="en-US" sz="1200" dirty="0" err="1">
                <a:latin typeface="Courier"/>
                <a:cs typeface="Courier"/>
              </a:rPr>
              <a:t>struct</a:t>
            </a:r>
            <a:r>
              <a:rPr lang="en-US" sz="1200" dirty="0">
                <a:latin typeface="Courier"/>
                <a:cs typeface="Courier"/>
              </a:rPr>
              <a:t> </a:t>
            </a:r>
            <a:r>
              <a:rPr lang="en-US" sz="1200" dirty="0" err="1">
                <a:latin typeface="Courier"/>
                <a:cs typeface="Courier"/>
              </a:rPr>
              <a:t>FunctionType</a:t>
            </a:r>
            <a:r>
              <a:rPr lang="en-US" sz="1200" dirty="0">
                <a:latin typeface="Courier"/>
                <a:cs typeface="Courier"/>
              </a:rPr>
              <a:t>&lt;R (Object::*)() </a:t>
            </a:r>
            <a:r>
              <a:rPr lang="en-US" sz="1200" dirty="0" err="1">
                <a:latin typeface="Courier"/>
                <a:cs typeface="Courier"/>
              </a:rPr>
              <a:t>const</a:t>
            </a:r>
            <a:r>
              <a:rPr lang="en-US" sz="1200" dirty="0">
                <a:latin typeface="Courier"/>
                <a:cs typeface="Courier"/>
              </a:rPr>
              <a:t>&gt; {</a:t>
            </a:r>
          </a:p>
          <a:p>
            <a:r>
              <a:rPr lang="en-US" sz="1200" dirty="0">
                <a:latin typeface="Courier"/>
                <a:cs typeface="Courier"/>
              </a:rPr>
              <a:t>  </a:t>
            </a:r>
            <a:r>
              <a:rPr lang="en-US" sz="1200" dirty="0" err="1">
                <a:latin typeface="Courier"/>
                <a:cs typeface="Courier"/>
              </a:rPr>
              <a:t>typedef</a:t>
            </a:r>
            <a:r>
              <a:rPr lang="en-US" sz="1200" dirty="0">
                <a:latin typeface="Courier"/>
                <a:cs typeface="Courier"/>
              </a:rPr>
              <a:t> R </a:t>
            </a:r>
            <a:r>
              <a:rPr lang="en-US" sz="1200" dirty="0" err="1">
                <a:latin typeface="Courier"/>
                <a:cs typeface="Courier"/>
              </a:rPr>
              <a:t>return_type</a:t>
            </a:r>
            <a:r>
              <a:rPr lang="en-US" sz="1200" dirty="0">
                <a:latin typeface="Courier"/>
                <a:cs typeface="Courier"/>
              </a:rPr>
              <a:t>;</a:t>
            </a:r>
          </a:p>
          <a:p>
            <a:r>
              <a:rPr lang="en-US" sz="1200" dirty="0">
                <a:latin typeface="Courier"/>
                <a:cs typeface="Courier"/>
              </a:rPr>
              <a:t>};</a:t>
            </a:r>
          </a:p>
          <a:p>
            <a:r>
              <a:rPr lang="en-US" sz="1200" dirty="0">
                <a:latin typeface="Courier"/>
                <a:cs typeface="Courier"/>
              </a:rPr>
              <a:t>template &lt;class R, class Object, class Arg1&gt;</a:t>
            </a:r>
          </a:p>
          <a:p>
            <a:r>
              <a:rPr lang="en-US" sz="1200" dirty="0" err="1">
                <a:latin typeface="Courier"/>
                <a:cs typeface="Courier"/>
              </a:rPr>
              <a:t>struct</a:t>
            </a:r>
            <a:r>
              <a:rPr lang="en-US" sz="1200" dirty="0">
                <a:latin typeface="Courier"/>
                <a:cs typeface="Courier"/>
              </a:rPr>
              <a:t> </a:t>
            </a:r>
            <a:r>
              <a:rPr lang="en-US" sz="1200" dirty="0" err="1">
                <a:latin typeface="Courier"/>
                <a:cs typeface="Courier"/>
              </a:rPr>
              <a:t>FunctionType</a:t>
            </a:r>
            <a:r>
              <a:rPr lang="en-US" sz="1200" dirty="0">
                <a:latin typeface="Courier"/>
                <a:cs typeface="Courier"/>
              </a:rPr>
              <a:t>&lt;R (Object::*)(Arg1)&gt; {</a:t>
            </a:r>
          </a:p>
          <a:p>
            <a:r>
              <a:rPr lang="en-US" sz="1200" dirty="0">
                <a:latin typeface="Courier"/>
                <a:cs typeface="Courier"/>
              </a:rPr>
              <a:t>  </a:t>
            </a:r>
            <a:r>
              <a:rPr lang="en-US" sz="1200" dirty="0" err="1">
                <a:latin typeface="Courier"/>
                <a:cs typeface="Courier"/>
              </a:rPr>
              <a:t>typedef</a:t>
            </a:r>
            <a:r>
              <a:rPr lang="en-US" sz="1200" dirty="0">
                <a:latin typeface="Courier"/>
                <a:cs typeface="Courier"/>
              </a:rPr>
              <a:t> R </a:t>
            </a:r>
            <a:r>
              <a:rPr lang="en-US" sz="1200" dirty="0" err="1">
                <a:latin typeface="Courier"/>
                <a:cs typeface="Courier"/>
              </a:rPr>
              <a:t>return_type</a:t>
            </a:r>
            <a:r>
              <a:rPr lang="en-US" sz="1200" dirty="0">
                <a:latin typeface="Courier"/>
                <a:cs typeface="Courier"/>
              </a:rPr>
              <a:t>;</a:t>
            </a:r>
          </a:p>
          <a:p>
            <a:r>
              <a:rPr lang="en-US" sz="1200" dirty="0">
                <a:latin typeface="Courier"/>
                <a:cs typeface="Courier"/>
              </a:rPr>
              <a:t>};</a:t>
            </a:r>
          </a:p>
          <a:p>
            <a:r>
              <a:rPr lang="en-US" sz="1200" dirty="0">
                <a:latin typeface="Courier"/>
                <a:cs typeface="Courier"/>
              </a:rPr>
              <a:t>template &lt;class R, class Object, class Arg1&gt;</a:t>
            </a:r>
          </a:p>
          <a:p>
            <a:r>
              <a:rPr lang="en-US" sz="1200" dirty="0" err="1">
                <a:latin typeface="Courier"/>
                <a:cs typeface="Courier"/>
              </a:rPr>
              <a:t>struct</a:t>
            </a:r>
            <a:r>
              <a:rPr lang="en-US" sz="1200" dirty="0">
                <a:latin typeface="Courier"/>
                <a:cs typeface="Courier"/>
              </a:rPr>
              <a:t> </a:t>
            </a:r>
            <a:r>
              <a:rPr lang="en-US" sz="1200" dirty="0" err="1">
                <a:latin typeface="Courier"/>
                <a:cs typeface="Courier"/>
              </a:rPr>
              <a:t>FunctionType</a:t>
            </a:r>
            <a:r>
              <a:rPr lang="en-US" sz="1200" dirty="0">
                <a:latin typeface="Courier"/>
                <a:cs typeface="Courier"/>
              </a:rPr>
              <a:t>&lt;R (Object::*)(Arg1) </a:t>
            </a:r>
            <a:r>
              <a:rPr lang="en-US" sz="1200" dirty="0" err="1">
                <a:latin typeface="Courier"/>
                <a:cs typeface="Courier"/>
              </a:rPr>
              <a:t>const</a:t>
            </a:r>
            <a:r>
              <a:rPr lang="en-US" sz="1200" dirty="0">
                <a:latin typeface="Courier"/>
                <a:cs typeface="Courier"/>
              </a:rPr>
              <a:t>&gt; {</a:t>
            </a:r>
          </a:p>
          <a:p>
            <a:r>
              <a:rPr lang="en-US" sz="1200" dirty="0">
                <a:latin typeface="Courier"/>
                <a:cs typeface="Courier"/>
              </a:rPr>
              <a:t>  </a:t>
            </a:r>
            <a:r>
              <a:rPr lang="en-US" sz="1200" dirty="0" err="1">
                <a:latin typeface="Courier"/>
                <a:cs typeface="Courier"/>
              </a:rPr>
              <a:t>typedef</a:t>
            </a:r>
            <a:r>
              <a:rPr lang="en-US" sz="1200" dirty="0">
                <a:latin typeface="Courier"/>
                <a:cs typeface="Courier"/>
              </a:rPr>
              <a:t> R </a:t>
            </a:r>
            <a:r>
              <a:rPr lang="en-US" sz="1200" dirty="0" err="1">
                <a:latin typeface="Courier"/>
                <a:cs typeface="Courier"/>
              </a:rPr>
              <a:t>return_type</a:t>
            </a:r>
            <a:r>
              <a:rPr lang="en-US" sz="1200" dirty="0">
                <a:latin typeface="Courier"/>
                <a:cs typeface="Courier"/>
              </a:rPr>
              <a:t>;</a:t>
            </a:r>
          </a:p>
          <a:p>
            <a:r>
              <a:rPr lang="en-US" sz="1200" dirty="0">
                <a:latin typeface="Courier"/>
                <a:cs typeface="Courier"/>
              </a:rPr>
              <a:t>};</a:t>
            </a:r>
          </a:p>
          <a:p>
            <a:r>
              <a:rPr lang="en-US" sz="1200" dirty="0">
                <a:latin typeface="Courier"/>
                <a:cs typeface="Courier"/>
              </a:rPr>
              <a:t>template &lt;class R, class Object, class Arg1, class Arg2&gt;</a:t>
            </a:r>
          </a:p>
          <a:p>
            <a:r>
              <a:rPr lang="en-US" sz="1200" dirty="0" err="1">
                <a:latin typeface="Courier"/>
                <a:cs typeface="Courier"/>
              </a:rPr>
              <a:t>struct</a:t>
            </a:r>
            <a:r>
              <a:rPr lang="en-US" sz="1200" dirty="0">
                <a:latin typeface="Courier"/>
                <a:cs typeface="Courier"/>
              </a:rPr>
              <a:t> </a:t>
            </a:r>
            <a:r>
              <a:rPr lang="en-US" sz="1200" dirty="0" err="1">
                <a:latin typeface="Courier"/>
                <a:cs typeface="Courier"/>
              </a:rPr>
              <a:t>FunctionType</a:t>
            </a:r>
            <a:r>
              <a:rPr lang="en-US" sz="1200" dirty="0">
                <a:latin typeface="Courier"/>
                <a:cs typeface="Courier"/>
              </a:rPr>
              <a:t>&lt;R (Object::*)(Arg1,Arg2)&gt; {</a:t>
            </a:r>
          </a:p>
          <a:p>
            <a:r>
              <a:rPr lang="en-US" sz="1200" dirty="0">
                <a:latin typeface="Courier"/>
                <a:cs typeface="Courier"/>
              </a:rPr>
              <a:t>  </a:t>
            </a:r>
            <a:r>
              <a:rPr lang="en-US" sz="1200" dirty="0" err="1">
                <a:latin typeface="Courier"/>
                <a:cs typeface="Courier"/>
              </a:rPr>
              <a:t>typedef</a:t>
            </a:r>
            <a:r>
              <a:rPr lang="en-US" sz="1200" dirty="0">
                <a:latin typeface="Courier"/>
                <a:cs typeface="Courier"/>
              </a:rPr>
              <a:t> R </a:t>
            </a:r>
            <a:r>
              <a:rPr lang="en-US" sz="1200" dirty="0" err="1">
                <a:latin typeface="Courier"/>
                <a:cs typeface="Courier"/>
              </a:rPr>
              <a:t>return_type</a:t>
            </a:r>
            <a:r>
              <a:rPr lang="en-US" sz="1200" dirty="0">
                <a:latin typeface="Courier"/>
                <a:cs typeface="Courier"/>
              </a:rPr>
              <a:t>;</a:t>
            </a:r>
          </a:p>
          <a:p>
            <a:r>
              <a:rPr lang="en-US" sz="1200" dirty="0">
                <a:latin typeface="Courier"/>
                <a:cs typeface="Courier"/>
              </a:rPr>
              <a:t>};</a:t>
            </a:r>
          </a:p>
          <a:p>
            <a:r>
              <a:rPr lang="en-US" sz="1200" dirty="0">
                <a:latin typeface="Courier"/>
                <a:cs typeface="Courier"/>
              </a:rPr>
              <a:t>template &lt;class R, class Object, class Arg1, class Arg2&gt;</a:t>
            </a:r>
          </a:p>
          <a:p>
            <a:r>
              <a:rPr lang="en-US" sz="1200" dirty="0" err="1">
                <a:latin typeface="Courier"/>
                <a:cs typeface="Courier"/>
              </a:rPr>
              <a:t>struct</a:t>
            </a:r>
            <a:r>
              <a:rPr lang="en-US" sz="1200" dirty="0">
                <a:latin typeface="Courier"/>
                <a:cs typeface="Courier"/>
              </a:rPr>
              <a:t> </a:t>
            </a:r>
            <a:r>
              <a:rPr lang="en-US" sz="1200" dirty="0" err="1">
                <a:latin typeface="Courier"/>
                <a:cs typeface="Courier"/>
              </a:rPr>
              <a:t>FunctionType</a:t>
            </a:r>
            <a:r>
              <a:rPr lang="en-US" sz="1200" dirty="0">
                <a:latin typeface="Courier"/>
                <a:cs typeface="Courier"/>
              </a:rPr>
              <a:t>&lt;R (Object::*)(Arg1,Arg2) </a:t>
            </a:r>
            <a:r>
              <a:rPr lang="en-US" sz="1200" dirty="0" err="1">
                <a:latin typeface="Courier"/>
                <a:cs typeface="Courier"/>
              </a:rPr>
              <a:t>const</a:t>
            </a:r>
            <a:r>
              <a:rPr lang="en-US" sz="1200" dirty="0">
                <a:latin typeface="Courier"/>
                <a:cs typeface="Courier"/>
              </a:rPr>
              <a:t>&gt; {</a:t>
            </a:r>
          </a:p>
          <a:p>
            <a:r>
              <a:rPr lang="en-US" sz="1200" dirty="0">
                <a:latin typeface="Courier"/>
                <a:cs typeface="Courier"/>
              </a:rPr>
              <a:t>  </a:t>
            </a:r>
            <a:r>
              <a:rPr lang="en-US" sz="1200" dirty="0" err="1">
                <a:latin typeface="Courier"/>
                <a:cs typeface="Courier"/>
              </a:rPr>
              <a:t>typedef</a:t>
            </a:r>
            <a:r>
              <a:rPr lang="en-US" sz="1200" dirty="0">
                <a:latin typeface="Courier"/>
                <a:cs typeface="Courier"/>
              </a:rPr>
              <a:t> R </a:t>
            </a:r>
            <a:r>
              <a:rPr lang="en-US" sz="1200" dirty="0" err="1">
                <a:latin typeface="Courier"/>
                <a:cs typeface="Courier"/>
              </a:rPr>
              <a:t>return_type</a:t>
            </a:r>
            <a:r>
              <a:rPr lang="en-US" sz="1200" dirty="0">
                <a:latin typeface="Courier"/>
                <a:cs typeface="Courier"/>
              </a:rPr>
              <a:t>;</a:t>
            </a:r>
          </a:p>
          <a:p>
            <a:r>
              <a:rPr lang="en-US" sz="1200" dirty="0">
                <a:latin typeface="Courier"/>
                <a:cs typeface="Courier"/>
              </a:rPr>
              <a:t>};</a:t>
            </a:r>
          </a:p>
        </p:txBody>
      </p:sp>
    </p:spTree>
    <p:extLst>
      <p:ext uri="{BB962C8B-B14F-4D97-AF65-F5344CB8AC3E}">
        <p14:creationId xmlns:p14="http://schemas.microsoft.com/office/powerpoint/2010/main" val="2126493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Introdução</a:t>
            </a:r>
            <a:endParaRPr lang="en-US" dirty="0"/>
          </a:p>
        </p:txBody>
      </p:sp>
      <p:sp>
        <p:nvSpPr>
          <p:cNvPr id="3" name="Espaço Reservado para Conteúdo 2"/>
          <p:cNvSpPr>
            <a:spLocks noGrp="1"/>
          </p:cNvSpPr>
          <p:nvPr>
            <p:ph idx="1"/>
          </p:nvPr>
        </p:nvSpPr>
        <p:spPr/>
        <p:txBody>
          <a:bodyPr/>
          <a:lstStyle/>
          <a:p>
            <a:r>
              <a:rPr lang="pt-BR" dirty="0" smtClean="0"/>
              <a:t>Eles possuem variáveis que armazenam o estado de um objeto e procedimentos que operam sobre ele.</a:t>
            </a:r>
          </a:p>
          <a:p>
            <a:r>
              <a:rPr lang="pt-BR" b="1" dirty="0" smtClean="0">
                <a:solidFill>
                  <a:schemeClr val="accent4">
                    <a:lumMod val="75000"/>
                  </a:schemeClr>
                </a:solidFill>
              </a:rPr>
              <a:t>Exclusão mútua</a:t>
            </a:r>
            <a:r>
              <a:rPr lang="pt-BR" dirty="0" smtClean="0"/>
              <a:t> é provida implicitamente ao garantir que procedimentos no mesmo monitor não executem concorrentemente.</a:t>
            </a:r>
          </a:p>
        </p:txBody>
      </p:sp>
    </p:spTree>
    <p:extLst>
      <p:ext uri="{BB962C8B-B14F-4D97-AF65-F5344CB8AC3E}">
        <p14:creationId xmlns:p14="http://schemas.microsoft.com/office/powerpoint/2010/main" val="1857708104"/>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Monitores</a:t>
            </a:r>
            <a:r>
              <a:rPr lang="en-US" dirty="0" smtClean="0"/>
              <a:t> </a:t>
            </a:r>
            <a:r>
              <a:rPr lang="en-US" dirty="0" err="1" smtClean="0"/>
              <a:t>em</a:t>
            </a:r>
            <a:r>
              <a:rPr lang="en-US" dirty="0" smtClean="0"/>
              <a:t> </a:t>
            </a:r>
            <a:r>
              <a:rPr lang="en-US" dirty="0" smtClean="0"/>
              <a:t>C</a:t>
            </a:r>
            <a:r>
              <a:rPr lang="en-US" dirty="0" smtClean="0"/>
              <a:t>++</a:t>
            </a:r>
            <a:endParaRPr lang="en-US" dirty="0"/>
          </a:p>
        </p:txBody>
      </p:sp>
      <p:sp>
        <p:nvSpPr>
          <p:cNvPr id="3" name="Rectangle 2"/>
          <p:cNvSpPr/>
          <p:nvPr/>
        </p:nvSpPr>
        <p:spPr>
          <a:xfrm>
            <a:off x="251520" y="1556792"/>
            <a:ext cx="8784976" cy="4154983"/>
          </a:xfrm>
          <a:prstGeom prst="rect">
            <a:avLst/>
          </a:prstGeom>
        </p:spPr>
        <p:txBody>
          <a:bodyPr wrap="square">
            <a:spAutoFit/>
          </a:bodyPr>
          <a:lstStyle/>
          <a:p>
            <a:r>
              <a:rPr lang="en-US" sz="1200" dirty="0">
                <a:latin typeface="Courier"/>
                <a:cs typeface="Courier"/>
              </a:rPr>
              <a:t>template &lt;class Object_&gt;</a:t>
            </a:r>
          </a:p>
          <a:p>
            <a:r>
              <a:rPr lang="en-US" sz="1200" dirty="0">
                <a:latin typeface="Courier"/>
                <a:cs typeface="Courier"/>
              </a:rPr>
              <a:t>class Monitor {</a:t>
            </a:r>
          </a:p>
          <a:p>
            <a:r>
              <a:rPr lang="en-US" sz="1200" dirty="0">
                <a:latin typeface="Courier"/>
                <a:cs typeface="Courier"/>
              </a:rPr>
              <a:t>public:</a:t>
            </a:r>
          </a:p>
          <a:p>
            <a:r>
              <a:rPr lang="en-US" sz="1200" dirty="0">
                <a:latin typeface="Courier"/>
                <a:cs typeface="Courier"/>
              </a:rPr>
              <a:t>   </a:t>
            </a:r>
            <a:r>
              <a:rPr lang="en-US" sz="1200" dirty="0" err="1">
                <a:latin typeface="Courier"/>
                <a:cs typeface="Courier"/>
              </a:rPr>
              <a:t>typedef</a:t>
            </a:r>
            <a:r>
              <a:rPr lang="en-US" sz="1200" dirty="0">
                <a:latin typeface="Courier"/>
                <a:cs typeface="Courier"/>
              </a:rPr>
              <a:t> Object_ </a:t>
            </a:r>
            <a:r>
              <a:rPr lang="en-US" sz="1200" dirty="0" err="1">
                <a:latin typeface="Courier"/>
                <a:cs typeface="Courier"/>
              </a:rPr>
              <a:t>object_type</a:t>
            </a:r>
            <a:r>
              <a:rPr lang="en-US" sz="1200" dirty="0">
                <a:latin typeface="Courier"/>
                <a:cs typeface="Courier"/>
              </a:rPr>
              <a:t>;</a:t>
            </a:r>
          </a:p>
          <a:p>
            <a:r>
              <a:rPr lang="en-US" sz="1200" dirty="0">
                <a:latin typeface="Courier"/>
                <a:cs typeface="Courier"/>
              </a:rPr>
              <a:t>   template &lt;class F&gt;</a:t>
            </a:r>
          </a:p>
          <a:p>
            <a:r>
              <a:rPr lang="en-US" sz="1200" dirty="0">
                <a:latin typeface="Courier"/>
                <a:cs typeface="Courier"/>
              </a:rPr>
              <a:t>   </a:t>
            </a:r>
            <a:r>
              <a:rPr lang="en-US" sz="1200" dirty="0" err="1">
                <a:latin typeface="Courier"/>
                <a:cs typeface="Courier"/>
              </a:rPr>
              <a:t>typename</a:t>
            </a:r>
            <a:r>
              <a:rPr lang="en-US" sz="1200" dirty="0">
                <a:latin typeface="Courier"/>
                <a:cs typeface="Courier"/>
              </a:rPr>
              <a:t> </a:t>
            </a:r>
            <a:r>
              <a:rPr lang="en-US" sz="1200" dirty="0" err="1">
                <a:latin typeface="Courier"/>
                <a:cs typeface="Courier"/>
              </a:rPr>
              <a:t>FunctionType</a:t>
            </a:r>
            <a:r>
              <a:rPr lang="en-US" sz="1200" dirty="0">
                <a:latin typeface="Courier"/>
                <a:cs typeface="Courier"/>
              </a:rPr>
              <a:t>&lt;F&gt;::</a:t>
            </a:r>
            <a:r>
              <a:rPr lang="en-US" sz="1200" dirty="0" err="1">
                <a:latin typeface="Courier"/>
                <a:cs typeface="Courier"/>
              </a:rPr>
              <a:t>return_type</a:t>
            </a:r>
            <a:r>
              <a:rPr lang="en-US" sz="1200" dirty="0">
                <a:latin typeface="Courier"/>
                <a:cs typeface="Courier"/>
              </a:rPr>
              <a:t> operation(</a:t>
            </a:r>
            <a:r>
              <a:rPr lang="en-US" sz="1200" dirty="0" err="1">
                <a:latin typeface="Courier"/>
                <a:cs typeface="Courier"/>
              </a:rPr>
              <a:t>const</a:t>
            </a:r>
            <a:r>
              <a:rPr lang="en-US" sz="1200" dirty="0">
                <a:latin typeface="Courier"/>
                <a:cs typeface="Courier"/>
              </a:rPr>
              <a:t> F&amp; f)</a:t>
            </a:r>
          </a:p>
          <a:p>
            <a:r>
              <a:rPr lang="en-US" sz="1200" dirty="0">
                <a:latin typeface="Courier"/>
                <a:cs typeface="Courier"/>
              </a:rPr>
              <a:t>   {</a:t>
            </a:r>
          </a:p>
          <a:p>
            <a:r>
              <a:rPr lang="en-US" sz="1200" dirty="0">
                <a:latin typeface="Courier"/>
                <a:cs typeface="Courier"/>
              </a:rPr>
              <a:t>       </a:t>
            </a:r>
            <a:r>
              <a:rPr lang="en-US" sz="1200" dirty="0" err="1">
                <a:latin typeface="Courier"/>
                <a:cs typeface="Courier"/>
              </a:rPr>
              <a:t>critical_section</a:t>
            </a:r>
            <a:r>
              <a:rPr lang="en-US" sz="1200" dirty="0">
                <a:latin typeface="Courier"/>
                <a:cs typeface="Courier"/>
              </a:rPr>
              <a:t> </a:t>
            </a:r>
            <a:r>
              <a:rPr lang="en-US" sz="1200" dirty="0" err="1">
                <a:latin typeface="Courier"/>
                <a:cs typeface="Courier"/>
              </a:rPr>
              <a:t>cs</a:t>
            </a:r>
            <a:r>
              <a:rPr lang="en-US" sz="1200" dirty="0">
                <a:latin typeface="Courier"/>
                <a:cs typeface="Courier"/>
              </a:rPr>
              <a:t>;</a:t>
            </a:r>
          </a:p>
          <a:p>
            <a:r>
              <a:rPr lang="en-US" sz="1200" dirty="0">
                <a:latin typeface="Courier"/>
                <a:cs typeface="Courier"/>
              </a:rPr>
              <a:t>       return (object.*f)();</a:t>
            </a:r>
          </a:p>
          <a:p>
            <a:r>
              <a:rPr lang="en-US" sz="1200" dirty="0">
                <a:latin typeface="Courier"/>
                <a:cs typeface="Courier"/>
              </a:rPr>
              <a:t>   }</a:t>
            </a:r>
          </a:p>
          <a:p>
            <a:r>
              <a:rPr lang="en-US" sz="1200" dirty="0">
                <a:latin typeface="Courier"/>
                <a:cs typeface="Courier"/>
              </a:rPr>
              <a:t>   template &lt;class F&gt;</a:t>
            </a:r>
          </a:p>
          <a:p>
            <a:r>
              <a:rPr lang="en-US" sz="1200" dirty="0">
                <a:latin typeface="Courier"/>
                <a:cs typeface="Courier"/>
              </a:rPr>
              <a:t>   </a:t>
            </a:r>
            <a:r>
              <a:rPr lang="en-US" sz="1200" dirty="0" err="1">
                <a:latin typeface="Courier"/>
                <a:cs typeface="Courier"/>
              </a:rPr>
              <a:t>typename</a:t>
            </a:r>
            <a:r>
              <a:rPr lang="en-US" sz="1200" dirty="0">
                <a:latin typeface="Courier"/>
                <a:cs typeface="Courier"/>
              </a:rPr>
              <a:t> </a:t>
            </a:r>
            <a:r>
              <a:rPr lang="en-US" sz="1200" dirty="0" err="1">
                <a:latin typeface="Courier"/>
                <a:cs typeface="Courier"/>
              </a:rPr>
              <a:t>FunctionType</a:t>
            </a:r>
            <a:r>
              <a:rPr lang="en-US" sz="1200" dirty="0">
                <a:latin typeface="Courier"/>
                <a:cs typeface="Courier"/>
              </a:rPr>
              <a:t>&lt;F&gt;::</a:t>
            </a:r>
            <a:r>
              <a:rPr lang="en-US" sz="1200" dirty="0" err="1">
                <a:latin typeface="Courier"/>
                <a:cs typeface="Courier"/>
              </a:rPr>
              <a:t>return_type</a:t>
            </a:r>
            <a:r>
              <a:rPr lang="en-US" sz="1200" dirty="0">
                <a:latin typeface="Courier"/>
                <a:cs typeface="Courier"/>
              </a:rPr>
              <a:t> operation(</a:t>
            </a:r>
            <a:r>
              <a:rPr lang="en-US" sz="1200" dirty="0" err="1">
                <a:latin typeface="Courier"/>
                <a:cs typeface="Courier"/>
              </a:rPr>
              <a:t>const</a:t>
            </a:r>
            <a:r>
              <a:rPr lang="en-US" sz="1200" dirty="0">
                <a:latin typeface="Courier"/>
                <a:cs typeface="Courier"/>
              </a:rPr>
              <a:t> F&amp; f) </a:t>
            </a:r>
            <a:r>
              <a:rPr lang="en-US" sz="1200" dirty="0" err="1">
                <a:latin typeface="Courier"/>
                <a:cs typeface="Courier"/>
              </a:rPr>
              <a:t>const</a:t>
            </a:r>
            <a:endParaRPr lang="en-US" sz="1200" dirty="0">
              <a:latin typeface="Courier"/>
              <a:cs typeface="Courier"/>
            </a:endParaRPr>
          </a:p>
          <a:p>
            <a:r>
              <a:rPr lang="en-US" sz="1200" dirty="0">
                <a:latin typeface="Courier"/>
                <a:cs typeface="Courier"/>
              </a:rPr>
              <a:t>   {</a:t>
            </a:r>
          </a:p>
          <a:p>
            <a:r>
              <a:rPr lang="en-US" sz="1200" dirty="0">
                <a:latin typeface="Courier"/>
                <a:cs typeface="Courier"/>
              </a:rPr>
              <a:t>       </a:t>
            </a:r>
            <a:r>
              <a:rPr lang="en-US" sz="1200" dirty="0" err="1">
                <a:latin typeface="Courier"/>
                <a:cs typeface="Courier"/>
              </a:rPr>
              <a:t>critical_section</a:t>
            </a:r>
            <a:r>
              <a:rPr lang="en-US" sz="1200" dirty="0">
                <a:latin typeface="Courier"/>
                <a:cs typeface="Courier"/>
              </a:rPr>
              <a:t> </a:t>
            </a:r>
            <a:r>
              <a:rPr lang="en-US" sz="1200" dirty="0" err="1">
                <a:latin typeface="Courier"/>
                <a:cs typeface="Courier"/>
              </a:rPr>
              <a:t>cs</a:t>
            </a:r>
            <a:r>
              <a:rPr lang="en-US" sz="1200" dirty="0">
                <a:latin typeface="Courier"/>
                <a:cs typeface="Courier"/>
              </a:rPr>
              <a:t>;</a:t>
            </a:r>
          </a:p>
          <a:p>
            <a:r>
              <a:rPr lang="en-US" sz="1200" dirty="0">
                <a:latin typeface="Courier"/>
                <a:cs typeface="Courier"/>
              </a:rPr>
              <a:t>       return (object.*f)();</a:t>
            </a:r>
          </a:p>
          <a:p>
            <a:r>
              <a:rPr lang="en-US" sz="1200" dirty="0">
                <a:latin typeface="Courier"/>
                <a:cs typeface="Courier"/>
              </a:rPr>
              <a:t>   }</a:t>
            </a:r>
          </a:p>
          <a:p>
            <a:r>
              <a:rPr lang="en-US" sz="1200" dirty="0">
                <a:latin typeface="Courier"/>
                <a:cs typeface="Courier"/>
              </a:rPr>
              <a:t>   template &lt;class F, class Arg1&gt;</a:t>
            </a:r>
          </a:p>
          <a:p>
            <a:r>
              <a:rPr lang="en-US" sz="1200" dirty="0">
                <a:latin typeface="Courier"/>
                <a:cs typeface="Courier"/>
              </a:rPr>
              <a:t>   </a:t>
            </a:r>
            <a:r>
              <a:rPr lang="en-US" sz="1200" dirty="0" err="1">
                <a:latin typeface="Courier"/>
                <a:cs typeface="Courier"/>
              </a:rPr>
              <a:t>typename</a:t>
            </a:r>
            <a:r>
              <a:rPr lang="en-US" sz="1200" dirty="0">
                <a:latin typeface="Courier"/>
                <a:cs typeface="Courier"/>
              </a:rPr>
              <a:t> </a:t>
            </a:r>
            <a:r>
              <a:rPr lang="en-US" sz="1200" dirty="0" err="1">
                <a:latin typeface="Courier"/>
                <a:cs typeface="Courier"/>
              </a:rPr>
              <a:t>FunctionType</a:t>
            </a:r>
            <a:r>
              <a:rPr lang="en-US" sz="1200" dirty="0">
                <a:latin typeface="Courier"/>
                <a:cs typeface="Courier"/>
              </a:rPr>
              <a:t>&lt;F&gt;::</a:t>
            </a:r>
            <a:r>
              <a:rPr lang="en-US" sz="1200" dirty="0" err="1">
                <a:latin typeface="Courier"/>
                <a:cs typeface="Courier"/>
              </a:rPr>
              <a:t>return_type</a:t>
            </a:r>
            <a:r>
              <a:rPr lang="en-US" sz="1200" dirty="0">
                <a:latin typeface="Courier"/>
                <a:cs typeface="Courier"/>
              </a:rPr>
              <a:t> operation(</a:t>
            </a:r>
            <a:r>
              <a:rPr lang="en-US" sz="1200" dirty="0" err="1">
                <a:latin typeface="Courier"/>
                <a:cs typeface="Courier"/>
              </a:rPr>
              <a:t>const</a:t>
            </a:r>
            <a:r>
              <a:rPr lang="en-US" sz="1200" dirty="0">
                <a:latin typeface="Courier"/>
                <a:cs typeface="Courier"/>
              </a:rPr>
              <a:t> F&amp; f, Arg1 arg1)</a:t>
            </a:r>
          </a:p>
          <a:p>
            <a:r>
              <a:rPr lang="en-US" sz="1200" dirty="0">
                <a:latin typeface="Courier"/>
                <a:cs typeface="Courier"/>
              </a:rPr>
              <a:t>   {</a:t>
            </a:r>
          </a:p>
          <a:p>
            <a:r>
              <a:rPr lang="en-US" sz="1200" dirty="0">
                <a:latin typeface="Courier"/>
                <a:cs typeface="Courier"/>
              </a:rPr>
              <a:t>       </a:t>
            </a:r>
            <a:r>
              <a:rPr lang="en-US" sz="1200" dirty="0" err="1">
                <a:latin typeface="Courier"/>
                <a:cs typeface="Courier"/>
              </a:rPr>
              <a:t>critical_section</a:t>
            </a:r>
            <a:r>
              <a:rPr lang="en-US" sz="1200" dirty="0">
                <a:latin typeface="Courier"/>
                <a:cs typeface="Courier"/>
              </a:rPr>
              <a:t> </a:t>
            </a:r>
            <a:r>
              <a:rPr lang="en-US" sz="1200" dirty="0" err="1">
                <a:latin typeface="Courier"/>
                <a:cs typeface="Courier"/>
              </a:rPr>
              <a:t>cs</a:t>
            </a:r>
            <a:r>
              <a:rPr lang="en-US" sz="1200" dirty="0">
                <a:latin typeface="Courier"/>
                <a:cs typeface="Courier"/>
              </a:rPr>
              <a:t>;</a:t>
            </a:r>
          </a:p>
          <a:p>
            <a:r>
              <a:rPr lang="en-US" sz="1200" dirty="0">
                <a:latin typeface="Courier"/>
                <a:cs typeface="Courier"/>
              </a:rPr>
              <a:t>       return (object.*f)(arg1);</a:t>
            </a:r>
          </a:p>
          <a:p>
            <a:r>
              <a:rPr lang="en-US" sz="1200" dirty="0">
                <a:latin typeface="Courier"/>
                <a:cs typeface="Courier"/>
              </a:rPr>
              <a:t>   </a:t>
            </a:r>
            <a:r>
              <a:rPr lang="en-US" sz="1200" dirty="0" smtClean="0">
                <a:latin typeface="Courier"/>
                <a:cs typeface="Courier"/>
              </a:rPr>
              <a:t>}</a:t>
            </a:r>
            <a:endParaRPr lang="en-US" sz="1200" dirty="0">
              <a:latin typeface="Courier"/>
              <a:cs typeface="Courier"/>
            </a:endParaRPr>
          </a:p>
        </p:txBody>
      </p:sp>
    </p:spTree>
    <p:extLst>
      <p:ext uri="{BB962C8B-B14F-4D97-AF65-F5344CB8AC3E}">
        <p14:creationId xmlns:p14="http://schemas.microsoft.com/office/powerpoint/2010/main" val="35668641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Monitores</a:t>
            </a:r>
            <a:r>
              <a:rPr lang="en-US" dirty="0" smtClean="0"/>
              <a:t> </a:t>
            </a:r>
            <a:r>
              <a:rPr lang="en-US" dirty="0" err="1" smtClean="0"/>
              <a:t>em</a:t>
            </a:r>
            <a:r>
              <a:rPr lang="en-US" dirty="0" smtClean="0"/>
              <a:t> </a:t>
            </a:r>
            <a:r>
              <a:rPr lang="en-US" dirty="0" smtClean="0"/>
              <a:t>C</a:t>
            </a:r>
            <a:r>
              <a:rPr lang="en-US" dirty="0" smtClean="0"/>
              <a:t>++</a:t>
            </a:r>
            <a:endParaRPr lang="en-US" dirty="0"/>
          </a:p>
        </p:txBody>
      </p:sp>
      <p:sp>
        <p:nvSpPr>
          <p:cNvPr id="3" name="Rectangle 2"/>
          <p:cNvSpPr/>
          <p:nvPr/>
        </p:nvSpPr>
        <p:spPr>
          <a:xfrm>
            <a:off x="251520" y="1556792"/>
            <a:ext cx="8784976" cy="4154983"/>
          </a:xfrm>
          <a:prstGeom prst="rect">
            <a:avLst/>
          </a:prstGeom>
        </p:spPr>
        <p:txBody>
          <a:bodyPr wrap="square">
            <a:spAutoFit/>
          </a:bodyPr>
          <a:lstStyle/>
          <a:p>
            <a:r>
              <a:rPr lang="en-US" sz="1200" dirty="0">
                <a:latin typeface="Courier"/>
                <a:cs typeface="Courier"/>
              </a:rPr>
              <a:t> template &lt;class F, class Arg1&gt;</a:t>
            </a:r>
          </a:p>
          <a:p>
            <a:r>
              <a:rPr lang="en-US" sz="1200" dirty="0">
                <a:latin typeface="Courier"/>
                <a:cs typeface="Courier"/>
              </a:rPr>
              <a:t>   </a:t>
            </a:r>
            <a:r>
              <a:rPr lang="en-US" sz="1200" dirty="0" err="1">
                <a:latin typeface="Courier"/>
                <a:cs typeface="Courier"/>
              </a:rPr>
              <a:t>typename</a:t>
            </a:r>
            <a:r>
              <a:rPr lang="en-US" sz="1200" dirty="0">
                <a:latin typeface="Courier"/>
                <a:cs typeface="Courier"/>
              </a:rPr>
              <a:t> </a:t>
            </a:r>
            <a:r>
              <a:rPr lang="en-US" sz="1200" dirty="0" err="1">
                <a:latin typeface="Courier"/>
                <a:cs typeface="Courier"/>
              </a:rPr>
              <a:t>FunctionType</a:t>
            </a:r>
            <a:r>
              <a:rPr lang="en-US" sz="1200" dirty="0">
                <a:latin typeface="Courier"/>
                <a:cs typeface="Courier"/>
              </a:rPr>
              <a:t>&lt;F&gt;::</a:t>
            </a:r>
            <a:r>
              <a:rPr lang="en-US" sz="1200" dirty="0" err="1">
                <a:latin typeface="Courier"/>
                <a:cs typeface="Courier"/>
              </a:rPr>
              <a:t>return_type</a:t>
            </a:r>
            <a:r>
              <a:rPr lang="en-US" sz="1200" dirty="0">
                <a:latin typeface="Courier"/>
                <a:cs typeface="Courier"/>
              </a:rPr>
              <a:t> operation(</a:t>
            </a:r>
            <a:r>
              <a:rPr lang="en-US" sz="1200" dirty="0" err="1">
                <a:latin typeface="Courier"/>
                <a:cs typeface="Courier"/>
              </a:rPr>
              <a:t>const</a:t>
            </a:r>
            <a:r>
              <a:rPr lang="en-US" sz="1200" dirty="0">
                <a:latin typeface="Courier"/>
                <a:cs typeface="Courier"/>
              </a:rPr>
              <a:t> F&amp; f, Arg1 arg1) </a:t>
            </a:r>
            <a:r>
              <a:rPr lang="en-US" sz="1200" dirty="0" err="1">
                <a:latin typeface="Courier"/>
                <a:cs typeface="Courier"/>
              </a:rPr>
              <a:t>const</a:t>
            </a:r>
            <a:endParaRPr lang="en-US" sz="1200" dirty="0">
              <a:latin typeface="Courier"/>
              <a:cs typeface="Courier"/>
            </a:endParaRPr>
          </a:p>
          <a:p>
            <a:r>
              <a:rPr lang="en-US" sz="1200" dirty="0">
                <a:latin typeface="Courier"/>
                <a:cs typeface="Courier"/>
              </a:rPr>
              <a:t>   {</a:t>
            </a:r>
          </a:p>
          <a:p>
            <a:r>
              <a:rPr lang="en-US" sz="1200" dirty="0">
                <a:latin typeface="Courier"/>
                <a:cs typeface="Courier"/>
              </a:rPr>
              <a:t>       </a:t>
            </a:r>
            <a:r>
              <a:rPr lang="en-US" sz="1200" dirty="0" err="1">
                <a:latin typeface="Courier"/>
                <a:cs typeface="Courier"/>
              </a:rPr>
              <a:t>critical_section</a:t>
            </a:r>
            <a:r>
              <a:rPr lang="en-US" sz="1200" dirty="0">
                <a:latin typeface="Courier"/>
                <a:cs typeface="Courier"/>
              </a:rPr>
              <a:t> </a:t>
            </a:r>
            <a:r>
              <a:rPr lang="en-US" sz="1200" dirty="0" err="1">
                <a:latin typeface="Courier"/>
                <a:cs typeface="Courier"/>
              </a:rPr>
              <a:t>cs</a:t>
            </a:r>
            <a:r>
              <a:rPr lang="en-US" sz="1200" dirty="0">
                <a:latin typeface="Courier"/>
                <a:cs typeface="Courier"/>
              </a:rPr>
              <a:t>;</a:t>
            </a:r>
          </a:p>
          <a:p>
            <a:r>
              <a:rPr lang="en-US" sz="1200" dirty="0">
                <a:latin typeface="Courier"/>
                <a:cs typeface="Courier"/>
              </a:rPr>
              <a:t>       return (object.*f)(arg1);</a:t>
            </a:r>
          </a:p>
          <a:p>
            <a:r>
              <a:rPr lang="en-US" sz="1200" dirty="0">
                <a:latin typeface="Courier"/>
                <a:cs typeface="Courier"/>
              </a:rPr>
              <a:t>   }</a:t>
            </a:r>
          </a:p>
          <a:p>
            <a:r>
              <a:rPr lang="en-US" sz="1200" dirty="0">
                <a:latin typeface="Courier"/>
                <a:cs typeface="Courier"/>
              </a:rPr>
              <a:t>   template &lt;class F, class Arg1, class Arg2&gt;</a:t>
            </a:r>
          </a:p>
          <a:p>
            <a:r>
              <a:rPr lang="en-US" sz="1200" dirty="0">
                <a:latin typeface="Courier"/>
                <a:cs typeface="Courier"/>
              </a:rPr>
              <a:t>   </a:t>
            </a:r>
            <a:r>
              <a:rPr lang="en-US" sz="1200" dirty="0" err="1">
                <a:latin typeface="Courier"/>
                <a:cs typeface="Courier"/>
              </a:rPr>
              <a:t>typename</a:t>
            </a:r>
            <a:r>
              <a:rPr lang="en-US" sz="1200" dirty="0">
                <a:latin typeface="Courier"/>
                <a:cs typeface="Courier"/>
              </a:rPr>
              <a:t> </a:t>
            </a:r>
            <a:r>
              <a:rPr lang="en-US" sz="1200" dirty="0" err="1">
                <a:latin typeface="Courier"/>
                <a:cs typeface="Courier"/>
              </a:rPr>
              <a:t>FunctionType</a:t>
            </a:r>
            <a:r>
              <a:rPr lang="en-US" sz="1200" dirty="0">
                <a:latin typeface="Courier"/>
                <a:cs typeface="Courier"/>
              </a:rPr>
              <a:t>&lt;F&gt;::</a:t>
            </a:r>
            <a:r>
              <a:rPr lang="en-US" sz="1200" dirty="0" err="1">
                <a:latin typeface="Courier"/>
                <a:cs typeface="Courier"/>
              </a:rPr>
              <a:t>return_type</a:t>
            </a:r>
            <a:r>
              <a:rPr lang="en-US" sz="1200" dirty="0">
                <a:latin typeface="Courier"/>
                <a:cs typeface="Courier"/>
              </a:rPr>
              <a:t> operation(</a:t>
            </a:r>
            <a:r>
              <a:rPr lang="en-US" sz="1200" dirty="0" err="1">
                <a:latin typeface="Courier"/>
                <a:cs typeface="Courier"/>
              </a:rPr>
              <a:t>const</a:t>
            </a:r>
            <a:r>
              <a:rPr lang="en-US" sz="1200" dirty="0">
                <a:latin typeface="Courier"/>
                <a:cs typeface="Courier"/>
              </a:rPr>
              <a:t> F&amp; f, Arg1 arg1, Arg2 arg2)</a:t>
            </a:r>
          </a:p>
          <a:p>
            <a:r>
              <a:rPr lang="en-US" sz="1200" dirty="0">
                <a:latin typeface="Courier"/>
                <a:cs typeface="Courier"/>
              </a:rPr>
              <a:t>   {</a:t>
            </a:r>
          </a:p>
          <a:p>
            <a:r>
              <a:rPr lang="en-US" sz="1200" dirty="0">
                <a:latin typeface="Courier"/>
                <a:cs typeface="Courier"/>
              </a:rPr>
              <a:t>       </a:t>
            </a:r>
            <a:r>
              <a:rPr lang="en-US" sz="1200" dirty="0" err="1">
                <a:latin typeface="Courier"/>
                <a:cs typeface="Courier"/>
              </a:rPr>
              <a:t>critical_section</a:t>
            </a:r>
            <a:r>
              <a:rPr lang="en-US" sz="1200" dirty="0">
                <a:latin typeface="Courier"/>
                <a:cs typeface="Courier"/>
              </a:rPr>
              <a:t> </a:t>
            </a:r>
            <a:r>
              <a:rPr lang="en-US" sz="1200" dirty="0" err="1">
                <a:latin typeface="Courier"/>
                <a:cs typeface="Courier"/>
              </a:rPr>
              <a:t>cs</a:t>
            </a:r>
            <a:r>
              <a:rPr lang="en-US" sz="1200" dirty="0">
                <a:latin typeface="Courier"/>
                <a:cs typeface="Courier"/>
              </a:rPr>
              <a:t>;</a:t>
            </a:r>
          </a:p>
          <a:p>
            <a:r>
              <a:rPr lang="en-US" sz="1200" dirty="0">
                <a:latin typeface="Courier"/>
                <a:cs typeface="Courier"/>
              </a:rPr>
              <a:t>       return (object.*f)(arg1, arg2);</a:t>
            </a:r>
          </a:p>
          <a:p>
            <a:r>
              <a:rPr lang="en-US" sz="1200" dirty="0">
                <a:latin typeface="Courier"/>
                <a:cs typeface="Courier"/>
              </a:rPr>
              <a:t>   }</a:t>
            </a:r>
          </a:p>
          <a:p>
            <a:r>
              <a:rPr lang="en-US" sz="1200" dirty="0">
                <a:latin typeface="Courier"/>
                <a:cs typeface="Courier"/>
              </a:rPr>
              <a:t>   template &lt;class F, class Arg1, class Arg2&gt;</a:t>
            </a:r>
          </a:p>
          <a:p>
            <a:r>
              <a:rPr lang="en-US" sz="1200" dirty="0">
                <a:latin typeface="Courier"/>
                <a:cs typeface="Courier"/>
              </a:rPr>
              <a:t>   </a:t>
            </a:r>
            <a:r>
              <a:rPr lang="en-US" sz="1200" dirty="0" err="1">
                <a:latin typeface="Courier"/>
                <a:cs typeface="Courier"/>
              </a:rPr>
              <a:t>typename</a:t>
            </a:r>
            <a:r>
              <a:rPr lang="en-US" sz="1200" dirty="0">
                <a:latin typeface="Courier"/>
                <a:cs typeface="Courier"/>
              </a:rPr>
              <a:t> </a:t>
            </a:r>
            <a:r>
              <a:rPr lang="en-US" sz="1200" dirty="0" err="1">
                <a:latin typeface="Courier"/>
                <a:cs typeface="Courier"/>
              </a:rPr>
              <a:t>FunctionType</a:t>
            </a:r>
            <a:r>
              <a:rPr lang="en-US" sz="1200" dirty="0">
                <a:latin typeface="Courier"/>
                <a:cs typeface="Courier"/>
              </a:rPr>
              <a:t>&lt;F&gt;::</a:t>
            </a:r>
            <a:r>
              <a:rPr lang="en-US" sz="1200" dirty="0" err="1">
                <a:latin typeface="Courier"/>
                <a:cs typeface="Courier"/>
              </a:rPr>
              <a:t>return_type</a:t>
            </a:r>
            <a:r>
              <a:rPr lang="en-US" sz="1200" dirty="0">
                <a:latin typeface="Courier"/>
                <a:cs typeface="Courier"/>
              </a:rPr>
              <a:t> operation(</a:t>
            </a:r>
            <a:r>
              <a:rPr lang="en-US" sz="1200" dirty="0" err="1">
                <a:latin typeface="Courier"/>
                <a:cs typeface="Courier"/>
              </a:rPr>
              <a:t>const</a:t>
            </a:r>
            <a:r>
              <a:rPr lang="en-US" sz="1200" dirty="0">
                <a:latin typeface="Courier"/>
                <a:cs typeface="Courier"/>
              </a:rPr>
              <a:t> F&amp; f, Arg1 arg1, Arg2 arg2) </a:t>
            </a:r>
            <a:r>
              <a:rPr lang="en-US" sz="1200" dirty="0" err="1">
                <a:latin typeface="Courier"/>
                <a:cs typeface="Courier"/>
              </a:rPr>
              <a:t>const</a:t>
            </a:r>
            <a:endParaRPr lang="en-US" sz="1200" dirty="0">
              <a:latin typeface="Courier"/>
              <a:cs typeface="Courier"/>
            </a:endParaRPr>
          </a:p>
          <a:p>
            <a:r>
              <a:rPr lang="en-US" sz="1200" dirty="0">
                <a:latin typeface="Courier"/>
                <a:cs typeface="Courier"/>
              </a:rPr>
              <a:t>   {</a:t>
            </a:r>
          </a:p>
          <a:p>
            <a:r>
              <a:rPr lang="en-US" sz="1200" dirty="0">
                <a:latin typeface="Courier"/>
                <a:cs typeface="Courier"/>
              </a:rPr>
              <a:t>       </a:t>
            </a:r>
            <a:r>
              <a:rPr lang="en-US" sz="1200" dirty="0" err="1">
                <a:latin typeface="Courier"/>
                <a:cs typeface="Courier"/>
              </a:rPr>
              <a:t>critical_section</a:t>
            </a:r>
            <a:r>
              <a:rPr lang="en-US" sz="1200" dirty="0">
                <a:latin typeface="Courier"/>
                <a:cs typeface="Courier"/>
              </a:rPr>
              <a:t> </a:t>
            </a:r>
            <a:r>
              <a:rPr lang="en-US" sz="1200" dirty="0" err="1">
                <a:latin typeface="Courier"/>
                <a:cs typeface="Courier"/>
              </a:rPr>
              <a:t>cs</a:t>
            </a:r>
            <a:r>
              <a:rPr lang="en-US" sz="1200" dirty="0">
                <a:latin typeface="Courier"/>
                <a:cs typeface="Courier"/>
              </a:rPr>
              <a:t>;</a:t>
            </a:r>
          </a:p>
          <a:p>
            <a:r>
              <a:rPr lang="en-US" sz="1200" dirty="0">
                <a:latin typeface="Courier"/>
                <a:cs typeface="Courier"/>
              </a:rPr>
              <a:t>       return (object.*f)(arg1, arg2);</a:t>
            </a:r>
          </a:p>
          <a:p>
            <a:r>
              <a:rPr lang="en-US" sz="1200" dirty="0">
                <a:latin typeface="Courier"/>
                <a:cs typeface="Courier"/>
              </a:rPr>
              <a:t>   }</a:t>
            </a:r>
          </a:p>
          <a:p>
            <a:r>
              <a:rPr lang="en-US" sz="1200" dirty="0">
                <a:latin typeface="Courier"/>
                <a:cs typeface="Courier"/>
              </a:rPr>
              <a:t>private:</a:t>
            </a:r>
          </a:p>
          <a:p>
            <a:r>
              <a:rPr lang="en-US" sz="1200" dirty="0">
                <a:latin typeface="Courier"/>
                <a:cs typeface="Courier"/>
              </a:rPr>
              <a:t>  </a:t>
            </a:r>
            <a:r>
              <a:rPr lang="en-US" sz="1200" dirty="0" err="1">
                <a:latin typeface="Courier"/>
                <a:cs typeface="Courier"/>
              </a:rPr>
              <a:t>object_type</a:t>
            </a:r>
            <a:r>
              <a:rPr lang="en-US" sz="1200" dirty="0">
                <a:latin typeface="Courier"/>
                <a:cs typeface="Courier"/>
              </a:rPr>
              <a:t> object;</a:t>
            </a:r>
          </a:p>
          <a:p>
            <a:r>
              <a:rPr lang="en-US" sz="1200" dirty="0">
                <a:latin typeface="Courier"/>
                <a:cs typeface="Courier"/>
              </a:rPr>
              <a:t>  class </a:t>
            </a:r>
            <a:r>
              <a:rPr lang="en-US" sz="1200" dirty="0" err="1">
                <a:latin typeface="Courier"/>
                <a:cs typeface="Courier"/>
              </a:rPr>
              <a:t>critical_section</a:t>
            </a:r>
            <a:r>
              <a:rPr lang="en-US" sz="1200" dirty="0">
                <a:latin typeface="Courier"/>
                <a:cs typeface="Courier"/>
              </a:rPr>
              <a:t> {};</a:t>
            </a:r>
          </a:p>
          <a:p>
            <a:r>
              <a:rPr lang="en-US" sz="1200" dirty="0">
                <a:latin typeface="Courier"/>
                <a:cs typeface="Courier"/>
              </a:rPr>
              <a:t>};</a:t>
            </a:r>
          </a:p>
        </p:txBody>
      </p:sp>
    </p:spTree>
    <p:extLst>
      <p:ext uri="{BB962C8B-B14F-4D97-AF65-F5344CB8AC3E}">
        <p14:creationId xmlns:p14="http://schemas.microsoft.com/office/powerpoint/2010/main" val="19214277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Monitores</a:t>
            </a:r>
            <a:r>
              <a:rPr lang="en-US" dirty="0" smtClean="0"/>
              <a:t> </a:t>
            </a:r>
            <a:r>
              <a:rPr lang="en-US" dirty="0" err="1" smtClean="0"/>
              <a:t>em</a:t>
            </a:r>
            <a:r>
              <a:rPr lang="en-US" dirty="0" smtClean="0"/>
              <a:t> C++</a:t>
            </a:r>
            <a:endParaRPr lang="en-US" dirty="0"/>
          </a:p>
        </p:txBody>
      </p:sp>
      <p:sp>
        <p:nvSpPr>
          <p:cNvPr id="4" name="Rectangle 3"/>
          <p:cNvSpPr/>
          <p:nvPr/>
        </p:nvSpPr>
        <p:spPr>
          <a:xfrm>
            <a:off x="2483768" y="1700808"/>
            <a:ext cx="3240360" cy="3970318"/>
          </a:xfrm>
          <a:prstGeom prst="rect">
            <a:avLst/>
          </a:prstGeom>
        </p:spPr>
        <p:txBody>
          <a:bodyPr wrap="square">
            <a:spAutoFit/>
          </a:bodyPr>
          <a:lstStyle/>
          <a:p>
            <a:r>
              <a:rPr lang="en-US" dirty="0">
                <a:latin typeface="Courier"/>
                <a:cs typeface="Courier"/>
              </a:rPr>
              <a:t>class A {</a:t>
            </a:r>
          </a:p>
          <a:p>
            <a:r>
              <a:rPr lang="en-US" dirty="0">
                <a:latin typeface="Courier"/>
                <a:cs typeface="Courier"/>
              </a:rPr>
              <a:t>void F() {</a:t>
            </a:r>
          </a:p>
          <a:p>
            <a:r>
              <a:rPr lang="en-US" dirty="0" err="1">
                <a:latin typeface="Courier"/>
                <a:cs typeface="Courier"/>
              </a:rPr>
              <a:t>ScopedLock</a:t>
            </a:r>
            <a:r>
              <a:rPr lang="en-US" dirty="0">
                <a:latin typeface="Courier"/>
                <a:cs typeface="Courier"/>
              </a:rPr>
              <a:t> l(m);</a:t>
            </a:r>
          </a:p>
          <a:p>
            <a:r>
              <a:rPr lang="en-US" dirty="0">
                <a:latin typeface="Courier"/>
                <a:cs typeface="Courier"/>
              </a:rPr>
              <a:t>....</a:t>
            </a:r>
          </a:p>
          <a:p>
            <a:r>
              <a:rPr lang="en-US" dirty="0">
                <a:latin typeface="Courier"/>
                <a:cs typeface="Courier"/>
              </a:rPr>
              <a:t>.... </a:t>
            </a:r>
          </a:p>
          <a:p>
            <a:r>
              <a:rPr lang="en-US" dirty="0">
                <a:latin typeface="Courier"/>
                <a:cs typeface="Courier"/>
              </a:rPr>
              <a:t>}</a:t>
            </a:r>
          </a:p>
          <a:p>
            <a:r>
              <a:rPr lang="en-US" dirty="0">
                <a:latin typeface="Courier"/>
                <a:cs typeface="Courier"/>
              </a:rPr>
              <a:t>Void G()</a:t>
            </a:r>
          </a:p>
          <a:p>
            <a:r>
              <a:rPr lang="en-US" dirty="0">
                <a:latin typeface="Courier"/>
                <a:cs typeface="Courier"/>
              </a:rPr>
              <a:t>{</a:t>
            </a:r>
          </a:p>
          <a:p>
            <a:r>
              <a:rPr lang="en-US" dirty="0" err="1">
                <a:latin typeface="Courier"/>
                <a:cs typeface="Courier"/>
              </a:rPr>
              <a:t>ScopedLock</a:t>
            </a:r>
            <a:r>
              <a:rPr lang="en-US" dirty="0">
                <a:latin typeface="Courier"/>
                <a:cs typeface="Courier"/>
              </a:rPr>
              <a:t> l(m);</a:t>
            </a:r>
          </a:p>
          <a:p>
            <a:r>
              <a:rPr lang="en-US" dirty="0">
                <a:latin typeface="Courier"/>
                <a:cs typeface="Courier"/>
              </a:rPr>
              <a:t>....</a:t>
            </a:r>
          </a:p>
          <a:p>
            <a:r>
              <a:rPr lang="en-US" dirty="0">
                <a:latin typeface="Courier"/>
                <a:cs typeface="Courier"/>
              </a:rPr>
              <a:t>.... </a:t>
            </a:r>
          </a:p>
          <a:p>
            <a:r>
              <a:rPr lang="en-US" dirty="0">
                <a:latin typeface="Courier"/>
                <a:cs typeface="Courier"/>
              </a:rPr>
              <a:t>}</a:t>
            </a:r>
          </a:p>
          <a:p>
            <a:r>
              <a:rPr lang="en-US" dirty="0" err="1">
                <a:latin typeface="Courier"/>
                <a:cs typeface="Courier"/>
              </a:rPr>
              <a:t>mutex</a:t>
            </a:r>
            <a:r>
              <a:rPr lang="en-US" dirty="0">
                <a:latin typeface="Courier"/>
                <a:cs typeface="Courier"/>
              </a:rPr>
              <a:t> m;</a:t>
            </a:r>
          </a:p>
          <a:p>
            <a:r>
              <a:rPr lang="en-US" dirty="0">
                <a:latin typeface="Courier"/>
                <a:cs typeface="Courier"/>
              </a:rPr>
              <a:t>};</a:t>
            </a:r>
          </a:p>
        </p:txBody>
      </p:sp>
    </p:spTree>
    <p:extLst>
      <p:ext uri="{BB962C8B-B14F-4D97-AF65-F5344CB8AC3E}">
        <p14:creationId xmlns:p14="http://schemas.microsoft.com/office/powerpoint/2010/main" val="28889393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Monitores</a:t>
            </a:r>
            <a:r>
              <a:rPr lang="en-US" dirty="0" smtClean="0"/>
              <a:t> </a:t>
            </a:r>
            <a:r>
              <a:rPr lang="en-US" dirty="0" err="1" smtClean="0"/>
              <a:t>em</a:t>
            </a:r>
            <a:r>
              <a:rPr lang="en-US" dirty="0" smtClean="0"/>
              <a:t> C++</a:t>
            </a:r>
            <a:endParaRPr lang="en-US" dirty="0"/>
          </a:p>
        </p:txBody>
      </p:sp>
      <p:sp>
        <p:nvSpPr>
          <p:cNvPr id="3" name="Rectangle 2"/>
          <p:cNvSpPr/>
          <p:nvPr/>
        </p:nvSpPr>
        <p:spPr>
          <a:xfrm>
            <a:off x="2286000" y="2413338"/>
            <a:ext cx="4572000" cy="2031325"/>
          </a:xfrm>
          <a:prstGeom prst="rect">
            <a:avLst/>
          </a:prstGeom>
        </p:spPr>
        <p:txBody>
          <a:bodyPr>
            <a:spAutoFit/>
          </a:bodyPr>
          <a:lstStyle/>
          <a:p>
            <a:r>
              <a:rPr lang="en-US" dirty="0">
                <a:latin typeface="Courier"/>
                <a:cs typeface="Courier"/>
              </a:rPr>
              <a:t>Void G()</a:t>
            </a:r>
          </a:p>
          <a:p>
            <a:r>
              <a:rPr lang="en-US" dirty="0">
                <a:latin typeface="Courier"/>
                <a:cs typeface="Courier"/>
              </a:rPr>
              <a:t>{</a:t>
            </a:r>
          </a:p>
          <a:p>
            <a:r>
              <a:rPr lang="en-US" dirty="0" err="1">
                <a:latin typeface="Courier"/>
                <a:cs typeface="Courier"/>
              </a:rPr>
              <a:t>ScopedLock</a:t>
            </a:r>
            <a:r>
              <a:rPr lang="en-US" dirty="0">
                <a:latin typeface="Courier"/>
                <a:cs typeface="Courier"/>
              </a:rPr>
              <a:t> l(m);</a:t>
            </a:r>
          </a:p>
          <a:p>
            <a:r>
              <a:rPr lang="en-US" dirty="0">
                <a:latin typeface="Courier"/>
                <a:cs typeface="Courier"/>
              </a:rPr>
              <a:t>....</a:t>
            </a:r>
          </a:p>
          <a:p>
            <a:r>
              <a:rPr lang="en-US" dirty="0">
                <a:latin typeface="Courier"/>
                <a:cs typeface="Courier"/>
              </a:rPr>
              <a:t>.... </a:t>
            </a:r>
          </a:p>
          <a:p>
            <a:r>
              <a:rPr lang="en-US" dirty="0">
                <a:latin typeface="Courier"/>
                <a:cs typeface="Courier"/>
              </a:rPr>
              <a:t>F();</a:t>
            </a:r>
          </a:p>
          <a:p>
            <a:r>
              <a:rPr lang="en-US" dirty="0">
                <a:latin typeface="Courier"/>
                <a:cs typeface="Courier"/>
              </a:rPr>
              <a:t>}</a:t>
            </a:r>
          </a:p>
        </p:txBody>
      </p:sp>
      <p:sp>
        <p:nvSpPr>
          <p:cNvPr id="4" name="TextBox 3"/>
          <p:cNvSpPr txBox="1"/>
          <p:nvPr/>
        </p:nvSpPr>
        <p:spPr>
          <a:xfrm>
            <a:off x="4067944" y="4437112"/>
            <a:ext cx="2426466" cy="584776"/>
          </a:xfrm>
          <a:prstGeom prst="rect">
            <a:avLst/>
          </a:prstGeom>
          <a:noFill/>
        </p:spPr>
        <p:txBody>
          <a:bodyPr wrap="none" rtlCol="0">
            <a:spAutoFit/>
          </a:bodyPr>
          <a:lstStyle/>
          <a:p>
            <a:r>
              <a:rPr lang="en-US" sz="3200" dirty="0" smtClean="0"/>
              <a:t>DEADLOCK!!</a:t>
            </a:r>
            <a:endParaRPr lang="en-US" sz="3200" dirty="0"/>
          </a:p>
        </p:txBody>
      </p:sp>
    </p:spTree>
    <p:extLst>
      <p:ext uri="{BB962C8B-B14F-4D97-AF65-F5344CB8AC3E}">
        <p14:creationId xmlns:p14="http://schemas.microsoft.com/office/powerpoint/2010/main" val="29336329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Monitores</a:t>
            </a:r>
            <a:r>
              <a:rPr lang="en-US" dirty="0" smtClean="0"/>
              <a:t> </a:t>
            </a:r>
            <a:r>
              <a:rPr lang="en-US" dirty="0" err="1" smtClean="0"/>
              <a:t>em</a:t>
            </a:r>
            <a:r>
              <a:rPr lang="en-US" dirty="0" smtClean="0"/>
              <a:t> C++</a:t>
            </a:r>
            <a:endParaRPr lang="en-US" dirty="0"/>
          </a:p>
        </p:txBody>
      </p:sp>
      <p:sp>
        <p:nvSpPr>
          <p:cNvPr id="3" name="Content Placeholder 2"/>
          <p:cNvSpPr>
            <a:spLocks noGrp="1"/>
          </p:cNvSpPr>
          <p:nvPr>
            <p:ph idx="1"/>
          </p:nvPr>
        </p:nvSpPr>
        <p:spPr/>
        <p:txBody>
          <a:bodyPr/>
          <a:lstStyle/>
          <a:p>
            <a:r>
              <a:rPr lang="en-US" dirty="0" err="1" smtClean="0"/>
              <a:t>Qt</a:t>
            </a:r>
            <a:endParaRPr lang="en-US" dirty="0" smtClean="0"/>
          </a:p>
          <a:p>
            <a:r>
              <a:rPr lang="en-US" dirty="0" err="1" smtClean="0"/>
              <a:t>Biblioteca</a:t>
            </a:r>
            <a:r>
              <a:rPr lang="en-US" dirty="0" smtClean="0"/>
              <a:t> de threads </a:t>
            </a:r>
            <a:r>
              <a:rPr lang="en-US" dirty="0" err="1" smtClean="0"/>
              <a:t>pr</a:t>
            </a:r>
            <a:r>
              <a:rPr lang="en-US" dirty="0" err="1" smtClean="0"/>
              <a:t>ópria</a:t>
            </a:r>
            <a:endParaRPr lang="en-US" dirty="0" smtClean="0"/>
          </a:p>
          <a:p>
            <a:endParaRPr lang="en-US" dirty="0"/>
          </a:p>
        </p:txBody>
      </p:sp>
    </p:spTree>
    <p:extLst>
      <p:ext uri="{BB962C8B-B14F-4D97-AF65-F5344CB8AC3E}">
        <p14:creationId xmlns:p14="http://schemas.microsoft.com/office/powerpoint/2010/main" val="29880900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Monitores</a:t>
            </a:r>
            <a:r>
              <a:rPr lang="en-US" dirty="0" smtClean="0"/>
              <a:t> </a:t>
            </a:r>
            <a:r>
              <a:rPr lang="en-US" dirty="0" err="1" smtClean="0"/>
              <a:t>em</a:t>
            </a:r>
            <a:r>
              <a:rPr lang="en-US" dirty="0" smtClean="0"/>
              <a:t> C++</a:t>
            </a:r>
            <a:endParaRPr lang="en-US" dirty="0"/>
          </a:p>
        </p:txBody>
      </p:sp>
      <p:sp>
        <p:nvSpPr>
          <p:cNvPr id="3" name="Rectangle 2"/>
          <p:cNvSpPr/>
          <p:nvPr/>
        </p:nvSpPr>
        <p:spPr>
          <a:xfrm>
            <a:off x="1043608" y="1628800"/>
            <a:ext cx="7182544" cy="5078314"/>
          </a:xfrm>
          <a:prstGeom prst="rect">
            <a:avLst/>
          </a:prstGeom>
        </p:spPr>
        <p:txBody>
          <a:bodyPr wrap="square">
            <a:spAutoFit/>
          </a:bodyPr>
          <a:lstStyle/>
          <a:p>
            <a:r>
              <a:rPr lang="en-US" dirty="0">
                <a:latin typeface="Courier"/>
                <a:cs typeface="Courier"/>
              </a:rPr>
              <a:t>class </a:t>
            </a:r>
            <a:r>
              <a:rPr lang="en-US" dirty="0" err="1">
                <a:latin typeface="Courier"/>
                <a:cs typeface="Courier"/>
              </a:rPr>
              <a:t>BankAccount</a:t>
            </a:r>
            <a:endParaRPr lang="en-US" dirty="0">
              <a:latin typeface="Courier"/>
              <a:cs typeface="Courier"/>
            </a:endParaRPr>
          </a:p>
          <a:p>
            <a:r>
              <a:rPr lang="en-US" dirty="0">
                <a:latin typeface="Courier"/>
                <a:cs typeface="Courier"/>
              </a:rPr>
              <a:t>    {</a:t>
            </a:r>
          </a:p>
          <a:p>
            <a:r>
              <a:rPr lang="en-US" dirty="0">
                <a:latin typeface="Courier"/>
                <a:cs typeface="Courier"/>
              </a:rPr>
              <a:t>    public:</a:t>
            </a:r>
          </a:p>
          <a:p>
            <a:r>
              <a:rPr lang="en-US" dirty="0">
                <a:latin typeface="Courier"/>
                <a:cs typeface="Courier"/>
              </a:rPr>
              <a:t>        </a:t>
            </a:r>
            <a:r>
              <a:rPr lang="en-US" dirty="0" err="1">
                <a:latin typeface="Courier"/>
                <a:cs typeface="Courier"/>
              </a:rPr>
              <a:t>BankAccount</a:t>
            </a:r>
            <a:r>
              <a:rPr lang="en-US" dirty="0">
                <a:latin typeface="Courier"/>
                <a:cs typeface="Courier"/>
              </a:rPr>
              <a:t>() { balance = 0; }</a:t>
            </a:r>
          </a:p>
          <a:p>
            <a:r>
              <a:rPr lang="en-US" dirty="0">
                <a:latin typeface="Courier"/>
                <a:cs typeface="Courier"/>
              </a:rPr>
              <a:t>    </a:t>
            </a:r>
          </a:p>
          <a:p>
            <a:r>
              <a:rPr lang="en-US" dirty="0">
                <a:latin typeface="Courier"/>
                <a:cs typeface="Courier"/>
              </a:rPr>
              <a:t>        void withdraw(</a:t>
            </a:r>
            <a:r>
              <a:rPr lang="en-US" dirty="0" err="1">
                <a:latin typeface="Courier"/>
                <a:cs typeface="Courier"/>
              </a:rPr>
              <a:t>int</a:t>
            </a:r>
            <a:r>
              <a:rPr lang="en-US" dirty="0">
                <a:latin typeface="Courier"/>
                <a:cs typeface="Courier"/>
              </a:rPr>
              <a:t> amount) {</a:t>
            </a:r>
          </a:p>
          <a:p>
            <a:r>
              <a:rPr lang="en-US" dirty="0">
                <a:latin typeface="Courier"/>
                <a:cs typeface="Courier"/>
              </a:rPr>
              <a:t>            </a:t>
            </a:r>
            <a:r>
              <a:rPr lang="en-US" dirty="0" err="1">
                <a:latin typeface="Courier"/>
                <a:cs typeface="Courier"/>
              </a:rPr>
              <a:t>QMutexLocker</a:t>
            </a:r>
            <a:r>
              <a:rPr lang="en-US" dirty="0">
                <a:latin typeface="Courier"/>
                <a:cs typeface="Courier"/>
              </a:rPr>
              <a:t> locker(&amp;</a:t>
            </a:r>
            <a:r>
              <a:rPr lang="en-US" dirty="0" err="1">
                <a:latin typeface="Courier"/>
                <a:cs typeface="Courier"/>
              </a:rPr>
              <a:t>mutex</a:t>
            </a:r>
            <a:r>
              <a:rPr lang="en-US" dirty="0">
                <a:latin typeface="Courier"/>
                <a:cs typeface="Courier"/>
              </a:rPr>
              <a:t>);</a:t>
            </a:r>
          </a:p>
          <a:p>
            <a:r>
              <a:rPr lang="en-US" dirty="0">
                <a:latin typeface="Courier"/>
                <a:cs typeface="Courier"/>
              </a:rPr>
              <a:t>            balance -= amount;</a:t>
            </a:r>
          </a:p>
          <a:p>
            <a:r>
              <a:rPr lang="en-US" dirty="0">
                <a:latin typeface="Courier"/>
                <a:cs typeface="Courier"/>
              </a:rPr>
              <a:t>        }</a:t>
            </a:r>
          </a:p>
          <a:p>
            <a:r>
              <a:rPr lang="en-US" dirty="0">
                <a:latin typeface="Courier"/>
                <a:cs typeface="Courier"/>
              </a:rPr>
              <a:t>        void deposit(</a:t>
            </a:r>
            <a:r>
              <a:rPr lang="en-US" dirty="0" err="1">
                <a:latin typeface="Courier"/>
                <a:cs typeface="Courier"/>
              </a:rPr>
              <a:t>int</a:t>
            </a:r>
            <a:r>
              <a:rPr lang="en-US" dirty="0">
                <a:latin typeface="Courier"/>
                <a:cs typeface="Courier"/>
              </a:rPr>
              <a:t> amount) {</a:t>
            </a:r>
          </a:p>
          <a:p>
            <a:r>
              <a:rPr lang="en-US" dirty="0">
                <a:latin typeface="Courier"/>
                <a:cs typeface="Courier"/>
              </a:rPr>
              <a:t>            </a:t>
            </a:r>
            <a:r>
              <a:rPr lang="en-US" dirty="0" err="1">
                <a:latin typeface="Courier"/>
                <a:cs typeface="Courier"/>
              </a:rPr>
              <a:t>QMutexLocker</a:t>
            </a:r>
            <a:r>
              <a:rPr lang="en-US" dirty="0">
                <a:latin typeface="Courier"/>
                <a:cs typeface="Courier"/>
              </a:rPr>
              <a:t> locker(&amp;</a:t>
            </a:r>
            <a:r>
              <a:rPr lang="en-US" dirty="0" err="1">
                <a:latin typeface="Courier"/>
                <a:cs typeface="Courier"/>
              </a:rPr>
              <a:t>mutex</a:t>
            </a:r>
            <a:r>
              <a:rPr lang="en-US" dirty="0">
                <a:latin typeface="Courier"/>
                <a:cs typeface="Courier"/>
              </a:rPr>
              <a:t>);</a:t>
            </a:r>
          </a:p>
          <a:p>
            <a:r>
              <a:rPr lang="en-US" dirty="0">
                <a:latin typeface="Courier"/>
                <a:cs typeface="Courier"/>
              </a:rPr>
              <a:t>            balance += amount;</a:t>
            </a:r>
          </a:p>
          <a:p>
            <a:r>
              <a:rPr lang="en-US" dirty="0">
                <a:latin typeface="Courier"/>
                <a:cs typeface="Courier"/>
              </a:rPr>
              <a:t>        }</a:t>
            </a:r>
          </a:p>
          <a:p>
            <a:r>
              <a:rPr lang="en-US" dirty="0">
                <a:latin typeface="Courier"/>
                <a:cs typeface="Courier"/>
              </a:rPr>
              <a:t>    </a:t>
            </a:r>
          </a:p>
          <a:p>
            <a:r>
              <a:rPr lang="en-US" dirty="0">
                <a:latin typeface="Courier"/>
                <a:cs typeface="Courier"/>
              </a:rPr>
              <a:t>    private:</a:t>
            </a:r>
          </a:p>
          <a:p>
            <a:r>
              <a:rPr lang="en-US" dirty="0">
                <a:latin typeface="Courier"/>
                <a:cs typeface="Courier"/>
              </a:rPr>
              <a:t>        </a:t>
            </a:r>
            <a:r>
              <a:rPr lang="en-US" dirty="0" err="1">
                <a:latin typeface="Courier"/>
                <a:cs typeface="Courier"/>
              </a:rPr>
              <a:t>QMutex</a:t>
            </a:r>
            <a:r>
              <a:rPr lang="en-US" dirty="0">
                <a:latin typeface="Courier"/>
                <a:cs typeface="Courier"/>
              </a:rPr>
              <a:t> </a:t>
            </a:r>
            <a:r>
              <a:rPr lang="en-US" dirty="0" err="1">
                <a:latin typeface="Courier"/>
                <a:cs typeface="Courier"/>
              </a:rPr>
              <a:t>mutex</a:t>
            </a:r>
            <a:r>
              <a:rPr lang="en-US" dirty="0">
                <a:latin typeface="Courier"/>
                <a:cs typeface="Courier"/>
              </a:rPr>
              <a:t>;</a:t>
            </a:r>
          </a:p>
          <a:p>
            <a:r>
              <a:rPr lang="en-US" dirty="0">
                <a:latin typeface="Courier"/>
                <a:cs typeface="Courier"/>
              </a:rPr>
              <a:t>        </a:t>
            </a:r>
            <a:r>
              <a:rPr lang="en-US" dirty="0" err="1">
                <a:latin typeface="Courier"/>
                <a:cs typeface="Courier"/>
              </a:rPr>
              <a:t>int</a:t>
            </a:r>
            <a:r>
              <a:rPr lang="en-US" dirty="0">
                <a:latin typeface="Courier"/>
                <a:cs typeface="Courier"/>
              </a:rPr>
              <a:t> balance;</a:t>
            </a:r>
          </a:p>
          <a:p>
            <a:r>
              <a:rPr lang="en-US" dirty="0">
                <a:latin typeface="Courier"/>
                <a:cs typeface="Courier"/>
              </a:rPr>
              <a:t>    };</a:t>
            </a:r>
          </a:p>
        </p:txBody>
      </p:sp>
    </p:spTree>
    <p:extLst>
      <p:ext uri="{BB962C8B-B14F-4D97-AF65-F5344CB8AC3E}">
        <p14:creationId xmlns:p14="http://schemas.microsoft.com/office/powerpoint/2010/main" val="4654124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Monitores</a:t>
            </a:r>
            <a:r>
              <a:rPr lang="en-US" dirty="0" smtClean="0"/>
              <a:t> </a:t>
            </a:r>
            <a:r>
              <a:rPr lang="en-US" dirty="0" err="1" smtClean="0"/>
              <a:t>em</a:t>
            </a:r>
            <a:r>
              <a:rPr lang="en-US" dirty="0" smtClean="0"/>
              <a:t> C++</a:t>
            </a:r>
            <a:endParaRPr lang="en-US" dirty="0"/>
          </a:p>
        </p:txBody>
      </p:sp>
      <p:sp>
        <p:nvSpPr>
          <p:cNvPr id="3" name="Rectangle 2"/>
          <p:cNvSpPr/>
          <p:nvPr/>
        </p:nvSpPr>
        <p:spPr>
          <a:xfrm>
            <a:off x="1187624" y="1502687"/>
            <a:ext cx="6858000" cy="5355313"/>
          </a:xfrm>
          <a:prstGeom prst="rect">
            <a:avLst/>
          </a:prstGeom>
        </p:spPr>
        <p:txBody>
          <a:bodyPr wrap="square">
            <a:spAutoFit/>
          </a:bodyPr>
          <a:lstStyle/>
          <a:p>
            <a:r>
              <a:rPr lang="en-US" dirty="0">
                <a:latin typeface="Courier"/>
                <a:cs typeface="Courier"/>
              </a:rPr>
              <a:t>monitor </a:t>
            </a:r>
            <a:r>
              <a:rPr lang="en-US" dirty="0" err="1">
                <a:latin typeface="Courier"/>
                <a:cs typeface="Courier"/>
              </a:rPr>
              <a:t>BankAccount</a:t>
            </a:r>
            <a:endParaRPr lang="en-US" dirty="0">
              <a:latin typeface="Courier"/>
              <a:cs typeface="Courier"/>
            </a:endParaRPr>
          </a:p>
          <a:p>
            <a:r>
              <a:rPr lang="en-US" dirty="0">
                <a:latin typeface="Courier"/>
                <a:cs typeface="Courier"/>
              </a:rPr>
              <a:t>    {</a:t>
            </a:r>
          </a:p>
          <a:p>
            <a:r>
              <a:rPr lang="en-US" dirty="0">
                <a:latin typeface="Courier"/>
                <a:cs typeface="Courier"/>
              </a:rPr>
              <a:t>    public:</a:t>
            </a:r>
          </a:p>
          <a:p>
            <a:r>
              <a:rPr lang="en-US" dirty="0">
                <a:latin typeface="Courier"/>
                <a:cs typeface="Courier"/>
              </a:rPr>
              <a:t>        </a:t>
            </a:r>
            <a:r>
              <a:rPr lang="en-US" dirty="0" err="1">
                <a:latin typeface="Courier"/>
                <a:cs typeface="Courier"/>
              </a:rPr>
              <a:t>BankAccount</a:t>
            </a:r>
            <a:r>
              <a:rPr lang="en-US" dirty="0">
                <a:latin typeface="Courier"/>
                <a:cs typeface="Courier"/>
              </a:rPr>
              <a:t>() { balance = 0; }</a:t>
            </a:r>
          </a:p>
          <a:p>
            <a:r>
              <a:rPr lang="en-US" dirty="0">
                <a:latin typeface="Courier"/>
                <a:cs typeface="Courier"/>
              </a:rPr>
              <a:t>    </a:t>
            </a:r>
          </a:p>
          <a:p>
            <a:r>
              <a:rPr lang="en-US" dirty="0">
                <a:latin typeface="Courier"/>
                <a:cs typeface="Courier"/>
              </a:rPr>
              <a:t>        void withdraw(</a:t>
            </a:r>
            <a:r>
              <a:rPr lang="en-US" dirty="0" err="1">
                <a:latin typeface="Courier"/>
                <a:cs typeface="Courier"/>
              </a:rPr>
              <a:t>uint</a:t>
            </a:r>
            <a:r>
              <a:rPr lang="en-US" dirty="0">
                <a:latin typeface="Courier"/>
                <a:cs typeface="Courier"/>
              </a:rPr>
              <a:t> amount) {</a:t>
            </a:r>
          </a:p>
          <a:p>
            <a:r>
              <a:rPr lang="en-US" dirty="0">
                <a:latin typeface="Courier"/>
                <a:cs typeface="Courier"/>
              </a:rPr>
              <a:t>            while (amount &gt; balance)</a:t>
            </a:r>
          </a:p>
          <a:p>
            <a:r>
              <a:rPr lang="en-US" dirty="0">
                <a:latin typeface="Courier"/>
                <a:cs typeface="Courier"/>
              </a:rPr>
              <a:t>                wait(</a:t>
            </a:r>
            <a:r>
              <a:rPr lang="en-US" dirty="0" err="1">
                <a:latin typeface="Courier"/>
                <a:cs typeface="Courier"/>
              </a:rPr>
              <a:t>moreMoney</a:t>
            </a:r>
            <a:r>
              <a:rPr lang="en-US" dirty="0">
                <a:latin typeface="Courier"/>
                <a:cs typeface="Courier"/>
              </a:rPr>
              <a:t>);</a:t>
            </a:r>
          </a:p>
          <a:p>
            <a:r>
              <a:rPr lang="en-US" dirty="0">
                <a:latin typeface="Courier"/>
                <a:cs typeface="Courier"/>
              </a:rPr>
              <a:t>            balance -= amount;</a:t>
            </a:r>
          </a:p>
          <a:p>
            <a:r>
              <a:rPr lang="en-US" dirty="0">
                <a:latin typeface="Courier"/>
                <a:cs typeface="Courier"/>
              </a:rPr>
              <a:t>        }</a:t>
            </a:r>
          </a:p>
          <a:p>
            <a:r>
              <a:rPr lang="en-US" dirty="0">
                <a:latin typeface="Courier"/>
                <a:cs typeface="Courier"/>
              </a:rPr>
              <a:t>        void deposit(</a:t>
            </a:r>
            <a:r>
              <a:rPr lang="en-US" dirty="0" err="1">
                <a:latin typeface="Courier"/>
                <a:cs typeface="Courier"/>
              </a:rPr>
              <a:t>uint</a:t>
            </a:r>
            <a:r>
              <a:rPr lang="en-US" dirty="0">
                <a:latin typeface="Courier"/>
                <a:cs typeface="Courier"/>
              </a:rPr>
              <a:t> amount) {</a:t>
            </a:r>
          </a:p>
          <a:p>
            <a:r>
              <a:rPr lang="en-US" dirty="0">
                <a:latin typeface="Courier"/>
                <a:cs typeface="Courier"/>
              </a:rPr>
              <a:t>            balance += amount;</a:t>
            </a:r>
          </a:p>
          <a:p>
            <a:r>
              <a:rPr lang="en-US" dirty="0">
                <a:latin typeface="Courier"/>
                <a:cs typeface="Courier"/>
              </a:rPr>
              <a:t>            </a:t>
            </a:r>
            <a:r>
              <a:rPr lang="en-US" dirty="0" err="1">
                <a:latin typeface="Courier"/>
                <a:cs typeface="Courier"/>
              </a:rPr>
              <a:t>signalAll</a:t>
            </a:r>
            <a:r>
              <a:rPr lang="en-US" dirty="0">
                <a:latin typeface="Courier"/>
                <a:cs typeface="Courier"/>
              </a:rPr>
              <a:t>(</a:t>
            </a:r>
            <a:r>
              <a:rPr lang="en-US" dirty="0" err="1">
                <a:latin typeface="Courier"/>
                <a:cs typeface="Courier"/>
              </a:rPr>
              <a:t>moreMoney</a:t>
            </a:r>
            <a:r>
              <a:rPr lang="en-US" dirty="0">
                <a:latin typeface="Courier"/>
                <a:cs typeface="Courier"/>
              </a:rPr>
              <a:t>);</a:t>
            </a:r>
          </a:p>
          <a:p>
            <a:r>
              <a:rPr lang="en-US" dirty="0">
                <a:latin typeface="Courier"/>
                <a:cs typeface="Courier"/>
              </a:rPr>
              <a:t>        }</a:t>
            </a:r>
          </a:p>
          <a:p>
            <a:r>
              <a:rPr lang="en-US" dirty="0">
                <a:latin typeface="Courier"/>
                <a:cs typeface="Courier"/>
              </a:rPr>
              <a:t>    </a:t>
            </a:r>
          </a:p>
          <a:p>
            <a:r>
              <a:rPr lang="en-US" dirty="0">
                <a:latin typeface="Courier"/>
                <a:cs typeface="Courier"/>
              </a:rPr>
              <a:t>    private:</a:t>
            </a:r>
          </a:p>
          <a:p>
            <a:r>
              <a:rPr lang="en-US" dirty="0">
                <a:latin typeface="Courier"/>
                <a:cs typeface="Courier"/>
              </a:rPr>
              <a:t>        </a:t>
            </a:r>
            <a:r>
              <a:rPr lang="en-US" dirty="0" err="1">
                <a:latin typeface="Courier"/>
                <a:cs typeface="Courier"/>
              </a:rPr>
              <a:t>cond</a:t>
            </a:r>
            <a:r>
              <a:rPr lang="en-US" dirty="0">
                <a:latin typeface="Courier"/>
                <a:cs typeface="Courier"/>
              </a:rPr>
              <a:t> </a:t>
            </a:r>
            <a:r>
              <a:rPr lang="en-US" dirty="0" err="1">
                <a:latin typeface="Courier"/>
                <a:cs typeface="Courier"/>
              </a:rPr>
              <a:t>moreMoney</a:t>
            </a:r>
            <a:r>
              <a:rPr lang="en-US" dirty="0">
                <a:latin typeface="Courier"/>
                <a:cs typeface="Courier"/>
              </a:rPr>
              <a:t>;</a:t>
            </a:r>
          </a:p>
          <a:p>
            <a:r>
              <a:rPr lang="en-US" dirty="0">
                <a:latin typeface="Courier"/>
                <a:cs typeface="Courier"/>
              </a:rPr>
              <a:t>        </a:t>
            </a:r>
            <a:r>
              <a:rPr lang="en-US" dirty="0" err="1">
                <a:latin typeface="Courier"/>
                <a:cs typeface="Courier"/>
              </a:rPr>
              <a:t>uint</a:t>
            </a:r>
            <a:r>
              <a:rPr lang="en-US" dirty="0">
                <a:latin typeface="Courier"/>
                <a:cs typeface="Courier"/>
              </a:rPr>
              <a:t> balance;</a:t>
            </a:r>
          </a:p>
          <a:p>
            <a:r>
              <a:rPr lang="en-US" dirty="0">
                <a:latin typeface="Courier"/>
                <a:cs typeface="Courier"/>
              </a:rPr>
              <a:t>    };</a:t>
            </a:r>
          </a:p>
        </p:txBody>
      </p:sp>
    </p:spTree>
    <p:extLst>
      <p:ext uri="{BB962C8B-B14F-4D97-AF65-F5344CB8AC3E}">
        <p14:creationId xmlns:p14="http://schemas.microsoft.com/office/powerpoint/2010/main" val="272990657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Monitores</a:t>
            </a:r>
            <a:r>
              <a:rPr lang="en-US" dirty="0" smtClean="0"/>
              <a:t> </a:t>
            </a:r>
            <a:r>
              <a:rPr lang="en-US" dirty="0" err="1" smtClean="0"/>
              <a:t>em</a:t>
            </a:r>
            <a:r>
              <a:rPr lang="en-US" dirty="0" smtClean="0"/>
              <a:t> C++</a:t>
            </a:r>
            <a:endParaRPr lang="en-US" dirty="0"/>
          </a:p>
        </p:txBody>
      </p:sp>
      <p:sp>
        <p:nvSpPr>
          <p:cNvPr id="3" name="Rectangle 2"/>
          <p:cNvSpPr/>
          <p:nvPr/>
        </p:nvSpPr>
        <p:spPr>
          <a:xfrm>
            <a:off x="683568" y="1556792"/>
            <a:ext cx="7470576" cy="5262980"/>
          </a:xfrm>
          <a:prstGeom prst="rect">
            <a:avLst/>
          </a:prstGeom>
        </p:spPr>
        <p:txBody>
          <a:bodyPr wrap="square">
            <a:spAutoFit/>
          </a:bodyPr>
          <a:lstStyle/>
          <a:p>
            <a:r>
              <a:rPr lang="en-US" sz="1600" dirty="0">
                <a:latin typeface="Courier"/>
                <a:cs typeface="Courier"/>
              </a:rPr>
              <a:t>class </a:t>
            </a:r>
            <a:r>
              <a:rPr lang="en-US" sz="1600" dirty="0" err="1">
                <a:latin typeface="Courier"/>
                <a:cs typeface="Courier"/>
              </a:rPr>
              <a:t>BankAccount</a:t>
            </a:r>
            <a:endParaRPr lang="en-US" sz="1600" dirty="0">
              <a:latin typeface="Courier"/>
              <a:cs typeface="Courier"/>
            </a:endParaRPr>
          </a:p>
          <a:p>
            <a:r>
              <a:rPr lang="en-US" sz="1600" dirty="0">
                <a:latin typeface="Courier"/>
                <a:cs typeface="Courier"/>
              </a:rPr>
              <a:t>    {</a:t>
            </a:r>
          </a:p>
          <a:p>
            <a:r>
              <a:rPr lang="en-US" sz="1600" dirty="0">
                <a:latin typeface="Courier"/>
                <a:cs typeface="Courier"/>
              </a:rPr>
              <a:t>    public:</a:t>
            </a:r>
          </a:p>
          <a:p>
            <a:r>
              <a:rPr lang="en-US" sz="1600" dirty="0">
                <a:latin typeface="Courier"/>
                <a:cs typeface="Courier"/>
              </a:rPr>
              <a:t>        </a:t>
            </a:r>
            <a:r>
              <a:rPr lang="en-US" sz="1600" dirty="0" err="1">
                <a:latin typeface="Courier"/>
                <a:cs typeface="Courier"/>
              </a:rPr>
              <a:t>BankAccount</a:t>
            </a:r>
            <a:r>
              <a:rPr lang="en-US" sz="1600" dirty="0">
                <a:latin typeface="Courier"/>
                <a:cs typeface="Courier"/>
              </a:rPr>
              <a:t>() { balance = 0; }</a:t>
            </a:r>
          </a:p>
          <a:p>
            <a:r>
              <a:rPr lang="en-US" sz="1600" dirty="0">
                <a:latin typeface="Courier"/>
                <a:cs typeface="Courier"/>
              </a:rPr>
              <a:t>    </a:t>
            </a:r>
          </a:p>
          <a:p>
            <a:r>
              <a:rPr lang="en-US" sz="1600" dirty="0">
                <a:latin typeface="Courier"/>
                <a:cs typeface="Courier"/>
              </a:rPr>
              <a:t>        void withdraw(</a:t>
            </a:r>
            <a:r>
              <a:rPr lang="en-US" sz="1600" dirty="0" err="1">
                <a:latin typeface="Courier"/>
                <a:cs typeface="Courier"/>
              </a:rPr>
              <a:t>uint</a:t>
            </a:r>
            <a:r>
              <a:rPr lang="en-US" sz="1600" dirty="0">
                <a:latin typeface="Courier"/>
                <a:cs typeface="Courier"/>
              </a:rPr>
              <a:t> amount) {</a:t>
            </a:r>
          </a:p>
          <a:p>
            <a:r>
              <a:rPr lang="en-US" sz="1600" dirty="0">
                <a:latin typeface="Courier"/>
                <a:cs typeface="Courier"/>
              </a:rPr>
              <a:t>            </a:t>
            </a:r>
            <a:r>
              <a:rPr lang="en-US" sz="1600" dirty="0" err="1">
                <a:latin typeface="Courier"/>
                <a:cs typeface="Courier"/>
              </a:rPr>
              <a:t>QMutexLocker</a:t>
            </a:r>
            <a:r>
              <a:rPr lang="en-US" sz="1600" dirty="0">
                <a:latin typeface="Courier"/>
                <a:cs typeface="Courier"/>
              </a:rPr>
              <a:t> locker(&amp;</a:t>
            </a:r>
            <a:r>
              <a:rPr lang="en-US" sz="1600" dirty="0" err="1">
                <a:latin typeface="Courier"/>
                <a:cs typeface="Courier"/>
              </a:rPr>
              <a:t>mutex</a:t>
            </a:r>
            <a:r>
              <a:rPr lang="en-US" sz="1600" dirty="0">
                <a:latin typeface="Courier"/>
                <a:cs typeface="Courier"/>
              </a:rPr>
              <a:t>);</a:t>
            </a:r>
          </a:p>
          <a:p>
            <a:r>
              <a:rPr lang="en-US" sz="1600" dirty="0">
                <a:latin typeface="Courier"/>
                <a:cs typeface="Courier"/>
              </a:rPr>
              <a:t>            while (amount &gt; balance)</a:t>
            </a:r>
          </a:p>
          <a:p>
            <a:r>
              <a:rPr lang="en-US" sz="1600" dirty="0">
                <a:latin typeface="Courier"/>
                <a:cs typeface="Courier"/>
              </a:rPr>
              <a:t>                </a:t>
            </a:r>
            <a:r>
              <a:rPr lang="en-US" sz="1600" dirty="0" err="1">
                <a:latin typeface="Courier"/>
                <a:cs typeface="Courier"/>
              </a:rPr>
              <a:t>moreMoney.wait</a:t>
            </a:r>
            <a:r>
              <a:rPr lang="en-US" sz="1600" dirty="0">
                <a:latin typeface="Courier"/>
                <a:cs typeface="Courier"/>
              </a:rPr>
              <a:t>(&amp;</a:t>
            </a:r>
            <a:r>
              <a:rPr lang="en-US" sz="1600" dirty="0" err="1">
                <a:latin typeface="Courier"/>
                <a:cs typeface="Courier"/>
              </a:rPr>
              <a:t>mutex</a:t>
            </a:r>
            <a:r>
              <a:rPr lang="en-US" sz="1600" dirty="0">
                <a:latin typeface="Courier"/>
                <a:cs typeface="Courier"/>
              </a:rPr>
              <a:t>);</a:t>
            </a:r>
          </a:p>
          <a:p>
            <a:r>
              <a:rPr lang="en-US" sz="1600" dirty="0">
                <a:latin typeface="Courier"/>
                <a:cs typeface="Courier"/>
              </a:rPr>
              <a:t>            balance -= amount;</a:t>
            </a:r>
          </a:p>
          <a:p>
            <a:r>
              <a:rPr lang="en-US" sz="1600" dirty="0">
                <a:latin typeface="Courier"/>
                <a:cs typeface="Courier"/>
              </a:rPr>
              <a:t>        </a:t>
            </a:r>
            <a:r>
              <a:rPr lang="en-US" sz="1600" dirty="0" smtClean="0">
                <a:latin typeface="Courier"/>
                <a:cs typeface="Courier"/>
              </a:rPr>
              <a:t>}</a:t>
            </a:r>
            <a:endParaRPr lang="en-US" sz="1600" dirty="0">
              <a:latin typeface="Courier"/>
              <a:cs typeface="Courier"/>
            </a:endParaRPr>
          </a:p>
          <a:p>
            <a:r>
              <a:rPr lang="en-US" sz="1600" dirty="0">
                <a:latin typeface="Courier"/>
                <a:cs typeface="Courier"/>
              </a:rPr>
              <a:t>        void deposit(</a:t>
            </a:r>
            <a:r>
              <a:rPr lang="en-US" sz="1600" dirty="0" err="1">
                <a:latin typeface="Courier"/>
                <a:cs typeface="Courier"/>
              </a:rPr>
              <a:t>uint</a:t>
            </a:r>
            <a:r>
              <a:rPr lang="en-US" sz="1600" dirty="0">
                <a:latin typeface="Courier"/>
                <a:cs typeface="Courier"/>
              </a:rPr>
              <a:t> amount) {</a:t>
            </a:r>
          </a:p>
          <a:p>
            <a:r>
              <a:rPr lang="en-US" sz="1600" dirty="0">
                <a:latin typeface="Courier"/>
                <a:cs typeface="Courier"/>
              </a:rPr>
              <a:t>            </a:t>
            </a:r>
            <a:r>
              <a:rPr lang="en-US" sz="1600" dirty="0" err="1">
                <a:latin typeface="Courier"/>
                <a:cs typeface="Courier"/>
              </a:rPr>
              <a:t>QMutexLocker</a:t>
            </a:r>
            <a:r>
              <a:rPr lang="en-US" sz="1600" dirty="0">
                <a:latin typeface="Courier"/>
                <a:cs typeface="Courier"/>
              </a:rPr>
              <a:t> locker(&amp;</a:t>
            </a:r>
            <a:r>
              <a:rPr lang="en-US" sz="1600" dirty="0" err="1">
                <a:latin typeface="Courier"/>
                <a:cs typeface="Courier"/>
              </a:rPr>
              <a:t>mutex</a:t>
            </a:r>
            <a:r>
              <a:rPr lang="en-US" sz="1600" dirty="0">
                <a:latin typeface="Courier"/>
                <a:cs typeface="Courier"/>
              </a:rPr>
              <a:t>);</a:t>
            </a:r>
          </a:p>
          <a:p>
            <a:r>
              <a:rPr lang="en-US" sz="1600" dirty="0">
                <a:latin typeface="Courier"/>
                <a:cs typeface="Courier"/>
              </a:rPr>
              <a:t>            balance += amount;</a:t>
            </a:r>
          </a:p>
          <a:p>
            <a:r>
              <a:rPr lang="en-US" sz="1600" dirty="0">
                <a:latin typeface="Courier"/>
                <a:cs typeface="Courier"/>
              </a:rPr>
              <a:t>            </a:t>
            </a:r>
            <a:r>
              <a:rPr lang="en-US" sz="1600" dirty="0" err="1">
                <a:latin typeface="Courier"/>
                <a:cs typeface="Courier"/>
              </a:rPr>
              <a:t>moreMoney.wakeAll</a:t>
            </a:r>
            <a:r>
              <a:rPr lang="en-US" sz="1600" dirty="0">
                <a:latin typeface="Courier"/>
                <a:cs typeface="Courier"/>
              </a:rPr>
              <a:t>();</a:t>
            </a:r>
          </a:p>
          <a:p>
            <a:r>
              <a:rPr lang="en-US" sz="1600" dirty="0">
                <a:latin typeface="Courier"/>
                <a:cs typeface="Courier"/>
              </a:rPr>
              <a:t>        </a:t>
            </a:r>
            <a:r>
              <a:rPr lang="en-US" sz="1600" dirty="0" smtClean="0">
                <a:latin typeface="Courier"/>
                <a:cs typeface="Courier"/>
              </a:rPr>
              <a:t>}</a:t>
            </a:r>
            <a:endParaRPr lang="en-US" sz="1600" dirty="0">
              <a:latin typeface="Courier"/>
              <a:cs typeface="Courier"/>
            </a:endParaRPr>
          </a:p>
          <a:p>
            <a:r>
              <a:rPr lang="en-US" sz="1600" dirty="0">
                <a:latin typeface="Courier"/>
                <a:cs typeface="Courier"/>
              </a:rPr>
              <a:t>    private:</a:t>
            </a:r>
          </a:p>
          <a:p>
            <a:r>
              <a:rPr lang="en-US" sz="1600" dirty="0">
                <a:latin typeface="Courier"/>
                <a:cs typeface="Courier"/>
              </a:rPr>
              <a:t>        </a:t>
            </a:r>
            <a:r>
              <a:rPr lang="en-US" sz="1600" dirty="0" err="1">
                <a:latin typeface="Courier"/>
                <a:cs typeface="Courier"/>
              </a:rPr>
              <a:t>QMutex</a:t>
            </a:r>
            <a:r>
              <a:rPr lang="en-US" sz="1600" dirty="0">
                <a:latin typeface="Courier"/>
                <a:cs typeface="Courier"/>
              </a:rPr>
              <a:t> </a:t>
            </a:r>
            <a:r>
              <a:rPr lang="en-US" sz="1600" dirty="0" err="1">
                <a:latin typeface="Courier"/>
                <a:cs typeface="Courier"/>
              </a:rPr>
              <a:t>mutex</a:t>
            </a:r>
            <a:r>
              <a:rPr lang="en-US" sz="1600" dirty="0">
                <a:latin typeface="Courier"/>
                <a:cs typeface="Courier"/>
              </a:rPr>
              <a:t>;</a:t>
            </a:r>
          </a:p>
          <a:p>
            <a:r>
              <a:rPr lang="en-US" sz="1600" dirty="0">
                <a:latin typeface="Courier"/>
                <a:cs typeface="Courier"/>
              </a:rPr>
              <a:t>        </a:t>
            </a:r>
            <a:r>
              <a:rPr lang="en-US" sz="1600" dirty="0" err="1">
                <a:latin typeface="Courier"/>
                <a:cs typeface="Courier"/>
              </a:rPr>
              <a:t>QWaitCondition</a:t>
            </a:r>
            <a:r>
              <a:rPr lang="en-US" sz="1600" dirty="0">
                <a:latin typeface="Courier"/>
                <a:cs typeface="Courier"/>
              </a:rPr>
              <a:t> </a:t>
            </a:r>
            <a:r>
              <a:rPr lang="en-US" sz="1600" dirty="0" err="1">
                <a:latin typeface="Courier"/>
                <a:cs typeface="Courier"/>
              </a:rPr>
              <a:t>moreMoney</a:t>
            </a:r>
            <a:r>
              <a:rPr lang="en-US" sz="1600" dirty="0">
                <a:latin typeface="Courier"/>
                <a:cs typeface="Courier"/>
              </a:rPr>
              <a:t>;</a:t>
            </a:r>
          </a:p>
          <a:p>
            <a:r>
              <a:rPr lang="en-US" sz="1600" dirty="0">
                <a:latin typeface="Courier"/>
                <a:cs typeface="Courier"/>
              </a:rPr>
              <a:t>        </a:t>
            </a:r>
            <a:r>
              <a:rPr lang="en-US" sz="1600" dirty="0" err="1">
                <a:latin typeface="Courier"/>
                <a:cs typeface="Courier"/>
              </a:rPr>
              <a:t>uint</a:t>
            </a:r>
            <a:r>
              <a:rPr lang="en-US" sz="1600" dirty="0">
                <a:latin typeface="Courier"/>
                <a:cs typeface="Courier"/>
              </a:rPr>
              <a:t> balance;</a:t>
            </a:r>
          </a:p>
          <a:p>
            <a:r>
              <a:rPr lang="en-US" sz="1600" dirty="0">
                <a:latin typeface="Courier"/>
                <a:cs typeface="Courier"/>
              </a:rPr>
              <a:t>    };</a:t>
            </a:r>
          </a:p>
        </p:txBody>
      </p:sp>
    </p:spTree>
    <p:extLst>
      <p:ext uri="{BB962C8B-B14F-4D97-AF65-F5344CB8AC3E}">
        <p14:creationId xmlns:p14="http://schemas.microsoft.com/office/powerpoint/2010/main" val="39932502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Monitores</a:t>
            </a:r>
            <a:r>
              <a:rPr lang="en-US" dirty="0" smtClean="0"/>
              <a:t> </a:t>
            </a:r>
            <a:r>
              <a:rPr lang="en-US" dirty="0" err="1" smtClean="0"/>
              <a:t>em</a:t>
            </a:r>
            <a:r>
              <a:rPr lang="en-US" dirty="0" smtClean="0"/>
              <a:t> C++</a:t>
            </a:r>
            <a:endParaRPr lang="en-US" dirty="0"/>
          </a:p>
        </p:txBody>
      </p:sp>
      <p:sp>
        <p:nvSpPr>
          <p:cNvPr id="3" name="Rectangle 2"/>
          <p:cNvSpPr/>
          <p:nvPr/>
        </p:nvSpPr>
        <p:spPr>
          <a:xfrm>
            <a:off x="1187624" y="1484784"/>
            <a:ext cx="6858000" cy="5016759"/>
          </a:xfrm>
          <a:prstGeom prst="rect">
            <a:avLst/>
          </a:prstGeom>
        </p:spPr>
        <p:txBody>
          <a:bodyPr wrap="square">
            <a:spAutoFit/>
          </a:bodyPr>
          <a:lstStyle/>
          <a:p>
            <a:r>
              <a:rPr lang="en-US" sz="1600" dirty="0">
                <a:latin typeface="Courier"/>
                <a:cs typeface="Courier"/>
              </a:rPr>
              <a:t> monitor </a:t>
            </a:r>
            <a:r>
              <a:rPr lang="en-US" sz="1600" dirty="0" err="1">
                <a:latin typeface="Courier"/>
                <a:cs typeface="Courier"/>
              </a:rPr>
              <a:t>BoundedBuffer</a:t>
            </a:r>
            <a:endParaRPr lang="en-US" sz="1600" dirty="0">
              <a:latin typeface="Courier"/>
              <a:cs typeface="Courier"/>
            </a:endParaRPr>
          </a:p>
          <a:p>
            <a:r>
              <a:rPr lang="en-US" sz="1600" dirty="0">
                <a:latin typeface="Courier"/>
                <a:cs typeface="Courier"/>
              </a:rPr>
              <a:t>    {</a:t>
            </a:r>
          </a:p>
          <a:p>
            <a:r>
              <a:rPr lang="en-US" sz="1600" dirty="0">
                <a:latin typeface="Courier"/>
                <a:cs typeface="Courier"/>
              </a:rPr>
              <a:t>    public:</a:t>
            </a:r>
          </a:p>
          <a:p>
            <a:r>
              <a:rPr lang="en-US" sz="1600" dirty="0">
                <a:latin typeface="Courier"/>
                <a:cs typeface="Courier"/>
              </a:rPr>
              <a:t>        </a:t>
            </a:r>
            <a:r>
              <a:rPr lang="en-US" sz="1600" dirty="0" err="1">
                <a:latin typeface="Courier"/>
                <a:cs typeface="Courier"/>
              </a:rPr>
              <a:t>BoundedBuffer</a:t>
            </a:r>
            <a:r>
              <a:rPr lang="en-US" sz="1600" dirty="0">
                <a:latin typeface="Courier"/>
                <a:cs typeface="Courier"/>
              </a:rPr>
              <a:t>() { head = 0; tail = 0; }</a:t>
            </a:r>
          </a:p>
          <a:p>
            <a:r>
              <a:rPr lang="en-US" sz="1600" dirty="0">
                <a:latin typeface="Courier"/>
                <a:cs typeface="Courier"/>
              </a:rPr>
              <a:t>    </a:t>
            </a:r>
          </a:p>
          <a:p>
            <a:r>
              <a:rPr lang="en-US" sz="1600" dirty="0">
                <a:latin typeface="Courier"/>
                <a:cs typeface="Courier"/>
              </a:rPr>
              <a:t>        void put(char </a:t>
            </a:r>
            <a:r>
              <a:rPr lang="en-US" sz="1600" dirty="0" err="1">
                <a:latin typeface="Courier"/>
                <a:cs typeface="Courier"/>
              </a:rPr>
              <a:t>ch</a:t>
            </a:r>
            <a:r>
              <a:rPr lang="en-US" sz="1600" dirty="0">
                <a:latin typeface="Courier"/>
                <a:cs typeface="Courier"/>
              </a:rPr>
              <a:t>) {</a:t>
            </a:r>
          </a:p>
          <a:p>
            <a:r>
              <a:rPr lang="en-US" sz="1600" dirty="0">
                <a:latin typeface="Courier"/>
                <a:cs typeface="Courier"/>
              </a:rPr>
              <a:t>            while (tail == head + N)</a:t>
            </a:r>
          </a:p>
          <a:p>
            <a:r>
              <a:rPr lang="en-US" sz="1600" dirty="0">
                <a:latin typeface="Courier"/>
                <a:cs typeface="Courier"/>
              </a:rPr>
              <a:t>                wait(</a:t>
            </a:r>
            <a:r>
              <a:rPr lang="en-US" sz="1600" dirty="0" err="1">
                <a:latin typeface="Courier"/>
                <a:cs typeface="Courier"/>
              </a:rPr>
              <a:t>bufferIsNotFull</a:t>
            </a:r>
            <a:r>
              <a:rPr lang="en-US" sz="1600" dirty="0">
                <a:latin typeface="Courier"/>
                <a:cs typeface="Courier"/>
              </a:rPr>
              <a:t>);</a:t>
            </a:r>
          </a:p>
          <a:p>
            <a:r>
              <a:rPr lang="en-US" sz="1600" dirty="0">
                <a:latin typeface="Courier"/>
                <a:cs typeface="Courier"/>
              </a:rPr>
              <a:t>            buffer[tail++ % N] = </a:t>
            </a:r>
            <a:r>
              <a:rPr lang="en-US" sz="1600" dirty="0" err="1">
                <a:latin typeface="Courier"/>
                <a:cs typeface="Courier"/>
              </a:rPr>
              <a:t>ch</a:t>
            </a:r>
            <a:r>
              <a:rPr lang="en-US" sz="1600" dirty="0">
                <a:latin typeface="Courier"/>
                <a:cs typeface="Courier"/>
              </a:rPr>
              <a:t>;</a:t>
            </a:r>
          </a:p>
          <a:p>
            <a:r>
              <a:rPr lang="en-US" sz="1600" dirty="0">
                <a:latin typeface="Courier"/>
                <a:cs typeface="Courier"/>
              </a:rPr>
              <a:t>            signal(</a:t>
            </a:r>
            <a:r>
              <a:rPr lang="en-US" sz="1600" dirty="0" err="1">
                <a:latin typeface="Courier"/>
                <a:cs typeface="Courier"/>
              </a:rPr>
              <a:t>bufferIsNotEmpty</a:t>
            </a:r>
            <a:r>
              <a:rPr lang="en-US" sz="1600" dirty="0">
                <a:latin typeface="Courier"/>
                <a:cs typeface="Courier"/>
              </a:rPr>
              <a:t>);</a:t>
            </a:r>
          </a:p>
          <a:p>
            <a:r>
              <a:rPr lang="en-US" sz="1600" dirty="0">
                <a:latin typeface="Courier"/>
                <a:cs typeface="Courier"/>
              </a:rPr>
              <a:t>        }</a:t>
            </a:r>
          </a:p>
          <a:p>
            <a:r>
              <a:rPr lang="en-US" sz="1600" dirty="0">
                <a:latin typeface="Courier"/>
                <a:cs typeface="Courier"/>
              </a:rPr>
              <a:t>        char get() {</a:t>
            </a:r>
          </a:p>
          <a:p>
            <a:r>
              <a:rPr lang="en-US" sz="1600" dirty="0">
                <a:latin typeface="Courier"/>
                <a:cs typeface="Courier"/>
              </a:rPr>
              <a:t>            while (head == tail)</a:t>
            </a:r>
          </a:p>
          <a:p>
            <a:r>
              <a:rPr lang="en-US" sz="1600" dirty="0">
                <a:latin typeface="Courier"/>
                <a:cs typeface="Courier"/>
              </a:rPr>
              <a:t>                wait(</a:t>
            </a:r>
            <a:r>
              <a:rPr lang="en-US" sz="1600" dirty="0" err="1">
                <a:latin typeface="Courier"/>
                <a:cs typeface="Courier"/>
              </a:rPr>
              <a:t>bufferIsNotEmpty</a:t>
            </a:r>
            <a:r>
              <a:rPr lang="en-US" sz="1600" dirty="0">
                <a:latin typeface="Courier"/>
                <a:cs typeface="Courier"/>
              </a:rPr>
              <a:t>);</a:t>
            </a:r>
          </a:p>
          <a:p>
            <a:r>
              <a:rPr lang="en-US" sz="1600" dirty="0">
                <a:latin typeface="Courier"/>
                <a:cs typeface="Courier"/>
              </a:rPr>
              <a:t>            char </a:t>
            </a:r>
            <a:r>
              <a:rPr lang="en-US" sz="1600" dirty="0" err="1">
                <a:latin typeface="Courier"/>
                <a:cs typeface="Courier"/>
              </a:rPr>
              <a:t>ch</a:t>
            </a:r>
            <a:r>
              <a:rPr lang="en-US" sz="1600" dirty="0">
                <a:latin typeface="Courier"/>
                <a:cs typeface="Courier"/>
              </a:rPr>
              <a:t> = buffer[head++ % N];</a:t>
            </a:r>
          </a:p>
          <a:p>
            <a:r>
              <a:rPr lang="en-US" sz="1600" dirty="0">
                <a:latin typeface="Courier"/>
                <a:cs typeface="Courier"/>
              </a:rPr>
              <a:t>            signal(</a:t>
            </a:r>
            <a:r>
              <a:rPr lang="en-US" sz="1600" dirty="0" err="1">
                <a:latin typeface="Courier"/>
                <a:cs typeface="Courier"/>
              </a:rPr>
              <a:t>bufferIsNotFull</a:t>
            </a:r>
            <a:r>
              <a:rPr lang="en-US" sz="1600" dirty="0">
                <a:latin typeface="Courier"/>
                <a:cs typeface="Courier"/>
              </a:rPr>
              <a:t>);</a:t>
            </a:r>
          </a:p>
          <a:p>
            <a:r>
              <a:rPr lang="en-US" sz="1600" dirty="0">
                <a:latin typeface="Courier"/>
                <a:cs typeface="Courier"/>
              </a:rPr>
              <a:t>            return </a:t>
            </a:r>
            <a:r>
              <a:rPr lang="en-US" sz="1600" dirty="0" err="1">
                <a:latin typeface="Courier"/>
                <a:cs typeface="Courier"/>
              </a:rPr>
              <a:t>ch</a:t>
            </a:r>
            <a:r>
              <a:rPr lang="en-US" sz="1600" dirty="0">
                <a:latin typeface="Courier"/>
                <a:cs typeface="Courier"/>
              </a:rPr>
              <a:t>;</a:t>
            </a:r>
          </a:p>
          <a:p>
            <a:r>
              <a:rPr lang="en-US" sz="1600" dirty="0">
                <a:latin typeface="Courier"/>
                <a:cs typeface="Courier"/>
              </a:rPr>
              <a:t>        }</a:t>
            </a:r>
          </a:p>
          <a:p>
            <a:r>
              <a:rPr lang="en-US" sz="1600" dirty="0">
                <a:latin typeface="Courier"/>
                <a:cs typeface="Courier"/>
              </a:rPr>
              <a:t>    </a:t>
            </a:r>
          </a:p>
          <a:p>
            <a:r>
              <a:rPr lang="en-US" sz="1600" dirty="0">
                <a:latin typeface="Courier"/>
                <a:cs typeface="Courier"/>
              </a:rPr>
              <a:t>    </a:t>
            </a:r>
            <a:r>
              <a:rPr lang="en-US" sz="1600" dirty="0" smtClean="0">
                <a:latin typeface="Courier"/>
                <a:cs typeface="Courier"/>
              </a:rPr>
              <a:t>...</a:t>
            </a:r>
            <a:endParaRPr lang="en-US" sz="1600" dirty="0">
              <a:latin typeface="Courier"/>
              <a:cs typeface="Courier"/>
            </a:endParaRPr>
          </a:p>
        </p:txBody>
      </p:sp>
    </p:spTree>
    <p:extLst>
      <p:ext uri="{BB962C8B-B14F-4D97-AF65-F5344CB8AC3E}">
        <p14:creationId xmlns:p14="http://schemas.microsoft.com/office/powerpoint/2010/main" val="240401875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Monitores</a:t>
            </a:r>
            <a:r>
              <a:rPr lang="en-US" dirty="0" smtClean="0"/>
              <a:t> </a:t>
            </a:r>
            <a:r>
              <a:rPr lang="en-US" dirty="0" err="1" smtClean="0"/>
              <a:t>em</a:t>
            </a:r>
            <a:r>
              <a:rPr lang="en-US" dirty="0" smtClean="0"/>
              <a:t> C++</a:t>
            </a:r>
            <a:endParaRPr lang="en-US" dirty="0"/>
          </a:p>
        </p:txBody>
      </p:sp>
      <p:sp>
        <p:nvSpPr>
          <p:cNvPr id="3" name="Rectangle 2"/>
          <p:cNvSpPr/>
          <p:nvPr/>
        </p:nvSpPr>
        <p:spPr>
          <a:xfrm>
            <a:off x="395536" y="1844824"/>
            <a:ext cx="6372200" cy="1754327"/>
          </a:xfrm>
          <a:prstGeom prst="rect">
            <a:avLst/>
          </a:prstGeom>
        </p:spPr>
        <p:txBody>
          <a:bodyPr wrap="square">
            <a:spAutoFit/>
          </a:bodyPr>
          <a:lstStyle/>
          <a:p>
            <a:r>
              <a:rPr lang="en-US" dirty="0">
                <a:latin typeface="Courier"/>
                <a:cs typeface="Courier"/>
              </a:rPr>
              <a:t>private:</a:t>
            </a:r>
          </a:p>
          <a:p>
            <a:r>
              <a:rPr lang="en-US" dirty="0">
                <a:latin typeface="Courier"/>
                <a:cs typeface="Courier"/>
              </a:rPr>
              <a:t>        </a:t>
            </a:r>
            <a:r>
              <a:rPr lang="en-US" dirty="0" err="1">
                <a:latin typeface="Courier"/>
                <a:cs typeface="Courier"/>
              </a:rPr>
              <a:t>cond</a:t>
            </a:r>
            <a:r>
              <a:rPr lang="en-US" dirty="0">
                <a:latin typeface="Courier"/>
                <a:cs typeface="Courier"/>
              </a:rPr>
              <a:t> </a:t>
            </a:r>
            <a:r>
              <a:rPr lang="en-US" dirty="0" err="1">
                <a:latin typeface="Courier"/>
                <a:cs typeface="Courier"/>
              </a:rPr>
              <a:t>bufferIsNotFull</a:t>
            </a:r>
            <a:r>
              <a:rPr lang="en-US" dirty="0">
                <a:latin typeface="Courier"/>
                <a:cs typeface="Courier"/>
              </a:rPr>
              <a:t>;</a:t>
            </a:r>
          </a:p>
          <a:p>
            <a:r>
              <a:rPr lang="en-US" dirty="0">
                <a:latin typeface="Courier"/>
                <a:cs typeface="Courier"/>
              </a:rPr>
              <a:t>        </a:t>
            </a:r>
            <a:r>
              <a:rPr lang="en-US" dirty="0" err="1">
                <a:latin typeface="Courier"/>
                <a:cs typeface="Courier"/>
              </a:rPr>
              <a:t>cond</a:t>
            </a:r>
            <a:r>
              <a:rPr lang="en-US" dirty="0">
                <a:latin typeface="Courier"/>
                <a:cs typeface="Courier"/>
              </a:rPr>
              <a:t> </a:t>
            </a:r>
            <a:r>
              <a:rPr lang="en-US" dirty="0" err="1">
                <a:latin typeface="Courier"/>
                <a:cs typeface="Courier"/>
              </a:rPr>
              <a:t>bufferIsNotEmpty</a:t>
            </a:r>
            <a:r>
              <a:rPr lang="en-US" dirty="0">
                <a:latin typeface="Courier"/>
                <a:cs typeface="Courier"/>
              </a:rPr>
              <a:t>;</a:t>
            </a:r>
          </a:p>
          <a:p>
            <a:r>
              <a:rPr lang="en-US" dirty="0">
                <a:latin typeface="Courier"/>
                <a:cs typeface="Courier"/>
              </a:rPr>
              <a:t>        </a:t>
            </a:r>
            <a:r>
              <a:rPr lang="en-US" dirty="0" err="1">
                <a:latin typeface="Courier"/>
                <a:cs typeface="Courier"/>
              </a:rPr>
              <a:t>int</a:t>
            </a:r>
            <a:r>
              <a:rPr lang="en-US" dirty="0">
                <a:latin typeface="Courier"/>
                <a:cs typeface="Courier"/>
              </a:rPr>
              <a:t> head, tail;</a:t>
            </a:r>
          </a:p>
          <a:p>
            <a:r>
              <a:rPr lang="en-US" dirty="0">
                <a:latin typeface="Courier"/>
                <a:cs typeface="Courier"/>
              </a:rPr>
              <a:t>        char buffer[N];</a:t>
            </a:r>
          </a:p>
          <a:p>
            <a:r>
              <a:rPr lang="en-US" dirty="0">
                <a:latin typeface="Courier"/>
                <a:cs typeface="Courier"/>
              </a:rPr>
              <a:t>    };</a:t>
            </a:r>
            <a:endParaRPr lang="en-US" dirty="0">
              <a:latin typeface="Courier"/>
              <a:cs typeface="Courier"/>
            </a:endParaRPr>
          </a:p>
        </p:txBody>
      </p:sp>
    </p:spTree>
    <p:extLst>
      <p:ext uri="{BB962C8B-B14F-4D97-AF65-F5344CB8AC3E}">
        <p14:creationId xmlns:p14="http://schemas.microsoft.com/office/powerpoint/2010/main" val="3653714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Sintaxe e Semântica</a:t>
            </a:r>
            <a:endParaRPr lang="en-US" dirty="0"/>
          </a:p>
        </p:txBody>
      </p:sp>
      <p:sp>
        <p:nvSpPr>
          <p:cNvPr id="3" name="Espaço Reservado para Conteúdo 2"/>
          <p:cNvSpPr>
            <a:spLocks noGrp="1"/>
          </p:cNvSpPr>
          <p:nvPr>
            <p:ph idx="1"/>
          </p:nvPr>
        </p:nvSpPr>
        <p:spPr/>
        <p:txBody>
          <a:bodyPr/>
          <a:lstStyle/>
          <a:p>
            <a:r>
              <a:rPr lang="pt-BR" dirty="0" smtClean="0"/>
              <a:t>O monitor agrupa a representação e a implementação de um recurso compartilhado.</a:t>
            </a:r>
          </a:p>
          <a:p>
            <a:r>
              <a:rPr lang="pt-BR" dirty="0" smtClean="0"/>
              <a:t>Possui uma interface e um corpo.</a:t>
            </a:r>
          </a:p>
          <a:p>
            <a:pPr lvl="1"/>
            <a:r>
              <a:rPr lang="pt-BR" dirty="0" smtClean="0"/>
              <a:t>A interface representa as operações providas.</a:t>
            </a:r>
          </a:p>
          <a:p>
            <a:pPr lvl="1"/>
            <a:r>
              <a:rPr lang="pt-BR" dirty="0" smtClean="0"/>
              <a:t>O corpo contém as variáveis e as implementações das operações.</a:t>
            </a:r>
            <a:endParaRPr lang="en-US" dirty="0"/>
          </a:p>
        </p:txBody>
      </p:sp>
    </p:spTree>
    <p:extLst>
      <p:ext uri="{BB962C8B-B14F-4D97-AF65-F5344CB8AC3E}">
        <p14:creationId xmlns:p14="http://schemas.microsoft.com/office/powerpoint/2010/main" val="19909888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Monitores</a:t>
            </a:r>
            <a:r>
              <a:rPr lang="en-US" dirty="0" smtClean="0"/>
              <a:t> </a:t>
            </a:r>
            <a:r>
              <a:rPr lang="en-US" dirty="0" err="1" smtClean="0"/>
              <a:t>em</a:t>
            </a:r>
            <a:r>
              <a:rPr lang="en-US" dirty="0" smtClean="0"/>
              <a:t> C++</a:t>
            </a:r>
            <a:endParaRPr lang="en-US" dirty="0"/>
          </a:p>
        </p:txBody>
      </p:sp>
      <p:pic>
        <p:nvPicPr>
          <p:cNvPr id="3" name="Picture 2"/>
          <p:cNvPicPr>
            <a:picLocks noChangeAspect="1"/>
          </p:cNvPicPr>
          <p:nvPr/>
        </p:nvPicPr>
        <p:blipFill>
          <a:blip r:embed="rId3"/>
          <a:stretch>
            <a:fillRect/>
          </a:stretch>
        </p:blipFill>
        <p:spPr>
          <a:xfrm>
            <a:off x="2095500" y="2692400"/>
            <a:ext cx="4940300" cy="1473200"/>
          </a:xfrm>
          <a:prstGeom prst="rect">
            <a:avLst/>
          </a:prstGeom>
        </p:spPr>
      </p:pic>
    </p:spTree>
    <p:extLst>
      <p:ext uri="{BB962C8B-B14F-4D97-AF65-F5344CB8AC3E}">
        <p14:creationId xmlns:p14="http://schemas.microsoft.com/office/powerpoint/2010/main" val="27385515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Monitores</a:t>
            </a:r>
            <a:r>
              <a:rPr lang="en-US" dirty="0" smtClean="0"/>
              <a:t> </a:t>
            </a:r>
            <a:r>
              <a:rPr lang="en-US" dirty="0" err="1" smtClean="0"/>
              <a:t>em</a:t>
            </a:r>
            <a:r>
              <a:rPr lang="en-US" dirty="0" smtClean="0"/>
              <a:t> C++</a:t>
            </a:r>
            <a:endParaRPr lang="en-US" dirty="0"/>
          </a:p>
        </p:txBody>
      </p:sp>
      <p:sp>
        <p:nvSpPr>
          <p:cNvPr id="3" name="Rectangle 2"/>
          <p:cNvSpPr/>
          <p:nvPr/>
        </p:nvSpPr>
        <p:spPr>
          <a:xfrm>
            <a:off x="539552" y="1628800"/>
            <a:ext cx="8406680" cy="4832092"/>
          </a:xfrm>
          <a:prstGeom prst="rect">
            <a:avLst/>
          </a:prstGeom>
        </p:spPr>
        <p:txBody>
          <a:bodyPr wrap="square">
            <a:spAutoFit/>
          </a:bodyPr>
          <a:lstStyle/>
          <a:p>
            <a:r>
              <a:rPr lang="en-US" sz="1400" dirty="0">
                <a:latin typeface="Courier"/>
                <a:cs typeface="Courier"/>
              </a:rPr>
              <a:t>class </a:t>
            </a:r>
            <a:r>
              <a:rPr lang="en-US" sz="1400" dirty="0" err="1">
                <a:latin typeface="Courier"/>
                <a:cs typeface="Courier"/>
              </a:rPr>
              <a:t>BoundedBuffer</a:t>
            </a:r>
            <a:endParaRPr lang="en-US" sz="1400" dirty="0">
              <a:latin typeface="Courier"/>
              <a:cs typeface="Courier"/>
            </a:endParaRPr>
          </a:p>
          <a:p>
            <a:r>
              <a:rPr lang="en-US" sz="1400" dirty="0">
                <a:latin typeface="Courier"/>
                <a:cs typeface="Courier"/>
              </a:rPr>
              <a:t>    {</a:t>
            </a:r>
          </a:p>
          <a:p>
            <a:r>
              <a:rPr lang="en-US" sz="1400" dirty="0">
                <a:latin typeface="Courier"/>
                <a:cs typeface="Courier"/>
              </a:rPr>
              <a:t>    public:</a:t>
            </a:r>
          </a:p>
          <a:p>
            <a:r>
              <a:rPr lang="en-US" sz="1400" dirty="0">
                <a:latin typeface="Courier"/>
                <a:cs typeface="Courier"/>
              </a:rPr>
              <a:t>        </a:t>
            </a:r>
            <a:r>
              <a:rPr lang="en-US" sz="1400" dirty="0" err="1">
                <a:latin typeface="Courier"/>
                <a:cs typeface="Courier"/>
              </a:rPr>
              <a:t>BoundedBuffer</a:t>
            </a:r>
            <a:r>
              <a:rPr lang="en-US" sz="1400" dirty="0">
                <a:latin typeface="Courier"/>
                <a:cs typeface="Courier"/>
              </a:rPr>
              <a:t>() { head = 0; tail = 0; }</a:t>
            </a:r>
          </a:p>
          <a:p>
            <a:r>
              <a:rPr lang="en-US" sz="1400" dirty="0">
                <a:latin typeface="Courier"/>
                <a:cs typeface="Courier"/>
              </a:rPr>
              <a:t>    </a:t>
            </a:r>
          </a:p>
          <a:p>
            <a:r>
              <a:rPr lang="en-US" sz="1400" dirty="0">
                <a:latin typeface="Courier"/>
                <a:cs typeface="Courier"/>
              </a:rPr>
              <a:t>        void put(char </a:t>
            </a:r>
            <a:r>
              <a:rPr lang="en-US" sz="1400" dirty="0" err="1">
                <a:latin typeface="Courier"/>
                <a:cs typeface="Courier"/>
              </a:rPr>
              <a:t>ch</a:t>
            </a:r>
            <a:r>
              <a:rPr lang="en-US" sz="1400" dirty="0">
                <a:latin typeface="Courier"/>
                <a:cs typeface="Courier"/>
              </a:rPr>
              <a:t>) {</a:t>
            </a:r>
          </a:p>
          <a:p>
            <a:r>
              <a:rPr lang="en-US" sz="1400" dirty="0">
                <a:latin typeface="Courier"/>
                <a:cs typeface="Courier"/>
              </a:rPr>
              <a:t>            </a:t>
            </a:r>
            <a:r>
              <a:rPr lang="en-US" sz="1400" dirty="0" err="1">
                <a:latin typeface="Courier"/>
                <a:cs typeface="Courier"/>
              </a:rPr>
              <a:t>QMutexLocker</a:t>
            </a:r>
            <a:r>
              <a:rPr lang="en-US" sz="1400" dirty="0">
                <a:latin typeface="Courier"/>
                <a:cs typeface="Courier"/>
              </a:rPr>
              <a:t> locker(&amp;</a:t>
            </a:r>
            <a:r>
              <a:rPr lang="en-US" sz="1400" dirty="0" err="1">
                <a:latin typeface="Courier"/>
                <a:cs typeface="Courier"/>
              </a:rPr>
              <a:t>mutex</a:t>
            </a:r>
            <a:r>
              <a:rPr lang="en-US" sz="1400" dirty="0">
                <a:latin typeface="Courier"/>
                <a:cs typeface="Courier"/>
              </a:rPr>
              <a:t>);</a:t>
            </a:r>
          </a:p>
          <a:p>
            <a:r>
              <a:rPr lang="en-US" sz="1400" dirty="0">
                <a:latin typeface="Courier"/>
                <a:cs typeface="Courier"/>
              </a:rPr>
              <a:t>            while (tail == head + N)</a:t>
            </a:r>
          </a:p>
          <a:p>
            <a:r>
              <a:rPr lang="en-US" sz="1400" dirty="0">
                <a:latin typeface="Courier"/>
                <a:cs typeface="Courier"/>
              </a:rPr>
              <a:t>                </a:t>
            </a:r>
            <a:r>
              <a:rPr lang="en-US" sz="1400" dirty="0" err="1">
                <a:latin typeface="Courier"/>
                <a:cs typeface="Courier"/>
              </a:rPr>
              <a:t>bufferIsNotFull.wait</a:t>
            </a:r>
            <a:r>
              <a:rPr lang="en-US" sz="1400" dirty="0">
                <a:latin typeface="Courier"/>
                <a:cs typeface="Courier"/>
              </a:rPr>
              <a:t>(&amp;</a:t>
            </a:r>
            <a:r>
              <a:rPr lang="en-US" sz="1400" dirty="0" err="1">
                <a:latin typeface="Courier"/>
                <a:cs typeface="Courier"/>
              </a:rPr>
              <a:t>mutex</a:t>
            </a:r>
            <a:r>
              <a:rPr lang="en-US" sz="1400" dirty="0">
                <a:latin typeface="Courier"/>
                <a:cs typeface="Courier"/>
              </a:rPr>
              <a:t>);</a:t>
            </a:r>
          </a:p>
          <a:p>
            <a:r>
              <a:rPr lang="en-US" sz="1400" dirty="0">
                <a:latin typeface="Courier"/>
                <a:cs typeface="Courier"/>
              </a:rPr>
              <a:t>            buffer[tail++ % N] = </a:t>
            </a:r>
            <a:r>
              <a:rPr lang="en-US" sz="1400" dirty="0" err="1">
                <a:latin typeface="Courier"/>
                <a:cs typeface="Courier"/>
              </a:rPr>
              <a:t>ch</a:t>
            </a:r>
            <a:r>
              <a:rPr lang="en-US" sz="1400" dirty="0">
                <a:latin typeface="Courier"/>
                <a:cs typeface="Courier"/>
              </a:rPr>
              <a:t>;</a:t>
            </a:r>
          </a:p>
          <a:p>
            <a:r>
              <a:rPr lang="en-US" sz="1400" dirty="0">
                <a:latin typeface="Courier"/>
                <a:cs typeface="Courier"/>
              </a:rPr>
              <a:t>            </a:t>
            </a:r>
            <a:r>
              <a:rPr lang="en-US" sz="1400" dirty="0" err="1">
                <a:latin typeface="Courier"/>
                <a:cs typeface="Courier"/>
              </a:rPr>
              <a:t>bufferIsNotEmpty.wakeOne</a:t>
            </a:r>
            <a:r>
              <a:rPr lang="en-US" sz="1400" dirty="0">
                <a:latin typeface="Courier"/>
                <a:cs typeface="Courier"/>
              </a:rPr>
              <a:t>();</a:t>
            </a:r>
          </a:p>
          <a:p>
            <a:r>
              <a:rPr lang="en-US" sz="1400" dirty="0">
                <a:latin typeface="Courier"/>
                <a:cs typeface="Courier"/>
              </a:rPr>
              <a:t>        }</a:t>
            </a:r>
          </a:p>
          <a:p>
            <a:r>
              <a:rPr lang="en-US" sz="1400" dirty="0">
                <a:latin typeface="Courier"/>
                <a:cs typeface="Courier"/>
              </a:rPr>
              <a:t>        char get() {</a:t>
            </a:r>
          </a:p>
          <a:p>
            <a:r>
              <a:rPr lang="en-US" sz="1400" dirty="0">
                <a:latin typeface="Courier"/>
                <a:cs typeface="Courier"/>
              </a:rPr>
              <a:t>            </a:t>
            </a:r>
            <a:r>
              <a:rPr lang="en-US" sz="1400" dirty="0" err="1">
                <a:latin typeface="Courier"/>
                <a:cs typeface="Courier"/>
              </a:rPr>
              <a:t>QMutexLocker</a:t>
            </a:r>
            <a:r>
              <a:rPr lang="en-US" sz="1400" dirty="0">
                <a:latin typeface="Courier"/>
                <a:cs typeface="Courier"/>
              </a:rPr>
              <a:t> locker(&amp;</a:t>
            </a:r>
            <a:r>
              <a:rPr lang="en-US" sz="1400" dirty="0" err="1">
                <a:latin typeface="Courier"/>
                <a:cs typeface="Courier"/>
              </a:rPr>
              <a:t>mutex</a:t>
            </a:r>
            <a:r>
              <a:rPr lang="en-US" sz="1400" dirty="0">
                <a:latin typeface="Courier"/>
                <a:cs typeface="Courier"/>
              </a:rPr>
              <a:t>);</a:t>
            </a:r>
          </a:p>
          <a:p>
            <a:r>
              <a:rPr lang="en-US" sz="1400" dirty="0">
                <a:latin typeface="Courier"/>
                <a:cs typeface="Courier"/>
              </a:rPr>
              <a:t>            while (head == tail)</a:t>
            </a:r>
          </a:p>
          <a:p>
            <a:r>
              <a:rPr lang="en-US" sz="1400" dirty="0">
                <a:latin typeface="Courier"/>
                <a:cs typeface="Courier"/>
              </a:rPr>
              <a:t>                </a:t>
            </a:r>
            <a:r>
              <a:rPr lang="en-US" sz="1400" dirty="0" err="1">
                <a:latin typeface="Courier"/>
                <a:cs typeface="Courier"/>
              </a:rPr>
              <a:t>bufferIsNotEmpty.wait</a:t>
            </a:r>
            <a:r>
              <a:rPr lang="en-US" sz="1400" dirty="0">
                <a:latin typeface="Courier"/>
                <a:cs typeface="Courier"/>
              </a:rPr>
              <a:t>(&amp;</a:t>
            </a:r>
            <a:r>
              <a:rPr lang="en-US" sz="1400" dirty="0" err="1">
                <a:latin typeface="Courier"/>
                <a:cs typeface="Courier"/>
              </a:rPr>
              <a:t>mutex</a:t>
            </a:r>
            <a:r>
              <a:rPr lang="en-US" sz="1400" dirty="0">
                <a:latin typeface="Courier"/>
                <a:cs typeface="Courier"/>
              </a:rPr>
              <a:t>);</a:t>
            </a:r>
          </a:p>
          <a:p>
            <a:r>
              <a:rPr lang="en-US" sz="1400" dirty="0">
                <a:latin typeface="Courier"/>
                <a:cs typeface="Courier"/>
              </a:rPr>
              <a:t>            char </a:t>
            </a:r>
            <a:r>
              <a:rPr lang="en-US" sz="1400" dirty="0" err="1">
                <a:latin typeface="Courier"/>
                <a:cs typeface="Courier"/>
              </a:rPr>
              <a:t>ch</a:t>
            </a:r>
            <a:r>
              <a:rPr lang="en-US" sz="1400" dirty="0">
                <a:latin typeface="Courier"/>
                <a:cs typeface="Courier"/>
              </a:rPr>
              <a:t> = buffer[head++ % N];</a:t>
            </a:r>
          </a:p>
          <a:p>
            <a:r>
              <a:rPr lang="en-US" sz="1400" dirty="0">
                <a:latin typeface="Courier"/>
                <a:cs typeface="Courier"/>
              </a:rPr>
              <a:t>            </a:t>
            </a:r>
            <a:r>
              <a:rPr lang="en-US" sz="1400" dirty="0" err="1">
                <a:latin typeface="Courier"/>
                <a:cs typeface="Courier"/>
              </a:rPr>
              <a:t>bufferIsNotFull.wakeOne</a:t>
            </a:r>
            <a:r>
              <a:rPr lang="en-US" sz="1400" dirty="0">
                <a:latin typeface="Courier"/>
                <a:cs typeface="Courier"/>
              </a:rPr>
              <a:t>();</a:t>
            </a:r>
          </a:p>
          <a:p>
            <a:r>
              <a:rPr lang="en-US" sz="1400" dirty="0">
                <a:latin typeface="Courier"/>
                <a:cs typeface="Courier"/>
              </a:rPr>
              <a:t>            return </a:t>
            </a:r>
            <a:r>
              <a:rPr lang="en-US" sz="1400" dirty="0" err="1">
                <a:latin typeface="Courier"/>
                <a:cs typeface="Courier"/>
              </a:rPr>
              <a:t>ch</a:t>
            </a:r>
            <a:r>
              <a:rPr lang="en-US" sz="1400" dirty="0">
                <a:latin typeface="Courier"/>
                <a:cs typeface="Courier"/>
              </a:rPr>
              <a:t>;</a:t>
            </a:r>
          </a:p>
          <a:p>
            <a:r>
              <a:rPr lang="en-US" sz="1400" dirty="0">
                <a:latin typeface="Courier"/>
                <a:cs typeface="Courier"/>
              </a:rPr>
              <a:t>        }</a:t>
            </a:r>
          </a:p>
          <a:p>
            <a:r>
              <a:rPr lang="en-US" sz="1400" dirty="0">
                <a:latin typeface="Courier"/>
                <a:cs typeface="Courier"/>
              </a:rPr>
              <a:t>    </a:t>
            </a:r>
          </a:p>
          <a:p>
            <a:r>
              <a:rPr lang="en-US" sz="1400" dirty="0" smtClean="0">
                <a:latin typeface="Courier"/>
                <a:cs typeface="Courier"/>
              </a:rPr>
              <a:t>...</a:t>
            </a:r>
            <a:endParaRPr lang="en-US" sz="1400" dirty="0">
              <a:latin typeface="Courier"/>
              <a:cs typeface="Courier"/>
            </a:endParaRPr>
          </a:p>
        </p:txBody>
      </p:sp>
    </p:spTree>
    <p:extLst>
      <p:ext uri="{BB962C8B-B14F-4D97-AF65-F5344CB8AC3E}">
        <p14:creationId xmlns:p14="http://schemas.microsoft.com/office/powerpoint/2010/main" val="27655691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Monitores</a:t>
            </a:r>
            <a:r>
              <a:rPr lang="en-US" dirty="0" smtClean="0"/>
              <a:t> </a:t>
            </a:r>
            <a:r>
              <a:rPr lang="en-US" dirty="0" err="1" smtClean="0"/>
              <a:t>em</a:t>
            </a:r>
            <a:r>
              <a:rPr lang="en-US" dirty="0" smtClean="0"/>
              <a:t> C++</a:t>
            </a:r>
            <a:endParaRPr lang="en-US" dirty="0"/>
          </a:p>
        </p:txBody>
      </p:sp>
      <p:sp>
        <p:nvSpPr>
          <p:cNvPr id="3" name="Rectangle 2"/>
          <p:cNvSpPr/>
          <p:nvPr/>
        </p:nvSpPr>
        <p:spPr>
          <a:xfrm>
            <a:off x="395536" y="2136339"/>
            <a:ext cx="7416824" cy="2031325"/>
          </a:xfrm>
          <a:prstGeom prst="rect">
            <a:avLst/>
          </a:prstGeom>
        </p:spPr>
        <p:txBody>
          <a:bodyPr wrap="square">
            <a:spAutoFit/>
          </a:bodyPr>
          <a:lstStyle/>
          <a:p>
            <a:r>
              <a:rPr lang="en-US" dirty="0">
                <a:latin typeface="Courier"/>
                <a:cs typeface="Courier"/>
              </a:rPr>
              <a:t> private:</a:t>
            </a:r>
          </a:p>
          <a:p>
            <a:r>
              <a:rPr lang="en-US" dirty="0">
                <a:latin typeface="Courier"/>
                <a:cs typeface="Courier"/>
              </a:rPr>
              <a:t>        </a:t>
            </a:r>
            <a:r>
              <a:rPr lang="en-US" dirty="0" err="1">
                <a:latin typeface="Courier"/>
                <a:cs typeface="Courier"/>
              </a:rPr>
              <a:t>QMutex</a:t>
            </a:r>
            <a:r>
              <a:rPr lang="en-US" dirty="0">
                <a:latin typeface="Courier"/>
                <a:cs typeface="Courier"/>
              </a:rPr>
              <a:t> </a:t>
            </a:r>
            <a:r>
              <a:rPr lang="en-US" dirty="0" err="1">
                <a:latin typeface="Courier"/>
                <a:cs typeface="Courier"/>
              </a:rPr>
              <a:t>mutex</a:t>
            </a:r>
            <a:r>
              <a:rPr lang="en-US" dirty="0">
                <a:latin typeface="Courier"/>
                <a:cs typeface="Courier"/>
              </a:rPr>
              <a:t>;</a:t>
            </a:r>
          </a:p>
          <a:p>
            <a:r>
              <a:rPr lang="en-US" dirty="0">
                <a:latin typeface="Courier"/>
                <a:cs typeface="Courier"/>
              </a:rPr>
              <a:t>        </a:t>
            </a:r>
            <a:r>
              <a:rPr lang="en-US" dirty="0" err="1">
                <a:latin typeface="Courier"/>
                <a:cs typeface="Courier"/>
              </a:rPr>
              <a:t>QWaitCondition</a:t>
            </a:r>
            <a:r>
              <a:rPr lang="en-US" dirty="0">
                <a:latin typeface="Courier"/>
                <a:cs typeface="Courier"/>
              </a:rPr>
              <a:t> </a:t>
            </a:r>
            <a:r>
              <a:rPr lang="en-US" dirty="0" err="1">
                <a:latin typeface="Courier"/>
                <a:cs typeface="Courier"/>
              </a:rPr>
              <a:t>bufferIsNotFull</a:t>
            </a:r>
            <a:r>
              <a:rPr lang="en-US" dirty="0">
                <a:latin typeface="Courier"/>
                <a:cs typeface="Courier"/>
              </a:rPr>
              <a:t>;</a:t>
            </a:r>
          </a:p>
          <a:p>
            <a:r>
              <a:rPr lang="en-US" dirty="0">
                <a:latin typeface="Courier"/>
                <a:cs typeface="Courier"/>
              </a:rPr>
              <a:t>        </a:t>
            </a:r>
            <a:r>
              <a:rPr lang="en-US" dirty="0" err="1">
                <a:latin typeface="Courier"/>
                <a:cs typeface="Courier"/>
              </a:rPr>
              <a:t>QWaitCondition</a:t>
            </a:r>
            <a:r>
              <a:rPr lang="en-US" dirty="0">
                <a:latin typeface="Courier"/>
                <a:cs typeface="Courier"/>
              </a:rPr>
              <a:t> </a:t>
            </a:r>
            <a:r>
              <a:rPr lang="en-US" dirty="0" err="1">
                <a:latin typeface="Courier"/>
                <a:cs typeface="Courier"/>
              </a:rPr>
              <a:t>bufferIsNotEmpty</a:t>
            </a:r>
            <a:r>
              <a:rPr lang="en-US" dirty="0">
                <a:latin typeface="Courier"/>
                <a:cs typeface="Courier"/>
              </a:rPr>
              <a:t>;</a:t>
            </a:r>
          </a:p>
          <a:p>
            <a:r>
              <a:rPr lang="en-US" dirty="0">
                <a:latin typeface="Courier"/>
                <a:cs typeface="Courier"/>
              </a:rPr>
              <a:t>        </a:t>
            </a:r>
            <a:r>
              <a:rPr lang="en-US" dirty="0" err="1">
                <a:latin typeface="Courier"/>
                <a:cs typeface="Courier"/>
              </a:rPr>
              <a:t>int</a:t>
            </a:r>
            <a:r>
              <a:rPr lang="en-US" dirty="0">
                <a:latin typeface="Courier"/>
                <a:cs typeface="Courier"/>
              </a:rPr>
              <a:t> head, tail;</a:t>
            </a:r>
          </a:p>
          <a:p>
            <a:r>
              <a:rPr lang="en-US" dirty="0">
                <a:latin typeface="Courier"/>
                <a:cs typeface="Courier"/>
              </a:rPr>
              <a:t>        char buffer[N];</a:t>
            </a:r>
          </a:p>
          <a:p>
            <a:r>
              <a:rPr lang="en-US" dirty="0">
                <a:latin typeface="Courier"/>
                <a:cs typeface="Courier"/>
              </a:rPr>
              <a:t>    };</a:t>
            </a:r>
            <a:endParaRPr lang="en-US" dirty="0">
              <a:latin typeface="Courier"/>
              <a:cs typeface="Courier"/>
            </a:endParaRPr>
          </a:p>
        </p:txBody>
      </p:sp>
    </p:spTree>
    <p:extLst>
      <p:ext uri="{BB962C8B-B14F-4D97-AF65-F5344CB8AC3E}">
        <p14:creationId xmlns:p14="http://schemas.microsoft.com/office/powerpoint/2010/main" val="31430052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Monitores em Java</a:t>
            </a:r>
            <a:endParaRPr lang="en-US" dirty="0"/>
          </a:p>
        </p:txBody>
      </p:sp>
      <p:sp>
        <p:nvSpPr>
          <p:cNvPr id="3" name="Espaço Reservado para Conteúdo 2"/>
          <p:cNvSpPr>
            <a:spLocks noGrp="1"/>
          </p:cNvSpPr>
          <p:nvPr>
            <p:ph idx="1"/>
          </p:nvPr>
        </p:nvSpPr>
        <p:spPr>
          <a:xfrm>
            <a:off x="1435608" y="1447800"/>
            <a:ext cx="7498080" cy="829072"/>
          </a:xfrm>
        </p:spPr>
        <p:txBody>
          <a:bodyPr/>
          <a:lstStyle/>
          <a:p>
            <a:r>
              <a:rPr lang="pt-BR" b="1" dirty="0" smtClean="0">
                <a:effectLst>
                  <a:outerShdw blurRad="38100" dist="38100" dir="2700000" algn="tl">
                    <a:srgbClr val="000000">
                      <a:alpha val="43137"/>
                    </a:srgbClr>
                  </a:outerShdw>
                </a:effectLst>
              </a:rPr>
              <a:t>Métodos Sincronizados</a:t>
            </a:r>
            <a:endParaRPr lang="en-US" b="1" dirty="0">
              <a:effectLst>
                <a:outerShdw blurRad="38100" dist="38100" dir="2700000" algn="tl">
                  <a:srgbClr val="000000">
                    <a:alpha val="43137"/>
                  </a:srgbClr>
                </a:outerShdw>
              </a:effectLst>
            </a:endParaRPr>
          </a:p>
        </p:txBody>
      </p:sp>
      <p:sp>
        <p:nvSpPr>
          <p:cNvPr id="4" name="Retângulo de cantos arredondados 3"/>
          <p:cNvSpPr/>
          <p:nvPr/>
        </p:nvSpPr>
        <p:spPr>
          <a:xfrm>
            <a:off x="1187624" y="2556450"/>
            <a:ext cx="3672408" cy="1736646"/>
          </a:xfrm>
          <a:prstGeom prst="roundRect">
            <a:avLst/>
          </a:prstGeom>
          <a:gradFill>
            <a:gsLst>
              <a:gs pos="0">
                <a:schemeClr val="accent4">
                  <a:tint val="35000"/>
                  <a:satMod val="253000"/>
                </a:schemeClr>
              </a:gs>
              <a:gs pos="50000">
                <a:schemeClr val="accent4">
                  <a:tint val="42000"/>
                  <a:satMod val="255000"/>
                </a:schemeClr>
              </a:gs>
              <a:gs pos="97000">
                <a:schemeClr val="accent4">
                  <a:tint val="53000"/>
                  <a:satMod val="260000"/>
                </a:schemeClr>
              </a:gs>
              <a:gs pos="100000">
                <a:schemeClr val="accent4">
                  <a:tint val="56000"/>
                  <a:satMod val="275000"/>
                </a:schemeClr>
              </a:gs>
            </a:gsLst>
          </a:gradFill>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spAutoFit/>
          </a:bodyPr>
          <a:lstStyle/>
          <a:p>
            <a:r>
              <a:rPr lang="pt-BR" sz="1600" b="1" dirty="0" err="1" smtClean="0">
                <a:latin typeface="Courier New" pitchFamily="49" charset="0"/>
                <a:cs typeface="Courier New" pitchFamily="49" charset="0"/>
              </a:rPr>
              <a:t>class</a:t>
            </a:r>
            <a:r>
              <a:rPr lang="pt-BR" sz="1600" b="1" dirty="0" smtClean="0">
                <a:latin typeface="Courier New" pitchFamily="49" charset="0"/>
                <a:cs typeface="Courier New" pitchFamily="49" charset="0"/>
              </a:rPr>
              <a:t> Interfere {</a:t>
            </a:r>
          </a:p>
          <a:p>
            <a:r>
              <a:rPr lang="pt-BR" sz="1600" b="1" dirty="0" smtClean="0">
                <a:latin typeface="Courier New" pitchFamily="49" charset="0"/>
                <a:cs typeface="Courier New" pitchFamily="49" charset="0"/>
              </a:rPr>
              <a:t>    </a:t>
            </a:r>
            <a:r>
              <a:rPr lang="pt-BR" sz="1600" b="1" dirty="0" err="1" smtClean="0">
                <a:latin typeface="Courier New" pitchFamily="49" charset="0"/>
                <a:cs typeface="Courier New" pitchFamily="49" charset="0"/>
              </a:rPr>
              <a:t>private</a:t>
            </a:r>
            <a:r>
              <a:rPr lang="pt-BR" sz="1600" b="1" dirty="0" smtClean="0">
                <a:latin typeface="Courier New" pitchFamily="49" charset="0"/>
                <a:cs typeface="Courier New" pitchFamily="49" charset="0"/>
              </a:rPr>
              <a:t> </a:t>
            </a:r>
            <a:r>
              <a:rPr lang="pt-BR" sz="1600" b="1" dirty="0" err="1" smtClean="0">
                <a:latin typeface="Courier New" pitchFamily="49" charset="0"/>
                <a:cs typeface="Courier New" pitchFamily="49" charset="0"/>
              </a:rPr>
              <a:t>int</a:t>
            </a:r>
            <a:r>
              <a:rPr lang="pt-BR" sz="1600" b="1" dirty="0" smtClean="0">
                <a:latin typeface="Courier New" pitchFamily="49" charset="0"/>
                <a:cs typeface="Courier New" pitchFamily="49" charset="0"/>
              </a:rPr>
              <a:t> data = 0;</a:t>
            </a:r>
          </a:p>
          <a:p>
            <a:r>
              <a:rPr lang="pt-BR" sz="1600" b="1" dirty="0" smtClean="0">
                <a:latin typeface="Courier New" pitchFamily="49" charset="0"/>
                <a:cs typeface="Courier New" pitchFamily="49" charset="0"/>
              </a:rPr>
              <a:t>    </a:t>
            </a:r>
            <a:r>
              <a:rPr lang="pt-BR" sz="1600" b="1" dirty="0" err="1" smtClean="0">
                <a:latin typeface="Courier New" pitchFamily="49" charset="0"/>
                <a:cs typeface="Courier New" pitchFamily="49" charset="0"/>
              </a:rPr>
              <a:t>public</a:t>
            </a:r>
            <a:r>
              <a:rPr lang="pt-BR" sz="1600" b="1" dirty="0" smtClean="0">
                <a:latin typeface="Courier New" pitchFamily="49" charset="0"/>
                <a:cs typeface="Courier New" pitchFamily="49" charset="0"/>
              </a:rPr>
              <a:t> </a:t>
            </a:r>
            <a:r>
              <a:rPr lang="pt-BR" sz="1600" b="1" dirty="0" err="1" smtClean="0">
                <a:latin typeface="Courier New" pitchFamily="49" charset="0"/>
                <a:cs typeface="Courier New" pitchFamily="49" charset="0"/>
              </a:rPr>
              <a:t>void</a:t>
            </a:r>
            <a:r>
              <a:rPr lang="pt-BR" sz="1600" b="1" dirty="0" smtClean="0">
                <a:latin typeface="Courier New" pitchFamily="49" charset="0"/>
                <a:cs typeface="Courier New" pitchFamily="49" charset="0"/>
              </a:rPr>
              <a:t> </a:t>
            </a:r>
            <a:r>
              <a:rPr lang="pt-BR" sz="1600" b="1" dirty="0" err="1" smtClean="0">
                <a:latin typeface="Courier New" pitchFamily="49" charset="0"/>
                <a:cs typeface="Courier New" pitchFamily="49" charset="0"/>
              </a:rPr>
              <a:t>update</a:t>
            </a:r>
            <a:r>
              <a:rPr lang="pt-BR" sz="1600" b="1" dirty="0" smtClean="0">
                <a:latin typeface="Courier New" pitchFamily="49" charset="0"/>
                <a:cs typeface="Courier New" pitchFamily="49" charset="0"/>
              </a:rPr>
              <a:t>() {</a:t>
            </a:r>
          </a:p>
          <a:p>
            <a:r>
              <a:rPr lang="pt-BR" sz="1600" b="1" dirty="0">
                <a:latin typeface="Courier New" pitchFamily="49" charset="0"/>
                <a:cs typeface="Courier New" pitchFamily="49" charset="0"/>
              </a:rPr>
              <a:t> </a:t>
            </a:r>
            <a:r>
              <a:rPr lang="pt-BR" sz="1600" b="1" dirty="0" smtClean="0">
                <a:latin typeface="Courier New" pitchFamily="49" charset="0"/>
                <a:cs typeface="Courier New" pitchFamily="49" charset="0"/>
              </a:rPr>
              <a:t>       data++; </a:t>
            </a:r>
          </a:p>
          <a:p>
            <a:r>
              <a:rPr lang="pt-BR" sz="1600" b="1" dirty="0">
                <a:latin typeface="Courier New" pitchFamily="49" charset="0"/>
                <a:cs typeface="Courier New" pitchFamily="49" charset="0"/>
              </a:rPr>
              <a:t> </a:t>
            </a:r>
            <a:r>
              <a:rPr lang="pt-BR" sz="1600" b="1" dirty="0" smtClean="0">
                <a:latin typeface="Courier New" pitchFamily="49" charset="0"/>
                <a:cs typeface="Courier New" pitchFamily="49" charset="0"/>
              </a:rPr>
              <a:t>   }    	</a:t>
            </a:r>
            <a:endParaRPr lang="pt-BR" sz="1600" b="1" dirty="0">
              <a:latin typeface="Courier New" pitchFamily="49" charset="0"/>
              <a:cs typeface="Courier New" pitchFamily="49" charset="0"/>
            </a:endParaRPr>
          </a:p>
          <a:p>
            <a:r>
              <a:rPr lang="pt-BR" sz="1600" b="1" dirty="0" smtClean="0">
                <a:latin typeface="Courier New" pitchFamily="49" charset="0"/>
                <a:cs typeface="Courier New" pitchFamily="49" charset="0"/>
              </a:rPr>
              <a:t>}</a:t>
            </a:r>
            <a:endParaRPr lang="en-US" sz="1600" b="1" dirty="0">
              <a:latin typeface="Courier New" pitchFamily="49" charset="0"/>
              <a:cs typeface="Courier New" pitchFamily="49" charset="0"/>
            </a:endParaRPr>
          </a:p>
        </p:txBody>
      </p:sp>
      <p:sp>
        <p:nvSpPr>
          <p:cNvPr id="5" name="Retângulo de cantos arredondados 4"/>
          <p:cNvSpPr/>
          <p:nvPr/>
        </p:nvSpPr>
        <p:spPr>
          <a:xfrm>
            <a:off x="1187624" y="4788698"/>
            <a:ext cx="5256584" cy="1736646"/>
          </a:xfrm>
          <a:prstGeom prst="roundRect">
            <a:avLst/>
          </a:prstGeom>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spAutoFit/>
          </a:bodyPr>
          <a:lstStyle/>
          <a:p>
            <a:r>
              <a:rPr lang="pt-BR" sz="1600" b="1" dirty="0" err="1" smtClean="0">
                <a:latin typeface="Courier New" pitchFamily="49" charset="0"/>
                <a:cs typeface="Courier New" pitchFamily="49" charset="0"/>
              </a:rPr>
              <a:t>class</a:t>
            </a:r>
            <a:r>
              <a:rPr lang="pt-BR" sz="1600" b="1" dirty="0" smtClean="0">
                <a:latin typeface="Courier New" pitchFamily="49" charset="0"/>
                <a:cs typeface="Courier New" pitchFamily="49" charset="0"/>
              </a:rPr>
              <a:t> Interfere {</a:t>
            </a:r>
          </a:p>
          <a:p>
            <a:r>
              <a:rPr lang="pt-BR" sz="1600" b="1" dirty="0" smtClean="0">
                <a:latin typeface="Courier New" pitchFamily="49" charset="0"/>
                <a:cs typeface="Courier New" pitchFamily="49" charset="0"/>
              </a:rPr>
              <a:t>    </a:t>
            </a:r>
            <a:r>
              <a:rPr lang="pt-BR" sz="1600" b="1" dirty="0" err="1" smtClean="0">
                <a:latin typeface="Courier New" pitchFamily="49" charset="0"/>
                <a:cs typeface="Courier New" pitchFamily="49" charset="0"/>
              </a:rPr>
              <a:t>private</a:t>
            </a:r>
            <a:r>
              <a:rPr lang="pt-BR" sz="1600" b="1" dirty="0" smtClean="0">
                <a:latin typeface="Courier New" pitchFamily="49" charset="0"/>
                <a:cs typeface="Courier New" pitchFamily="49" charset="0"/>
              </a:rPr>
              <a:t> </a:t>
            </a:r>
            <a:r>
              <a:rPr lang="pt-BR" sz="1600" b="1" dirty="0" err="1" smtClean="0">
                <a:latin typeface="Courier New" pitchFamily="49" charset="0"/>
                <a:cs typeface="Courier New" pitchFamily="49" charset="0"/>
              </a:rPr>
              <a:t>int</a:t>
            </a:r>
            <a:r>
              <a:rPr lang="pt-BR" sz="1600" b="1" dirty="0" smtClean="0">
                <a:latin typeface="Courier New" pitchFamily="49" charset="0"/>
                <a:cs typeface="Courier New" pitchFamily="49" charset="0"/>
              </a:rPr>
              <a:t> data = 0;</a:t>
            </a:r>
          </a:p>
          <a:p>
            <a:r>
              <a:rPr lang="pt-BR" sz="1600" b="1" dirty="0" smtClean="0">
                <a:latin typeface="Courier New" pitchFamily="49" charset="0"/>
                <a:cs typeface="Courier New" pitchFamily="49" charset="0"/>
              </a:rPr>
              <a:t>    </a:t>
            </a:r>
            <a:r>
              <a:rPr lang="pt-BR" sz="1600" b="1" dirty="0" err="1" smtClean="0">
                <a:latin typeface="Courier New" pitchFamily="49" charset="0"/>
                <a:cs typeface="Courier New" pitchFamily="49" charset="0"/>
              </a:rPr>
              <a:t>public</a:t>
            </a:r>
            <a:r>
              <a:rPr lang="pt-BR" sz="1600" b="1" dirty="0" smtClean="0">
                <a:latin typeface="Courier New" pitchFamily="49" charset="0"/>
                <a:cs typeface="Courier New" pitchFamily="49" charset="0"/>
              </a:rPr>
              <a:t> </a:t>
            </a:r>
            <a:r>
              <a:rPr lang="pt-BR" sz="1600" b="1" dirty="0" err="1" smtClean="0">
                <a:latin typeface="Courier New" pitchFamily="49" charset="0"/>
                <a:cs typeface="Courier New" pitchFamily="49" charset="0"/>
              </a:rPr>
              <a:t>void</a:t>
            </a:r>
            <a:r>
              <a:rPr lang="pt-BR" sz="1600" b="1" dirty="0" smtClean="0">
                <a:latin typeface="Courier New" pitchFamily="49" charset="0"/>
                <a:cs typeface="Courier New" pitchFamily="49" charset="0"/>
              </a:rPr>
              <a:t> </a:t>
            </a:r>
            <a:r>
              <a:rPr lang="pt-BR" sz="1600" b="1" dirty="0" err="1" smtClean="0">
                <a:latin typeface="Courier New" pitchFamily="49" charset="0"/>
                <a:cs typeface="Courier New" pitchFamily="49" charset="0"/>
              </a:rPr>
              <a:t>synchronized</a:t>
            </a:r>
            <a:r>
              <a:rPr lang="pt-BR" sz="1600" b="1" dirty="0" smtClean="0">
                <a:latin typeface="Courier New" pitchFamily="49" charset="0"/>
                <a:cs typeface="Courier New" pitchFamily="49" charset="0"/>
              </a:rPr>
              <a:t> </a:t>
            </a:r>
            <a:r>
              <a:rPr lang="pt-BR" sz="1600" b="1" dirty="0" err="1" smtClean="0">
                <a:latin typeface="Courier New" pitchFamily="49" charset="0"/>
                <a:cs typeface="Courier New" pitchFamily="49" charset="0"/>
              </a:rPr>
              <a:t>update</a:t>
            </a:r>
            <a:r>
              <a:rPr lang="pt-BR" sz="1600" b="1" dirty="0" smtClean="0">
                <a:latin typeface="Courier New" pitchFamily="49" charset="0"/>
                <a:cs typeface="Courier New" pitchFamily="49" charset="0"/>
              </a:rPr>
              <a:t>() {</a:t>
            </a:r>
          </a:p>
          <a:p>
            <a:r>
              <a:rPr lang="pt-BR" sz="1600" b="1" dirty="0">
                <a:latin typeface="Courier New" pitchFamily="49" charset="0"/>
                <a:cs typeface="Courier New" pitchFamily="49" charset="0"/>
              </a:rPr>
              <a:t> </a:t>
            </a:r>
            <a:r>
              <a:rPr lang="pt-BR" sz="1600" b="1" dirty="0" smtClean="0">
                <a:latin typeface="Courier New" pitchFamily="49" charset="0"/>
                <a:cs typeface="Courier New" pitchFamily="49" charset="0"/>
              </a:rPr>
              <a:t>       data++; </a:t>
            </a:r>
          </a:p>
          <a:p>
            <a:r>
              <a:rPr lang="pt-BR" sz="1600" b="1" dirty="0">
                <a:latin typeface="Courier New" pitchFamily="49" charset="0"/>
                <a:cs typeface="Courier New" pitchFamily="49" charset="0"/>
              </a:rPr>
              <a:t> </a:t>
            </a:r>
            <a:r>
              <a:rPr lang="pt-BR" sz="1600" b="1" dirty="0" smtClean="0">
                <a:latin typeface="Courier New" pitchFamily="49" charset="0"/>
                <a:cs typeface="Courier New" pitchFamily="49" charset="0"/>
              </a:rPr>
              <a:t>   }    	</a:t>
            </a:r>
            <a:endParaRPr lang="pt-BR" sz="1600" b="1" dirty="0">
              <a:latin typeface="Courier New" pitchFamily="49" charset="0"/>
              <a:cs typeface="Courier New" pitchFamily="49" charset="0"/>
            </a:endParaRPr>
          </a:p>
          <a:p>
            <a:r>
              <a:rPr lang="pt-BR" sz="1600" b="1" dirty="0" smtClean="0">
                <a:latin typeface="Courier New" pitchFamily="49" charset="0"/>
                <a:cs typeface="Courier New" pitchFamily="49" charset="0"/>
              </a:rPr>
              <a:t>}</a:t>
            </a:r>
            <a:endParaRPr lang="en-US" sz="1600" b="1" dirty="0">
              <a:latin typeface="Courier New" pitchFamily="49" charset="0"/>
              <a:cs typeface="Courier New" pitchFamily="49" charset="0"/>
            </a:endParaRPr>
          </a:p>
        </p:txBody>
      </p:sp>
      <p:sp>
        <p:nvSpPr>
          <p:cNvPr id="6" name="Retângulo de cantos arredondados 5"/>
          <p:cNvSpPr/>
          <p:nvPr/>
        </p:nvSpPr>
        <p:spPr>
          <a:xfrm>
            <a:off x="5052615" y="2227644"/>
            <a:ext cx="3960440" cy="2281476"/>
          </a:xfrm>
          <a:prstGeom prst="round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spAutoFit/>
          </a:bodyPr>
          <a:lstStyle/>
          <a:p>
            <a:r>
              <a:rPr lang="pt-BR" sz="1600" b="1" dirty="0" err="1" smtClean="0">
                <a:latin typeface="Courier New" pitchFamily="49" charset="0"/>
                <a:cs typeface="Courier New" pitchFamily="49" charset="0"/>
              </a:rPr>
              <a:t>class</a:t>
            </a:r>
            <a:r>
              <a:rPr lang="pt-BR" sz="1600" b="1" dirty="0" smtClean="0">
                <a:latin typeface="Courier New" pitchFamily="49" charset="0"/>
                <a:cs typeface="Courier New" pitchFamily="49" charset="0"/>
              </a:rPr>
              <a:t> Interfere {</a:t>
            </a:r>
          </a:p>
          <a:p>
            <a:r>
              <a:rPr lang="pt-BR" sz="1600" b="1" dirty="0" smtClean="0">
                <a:latin typeface="Courier New" pitchFamily="49" charset="0"/>
                <a:cs typeface="Courier New" pitchFamily="49" charset="0"/>
              </a:rPr>
              <a:t>    </a:t>
            </a:r>
            <a:r>
              <a:rPr lang="pt-BR" sz="1600" b="1" dirty="0" err="1" smtClean="0">
                <a:latin typeface="Courier New" pitchFamily="49" charset="0"/>
                <a:cs typeface="Courier New" pitchFamily="49" charset="0"/>
              </a:rPr>
              <a:t>private</a:t>
            </a:r>
            <a:r>
              <a:rPr lang="pt-BR" sz="1600" b="1" dirty="0" smtClean="0">
                <a:latin typeface="Courier New" pitchFamily="49" charset="0"/>
                <a:cs typeface="Courier New" pitchFamily="49" charset="0"/>
              </a:rPr>
              <a:t> </a:t>
            </a:r>
            <a:r>
              <a:rPr lang="pt-BR" sz="1600" b="1" dirty="0" err="1" smtClean="0">
                <a:latin typeface="Courier New" pitchFamily="49" charset="0"/>
                <a:cs typeface="Courier New" pitchFamily="49" charset="0"/>
              </a:rPr>
              <a:t>int</a:t>
            </a:r>
            <a:r>
              <a:rPr lang="pt-BR" sz="1600" b="1" dirty="0" smtClean="0">
                <a:latin typeface="Courier New" pitchFamily="49" charset="0"/>
                <a:cs typeface="Courier New" pitchFamily="49" charset="0"/>
              </a:rPr>
              <a:t> data = 0;</a:t>
            </a:r>
          </a:p>
          <a:p>
            <a:r>
              <a:rPr lang="pt-BR" sz="1600" b="1" dirty="0" smtClean="0">
                <a:latin typeface="Courier New" pitchFamily="49" charset="0"/>
                <a:cs typeface="Courier New" pitchFamily="49" charset="0"/>
              </a:rPr>
              <a:t>    </a:t>
            </a:r>
            <a:r>
              <a:rPr lang="pt-BR" sz="1600" b="1" dirty="0" err="1" smtClean="0">
                <a:latin typeface="Courier New" pitchFamily="49" charset="0"/>
                <a:cs typeface="Courier New" pitchFamily="49" charset="0"/>
              </a:rPr>
              <a:t>public</a:t>
            </a:r>
            <a:r>
              <a:rPr lang="pt-BR" sz="1600" b="1" dirty="0" smtClean="0">
                <a:latin typeface="Courier New" pitchFamily="49" charset="0"/>
                <a:cs typeface="Courier New" pitchFamily="49" charset="0"/>
              </a:rPr>
              <a:t> </a:t>
            </a:r>
            <a:r>
              <a:rPr lang="pt-BR" sz="1600" b="1" dirty="0" err="1" smtClean="0">
                <a:latin typeface="Courier New" pitchFamily="49" charset="0"/>
                <a:cs typeface="Courier New" pitchFamily="49" charset="0"/>
              </a:rPr>
              <a:t>void</a:t>
            </a:r>
            <a:r>
              <a:rPr lang="pt-BR" sz="1600" b="1" dirty="0" smtClean="0">
                <a:latin typeface="Courier New" pitchFamily="49" charset="0"/>
                <a:cs typeface="Courier New" pitchFamily="49" charset="0"/>
              </a:rPr>
              <a:t> </a:t>
            </a:r>
            <a:r>
              <a:rPr lang="pt-BR" sz="1600" b="1" dirty="0" err="1" smtClean="0">
                <a:latin typeface="Courier New" pitchFamily="49" charset="0"/>
                <a:cs typeface="Courier New" pitchFamily="49" charset="0"/>
              </a:rPr>
              <a:t>update</a:t>
            </a:r>
            <a:r>
              <a:rPr lang="pt-BR" sz="1600" b="1" dirty="0" smtClean="0">
                <a:latin typeface="Courier New" pitchFamily="49" charset="0"/>
                <a:cs typeface="Courier New" pitchFamily="49" charset="0"/>
              </a:rPr>
              <a:t>() {</a:t>
            </a:r>
          </a:p>
          <a:p>
            <a:r>
              <a:rPr lang="pt-BR" sz="1600" b="1" dirty="0">
                <a:latin typeface="Courier New" pitchFamily="49" charset="0"/>
                <a:cs typeface="Courier New" pitchFamily="49" charset="0"/>
              </a:rPr>
              <a:t> </a:t>
            </a:r>
            <a:r>
              <a:rPr lang="pt-BR" sz="1600" b="1" dirty="0" smtClean="0">
                <a:latin typeface="Courier New" pitchFamily="49" charset="0"/>
                <a:cs typeface="Courier New" pitchFamily="49" charset="0"/>
              </a:rPr>
              <a:t>       </a:t>
            </a:r>
            <a:r>
              <a:rPr lang="pt-BR" sz="1600" b="1" dirty="0" err="1" smtClean="0">
                <a:latin typeface="Courier New" pitchFamily="49" charset="0"/>
                <a:cs typeface="Courier New" pitchFamily="49" charset="0"/>
              </a:rPr>
              <a:t>synchronized</a:t>
            </a:r>
            <a:r>
              <a:rPr lang="pt-BR" sz="1600" b="1" dirty="0" smtClean="0">
                <a:latin typeface="Courier New" pitchFamily="49" charset="0"/>
                <a:cs typeface="Courier New" pitchFamily="49" charset="0"/>
              </a:rPr>
              <a:t> (</a:t>
            </a:r>
            <a:r>
              <a:rPr lang="pt-BR" sz="1600" b="1" dirty="0" err="1" smtClean="0">
                <a:latin typeface="Courier New" pitchFamily="49" charset="0"/>
                <a:cs typeface="Courier New" pitchFamily="49" charset="0"/>
              </a:rPr>
              <a:t>this</a:t>
            </a:r>
            <a:r>
              <a:rPr lang="pt-BR" sz="1600" b="1" dirty="0" smtClean="0">
                <a:latin typeface="Courier New" pitchFamily="49" charset="0"/>
                <a:cs typeface="Courier New" pitchFamily="49" charset="0"/>
              </a:rPr>
              <a:t>) {</a:t>
            </a:r>
          </a:p>
          <a:p>
            <a:r>
              <a:rPr lang="pt-BR" sz="1600" b="1" dirty="0">
                <a:latin typeface="Courier New" pitchFamily="49" charset="0"/>
                <a:cs typeface="Courier New" pitchFamily="49" charset="0"/>
              </a:rPr>
              <a:t> </a:t>
            </a:r>
            <a:r>
              <a:rPr lang="pt-BR" sz="1600" b="1" dirty="0" smtClean="0">
                <a:latin typeface="Courier New" pitchFamily="49" charset="0"/>
                <a:cs typeface="Courier New" pitchFamily="49" charset="0"/>
              </a:rPr>
              <a:t>           data++; </a:t>
            </a:r>
          </a:p>
          <a:p>
            <a:r>
              <a:rPr lang="pt-BR" sz="1600" b="1" dirty="0">
                <a:latin typeface="Courier New" pitchFamily="49" charset="0"/>
                <a:cs typeface="Courier New" pitchFamily="49" charset="0"/>
              </a:rPr>
              <a:t> </a:t>
            </a:r>
            <a:r>
              <a:rPr lang="pt-BR" sz="1600" b="1" dirty="0" smtClean="0">
                <a:latin typeface="Courier New" pitchFamily="49" charset="0"/>
                <a:cs typeface="Courier New" pitchFamily="49" charset="0"/>
              </a:rPr>
              <a:t>       } </a:t>
            </a:r>
          </a:p>
          <a:p>
            <a:r>
              <a:rPr lang="pt-BR" sz="1600" b="1" dirty="0">
                <a:latin typeface="Courier New" pitchFamily="49" charset="0"/>
                <a:cs typeface="Courier New" pitchFamily="49" charset="0"/>
              </a:rPr>
              <a:t> </a:t>
            </a:r>
            <a:r>
              <a:rPr lang="pt-BR" sz="1600" b="1" dirty="0" smtClean="0">
                <a:latin typeface="Courier New" pitchFamily="49" charset="0"/>
                <a:cs typeface="Courier New" pitchFamily="49" charset="0"/>
              </a:rPr>
              <a:t>   }    	</a:t>
            </a:r>
            <a:endParaRPr lang="pt-BR" sz="1600" b="1" dirty="0">
              <a:latin typeface="Courier New" pitchFamily="49" charset="0"/>
              <a:cs typeface="Courier New" pitchFamily="49" charset="0"/>
            </a:endParaRPr>
          </a:p>
          <a:p>
            <a:r>
              <a:rPr lang="pt-BR" sz="1600" b="1" dirty="0" smtClean="0">
                <a:latin typeface="Courier New" pitchFamily="49" charset="0"/>
                <a:cs typeface="Courier New" pitchFamily="49" charset="0"/>
              </a:rPr>
              <a:t>}</a:t>
            </a:r>
            <a:endParaRPr lang="en-US" sz="1600" b="1" dirty="0">
              <a:latin typeface="Courier New" pitchFamily="49" charset="0"/>
              <a:cs typeface="Courier New" pitchFamily="49" charset="0"/>
            </a:endParaRPr>
          </a:p>
        </p:txBody>
      </p:sp>
    </p:spTree>
    <p:extLst>
      <p:ext uri="{BB962C8B-B14F-4D97-AF65-F5344CB8AC3E}">
        <p14:creationId xmlns:p14="http://schemas.microsoft.com/office/powerpoint/2010/main" val="7817250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Monitores em Java</a:t>
            </a:r>
            <a:endParaRPr lang="en-US" dirty="0"/>
          </a:p>
        </p:txBody>
      </p:sp>
      <p:sp>
        <p:nvSpPr>
          <p:cNvPr id="3" name="Espaço Reservado para Conteúdo 2"/>
          <p:cNvSpPr>
            <a:spLocks noGrp="1"/>
          </p:cNvSpPr>
          <p:nvPr>
            <p:ph idx="1"/>
          </p:nvPr>
        </p:nvSpPr>
        <p:spPr/>
        <p:txBody>
          <a:bodyPr>
            <a:normAutofit lnSpcReduction="10000"/>
          </a:bodyPr>
          <a:lstStyle/>
          <a:p>
            <a:r>
              <a:rPr lang="pt-BR" b="1" dirty="0">
                <a:effectLst>
                  <a:outerShdw blurRad="38100" dist="38100" dir="2700000" algn="tl">
                    <a:srgbClr val="000000">
                      <a:alpha val="43137"/>
                    </a:srgbClr>
                  </a:outerShdw>
                </a:effectLst>
              </a:rPr>
              <a:t>Métodos </a:t>
            </a:r>
            <a:r>
              <a:rPr lang="pt-BR" b="1" dirty="0" smtClean="0">
                <a:effectLst>
                  <a:outerShdw blurRad="38100" dist="38100" dir="2700000" algn="tl">
                    <a:srgbClr val="000000">
                      <a:alpha val="43137"/>
                    </a:srgbClr>
                  </a:outerShdw>
                </a:effectLst>
              </a:rPr>
              <a:t>Sincronizados</a:t>
            </a:r>
          </a:p>
          <a:p>
            <a:pPr lvl="1"/>
            <a:r>
              <a:rPr lang="pt-BR" dirty="0" smtClean="0"/>
              <a:t>Implementam a exclusão mútua.</a:t>
            </a:r>
          </a:p>
          <a:p>
            <a:pPr lvl="1"/>
            <a:r>
              <a:rPr lang="pt-BR" dirty="0" smtClean="0"/>
              <a:t>As variáveis permanentes são os campos privados e os procedimentos dos monitores são os métodos sincronizados.</a:t>
            </a:r>
          </a:p>
          <a:p>
            <a:pPr lvl="1"/>
            <a:r>
              <a:rPr lang="pt-BR" dirty="0" smtClean="0"/>
              <a:t>Existe apenas um </a:t>
            </a:r>
            <a:r>
              <a:rPr lang="pt-BR" b="1" i="1" dirty="0" err="1" smtClean="0"/>
              <a:t>lock</a:t>
            </a:r>
            <a:r>
              <a:rPr lang="pt-BR" dirty="0" smtClean="0"/>
              <a:t> por objeto.</a:t>
            </a:r>
          </a:p>
          <a:p>
            <a:pPr lvl="1"/>
            <a:r>
              <a:rPr lang="pt-BR" dirty="0" smtClean="0"/>
              <a:t>Java suporta sincronização condicional através dos métodos </a:t>
            </a:r>
            <a:r>
              <a:rPr lang="pt-BR" dirty="0" err="1" smtClean="0"/>
              <a:t>wait</a:t>
            </a:r>
            <a:r>
              <a:rPr lang="pt-BR" dirty="0" smtClean="0"/>
              <a:t>(), </a:t>
            </a:r>
            <a:r>
              <a:rPr lang="pt-BR" dirty="0" err="1" smtClean="0"/>
              <a:t>notify</a:t>
            </a:r>
            <a:r>
              <a:rPr lang="pt-BR" dirty="0" smtClean="0"/>
              <a:t>() e </a:t>
            </a:r>
            <a:r>
              <a:rPr lang="pt-BR" dirty="0" err="1" smtClean="0"/>
              <a:t>notifyAll</a:t>
            </a:r>
            <a:r>
              <a:rPr lang="pt-BR" dirty="0" smtClean="0"/>
              <a:t>().</a:t>
            </a:r>
          </a:p>
          <a:p>
            <a:pPr lvl="1"/>
            <a:r>
              <a:rPr lang="pt-BR" b="1" dirty="0" smtClean="0"/>
              <a:t>Esses métodos devem ser executados dentro porções de código sincronizadas.</a:t>
            </a:r>
            <a:endParaRPr lang="en-US" b="1" dirty="0"/>
          </a:p>
        </p:txBody>
      </p:sp>
    </p:spTree>
    <p:extLst>
      <p:ext uri="{BB962C8B-B14F-4D97-AF65-F5344CB8AC3E}">
        <p14:creationId xmlns:p14="http://schemas.microsoft.com/office/powerpoint/2010/main" val="20173551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Monitores em Java</a:t>
            </a:r>
            <a:endParaRPr lang="en-US" dirty="0"/>
          </a:p>
        </p:txBody>
      </p:sp>
      <p:sp>
        <p:nvSpPr>
          <p:cNvPr id="3" name="Espaço Reservado para Conteúdo 2"/>
          <p:cNvSpPr>
            <a:spLocks noGrp="1"/>
          </p:cNvSpPr>
          <p:nvPr>
            <p:ph idx="1"/>
          </p:nvPr>
        </p:nvSpPr>
        <p:spPr/>
        <p:txBody>
          <a:bodyPr/>
          <a:lstStyle/>
          <a:p>
            <a:r>
              <a:rPr lang="pt-BR" b="1" dirty="0">
                <a:effectLst>
                  <a:outerShdw blurRad="38100" dist="38100" dir="2700000" algn="tl">
                    <a:srgbClr val="000000">
                      <a:alpha val="43137"/>
                    </a:srgbClr>
                  </a:outerShdw>
                </a:effectLst>
              </a:rPr>
              <a:t>Métodos </a:t>
            </a:r>
            <a:r>
              <a:rPr lang="pt-BR" b="1" dirty="0" smtClean="0">
                <a:effectLst>
                  <a:outerShdw blurRad="38100" dist="38100" dir="2700000" algn="tl">
                    <a:srgbClr val="000000">
                      <a:alpha val="43137"/>
                    </a:srgbClr>
                  </a:outerShdw>
                </a:effectLst>
              </a:rPr>
              <a:t>Sincronizados</a:t>
            </a:r>
          </a:p>
          <a:p>
            <a:pPr lvl="1"/>
            <a:r>
              <a:rPr lang="pt-BR" dirty="0" smtClean="0"/>
              <a:t>Java utiliza uma fila de espera por objeto.</a:t>
            </a:r>
          </a:p>
          <a:p>
            <a:pPr lvl="2"/>
            <a:r>
              <a:rPr lang="pt-BR" dirty="0" smtClean="0"/>
              <a:t>Geralmente é FIFO, mas não necessariamente.</a:t>
            </a:r>
          </a:p>
          <a:p>
            <a:pPr lvl="1"/>
            <a:r>
              <a:rPr lang="pt-BR" dirty="0" smtClean="0"/>
              <a:t>A thread que chama </a:t>
            </a:r>
            <a:r>
              <a:rPr lang="pt-BR" b="1" dirty="0" err="1" smtClean="0"/>
              <a:t>notify</a:t>
            </a:r>
            <a:r>
              <a:rPr lang="pt-BR" b="1" dirty="0" smtClean="0"/>
              <a:t> </a:t>
            </a:r>
            <a:r>
              <a:rPr lang="pt-BR" dirty="0" smtClean="0"/>
              <a:t>continua com a posse do </a:t>
            </a:r>
            <a:r>
              <a:rPr lang="pt-BR" i="1" dirty="0" err="1" smtClean="0"/>
              <a:t>lock</a:t>
            </a:r>
            <a:r>
              <a:rPr lang="pt-BR" dirty="0" smtClean="0"/>
              <a:t> do objeto.</a:t>
            </a:r>
          </a:p>
          <a:p>
            <a:pPr lvl="2"/>
            <a:r>
              <a:rPr lang="pt-BR" dirty="0" smtClean="0"/>
              <a:t>Utiliza o tipo de sincronização Sinalizar e Continuar.</a:t>
            </a:r>
          </a:p>
          <a:p>
            <a:pPr lvl="1"/>
            <a:r>
              <a:rPr lang="pt-BR" b="1" dirty="0" smtClean="0"/>
              <a:t>Chamadas aninhadas a métodos sincronizados podem levar a um </a:t>
            </a:r>
            <a:r>
              <a:rPr lang="pt-BR" b="1" i="1" dirty="0" err="1" smtClean="0"/>
              <a:t>deadlock</a:t>
            </a:r>
            <a:r>
              <a:rPr lang="pt-BR" b="1" dirty="0" smtClean="0"/>
              <a:t>.</a:t>
            </a:r>
            <a:endParaRPr lang="pt-BR" b="1" dirty="0"/>
          </a:p>
          <a:p>
            <a:pPr lvl="2"/>
            <a:endParaRPr lang="pt-BR" dirty="0" smtClean="0"/>
          </a:p>
        </p:txBody>
      </p:sp>
    </p:spTree>
    <p:extLst>
      <p:ext uri="{BB962C8B-B14F-4D97-AF65-F5344CB8AC3E}">
        <p14:creationId xmlns:p14="http://schemas.microsoft.com/office/powerpoint/2010/main" val="33770113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03648" y="260648"/>
            <a:ext cx="7498080" cy="1143000"/>
          </a:xfrm>
        </p:spPr>
        <p:txBody>
          <a:bodyPr/>
          <a:lstStyle/>
          <a:p>
            <a:r>
              <a:rPr lang="pt-BR" dirty="0" smtClean="0"/>
              <a:t>Monitores em Java</a:t>
            </a:r>
            <a:endParaRPr lang="en-US" dirty="0"/>
          </a:p>
        </p:txBody>
      </p:sp>
      <p:graphicFrame>
        <p:nvGraphicFramePr>
          <p:cNvPr id="6" name="Espaço Reservado para Conteúdo 5"/>
          <p:cNvGraphicFramePr>
            <a:graphicFrameLocks noGrp="1"/>
          </p:cNvGraphicFramePr>
          <p:nvPr>
            <p:ph idx="1"/>
            <p:extLst>
              <p:ext uri="{D42A27DB-BD31-4B8C-83A1-F6EECF244321}">
                <p14:modId xmlns:p14="http://schemas.microsoft.com/office/powerpoint/2010/main" val="413684250"/>
              </p:ext>
            </p:extLst>
          </p:nvPr>
        </p:nvGraphicFramePr>
        <p:xfrm>
          <a:off x="1322392" y="2095872"/>
          <a:ext cx="7498080" cy="3133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82664752"/>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de cantos arredondados 4"/>
          <p:cNvSpPr/>
          <p:nvPr/>
        </p:nvSpPr>
        <p:spPr>
          <a:xfrm>
            <a:off x="1475656" y="932476"/>
            <a:ext cx="7056784" cy="5005626"/>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spAutoFit/>
          </a:bodyPr>
          <a:lstStyle/>
          <a:p>
            <a:r>
              <a:rPr lang="pt-BR" b="1" dirty="0" err="1">
                <a:latin typeface="Courier New" pitchFamily="49" charset="0"/>
                <a:cs typeface="Courier New" pitchFamily="49" charset="0"/>
              </a:rPr>
              <a:t>class</a:t>
            </a:r>
            <a:r>
              <a:rPr lang="pt-BR" b="1" dirty="0">
                <a:latin typeface="Courier New" pitchFamily="49" charset="0"/>
                <a:cs typeface="Courier New" pitchFamily="49" charset="0"/>
              </a:rPr>
              <a:t> </a:t>
            </a:r>
            <a:r>
              <a:rPr lang="pt-BR" b="1" dirty="0" err="1" smtClean="0">
                <a:latin typeface="Courier New" pitchFamily="49" charset="0"/>
                <a:cs typeface="Courier New" pitchFamily="49" charset="0"/>
              </a:rPr>
              <a:t>Main</a:t>
            </a:r>
            <a:r>
              <a:rPr lang="pt-BR" b="1" dirty="0" smtClean="0">
                <a:latin typeface="Courier New" pitchFamily="49" charset="0"/>
                <a:cs typeface="Courier New" pitchFamily="49" charset="0"/>
              </a:rPr>
              <a:t> {</a:t>
            </a:r>
          </a:p>
          <a:p>
            <a:r>
              <a:rPr lang="pt-BR" b="1" dirty="0">
                <a:latin typeface="Courier New" pitchFamily="49" charset="0"/>
                <a:cs typeface="Courier New" pitchFamily="49" charset="0"/>
              </a:rPr>
              <a:t> </a:t>
            </a:r>
            <a:r>
              <a:rPr lang="pt-BR" b="1" dirty="0" smtClean="0">
                <a:latin typeface="Courier New" pitchFamily="49" charset="0"/>
                <a:cs typeface="Courier New" pitchFamily="49" charset="0"/>
              </a:rPr>
              <a:t>  </a:t>
            </a:r>
            <a:r>
              <a:rPr lang="pt-BR" b="1" dirty="0" err="1" smtClean="0">
                <a:latin typeface="Courier New" pitchFamily="49" charset="0"/>
                <a:cs typeface="Courier New" pitchFamily="49" charset="0"/>
              </a:rPr>
              <a:t>public</a:t>
            </a:r>
            <a:r>
              <a:rPr lang="pt-BR" b="1" dirty="0" smtClean="0">
                <a:latin typeface="Courier New" pitchFamily="49" charset="0"/>
                <a:cs typeface="Courier New" pitchFamily="49" charset="0"/>
              </a:rPr>
              <a:t> </a:t>
            </a:r>
            <a:r>
              <a:rPr lang="pt-BR" b="1" dirty="0" err="1" smtClean="0">
                <a:latin typeface="Courier New" pitchFamily="49" charset="0"/>
                <a:cs typeface="Courier New" pitchFamily="49" charset="0"/>
              </a:rPr>
              <a:t>static</a:t>
            </a:r>
            <a:r>
              <a:rPr lang="pt-BR" b="1" dirty="0" smtClean="0">
                <a:latin typeface="Courier New" pitchFamily="49" charset="0"/>
                <a:cs typeface="Courier New" pitchFamily="49" charset="0"/>
              </a:rPr>
              <a:t> </a:t>
            </a:r>
            <a:r>
              <a:rPr lang="pt-BR" b="1" dirty="0" err="1" smtClean="0">
                <a:latin typeface="Courier New" pitchFamily="49" charset="0"/>
                <a:cs typeface="Courier New" pitchFamily="49" charset="0"/>
              </a:rPr>
              <a:t>void</a:t>
            </a:r>
            <a:r>
              <a:rPr lang="pt-BR" b="1" dirty="0" smtClean="0">
                <a:latin typeface="Courier New" pitchFamily="49" charset="0"/>
                <a:cs typeface="Courier New" pitchFamily="49" charset="0"/>
              </a:rPr>
              <a:t> </a:t>
            </a:r>
            <a:r>
              <a:rPr lang="pt-BR" b="1" dirty="0" err="1" smtClean="0">
                <a:latin typeface="Courier New" pitchFamily="49" charset="0"/>
                <a:cs typeface="Courier New" pitchFamily="49" charset="0"/>
              </a:rPr>
              <a:t>main</a:t>
            </a:r>
            <a:r>
              <a:rPr lang="pt-BR" b="1" dirty="0" smtClean="0">
                <a:latin typeface="Courier New" pitchFamily="49" charset="0"/>
                <a:cs typeface="Courier New" pitchFamily="49" charset="0"/>
              </a:rPr>
              <a:t>(</a:t>
            </a:r>
            <a:r>
              <a:rPr lang="pt-BR" b="1" dirty="0" err="1" smtClean="0">
                <a:latin typeface="Courier New" pitchFamily="49" charset="0"/>
                <a:cs typeface="Courier New" pitchFamily="49" charset="0"/>
              </a:rPr>
              <a:t>String</a:t>
            </a:r>
            <a:r>
              <a:rPr lang="pt-BR" b="1" dirty="0" smtClean="0">
                <a:latin typeface="Courier New" pitchFamily="49" charset="0"/>
                <a:cs typeface="Courier New" pitchFamily="49" charset="0"/>
              </a:rPr>
              <a:t> </a:t>
            </a:r>
            <a:r>
              <a:rPr lang="pt-BR" b="1" dirty="0" err="1" smtClean="0">
                <a:latin typeface="Courier New" pitchFamily="49" charset="0"/>
                <a:cs typeface="Courier New" pitchFamily="49" charset="0"/>
              </a:rPr>
              <a:t>args</a:t>
            </a:r>
            <a:r>
              <a:rPr lang="pt-BR" b="1" dirty="0" smtClean="0">
                <a:latin typeface="Courier New" pitchFamily="49" charset="0"/>
                <a:cs typeface="Courier New" pitchFamily="49" charset="0"/>
              </a:rPr>
              <a:t>[]) {</a:t>
            </a:r>
          </a:p>
          <a:p>
            <a:r>
              <a:rPr lang="pt-BR" b="1" dirty="0" smtClean="0">
                <a:latin typeface="Courier New" pitchFamily="49" charset="0"/>
                <a:cs typeface="Courier New" pitchFamily="49" charset="0"/>
              </a:rPr>
              <a:t>      </a:t>
            </a:r>
            <a:r>
              <a:rPr lang="pt-BR" b="1" dirty="0" err="1" smtClean="0">
                <a:latin typeface="Courier New" pitchFamily="49" charset="0"/>
                <a:cs typeface="Courier New" pitchFamily="49" charset="0"/>
              </a:rPr>
              <a:t>ReadersWriters</a:t>
            </a:r>
            <a:r>
              <a:rPr lang="pt-BR" b="1" dirty="0" smtClean="0">
                <a:latin typeface="Courier New" pitchFamily="49" charset="0"/>
                <a:cs typeface="Courier New" pitchFamily="49" charset="0"/>
              </a:rPr>
              <a:t> </a:t>
            </a:r>
            <a:r>
              <a:rPr lang="pt-BR" b="1" dirty="0" err="1" smtClean="0">
                <a:latin typeface="Courier New" pitchFamily="49" charset="0"/>
                <a:cs typeface="Courier New" pitchFamily="49" charset="0"/>
              </a:rPr>
              <a:t>rw</a:t>
            </a:r>
            <a:r>
              <a:rPr lang="pt-BR" b="1" dirty="0" smtClean="0">
                <a:latin typeface="Courier New" pitchFamily="49" charset="0"/>
                <a:cs typeface="Courier New" pitchFamily="49" charset="0"/>
              </a:rPr>
              <a:t> = new </a:t>
            </a:r>
            <a:r>
              <a:rPr lang="pt-BR" b="1" dirty="0" err="1" smtClean="0">
                <a:latin typeface="Courier New" pitchFamily="49" charset="0"/>
                <a:cs typeface="Courier New" pitchFamily="49" charset="0"/>
              </a:rPr>
              <a:t>ReadersWrites</a:t>
            </a:r>
            <a:r>
              <a:rPr lang="pt-BR" b="1" dirty="0" smtClean="0">
                <a:latin typeface="Courier New" pitchFamily="49" charset="0"/>
                <a:cs typeface="Courier New" pitchFamily="49" charset="0"/>
              </a:rPr>
              <a:t>();</a:t>
            </a:r>
          </a:p>
          <a:p>
            <a:r>
              <a:rPr lang="pt-BR" b="1" dirty="0" smtClean="0">
                <a:latin typeface="Courier New" pitchFamily="49" charset="0"/>
                <a:cs typeface="Courier New" pitchFamily="49" charset="0"/>
              </a:rPr>
              <a:t>      Reader </a:t>
            </a:r>
            <a:r>
              <a:rPr lang="pt-BR" b="1" dirty="0" err="1" smtClean="0">
                <a:latin typeface="Courier New" pitchFamily="49" charset="0"/>
                <a:cs typeface="Courier New" pitchFamily="49" charset="0"/>
              </a:rPr>
              <a:t>readers</a:t>
            </a:r>
            <a:r>
              <a:rPr lang="pt-BR" b="1" dirty="0" smtClean="0">
                <a:latin typeface="Courier New" pitchFamily="49" charset="0"/>
                <a:cs typeface="Courier New" pitchFamily="49" charset="0"/>
              </a:rPr>
              <a:t>[] = new Reader[10];</a:t>
            </a:r>
          </a:p>
          <a:p>
            <a:r>
              <a:rPr lang="pt-BR" b="1" dirty="0" smtClean="0">
                <a:latin typeface="Courier New" pitchFamily="49" charset="0"/>
                <a:cs typeface="Courier New" pitchFamily="49" charset="0"/>
              </a:rPr>
              <a:t>      Writer </a:t>
            </a:r>
            <a:r>
              <a:rPr lang="pt-BR" b="1" dirty="0" err="1" smtClean="0">
                <a:latin typeface="Courier New" pitchFamily="49" charset="0"/>
                <a:cs typeface="Courier New" pitchFamily="49" charset="0"/>
              </a:rPr>
              <a:t>writers</a:t>
            </a:r>
            <a:r>
              <a:rPr lang="pt-BR" b="1" dirty="0" smtClean="0">
                <a:latin typeface="Courier New" pitchFamily="49" charset="0"/>
                <a:cs typeface="Courier New" pitchFamily="49" charset="0"/>
              </a:rPr>
              <a:t>[] </a:t>
            </a:r>
            <a:r>
              <a:rPr lang="pt-BR" b="1" dirty="0">
                <a:latin typeface="Courier New" pitchFamily="49" charset="0"/>
                <a:cs typeface="Courier New" pitchFamily="49" charset="0"/>
              </a:rPr>
              <a:t>= new </a:t>
            </a:r>
            <a:r>
              <a:rPr lang="pt-BR" b="1" dirty="0" smtClean="0">
                <a:latin typeface="Courier New" pitchFamily="49" charset="0"/>
                <a:cs typeface="Courier New" pitchFamily="49" charset="0"/>
              </a:rPr>
              <a:t>Writer[10</a:t>
            </a:r>
            <a:r>
              <a:rPr lang="pt-BR" b="1" dirty="0">
                <a:latin typeface="Courier New" pitchFamily="49" charset="0"/>
                <a:cs typeface="Courier New" pitchFamily="49" charset="0"/>
              </a:rPr>
              <a:t>];</a:t>
            </a:r>
          </a:p>
          <a:p>
            <a:endParaRPr lang="pt-BR" b="1" dirty="0" smtClean="0">
              <a:latin typeface="Courier New" pitchFamily="49" charset="0"/>
              <a:cs typeface="Courier New" pitchFamily="49" charset="0"/>
            </a:endParaRPr>
          </a:p>
          <a:p>
            <a:r>
              <a:rPr lang="pt-BR" b="1" dirty="0" smtClean="0">
                <a:latin typeface="Courier New" pitchFamily="49" charset="0"/>
                <a:cs typeface="Courier New" pitchFamily="49" charset="0"/>
              </a:rPr>
              <a:t>      for (</a:t>
            </a:r>
            <a:r>
              <a:rPr lang="pt-BR" b="1" dirty="0" err="1" smtClean="0">
                <a:latin typeface="Courier New" pitchFamily="49" charset="0"/>
                <a:cs typeface="Courier New" pitchFamily="49" charset="0"/>
              </a:rPr>
              <a:t>int</a:t>
            </a:r>
            <a:r>
              <a:rPr lang="pt-BR" b="1" dirty="0">
                <a:latin typeface="Courier New" pitchFamily="49" charset="0"/>
                <a:cs typeface="Courier New" pitchFamily="49" charset="0"/>
              </a:rPr>
              <a:t> </a:t>
            </a:r>
            <a:r>
              <a:rPr lang="pt-BR" b="1" dirty="0" smtClean="0">
                <a:latin typeface="Courier New" pitchFamily="49" charset="0"/>
                <a:cs typeface="Courier New" pitchFamily="49" charset="0"/>
              </a:rPr>
              <a:t>i=0; i &lt; 10; i++) {</a:t>
            </a:r>
          </a:p>
          <a:p>
            <a:r>
              <a:rPr lang="pt-BR" b="1" dirty="0" smtClean="0">
                <a:latin typeface="Courier New" pitchFamily="49" charset="0"/>
                <a:cs typeface="Courier New" pitchFamily="49" charset="0"/>
              </a:rPr>
              <a:t>         </a:t>
            </a:r>
            <a:r>
              <a:rPr lang="pt-BR" b="1" dirty="0" err="1" smtClean="0">
                <a:latin typeface="Courier New" pitchFamily="49" charset="0"/>
                <a:cs typeface="Courier New" pitchFamily="49" charset="0"/>
              </a:rPr>
              <a:t>reader</a:t>
            </a:r>
            <a:r>
              <a:rPr lang="pt-BR" b="1" dirty="0" smtClean="0">
                <a:latin typeface="Courier New" pitchFamily="49" charset="0"/>
                <a:cs typeface="Courier New" pitchFamily="49" charset="0"/>
              </a:rPr>
              <a:t>[i] = new Reader(</a:t>
            </a:r>
            <a:r>
              <a:rPr lang="pt-BR" b="1" dirty="0" err="1" smtClean="0">
                <a:latin typeface="Courier New" pitchFamily="49" charset="0"/>
                <a:cs typeface="Courier New" pitchFamily="49" charset="0"/>
              </a:rPr>
              <a:t>rw</a:t>
            </a:r>
            <a:r>
              <a:rPr lang="pt-BR" b="1" dirty="0" smtClean="0">
                <a:latin typeface="Courier New" pitchFamily="49" charset="0"/>
                <a:cs typeface="Courier New" pitchFamily="49" charset="0"/>
              </a:rPr>
              <a:t>);	</a:t>
            </a:r>
          </a:p>
          <a:p>
            <a:r>
              <a:rPr lang="pt-BR" b="1" dirty="0">
                <a:latin typeface="Courier New" pitchFamily="49" charset="0"/>
                <a:cs typeface="Courier New" pitchFamily="49" charset="0"/>
              </a:rPr>
              <a:t>	</a:t>
            </a:r>
            <a:r>
              <a:rPr lang="pt-BR" b="1" dirty="0" smtClean="0">
                <a:latin typeface="Courier New" pitchFamily="49" charset="0"/>
                <a:cs typeface="Courier New" pitchFamily="49" charset="0"/>
              </a:rPr>
              <a:t>  </a:t>
            </a:r>
            <a:r>
              <a:rPr lang="pt-BR" b="1" dirty="0" err="1" smtClean="0">
                <a:latin typeface="Courier New" pitchFamily="49" charset="0"/>
                <a:cs typeface="Courier New" pitchFamily="49" charset="0"/>
              </a:rPr>
              <a:t>writer</a:t>
            </a:r>
            <a:r>
              <a:rPr lang="pt-BR" b="1" dirty="0" smtClean="0">
                <a:latin typeface="Courier New" pitchFamily="49" charset="0"/>
                <a:cs typeface="Courier New" pitchFamily="49" charset="0"/>
              </a:rPr>
              <a:t>[i] </a:t>
            </a:r>
            <a:r>
              <a:rPr lang="pt-BR" b="1" dirty="0">
                <a:latin typeface="Courier New" pitchFamily="49" charset="0"/>
                <a:cs typeface="Courier New" pitchFamily="49" charset="0"/>
              </a:rPr>
              <a:t>= new Writer(</a:t>
            </a:r>
            <a:r>
              <a:rPr lang="pt-BR" b="1" dirty="0" err="1">
                <a:latin typeface="Courier New" pitchFamily="49" charset="0"/>
                <a:cs typeface="Courier New" pitchFamily="49" charset="0"/>
              </a:rPr>
              <a:t>rw</a:t>
            </a:r>
            <a:r>
              <a:rPr lang="pt-BR" b="1" dirty="0" smtClean="0">
                <a:latin typeface="Courier New" pitchFamily="49" charset="0"/>
                <a:cs typeface="Courier New" pitchFamily="49" charset="0"/>
              </a:rPr>
              <a:t>);</a:t>
            </a:r>
          </a:p>
          <a:p>
            <a:r>
              <a:rPr lang="pt-BR" b="1" dirty="0" smtClean="0">
                <a:latin typeface="Courier New" pitchFamily="49" charset="0"/>
                <a:cs typeface="Courier New" pitchFamily="49" charset="0"/>
              </a:rPr>
              <a:t>      }</a:t>
            </a:r>
          </a:p>
          <a:p>
            <a:r>
              <a:rPr lang="pt-BR" b="1" dirty="0" smtClean="0">
                <a:latin typeface="Courier New" pitchFamily="49" charset="0"/>
                <a:cs typeface="Courier New" pitchFamily="49" charset="0"/>
              </a:rPr>
              <a:t>      </a:t>
            </a:r>
            <a:endParaRPr lang="pt-BR" b="1" dirty="0">
              <a:latin typeface="Courier New" pitchFamily="49" charset="0"/>
              <a:cs typeface="Courier New" pitchFamily="49" charset="0"/>
            </a:endParaRPr>
          </a:p>
          <a:p>
            <a:r>
              <a:rPr lang="pt-BR" b="1" dirty="0" smtClean="0">
                <a:latin typeface="Courier New" pitchFamily="49" charset="0"/>
                <a:cs typeface="Courier New" pitchFamily="49" charset="0"/>
              </a:rPr>
              <a:t>      </a:t>
            </a:r>
            <a:r>
              <a:rPr lang="pt-BR" b="1" dirty="0">
                <a:latin typeface="Courier New" pitchFamily="49" charset="0"/>
                <a:cs typeface="Courier New" pitchFamily="49" charset="0"/>
              </a:rPr>
              <a:t>for (</a:t>
            </a:r>
            <a:r>
              <a:rPr lang="pt-BR" b="1" dirty="0" err="1">
                <a:latin typeface="Courier New" pitchFamily="49" charset="0"/>
                <a:cs typeface="Courier New" pitchFamily="49" charset="0"/>
              </a:rPr>
              <a:t>int</a:t>
            </a:r>
            <a:r>
              <a:rPr lang="pt-BR" b="1" dirty="0">
                <a:latin typeface="Courier New" pitchFamily="49" charset="0"/>
                <a:cs typeface="Courier New" pitchFamily="49" charset="0"/>
              </a:rPr>
              <a:t> i=0; i &lt; 10; i++) </a:t>
            </a:r>
            <a:r>
              <a:rPr lang="pt-BR" b="1" dirty="0" smtClean="0">
                <a:latin typeface="Courier New" pitchFamily="49" charset="0"/>
                <a:cs typeface="Courier New" pitchFamily="49" charset="0"/>
              </a:rPr>
              <a:t>{</a:t>
            </a:r>
          </a:p>
          <a:p>
            <a:r>
              <a:rPr lang="pt-BR" b="1" dirty="0">
                <a:latin typeface="Courier New" pitchFamily="49" charset="0"/>
                <a:cs typeface="Courier New" pitchFamily="49" charset="0"/>
              </a:rPr>
              <a:t>	</a:t>
            </a:r>
            <a:r>
              <a:rPr lang="pt-BR" b="1" dirty="0" smtClean="0">
                <a:latin typeface="Courier New" pitchFamily="49" charset="0"/>
                <a:cs typeface="Courier New" pitchFamily="49" charset="0"/>
              </a:rPr>
              <a:t>   </a:t>
            </a:r>
            <a:r>
              <a:rPr lang="pt-BR" b="1" dirty="0" err="1" smtClean="0">
                <a:latin typeface="Courier New" pitchFamily="49" charset="0"/>
                <a:cs typeface="Courier New" pitchFamily="49" charset="0"/>
              </a:rPr>
              <a:t>reader</a:t>
            </a:r>
            <a:r>
              <a:rPr lang="pt-BR" b="1" dirty="0" smtClean="0">
                <a:latin typeface="Courier New" pitchFamily="49" charset="0"/>
                <a:cs typeface="Courier New" pitchFamily="49" charset="0"/>
              </a:rPr>
              <a:t>[i].start();</a:t>
            </a:r>
          </a:p>
          <a:p>
            <a:r>
              <a:rPr lang="pt-BR" b="1" dirty="0">
                <a:latin typeface="Courier New" pitchFamily="49" charset="0"/>
                <a:cs typeface="Courier New" pitchFamily="49" charset="0"/>
              </a:rPr>
              <a:t> </a:t>
            </a:r>
            <a:r>
              <a:rPr lang="pt-BR" b="1" dirty="0" smtClean="0">
                <a:latin typeface="Courier New" pitchFamily="49" charset="0"/>
                <a:cs typeface="Courier New" pitchFamily="49" charset="0"/>
              </a:rPr>
              <a:t>         </a:t>
            </a:r>
            <a:r>
              <a:rPr lang="pt-BR" b="1" dirty="0" err="1" smtClean="0">
                <a:latin typeface="Courier New" pitchFamily="49" charset="0"/>
                <a:cs typeface="Courier New" pitchFamily="49" charset="0"/>
              </a:rPr>
              <a:t>writer</a:t>
            </a:r>
            <a:r>
              <a:rPr lang="pt-BR" b="1" dirty="0" smtClean="0">
                <a:latin typeface="Courier New" pitchFamily="49" charset="0"/>
                <a:cs typeface="Courier New" pitchFamily="49" charset="0"/>
              </a:rPr>
              <a:t>[i].start();</a:t>
            </a:r>
            <a:endParaRPr lang="pt-BR" b="1" dirty="0">
              <a:latin typeface="Courier New" pitchFamily="49" charset="0"/>
              <a:cs typeface="Courier New" pitchFamily="49" charset="0"/>
            </a:endParaRPr>
          </a:p>
          <a:p>
            <a:r>
              <a:rPr lang="pt-BR" b="1" dirty="0" smtClean="0">
                <a:latin typeface="Courier New" pitchFamily="49" charset="0"/>
                <a:cs typeface="Courier New" pitchFamily="49" charset="0"/>
              </a:rPr>
              <a:t>      }</a:t>
            </a:r>
          </a:p>
          <a:p>
            <a:r>
              <a:rPr lang="pt-BR"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
        <p:nvSpPr>
          <p:cNvPr id="3" name="Texto explicativo retangular 2"/>
          <p:cNvSpPr/>
          <p:nvPr/>
        </p:nvSpPr>
        <p:spPr>
          <a:xfrm>
            <a:off x="6031475" y="77214"/>
            <a:ext cx="1872208" cy="1296144"/>
          </a:xfrm>
          <a:prstGeom prst="wedgeRectCallout">
            <a:avLst>
              <a:gd name="adj1" fmla="val -77427"/>
              <a:gd name="adj2" fmla="val 41222"/>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smtClean="0">
                <a:solidFill>
                  <a:schemeClr val="tx1"/>
                </a:solidFill>
              </a:rPr>
              <a:t>Código Principal</a:t>
            </a:r>
            <a:endParaRPr lang="pt-BR" b="1" dirty="0">
              <a:solidFill>
                <a:schemeClr val="tx1"/>
              </a:solidFill>
            </a:endParaRPr>
          </a:p>
        </p:txBody>
      </p:sp>
    </p:spTree>
    <p:extLst>
      <p:ext uri="{BB962C8B-B14F-4D97-AF65-F5344CB8AC3E}">
        <p14:creationId xmlns:p14="http://schemas.microsoft.com/office/powerpoint/2010/main" val="596926472"/>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1475656" y="476672"/>
            <a:ext cx="7056784" cy="2893100"/>
          </a:xfrm>
          <a:prstGeom prst="rect">
            <a:avLst/>
          </a:prstGeom>
          <a:solidFill>
            <a:schemeClr val="accent2">
              <a:lumMod val="20000"/>
              <a:lumOff val="80000"/>
            </a:schemeClr>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spAutoFit/>
          </a:bodyPr>
          <a:lstStyle/>
          <a:p>
            <a:r>
              <a:rPr lang="pt-BR" sz="1400" b="1" dirty="0" err="1">
                <a:latin typeface="Courier New" pitchFamily="49" charset="0"/>
                <a:cs typeface="Courier New" pitchFamily="49" charset="0"/>
              </a:rPr>
              <a:t>class</a:t>
            </a:r>
            <a:r>
              <a:rPr lang="pt-BR" sz="1400" b="1" dirty="0">
                <a:latin typeface="Courier New" pitchFamily="49" charset="0"/>
                <a:cs typeface="Courier New" pitchFamily="49" charset="0"/>
              </a:rPr>
              <a:t> </a:t>
            </a:r>
            <a:r>
              <a:rPr lang="pt-BR" sz="1400" b="1" dirty="0" smtClean="0">
                <a:latin typeface="Courier New" pitchFamily="49" charset="0"/>
                <a:cs typeface="Courier New" pitchFamily="49" charset="0"/>
              </a:rPr>
              <a:t>Reader </a:t>
            </a:r>
            <a:r>
              <a:rPr lang="pt-BR" sz="1400" b="1" dirty="0" err="1" smtClean="0">
                <a:latin typeface="Courier New" pitchFamily="49" charset="0"/>
                <a:cs typeface="Courier New" pitchFamily="49" charset="0"/>
              </a:rPr>
              <a:t>extends</a:t>
            </a:r>
            <a:r>
              <a:rPr lang="pt-BR" sz="1400" b="1" dirty="0" smtClean="0">
                <a:latin typeface="Courier New" pitchFamily="49" charset="0"/>
                <a:cs typeface="Courier New" pitchFamily="49" charset="0"/>
              </a:rPr>
              <a:t> Thread {</a:t>
            </a:r>
          </a:p>
          <a:p>
            <a:r>
              <a:rPr lang="pt-BR" sz="1400" b="1" dirty="0" smtClean="0">
                <a:latin typeface="Courier New" pitchFamily="49" charset="0"/>
                <a:cs typeface="Courier New" pitchFamily="49" charset="0"/>
              </a:rPr>
              <a:t>   </a:t>
            </a:r>
            <a:r>
              <a:rPr lang="pt-BR" sz="1400" b="1" dirty="0" err="1" smtClean="0">
                <a:latin typeface="Courier New" pitchFamily="49" charset="0"/>
                <a:cs typeface="Courier New" pitchFamily="49" charset="0"/>
              </a:rPr>
              <a:t>ReadersWriters</a:t>
            </a:r>
            <a:r>
              <a:rPr lang="pt-BR" sz="1400" b="1" dirty="0" smtClean="0">
                <a:latin typeface="Courier New" pitchFamily="49" charset="0"/>
                <a:cs typeface="Courier New" pitchFamily="49" charset="0"/>
              </a:rPr>
              <a:t> </a:t>
            </a:r>
            <a:r>
              <a:rPr lang="pt-BR" sz="1400" b="1" dirty="0" err="1" smtClean="0">
                <a:latin typeface="Courier New" pitchFamily="49" charset="0"/>
                <a:cs typeface="Courier New" pitchFamily="49" charset="0"/>
              </a:rPr>
              <a:t>rw</a:t>
            </a:r>
            <a:r>
              <a:rPr lang="pt-BR" sz="1400" b="1" dirty="0" smtClean="0">
                <a:latin typeface="Courier New" pitchFamily="49" charset="0"/>
                <a:cs typeface="Courier New" pitchFamily="49" charset="0"/>
              </a:rPr>
              <a:t>;</a:t>
            </a:r>
          </a:p>
          <a:p>
            <a:endParaRPr lang="pt-BR" sz="1400" b="1" dirty="0">
              <a:latin typeface="Courier New" pitchFamily="49" charset="0"/>
              <a:cs typeface="Courier New" pitchFamily="49" charset="0"/>
            </a:endParaRPr>
          </a:p>
          <a:p>
            <a:r>
              <a:rPr lang="pt-BR" sz="1400" b="1" dirty="0" smtClean="0">
                <a:latin typeface="Courier New" pitchFamily="49" charset="0"/>
                <a:cs typeface="Courier New" pitchFamily="49" charset="0"/>
              </a:rPr>
              <a:t>   </a:t>
            </a:r>
            <a:r>
              <a:rPr lang="pt-BR" sz="1400" b="1" dirty="0" err="1" smtClean="0">
                <a:latin typeface="Courier New" pitchFamily="49" charset="0"/>
                <a:cs typeface="Courier New" pitchFamily="49" charset="0"/>
              </a:rPr>
              <a:t>public</a:t>
            </a:r>
            <a:r>
              <a:rPr lang="pt-BR" sz="1400" b="1" dirty="0" smtClean="0">
                <a:latin typeface="Courier New" pitchFamily="49" charset="0"/>
                <a:cs typeface="Courier New" pitchFamily="49" charset="0"/>
              </a:rPr>
              <a:t> Reader(</a:t>
            </a:r>
            <a:r>
              <a:rPr lang="pt-BR" sz="1400" b="1" dirty="0" err="1" smtClean="0">
                <a:latin typeface="Courier New" pitchFamily="49" charset="0"/>
                <a:cs typeface="Courier New" pitchFamily="49" charset="0"/>
              </a:rPr>
              <a:t>ReadersWriters</a:t>
            </a:r>
            <a:r>
              <a:rPr lang="pt-BR" sz="1400" b="1" dirty="0" smtClean="0">
                <a:latin typeface="Courier New" pitchFamily="49" charset="0"/>
                <a:cs typeface="Courier New" pitchFamily="49" charset="0"/>
              </a:rPr>
              <a:t> </a:t>
            </a:r>
            <a:r>
              <a:rPr lang="pt-BR" sz="1400" b="1" dirty="0" err="1" smtClean="0">
                <a:latin typeface="Courier New" pitchFamily="49" charset="0"/>
                <a:cs typeface="Courier New" pitchFamily="49" charset="0"/>
              </a:rPr>
              <a:t>rw</a:t>
            </a:r>
            <a:r>
              <a:rPr lang="pt-BR" sz="1400" b="1" dirty="0" smtClean="0">
                <a:latin typeface="Courier New" pitchFamily="49" charset="0"/>
                <a:cs typeface="Courier New" pitchFamily="49" charset="0"/>
              </a:rPr>
              <a:t>) {</a:t>
            </a:r>
          </a:p>
          <a:p>
            <a:r>
              <a:rPr lang="pt-BR" sz="1400" b="1" dirty="0">
                <a:latin typeface="Courier New" pitchFamily="49" charset="0"/>
                <a:cs typeface="Courier New" pitchFamily="49" charset="0"/>
              </a:rPr>
              <a:t> </a:t>
            </a:r>
            <a:r>
              <a:rPr lang="pt-BR" sz="1400" b="1" dirty="0" smtClean="0">
                <a:latin typeface="Courier New" pitchFamily="49" charset="0"/>
                <a:cs typeface="Courier New" pitchFamily="49" charset="0"/>
              </a:rPr>
              <a:t>     this.rw = </a:t>
            </a:r>
            <a:r>
              <a:rPr lang="pt-BR" sz="1400" b="1" dirty="0" err="1" smtClean="0">
                <a:latin typeface="Courier New" pitchFamily="49" charset="0"/>
                <a:cs typeface="Courier New" pitchFamily="49" charset="0"/>
              </a:rPr>
              <a:t>rw</a:t>
            </a:r>
            <a:r>
              <a:rPr lang="pt-BR" sz="1400" b="1" dirty="0" smtClean="0">
                <a:latin typeface="Courier New" pitchFamily="49" charset="0"/>
                <a:cs typeface="Courier New" pitchFamily="49" charset="0"/>
              </a:rPr>
              <a:t>;</a:t>
            </a:r>
          </a:p>
          <a:p>
            <a:r>
              <a:rPr lang="pt-BR" sz="1400" b="1" dirty="0" smtClean="0">
                <a:latin typeface="Courier New" pitchFamily="49" charset="0"/>
                <a:cs typeface="Courier New" pitchFamily="49" charset="0"/>
              </a:rPr>
              <a:t>   }</a:t>
            </a:r>
          </a:p>
          <a:p>
            <a:endParaRPr lang="pt-BR" sz="1400" b="1" dirty="0">
              <a:latin typeface="Courier New" pitchFamily="49" charset="0"/>
              <a:cs typeface="Courier New" pitchFamily="49" charset="0"/>
            </a:endParaRPr>
          </a:p>
          <a:p>
            <a:r>
              <a:rPr lang="pt-BR" sz="1400" b="1" dirty="0" smtClean="0">
                <a:latin typeface="Courier New" pitchFamily="49" charset="0"/>
                <a:cs typeface="Courier New" pitchFamily="49" charset="0"/>
              </a:rPr>
              <a:t>   </a:t>
            </a:r>
            <a:r>
              <a:rPr lang="pt-BR" sz="1400" b="1" dirty="0" err="1" smtClean="0">
                <a:latin typeface="Courier New" pitchFamily="49" charset="0"/>
                <a:cs typeface="Courier New" pitchFamily="49" charset="0"/>
              </a:rPr>
              <a:t>public</a:t>
            </a:r>
            <a:r>
              <a:rPr lang="pt-BR" sz="1400" b="1" dirty="0" smtClean="0">
                <a:latin typeface="Courier New" pitchFamily="49" charset="0"/>
                <a:cs typeface="Courier New" pitchFamily="49" charset="0"/>
              </a:rPr>
              <a:t> </a:t>
            </a:r>
            <a:r>
              <a:rPr lang="pt-BR" sz="1400" b="1" dirty="0" err="1" smtClean="0">
                <a:latin typeface="Courier New" pitchFamily="49" charset="0"/>
                <a:cs typeface="Courier New" pitchFamily="49" charset="0"/>
              </a:rPr>
              <a:t>void</a:t>
            </a:r>
            <a:r>
              <a:rPr lang="pt-BR" sz="1400" b="1" dirty="0" smtClean="0">
                <a:latin typeface="Courier New" pitchFamily="49" charset="0"/>
                <a:cs typeface="Courier New" pitchFamily="49" charset="0"/>
              </a:rPr>
              <a:t> </a:t>
            </a:r>
            <a:r>
              <a:rPr lang="pt-BR" sz="1400" b="1" dirty="0" err="1" smtClean="0">
                <a:latin typeface="Courier New" pitchFamily="49" charset="0"/>
                <a:cs typeface="Courier New" pitchFamily="49" charset="0"/>
              </a:rPr>
              <a:t>run</a:t>
            </a:r>
            <a:r>
              <a:rPr lang="pt-BR" sz="1400" b="1" dirty="0" smtClean="0">
                <a:latin typeface="Courier New" pitchFamily="49" charset="0"/>
                <a:cs typeface="Courier New" pitchFamily="49" charset="0"/>
              </a:rPr>
              <a:t>() {</a:t>
            </a:r>
          </a:p>
          <a:p>
            <a:r>
              <a:rPr lang="pt-BR" sz="1400" b="1" dirty="0">
                <a:latin typeface="Courier New" pitchFamily="49" charset="0"/>
                <a:cs typeface="Courier New" pitchFamily="49" charset="0"/>
              </a:rPr>
              <a:t> </a:t>
            </a:r>
            <a:r>
              <a:rPr lang="pt-BR" sz="1400" b="1" dirty="0" smtClean="0">
                <a:latin typeface="Courier New" pitchFamily="49" charset="0"/>
                <a:cs typeface="Courier New" pitchFamily="49" charset="0"/>
              </a:rPr>
              <a:t>     </a:t>
            </a:r>
            <a:r>
              <a:rPr lang="pt-BR" sz="1400" b="1" dirty="0" err="1" smtClean="0">
                <a:latin typeface="Courier New" pitchFamily="49" charset="0"/>
                <a:cs typeface="Courier New" pitchFamily="49" charset="0"/>
              </a:rPr>
              <a:t>while</a:t>
            </a:r>
            <a:r>
              <a:rPr lang="pt-BR" sz="1400" b="1" dirty="0" smtClean="0">
                <a:latin typeface="Courier New" pitchFamily="49" charset="0"/>
                <a:cs typeface="Courier New" pitchFamily="49" charset="0"/>
              </a:rPr>
              <a:t> (</a:t>
            </a:r>
            <a:r>
              <a:rPr lang="pt-BR" sz="1400" b="1" dirty="0" err="1" smtClean="0">
                <a:latin typeface="Courier New" pitchFamily="49" charset="0"/>
                <a:cs typeface="Courier New" pitchFamily="49" charset="0"/>
              </a:rPr>
              <a:t>true</a:t>
            </a:r>
            <a:r>
              <a:rPr lang="pt-BR" sz="1400" b="1" dirty="0" smtClean="0">
                <a:latin typeface="Courier New" pitchFamily="49" charset="0"/>
                <a:cs typeface="Courier New" pitchFamily="49" charset="0"/>
              </a:rPr>
              <a:t>) {</a:t>
            </a:r>
          </a:p>
          <a:p>
            <a:r>
              <a:rPr lang="pt-BR" sz="1400" b="1" dirty="0">
                <a:latin typeface="Courier New" pitchFamily="49" charset="0"/>
                <a:cs typeface="Courier New" pitchFamily="49" charset="0"/>
              </a:rPr>
              <a:t> </a:t>
            </a:r>
            <a:r>
              <a:rPr lang="pt-BR" sz="1400" b="1" dirty="0" smtClean="0">
                <a:latin typeface="Courier New" pitchFamily="49" charset="0"/>
                <a:cs typeface="Courier New" pitchFamily="49" charset="0"/>
              </a:rPr>
              <a:t>        </a:t>
            </a:r>
            <a:r>
              <a:rPr lang="pt-BR" sz="1400" b="1" dirty="0" err="1" smtClean="0">
                <a:latin typeface="Courier New" pitchFamily="49" charset="0"/>
                <a:cs typeface="Courier New" pitchFamily="49" charset="0"/>
              </a:rPr>
              <a:t>rw.read</a:t>
            </a:r>
            <a:r>
              <a:rPr lang="pt-BR" sz="1400" b="1" dirty="0" smtClean="0">
                <a:latin typeface="Courier New" pitchFamily="49" charset="0"/>
                <a:cs typeface="Courier New" pitchFamily="49" charset="0"/>
              </a:rPr>
              <a:t>();</a:t>
            </a:r>
          </a:p>
          <a:p>
            <a:r>
              <a:rPr lang="pt-BR" sz="1400" b="1" dirty="0">
                <a:latin typeface="Courier New" pitchFamily="49" charset="0"/>
                <a:cs typeface="Courier New" pitchFamily="49" charset="0"/>
              </a:rPr>
              <a:t> </a:t>
            </a:r>
            <a:r>
              <a:rPr lang="pt-BR" sz="1400" b="1" dirty="0" smtClean="0">
                <a:latin typeface="Courier New" pitchFamily="49" charset="0"/>
                <a:cs typeface="Courier New" pitchFamily="49" charset="0"/>
              </a:rPr>
              <a:t>     }</a:t>
            </a:r>
          </a:p>
          <a:p>
            <a:r>
              <a:rPr lang="pt-BR" sz="1400" b="1" dirty="0" smtClean="0">
                <a:latin typeface="Courier New" pitchFamily="49" charset="0"/>
                <a:cs typeface="Courier New" pitchFamily="49" charset="0"/>
              </a:rPr>
              <a:t>   }</a:t>
            </a:r>
            <a:endParaRPr lang="pt-BR" sz="1400" b="1" dirty="0">
              <a:latin typeface="Courier New" pitchFamily="49" charset="0"/>
              <a:cs typeface="Courier New" pitchFamily="49" charset="0"/>
            </a:endParaRPr>
          </a:p>
          <a:p>
            <a:r>
              <a:rPr lang="pt-BR" sz="1400" b="1" dirty="0">
                <a:latin typeface="Courier New" pitchFamily="49" charset="0"/>
                <a:cs typeface="Courier New" pitchFamily="49" charset="0"/>
              </a:rPr>
              <a:t>}</a:t>
            </a:r>
            <a:endParaRPr lang="en-US" sz="1400" b="1" dirty="0">
              <a:latin typeface="Courier New" pitchFamily="49" charset="0"/>
              <a:cs typeface="Courier New" pitchFamily="49" charset="0"/>
            </a:endParaRPr>
          </a:p>
        </p:txBody>
      </p:sp>
      <p:sp>
        <p:nvSpPr>
          <p:cNvPr id="6" name="Retângulo 5"/>
          <p:cNvSpPr/>
          <p:nvPr/>
        </p:nvSpPr>
        <p:spPr>
          <a:xfrm>
            <a:off x="1475656" y="3573016"/>
            <a:ext cx="7056784" cy="2893100"/>
          </a:xfrm>
          <a:prstGeom prst="rect">
            <a:avLst/>
          </a:prstGeom>
          <a:solidFill>
            <a:schemeClr val="accent4">
              <a:lumMod val="40000"/>
              <a:lumOff val="60000"/>
            </a:schemeClr>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spAutoFit/>
          </a:bodyPr>
          <a:lstStyle/>
          <a:p>
            <a:r>
              <a:rPr lang="pt-BR" sz="1400" b="1" dirty="0" err="1">
                <a:latin typeface="Courier New" pitchFamily="49" charset="0"/>
                <a:cs typeface="Courier New" pitchFamily="49" charset="0"/>
              </a:rPr>
              <a:t>class</a:t>
            </a:r>
            <a:r>
              <a:rPr lang="pt-BR" sz="1400" b="1" dirty="0">
                <a:latin typeface="Courier New" pitchFamily="49" charset="0"/>
                <a:cs typeface="Courier New" pitchFamily="49" charset="0"/>
              </a:rPr>
              <a:t> </a:t>
            </a:r>
            <a:r>
              <a:rPr lang="pt-BR" sz="1400" b="1" dirty="0" smtClean="0">
                <a:latin typeface="Courier New" pitchFamily="49" charset="0"/>
                <a:cs typeface="Courier New" pitchFamily="49" charset="0"/>
              </a:rPr>
              <a:t>Writer </a:t>
            </a:r>
            <a:r>
              <a:rPr lang="pt-BR" sz="1400" b="1" dirty="0" err="1" smtClean="0">
                <a:latin typeface="Courier New" pitchFamily="49" charset="0"/>
                <a:cs typeface="Courier New" pitchFamily="49" charset="0"/>
              </a:rPr>
              <a:t>extends</a:t>
            </a:r>
            <a:r>
              <a:rPr lang="pt-BR" sz="1400" b="1" dirty="0" smtClean="0">
                <a:latin typeface="Courier New" pitchFamily="49" charset="0"/>
                <a:cs typeface="Courier New" pitchFamily="49" charset="0"/>
              </a:rPr>
              <a:t> Thread {</a:t>
            </a:r>
          </a:p>
          <a:p>
            <a:r>
              <a:rPr lang="pt-BR" sz="1400" b="1" dirty="0" smtClean="0">
                <a:latin typeface="Courier New" pitchFamily="49" charset="0"/>
                <a:cs typeface="Courier New" pitchFamily="49" charset="0"/>
              </a:rPr>
              <a:t>   </a:t>
            </a:r>
            <a:r>
              <a:rPr lang="pt-BR" sz="1400" b="1" dirty="0" err="1" smtClean="0">
                <a:latin typeface="Courier New" pitchFamily="49" charset="0"/>
                <a:cs typeface="Courier New" pitchFamily="49" charset="0"/>
              </a:rPr>
              <a:t>ReadersWriters</a:t>
            </a:r>
            <a:r>
              <a:rPr lang="pt-BR" sz="1400" b="1" dirty="0" smtClean="0">
                <a:latin typeface="Courier New" pitchFamily="49" charset="0"/>
                <a:cs typeface="Courier New" pitchFamily="49" charset="0"/>
              </a:rPr>
              <a:t> </a:t>
            </a:r>
            <a:r>
              <a:rPr lang="pt-BR" sz="1400" b="1" dirty="0" err="1" smtClean="0">
                <a:latin typeface="Courier New" pitchFamily="49" charset="0"/>
                <a:cs typeface="Courier New" pitchFamily="49" charset="0"/>
              </a:rPr>
              <a:t>rw</a:t>
            </a:r>
            <a:r>
              <a:rPr lang="pt-BR" sz="1400" b="1" dirty="0" smtClean="0">
                <a:latin typeface="Courier New" pitchFamily="49" charset="0"/>
                <a:cs typeface="Courier New" pitchFamily="49" charset="0"/>
              </a:rPr>
              <a:t>;</a:t>
            </a:r>
          </a:p>
          <a:p>
            <a:endParaRPr lang="pt-BR" sz="1400" b="1" dirty="0">
              <a:latin typeface="Courier New" pitchFamily="49" charset="0"/>
              <a:cs typeface="Courier New" pitchFamily="49" charset="0"/>
            </a:endParaRPr>
          </a:p>
          <a:p>
            <a:r>
              <a:rPr lang="pt-BR" sz="1400" b="1" dirty="0" smtClean="0">
                <a:latin typeface="Courier New" pitchFamily="49" charset="0"/>
                <a:cs typeface="Courier New" pitchFamily="49" charset="0"/>
              </a:rPr>
              <a:t>   </a:t>
            </a:r>
            <a:r>
              <a:rPr lang="pt-BR" sz="1400" b="1" dirty="0" err="1" smtClean="0">
                <a:latin typeface="Courier New" pitchFamily="49" charset="0"/>
                <a:cs typeface="Courier New" pitchFamily="49" charset="0"/>
              </a:rPr>
              <a:t>public</a:t>
            </a:r>
            <a:r>
              <a:rPr lang="pt-BR" sz="1400" b="1" dirty="0" smtClean="0">
                <a:latin typeface="Courier New" pitchFamily="49" charset="0"/>
                <a:cs typeface="Courier New" pitchFamily="49" charset="0"/>
              </a:rPr>
              <a:t> Writer(</a:t>
            </a:r>
            <a:r>
              <a:rPr lang="pt-BR" sz="1400" b="1" dirty="0" err="1" smtClean="0">
                <a:latin typeface="Courier New" pitchFamily="49" charset="0"/>
                <a:cs typeface="Courier New" pitchFamily="49" charset="0"/>
              </a:rPr>
              <a:t>ReadersWriters</a:t>
            </a:r>
            <a:r>
              <a:rPr lang="pt-BR" sz="1400" b="1" dirty="0" smtClean="0">
                <a:latin typeface="Courier New" pitchFamily="49" charset="0"/>
                <a:cs typeface="Courier New" pitchFamily="49" charset="0"/>
              </a:rPr>
              <a:t> </a:t>
            </a:r>
            <a:r>
              <a:rPr lang="pt-BR" sz="1400" b="1" dirty="0" err="1" smtClean="0">
                <a:latin typeface="Courier New" pitchFamily="49" charset="0"/>
                <a:cs typeface="Courier New" pitchFamily="49" charset="0"/>
              </a:rPr>
              <a:t>rw</a:t>
            </a:r>
            <a:r>
              <a:rPr lang="pt-BR" sz="1400" b="1" dirty="0" smtClean="0">
                <a:latin typeface="Courier New" pitchFamily="49" charset="0"/>
                <a:cs typeface="Courier New" pitchFamily="49" charset="0"/>
              </a:rPr>
              <a:t>) {</a:t>
            </a:r>
          </a:p>
          <a:p>
            <a:r>
              <a:rPr lang="pt-BR" sz="1400" b="1" dirty="0">
                <a:latin typeface="Courier New" pitchFamily="49" charset="0"/>
                <a:cs typeface="Courier New" pitchFamily="49" charset="0"/>
              </a:rPr>
              <a:t> </a:t>
            </a:r>
            <a:r>
              <a:rPr lang="pt-BR" sz="1400" b="1" dirty="0" smtClean="0">
                <a:latin typeface="Courier New" pitchFamily="49" charset="0"/>
                <a:cs typeface="Courier New" pitchFamily="49" charset="0"/>
              </a:rPr>
              <a:t>     this.rw = </a:t>
            </a:r>
            <a:r>
              <a:rPr lang="pt-BR" sz="1400" b="1" dirty="0" err="1" smtClean="0">
                <a:latin typeface="Courier New" pitchFamily="49" charset="0"/>
                <a:cs typeface="Courier New" pitchFamily="49" charset="0"/>
              </a:rPr>
              <a:t>rw</a:t>
            </a:r>
            <a:r>
              <a:rPr lang="pt-BR" sz="1400" b="1" dirty="0" smtClean="0">
                <a:latin typeface="Courier New" pitchFamily="49" charset="0"/>
                <a:cs typeface="Courier New" pitchFamily="49" charset="0"/>
              </a:rPr>
              <a:t>;</a:t>
            </a:r>
          </a:p>
          <a:p>
            <a:r>
              <a:rPr lang="pt-BR" sz="1400" b="1" dirty="0" smtClean="0">
                <a:latin typeface="Courier New" pitchFamily="49" charset="0"/>
                <a:cs typeface="Courier New" pitchFamily="49" charset="0"/>
              </a:rPr>
              <a:t>   }</a:t>
            </a:r>
          </a:p>
          <a:p>
            <a:endParaRPr lang="pt-BR" sz="1400" b="1" dirty="0">
              <a:latin typeface="Courier New" pitchFamily="49" charset="0"/>
              <a:cs typeface="Courier New" pitchFamily="49" charset="0"/>
            </a:endParaRPr>
          </a:p>
          <a:p>
            <a:r>
              <a:rPr lang="pt-BR" sz="1400" b="1" dirty="0" smtClean="0">
                <a:latin typeface="Courier New" pitchFamily="49" charset="0"/>
                <a:cs typeface="Courier New" pitchFamily="49" charset="0"/>
              </a:rPr>
              <a:t>   </a:t>
            </a:r>
            <a:r>
              <a:rPr lang="pt-BR" sz="1400" b="1" dirty="0" err="1" smtClean="0">
                <a:latin typeface="Courier New" pitchFamily="49" charset="0"/>
                <a:cs typeface="Courier New" pitchFamily="49" charset="0"/>
              </a:rPr>
              <a:t>public</a:t>
            </a:r>
            <a:r>
              <a:rPr lang="pt-BR" sz="1400" b="1" dirty="0" smtClean="0">
                <a:latin typeface="Courier New" pitchFamily="49" charset="0"/>
                <a:cs typeface="Courier New" pitchFamily="49" charset="0"/>
              </a:rPr>
              <a:t> </a:t>
            </a:r>
            <a:r>
              <a:rPr lang="pt-BR" sz="1400" b="1" dirty="0" err="1" smtClean="0">
                <a:latin typeface="Courier New" pitchFamily="49" charset="0"/>
                <a:cs typeface="Courier New" pitchFamily="49" charset="0"/>
              </a:rPr>
              <a:t>void</a:t>
            </a:r>
            <a:r>
              <a:rPr lang="pt-BR" sz="1400" b="1" dirty="0" smtClean="0">
                <a:latin typeface="Courier New" pitchFamily="49" charset="0"/>
                <a:cs typeface="Courier New" pitchFamily="49" charset="0"/>
              </a:rPr>
              <a:t> </a:t>
            </a:r>
            <a:r>
              <a:rPr lang="pt-BR" sz="1400" b="1" dirty="0" err="1" smtClean="0">
                <a:latin typeface="Courier New" pitchFamily="49" charset="0"/>
                <a:cs typeface="Courier New" pitchFamily="49" charset="0"/>
              </a:rPr>
              <a:t>run</a:t>
            </a:r>
            <a:r>
              <a:rPr lang="pt-BR" sz="1400" b="1" dirty="0" smtClean="0">
                <a:latin typeface="Courier New" pitchFamily="49" charset="0"/>
                <a:cs typeface="Courier New" pitchFamily="49" charset="0"/>
              </a:rPr>
              <a:t>() {</a:t>
            </a:r>
          </a:p>
          <a:p>
            <a:r>
              <a:rPr lang="pt-BR" sz="1400" b="1" dirty="0">
                <a:latin typeface="Courier New" pitchFamily="49" charset="0"/>
                <a:cs typeface="Courier New" pitchFamily="49" charset="0"/>
              </a:rPr>
              <a:t> </a:t>
            </a:r>
            <a:r>
              <a:rPr lang="pt-BR" sz="1400" b="1" dirty="0" smtClean="0">
                <a:latin typeface="Courier New" pitchFamily="49" charset="0"/>
                <a:cs typeface="Courier New" pitchFamily="49" charset="0"/>
              </a:rPr>
              <a:t>     </a:t>
            </a:r>
            <a:r>
              <a:rPr lang="pt-BR" sz="1400" b="1" dirty="0" err="1" smtClean="0">
                <a:latin typeface="Courier New" pitchFamily="49" charset="0"/>
                <a:cs typeface="Courier New" pitchFamily="49" charset="0"/>
              </a:rPr>
              <a:t>while</a:t>
            </a:r>
            <a:r>
              <a:rPr lang="pt-BR" sz="1400" b="1" dirty="0" smtClean="0">
                <a:latin typeface="Courier New" pitchFamily="49" charset="0"/>
                <a:cs typeface="Courier New" pitchFamily="49" charset="0"/>
              </a:rPr>
              <a:t> (</a:t>
            </a:r>
            <a:r>
              <a:rPr lang="pt-BR" sz="1400" b="1" dirty="0" err="1" smtClean="0">
                <a:latin typeface="Courier New" pitchFamily="49" charset="0"/>
                <a:cs typeface="Courier New" pitchFamily="49" charset="0"/>
              </a:rPr>
              <a:t>true</a:t>
            </a:r>
            <a:r>
              <a:rPr lang="pt-BR" sz="1400" b="1" dirty="0" smtClean="0">
                <a:latin typeface="Courier New" pitchFamily="49" charset="0"/>
                <a:cs typeface="Courier New" pitchFamily="49" charset="0"/>
              </a:rPr>
              <a:t>) {</a:t>
            </a:r>
          </a:p>
          <a:p>
            <a:r>
              <a:rPr lang="pt-BR" sz="1400" b="1" dirty="0">
                <a:latin typeface="Courier New" pitchFamily="49" charset="0"/>
                <a:cs typeface="Courier New" pitchFamily="49" charset="0"/>
              </a:rPr>
              <a:t> </a:t>
            </a:r>
            <a:r>
              <a:rPr lang="pt-BR" sz="1400" b="1" dirty="0" smtClean="0">
                <a:latin typeface="Courier New" pitchFamily="49" charset="0"/>
                <a:cs typeface="Courier New" pitchFamily="49" charset="0"/>
              </a:rPr>
              <a:t>        </a:t>
            </a:r>
            <a:r>
              <a:rPr lang="pt-BR" sz="1400" b="1" dirty="0" err="1" smtClean="0">
                <a:latin typeface="Courier New" pitchFamily="49" charset="0"/>
                <a:cs typeface="Courier New" pitchFamily="49" charset="0"/>
              </a:rPr>
              <a:t>rw.write</a:t>
            </a:r>
            <a:r>
              <a:rPr lang="pt-BR" sz="1400" b="1" dirty="0" smtClean="0">
                <a:latin typeface="Courier New" pitchFamily="49" charset="0"/>
                <a:cs typeface="Courier New" pitchFamily="49" charset="0"/>
              </a:rPr>
              <a:t>();</a:t>
            </a:r>
          </a:p>
          <a:p>
            <a:r>
              <a:rPr lang="pt-BR" sz="1400" b="1" dirty="0">
                <a:latin typeface="Courier New" pitchFamily="49" charset="0"/>
                <a:cs typeface="Courier New" pitchFamily="49" charset="0"/>
              </a:rPr>
              <a:t> </a:t>
            </a:r>
            <a:r>
              <a:rPr lang="pt-BR" sz="1400" b="1" dirty="0" smtClean="0">
                <a:latin typeface="Courier New" pitchFamily="49" charset="0"/>
                <a:cs typeface="Courier New" pitchFamily="49" charset="0"/>
              </a:rPr>
              <a:t>     }</a:t>
            </a:r>
          </a:p>
          <a:p>
            <a:r>
              <a:rPr lang="pt-BR" sz="1400" b="1" dirty="0" smtClean="0">
                <a:latin typeface="Courier New" pitchFamily="49" charset="0"/>
                <a:cs typeface="Courier New" pitchFamily="49" charset="0"/>
              </a:rPr>
              <a:t>   }</a:t>
            </a:r>
            <a:endParaRPr lang="pt-BR" sz="1400" b="1" dirty="0">
              <a:latin typeface="Courier New" pitchFamily="49" charset="0"/>
              <a:cs typeface="Courier New" pitchFamily="49" charset="0"/>
            </a:endParaRPr>
          </a:p>
          <a:p>
            <a:r>
              <a:rPr lang="pt-BR" sz="1400" b="1" dirty="0">
                <a:latin typeface="Courier New" pitchFamily="49" charset="0"/>
                <a:cs typeface="Courier New" pitchFamily="49" charset="0"/>
              </a:rPr>
              <a:t>}</a:t>
            </a:r>
            <a:endParaRPr lang="en-US" sz="1400" b="1" dirty="0">
              <a:latin typeface="Courier New" pitchFamily="49" charset="0"/>
              <a:cs typeface="Courier New" pitchFamily="49" charset="0"/>
            </a:endParaRPr>
          </a:p>
        </p:txBody>
      </p:sp>
      <p:sp>
        <p:nvSpPr>
          <p:cNvPr id="4" name="CaixaDeTexto 3"/>
          <p:cNvSpPr txBox="1"/>
          <p:nvPr/>
        </p:nvSpPr>
        <p:spPr>
          <a:xfrm>
            <a:off x="6300192" y="1052736"/>
            <a:ext cx="1224136" cy="523220"/>
          </a:xfrm>
          <a:prstGeom prst="rect">
            <a:avLst/>
          </a:prstGeom>
          <a:noFill/>
        </p:spPr>
        <p:txBody>
          <a:bodyPr wrap="square" rtlCol="0">
            <a:spAutoFit/>
          </a:bodyPr>
          <a:lstStyle/>
          <a:p>
            <a:r>
              <a:rPr lang="pt-BR" sz="2800" b="1" dirty="0" smtClean="0">
                <a:solidFill>
                  <a:srgbClr val="FF0000"/>
                </a:solidFill>
                <a:effectLst>
                  <a:outerShdw blurRad="38100" dist="38100" dir="2700000" algn="tl">
                    <a:srgbClr val="000000">
                      <a:alpha val="43137"/>
                    </a:srgbClr>
                  </a:outerShdw>
                </a:effectLst>
              </a:rPr>
              <a:t>Leitor</a:t>
            </a:r>
            <a:endParaRPr lang="pt-BR" sz="2800" b="1" dirty="0">
              <a:solidFill>
                <a:srgbClr val="FF0000"/>
              </a:solidFill>
              <a:effectLst>
                <a:outerShdw blurRad="38100" dist="38100" dir="2700000" algn="tl">
                  <a:srgbClr val="000000">
                    <a:alpha val="43137"/>
                  </a:srgbClr>
                </a:outerShdw>
              </a:effectLst>
            </a:endParaRPr>
          </a:p>
        </p:txBody>
      </p:sp>
      <p:sp>
        <p:nvSpPr>
          <p:cNvPr id="8" name="CaixaDeTexto 7"/>
          <p:cNvSpPr txBox="1"/>
          <p:nvPr/>
        </p:nvSpPr>
        <p:spPr>
          <a:xfrm>
            <a:off x="6372200" y="3841884"/>
            <a:ext cx="1656184" cy="523220"/>
          </a:xfrm>
          <a:prstGeom prst="rect">
            <a:avLst/>
          </a:prstGeom>
          <a:noFill/>
        </p:spPr>
        <p:txBody>
          <a:bodyPr wrap="square" rtlCol="0">
            <a:spAutoFit/>
          </a:bodyPr>
          <a:lstStyle/>
          <a:p>
            <a:r>
              <a:rPr lang="pt-BR" sz="2800" b="1" dirty="0" smtClean="0">
                <a:solidFill>
                  <a:srgbClr val="FF0000"/>
                </a:solidFill>
                <a:effectLst>
                  <a:outerShdw blurRad="38100" dist="38100" dir="2700000" algn="tl">
                    <a:srgbClr val="000000">
                      <a:alpha val="43137"/>
                    </a:srgbClr>
                  </a:outerShdw>
                </a:effectLst>
              </a:rPr>
              <a:t>Escritor</a:t>
            </a:r>
            <a:endParaRPr lang="pt-BR" sz="2800"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26715991"/>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de cantos arredondados 4"/>
          <p:cNvSpPr/>
          <p:nvPr/>
        </p:nvSpPr>
        <p:spPr>
          <a:xfrm>
            <a:off x="1475656" y="404664"/>
            <a:ext cx="7056784" cy="6061234"/>
          </a:xfrm>
          <a:prstGeom prst="round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spAutoFit/>
          </a:bodyPr>
          <a:lstStyle/>
          <a:p>
            <a:r>
              <a:rPr lang="pt-BR" sz="1400" b="1" dirty="0" err="1">
                <a:latin typeface="Courier New" pitchFamily="49" charset="0"/>
                <a:cs typeface="Courier New" pitchFamily="49" charset="0"/>
              </a:rPr>
              <a:t>class</a:t>
            </a:r>
            <a:r>
              <a:rPr lang="pt-BR" sz="1400" b="1" dirty="0">
                <a:latin typeface="Courier New" pitchFamily="49" charset="0"/>
                <a:cs typeface="Courier New" pitchFamily="49" charset="0"/>
              </a:rPr>
              <a:t> </a:t>
            </a:r>
            <a:r>
              <a:rPr lang="pt-BR" sz="1400" b="1" dirty="0" err="1">
                <a:latin typeface="Courier New" pitchFamily="49" charset="0"/>
                <a:cs typeface="Courier New" pitchFamily="49" charset="0"/>
              </a:rPr>
              <a:t>ReadersWriters</a:t>
            </a:r>
            <a:r>
              <a:rPr lang="pt-BR" sz="1400" b="1" dirty="0">
                <a:latin typeface="Courier New" pitchFamily="49" charset="0"/>
                <a:cs typeface="Courier New" pitchFamily="49" charset="0"/>
              </a:rPr>
              <a:t> {</a:t>
            </a:r>
          </a:p>
          <a:p>
            <a:r>
              <a:rPr lang="pt-BR" sz="1400" b="1" dirty="0">
                <a:latin typeface="Courier New" pitchFamily="49" charset="0"/>
                <a:cs typeface="Courier New" pitchFamily="49" charset="0"/>
              </a:rPr>
              <a:t>	</a:t>
            </a:r>
            <a:r>
              <a:rPr lang="pt-BR" sz="1400" b="1" dirty="0" err="1">
                <a:latin typeface="Courier New" pitchFamily="49" charset="0"/>
                <a:cs typeface="Courier New" pitchFamily="49" charset="0"/>
              </a:rPr>
              <a:t>private</a:t>
            </a:r>
            <a:r>
              <a:rPr lang="pt-BR" sz="1400" b="1" dirty="0">
                <a:latin typeface="Courier New" pitchFamily="49" charset="0"/>
                <a:cs typeface="Courier New" pitchFamily="49" charset="0"/>
              </a:rPr>
              <a:t> </a:t>
            </a:r>
            <a:r>
              <a:rPr lang="pt-BR" sz="1400" b="1" dirty="0" err="1">
                <a:latin typeface="Courier New" pitchFamily="49" charset="0"/>
                <a:cs typeface="Courier New" pitchFamily="49" charset="0"/>
              </a:rPr>
              <a:t>int</a:t>
            </a:r>
            <a:r>
              <a:rPr lang="pt-BR" sz="1400" b="1" dirty="0">
                <a:latin typeface="Courier New" pitchFamily="49" charset="0"/>
                <a:cs typeface="Courier New" pitchFamily="49" charset="0"/>
              </a:rPr>
              <a:t> data = 0;	</a:t>
            </a:r>
          </a:p>
          <a:p>
            <a:r>
              <a:rPr lang="pt-BR" sz="1400" b="1" dirty="0">
                <a:latin typeface="Courier New" pitchFamily="49" charset="0"/>
                <a:cs typeface="Courier New" pitchFamily="49" charset="0"/>
              </a:rPr>
              <a:t>	</a:t>
            </a:r>
            <a:r>
              <a:rPr lang="pt-BR" sz="1400" b="1" dirty="0" err="1">
                <a:latin typeface="Courier New" pitchFamily="49" charset="0"/>
                <a:cs typeface="Courier New" pitchFamily="49" charset="0"/>
              </a:rPr>
              <a:t>private</a:t>
            </a:r>
            <a:r>
              <a:rPr lang="pt-BR" sz="1400" b="1" dirty="0">
                <a:latin typeface="Courier New" pitchFamily="49" charset="0"/>
                <a:cs typeface="Courier New" pitchFamily="49" charset="0"/>
              </a:rPr>
              <a:t> </a:t>
            </a:r>
            <a:r>
              <a:rPr lang="pt-BR" sz="1400" b="1" dirty="0" err="1">
                <a:latin typeface="Courier New" pitchFamily="49" charset="0"/>
                <a:cs typeface="Courier New" pitchFamily="49" charset="0"/>
              </a:rPr>
              <a:t>int</a:t>
            </a:r>
            <a:r>
              <a:rPr lang="pt-BR" sz="1400" b="1" dirty="0">
                <a:latin typeface="Courier New" pitchFamily="49" charset="0"/>
                <a:cs typeface="Courier New" pitchFamily="49" charset="0"/>
              </a:rPr>
              <a:t> </a:t>
            </a:r>
            <a:r>
              <a:rPr lang="pt-BR" sz="1400" b="1" dirty="0" err="1">
                <a:latin typeface="Courier New" pitchFamily="49" charset="0"/>
                <a:cs typeface="Courier New" pitchFamily="49" charset="0"/>
              </a:rPr>
              <a:t>nr</a:t>
            </a:r>
            <a:r>
              <a:rPr lang="pt-BR" sz="1400" b="1" dirty="0">
                <a:latin typeface="Courier New" pitchFamily="49" charset="0"/>
                <a:cs typeface="Courier New" pitchFamily="49" charset="0"/>
              </a:rPr>
              <a:t> = 0</a:t>
            </a:r>
            <a:r>
              <a:rPr lang="pt-BR" sz="1400" b="1" dirty="0" smtClean="0">
                <a:latin typeface="Courier New" pitchFamily="49" charset="0"/>
                <a:cs typeface="Courier New" pitchFamily="49" charset="0"/>
              </a:rPr>
              <a:t>;</a:t>
            </a:r>
            <a:r>
              <a:rPr lang="pt-BR" sz="1400" b="1" dirty="0">
                <a:latin typeface="Courier New" pitchFamily="49" charset="0"/>
                <a:cs typeface="Courier New" pitchFamily="49" charset="0"/>
              </a:rPr>
              <a:t>	</a:t>
            </a:r>
          </a:p>
          <a:p>
            <a:r>
              <a:rPr lang="pt-BR" sz="1400" b="1" dirty="0">
                <a:latin typeface="Courier New" pitchFamily="49" charset="0"/>
                <a:cs typeface="Courier New" pitchFamily="49" charset="0"/>
              </a:rPr>
              <a:t>	</a:t>
            </a:r>
            <a:r>
              <a:rPr lang="pt-BR" sz="1400" b="1" dirty="0" err="1">
                <a:latin typeface="Courier New" pitchFamily="49" charset="0"/>
                <a:cs typeface="Courier New" pitchFamily="49" charset="0"/>
              </a:rPr>
              <a:t>private</a:t>
            </a:r>
            <a:r>
              <a:rPr lang="pt-BR" sz="1400" b="1" dirty="0">
                <a:latin typeface="Courier New" pitchFamily="49" charset="0"/>
                <a:cs typeface="Courier New" pitchFamily="49" charset="0"/>
              </a:rPr>
              <a:t> </a:t>
            </a:r>
            <a:r>
              <a:rPr lang="pt-BR" sz="1400" b="1" dirty="0" err="1">
                <a:latin typeface="Courier New" pitchFamily="49" charset="0"/>
                <a:cs typeface="Courier New" pitchFamily="49" charset="0"/>
              </a:rPr>
              <a:t>synchronized</a:t>
            </a:r>
            <a:r>
              <a:rPr lang="pt-BR" sz="1400" b="1" dirty="0">
                <a:latin typeface="Courier New" pitchFamily="49" charset="0"/>
                <a:cs typeface="Courier New" pitchFamily="49" charset="0"/>
              </a:rPr>
              <a:t> </a:t>
            </a:r>
            <a:r>
              <a:rPr lang="pt-BR" sz="1400" b="1" dirty="0" err="1">
                <a:latin typeface="Courier New" pitchFamily="49" charset="0"/>
                <a:cs typeface="Courier New" pitchFamily="49" charset="0"/>
              </a:rPr>
              <a:t>void</a:t>
            </a:r>
            <a:r>
              <a:rPr lang="pt-BR" sz="1400" b="1" dirty="0">
                <a:latin typeface="Courier New" pitchFamily="49" charset="0"/>
                <a:cs typeface="Courier New" pitchFamily="49" charset="0"/>
              </a:rPr>
              <a:t> </a:t>
            </a:r>
            <a:r>
              <a:rPr lang="pt-BR" sz="1400" b="1" dirty="0" err="1">
                <a:latin typeface="Courier New" pitchFamily="49" charset="0"/>
                <a:cs typeface="Courier New" pitchFamily="49" charset="0"/>
              </a:rPr>
              <a:t>startRead</a:t>
            </a:r>
            <a:r>
              <a:rPr lang="pt-BR" sz="1400" b="1" dirty="0">
                <a:latin typeface="Courier New" pitchFamily="49" charset="0"/>
                <a:cs typeface="Courier New" pitchFamily="49" charset="0"/>
              </a:rPr>
              <a:t>() {</a:t>
            </a:r>
          </a:p>
          <a:p>
            <a:r>
              <a:rPr lang="pt-BR" sz="1400" b="1" dirty="0">
                <a:latin typeface="Courier New" pitchFamily="49" charset="0"/>
                <a:cs typeface="Courier New" pitchFamily="49" charset="0"/>
              </a:rPr>
              <a:t>	</a:t>
            </a:r>
            <a:r>
              <a:rPr lang="pt-BR" sz="1400" b="1" dirty="0" smtClean="0">
                <a:latin typeface="Courier New" pitchFamily="49" charset="0"/>
                <a:cs typeface="Courier New" pitchFamily="49" charset="0"/>
              </a:rPr>
              <a:t>    </a:t>
            </a:r>
            <a:r>
              <a:rPr lang="pt-BR" sz="1400" b="1" dirty="0" err="1" smtClean="0">
                <a:latin typeface="Courier New" pitchFamily="49" charset="0"/>
                <a:cs typeface="Courier New" pitchFamily="49" charset="0"/>
              </a:rPr>
              <a:t>nr</a:t>
            </a:r>
            <a:r>
              <a:rPr lang="pt-BR" sz="1400" b="1" dirty="0">
                <a:latin typeface="Courier New" pitchFamily="49" charset="0"/>
                <a:cs typeface="Courier New" pitchFamily="49" charset="0"/>
              </a:rPr>
              <a:t>++;</a:t>
            </a:r>
          </a:p>
          <a:p>
            <a:r>
              <a:rPr lang="pt-BR" sz="1400" b="1" dirty="0">
                <a:latin typeface="Courier New" pitchFamily="49" charset="0"/>
                <a:cs typeface="Courier New" pitchFamily="49" charset="0"/>
              </a:rPr>
              <a:t>	</a:t>
            </a:r>
            <a:r>
              <a:rPr lang="pt-BR" sz="1400" b="1" dirty="0" smtClean="0">
                <a:latin typeface="Courier New" pitchFamily="49" charset="0"/>
                <a:cs typeface="Courier New" pitchFamily="49" charset="0"/>
              </a:rPr>
              <a:t>}</a:t>
            </a:r>
            <a:endParaRPr lang="pt-BR" sz="1400" b="1" dirty="0">
              <a:latin typeface="Courier New" pitchFamily="49" charset="0"/>
              <a:cs typeface="Courier New" pitchFamily="49" charset="0"/>
            </a:endParaRPr>
          </a:p>
          <a:p>
            <a:r>
              <a:rPr lang="pt-BR" sz="1400" b="1" dirty="0">
                <a:latin typeface="Courier New" pitchFamily="49" charset="0"/>
                <a:cs typeface="Courier New" pitchFamily="49" charset="0"/>
              </a:rPr>
              <a:t>	</a:t>
            </a:r>
            <a:r>
              <a:rPr lang="pt-BR" sz="1400" b="1" dirty="0" err="1">
                <a:latin typeface="Courier New" pitchFamily="49" charset="0"/>
                <a:cs typeface="Courier New" pitchFamily="49" charset="0"/>
              </a:rPr>
              <a:t>private</a:t>
            </a:r>
            <a:r>
              <a:rPr lang="pt-BR" sz="1400" b="1" dirty="0">
                <a:latin typeface="Courier New" pitchFamily="49" charset="0"/>
                <a:cs typeface="Courier New" pitchFamily="49" charset="0"/>
              </a:rPr>
              <a:t> </a:t>
            </a:r>
            <a:r>
              <a:rPr lang="pt-BR" sz="1400" b="1" dirty="0" err="1">
                <a:latin typeface="Courier New" pitchFamily="49" charset="0"/>
                <a:cs typeface="Courier New" pitchFamily="49" charset="0"/>
              </a:rPr>
              <a:t>synchronized</a:t>
            </a:r>
            <a:r>
              <a:rPr lang="pt-BR" sz="1400" b="1" dirty="0">
                <a:latin typeface="Courier New" pitchFamily="49" charset="0"/>
                <a:cs typeface="Courier New" pitchFamily="49" charset="0"/>
              </a:rPr>
              <a:t> </a:t>
            </a:r>
            <a:r>
              <a:rPr lang="pt-BR" sz="1400" b="1" dirty="0" err="1">
                <a:latin typeface="Courier New" pitchFamily="49" charset="0"/>
                <a:cs typeface="Courier New" pitchFamily="49" charset="0"/>
              </a:rPr>
              <a:t>void</a:t>
            </a:r>
            <a:r>
              <a:rPr lang="pt-BR" sz="1400" b="1" dirty="0">
                <a:latin typeface="Courier New" pitchFamily="49" charset="0"/>
                <a:cs typeface="Courier New" pitchFamily="49" charset="0"/>
              </a:rPr>
              <a:t> </a:t>
            </a:r>
            <a:r>
              <a:rPr lang="pt-BR" sz="1400" b="1" dirty="0" err="1">
                <a:latin typeface="Courier New" pitchFamily="49" charset="0"/>
                <a:cs typeface="Courier New" pitchFamily="49" charset="0"/>
              </a:rPr>
              <a:t>endRead</a:t>
            </a:r>
            <a:r>
              <a:rPr lang="pt-BR" sz="1400" b="1" dirty="0">
                <a:latin typeface="Courier New" pitchFamily="49" charset="0"/>
                <a:cs typeface="Courier New" pitchFamily="49" charset="0"/>
              </a:rPr>
              <a:t>() {</a:t>
            </a:r>
          </a:p>
          <a:p>
            <a:r>
              <a:rPr lang="pt-BR" sz="1400" b="1" dirty="0">
                <a:latin typeface="Courier New" pitchFamily="49" charset="0"/>
                <a:cs typeface="Courier New" pitchFamily="49" charset="0"/>
              </a:rPr>
              <a:t>	</a:t>
            </a:r>
            <a:r>
              <a:rPr lang="pt-BR" sz="1400" b="1" dirty="0" smtClean="0">
                <a:latin typeface="Courier New" pitchFamily="49" charset="0"/>
                <a:cs typeface="Courier New" pitchFamily="49" charset="0"/>
              </a:rPr>
              <a:t>    </a:t>
            </a:r>
            <a:r>
              <a:rPr lang="pt-BR" sz="1400" b="1" dirty="0" err="1" smtClean="0">
                <a:latin typeface="Courier New" pitchFamily="49" charset="0"/>
                <a:cs typeface="Courier New" pitchFamily="49" charset="0"/>
              </a:rPr>
              <a:t>nr</a:t>
            </a:r>
            <a:r>
              <a:rPr lang="pt-BR" sz="1400" b="1" dirty="0" smtClean="0">
                <a:latin typeface="Courier New" pitchFamily="49" charset="0"/>
                <a:cs typeface="Courier New" pitchFamily="49" charset="0"/>
              </a:rPr>
              <a:t>-</a:t>
            </a:r>
            <a:r>
              <a:rPr lang="pt-BR" sz="1400" b="1" dirty="0">
                <a:latin typeface="Courier New" pitchFamily="49" charset="0"/>
                <a:cs typeface="Courier New" pitchFamily="49" charset="0"/>
              </a:rPr>
              <a:t>-;</a:t>
            </a:r>
          </a:p>
          <a:p>
            <a:r>
              <a:rPr lang="pt-BR" sz="1400" b="1" dirty="0">
                <a:latin typeface="Courier New" pitchFamily="49" charset="0"/>
                <a:cs typeface="Courier New" pitchFamily="49" charset="0"/>
              </a:rPr>
              <a:t>	</a:t>
            </a:r>
            <a:r>
              <a:rPr lang="pt-BR" sz="1400" b="1" dirty="0" smtClean="0">
                <a:latin typeface="Courier New" pitchFamily="49" charset="0"/>
                <a:cs typeface="Courier New" pitchFamily="49" charset="0"/>
              </a:rPr>
              <a:t>    </a:t>
            </a:r>
            <a:r>
              <a:rPr lang="pt-BR" sz="1400" b="1" dirty="0" err="1" smtClean="0">
                <a:latin typeface="Courier New" pitchFamily="49" charset="0"/>
                <a:cs typeface="Courier New" pitchFamily="49" charset="0"/>
              </a:rPr>
              <a:t>if</a:t>
            </a:r>
            <a:r>
              <a:rPr lang="pt-BR" sz="1400" b="1" dirty="0" smtClean="0">
                <a:latin typeface="Courier New" pitchFamily="49" charset="0"/>
                <a:cs typeface="Courier New" pitchFamily="49" charset="0"/>
              </a:rPr>
              <a:t> </a:t>
            </a:r>
            <a:r>
              <a:rPr lang="pt-BR" sz="1400" b="1" dirty="0">
                <a:latin typeface="Courier New" pitchFamily="49" charset="0"/>
                <a:cs typeface="Courier New" pitchFamily="49" charset="0"/>
              </a:rPr>
              <a:t>(</a:t>
            </a:r>
            <a:r>
              <a:rPr lang="pt-BR" sz="1400" b="1" dirty="0" err="1">
                <a:latin typeface="Courier New" pitchFamily="49" charset="0"/>
                <a:cs typeface="Courier New" pitchFamily="49" charset="0"/>
              </a:rPr>
              <a:t>nr</a:t>
            </a:r>
            <a:r>
              <a:rPr lang="pt-BR" sz="1400" b="1" dirty="0">
                <a:latin typeface="Courier New" pitchFamily="49" charset="0"/>
                <a:cs typeface="Courier New" pitchFamily="49" charset="0"/>
              </a:rPr>
              <a:t> == 0) </a:t>
            </a:r>
            <a:r>
              <a:rPr lang="pt-BR" sz="1400" b="1" dirty="0" err="1">
                <a:latin typeface="Courier New" pitchFamily="49" charset="0"/>
                <a:cs typeface="Courier New" pitchFamily="49" charset="0"/>
              </a:rPr>
              <a:t>notify</a:t>
            </a:r>
            <a:r>
              <a:rPr lang="pt-BR" sz="1400" b="1" dirty="0">
                <a:latin typeface="Courier New" pitchFamily="49" charset="0"/>
                <a:cs typeface="Courier New" pitchFamily="49" charset="0"/>
              </a:rPr>
              <a:t>();</a:t>
            </a:r>
          </a:p>
          <a:p>
            <a:r>
              <a:rPr lang="pt-BR" sz="1400" b="1" dirty="0">
                <a:latin typeface="Courier New" pitchFamily="49" charset="0"/>
                <a:cs typeface="Courier New" pitchFamily="49" charset="0"/>
              </a:rPr>
              <a:t>	</a:t>
            </a:r>
            <a:r>
              <a:rPr lang="pt-BR" sz="1400" b="1" dirty="0" smtClean="0">
                <a:latin typeface="Courier New" pitchFamily="49" charset="0"/>
                <a:cs typeface="Courier New" pitchFamily="49" charset="0"/>
              </a:rPr>
              <a:t>}</a:t>
            </a:r>
            <a:r>
              <a:rPr lang="pt-BR" sz="1400" b="1" dirty="0">
                <a:latin typeface="Courier New" pitchFamily="49" charset="0"/>
                <a:cs typeface="Courier New" pitchFamily="49" charset="0"/>
              </a:rPr>
              <a:t>	</a:t>
            </a:r>
            <a:endParaRPr lang="pt-BR" sz="1400" b="1" dirty="0" smtClean="0">
              <a:latin typeface="Courier New" pitchFamily="49" charset="0"/>
              <a:cs typeface="Courier New" pitchFamily="49" charset="0"/>
            </a:endParaRPr>
          </a:p>
          <a:p>
            <a:r>
              <a:rPr lang="pt-BR" sz="1400" b="1" dirty="0" smtClean="0">
                <a:latin typeface="Courier New" pitchFamily="49" charset="0"/>
                <a:cs typeface="Courier New" pitchFamily="49" charset="0"/>
              </a:rPr>
              <a:t>	</a:t>
            </a:r>
            <a:r>
              <a:rPr lang="pt-BR" sz="1400" b="1" dirty="0" err="1" smtClean="0">
                <a:latin typeface="Courier New" pitchFamily="49" charset="0"/>
                <a:cs typeface="Courier New" pitchFamily="49" charset="0"/>
              </a:rPr>
              <a:t>public</a:t>
            </a:r>
            <a:r>
              <a:rPr lang="pt-BR" sz="1400" b="1" dirty="0" smtClean="0">
                <a:latin typeface="Courier New" pitchFamily="49" charset="0"/>
                <a:cs typeface="Courier New" pitchFamily="49" charset="0"/>
              </a:rPr>
              <a:t> </a:t>
            </a:r>
            <a:r>
              <a:rPr lang="pt-BR" sz="1400" b="1" dirty="0" err="1" smtClean="0">
                <a:latin typeface="Courier New" pitchFamily="49" charset="0"/>
                <a:cs typeface="Courier New" pitchFamily="49" charset="0"/>
              </a:rPr>
              <a:t>void</a:t>
            </a:r>
            <a:r>
              <a:rPr lang="pt-BR" sz="1400" b="1" dirty="0" smtClean="0">
                <a:latin typeface="Courier New" pitchFamily="49" charset="0"/>
                <a:cs typeface="Courier New" pitchFamily="49" charset="0"/>
              </a:rPr>
              <a:t> </a:t>
            </a:r>
            <a:r>
              <a:rPr lang="pt-BR" sz="1400" b="1" dirty="0" err="1" smtClean="0">
                <a:latin typeface="Courier New" pitchFamily="49" charset="0"/>
                <a:cs typeface="Courier New" pitchFamily="49" charset="0"/>
              </a:rPr>
              <a:t>read</a:t>
            </a:r>
            <a:r>
              <a:rPr lang="pt-BR" sz="1400" b="1" dirty="0" smtClean="0">
                <a:latin typeface="Courier New" pitchFamily="49" charset="0"/>
                <a:cs typeface="Courier New" pitchFamily="49" charset="0"/>
              </a:rPr>
              <a:t>() {</a:t>
            </a:r>
          </a:p>
          <a:p>
            <a:r>
              <a:rPr lang="pt-BR" sz="1400" b="1" dirty="0">
                <a:latin typeface="Courier New" pitchFamily="49" charset="0"/>
                <a:cs typeface="Courier New" pitchFamily="49" charset="0"/>
              </a:rPr>
              <a:t>	</a:t>
            </a:r>
            <a:r>
              <a:rPr lang="pt-BR" sz="1400" b="1" dirty="0" smtClean="0">
                <a:latin typeface="Courier New" pitchFamily="49" charset="0"/>
                <a:cs typeface="Courier New" pitchFamily="49" charset="0"/>
              </a:rPr>
              <a:t>    </a:t>
            </a:r>
            <a:r>
              <a:rPr lang="pt-BR" sz="1400" b="1" dirty="0" err="1" smtClean="0">
                <a:latin typeface="Courier New" pitchFamily="49" charset="0"/>
                <a:cs typeface="Courier New" pitchFamily="49" charset="0"/>
              </a:rPr>
              <a:t>startRead</a:t>
            </a:r>
            <a:r>
              <a:rPr lang="pt-BR" sz="1400" b="1" dirty="0">
                <a:latin typeface="Courier New" pitchFamily="49" charset="0"/>
                <a:cs typeface="Courier New" pitchFamily="49" charset="0"/>
              </a:rPr>
              <a:t>();</a:t>
            </a:r>
          </a:p>
          <a:p>
            <a:r>
              <a:rPr lang="pt-BR" sz="1400" b="1" dirty="0">
                <a:latin typeface="Courier New" pitchFamily="49" charset="0"/>
                <a:cs typeface="Courier New" pitchFamily="49" charset="0"/>
              </a:rPr>
              <a:t>	</a:t>
            </a:r>
            <a:r>
              <a:rPr lang="pt-BR" sz="1400" b="1" dirty="0" smtClean="0">
                <a:latin typeface="Courier New" pitchFamily="49" charset="0"/>
                <a:cs typeface="Courier New" pitchFamily="49" charset="0"/>
              </a:rPr>
              <a:t>    </a:t>
            </a:r>
            <a:r>
              <a:rPr lang="pt-BR" sz="1400" b="1" dirty="0" err="1" smtClean="0">
                <a:latin typeface="Courier New" pitchFamily="49" charset="0"/>
                <a:cs typeface="Courier New" pitchFamily="49" charset="0"/>
              </a:rPr>
              <a:t>System.out.println</a:t>
            </a:r>
            <a:r>
              <a:rPr lang="pt-BR" sz="1400" b="1" dirty="0">
                <a:latin typeface="Courier New" pitchFamily="49" charset="0"/>
                <a:cs typeface="Courier New" pitchFamily="49" charset="0"/>
              </a:rPr>
              <a:t>("</a:t>
            </a:r>
            <a:r>
              <a:rPr lang="pt-BR" sz="1400" b="1" dirty="0" err="1">
                <a:latin typeface="Courier New" pitchFamily="49" charset="0"/>
                <a:cs typeface="Courier New" pitchFamily="49" charset="0"/>
              </a:rPr>
              <a:t>read</a:t>
            </a:r>
            <a:r>
              <a:rPr lang="pt-BR" sz="1400" b="1" dirty="0">
                <a:latin typeface="Courier New" pitchFamily="49" charset="0"/>
                <a:cs typeface="Courier New" pitchFamily="49" charset="0"/>
              </a:rPr>
              <a:t>: " + data);</a:t>
            </a:r>
          </a:p>
          <a:p>
            <a:r>
              <a:rPr lang="pt-BR" sz="1400" b="1" dirty="0">
                <a:latin typeface="Courier New" pitchFamily="49" charset="0"/>
                <a:cs typeface="Courier New" pitchFamily="49" charset="0"/>
              </a:rPr>
              <a:t>	</a:t>
            </a:r>
            <a:r>
              <a:rPr lang="pt-BR" sz="1400" b="1" dirty="0" smtClean="0">
                <a:latin typeface="Courier New" pitchFamily="49" charset="0"/>
                <a:cs typeface="Courier New" pitchFamily="49" charset="0"/>
              </a:rPr>
              <a:t>    </a:t>
            </a:r>
            <a:r>
              <a:rPr lang="pt-BR" sz="1400" b="1" dirty="0" err="1" smtClean="0">
                <a:latin typeface="Courier New" pitchFamily="49" charset="0"/>
                <a:cs typeface="Courier New" pitchFamily="49" charset="0"/>
              </a:rPr>
              <a:t>endRead</a:t>
            </a:r>
            <a:r>
              <a:rPr lang="pt-BR" sz="1400" b="1" dirty="0">
                <a:latin typeface="Courier New" pitchFamily="49" charset="0"/>
                <a:cs typeface="Courier New" pitchFamily="49" charset="0"/>
              </a:rPr>
              <a:t>();	</a:t>
            </a:r>
          </a:p>
          <a:p>
            <a:r>
              <a:rPr lang="pt-BR" sz="1400" b="1" dirty="0">
                <a:latin typeface="Courier New" pitchFamily="49" charset="0"/>
                <a:cs typeface="Courier New" pitchFamily="49" charset="0"/>
              </a:rPr>
              <a:t>	}</a:t>
            </a:r>
          </a:p>
          <a:p>
            <a:r>
              <a:rPr lang="pt-BR" sz="1400" b="1" dirty="0">
                <a:latin typeface="Courier New" pitchFamily="49" charset="0"/>
                <a:cs typeface="Courier New" pitchFamily="49" charset="0"/>
              </a:rPr>
              <a:t>	</a:t>
            </a:r>
            <a:r>
              <a:rPr lang="pt-BR" sz="1400" b="1" dirty="0" err="1" smtClean="0">
                <a:latin typeface="Courier New" pitchFamily="49" charset="0"/>
                <a:cs typeface="Courier New" pitchFamily="49" charset="0"/>
              </a:rPr>
              <a:t>public</a:t>
            </a:r>
            <a:r>
              <a:rPr lang="pt-BR" sz="1400" b="1" dirty="0" smtClean="0">
                <a:latin typeface="Courier New" pitchFamily="49" charset="0"/>
                <a:cs typeface="Courier New" pitchFamily="49" charset="0"/>
              </a:rPr>
              <a:t> </a:t>
            </a:r>
            <a:r>
              <a:rPr lang="pt-BR" sz="1400" b="1" dirty="0" err="1">
                <a:latin typeface="Courier New" pitchFamily="49" charset="0"/>
                <a:cs typeface="Courier New" pitchFamily="49" charset="0"/>
              </a:rPr>
              <a:t>synchronized</a:t>
            </a:r>
            <a:r>
              <a:rPr lang="pt-BR" sz="1400" b="1" dirty="0">
                <a:latin typeface="Courier New" pitchFamily="49" charset="0"/>
                <a:cs typeface="Courier New" pitchFamily="49" charset="0"/>
              </a:rPr>
              <a:t> </a:t>
            </a:r>
            <a:r>
              <a:rPr lang="pt-BR" sz="1400" b="1" dirty="0" err="1">
                <a:latin typeface="Courier New" pitchFamily="49" charset="0"/>
                <a:cs typeface="Courier New" pitchFamily="49" charset="0"/>
              </a:rPr>
              <a:t>void</a:t>
            </a:r>
            <a:r>
              <a:rPr lang="pt-BR" sz="1400" b="1" dirty="0">
                <a:latin typeface="Courier New" pitchFamily="49" charset="0"/>
                <a:cs typeface="Courier New" pitchFamily="49" charset="0"/>
              </a:rPr>
              <a:t> </a:t>
            </a:r>
            <a:r>
              <a:rPr lang="pt-BR" sz="1400" b="1" dirty="0" err="1">
                <a:latin typeface="Courier New" pitchFamily="49" charset="0"/>
                <a:cs typeface="Courier New" pitchFamily="49" charset="0"/>
              </a:rPr>
              <a:t>write</a:t>
            </a:r>
            <a:r>
              <a:rPr lang="pt-BR" sz="1400" b="1" dirty="0">
                <a:latin typeface="Courier New" pitchFamily="49" charset="0"/>
                <a:cs typeface="Courier New" pitchFamily="49" charset="0"/>
              </a:rPr>
              <a:t>() {</a:t>
            </a:r>
          </a:p>
          <a:p>
            <a:r>
              <a:rPr lang="pt-BR" sz="1400" b="1" dirty="0">
                <a:latin typeface="Courier New" pitchFamily="49" charset="0"/>
                <a:cs typeface="Courier New" pitchFamily="49" charset="0"/>
              </a:rPr>
              <a:t>	</a:t>
            </a:r>
            <a:r>
              <a:rPr lang="pt-BR" sz="1400" b="1" dirty="0" smtClean="0">
                <a:latin typeface="Courier New" pitchFamily="49" charset="0"/>
                <a:cs typeface="Courier New" pitchFamily="49" charset="0"/>
              </a:rPr>
              <a:t>    </a:t>
            </a:r>
            <a:r>
              <a:rPr lang="pt-BR" sz="1400" b="1" dirty="0" err="1" smtClean="0">
                <a:latin typeface="Courier New" pitchFamily="49" charset="0"/>
                <a:cs typeface="Courier New" pitchFamily="49" charset="0"/>
              </a:rPr>
              <a:t>while</a:t>
            </a:r>
            <a:r>
              <a:rPr lang="pt-BR" sz="1400" b="1" dirty="0" smtClean="0">
                <a:latin typeface="Courier New" pitchFamily="49" charset="0"/>
                <a:cs typeface="Courier New" pitchFamily="49" charset="0"/>
              </a:rPr>
              <a:t> </a:t>
            </a:r>
            <a:r>
              <a:rPr lang="pt-BR" sz="1400" b="1" dirty="0">
                <a:latin typeface="Courier New" pitchFamily="49" charset="0"/>
                <a:cs typeface="Courier New" pitchFamily="49" charset="0"/>
              </a:rPr>
              <a:t>(</a:t>
            </a:r>
            <a:r>
              <a:rPr lang="pt-BR" sz="1400" b="1" dirty="0" err="1">
                <a:latin typeface="Courier New" pitchFamily="49" charset="0"/>
                <a:cs typeface="Courier New" pitchFamily="49" charset="0"/>
              </a:rPr>
              <a:t>nr</a:t>
            </a:r>
            <a:r>
              <a:rPr lang="pt-BR" sz="1400" b="1" dirty="0">
                <a:latin typeface="Courier New" pitchFamily="49" charset="0"/>
                <a:cs typeface="Courier New" pitchFamily="49" charset="0"/>
              </a:rPr>
              <a:t> &gt; 0) {</a:t>
            </a:r>
          </a:p>
          <a:p>
            <a:r>
              <a:rPr lang="pt-BR" sz="1400" b="1" dirty="0">
                <a:latin typeface="Courier New" pitchFamily="49" charset="0"/>
                <a:cs typeface="Courier New" pitchFamily="49" charset="0"/>
              </a:rPr>
              <a:t>		</a:t>
            </a:r>
            <a:r>
              <a:rPr lang="pt-BR" sz="1400" b="1" dirty="0" err="1" smtClean="0">
                <a:latin typeface="Courier New" pitchFamily="49" charset="0"/>
                <a:cs typeface="Courier New" pitchFamily="49" charset="0"/>
              </a:rPr>
              <a:t>try</a:t>
            </a:r>
            <a:r>
              <a:rPr lang="pt-BR" sz="1400" b="1" dirty="0" smtClean="0">
                <a:latin typeface="Courier New" pitchFamily="49" charset="0"/>
                <a:cs typeface="Courier New" pitchFamily="49" charset="0"/>
              </a:rPr>
              <a:t> { </a:t>
            </a:r>
            <a:r>
              <a:rPr lang="pt-BR" sz="1400" b="1" dirty="0" err="1" smtClean="0">
                <a:latin typeface="Courier New" pitchFamily="49" charset="0"/>
                <a:cs typeface="Courier New" pitchFamily="49" charset="0"/>
              </a:rPr>
              <a:t>wait</a:t>
            </a:r>
            <a:r>
              <a:rPr lang="pt-BR" sz="1400" b="1" dirty="0" smtClean="0">
                <a:latin typeface="Courier New" pitchFamily="49" charset="0"/>
                <a:cs typeface="Courier New" pitchFamily="49" charset="0"/>
              </a:rPr>
              <a:t>(); }</a:t>
            </a:r>
            <a:endParaRPr lang="pt-BR" sz="1400" b="1" dirty="0">
              <a:latin typeface="Courier New" pitchFamily="49" charset="0"/>
              <a:cs typeface="Courier New" pitchFamily="49" charset="0"/>
            </a:endParaRPr>
          </a:p>
          <a:p>
            <a:r>
              <a:rPr lang="pt-BR" sz="1400" b="1" dirty="0">
                <a:latin typeface="Courier New" pitchFamily="49" charset="0"/>
                <a:cs typeface="Courier New" pitchFamily="49" charset="0"/>
              </a:rPr>
              <a:t>		</a:t>
            </a:r>
            <a:r>
              <a:rPr lang="pt-BR" sz="1400" b="1" dirty="0" smtClean="0">
                <a:latin typeface="Courier New" pitchFamily="49" charset="0"/>
                <a:cs typeface="Courier New" pitchFamily="49" charset="0"/>
              </a:rPr>
              <a:t>catch </a:t>
            </a:r>
            <a:r>
              <a:rPr lang="pt-BR" sz="1400" b="1" dirty="0">
                <a:latin typeface="Courier New" pitchFamily="49" charset="0"/>
                <a:cs typeface="Courier New" pitchFamily="49" charset="0"/>
              </a:rPr>
              <a:t>(</a:t>
            </a:r>
            <a:r>
              <a:rPr lang="pt-BR" sz="1400" b="1" dirty="0" err="1">
                <a:latin typeface="Courier New" pitchFamily="49" charset="0"/>
                <a:cs typeface="Courier New" pitchFamily="49" charset="0"/>
              </a:rPr>
              <a:t>InterruptedException</a:t>
            </a:r>
            <a:r>
              <a:rPr lang="pt-BR" sz="1400" b="1" dirty="0">
                <a:latin typeface="Courier New" pitchFamily="49" charset="0"/>
                <a:cs typeface="Courier New" pitchFamily="49" charset="0"/>
              </a:rPr>
              <a:t> </a:t>
            </a:r>
            <a:r>
              <a:rPr lang="pt-BR" sz="1400" b="1" dirty="0" err="1">
                <a:latin typeface="Courier New" pitchFamily="49" charset="0"/>
                <a:cs typeface="Courier New" pitchFamily="49" charset="0"/>
              </a:rPr>
              <a:t>ie</a:t>
            </a:r>
            <a:r>
              <a:rPr lang="pt-BR" sz="1400" b="1" dirty="0">
                <a:latin typeface="Courier New" pitchFamily="49" charset="0"/>
                <a:cs typeface="Courier New" pitchFamily="49" charset="0"/>
              </a:rPr>
              <a:t>) </a:t>
            </a:r>
            <a:r>
              <a:rPr lang="pt-BR" sz="1400" b="1" dirty="0" smtClean="0">
                <a:latin typeface="Courier New" pitchFamily="49" charset="0"/>
                <a:cs typeface="Courier New" pitchFamily="49" charset="0"/>
              </a:rPr>
              <a:t>{</a:t>
            </a:r>
            <a:r>
              <a:rPr lang="pt-BR" sz="1400" b="1" dirty="0" err="1" smtClean="0">
                <a:latin typeface="Courier New" pitchFamily="49" charset="0"/>
                <a:cs typeface="Courier New" pitchFamily="49" charset="0"/>
              </a:rPr>
              <a:t>return</a:t>
            </a:r>
            <a:r>
              <a:rPr lang="pt-BR" sz="1400" b="1" dirty="0" smtClean="0">
                <a:latin typeface="Courier New" pitchFamily="49" charset="0"/>
                <a:cs typeface="Courier New" pitchFamily="49" charset="0"/>
              </a:rPr>
              <a:t>;}</a:t>
            </a:r>
            <a:endParaRPr lang="pt-BR" sz="1400" b="1" dirty="0">
              <a:latin typeface="Courier New" pitchFamily="49" charset="0"/>
              <a:cs typeface="Courier New" pitchFamily="49" charset="0"/>
            </a:endParaRPr>
          </a:p>
          <a:p>
            <a:r>
              <a:rPr lang="pt-BR" sz="1400" b="1" dirty="0" smtClean="0">
                <a:latin typeface="Courier New" pitchFamily="49" charset="0"/>
                <a:cs typeface="Courier New" pitchFamily="49" charset="0"/>
              </a:rPr>
              <a:t>   </a:t>
            </a:r>
            <a:r>
              <a:rPr lang="pt-BR" sz="1400" b="1" dirty="0">
                <a:latin typeface="Courier New" pitchFamily="49" charset="0"/>
                <a:cs typeface="Courier New" pitchFamily="49" charset="0"/>
              </a:rPr>
              <a:t>	</a:t>
            </a:r>
            <a:r>
              <a:rPr lang="pt-BR" sz="1400" b="1" dirty="0" smtClean="0">
                <a:latin typeface="Courier New" pitchFamily="49" charset="0"/>
                <a:cs typeface="Courier New" pitchFamily="49" charset="0"/>
              </a:rPr>
              <a:t>    data</a:t>
            </a:r>
            <a:r>
              <a:rPr lang="pt-BR" sz="1400" b="1" dirty="0">
                <a:latin typeface="Courier New" pitchFamily="49" charset="0"/>
                <a:cs typeface="Courier New" pitchFamily="49" charset="0"/>
              </a:rPr>
              <a:t>++;</a:t>
            </a:r>
          </a:p>
          <a:p>
            <a:r>
              <a:rPr lang="pt-BR" sz="1400" b="1" dirty="0">
                <a:latin typeface="Courier New" pitchFamily="49" charset="0"/>
                <a:cs typeface="Courier New" pitchFamily="49" charset="0"/>
              </a:rPr>
              <a:t>	</a:t>
            </a:r>
            <a:r>
              <a:rPr lang="pt-BR" sz="1400" b="1" dirty="0" smtClean="0">
                <a:latin typeface="Courier New" pitchFamily="49" charset="0"/>
                <a:cs typeface="Courier New" pitchFamily="49" charset="0"/>
              </a:rPr>
              <a:t>    </a:t>
            </a:r>
            <a:r>
              <a:rPr lang="pt-BR" sz="1400" b="1" dirty="0" err="1" smtClean="0">
                <a:latin typeface="Courier New" pitchFamily="49" charset="0"/>
                <a:cs typeface="Courier New" pitchFamily="49" charset="0"/>
              </a:rPr>
              <a:t>System.out.println</a:t>
            </a:r>
            <a:r>
              <a:rPr lang="pt-BR" sz="1400" b="1" dirty="0">
                <a:latin typeface="Courier New" pitchFamily="49" charset="0"/>
                <a:cs typeface="Courier New" pitchFamily="49" charset="0"/>
              </a:rPr>
              <a:t>("</a:t>
            </a:r>
            <a:r>
              <a:rPr lang="pt-BR" sz="1400" b="1" dirty="0" err="1">
                <a:latin typeface="Courier New" pitchFamily="49" charset="0"/>
                <a:cs typeface="Courier New" pitchFamily="49" charset="0"/>
              </a:rPr>
              <a:t>write</a:t>
            </a:r>
            <a:r>
              <a:rPr lang="pt-BR" sz="1400" b="1" dirty="0">
                <a:latin typeface="Courier New" pitchFamily="49" charset="0"/>
                <a:cs typeface="Courier New" pitchFamily="49" charset="0"/>
              </a:rPr>
              <a:t>: " + data);</a:t>
            </a:r>
          </a:p>
          <a:p>
            <a:r>
              <a:rPr lang="pt-BR" sz="1400" b="1" dirty="0">
                <a:latin typeface="Courier New" pitchFamily="49" charset="0"/>
                <a:cs typeface="Courier New" pitchFamily="49" charset="0"/>
              </a:rPr>
              <a:t>	</a:t>
            </a:r>
            <a:r>
              <a:rPr lang="pt-BR" sz="1400" b="1" dirty="0" smtClean="0">
                <a:latin typeface="Courier New" pitchFamily="49" charset="0"/>
                <a:cs typeface="Courier New" pitchFamily="49" charset="0"/>
              </a:rPr>
              <a:t>    </a:t>
            </a:r>
            <a:r>
              <a:rPr lang="pt-BR" sz="1400" b="1" dirty="0" err="1" smtClean="0">
                <a:latin typeface="Courier New" pitchFamily="49" charset="0"/>
                <a:cs typeface="Courier New" pitchFamily="49" charset="0"/>
              </a:rPr>
              <a:t>notify</a:t>
            </a:r>
            <a:r>
              <a:rPr lang="pt-BR" sz="1400" b="1" dirty="0">
                <a:latin typeface="Courier New" pitchFamily="49" charset="0"/>
                <a:cs typeface="Courier New" pitchFamily="49" charset="0"/>
              </a:rPr>
              <a:t>();		</a:t>
            </a:r>
          </a:p>
          <a:p>
            <a:r>
              <a:rPr lang="pt-BR" sz="1400" b="1" dirty="0">
                <a:latin typeface="Courier New" pitchFamily="49" charset="0"/>
                <a:cs typeface="Courier New" pitchFamily="49" charset="0"/>
              </a:rPr>
              <a:t>	}</a:t>
            </a:r>
          </a:p>
          <a:p>
            <a:r>
              <a:rPr lang="pt-BR" sz="1400" b="1" dirty="0">
                <a:latin typeface="Courier New" pitchFamily="49" charset="0"/>
                <a:cs typeface="Courier New" pitchFamily="49" charset="0"/>
              </a:rPr>
              <a:t>}</a:t>
            </a:r>
            <a:endParaRPr lang="en-US" sz="1400" b="1" dirty="0">
              <a:latin typeface="Courier New" pitchFamily="49" charset="0"/>
              <a:cs typeface="Courier New" pitchFamily="49" charset="0"/>
            </a:endParaRPr>
          </a:p>
        </p:txBody>
      </p:sp>
      <p:sp>
        <p:nvSpPr>
          <p:cNvPr id="3" name="Texto explicativo retangular 2"/>
          <p:cNvSpPr/>
          <p:nvPr/>
        </p:nvSpPr>
        <p:spPr>
          <a:xfrm>
            <a:off x="5868144" y="43542"/>
            <a:ext cx="1872208" cy="1296144"/>
          </a:xfrm>
          <a:prstGeom prst="wedgeRectCallout">
            <a:avLst>
              <a:gd name="adj1" fmla="val -67348"/>
              <a:gd name="adj2" fmla="val 40103"/>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smtClean="0">
                <a:solidFill>
                  <a:schemeClr val="tx1"/>
                </a:solidFill>
              </a:rPr>
              <a:t>Código do Monitor</a:t>
            </a:r>
            <a:endParaRPr lang="pt-BR" b="1" dirty="0">
              <a:solidFill>
                <a:schemeClr val="tx1"/>
              </a:solidFill>
            </a:endParaRPr>
          </a:p>
        </p:txBody>
      </p:sp>
    </p:spTree>
    <p:extLst>
      <p:ext uri="{BB962C8B-B14F-4D97-AF65-F5344CB8AC3E}">
        <p14:creationId xmlns:p14="http://schemas.microsoft.com/office/powerpoint/2010/main" val="238391244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Sintaxe e Semântica</a:t>
            </a:r>
            <a:endParaRPr lang="en-US" dirty="0"/>
          </a:p>
        </p:txBody>
      </p:sp>
      <p:sp>
        <p:nvSpPr>
          <p:cNvPr id="4" name="Retângulo de cantos arredondados 3"/>
          <p:cNvSpPr/>
          <p:nvPr/>
        </p:nvSpPr>
        <p:spPr>
          <a:xfrm>
            <a:off x="1547664" y="2416339"/>
            <a:ext cx="6984776" cy="1804749"/>
          </a:xfrm>
          <a:prstGeom prst="roundRect">
            <a:avLst/>
          </a:prstGeom>
          <a:ln w="317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spAutoFit/>
          </a:bodyPr>
          <a:lstStyle/>
          <a:p>
            <a:r>
              <a:rPr lang="pt-BR" sz="2000" b="1" dirty="0" smtClean="0">
                <a:latin typeface="Courier New" pitchFamily="49" charset="0"/>
                <a:cs typeface="Courier New" pitchFamily="49" charset="0"/>
              </a:rPr>
              <a:t>monitor nome {</a:t>
            </a:r>
          </a:p>
          <a:p>
            <a:r>
              <a:rPr lang="pt-BR" sz="2000" b="1" dirty="0" smtClean="0">
                <a:latin typeface="Courier New" pitchFamily="49" charset="0"/>
                <a:cs typeface="Courier New" pitchFamily="49" charset="0"/>
              </a:rPr>
              <a:t>  declarações de variáveis permanentes</a:t>
            </a:r>
          </a:p>
          <a:p>
            <a:r>
              <a:rPr lang="pt-BR" sz="2000" b="1" dirty="0">
                <a:latin typeface="Courier New" pitchFamily="49" charset="0"/>
                <a:cs typeface="Courier New" pitchFamily="49" charset="0"/>
              </a:rPr>
              <a:t> </a:t>
            </a:r>
            <a:r>
              <a:rPr lang="pt-BR" sz="2000" b="1" dirty="0" smtClean="0">
                <a:latin typeface="Courier New" pitchFamily="49" charset="0"/>
                <a:cs typeface="Courier New" pitchFamily="49" charset="0"/>
              </a:rPr>
              <a:t> instruções de inicialização</a:t>
            </a:r>
          </a:p>
          <a:p>
            <a:r>
              <a:rPr lang="pt-BR" sz="2000" b="1" dirty="0">
                <a:latin typeface="Courier New" pitchFamily="49" charset="0"/>
                <a:cs typeface="Courier New" pitchFamily="49" charset="0"/>
              </a:rPr>
              <a:t> </a:t>
            </a:r>
            <a:r>
              <a:rPr lang="pt-BR" sz="2000" b="1" dirty="0" smtClean="0">
                <a:latin typeface="Courier New" pitchFamily="49" charset="0"/>
                <a:cs typeface="Courier New" pitchFamily="49" charset="0"/>
              </a:rPr>
              <a:t> procedimentos</a:t>
            </a:r>
            <a:endParaRPr lang="pt-BR" sz="2000" b="1" dirty="0">
              <a:latin typeface="Courier New" pitchFamily="49" charset="0"/>
              <a:cs typeface="Courier New" pitchFamily="49" charset="0"/>
            </a:endParaRPr>
          </a:p>
          <a:p>
            <a:r>
              <a:rPr lang="pt-BR" sz="2000" b="1" dirty="0" smtClean="0">
                <a:latin typeface="Courier New" pitchFamily="49" charset="0"/>
                <a:cs typeface="Courier New" pitchFamily="49" charset="0"/>
              </a:rPr>
              <a:t>}</a:t>
            </a:r>
            <a:endParaRPr lang="pt-BR" sz="2000" b="1" dirty="0">
              <a:latin typeface="Courier New" pitchFamily="49" charset="0"/>
              <a:cs typeface="Courier New" pitchFamily="49" charset="0"/>
            </a:endParaRPr>
          </a:p>
        </p:txBody>
      </p:sp>
    </p:spTree>
    <p:extLst>
      <p:ext uri="{BB962C8B-B14F-4D97-AF65-F5344CB8AC3E}">
        <p14:creationId xmlns:p14="http://schemas.microsoft.com/office/powerpoint/2010/main" val="3622688987"/>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Refer</a:t>
            </a:r>
            <a:r>
              <a:rPr lang="en-US" dirty="0" err="1" smtClean="0"/>
              <a:t>ências</a:t>
            </a:r>
            <a:endParaRPr lang="en-US" dirty="0"/>
          </a:p>
        </p:txBody>
      </p:sp>
      <p:sp>
        <p:nvSpPr>
          <p:cNvPr id="3" name="Content Placeholder 2"/>
          <p:cNvSpPr>
            <a:spLocks noGrp="1"/>
          </p:cNvSpPr>
          <p:nvPr>
            <p:ph idx="1"/>
          </p:nvPr>
        </p:nvSpPr>
        <p:spPr/>
        <p:txBody>
          <a:bodyPr/>
          <a:lstStyle/>
          <a:p>
            <a:r>
              <a:rPr lang="is-IS" dirty="0" smtClean="0"/>
              <a:t>Notas de aula Prof. Bruno Jefferson</a:t>
            </a:r>
          </a:p>
          <a:p>
            <a:r>
              <a:rPr lang="is-IS" dirty="0" smtClean="0"/>
              <a:t>http</a:t>
            </a:r>
            <a:r>
              <a:rPr lang="is-IS" dirty="0"/>
              <a:t>://doc.qt.digia.com/qq/qq21-</a:t>
            </a:r>
            <a:r>
              <a:rPr lang="is-IS" dirty="0" smtClean="0"/>
              <a:t>monitors.html</a:t>
            </a:r>
          </a:p>
          <a:p>
            <a:r>
              <a:rPr lang="nl-NL" dirty="0"/>
              <a:t>http://</a:t>
            </a:r>
            <a:r>
              <a:rPr lang="nl-NL" dirty="0" err="1"/>
              <a:t>cppguru.wordpress.com</a:t>
            </a:r>
            <a:r>
              <a:rPr lang="nl-NL" dirty="0"/>
              <a:t>/2009/01/05/c-monitor-</a:t>
            </a:r>
            <a:r>
              <a:rPr lang="nl-NL" dirty="0" err="1"/>
              <a:t>pattern</a:t>
            </a:r>
            <a:r>
              <a:rPr lang="nl-NL" dirty="0"/>
              <a:t>/</a:t>
            </a:r>
            <a:endParaRPr lang="en-US" dirty="0"/>
          </a:p>
        </p:txBody>
      </p:sp>
    </p:spTree>
    <p:extLst>
      <p:ext uri="{BB962C8B-B14F-4D97-AF65-F5344CB8AC3E}">
        <p14:creationId xmlns:p14="http://schemas.microsoft.com/office/powerpoint/2010/main" val="3471697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Sintaxe e Semântica</a:t>
            </a:r>
            <a:endParaRPr lang="en-US" dirty="0"/>
          </a:p>
        </p:txBody>
      </p:sp>
      <p:sp>
        <p:nvSpPr>
          <p:cNvPr id="3" name="Espaço Reservado para Conteúdo 2"/>
          <p:cNvSpPr>
            <a:spLocks noGrp="1"/>
          </p:cNvSpPr>
          <p:nvPr>
            <p:ph idx="1"/>
          </p:nvPr>
        </p:nvSpPr>
        <p:spPr/>
        <p:txBody>
          <a:bodyPr/>
          <a:lstStyle/>
          <a:p>
            <a:r>
              <a:rPr lang="pt-BR" b="1" dirty="0" smtClean="0">
                <a:effectLst>
                  <a:outerShdw blurRad="38100" dist="38100" dir="2700000" algn="tl">
                    <a:srgbClr val="000000">
                      <a:alpha val="43137"/>
                    </a:srgbClr>
                  </a:outerShdw>
                </a:effectLst>
              </a:rPr>
              <a:t>Propriedades</a:t>
            </a:r>
          </a:p>
          <a:p>
            <a:pPr lvl="1"/>
            <a:r>
              <a:rPr lang="pt-BR" dirty="0" smtClean="0"/>
              <a:t>Apenas os procedimentos são visíveis fora do monitor.</a:t>
            </a:r>
          </a:p>
          <a:p>
            <a:pPr lvl="2"/>
            <a:r>
              <a:rPr lang="pt-BR" dirty="0" err="1" smtClean="0"/>
              <a:t>nomeMonitor.nomeOp</a:t>
            </a:r>
            <a:r>
              <a:rPr lang="pt-BR" dirty="0" smtClean="0"/>
              <a:t>(</a:t>
            </a:r>
            <a:r>
              <a:rPr lang="pt-BR" dirty="0" err="1" smtClean="0"/>
              <a:t>args</a:t>
            </a:r>
            <a:r>
              <a:rPr lang="pt-BR" dirty="0" smtClean="0"/>
              <a:t>)</a:t>
            </a:r>
          </a:p>
          <a:p>
            <a:pPr lvl="1"/>
            <a:r>
              <a:rPr lang="pt-BR" dirty="0" smtClean="0"/>
              <a:t>Instruções dentro do monitor não podem acessar variáveis declaradas fora dele.</a:t>
            </a:r>
          </a:p>
          <a:p>
            <a:pPr lvl="1"/>
            <a:r>
              <a:rPr lang="pt-BR" dirty="0" smtClean="0"/>
              <a:t>A inicialização das variáveis permanentes ocorre antes das chamadas dos procedimentos.</a:t>
            </a:r>
          </a:p>
          <a:p>
            <a:pPr lvl="1"/>
            <a:endParaRPr lang="en-US" dirty="0"/>
          </a:p>
        </p:txBody>
      </p:sp>
    </p:spTree>
    <p:extLst>
      <p:ext uri="{BB962C8B-B14F-4D97-AF65-F5344CB8AC3E}">
        <p14:creationId xmlns:p14="http://schemas.microsoft.com/office/powerpoint/2010/main" val="409008984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Exclusão Mútua</a:t>
            </a:r>
            <a:endParaRPr lang="en-US" dirty="0"/>
          </a:p>
        </p:txBody>
      </p:sp>
      <p:sp>
        <p:nvSpPr>
          <p:cNvPr id="3" name="Espaço Reservado para Conteúdo 2"/>
          <p:cNvSpPr>
            <a:spLocks noGrp="1"/>
          </p:cNvSpPr>
          <p:nvPr>
            <p:ph idx="1"/>
          </p:nvPr>
        </p:nvSpPr>
        <p:spPr/>
        <p:txBody>
          <a:bodyPr>
            <a:normAutofit/>
          </a:bodyPr>
          <a:lstStyle/>
          <a:p>
            <a:r>
              <a:rPr lang="pt-BR" dirty="0" smtClean="0"/>
              <a:t>Com monitores a </a:t>
            </a:r>
            <a:r>
              <a:rPr lang="pt-BR" b="1" dirty="0" smtClean="0">
                <a:solidFill>
                  <a:schemeClr val="accent5">
                    <a:lumMod val="60000"/>
                    <a:lumOff val="40000"/>
                  </a:schemeClr>
                </a:solidFill>
              </a:rPr>
              <a:t>exclusão mútua</a:t>
            </a:r>
            <a:r>
              <a:rPr lang="pt-BR" dirty="0" smtClean="0">
                <a:solidFill>
                  <a:schemeClr val="accent5">
                    <a:lumMod val="60000"/>
                    <a:lumOff val="40000"/>
                  </a:schemeClr>
                </a:solidFill>
              </a:rPr>
              <a:t> </a:t>
            </a:r>
            <a:r>
              <a:rPr lang="pt-BR" dirty="0" smtClean="0"/>
              <a:t>ocorre de forma implícita.</a:t>
            </a:r>
          </a:p>
          <a:p>
            <a:pPr lvl="1"/>
            <a:r>
              <a:rPr lang="pt-BR" dirty="0" smtClean="0"/>
              <a:t>No máximo um procedimento pode estar </a:t>
            </a:r>
            <a:r>
              <a:rPr lang="pt-BR" b="1" dirty="0" smtClean="0"/>
              <a:t>ativo</a:t>
            </a:r>
            <a:r>
              <a:rPr lang="pt-BR" dirty="0" smtClean="0"/>
              <a:t> em determinado momento em um monitor.</a:t>
            </a:r>
          </a:p>
          <a:p>
            <a:r>
              <a:rPr lang="pt-BR" dirty="0" smtClean="0"/>
              <a:t>Cabe à linguagem, biblioteca e sistema operacional proverem a exclusão mútua.</a:t>
            </a:r>
          </a:p>
          <a:p>
            <a:pPr lvl="1"/>
            <a:r>
              <a:rPr lang="pt-BR" dirty="0" smtClean="0"/>
              <a:t>Geralmente implementada através de </a:t>
            </a:r>
            <a:r>
              <a:rPr lang="pt-BR" dirty="0" err="1" smtClean="0"/>
              <a:t>locks</a:t>
            </a:r>
            <a:r>
              <a:rPr lang="pt-BR" dirty="0" smtClean="0"/>
              <a:t> e semáforos.</a:t>
            </a:r>
          </a:p>
        </p:txBody>
      </p:sp>
    </p:spTree>
    <p:extLst>
      <p:ext uri="{BB962C8B-B14F-4D97-AF65-F5344CB8AC3E}">
        <p14:creationId xmlns:p14="http://schemas.microsoft.com/office/powerpoint/2010/main" val="1670904688"/>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ódulo">
  <a:themeElements>
    <a:clrScheme name="Módulo">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ódulo">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ódul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3709</TotalTime>
  <Words>4109</Words>
  <Application>Microsoft Macintosh PowerPoint</Application>
  <PresentationFormat>On-screen Show (4:3)</PresentationFormat>
  <Paragraphs>647</Paragraphs>
  <Slides>70</Slides>
  <Notes>12</Notes>
  <HiddenSlides>0</HiddenSlides>
  <MMClips>0</MMClips>
  <ScaleCrop>false</ScaleCrop>
  <HeadingPairs>
    <vt:vector size="4" baseType="variant">
      <vt:variant>
        <vt:lpstr>Theme</vt:lpstr>
      </vt:variant>
      <vt:variant>
        <vt:i4>1</vt:i4>
      </vt:variant>
      <vt:variant>
        <vt:lpstr>Slide Titles</vt:lpstr>
      </vt:variant>
      <vt:variant>
        <vt:i4>70</vt:i4>
      </vt:variant>
    </vt:vector>
  </HeadingPairs>
  <TitlesOfParts>
    <vt:vector size="71" baseType="lpstr">
      <vt:lpstr>Módulo</vt:lpstr>
      <vt:lpstr>Linguagem de Programação II</vt:lpstr>
      <vt:lpstr>Roteiro</vt:lpstr>
      <vt:lpstr>Introdução</vt:lpstr>
      <vt:lpstr>Introdução</vt:lpstr>
      <vt:lpstr>Introdução</vt:lpstr>
      <vt:lpstr>Sintaxe e Semântica</vt:lpstr>
      <vt:lpstr>Sintaxe e Semântica</vt:lpstr>
      <vt:lpstr>Sintaxe e Semântica</vt:lpstr>
      <vt:lpstr>Exclusão Mútua</vt:lpstr>
      <vt:lpstr>Variáveis condicionais</vt:lpstr>
      <vt:lpstr>Variáveis condicionais</vt:lpstr>
      <vt:lpstr>Tipos de Sinalização</vt:lpstr>
      <vt:lpstr>Tipos de Sinalização</vt:lpstr>
      <vt:lpstr>Tipos de Sinalização</vt:lpstr>
      <vt:lpstr>Tipos de Sinalização</vt:lpstr>
      <vt:lpstr>Tipos de Sinalização</vt:lpstr>
      <vt:lpstr>Tipos de Sinalização</vt:lpstr>
      <vt:lpstr>Tipos de Sinalização</vt:lpstr>
      <vt:lpstr>Tipos de Sinalização</vt:lpstr>
      <vt:lpstr>Tipos de Sinalização</vt:lpstr>
      <vt:lpstr>Operação adicionais em variáveis condicionais</vt:lpstr>
      <vt:lpstr>Operação adicionais em variáveis condicionais</vt:lpstr>
      <vt:lpstr>Técnicas de Sincronização</vt:lpstr>
      <vt:lpstr>Buffers limitados</vt:lpstr>
      <vt:lpstr>Buffers limitados</vt:lpstr>
      <vt:lpstr>Leitores e Escritores</vt:lpstr>
      <vt:lpstr>Leitores e Escritores</vt:lpstr>
      <vt:lpstr>Leitores e Escritores</vt:lpstr>
      <vt:lpstr>Alocação short-job-next</vt:lpstr>
      <vt:lpstr>Alocação short-job-next</vt:lpstr>
      <vt:lpstr>Temporizador de intervalo</vt:lpstr>
      <vt:lpstr>Temporizador de intervalo</vt:lpstr>
      <vt:lpstr>Temporizador de intervalo</vt:lpstr>
      <vt:lpstr>Temporizador de intervalo</vt:lpstr>
      <vt:lpstr>Temporizador de intervalo</vt:lpstr>
      <vt:lpstr>Temporizador de intervalo</vt:lpstr>
      <vt:lpstr>Temporizador de intervalo</vt:lpstr>
      <vt:lpstr>Barbeiro dorminhoco</vt:lpstr>
      <vt:lpstr>Barbeiro dorminhoco</vt:lpstr>
      <vt:lpstr>Barbeiro dorminhoco</vt:lpstr>
      <vt:lpstr>Barbeiro dorminhoco</vt:lpstr>
      <vt:lpstr>Barbeiro dorminhoco</vt:lpstr>
      <vt:lpstr>Barbeiro dorminhoco</vt:lpstr>
      <vt:lpstr>Barbeiro dorminhoco</vt:lpstr>
      <vt:lpstr>Barbeiro dorminhoco</vt:lpstr>
      <vt:lpstr>Monitores em C++</vt:lpstr>
      <vt:lpstr>Monitores em C++</vt:lpstr>
      <vt:lpstr>Monitores em C++</vt:lpstr>
      <vt:lpstr>Monitores em C++</vt:lpstr>
      <vt:lpstr>Monitores em C++</vt:lpstr>
      <vt:lpstr>Monitores em C++</vt:lpstr>
      <vt:lpstr>Monitores em C++</vt:lpstr>
      <vt:lpstr>Monitores em C++</vt:lpstr>
      <vt:lpstr>Monitores em C++</vt:lpstr>
      <vt:lpstr>Monitores em C++</vt:lpstr>
      <vt:lpstr>Monitores em C++</vt:lpstr>
      <vt:lpstr>Monitores em C++</vt:lpstr>
      <vt:lpstr>Monitores em C++</vt:lpstr>
      <vt:lpstr>Monitores em C++</vt:lpstr>
      <vt:lpstr>Monitores em C++</vt:lpstr>
      <vt:lpstr>Monitores em C++</vt:lpstr>
      <vt:lpstr>Monitores em C++</vt:lpstr>
      <vt:lpstr>Monitores em Java</vt:lpstr>
      <vt:lpstr>Monitores em Java</vt:lpstr>
      <vt:lpstr>Monitores em Java</vt:lpstr>
      <vt:lpstr>Monitores em Java</vt:lpstr>
      <vt:lpstr>PowerPoint Presentation</vt:lpstr>
      <vt:lpstr>PowerPoint Presentation</vt:lpstr>
      <vt:lpstr>PowerPoint Presentation</vt:lpstr>
      <vt:lpstr>Referências</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Linguagem de Programação II</dc:title>
  <dc:creator>Carlos Eduardo Coelho Freire Batista</dc:creator>
  <cp:lastModifiedBy>Carlos Batista</cp:lastModifiedBy>
  <cp:revision>110</cp:revision>
  <dcterms:created xsi:type="dcterms:W3CDTF">2014-05-15T06:54:06Z</dcterms:created>
  <dcterms:modified xsi:type="dcterms:W3CDTF">2014-08-14T00:34:38Z</dcterms:modified>
</cp:coreProperties>
</file>