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8" r:id="rId8"/>
    <p:sldId id="260" r:id="rId9"/>
    <p:sldId id="261" r:id="rId10"/>
    <p:sldId id="262" r:id="rId11"/>
    <p:sldId id="271" r:id="rId12"/>
    <p:sldId id="272" r:id="rId13"/>
    <p:sldId id="263" r:id="rId14"/>
    <p:sldId id="264" r:id="rId15"/>
    <p:sldId id="273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6D067A-65F6-498D-8CB8-6CEAE7F1CCA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92D2BFE8-7584-4A13-A9AB-E0E285B0A345}">
      <dgm:prSet/>
      <dgm:spPr/>
      <dgm:t>
        <a:bodyPr/>
        <a:lstStyle/>
        <a:p>
          <a:pPr>
            <a:defRPr cap="all"/>
          </a:pPr>
          <a:r>
            <a:rPr lang="en-US"/>
            <a:t>Plataformas de streaming geram grandes volumes de dados diariamente</a:t>
          </a:r>
        </a:p>
      </dgm:t>
    </dgm:pt>
    <dgm:pt modelId="{C3AFF2DD-A5D5-4E7D-834D-188C9A3A3E5D}" type="parTrans" cxnId="{D10D7BD3-9B8B-4CB8-9524-43C931AEAD8E}">
      <dgm:prSet/>
      <dgm:spPr/>
      <dgm:t>
        <a:bodyPr/>
        <a:lstStyle/>
        <a:p>
          <a:endParaRPr lang="en-US"/>
        </a:p>
      </dgm:t>
    </dgm:pt>
    <dgm:pt modelId="{C26A719A-F255-491C-9569-001448539E0C}" type="sibTrans" cxnId="{D10D7BD3-9B8B-4CB8-9524-43C931AEAD8E}">
      <dgm:prSet/>
      <dgm:spPr/>
      <dgm:t>
        <a:bodyPr/>
        <a:lstStyle/>
        <a:p>
          <a:endParaRPr lang="en-US"/>
        </a:p>
      </dgm:t>
    </dgm:pt>
    <dgm:pt modelId="{1F00E47F-8456-4243-A1DF-4542E54DD177}">
      <dgm:prSet/>
      <dgm:spPr/>
      <dgm:t>
        <a:bodyPr/>
        <a:lstStyle/>
        <a:p>
          <a:pPr>
            <a:defRPr cap="all"/>
          </a:pPr>
          <a:r>
            <a:rPr lang="en-US"/>
            <a:t>Dados dispersos e heterogéneos dificultam a análise unificada</a:t>
          </a:r>
        </a:p>
      </dgm:t>
    </dgm:pt>
    <dgm:pt modelId="{E837AFEF-3950-4318-80C5-9F8741B32AD9}" type="parTrans" cxnId="{0C30B3A5-10C4-4ED0-B120-9EEF99AF29D1}">
      <dgm:prSet/>
      <dgm:spPr/>
      <dgm:t>
        <a:bodyPr/>
        <a:lstStyle/>
        <a:p>
          <a:endParaRPr lang="en-US"/>
        </a:p>
      </dgm:t>
    </dgm:pt>
    <dgm:pt modelId="{1530198F-9EA7-4F58-99AC-B9D0A0434414}" type="sibTrans" cxnId="{0C30B3A5-10C4-4ED0-B120-9EEF99AF29D1}">
      <dgm:prSet/>
      <dgm:spPr/>
      <dgm:t>
        <a:bodyPr/>
        <a:lstStyle/>
        <a:p>
          <a:endParaRPr lang="en-US"/>
        </a:p>
      </dgm:t>
    </dgm:pt>
    <dgm:pt modelId="{B2E64976-E5E6-4BB5-B941-009B2326C37D}">
      <dgm:prSet/>
      <dgm:spPr/>
      <dgm:t>
        <a:bodyPr/>
        <a:lstStyle/>
        <a:p>
          <a:pPr>
            <a:defRPr cap="all"/>
          </a:pPr>
          <a:r>
            <a:rPr lang="en-US"/>
            <a:t>Objetivo: simular arquitetura </a:t>
          </a:r>
          <a:r>
            <a:rPr lang="pt-PT"/>
            <a:t>de </a:t>
          </a:r>
          <a:r>
            <a:rPr lang="en-US"/>
            <a:t>BI com dados realistas</a:t>
          </a:r>
        </a:p>
      </dgm:t>
    </dgm:pt>
    <dgm:pt modelId="{CF06FAC8-D0B5-41B1-8B5D-64679AD256A9}" type="parTrans" cxnId="{5626E0A2-393D-4F52-90FA-160C37419F39}">
      <dgm:prSet/>
      <dgm:spPr/>
      <dgm:t>
        <a:bodyPr/>
        <a:lstStyle/>
        <a:p>
          <a:endParaRPr lang="en-US"/>
        </a:p>
      </dgm:t>
    </dgm:pt>
    <dgm:pt modelId="{46CB7CC7-20BD-402B-B6D2-BFC4F1126BA3}" type="sibTrans" cxnId="{5626E0A2-393D-4F52-90FA-160C37419F39}">
      <dgm:prSet/>
      <dgm:spPr/>
      <dgm:t>
        <a:bodyPr/>
        <a:lstStyle/>
        <a:p>
          <a:endParaRPr lang="en-US"/>
        </a:p>
      </dgm:t>
    </dgm:pt>
    <dgm:pt modelId="{451CCFC8-5E50-4798-95D5-18C3EA722094}" type="pres">
      <dgm:prSet presAssocID="{3A6D067A-65F6-498D-8CB8-6CEAE7F1CCAE}" presName="root" presStyleCnt="0">
        <dgm:presLayoutVars>
          <dgm:dir/>
          <dgm:resizeHandles val="exact"/>
        </dgm:presLayoutVars>
      </dgm:prSet>
      <dgm:spPr/>
    </dgm:pt>
    <dgm:pt modelId="{C69F4250-4FC3-4FC3-A336-EF8EF4B54F16}" type="pres">
      <dgm:prSet presAssocID="{92D2BFE8-7584-4A13-A9AB-E0E285B0A345}" presName="compNode" presStyleCnt="0"/>
      <dgm:spPr/>
    </dgm:pt>
    <dgm:pt modelId="{2D615CD8-5AE2-40E0-B7CA-8518A8018E0B}" type="pres">
      <dgm:prSet presAssocID="{92D2BFE8-7584-4A13-A9AB-E0E285B0A345}" presName="iconBgRect" presStyleLbl="bgShp" presStyleIdx="0" presStyleCnt="3"/>
      <dgm:spPr/>
    </dgm:pt>
    <dgm:pt modelId="{DE028201-1268-4182-8F28-AB6F8DF37E18}" type="pres">
      <dgm:prSet presAssocID="{92D2BFE8-7584-4A13-A9AB-E0E285B0A3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BF7053D-F512-4AE0-A344-C1957040ACB8}" type="pres">
      <dgm:prSet presAssocID="{92D2BFE8-7584-4A13-A9AB-E0E285B0A345}" presName="spaceRect" presStyleCnt="0"/>
      <dgm:spPr/>
    </dgm:pt>
    <dgm:pt modelId="{9F4A0023-AFE6-4819-A224-EAC9B84028B7}" type="pres">
      <dgm:prSet presAssocID="{92D2BFE8-7584-4A13-A9AB-E0E285B0A345}" presName="textRect" presStyleLbl="revTx" presStyleIdx="0" presStyleCnt="3">
        <dgm:presLayoutVars>
          <dgm:chMax val="1"/>
          <dgm:chPref val="1"/>
        </dgm:presLayoutVars>
      </dgm:prSet>
      <dgm:spPr/>
    </dgm:pt>
    <dgm:pt modelId="{EE076F68-4B44-48EF-BB28-C2B24F63EE0B}" type="pres">
      <dgm:prSet presAssocID="{C26A719A-F255-491C-9569-001448539E0C}" presName="sibTrans" presStyleCnt="0"/>
      <dgm:spPr/>
    </dgm:pt>
    <dgm:pt modelId="{BD21D038-C5C0-4EAF-BF12-66A691700352}" type="pres">
      <dgm:prSet presAssocID="{1F00E47F-8456-4243-A1DF-4542E54DD177}" presName="compNode" presStyleCnt="0"/>
      <dgm:spPr/>
    </dgm:pt>
    <dgm:pt modelId="{2D81DEC0-C216-4A04-8FEB-26741D28F0D1}" type="pres">
      <dgm:prSet presAssocID="{1F00E47F-8456-4243-A1DF-4542E54DD177}" presName="iconBgRect" presStyleLbl="bgShp" presStyleIdx="1" presStyleCnt="3"/>
      <dgm:spPr/>
    </dgm:pt>
    <dgm:pt modelId="{5756732A-CF18-4131-9D36-7690B22DCD4F}" type="pres">
      <dgm:prSet presAssocID="{1F00E47F-8456-4243-A1DF-4542E54DD1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8D7D7E5C-F2DE-40EF-AD83-C2BEC29D4B8D}" type="pres">
      <dgm:prSet presAssocID="{1F00E47F-8456-4243-A1DF-4542E54DD177}" presName="spaceRect" presStyleCnt="0"/>
      <dgm:spPr/>
    </dgm:pt>
    <dgm:pt modelId="{35D3FEFD-42DA-4DEB-A819-A2D742CD1C68}" type="pres">
      <dgm:prSet presAssocID="{1F00E47F-8456-4243-A1DF-4542E54DD177}" presName="textRect" presStyleLbl="revTx" presStyleIdx="1" presStyleCnt="3">
        <dgm:presLayoutVars>
          <dgm:chMax val="1"/>
          <dgm:chPref val="1"/>
        </dgm:presLayoutVars>
      </dgm:prSet>
      <dgm:spPr/>
    </dgm:pt>
    <dgm:pt modelId="{2A023321-0B98-472C-AB41-CBAB78D05534}" type="pres">
      <dgm:prSet presAssocID="{1530198F-9EA7-4F58-99AC-B9D0A0434414}" presName="sibTrans" presStyleCnt="0"/>
      <dgm:spPr/>
    </dgm:pt>
    <dgm:pt modelId="{60D75DC7-E83C-40C8-B0AE-40CC98128925}" type="pres">
      <dgm:prSet presAssocID="{B2E64976-E5E6-4BB5-B941-009B2326C37D}" presName="compNode" presStyleCnt="0"/>
      <dgm:spPr/>
    </dgm:pt>
    <dgm:pt modelId="{7BA8BE51-11C9-4C82-B0FA-5D6DD4B6C9C1}" type="pres">
      <dgm:prSet presAssocID="{B2E64976-E5E6-4BB5-B941-009B2326C37D}" presName="iconBgRect" presStyleLbl="bgShp" presStyleIdx="2" presStyleCnt="3"/>
      <dgm:spPr/>
    </dgm:pt>
    <dgm:pt modelId="{5BF8BD52-F1AE-4C98-9D13-7F04FEF7CC44}" type="pres">
      <dgm:prSet presAssocID="{B2E64976-E5E6-4BB5-B941-009B2326C37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vo"/>
        </a:ext>
      </dgm:extLst>
    </dgm:pt>
    <dgm:pt modelId="{D6255BDB-1D10-4818-9D4A-1B63605404BD}" type="pres">
      <dgm:prSet presAssocID="{B2E64976-E5E6-4BB5-B941-009B2326C37D}" presName="spaceRect" presStyleCnt="0"/>
      <dgm:spPr/>
    </dgm:pt>
    <dgm:pt modelId="{B51C131E-C4D6-4BA6-8781-0EF5D5F5EAE0}" type="pres">
      <dgm:prSet presAssocID="{B2E64976-E5E6-4BB5-B941-009B2326C37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6F4C527-2CB4-41E4-9E87-51852DCF63A8}" type="presOf" srcId="{92D2BFE8-7584-4A13-A9AB-E0E285B0A345}" destId="{9F4A0023-AFE6-4819-A224-EAC9B84028B7}" srcOrd="0" destOrd="0" presId="urn:microsoft.com/office/officeart/2018/5/layout/IconCircleLabelList"/>
    <dgm:cxn modelId="{8B0E8766-EDC6-47D7-8A10-6129E258C445}" type="presOf" srcId="{B2E64976-E5E6-4BB5-B941-009B2326C37D}" destId="{B51C131E-C4D6-4BA6-8781-0EF5D5F5EAE0}" srcOrd="0" destOrd="0" presId="urn:microsoft.com/office/officeart/2018/5/layout/IconCircleLabelList"/>
    <dgm:cxn modelId="{B1A2594B-AF0F-47C1-9567-5630A2316A0D}" type="presOf" srcId="{1F00E47F-8456-4243-A1DF-4542E54DD177}" destId="{35D3FEFD-42DA-4DEB-A819-A2D742CD1C68}" srcOrd="0" destOrd="0" presId="urn:microsoft.com/office/officeart/2018/5/layout/IconCircleLabelList"/>
    <dgm:cxn modelId="{5626E0A2-393D-4F52-90FA-160C37419F39}" srcId="{3A6D067A-65F6-498D-8CB8-6CEAE7F1CCAE}" destId="{B2E64976-E5E6-4BB5-B941-009B2326C37D}" srcOrd="2" destOrd="0" parTransId="{CF06FAC8-D0B5-41B1-8B5D-64679AD256A9}" sibTransId="{46CB7CC7-20BD-402B-B6D2-BFC4F1126BA3}"/>
    <dgm:cxn modelId="{0C30B3A5-10C4-4ED0-B120-9EEF99AF29D1}" srcId="{3A6D067A-65F6-498D-8CB8-6CEAE7F1CCAE}" destId="{1F00E47F-8456-4243-A1DF-4542E54DD177}" srcOrd="1" destOrd="0" parTransId="{E837AFEF-3950-4318-80C5-9F8741B32AD9}" sibTransId="{1530198F-9EA7-4F58-99AC-B9D0A0434414}"/>
    <dgm:cxn modelId="{D10D7BD3-9B8B-4CB8-9524-43C931AEAD8E}" srcId="{3A6D067A-65F6-498D-8CB8-6CEAE7F1CCAE}" destId="{92D2BFE8-7584-4A13-A9AB-E0E285B0A345}" srcOrd="0" destOrd="0" parTransId="{C3AFF2DD-A5D5-4E7D-834D-188C9A3A3E5D}" sibTransId="{C26A719A-F255-491C-9569-001448539E0C}"/>
    <dgm:cxn modelId="{657ABDDF-D574-4CB5-ADCF-0CC3B3BDAA57}" type="presOf" srcId="{3A6D067A-65F6-498D-8CB8-6CEAE7F1CCAE}" destId="{451CCFC8-5E50-4798-95D5-18C3EA722094}" srcOrd="0" destOrd="0" presId="urn:microsoft.com/office/officeart/2018/5/layout/IconCircleLabelList"/>
    <dgm:cxn modelId="{2E4559D4-BE1D-46C7-851C-05DC0BF766EB}" type="presParOf" srcId="{451CCFC8-5E50-4798-95D5-18C3EA722094}" destId="{C69F4250-4FC3-4FC3-A336-EF8EF4B54F16}" srcOrd="0" destOrd="0" presId="urn:microsoft.com/office/officeart/2018/5/layout/IconCircleLabelList"/>
    <dgm:cxn modelId="{4D8422F2-C586-4FF7-ACF3-D86FC5AFBE35}" type="presParOf" srcId="{C69F4250-4FC3-4FC3-A336-EF8EF4B54F16}" destId="{2D615CD8-5AE2-40E0-B7CA-8518A8018E0B}" srcOrd="0" destOrd="0" presId="urn:microsoft.com/office/officeart/2018/5/layout/IconCircleLabelList"/>
    <dgm:cxn modelId="{5EE4FA5E-5323-4EF3-8A89-4628DC37E62C}" type="presParOf" srcId="{C69F4250-4FC3-4FC3-A336-EF8EF4B54F16}" destId="{DE028201-1268-4182-8F28-AB6F8DF37E18}" srcOrd="1" destOrd="0" presId="urn:microsoft.com/office/officeart/2018/5/layout/IconCircleLabelList"/>
    <dgm:cxn modelId="{58C3FF2E-9611-4CF8-9140-9AB59D39F8B4}" type="presParOf" srcId="{C69F4250-4FC3-4FC3-A336-EF8EF4B54F16}" destId="{9BF7053D-F512-4AE0-A344-C1957040ACB8}" srcOrd="2" destOrd="0" presId="urn:microsoft.com/office/officeart/2018/5/layout/IconCircleLabelList"/>
    <dgm:cxn modelId="{DA0BF87A-D193-4E65-B304-D6184A839289}" type="presParOf" srcId="{C69F4250-4FC3-4FC3-A336-EF8EF4B54F16}" destId="{9F4A0023-AFE6-4819-A224-EAC9B84028B7}" srcOrd="3" destOrd="0" presId="urn:microsoft.com/office/officeart/2018/5/layout/IconCircleLabelList"/>
    <dgm:cxn modelId="{C43FFF6B-3FAD-4D29-8675-347B67BC3828}" type="presParOf" srcId="{451CCFC8-5E50-4798-95D5-18C3EA722094}" destId="{EE076F68-4B44-48EF-BB28-C2B24F63EE0B}" srcOrd="1" destOrd="0" presId="urn:microsoft.com/office/officeart/2018/5/layout/IconCircleLabelList"/>
    <dgm:cxn modelId="{5934CCCF-EEA5-4069-BE46-3DA78A1FE421}" type="presParOf" srcId="{451CCFC8-5E50-4798-95D5-18C3EA722094}" destId="{BD21D038-C5C0-4EAF-BF12-66A691700352}" srcOrd="2" destOrd="0" presId="urn:microsoft.com/office/officeart/2018/5/layout/IconCircleLabelList"/>
    <dgm:cxn modelId="{16A0DF72-78F0-41F0-B458-6C431888CF5D}" type="presParOf" srcId="{BD21D038-C5C0-4EAF-BF12-66A691700352}" destId="{2D81DEC0-C216-4A04-8FEB-26741D28F0D1}" srcOrd="0" destOrd="0" presId="urn:microsoft.com/office/officeart/2018/5/layout/IconCircleLabelList"/>
    <dgm:cxn modelId="{B7EF36A4-F582-4F6D-AC05-59DB2C5FD0B9}" type="presParOf" srcId="{BD21D038-C5C0-4EAF-BF12-66A691700352}" destId="{5756732A-CF18-4131-9D36-7690B22DCD4F}" srcOrd="1" destOrd="0" presId="urn:microsoft.com/office/officeart/2018/5/layout/IconCircleLabelList"/>
    <dgm:cxn modelId="{16F57311-E4F3-469A-B330-8E5C154FC517}" type="presParOf" srcId="{BD21D038-C5C0-4EAF-BF12-66A691700352}" destId="{8D7D7E5C-F2DE-40EF-AD83-C2BEC29D4B8D}" srcOrd="2" destOrd="0" presId="urn:microsoft.com/office/officeart/2018/5/layout/IconCircleLabelList"/>
    <dgm:cxn modelId="{174FE15D-F96D-4139-8094-8FD6199A0203}" type="presParOf" srcId="{BD21D038-C5C0-4EAF-BF12-66A691700352}" destId="{35D3FEFD-42DA-4DEB-A819-A2D742CD1C68}" srcOrd="3" destOrd="0" presId="urn:microsoft.com/office/officeart/2018/5/layout/IconCircleLabelList"/>
    <dgm:cxn modelId="{466461A4-3312-440B-887C-F6F0575D6F27}" type="presParOf" srcId="{451CCFC8-5E50-4798-95D5-18C3EA722094}" destId="{2A023321-0B98-472C-AB41-CBAB78D05534}" srcOrd="3" destOrd="0" presId="urn:microsoft.com/office/officeart/2018/5/layout/IconCircleLabelList"/>
    <dgm:cxn modelId="{24066329-EBBE-4626-B83B-B2A400693AA6}" type="presParOf" srcId="{451CCFC8-5E50-4798-95D5-18C3EA722094}" destId="{60D75DC7-E83C-40C8-B0AE-40CC98128925}" srcOrd="4" destOrd="0" presId="urn:microsoft.com/office/officeart/2018/5/layout/IconCircleLabelList"/>
    <dgm:cxn modelId="{6165F324-A914-4EB3-A764-FB041AB5FA53}" type="presParOf" srcId="{60D75DC7-E83C-40C8-B0AE-40CC98128925}" destId="{7BA8BE51-11C9-4C82-B0FA-5D6DD4B6C9C1}" srcOrd="0" destOrd="0" presId="urn:microsoft.com/office/officeart/2018/5/layout/IconCircleLabelList"/>
    <dgm:cxn modelId="{243A4B33-A4F6-46C3-94F1-D03B9D6CD6D9}" type="presParOf" srcId="{60D75DC7-E83C-40C8-B0AE-40CC98128925}" destId="{5BF8BD52-F1AE-4C98-9D13-7F04FEF7CC44}" srcOrd="1" destOrd="0" presId="urn:microsoft.com/office/officeart/2018/5/layout/IconCircleLabelList"/>
    <dgm:cxn modelId="{D78F8B27-620E-4A08-BB51-870E788492ED}" type="presParOf" srcId="{60D75DC7-E83C-40C8-B0AE-40CC98128925}" destId="{D6255BDB-1D10-4818-9D4A-1B63605404BD}" srcOrd="2" destOrd="0" presId="urn:microsoft.com/office/officeart/2018/5/layout/IconCircleLabelList"/>
    <dgm:cxn modelId="{C5EF54FB-B15C-4775-A284-60B9CB008E28}" type="presParOf" srcId="{60D75DC7-E83C-40C8-B0AE-40CC98128925}" destId="{B51C131E-C4D6-4BA6-8781-0EF5D5F5EA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B38748-0A8C-4BE9-9616-53D849476EC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3646AB1-06EF-4BEC-9ADC-CB8A11075B93}">
      <dgm:prSet/>
      <dgm:spPr/>
      <dgm:t>
        <a:bodyPr/>
        <a:lstStyle/>
        <a:p>
          <a:r>
            <a:rPr lang="en-US"/>
            <a:t>Campo IS_UP_TO_DATE adicionado </a:t>
          </a:r>
          <a:r>
            <a:rPr lang="pt-PT"/>
            <a:t>aos sistemas </a:t>
          </a:r>
          <a:r>
            <a:rPr lang="en-US"/>
            <a:t>com triggers de deteção</a:t>
          </a:r>
        </a:p>
      </dgm:t>
    </dgm:pt>
    <dgm:pt modelId="{BA54BD35-2FE2-44ED-A661-CA86EF7D0BC7}" type="parTrans" cxnId="{1889F694-7566-4681-A1CA-C9D766BD0A21}">
      <dgm:prSet/>
      <dgm:spPr/>
      <dgm:t>
        <a:bodyPr/>
        <a:lstStyle/>
        <a:p>
          <a:endParaRPr lang="en-US"/>
        </a:p>
      </dgm:t>
    </dgm:pt>
    <dgm:pt modelId="{44801F70-E343-4D08-A438-56FC61FE8005}" type="sibTrans" cxnId="{1889F694-7566-4681-A1CA-C9D766BD0A21}">
      <dgm:prSet/>
      <dgm:spPr/>
      <dgm:t>
        <a:bodyPr/>
        <a:lstStyle/>
        <a:p>
          <a:endParaRPr lang="en-US"/>
        </a:p>
      </dgm:t>
    </dgm:pt>
    <dgm:pt modelId="{C3157119-A48C-443E-AF0C-798F6CDF635F}">
      <dgm:prSet/>
      <dgm:spPr/>
      <dgm:t>
        <a:bodyPr/>
        <a:lstStyle/>
        <a:p>
          <a:r>
            <a:rPr lang="en-US"/>
            <a:t>Na transformação, apenas registos com IS_UP_TO_DATE = 0 são processados</a:t>
          </a:r>
        </a:p>
      </dgm:t>
    </dgm:pt>
    <dgm:pt modelId="{4659811A-4357-480F-AE73-6CE1F70E10BB}" type="parTrans" cxnId="{1EB1561F-C327-45A4-AB2F-D383B2796FB5}">
      <dgm:prSet/>
      <dgm:spPr/>
      <dgm:t>
        <a:bodyPr/>
        <a:lstStyle/>
        <a:p>
          <a:endParaRPr lang="en-US"/>
        </a:p>
      </dgm:t>
    </dgm:pt>
    <dgm:pt modelId="{D7E3094E-A0C6-46AE-A92F-F1DA7B91C320}" type="sibTrans" cxnId="{1EB1561F-C327-45A4-AB2F-D383B2796FB5}">
      <dgm:prSet/>
      <dgm:spPr/>
      <dgm:t>
        <a:bodyPr/>
        <a:lstStyle/>
        <a:p>
          <a:endParaRPr lang="en-US"/>
        </a:p>
      </dgm:t>
    </dgm:pt>
    <dgm:pt modelId="{8FF9092C-F013-456E-A50A-CC1D08820C19}">
      <dgm:prSet/>
      <dgm:spPr/>
      <dgm:t>
        <a:bodyPr/>
        <a:lstStyle/>
        <a:p>
          <a:r>
            <a:rPr lang="en-US"/>
            <a:t>Aplicação de SCD Tipo 0, 1, 2.1 e 2.</a:t>
          </a:r>
          <a:r>
            <a:rPr lang="pt-PT"/>
            <a:t>3</a:t>
          </a:r>
          <a:endParaRPr lang="en-US"/>
        </a:p>
      </dgm:t>
    </dgm:pt>
    <dgm:pt modelId="{25E76C2E-7783-4450-B72C-7DD81ECF8098}" type="parTrans" cxnId="{F0A31EEA-7C58-44FC-A85E-69685BC906BC}">
      <dgm:prSet/>
      <dgm:spPr/>
      <dgm:t>
        <a:bodyPr/>
        <a:lstStyle/>
        <a:p>
          <a:endParaRPr lang="en-US"/>
        </a:p>
      </dgm:t>
    </dgm:pt>
    <dgm:pt modelId="{655036EA-3FB0-481E-AEF6-9324F44B75F6}" type="sibTrans" cxnId="{F0A31EEA-7C58-44FC-A85E-69685BC906BC}">
      <dgm:prSet/>
      <dgm:spPr/>
      <dgm:t>
        <a:bodyPr/>
        <a:lstStyle/>
        <a:p>
          <a:endParaRPr lang="en-US"/>
        </a:p>
      </dgm:t>
    </dgm:pt>
    <dgm:pt modelId="{6917C159-7EAB-4B6F-AACF-1265C87A849D}">
      <dgm:prSet/>
      <dgm:spPr/>
      <dgm:t>
        <a:bodyPr/>
        <a:lstStyle/>
        <a:p>
          <a:r>
            <a:rPr lang="en-US"/>
            <a:t>Chaves substitutas inteiras otimizam desempenho e espaço</a:t>
          </a:r>
        </a:p>
      </dgm:t>
    </dgm:pt>
    <dgm:pt modelId="{F6C5D918-3DBF-4195-8DDD-E0A807A04B7F}" type="parTrans" cxnId="{9D6021BE-159B-41A1-8243-DA48C618CA2D}">
      <dgm:prSet/>
      <dgm:spPr/>
      <dgm:t>
        <a:bodyPr/>
        <a:lstStyle/>
        <a:p>
          <a:endParaRPr lang="en-US"/>
        </a:p>
      </dgm:t>
    </dgm:pt>
    <dgm:pt modelId="{E22635AD-D05B-4DC7-95C7-39BFF07CDCCA}" type="sibTrans" cxnId="{9D6021BE-159B-41A1-8243-DA48C618CA2D}">
      <dgm:prSet/>
      <dgm:spPr/>
      <dgm:t>
        <a:bodyPr/>
        <a:lstStyle/>
        <a:p>
          <a:endParaRPr lang="en-US"/>
        </a:p>
      </dgm:t>
    </dgm:pt>
    <dgm:pt modelId="{5D92EB02-6E8C-4B4D-971D-629032269B96}">
      <dgm:prSet/>
      <dgm:spPr/>
      <dgm:t>
        <a:bodyPr/>
        <a:lstStyle/>
        <a:p>
          <a:r>
            <a:rPr lang="en-US"/>
            <a:t>Mapeamento de valores entre sistemas e campo 'source'</a:t>
          </a:r>
        </a:p>
      </dgm:t>
    </dgm:pt>
    <dgm:pt modelId="{39C68898-BD67-45CD-96D5-3ECB3127F8DC}" type="parTrans" cxnId="{0C3B41C6-5908-4855-BA17-256DE9D89DED}">
      <dgm:prSet/>
      <dgm:spPr/>
      <dgm:t>
        <a:bodyPr/>
        <a:lstStyle/>
        <a:p>
          <a:endParaRPr lang="en-US"/>
        </a:p>
      </dgm:t>
    </dgm:pt>
    <dgm:pt modelId="{0E233E5F-A56D-47AE-A2E2-186E94A58871}" type="sibTrans" cxnId="{0C3B41C6-5908-4855-BA17-256DE9D89DED}">
      <dgm:prSet/>
      <dgm:spPr/>
      <dgm:t>
        <a:bodyPr/>
        <a:lstStyle/>
        <a:p>
          <a:endParaRPr lang="en-US"/>
        </a:p>
      </dgm:t>
    </dgm:pt>
    <dgm:pt modelId="{7749AF44-00E8-46EF-9798-BF572976092E}" type="pres">
      <dgm:prSet presAssocID="{AFB38748-0A8C-4BE9-9616-53D849476EC2}" presName="root" presStyleCnt="0">
        <dgm:presLayoutVars>
          <dgm:dir/>
          <dgm:resizeHandles val="exact"/>
        </dgm:presLayoutVars>
      </dgm:prSet>
      <dgm:spPr/>
    </dgm:pt>
    <dgm:pt modelId="{E3BE5D25-575B-4860-A624-7038D042C8A2}" type="pres">
      <dgm:prSet presAssocID="{53646AB1-06EF-4BEC-9ADC-CB8A11075B93}" presName="compNode" presStyleCnt="0"/>
      <dgm:spPr/>
    </dgm:pt>
    <dgm:pt modelId="{1ECBE3FE-AA97-4813-9899-72C8F448A6B6}" type="pres">
      <dgm:prSet presAssocID="{53646AB1-06EF-4BEC-9ADC-CB8A11075B93}" presName="bgRect" presStyleLbl="bgShp" presStyleIdx="0" presStyleCnt="5"/>
      <dgm:spPr/>
    </dgm:pt>
    <dgm:pt modelId="{E4C6882D-9080-40E8-BC23-018B0BCD01B0}" type="pres">
      <dgm:prSet presAssocID="{53646AB1-06EF-4BEC-9ADC-CB8A11075B9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22A0B085-48A1-476C-859E-60C70437ECF9}" type="pres">
      <dgm:prSet presAssocID="{53646AB1-06EF-4BEC-9ADC-CB8A11075B93}" presName="spaceRect" presStyleCnt="0"/>
      <dgm:spPr/>
    </dgm:pt>
    <dgm:pt modelId="{3568EA09-53BF-44A5-85F8-083D5CCA9849}" type="pres">
      <dgm:prSet presAssocID="{53646AB1-06EF-4BEC-9ADC-CB8A11075B93}" presName="parTx" presStyleLbl="revTx" presStyleIdx="0" presStyleCnt="5">
        <dgm:presLayoutVars>
          <dgm:chMax val="0"/>
          <dgm:chPref val="0"/>
        </dgm:presLayoutVars>
      </dgm:prSet>
      <dgm:spPr/>
    </dgm:pt>
    <dgm:pt modelId="{21832569-F19F-4CDA-8055-5274262ACB1C}" type="pres">
      <dgm:prSet presAssocID="{44801F70-E343-4D08-A438-56FC61FE8005}" presName="sibTrans" presStyleCnt="0"/>
      <dgm:spPr/>
    </dgm:pt>
    <dgm:pt modelId="{3A365EA1-7885-4B80-A1DA-5509EC261AC6}" type="pres">
      <dgm:prSet presAssocID="{C3157119-A48C-443E-AF0C-798F6CDF635F}" presName="compNode" presStyleCnt="0"/>
      <dgm:spPr/>
    </dgm:pt>
    <dgm:pt modelId="{255A0CFD-1550-4B17-AF12-F24FEFD0357F}" type="pres">
      <dgm:prSet presAssocID="{C3157119-A48C-443E-AF0C-798F6CDF635F}" presName="bgRect" presStyleLbl="bgShp" presStyleIdx="1" presStyleCnt="5"/>
      <dgm:spPr/>
    </dgm:pt>
    <dgm:pt modelId="{39336285-DBDE-4995-A6EE-3F367AF211C9}" type="pres">
      <dgm:prSet presAssocID="{C3157119-A48C-443E-AF0C-798F6CDF635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70A5C063-27BF-442D-AEF7-51CD464100B5}" type="pres">
      <dgm:prSet presAssocID="{C3157119-A48C-443E-AF0C-798F6CDF635F}" presName="spaceRect" presStyleCnt="0"/>
      <dgm:spPr/>
    </dgm:pt>
    <dgm:pt modelId="{F6C7D690-DB8C-4B66-9307-9DF0C404DE50}" type="pres">
      <dgm:prSet presAssocID="{C3157119-A48C-443E-AF0C-798F6CDF635F}" presName="parTx" presStyleLbl="revTx" presStyleIdx="1" presStyleCnt="5">
        <dgm:presLayoutVars>
          <dgm:chMax val="0"/>
          <dgm:chPref val="0"/>
        </dgm:presLayoutVars>
      </dgm:prSet>
      <dgm:spPr/>
    </dgm:pt>
    <dgm:pt modelId="{BB599395-8A7B-4E5B-A4A8-DB6EDD33D374}" type="pres">
      <dgm:prSet presAssocID="{D7E3094E-A0C6-46AE-A92F-F1DA7B91C320}" presName="sibTrans" presStyleCnt="0"/>
      <dgm:spPr/>
    </dgm:pt>
    <dgm:pt modelId="{CB2AC549-E42B-4BD4-AC3C-47B4FD2DD518}" type="pres">
      <dgm:prSet presAssocID="{8FF9092C-F013-456E-A50A-CC1D08820C19}" presName="compNode" presStyleCnt="0"/>
      <dgm:spPr/>
    </dgm:pt>
    <dgm:pt modelId="{8349A967-ABFE-495F-A384-E1E5263AF778}" type="pres">
      <dgm:prSet presAssocID="{8FF9092C-F013-456E-A50A-CC1D08820C19}" presName="bgRect" presStyleLbl="bgShp" presStyleIdx="2" presStyleCnt="5"/>
      <dgm:spPr/>
    </dgm:pt>
    <dgm:pt modelId="{7E7B5DDA-20B4-41D2-9889-D57E0E0CC303}" type="pres">
      <dgm:prSet presAssocID="{8FF9092C-F013-456E-A50A-CC1D08820C1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zador"/>
        </a:ext>
      </dgm:extLst>
    </dgm:pt>
    <dgm:pt modelId="{29D77746-1D7A-4A2F-8905-8590464DB0F7}" type="pres">
      <dgm:prSet presAssocID="{8FF9092C-F013-456E-A50A-CC1D08820C19}" presName="spaceRect" presStyleCnt="0"/>
      <dgm:spPr/>
    </dgm:pt>
    <dgm:pt modelId="{369199D6-7D99-462C-8CB7-2A9DD981528C}" type="pres">
      <dgm:prSet presAssocID="{8FF9092C-F013-456E-A50A-CC1D08820C19}" presName="parTx" presStyleLbl="revTx" presStyleIdx="2" presStyleCnt="5">
        <dgm:presLayoutVars>
          <dgm:chMax val="0"/>
          <dgm:chPref val="0"/>
        </dgm:presLayoutVars>
      </dgm:prSet>
      <dgm:spPr/>
    </dgm:pt>
    <dgm:pt modelId="{9E9A3E5F-C8B0-4A98-827A-14116CC3EE67}" type="pres">
      <dgm:prSet presAssocID="{655036EA-3FB0-481E-AEF6-9324F44B75F6}" presName="sibTrans" presStyleCnt="0"/>
      <dgm:spPr/>
    </dgm:pt>
    <dgm:pt modelId="{4FCF6F45-A4D9-4807-96C0-1593E1985195}" type="pres">
      <dgm:prSet presAssocID="{6917C159-7EAB-4B6F-AACF-1265C87A849D}" presName="compNode" presStyleCnt="0"/>
      <dgm:spPr/>
    </dgm:pt>
    <dgm:pt modelId="{BD0E0BE1-CB1D-465E-9985-D5E207A1E8D5}" type="pres">
      <dgm:prSet presAssocID="{6917C159-7EAB-4B6F-AACF-1265C87A849D}" presName="bgRect" presStyleLbl="bgShp" presStyleIdx="3" presStyleCnt="5"/>
      <dgm:spPr/>
    </dgm:pt>
    <dgm:pt modelId="{8878978C-FFF0-4B1D-8A26-E79F48CDC281}" type="pres">
      <dgm:prSet presAssocID="{6917C159-7EAB-4B6F-AACF-1265C87A849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ve"/>
        </a:ext>
      </dgm:extLst>
    </dgm:pt>
    <dgm:pt modelId="{91B31581-31D4-4354-945E-0980B3698AE9}" type="pres">
      <dgm:prSet presAssocID="{6917C159-7EAB-4B6F-AACF-1265C87A849D}" presName="spaceRect" presStyleCnt="0"/>
      <dgm:spPr/>
    </dgm:pt>
    <dgm:pt modelId="{40CD74D8-AD5B-43E7-9264-EAFD8A4A59E4}" type="pres">
      <dgm:prSet presAssocID="{6917C159-7EAB-4B6F-AACF-1265C87A849D}" presName="parTx" presStyleLbl="revTx" presStyleIdx="3" presStyleCnt="5">
        <dgm:presLayoutVars>
          <dgm:chMax val="0"/>
          <dgm:chPref val="0"/>
        </dgm:presLayoutVars>
      </dgm:prSet>
      <dgm:spPr/>
    </dgm:pt>
    <dgm:pt modelId="{8827A261-BC83-4542-87C4-8242A3294CAF}" type="pres">
      <dgm:prSet presAssocID="{E22635AD-D05B-4DC7-95C7-39BFF07CDCCA}" presName="sibTrans" presStyleCnt="0"/>
      <dgm:spPr/>
    </dgm:pt>
    <dgm:pt modelId="{3378DEFC-49FA-4D5A-AF79-E91952C73F6C}" type="pres">
      <dgm:prSet presAssocID="{5D92EB02-6E8C-4B4D-971D-629032269B96}" presName="compNode" presStyleCnt="0"/>
      <dgm:spPr/>
    </dgm:pt>
    <dgm:pt modelId="{6F95987B-ED7D-48A2-BF5F-0ABE81C239BF}" type="pres">
      <dgm:prSet presAssocID="{5D92EB02-6E8C-4B4D-971D-629032269B96}" presName="bgRect" presStyleLbl="bgShp" presStyleIdx="4" presStyleCnt="5"/>
      <dgm:spPr/>
    </dgm:pt>
    <dgm:pt modelId="{C9EE8290-5BB2-44C4-B219-2B6C66649FEE}" type="pres">
      <dgm:prSet presAssocID="{5D92EB02-6E8C-4B4D-971D-629032269B9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da"/>
        </a:ext>
      </dgm:extLst>
    </dgm:pt>
    <dgm:pt modelId="{F7EFC5C1-8491-443F-800B-CADD83DA45C6}" type="pres">
      <dgm:prSet presAssocID="{5D92EB02-6E8C-4B4D-971D-629032269B96}" presName="spaceRect" presStyleCnt="0"/>
      <dgm:spPr/>
    </dgm:pt>
    <dgm:pt modelId="{597CB609-150B-4635-B0D8-2C92CD684190}" type="pres">
      <dgm:prSet presAssocID="{5D92EB02-6E8C-4B4D-971D-629032269B9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EB1561F-C327-45A4-AB2F-D383B2796FB5}" srcId="{AFB38748-0A8C-4BE9-9616-53D849476EC2}" destId="{C3157119-A48C-443E-AF0C-798F6CDF635F}" srcOrd="1" destOrd="0" parTransId="{4659811A-4357-480F-AE73-6CE1F70E10BB}" sibTransId="{D7E3094E-A0C6-46AE-A92F-F1DA7B91C320}"/>
    <dgm:cxn modelId="{5B0C312F-9BE2-4888-ADB0-69985C407433}" type="presOf" srcId="{8FF9092C-F013-456E-A50A-CC1D08820C19}" destId="{369199D6-7D99-462C-8CB7-2A9DD981528C}" srcOrd="0" destOrd="0" presId="urn:microsoft.com/office/officeart/2018/2/layout/IconVerticalSolidList"/>
    <dgm:cxn modelId="{089C6644-541A-4FFB-8624-BC5DD55A0F88}" type="presOf" srcId="{AFB38748-0A8C-4BE9-9616-53D849476EC2}" destId="{7749AF44-00E8-46EF-9798-BF572976092E}" srcOrd="0" destOrd="0" presId="urn:microsoft.com/office/officeart/2018/2/layout/IconVerticalSolidList"/>
    <dgm:cxn modelId="{2D03C96D-88F8-4965-B8AE-6DF5E255B4E9}" type="presOf" srcId="{C3157119-A48C-443E-AF0C-798F6CDF635F}" destId="{F6C7D690-DB8C-4B66-9307-9DF0C404DE50}" srcOrd="0" destOrd="0" presId="urn:microsoft.com/office/officeart/2018/2/layout/IconVerticalSolidList"/>
    <dgm:cxn modelId="{2BE9AB58-EB52-42C0-A87D-71858E3B0A60}" type="presOf" srcId="{5D92EB02-6E8C-4B4D-971D-629032269B96}" destId="{597CB609-150B-4635-B0D8-2C92CD684190}" srcOrd="0" destOrd="0" presId="urn:microsoft.com/office/officeart/2018/2/layout/IconVerticalSolidList"/>
    <dgm:cxn modelId="{BC62AA7E-9723-4C93-8675-B212BAEC3453}" type="presOf" srcId="{53646AB1-06EF-4BEC-9ADC-CB8A11075B93}" destId="{3568EA09-53BF-44A5-85F8-083D5CCA9849}" srcOrd="0" destOrd="0" presId="urn:microsoft.com/office/officeart/2018/2/layout/IconVerticalSolidList"/>
    <dgm:cxn modelId="{1889F694-7566-4681-A1CA-C9D766BD0A21}" srcId="{AFB38748-0A8C-4BE9-9616-53D849476EC2}" destId="{53646AB1-06EF-4BEC-9ADC-CB8A11075B93}" srcOrd="0" destOrd="0" parTransId="{BA54BD35-2FE2-44ED-A661-CA86EF7D0BC7}" sibTransId="{44801F70-E343-4D08-A438-56FC61FE8005}"/>
    <dgm:cxn modelId="{9D6021BE-159B-41A1-8243-DA48C618CA2D}" srcId="{AFB38748-0A8C-4BE9-9616-53D849476EC2}" destId="{6917C159-7EAB-4B6F-AACF-1265C87A849D}" srcOrd="3" destOrd="0" parTransId="{F6C5D918-3DBF-4195-8DDD-E0A807A04B7F}" sibTransId="{E22635AD-D05B-4DC7-95C7-39BFF07CDCCA}"/>
    <dgm:cxn modelId="{0C3B41C6-5908-4855-BA17-256DE9D89DED}" srcId="{AFB38748-0A8C-4BE9-9616-53D849476EC2}" destId="{5D92EB02-6E8C-4B4D-971D-629032269B96}" srcOrd="4" destOrd="0" parTransId="{39C68898-BD67-45CD-96D5-3ECB3127F8DC}" sibTransId="{0E233E5F-A56D-47AE-A2E2-186E94A58871}"/>
    <dgm:cxn modelId="{4CF3A8E5-F121-4DCD-AAF2-1E8E62B43F01}" type="presOf" srcId="{6917C159-7EAB-4B6F-AACF-1265C87A849D}" destId="{40CD74D8-AD5B-43E7-9264-EAFD8A4A59E4}" srcOrd="0" destOrd="0" presId="urn:microsoft.com/office/officeart/2018/2/layout/IconVerticalSolidList"/>
    <dgm:cxn modelId="{F0A31EEA-7C58-44FC-A85E-69685BC906BC}" srcId="{AFB38748-0A8C-4BE9-9616-53D849476EC2}" destId="{8FF9092C-F013-456E-A50A-CC1D08820C19}" srcOrd="2" destOrd="0" parTransId="{25E76C2E-7783-4450-B72C-7DD81ECF8098}" sibTransId="{655036EA-3FB0-481E-AEF6-9324F44B75F6}"/>
    <dgm:cxn modelId="{6AFCAD2C-AAB2-48FF-BA3D-7336E60F0369}" type="presParOf" srcId="{7749AF44-00E8-46EF-9798-BF572976092E}" destId="{E3BE5D25-575B-4860-A624-7038D042C8A2}" srcOrd="0" destOrd="0" presId="urn:microsoft.com/office/officeart/2018/2/layout/IconVerticalSolidList"/>
    <dgm:cxn modelId="{FE3531DD-8105-44A2-91CB-073431964744}" type="presParOf" srcId="{E3BE5D25-575B-4860-A624-7038D042C8A2}" destId="{1ECBE3FE-AA97-4813-9899-72C8F448A6B6}" srcOrd="0" destOrd="0" presId="urn:microsoft.com/office/officeart/2018/2/layout/IconVerticalSolidList"/>
    <dgm:cxn modelId="{76543C56-A877-4A60-96D7-B9694416CE09}" type="presParOf" srcId="{E3BE5D25-575B-4860-A624-7038D042C8A2}" destId="{E4C6882D-9080-40E8-BC23-018B0BCD01B0}" srcOrd="1" destOrd="0" presId="urn:microsoft.com/office/officeart/2018/2/layout/IconVerticalSolidList"/>
    <dgm:cxn modelId="{4EBBCC46-E32F-4F3B-ACC0-0DB2E310806C}" type="presParOf" srcId="{E3BE5D25-575B-4860-A624-7038D042C8A2}" destId="{22A0B085-48A1-476C-859E-60C70437ECF9}" srcOrd="2" destOrd="0" presId="urn:microsoft.com/office/officeart/2018/2/layout/IconVerticalSolidList"/>
    <dgm:cxn modelId="{F08F2263-4D44-44B3-BC9C-BE495A7F529B}" type="presParOf" srcId="{E3BE5D25-575B-4860-A624-7038D042C8A2}" destId="{3568EA09-53BF-44A5-85F8-083D5CCA9849}" srcOrd="3" destOrd="0" presId="urn:microsoft.com/office/officeart/2018/2/layout/IconVerticalSolidList"/>
    <dgm:cxn modelId="{878B80B8-4B35-4789-90A7-40C5C380FD4D}" type="presParOf" srcId="{7749AF44-00E8-46EF-9798-BF572976092E}" destId="{21832569-F19F-4CDA-8055-5274262ACB1C}" srcOrd="1" destOrd="0" presId="urn:microsoft.com/office/officeart/2018/2/layout/IconVerticalSolidList"/>
    <dgm:cxn modelId="{12845416-5B7E-4D01-B60A-178D1F965023}" type="presParOf" srcId="{7749AF44-00E8-46EF-9798-BF572976092E}" destId="{3A365EA1-7885-4B80-A1DA-5509EC261AC6}" srcOrd="2" destOrd="0" presId="urn:microsoft.com/office/officeart/2018/2/layout/IconVerticalSolidList"/>
    <dgm:cxn modelId="{CD6B6395-4F66-410E-AE9A-00E738F9DA0F}" type="presParOf" srcId="{3A365EA1-7885-4B80-A1DA-5509EC261AC6}" destId="{255A0CFD-1550-4B17-AF12-F24FEFD0357F}" srcOrd="0" destOrd="0" presId="urn:microsoft.com/office/officeart/2018/2/layout/IconVerticalSolidList"/>
    <dgm:cxn modelId="{80C58E8F-BF6A-4806-A17D-7FE0EB5AEE45}" type="presParOf" srcId="{3A365EA1-7885-4B80-A1DA-5509EC261AC6}" destId="{39336285-DBDE-4995-A6EE-3F367AF211C9}" srcOrd="1" destOrd="0" presId="urn:microsoft.com/office/officeart/2018/2/layout/IconVerticalSolidList"/>
    <dgm:cxn modelId="{4EE6653F-8B70-44D6-9DD1-BCAA100DB976}" type="presParOf" srcId="{3A365EA1-7885-4B80-A1DA-5509EC261AC6}" destId="{70A5C063-27BF-442D-AEF7-51CD464100B5}" srcOrd="2" destOrd="0" presId="urn:microsoft.com/office/officeart/2018/2/layout/IconVerticalSolidList"/>
    <dgm:cxn modelId="{E6237212-616E-4A8F-A745-B67EA87956E8}" type="presParOf" srcId="{3A365EA1-7885-4B80-A1DA-5509EC261AC6}" destId="{F6C7D690-DB8C-4B66-9307-9DF0C404DE50}" srcOrd="3" destOrd="0" presId="urn:microsoft.com/office/officeart/2018/2/layout/IconVerticalSolidList"/>
    <dgm:cxn modelId="{82B7C9E5-F5F2-4A7F-ADC3-37E1A097A698}" type="presParOf" srcId="{7749AF44-00E8-46EF-9798-BF572976092E}" destId="{BB599395-8A7B-4E5B-A4A8-DB6EDD33D374}" srcOrd="3" destOrd="0" presId="urn:microsoft.com/office/officeart/2018/2/layout/IconVerticalSolidList"/>
    <dgm:cxn modelId="{A07818F0-923D-4F15-B804-D3C06719FA48}" type="presParOf" srcId="{7749AF44-00E8-46EF-9798-BF572976092E}" destId="{CB2AC549-E42B-4BD4-AC3C-47B4FD2DD518}" srcOrd="4" destOrd="0" presId="urn:microsoft.com/office/officeart/2018/2/layout/IconVerticalSolidList"/>
    <dgm:cxn modelId="{744B5B30-CF3F-465E-89B1-69E0F2F31009}" type="presParOf" srcId="{CB2AC549-E42B-4BD4-AC3C-47B4FD2DD518}" destId="{8349A967-ABFE-495F-A384-E1E5263AF778}" srcOrd="0" destOrd="0" presId="urn:microsoft.com/office/officeart/2018/2/layout/IconVerticalSolidList"/>
    <dgm:cxn modelId="{6776C817-E40E-480F-AF22-28A61B78C432}" type="presParOf" srcId="{CB2AC549-E42B-4BD4-AC3C-47B4FD2DD518}" destId="{7E7B5DDA-20B4-41D2-9889-D57E0E0CC303}" srcOrd="1" destOrd="0" presId="urn:microsoft.com/office/officeart/2018/2/layout/IconVerticalSolidList"/>
    <dgm:cxn modelId="{949C119D-C013-4C0C-9E28-70B814B2D0A2}" type="presParOf" srcId="{CB2AC549-E42B-4BD4-AC3C-47B4FD2DD518}" destId="{29D77746-1D7A-4A2F-8905-8590464DB0F7}" srcOrd="2" destOrd="0" presId="urn:microsoft.com/office/officeart/2018/2/layout/IconVerticalSolidList"/>
    <dgm:cxn modelId="{EB863A4C-EE03-4300-B008-7C7681F43141}" type="presParOf" srcId="{CB2AC549-E42B-4BD4-AC3C-47B4FD2DD518}" destId="{369199D6-7D99-462C-8CB7-2A9DD981528C}" srcOrd="3" destOrd="0" presId="urn:microsoft.com/office/officeart/2018/2/layout/IconVerticalSolidList"/>
    <dgm:cxn modelId="{2E1F153A-CEE6-4C39-BCED-95BA57324F9F}" type="presParOf" srcId="{7749AF44-00E8-46EF-9798-BF572976092E}" destId="{9E9A3E5F-C8B0-4A98-827A-14116CC3EE67}" srcOrd="5" destOrd="0" presId="urn:microsoft.com/office/officeart/2018/2/layout/IconVerticalSolidList"/>
    <dgm:cxn modelId="{61654445-8A26-410B-B5F9-E126A5968B66}" type="presParOf" srcId="{7749AF44-00E8-46EF-9798-BF572976092E}" destId="{4FCF6F45-A4D9-4807-96C0-1593E1985195}" srcOrd="6" destOrd="0" presId="urn:microsoft.com/office/officeart/2018/2/layout/IconVerticalSolidList"/>
    <dgm:cxn modelId="{301C58F7-B4B5-487B-92D1-27BFA351C9FF}" type="presParOf" srcId="{4FCF6F45-A4D9-4807-96C0-1593E1985195}" destId="{BD0E0BE1-CB1D-465E-9985-D5E207A1E8D5}" srcOrd="0" destOrd="0" presId="urn:microsoft.com/office/officeart/2018/2/layout/IconVerticalSolidList"/>
    <dgm:cxn modelId="{3900E8DF-C3CC-4654-9440-AB68F04885C6}" type="presParOf" srcId="{4FCF6F45-A4D9-4807-96C0-1593E1985195}" destId="{8878978C-FFF0-4B1D-8A26-E79F48CDC281}" srcOrd="1" destOrd="0" presId="urn:microsoft.com/office/officeart/2018/2/layout/IconVerticalSolidList"/>
    <dgm:cxn modelId="{DD3E65FC-547E-4767-8A76-D3487DFF4645}" type="presParOf" srcId="{4FCF6F45-A4D9-4807-96C0-1593E1985195}" destId="{91B31581-31D4-4354-945E-0980B3698AE9}" srcOrd="2" destOrd="0" presId="urn:microsoft.com/office/officeart/2018/2/layout/IconVerticalSolidList"/>
    <dgm:cxn modelId="{B936A12C-E922-46FB-BD69-0F718B70073A}" type="presParOf" srcId="{4FCF6F45-A4D9-4807-96C0-1593E1985195}" destId="{40CD74D8-AD5B-43E7-9264-EAFD8A4A59E4}" srcOrd="3" destOrd="0" presId="urn:microsoft.com/office/officeart/2018/2/layout/IconVerticalSolidList"/>
    <dgm:cxn modelId="{30460690-D13E-4B94-AACE-3FA7FA3F22A2}" type="presParOf" srcId="{7749AF44-00E8-46EF-9798-BF572976092E}" destId="{8827A261-BC83-4542-87C4-8242A3294CAF}" srcOrd="7" destOrd="0" presId="urn:microsoft.com/office/officeart/2018/2/layout/IconVerticalSolidList"/>
    <dgm:cxn modelId="{DF43A062-BB4E-4881-97B7-93459411B555}" type="presParOf" srcId="{7749AF44-00E8-46EF-9798-BF572976092E}" destId="{3378DEFC-49FA-4D5A-AF79-E91952C73F6C}" srcOrd="8" destOrd="0" presId="urn:microsoft.com/office/officeart/2018/2/layout/IconVerticalSolidList"/>
    <dgm:cxn modelId="{E29B5714-281C-4E30-A035-D990EAB50F4F}" type="presParOf" srcId="{3378DEFC-49FA-4D5A-AF79-E91952C73F6C}" destId="{6F95987B-ED7D-48A2-BF5F-0ABE81C239BF}" srcOrd="0" destOrd="0" presId="urn:microsoft.com/office/officeart/2018/2/layout/IconVerticalSolidList"/>
    <dgm:cxn modelId="{0DF2D087-4552-4ADB-8D37-4DCD5A86E13B}" type="presParOf" srcId="{3378DEFC-49FA-4D5A-AF79-E91952C73F6C}" destId="{C9EE8290-5BB2-44C4-B219-2B6C66649FEE}" srcOrd="1" destOrd="0" presId="urn:microsoft.com/office/officeart/2018/2/layout/IconVerticalSolidList"/>
    <dgm:cxn modelId="{CDF04BD7-D5D0-4425-A911-75622A0A7351}" type="presParOf" srcId="{3378DEFC-49FA-4D5A-AF79-E91952C73F6C}" destId="{F7EFC5C1-8491-443F-800B-CADD83DA45C6}" srcOrd="2" destOrd="0" presId="urn:microsoft.com/office/officeart/2018/2/layout/IconVerticalSolidList"/>
    <dgm:cxn modelId="{8920251D-96B0-4A88-B955-54CE9410EA22}" type="presParOf" srcId="{3378DEFC-49FA-4D5A-AF79-E91952C73F6C}" destId="{597CB609-150B-4635-B0D8-2C92CD6841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15CD8-5AE2-40E0-B7CA-8518A8018E0B}">
      <dsp:nvSpPr>
        <dsp:cNvPr id="0" name=""/>
        <dsp:cNvSpPr/>
      </dsp:nvSpPr>
      <dsp:spPr>
        <a:xfrm>
          <a:off x="467999" y="333860"/>
          <a:ext cx="1338187" cy="1338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28201-1268-4182-8F28-AB6F8DF37E18}">
      <dsp:nvSpPr>
        <dsp:cNvPr id="0" name=""/>
        <dsp:cNvSpPr/>
      </dsp:nvSpPr>
      <dsp:spPr>
        <a:xfrm>
          <a:off x="753187" y="619048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A0023-AFE6-4819-A224-EAC9B84028B7}">
      <dsp:nvSpPr>
        <dsp:cNvPr id="0" name=""/>
        <dsp:cNvSpPr/>
      </dsp:nvSpPr>
      <dsp:spPr>
        <a:xfrm>
          <a:off x="40218" y="2088860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Plataformas de streaming geram grandes volumes de dados diariamente</a:t>
          </a:r>
        </a:p>
      </dsp:txBody>
      <dsp:txXfrm>
        <a:off x="40218" y="2088860"/>
        <a:ext cx="2193750" cy="720000"/>
      </dsp:txXfrm>
    </dsp:sp>
    <dsp:sp modelId="{2D81DEC0-C216-4A04-8FEB-26741D28F0D1}">
      <dsp:nvSpPr>
        <dsp:cNvPr id="0" name=""/>
        <dsp:cNvSpPr/>
      </dsp:nvSpPr>
      <dsp:spPr>
        <a:xfrm>
          <a:off x="3045656" y="333860"/>
          <a:ext cx="1338187" cy="1338187"/>
        </a:xfrm>
        <a:prstGeom prst="ellipse">
          <a:avLst/>
        </a:prstGeom>
        <a:solidFill>
          <a:schemeClr val="accent2">
            <a:hueOff val="-734515"/>
            <a:satOff val="-16247"/>
            <a:lumOff val="-32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56732A-CF18-4131-9D36-7690B22DCD4F}">
      <dsp:nvSpPr>
        <dsp:cNvPr id="0" name=""/>
        <dsp:cNvSpPr/>
      </dsp:nvSpPr>
      <dsp:spPr>
        <a:xfrm>
          <a:off x="3330843" y="619048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3FEFD-42DA-4DEB-A819-A2D742CD1C68}">
      <dsp:nvSpPr>
        <dsp:cNvPr id="0" name=""/>
        <dsp:cNvSpPr/>
      </dsp:nvSpPr>
      <dsp:spPr>
        <a:xfrm>
          <a:off x="2617875" y="2088860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Dados dispersos e heterogéneos dificultam a análise unificada</a:t>
          </a:r>
        </a:p>
      </dsp:txBody>
      <dsp:txXfrm>
        <a:off x="2617875" y="2088860"/>
        <a:ext cx="2193750" cy="720000"/>
      </dsp:txXfrm>
    </dsp:sp>
    <dsp:sp modelId="{7BA8BE51-11C9-4C82-B0FA-5D6DD4B6C9C1}">
      <dsp:nvSpPr>
        <dsp:cNvPr id="0" name=""/>
        <dsp:cNvSpPr/>
      </dsp:nvSpPr>
      <dsp:spPr>
        <a:xfrm>
          <a:off x="5623312" y="333860"/>
          <a:ext cx="1338187" cy="1338187"/>
        </a:xfrm>
        <a:prstGeom prst="ellipse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8BD52-F1AE-4C98-9D13-7F04FEF7CC44}">
      <dsp:nvSpPr>
        <dsp:cNvPr id="0" name=""/>
        <dsp:cNvSpPr/>
      </dsp:nvSpPr>
      <dsp:spPr>
        <a:xfrm>
          <a:off x="5908500" y="619048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C131E-C4D6-4BA6-8781-0EF5D5F5EAE0}">
      <dsp:nvSpPr>
        <dsp:cNvPr id="0" name=""/>
        <dsp:cNvSpPr/>
      </dsp:nvSpPr>
      <dsp:spPr>
        <a:xfrm>
          <a:off x="5195531" y="2088860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Objetivo: simular arquitetura </a:t>
          </a:r>
          <a:r>
            <a:rPr lang="pt-PT" sz="1400" kern="1200"/>
            <a:t>de </a:t>
          </a:r>
          <a:r>
            <a:rPr lang="en-US" sz="1400" kern="1200"/>
            <a:t>BI com dados realistas</a:t>
          </a:r>
        </a:p>
      </dsp:txBody>
      <dsp:txXfrm>
        <a:off x="5195531" y="2088860"/>
        <a:ext cx="21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BE3FE-AA97-4813-9899-72C8F448A6B6}">
      <dsp:nvSpPr>
        <dsp:cNvPr id="0" name=""/>
        <dsp:cNvSpPr/>
      </dsp:nvSpPr>
      <dsp:spPr>
        <a:xfrm>
          <a:off x="0" y="2800"/>
          <a:ext cx="7429499" cy="5965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6882D-9080-40E8-BC23-018B0BCD01B0}">
      <dsp:nvSpPr>
        <dsp:cNvPr id="0" name=""/>
        <dsp:cNvSpPr/>
      </dsp:nvSpPr>
      <dsp:spPr>
        <a:xfrm>
          <a:off x="180453" y="137022"/>
          <a:ext cx="328097" cy="3280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8EA09-53BF-44A5-85F8-083D5CCA9849}">
      <dsp:nvSpPr>
        <dsp:cNvPr id="0" name=""/>
        <dsp:cNvSpPr/>
      </dsp:nvSpPr>
      <dsp:spPr>
        <a:xfrm>
          <a:off x="689005" y="2800"/>
          <a:ext cx="67404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Campo IS_UP_TO_DATE adicionado </a:t>
          </a:r>
          <a:r>
            <a:rPr lang="pt-PT" sz="1800" kern="1200"/>
            <a:t>aos sistemas </a:t>
          </a:r>
          <a:r>
            <a:rPr lang="en-US" sz="1800" kern="1200"/>
            <a:t>com triggers de deteção</a:t>
          </a:r>
        </a:p>
      </dsp:txBody>
      <dsp:txXfrm>
        <a:off x="689005" y="2800"/>
        <a:ext cx="6740493" cy="596541"/>
      </dsp:txXfrm>
    </dsp:sp>
    <dsp:sp modelId="{255A0CFD-1550-4B17-AF12-F24FEFD0357F}">
      <dsp:nvSpPr>
        <dsp:cNvPr id="0" name=""/>
        <dsp:cNvSpPr/>
      </dsp:nvSpPr>
      <dsp:spPr>
        <a:xfrm>
          <a:off x="0" y="748477"/>
          <a:ext cx="7429499" cy="5965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336285-DBDE-4995-A6EE-3F367AF211C9}">
      <dsp:nvSpPr>
        <dsp:cNvPr id="0" name=""/>
        <dsp:cNvSpPr/>
      </dsp:nvSpPr>
      <dsp:spPr>
        <a:xfrm>
          <a:off x="180453" y="882699"/>
          <a:ext cx="328097" cy="3280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7D690-DB8C-4B66-9307-9DF0C404DE50}">
      <dsp:nvSpPr>
        <dsp:cNvPr id="0" name=""/>
        <dsp:cNvSpPr/>
      </dsp:nvSpPr>
      <dsp:spPr>
        <a:xfrm>
          <a:off x="689005" y="748477"/>
          <a:ext cx="67404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Na transformação, apenas registos com IS_UP_TO_DATE = 0 são processados</a:t>
          </a:r>
        </a:p>
      </dsp:txBody>
      <dsp:txXfrm>
        <a:off x="689005" y="748477"/>
        <a:ext cx="6740493" cy="596541"/>
      </dsp:txXfrm>
    </dsp:sp>
    <dsp:sp modelId="{8349A967-ABFE-495F-A384-E1E5263AF778}">
      <dsp:nvSpPr>
        <dsp:cNvPr id="0" name=""/>
        <dsp:cNvSpPr/>
      </dsp:nvSpPr>
      <dsp:spPr>
        <a:xfrm>
          <a:off x="0" y="1494154"/>
          <a:ext cx="7429499" cy="5965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B5DDA-20B4-41D2-9889-D57E0E0CC303}">
      <dsp:nvSpPr>
        <dsp:cNvPr id="0" name=""/>
        <dsp:cNvSpPr/>
      </dsp:nvSpPr>
      <dsp:spPr>
        <a:xfrm>
          <a:off x="180453" y="1628376"/>
          <a:ext cx="328097" cy="3280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199D6-7D99-462C-8CB7-2A9DD981528C}">
      <dsp:nvSpPr>
        <dsp:cNvPr id="0" name=""/>
        <dsp:cNvSpPr/>
      </dsp:nvSpPr>
      <dsp:spPr>
        <a:xfrm>
          <a:off x="689005" y="1494154"/>
          <a:ext cx="67404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Aplicação de SCD Tipo 0, 1, 2.1 e 2.</a:t>
          </a:r>
          <a:r>
            <a:rPr lang="pt-PT" sz="1800" kern="1200"/>
            <a:t>3</a:t>
          </a:r>
          <a:endParaRPr lang="en-US" sz="1800" kern="1200"/>
        </a:p>
      </dsp:txBody>
      <dsp:txXfrm>
        <a:off x="689005" y="1494154"/>
        <a:ext cx="6740493" cy="596541"/>
      </dsp:txXfrm>
    </dsp:sp>
    <dsp:sp modelId="{BD0E0BE1-CB1D-465E-9985-D5E207A1E8D5}">
      <dsp:nvSpPr>
        <dsp:cNvPr id="0" name=""/>
        <dsp:cNvSpPr/>
      </dsp:nvSpPr>
      <dsp:spPr>
        <a:xfrm>
          <a:off x="0" y="2239831"/>
          <a:ext cx="7429499" cy="59654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78978C-FFF0-4B1D-8A26-E79F48CDC281}">
      <dsp:nvSpPr>
        <dsp:cNvPr id="0" name=""/>
        <dsp:cNvSpPr/>
      </dsp:nvSpPr>
      <dsp:spPr>
        <a:xfrm>
          <a:off x="180453" y="2374052"/>
          <a:ext cx="328097" cy="3280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D74D8-AD5B-43E7-9264-EAFD8A4A59E4}">
      <dsp:nvSpPr>
        <dsp:cNvPr id="0" name=""/>
        <dsp:cNvSpPr/>
      </dsp:nvSpPr>
      <dsp:spPr>
        <a:xfrm>
          <a:off x="689005" y="2239831"/>
          <a:ext cx="67404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Chaves substitutas inteiras otimizam desempenho e espaço</a:t>
          </a:r>
        </a:p>
      </dsp:txBody>
      <dsp:txXfrm>
        <a:off x="689005" y="2239831"/>
        <a:ext cx="6740493" cy="596541"/>
      </dsp:txXfrm>
    </dsp:sp>
    <dsp:sp modelId="{6F95987B-ED7D-48A2-BF5F-0ABE81C239BF}">
      <dsp:nvSpPr>
        <dsp:cNvPr id="0" name=""/>
        <dsp:cNvSpPr/>
      </dsp:nvSpPr>
      <dsp:spPr>
        <a:xfrm>
          <a:off x="0" y="2985507"/>
          <a:ext cx="7429499" cy="59654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E8290-5BB2-44C4-B219-2B6C66649FEE}">
      <dsp:nvSpPr>
        <dsp:cNvPr id="0" name=""/>
        <dsp:cNvSpPr/>
      </dsp:nvSpPr>
      <dsp:spPr>
        <a:xfrm>
          <a:off x="180453" y="3119729"/>
          <a:ext cx="328097" cy="3280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CB609-150B-4635-B0D8-2C92CD684190}">
      <dsp:nvSpPr>
        <dsp:cNvPr id="0" name=""/>
        <dsp:cNvSpPr/>
      </dsp:nvSpPr>
      <dsp:spPr>
        <a:xfrm>
          <a:off x="689005" y="2985507"/>
          <a:ext cx="67404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Mapeamento de valores entre sistemas e campo 'source'</a:t>
          </a:r>
        </a:p>
      </dsp:txBody>
      <dsp:txXfrm>
        <a:off x="689005" y="2985507"/>
        <a:ext cx="6740493" cy="596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7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0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07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178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19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15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23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2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6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0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3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7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6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3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1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6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74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/>
              <a:t>StreamFlix: A Business Intelligence Architecture for Streaming Analytics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6059" y="2249487"/>
            <a:ext cx="3633390" cy="3541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  <a:defRPr sz="1800"/>
            </a:pPr>
            <a:r>
              <a:rPr lang="en-US"/>
              <a:t>Jesús Betancourt pv22987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  <a:defRPr sz="1800"/>
            </a:pPr>
            <a:r>
              <a:rPr lang="en-US"/>
              <a:t>Leandro Dias pv23028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  <a:defRPr sz="1800"/>
            </a:pPr>
            <a:r>
              <a:rPr lang="en-US"/>
              <a:t>Miguel Batista pv22976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  <a:defRPr sz="1800"/>
            </a:pPr>
            <a:r>
              <a:rPr lang="en-US"/>
              <a:t>Rodrigo Correia pv23006</a:t>
            </a:r>
          </a:p>
        </p:txBody>
      </p:sp>
      <p:pic>
        <p:nvPicPr>
          <p:cNvPr id="5" name="Imagem 4" descr="Uma imagem com texto, Tipo de letra, Gráficos, logótipo&#10;&#10;Os conteúdos gerados por IA podem estar incorretos.">
            <a:extLst>
              <a:ext uri="{FF2B5EF4-FFF2-40B4-BE49-F238E27FC236}">
                <a16:creationId xmlns:a16="http://schemas.microsoft.com/office/drawing/2014/main" id="{4E9D3DE8-F8EB-D2B0-1B92-5BEB245CDF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920" r="733" b="1"/>
          <a:stretch>
            <a:fillRect/>
          </a:stretch>
        </p:blipFill>
        <p:spPr>
          <a:xfrm>
            <a:off x="4794251" y="2497720"/>
            <a:ext cx="3491306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ECAF120-375E-928A-EB31-5D578ED5735F}"/>
              </a:ext>
            </a:extLst>
          </p:cNvPr>
          <p:cNvSpPr txBox="1"/>
          <p:nvPr/>
        </p:nvSpPr>
        <p:spPr>
          <a:xfrm>
            <a:off x="7191375" y="608559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PT" sz="14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Viseu, 2025</a:t>
            </a:r>
            <a:endParaRPr lang="pt-PT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40298"/>
            <a:ext cx="7429499" cy="1478570"/>
          </a:xfrm>
        </p:spPr>
        <p:txBody>
          <a:bodyPr/>
          <a:lstStyle/>
          <a:p>
            <a:r>
              <a:rPr dirty="0"/>
              <a:t>Testes e </a:t>
            </a:r>
            <a:r>
              <a:rPr dirty="0" err="1"/>
              <a:t>Validação</a:t>
            </a:r>
            <a:r>
              <a:rPr lang="pt-PT" dirty="0"/>
              <a:t> - Inserção</a:t>
            </a:r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67597E-61FA-0345-7E96-FED2D1E1F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693" y="1165098"/>
            <a:ext cx="3265393" cy="263061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65642D2-9055-86D9-23A9-627688C4D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09" y="4016373"/>
            <a:ext cx="7680960" cy="113966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4A46089-24E0-C79F-9647-0FFCAAD73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231" y="5376702"/>
            <a:ext cx="5431536" cy="11535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AA0B2-B539-6A77-1387-DB69670F4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4E3E-ED40-5D33-1450-06CDA7FA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139093"/>
            <a:ext cx="7429499" cy="1478570"/>
          </a:xfrm>
        </p:spPr>
        <p:txBody>
          <a:bodyPr/>
          <a:lstStyle/>
          <a:p>
            <a:r>
              <a:rPr dirty="0"/>
              <a:t>Testes e </a:t>
            </a:r>
            <a:r>
              <a:rPr dirty="0" err="1"/>
              <a:t>Validação</a:t>
            </a:r>
            <a:r>
              <a:rPr lang="pt-PT" dirty="0"/>
              <a:t> - Atualização</a:t>
            </a:r>
            <a:endParaRPr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DEAAFA2-1326-EE81-0F6B-4D7036224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842" y="1434783"/>
            <a:ext cx="4040314" cy="237229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AE48997-6A21-F485-BAE4-2AF08276D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89" y="4136707"/>
            <a:ext cx="7411021" cy="15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36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FDCD8-A9D8-5C08-3BCE-28D0456D5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9C8A-78FC-465D-54C3-716748BB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34413"/>
            <a:ext cx="7429499" cy="1478570"/>
          </a:xfrm>
        </p:spPr>
        <p:txBody>
          <a:bodyPr/>
          <a:lstStyle/>
          <a:p>
            <a:r>
              <a:rPr dirty="0"/>
              <a:t>Testes e </a:t>
            </a:r>
            <a:r>
              <a:rPr dirty="0" err="1"/>
              <a:t>Validação</a:t>
            </a:r>
            <a:r>
              <a:rPr lang="pt-PT" dirty="0"/>
              <a:t> - Atualização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C61C2F-5E58-E19A-F835-B3CCD344A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" y="2362305"/>
            <a:ext cx="8805672" cy="46943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0132BFB-6DB6-587E-9F4E-9DB03CEA862C}"/>
              </a:ext>
            </a:extLst>
          </p:cNvPr>
          <p:cNvSpPr txBox="1"/>
          <p:nvPr/>
        </p:nvSpPr>
        <p:spPr>
          <a:xfrm>
            <a:off x="4143373" y="1821001"/>
            <a:ext cx="857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0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Antes:</a:t>
            </a:r>
            <a:endParaRPr lang="pt-PT" u="sng" dirty="0">
              <a:solidFill>
                <a:srgbClr val="FF0000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9D340BD-A642-5A6C-CEB0-E7BACDBB3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" y="3632175"/>
            <a:ext cx="8805672" cy="28846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B74CF84-B357-D8D0-D1BB-EB722153C09E}"/>
              </a:ext>
            </a:extLst>
          </p:cNvPr>
          <p:cNvSpPr txBox="1"/>
          <p:nvPr/>
        </p:nvSpPr>
        <p:spPr>
          <a:xfrm>
            <a:off x="4030216" y="3196167"/>
            <a:ext cx="1083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0" u="sng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Depois:</a:t>
            </a:r>
            <a:endParaRPr lang="pt-PT" u="sng" dirty="0">
              <a:solidFill>
                <a:srgbClr val="FF0000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9629B69-5EA9-4805-51C8-11125DDC9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4" y="4053990"/>
            <a:ext cx="8805672" cy="22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46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4002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7522" y="618518"/>
            <a:ext cx="4538035" cy="1478570"/>
          </a:xfrm>
        </p:spPr>
        <p:txBody>
          <a:bodyPr>
            <a:normAutofit/>
          </a:bodyPr>
          <a:lstStyle/>
          <a:p>
            <a:r>
              <a:t>Cubo OLAP</a:t>
            </a:r>
          </a:p>
        </p:txBody>
      </p:sp>
      <p:pic>
        <p:nvPicPr>
          <p:cNvPr id="5" name="Picture 4" descr="Azul-claro cubos 3D suspensos no ar com um cubo 3D azul-escuro na superfície">
            <a:extLst>
              <a:ext uri="{FF2B5EF4-FFF2-40B4-BE49-F238E27FC236}">
                <a16:creationId xmlns:a16="http://schemas.microsoft.com/office/drawing/2014/main" id="{BE81583B-53A7-02E9-E40C-66110B5D55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532" r="60952"/>
          <a:stretch>
            <a:fillRect/>
          </a:stretch>
        </p:blipFill>
        <p:spPr>
          <a:xfrm>
            <a:off x="-4197" y="10"/>
            <a:ext cx="3476686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718" y="2249487"/>
            <a:ext cx="4558840" cy="3541714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Criado com SSAS </a:t>
            </a:r>
            <a:r>
              <a:rPr dirty="0" err="1"/>
              <a:t>em</a:t>
            </a:r>
            <a:r>
              <a:rPr dirty="0"/>
              <a:t> Visual Studio 2022</a:t>
            </a:r>
          </a:p>
          <a:p>
            <a:pPr>
              <a:defRPr sz="1800"/>
            </a:pPr>
            <a:r>
              <a:rPr lang="pt-PT" dirty="0"/>
              <a:t>S</a:t>
            </a:r>
            <a:r>
              <a:rPr dirty="0" err="1"/>
              <a:t>uporta</a:t>
            </a:r>
            <a:r>
              <a:rPr dirty="0"/>
              <a:t> </a:t>
            </a:r>
            <a:r>
              <a:rPr dirty="0" err="1"/>
              <a:t>análise</a:t>
            </a:r>
            <a:r>
              <a:rPr dirty="0"/>
              <a:t> multidimensional e drill-through</a:t>
            </a:r>
            <a:endParaRPr lang="pt-PT" dirty="0"/>
          </a:p>
          <a:p>
            <a:pPr>
              <a:defRPr sz="1800"/>
            </a:pPr>
            <a:r>
              <a:rPr dirty="0"/>
              <a:t>Base para </a:t>
            </a:r>
            <a:r>
              <a:rPr dirty="0" err="1"/>
              <a:t>visualizações</a:t>
            </a:r>
            <a:r>
              <a:rPr dirty="0"/>
              <a:t> </a:t>
            </a:r>
            <a:r>
              <a:rPr dirty="0" err="1"/>
              <a:t>ricas</a:t>
            </a:r>
            <a:r>
              <a:rPr dirty="0"/>
              <a:t> e </a:t>
            </a:r>
            <a:r>
              <a:rPr dirty="0" err="1"/>
              <a:t>flexíveis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Dashboard Power BI</a:t>
            </a:r>
            <a:r>
              <a:rPr lang="pt-PT" dirty="0"/>
              <a:t> - Geral</a:t>
            </a:r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F09CCE3-0A6A-FE2E-5025-88BA3762E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60" y="1828154"/>
            <a:ext cx="7561013" cy="427089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7332D-21B5-FEBE-957F-352DD0FB7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9B9E4-6199-0563-9402-DBA230CA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Dashboard Power BI</a:t>
            </a:r>
            <a:r>
              <a:rPr lang="pt-PT" dirty="0"/>
              <a:t> - Individual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9265F30-7A3A-12F4-5647-2E6DDFABC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59" y="1840902"/>
            <a:ext cx="7558827" cy="426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26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4002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7522" y="618518"/>
            <a:ext cx="4538035" cy="1478570"/>
          </a:xfrm>
        </p:spPr>
        <p:txBody>
          <a:bodyPr>
            <a:normAutofit/>
          </a:bodyPr>
          <a:lstStyle/>
          <a:p>
            <a:r>
              <a:t>Trabalho Futuro</a:t>
            </a:r>
          </a:p>
        </p:txBody>
      </p:sp>
      <p:pic>
        <p:nvPicPr>
          <p:cNvPr id="5" name="Picture 4" descr="Gráfico">
            <a:extLst>
              <a:ext uri="{FF2B5EF4-FFF2-40B4-BE49-F238E27FC236}">
                <a16:creationId xmlns:a16="http://schemas.microsoft.com/office/drawing/2014/main" id="{B6BAE9B4-5DCF-2CF4-EFF5-269E6581A89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525" r="39791"/>
          <a:stretch>
            <a:fillRect/>
          </a:stretch>
        </p:blipFill>
        <p:spPr>
          <a:xfrm>
            <a:off x="-4197" y="10"/>
            <a:ext cx="3476686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718" y="2249487"/>
            <a:ext cx="4558840" cy="3541714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defRPr sz="1800"/>
            </a:pPr>
            <a:r>
              <a:rPr dirty="0" err="1"/>
              <a:t>Automatizar</a:t>
            </a:r>
            <a:r>
              <a:rPr lang="pt-PT" dirty="0"/>
              <a:t> o</a:t>
            </a:r>
            <a:r>
              <a:rPr dirty="0"/>
              <a:t> pipeline com Apache Airflow</a:t>
            </a:r>
          </a:p>
          <a:p>
            <a:pPr>
              <a:defRPr sz="1800"/>
            </a:pPr>
            <a:r>
              <a:rPr dirty="0"/>
              <a:t>Gerar dados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escala</a:t>
            </a:r>
            <a:r>
              <a:rPr dirty="0"/>
              <a:t> para </a:t>
            </a:r>
            <a:r>
              <a:rPr dirty="0" err="1"/>
              <a:t>testar</a:t>
            </a:r>
            <a:r>
              <a:rPr dirty="0"/>
              <a:t> </a:t>
            </a:r>
            <a:r>
              <a:rPr dirty="0" err="1"/>
              <a:t>desempenho</a:t>
            </a:r>
            <a:endParaRPr dirty="0"/>
          </a:p>
          <a:p>
            <a:pPr>
              <a:defRPr sz="1800"/>
            </a:pPr>
            <a:r>
              <a:rPr dirty="0" err="1"/>
              <a:t>Incluir</a:t>
            </a:r>
            <a:r>
              <a:rPr dirty="0"/>
              <a:t> </a:t>
            </a:r>
            <a:r>
              <a:rPr dirty="0" err="1"/>
              <a:t>fontes</a:t>
            </a:r>
            <a:r>
              <a:rPr dirty="0"/>
              <a:t> </a:t>
            </a:r>
            <a:r>
              <a:rPr dirty="0" err="1"/>
              <a:t>externas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redes </a:t>
            </a:r>
            <a:r>
              <a:rPr dirty="0" err="1"/>
              <a:t>sociais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7">
            <a:extLst>
              <a:ext uri="{FF2B5EF4-FFF2-40B4-BE49-F238E27FC236}">
                <a16:creationId xmlns:a16="http://schemas.microsoft.com/office/drawing/2014/main" id="{CB2E6072-4A58-4A16-85F6-67A0FE223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9">
            <a:extLst>
              <a:ext uri="{FF2B5EF4-FFF2-40B4-BE49-F238E27FC236}">
                <a16:creationId xmlns:a16="http://schemas.microsoft.com/office/drawing/2014/main" id="{AC1DD88D-B6CF-4188-B28E-41DA602F7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solidFill>
            <a:schemeClr val="tx1">
              <a:alpha val="2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3E3CAB9-DCE4-4BB4-8035-1C555687E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1C73697E-66AC-47EA-B546-A46411821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FEDE7D70-C48F-41C0-81C9-FEAA9D087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3440900A-0FBF-4FD1-8858-4FF7CBA9D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067322B1-143D-436E-8636-545FF80BA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434C71DB-4BBA-4549-B8DD-AFB76D491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70B35077-9685-478A-ABBC-26F30348B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EEA0FAF8-0409-4BB8-AE76-8647169A5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BC52E7D3-D280-4C24-9FB4-30F6457CF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113A5141-29C7-4774-8F40-CD34C896E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2E2C72FC-0A41-4AB2-A0D9-9828EFAB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D84C1857-D82C-408D-93BB-DBA79028A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0D64DCE2-6B04-4D06-9274-6504BF95D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4C8D45D3-D06B-4794-B836-648C9CF49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43BB9D13-E3C3-4255-9325-90AE0D42E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0D3929C1-961C-4327-88FA-3188DE45A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F343DAD3-E142-4DB7-9946-9CE86AE6D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4A190F48-6D09-46E7-B536-AFED58FAA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813869C4-FA8C-4B8E-90E6-CB9F45B3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372F4A61-FA38-44D4-819D-912DEA5AB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4B074088-9CFB-413C-8CB5-C75295309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859E8C95-B6F0-4294-A55B-BEA525759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EA3DC508-3E77-43A1-8AFB-29B593B42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7DE640D4-340B-424C-B141-EA3AE984B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52874D14-FF21-434A-AC65-C53A40F7F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24422B15-B057-4AE9-9505-83F429DFB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A9E60243-98DE-435F-9C3A-FE2249794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5723945" cy="1478570"/>
          </a:xfrm>
        </p:spPr>
        <p:txBody>
          <a:bodyPr>
            <a:normAutofit/>
          </a:bodyPr>
          <a:lstStyle/>
          <a:p>
            <a:r>
              <a:rPr lang="pt-PT" sz="2800"/>
              <a:t>Fim da Apresentação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249487"/>
            <a:ext cx="5723945" cy="3541714"/>
          </a:xfrm>
        </p:spPr>
        <p:txBody>
          <a:bodyPr anchor="t">
            <a:normAutofit/>
          </a:bodyPr>
          <a:lstStyle/>
          <a:p>
            <a:endParaRPr lang="pt-PT" sz="1700"/>
          </a:p>
          <a:p>
            <a:pPr>
              <a:defRPr sz="1800"/>
            </a:pPr>
            <a:r>
              <a:rPr lang="pt-PT" sz="1700"/>
              <a:t>Obrigado pela atenção</a:t>
            </a:r>
          </a:p>
          <a:p>
            <a:pPr>
              <a:defRPr sz="1800"/>
            </a:pPr>
            <a:r>
              <a:rPr lang="pt-PT" sz="1700"/>
              <a:t>Estamos disponíveis para questões</a:t>
            </a:r>
          </a:p>
        </p:txBody>
      </p:sp>
      <p:grpSp>
        <p:nvGrpSpPr>
          <p:cNvPr id="81" name="Group 38">
            <a:extLst>
              <a:ext uri="{FF2B5EF4-FFF2-40B4-BE49-F238E27FC236}">
                <a16:creationId xmlns:a16="http://schemas.microsoft.com/office/drawing/2014/main" id="{455E0AD7-882F-4B4C-B3A7-D4E72D48E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solidFill>
            <a:schemeClr val="tx1">
              <a:alpha val="15000"/>
            </a:schemeClr>
          </a:soli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7830B337-37A8-4ADF-B88C-A734E26F9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82" name="Freeform 33">
              <a:extLst>
                <a:ext uri="{FF2B5EF4-FFF2-40B4-BE49-F238E27FC236}">
                  <a16:creationId xmlns:a16="http://schemas.microsoft.com/office/drawing/2014/main" id="{7996F53E-6131-4949-B65E-262F724B2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83" name="Freeform 34">
              <a:extLst>
                <a:ext uri="{FF2B5EF4-FFF2-40B4-BE49-F238E27FC236}">
                  <a16:creationId xmlns:a16="http://schemas.microsoft.com/office/drawing/2014/main" id="{A5E72477-1B92-43FA-ABD1-D9101F31C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84" name="Freeform 35">
              <a:extLst>
                <a:ext uri="{FF2B5EF4-FFF2-40B4-BE49-F238E27FC236}">
                  <a16:creationId xmlns:a16="http://schemas.microsoft.com/office/drawing/2014/main" id="{4BD17DAA-2B77-45FF-A3AA-9AA2235D6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85" name="Freeform 36">
              <a:extLst>
                <a:ext uri="{FF2B5EF4-FFF2-40B4-BE49-F238E27FC236}">
                  <a16:creationId xmlns:a16="http://schemas.microsoft.com/office/drawing/2014/main" id="{B408CF24-608A-4ECC-AF3B-B4C548F1B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86" name="Freeform 37">
              <a:extLst>
                <a:ext uri="{FF2B5EF4-FFF2-40B4-BE49-F238E27FC236}">
                  <a16:creationId xmlns:a16="http://schemas.microsoft.com/office/drawing/2014/main" id="{F1CE5AA5-B482-446E-8EAC-5B1973DB5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87" name="Freeform 38">
              <a:extLst>
                <a:ext uri="{FF2B5EF4-FFF2-40B4-BE49-F238E27FC236}">
                  <a16:creationId xmlns:a16="http://schemas.microsoft.com/office/drawing/2014/main" id="{2F607697-1F29-43C0-8A24-690043FD2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88" name="Freeform 39">
              <a:extLst>
                <a:ext uri="{FF2B5EF4-FFF2-40B4-BE49-F238E27FC236}">
                  <a16:creationId xmlns:a16="http://schemas.microsoft.com/office/drawing/2014/main" id="{4AAC6860-2756-4924-B531-9E7B8B35B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89" name="Freeform 40">
              <a:extLst>
                <a:ext uri="{FF2B5EF4-FFF2-40B4-BE49-F238E27FC236}">
                  <a16:creationId xmlns:a16="http://schemas.microsoft.com/office/drawing/2014/main" id="{A724446B-3184-47C7-9D87-1737E709F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90" name="Rectangle 41">
              <a:extLst>
                <a:ext uri="{FF2B5EF4-FFF2-40B4-BE49-F238E27FC236}">
                  <a16:creationId xmlns:a16="http://schemas.microsoft.com/office/drawing/2014/main" id="{395B07C3-57BC-4462-8F9D-C6B48AF8B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pt-PT"/>
              <a:t>Contexto e Objetivo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D3C5D08-BA63-D8BA-8115-4ECAA13303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158830"/>
              </p:ext>
            </p:extLst>
          </p:nvPr>
        </p:nvGraphicFramePr>
        <p:xfrm>
          <a:off x="856059" y="2418820"/>
          <a:ext cx="74295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96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8" name="Group 98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926715" cy="6858001"/>
            <a:chOff x="0" y="0"/>
            <a:chExt cx="11902285" cy="6858001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2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13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14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15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16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17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18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19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20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21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22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23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24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25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26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27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28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29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30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31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32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33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34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35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36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37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38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</p:grpSp>
        <p:grpSp>
          <p:nvGrpSpPr>
            <p:cNvPr id="179" name="Group 100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2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80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04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81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06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07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08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09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10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11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</p:grpSp>
      </p:grpSp>
      <p:pic>
        <p:nvPicPr>
          <p:cNvPr id="140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7030" y="618518"/>
            <a:ext cx="2460753" cy="1478570"/>
          </a:xfrm>
        </p:spPr>
        <p:txBody>
          <a:bodyPr anchor="b">
            <a:normAutofit/>
          </a:bodyPr>
          <a:lstStyle/>
          <a:p>
            <a:r>
              <a:rPr lang="pt-PT" sz="2400">
                <a:solidFill>
                  <a:srgbClr val="FFFFFF"/>
                </a:solidFill>
              </a:rPr>
              <a:t>Arquitetura Geral</a:t>
            </a:r>
          </a:p>
        </p:txBody>
      </p:sp>
      <p:sp useBgFill="1">
        <p:nvSpPr>
          <p:cNvPr id="142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 descr="Uma imagem com texto, diagrama, captura de ecrã, Tipo de letra&#10;&#10;Os conteúdos gerados por IA podem estar incorretos.">
            <a:extLst>
              <a:ext uri="{FF2B5EF4-FFF2-40B4-BE49-F238E27FC236}">
                <a16:creationId xmlns:a16="http://schemas.microsoft.com/office/drawing/2014/main" id="{FF83F6F8-C76D-9A5A-F35C-51FB8E785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41" y="2383344"/>
            <a:ext cx="4584286" cy="20858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7030" y="2249487"/>
            <a:ext cx="2756810" cy="3541714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pt-PT" sz="1600" dirty="0">
                <a:solidFill>
                  <a:srgbClr val="FFFFFF"/>
                </a:solidFill>
              </a:rPr>
              <a:t>Inicialmente definidos: CSV, </a:t>
            </a:r>
            <a:r>
              <a:rPr lang="pt-PT" sz="1600" dirty="0" err="1">
                <a:solidFill>
                  <a:srgbClr val="FFFFFF"/>
                </a:solidFill>
              </a:rPr>
              <a:t>MySQL</a:t>
            </a:r>
            <a:r>
              <a:rPr lang="pt-PT" sz="1600" dirty="0">
                <a:solidFill>
                  <a:srgbClr val="FFFFFF"/>
                </a:solidFill>
              </a:rPr>
              <a:t>, PostgreSQL1</a:t>
            </a:r>
          </a:p>
          <a:p>
            <a:pPr>
              <a:defRPr sz="1800"/>
            </a:pPr>
            <a:r>
              <a:rPr lang="pt-PT" sz="1600" dirty="0">
                <a:solidFill>
                  <a:srgbClr val="FFFFFF"/>
                </a:solidFill>
              </a:rPr>
              <a:t>Foi adicionado o PostgreSQL2 para simular integração real</a:t>
            </a:r>
          </a:p>
          <a:p>
            <a:pPr>
              <a:defRPr sz="1800"/>
            </a:pPr>
            <a:r>
              <a:rPr lang="pt-PT" sz="1600" dirty="0">
                <a:solidFill>
                  <a:srgbClr val="FFFFFF"/>
                </a:solidFill>
              </a:rPr>
              <a:t>Modelação no </a:t>
            </a:r>
            <a:r>
              <a:rPr lang="pt-PT" sz="1600" dirty="0" err="1">
                <a:solidFill>
                  <a:srgbClr val="FFFFFF"/>
                </a:solidFill>
              </a:rPr>
              <a:t>PowerDesigner</a:t>
            </a:r>
            <a:r>
              <a:rPr lang="pt-PT" sz="1600" dirty="0">
                <a:solidFill>
                  <a:srgbClr val="FFFFFF"/>
                </a:solidFill>
              </a:rPr>
              <a:t>: modelos conceptual, lógico e físico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Geração de Dados – Ficheiro CSV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1226249"/>
            <a:ext cx="7429499" cy="3541714"/>
          </a:xfrm>
        </p:spPr>
        <p:txBody>
          <a:bodyPr/>
          <a:lstStyle/>
          <a:p>
            <a:endParaRPr lang="pt-PT" dirty="0"/>
          </a:p>
          <a:p>
            <a:pPr>
              <a:defRPr sz="1800"/>
            </a:pPr>
            <a:r>
              <a:rPr lang="pt-PT" dirty="0"/>
              <a:t>Dados gerados em </a:t>
            </a:r>
            <a:r>
              <a:rPr lang="pt-PT" dirty="0" err="1"/>
              <a:t>Python</a:t>
            </a:r>
            <a:r>
              <a:rPr lang="pt-PT" dirty="0"/>
              <a:t> com </a:t>
            </a:r>
            <a:r>
              <a:rPr lang="pt-PT" dirty="0" err="1"/>
              <a:t>Faker</a:t>
            </a:r>
            <a:endParaRPr lang="pt-PT" dirty="0"/>
          </a:p>
          <a:p>
            <a:pPr>
              <a:defRPr sz="1800"/>
            </a:pPr>
            <a:r>
              <a:rPr lang="pt-PT" dirty="0"/>
              <a:t>Cada sistema com estrutura e dados distintos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7A2CB5B-219E-6E67-1AEA-C7C273960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09" y="2901856"/>
            <a:ext cx="6904398" cy="27369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63CAE-8DA2-5D90-78C6-1DF3CADB0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05BF-60A4-ACDC-6D77-CA809ED0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Geração de Dados – MySQL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B085EEF-AF7F-8637-B3F5-40C9EDF0B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1939909"/>
            <a:ext cx="7461504" cy="410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4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692E3-76A3-1B41-CD01-D66D3D592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DE96-1B24-E5AE-1723-5B36EE4A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564040" cy="1478570"/>
          </a:xfrm>
        </p:spPr>
        <p:txBody>
          <a:bodyPr/>
          <a:lstStyle/>
          <a:p>
            <a:r>
              <a:rPr dirty="0" err="1"/>
              <a:t>Geração</a:t>
            </a:r>
            <a:r>
              <a:rPr dirty="0"/>
              <a:t> de Dados</a:t>
            </a:r>
            <a:r>
              <a:rPr lang="pt-PT" dirty="0"/>
              <a:t> – PostgreSQL1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E77537-4BFB-9BDB-9E84-569EDE4AF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60" y="1938743"/>
            <a:ext cx="7461504" cy="421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82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DC842C-12EA-BB51-B7CF-5E6B7E395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2"/>
            <a:ext cx="3046144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3041715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97" y="23283"/>
            <a:ext cx="305861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3E2B3A-0842-FCB1-1D78-B66F6CA6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49" y="618518"/>
            <a:ext cx="2138563" cy="1478570"/>
          </a:xfrm>
        </p:spPr>
        <p:txBody>
          <a:bodyPr>
            <a:normAutofit/>
          </a:bodyPr>
          <a:lstStyle/>
          <a:p>
            <a:r>
              <a:rPr lang="pt-PT" sz="2400" dirty="0">
                <a:solidFill>
                  <a:srgbClr val="FFFFFF"/>
                </a:solidFill>
              </a:rPr>
              <a:t>Geração de Dados – PostgreSQL2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CAF56-E5A3-029E-05BB-A5C2120C0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941" y="2249487"/>
            <a:ext cx="2456357" cy="3957302"/>
          </a:xfrm>
        </p:spPr>
        <p:txBody>
          <a:bodyPr>
            <a:normAutofit/>
          </a:bodyPr>
          <a:lstStyle/>
          <a:p>
            <a:endParaRPr lang="pt-PT" sz="1200" dirty="0">
              <a:solidFill>
                <a:srgbClr val="FFFFFF"/>
              </a:solidFill>
            </a:endParaRPr>
          </a:p>
          <a:p>
            <a:pPr>
              <a:defRPr sz="1800"/>
            </a:pPr>
            <a:r>
              <a:rPr lang="pt-PT" sz="1200" dirty="0">
                <a:solidFill>
                  <a:srgbClr val="FFFFFF"/>
                </a:solidFill>
              </a:rPr>
              <a:t>Exemplo: '</a:t>
            </a:r>
            <a:r>
              <a:rPr lang="pt-PT" sz="1200" dirty="0" err="1">
                <a:solidFill>
                  <a:srgbClr val="FFFFFF"/>
                </a:solidFill>
              </a:rPr>
              <a:t>genres</a:t>
            </a:r>
            <a:r>
              <a:rPr lang="pt-PT" sz="1200" dirty="0">
                <a:solidFill>
                  <a:srgbClr val="FFFFFF"/>
                </a:solidFill>
              </a:rPr>
              <a:t>' = ‘</a:t>
            </a:r>
            <a:r>
              <a:rPr lang="pt-PT" sz="1200" dirty="0" err="1">
                <a:solidFill>
                  <a:srgbClr val="FFFFFF"/>
                </a:solidFill>
              </a:rPr>
              <a:t>Action</a:t>
            </a:r>
            <a:r>
              <a:rPr lang="pt-PT" sz="1200" dirty="0">
                <a:solidFill>
                  <a:srgbClr val="FFFFFF"/>
                </a:solidFill>
              </a:rPr>
              <a:t>' </a:t>
            </a:r>
            <a:r>
              <a:rPr lang="pt-PT" sz="1200" dirty="0" err="1">
                <a:solidFill>
                  <a:srgbClr val="FFFFFF"/>
                </a:solidFill>
              </a:rPr>
              <a:t>vs</a:t>
            </a:r>
            <a:r>
              <a:rPr lang="pt-PT" sz="1200" dirty="0">
                <a:solidFill>
                  <a:srgbClr val="FFFFFF"/>
                </a:solidFill>
              </a:rPr>
              <a:t> '</a:t>
            </a:r>
            <a:r>
              <a:rPr lang="pt-PT" sz="1200" dirty="0" err="1">
                <a:solidFill>
                  <a:srgbClr val="FFFFFF"/>
                </a:solidFill>
              </a:rPr>
              <a:t>categories</a:t>
            </a:r>
            <a:r>
              <a:rPr lang="pt-PT" sz="1200" dirty="0">
                <a:solidFill>
                  <a:srgbClr val="FFFFFF"/>
                </a:solidFill>
              </a:rPr>
              <a:t>' = '</a:t>
            </a:r>
            <a:r>
              <a:rPr lang="pt-PT" sz="1200" dirty="0" err="1">
                <a:solidFill>
                  <a:srgbClr val="FFFFFF"/>
                </a:solidFill>
              </a:rPr>
              <a:t>Adventure</a:t>
            </a:r>
            <a:r>
              <a:rPr lang="pt-PT" sz="1200" dirty="0">
                <a:solidFill>
                  <a:srgbClr val="FFFFFF"/>
                </a:solidFill>
              </a:rPr>
              <a:t>'</a:t>
            </a:r>
          </a:p>
          <a:p>
            <a:pPr>
              <a:defRPr sz="1800"/>
            </a:pPr>
            <a:r>
              <a:rPr lang="pt-PT" sz="1200" dirty="0">
                <a:solidFill>
                  <a:srgbClr val="FFFFFF"/>
                </a:solidFill>
              </a:rPr>
              <a:t>Diferenças exigem normalização e mapeamento posterior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6A6A031C-3284-3586-07E5-DEB6F3CDA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726" y="266700"/>
            <a:ext cx="6020130" cy="610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42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ETL e Tratamento de Alterações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8BB6FF0-A476-5845-D0D2-6730157FC9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591240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2"/>
            <a:ext cx="3046144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3041715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97" y="23283"/>
            <a:ext cx="305861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49" y="618518"/>
            <a:ext cx="2138563" cy="1478570"/>
          </a:xfrm>
        </p:spPr>
        <p:txBody>
          <a:bodyPr>
            <a:normAutofit/>
          </a:bodyPr>
          <a:lstStyle/>
          <a:p>
            <a:r>
              <a:rPr lang="pt-PT" sz="2600">
                <a:solidFill>
                  <a:srgbClr val="FFFFFF"/>
                </a:solidFill>
              </a:rPr>
              <a:t>Modelo Dimensional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65" y="2249487"/>
            <a:ext cx="2146833" cy="3957302"/>
          </a:xfrm>
        </p:spPr>
        <p:txBody>
          <a:bodyPr>
            <a:normAutofit/>
          </a:bodyPr>
          <a:lstStyle/>
          <a:p>
            <a:endParaRPr lang="pt-PT" sz="1200">
              <a:solidFill>
                <a:srgbClr val="FFFFFF"/>
              </a:solidFill>
            </a:endParaRPr>
          </a:p>
          <a:p>
            <a:pPr>
              <a:defRPr sz="1800"/>
            </a:pPr>
            <a:r>
              <a:rPr lang="pt-PT" sz="1200">
                <a:solidFill>
                  <a:srgbClr val="FFFFFF"/>
                </a:solidFill>
              </a:rPr>
              <a:t>Modelo em estrela, centrado na tabela de factos SESSIONS</a:t>
            </a:r>
          </a:p>
          <a:p>
            <a:pPr>
              <a:defRPr sz="1800"/>
            </a:pPr>
            <a:r>
              <a:rPr lang="pt-PT" sz="1200">
                <a:solidFill>
                  <a:srgbClr val="FFFFFF"/>
                </a:solidFill>
              </a:rPr>
              <a:t>Dimensões: USERS, CONTENTS, DEVICES, TIMES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D2F65893-FBE3-D742-5B1A-635781C98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586" y="1693735"/>
            <a:ext cx="6012130" cy="35170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90</TotalTime>
  <Words>302</Words>
  <Application>Microsoft Office PowerPoint</Application>
  <PresentationFormat>Apresentação no Ecrã (4:3)</PresentationFormat>
  <Paragraphs>56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Circuito</vt:lpstr>
      <vt:lpstr>StreamFlix: A Business Intelligence Architecture for Streaming Analytics</vt:lpstr>
      <vt:lpstr>Contexto e Objetivo</vt:lpstr>
      <vt:lpstr>Arquitetura Geral</vt:lpstr>
      <vt:lpstr>Geração de Dados – Ficheiro CSV</vt:lpstr>
      <vt:lpstr>Geração de Dados – MySQL</vt:lpstr>
      <vt:lpstr>Geração de Dados – PostgreSQL1</vt:lpstr>
      <vt:lpstr>Geração de Dados – PostgreSQL2</vt:lpstr>
      <vt:lpstr>ETL e Tratamento de Alterações</vt:lpstr>
      <vt:lpstr>Modelo Dimensional</vt:lpstr>
      <vt:lpstr>Testes e Validação - Inserção</vt:lpstr>
      <vt:lpstr>Testes e Validação - Atualização</vt:lpstr>
      <vt:lpstr>Testes e Validação - Atualização</vt:lpstr>
      <vt:lpstr>Cubo OLAP</vt:lpstr>
      <vt:lpstr>Dashboard Power BI - Geral</vt:lpstr>
      <vt:lpstr>Dashboard Power BI - Individual</vt:lpstr>
      <vt:lpstr>Trabalho Futuro</vt:lpstr>
      <vt:lpstr>Fim da Apresentação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Rodrigo Tiago da Costa Correia</cp:lastModifiedBy>
  <cp:revision>40</cp:revision>
  <dcterms:created xsi:type="dcterms:W3CDTF">2013-01-27T09:14:16Z</dcterms:created>
  <dcterms:modified xsi:type="dcterms:W3CDTF">2025-06-10T03:38:53Z</dcterms:modified>
  <cp:category/>
</cp:coreProperties>
</file>