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26"/>
  </p:notesMasterIdLst>
  <p:sldIdLst>
    <p:sldId id="256" r:id="rId5"/>
    <p:sldId id="262" r:id="rId6"/>
    <p:sldId id="289" r:id="rId7"/>
    <p:sldId id="290" r:id="rId8"/>
    <p:sldId id="291" r:id="rId9"/>
    <p:sldId id="292" r:id="rId10"/>
    <p:sldId id="293" r:id="rId11"/>
    <p:sldId id="294" r:id="rId12"/>
    <p:sldId id="295" r:id="rId13"/>
    <p:sldId id="297" r:id="rId14"/>
    <p:sldId id="298" r:id="rId15"/>
    <p:sldId id="299" r:id="rId16"/>
    <p:sldId id="296" r:id="rId17"/>
    <p:sldId id="300" r:id="rId18"/>
    <p:sldId id="301" r:id="rId19"/>
    <p:sldId id="302" r:id="rId20"/>
    <p:sldId id="303" r:id="rId21"/>
    <p:sldId id="304" r:id="rId22"/>
    <p:sldId id="305" r:id="rId23"/>
    <p:sldId id="306" r:id="rId24"/>
    <p:sldId id="259" r:id="rId2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821531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2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B733"/>
    <a:srgbClr val="F3F6F1"/>
    <a:srgbClr val="9ED342"/>
    <a:srgbClr val="3FD3E3"/>
    <a:srgbClr val="43D1A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3965"/>
    <p:restoredTop sz="94694"/>
  </p:normalViewPr>
  <p:slideViewPr>
    <p:cSldViewPr snapToGrid="0" snapToObjects="1">
      <p:cViewPr varScale="1">
        <p:scale>
          <a:sx n="32" d="100"/>
          <a:sy n="32" d="100"/>
        </p:scale>
        <p:origin x="404" y="4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cela Alejandra Vidal Valenzuela" userId="cc1f9ffe-c0ef-490c-a71c-ae06758ac302" providerId="ADAL" clId="{B8C29E45-EE09-4B43-B94A-92F15773B0DD}"/>
    <pc:docChg chg="undo custSel modSld">
      <pc:chgData name="Marcela Alejandra Vidal Valenzuela" userId="cc1f9ffe-c0ef-490c-a71c-ae06758ac302" providerId="ADAL" clId="{B8C29E45-EE09-4B43-B94A-92F15773B0DD}" dt="2023-06-12T19:25:37.456" v="155" actId="20577"/>
      <pc:docMkLst>
        <pc:docMk/>
      </pc:docMkLst>
      <pc:sldChg chg="modSp mod">
        <pc:chgData name="Marcela Alejandra Vidal Valenzuela" userId="cc1f9ffe-c0ef-490c-a71c-ae06758ac302" providerId="ADAL" clId="{B8C29E45-EE09-4B43-B94A-92F15773B0DD}" dt="2023-06-12T19:25:37.456" v="155" actId="20577"/>
        <pc:sldMkLst>
          <pc:docMk/>
          <pc:sldMk cId="3489551755" sldId="262"/>
        </pc:sldMkLst>
        <pc:spChg chg="mod">
          <ac:chgData name="Marcela Alejandra Vidal Valenzuela" userId="cc1f9ffe-c0ef-490c-a71c-ae06758ac302" providerId="ADAL" clId="{B8C29E45-EE09-4B43-B94A-92F15773B0DD}" dt="2023-06-12T19:25:37.456" v="155" actId="20577"/>
          <ac:spMkLst>
            <pc:docMk/>
            <pc:sldMk cId="3489551755" sldId="262"/>
            <ac:spMk id="5" creationId="{E8E4BC3F-69AC-49D5-9081-DB60FE327932}"/>
          </ac:spMkLst>
        </pc:spChg>
      </pc:sldChg>
      <pc:sldChg chg="addSp delSp modSp mod">
        <pc:chgData name="Marcela Alejandra Vidal Valenzuela" userId="cc1f9ffe-c0ef-490c-a71c-ae06758ac302" providerId="ADAL" clId="{B8C29E45-EE09-4B43-B94A-92F15773B0DD}" dt="2023-06-12T19:24:41.766" v="35" actId="20577"/>
        <pc:sldMkLst>
          <pc:docMk/>
          <pc:sldMk cId="928501217" sldId="289"/>
        </pc:sldMkLst>
        <pc:spChg chg="add del">
          <ac:chgData name="Marcela Alejandra Vidal Valenzuela" userId="cc1f9ffe-c0ef-490c-a71c-ae06758ac302" providerId="ADAL" clId="{B8C29E45-EE09-4B43-B94A-92F15773B0DD}" dt="2023-06-12T19:24:33.316" v="30" actId="478"/>
          <ac:spMkLst>
            <pc:docMk/>
            <pc:sldMk cId="928501217" sldId="289"/>
            <ac:spMk id="11" creationId="{2A8556BA-1E26-451E-B9C9-D67F5D2EF93B}"/>
          </ac:spMkLst>
        </pc:spChg>
        <pc:spChg chg="add del mod">
          <ac:chgData name="Marcela Alejandra Vidal Valenzuela" userId="cc1f9ffe-c0ef-490c-a71c-ae06758ac302" providerId="ADAL" clId="{B8C29E45-EE09-4B43-B94A-92F15773B0DD}" dt="2023-06-12T19:24:40.274" v="32" actId="1076"/>
          <ac:spMkLst>
            <pc:docMk/>
            <pc:sldMk cId="928501217" sldId="289"/>
            <ac:spMk id="12" creationId="{E42DD165-4D0A-4BE8-B83C-289AB97657E6}"/>
          </ac:spMkLst>
        </pc:spChg>
        <pc:spChg chg="mod">
          <ac:chgData name="Marcela Alejandra Vidal Valenzuela" userId="cc1f9ffe-c0ef-490c-a71c-ae06758ac302" providerId="ADAL" clId="{B8C29E45-EE09-4B43-B94A-92F15773B0DD}" dt="2023-06-12T19:24:41.766" v="35" actId="20577"/>
          <ac:spMkLst>
            <pc:docMk/>
            <pc:sldMk cId="928501217" sldId="289"/>
            <ac:spMk id="13" creationId="{37063CA3-CAD5-46C1-BD95-228230D18D1F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Shape 11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6" name="Shape 11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ítulo y sub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71A9AC6E-23D0-4A4C-B9FC-F9E258497E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Foto (horizont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3969C22-62F9-AB40-8C83-81CEF0C26B1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760200"/>
            <a:ext cx="24384000" cy="19558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 (centro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B687851E-BA0B-B545-9A2E-7DBDBAB36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 (vertica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n"/>
          <p:cNvSpPr>
            <a:spLocks noGrp="1"/>
          </p:cNvSpPr>
          <p:nvPr>
            <p:ph type="pic" sz="half" idx="13"/>
          </p:nvPr>
        </p:nvSpPr>
        <p:spPr>
          <a:xfrm>
            <a:off x="12495609" y="892968"/>
            <a:ext cx="7500938" cy="1155501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39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892968"/>
            <a:ext cx="7500938" cy="5607845"/>
          </a:xfrm>
          <a:prstGeom prst="rect">
            <a:avLst/>
          </a:prstGeom>
        </p:spPr>
        <p:txBody>
          <a:bodyPr anchor="b"/>
          <a:lstStyle>
            <a:lvl1pPr>
              <a:defRPr sz="8400"/>
            </a:lvl1pPr>
          </a:lstStyle>
          <a:p>
            <a:r>
              <a:t>Texto del título</a:t>
            </a:r>
          </a:p>
        </p:txBody>
      </p:sp>
      <p:sp>
        <p:nvSpPr>
          <p:cNvPr id="40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6643687"/>
            <a:ext cx="7500938" cy="5786438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5200"/>
            </a:lvl1pPr>
            <a:lvl2pPr marL="0" indent="0" algn="ctr">
              <a:spcBef>
                <a:spcPts val="0"/>
              </a:spcBef>
              <a:buSzTx/>
              <a:buNone/>
              <a:defRPr sz="5200"/>
            </a:lvl2pPr>
            <a:lvl3pPr marL="0" indent="0" algn="ctr">
              <a:spcBef>
                <a:spcPts val="0"/>
              </a:spcBef>
              <a:buSzTx/>
              <a:buNone/>
              <a:defRPr sz="5200"/>
            </a:lvl3pPr>
            <a:lvl4pPr marL="0" indent="0" algn="ctr">
              <a:spcBef>
                <a:spcPts val="0"/>
              </a:spcBef>
              <a:buSzTx/>
              <a:buNone/>
              <a:defRPr sz="5200"/>
            </a:lvl4pPr>
            <a:lvl5pPr marL="0" indent="0" algn="ctr">
              <a:spcBef>
                <a:spcPts val="0"/>
              </a:spcBef>
              <a:buSzTx/>
              <a:buNone/>
              <a:defRPr sz="52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4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ítulo, viñetas y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3643312"/>
            <a:ext cx="7500938" cy="8840392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65" name="Texto del título"/>
          <p:cNvSpPr txBox="1">
            <a:spLocks noGrp="1"/>
          </p:cNvSpPr>
          <p:nvPr>
            <p:ph type="title"/>
          </p:nvPr>
        </p:nvSpPr>
        <p:spPr>
          <a:xfrm>
            <a:off x="4387453" y="357187"/>
            <a:ext cx="15609094" cy="3036095"/>
          </a:xfrm>
          <a:prstGeom prst="rect">
            <a:avLst/>
          </a:prstGeom>
        </p:spPr>
        <p:txBody>
          <a:bodyPr/>
          <a:lstStyle/>
          <a:p>
            <a:r>
              <a:t>Texto del título</a:t>
            </a:r>
          </a:p>
        </p:txBody>
      </p:sp>
      <p:sp>
        <p:nvSpPr>
          <p:cNvPr id="66" name="Nivel de texto 1…"/>
          <p:cNvSpPr txBox="1">
            <a:spLocks noGrp="1"/>
          </p:cNvSpPr>
          <p:nvPr>
            <p:ph type="body" sz="quarter" idx="1"/>
          </p:nvPr>
        </p:nvSpPr>
        <p:spPr>
          <a:xfrm>
            <a:off x="4387453" y="3643312"/>
            <a:ext cx="7500938" cy="8840392"/>
          </a:xfrm>
          <a:prstGeom prst="rect">
            <a:avLst/>
          </a:prstGeom>
        </p:spPr>
        <p:txBody>
          <a:bodyPr/>
          <a:lstStyle>
            <a:lvl1pPr marL="465364" indent="-465364">
              <a:spcBef>
                <a:spcPts val="4500"/>
              </a:spcBef>
              <a:defRPr sz="3800"/>
            </a:lvl1pPr>
            <a:lvl2pPr marL="808264" indent="-465364">
              <a:spcBef>
                <a:spcPts val="4500"/>
              </a:spcBef>
              <a:defRPr sz="3800"/>
            </a:lvl2pPr>
            <a:lvl3pPr marL="1151164" indent="-465364">
              <a:spcBef>
                <a:spcPts val="4500"/>
              </a:spcBef>
              <a:defRPr sz="3800"/>
            </a:lvl3pPr>
            <a:lvl4pPr marL="1494064" indent="-465364">
              <a:spcBef>
                <a:spcPts val="4500"/>
              </a:spcBef>
              <a:defRPr sz="3800"/>
            </a:lvl4pPr>
            <a:lvl5pPr marL="1836964" indent="-465364">
              <a:spcBef>
                <a:spcPts val="4500"/>
              </a:spcBef>
              <a:defRPr sz="3800"/>
            </a:lvl5pPr>
          </a:lstStyle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67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3076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iñet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Nivel de texto 1…"/>
          <p:cNvSpPr txBox="1">
            <a:spLocks noGrp="1"/>
          </p:cNvSpPr>
          <p:nvPr>
            <p:ph type="body" idx="1"/>
          </p:nvPr>
        </p:nvSpPr>
        <p:spPr>
          <a:xfrm>
            <a:off x="4387453" y="1785937"/>
            <a:ext cx="15609094" cy="10144126"/>
          </a:xfrm>
          <a:prstGeom prst="rect">
            <a:avLst/>
          </a:prstGeom>
        </p:spPr>
        <p:txBody>
          <a:bodyPr/>
          <a:lstStyle/>
          <a:p>
            <a:r>
              <a:t>Nivel de texto 1</a:t>
            </a:r>
          </a:p>
          <a:p>
            <a:pPr lvl="1"/>
            <a:r>
              <a:t>Nivel de texto 2</a:t>
            </a:r>
          </a:p>
          <a:p>
            <a:pPr lvl="2"/>
            <a:r>
              <a:t>Nivel de texto 3</a:t>
            </a:r>
          </a:p>
          <a:p>
            <a:pPr lvl="3"/>
            <a:r>
              <a:t>Nivel de texto 4</a:t>
            </a:r>
          </a:p>
          <a:p>
            <a:pPr lvl="4"/>
            <a:r>
              <a:t>Nivel de texto 5</a:t>
            </a:r>
          </a:p>
        </p:txBody>
      </p:sp>
      <p:sp>
        <p:nvSpPr>
          <p:cNvPr id="7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3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Imagen"/>
          <p:cNvSpPr>
            <a:spLocks noGrp="1"/>
          </p:cNvSpPr>
          <p:nvPr>
            <p:ph type="pic" sz="quarter" idx="13"/>
          </p:nvPr>
        </p:nvSpPr>
        <p:spPr>
          <a:xfrm>
            <a:off x="12495609" y="7161609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3" name="Imagen"/>
          <p:cNvSpPr>
            <a:spLocks noGrp="1"/>
          </p:cNvSpPr>
          <p:nvPr>
            <p:ph type="pic" sz="quarter" idx="14"/>
          </p:nvPr>
        </p:nvSpPr>
        <p:spPr>
          <a:xfrm>
            <a:off x="12495609" y="1250156"/>
            <a:ext cx="7500938" cy="530423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4" name="Imagen"/>
          <p:cNvSpPr>
            <a:spLocks noGrp="1"/>
          </p:cNvSpPr>
          <p:nvPr>
            <p:ph type="pic" sz="half" idx="15"/>
          </p:nvPr>
        </p:nvSpPr>
        <p:spPr>
          <a:xfrm>
            <a:off x="4387453" y="1250156"/>
            <a:ext cx="7500938" cy="11215688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85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Imagen"/>
          <p:cNvSpPr>
            <a:spLocks noGrp="1"/>
          </p:cNvSpPr>
          <p:nvPr>
            <p:ph type="pic" idx="13"/>
          </p:nvPr>
        </p:nvSpPr>
        <p:spPr>
          <a:xfrm>
            <a:off x="3048000" y="0"/>
            <a:ext cx="18288000" cy="137160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 dirty="0"/>
          </a:p>
        </p:txBody>
      </p:sp>
      <p:sp>
        <p:nvSpPr>
          <p:cNvPr id="101" name="Número de diapositiva"/>
          <p:cNvSpPr txBox="1">
            <a:spLocks noGrp="1"/>
          </p:cNvSpPr>
          <p:nvPr>
            <p:ph type="sldNum" sz="quarter" idx="2"/>
          </p:nvPr>
        </p:nvSpPr>
        <p:spPr>
          <a:xfrm>
            <a:off x="11954103" y="13073062"/>
            <a:ext cx="466269" cy="47767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‹Nº›</a:t>
            </a:fld>
            <a:endParaRPr dirty="0"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5" r:id="rId5"/>
    <p:sldLayoutId id="2147483656" r:id="rId6"/>
    <p:sldLayoutId id="2147483657" r:id="rId7"/>
    <p:sldLayoutId id="2147483659" r:id="rId8"/>
    <p:sldLayoutId id="2147483660" r:id="rId9"/>
  </p:sldLayoutIdLst>
  <p:transition spd="med"/>
  <p:txStyles>
    <p:titleStyle>
      <a:lvl1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0" algn="ctr" defTabSz="821531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611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1055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500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944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389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833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278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7226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167187" marR="0" indent="-611187" algn="l" defTabSz="821531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45000"/>
        <a:buFontTx/>
        <a:buChar char="•"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821531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O DE BAJADA">
            <a:extLst>
              <a:ext uri="{FF2B5EF4-FFF2-40B4-BE49-F238E27FC236}">
                <a16:creationId xmlns:a16="http://schemas.microsoft.com/office/drawing/2014/main" id="{CD62B81D-5E94-C740-8FC4-81290000D2C2}"/>
              </a:ext>
            </a:extLst>
          </p:cNvPr>
          <p:cNvSpPr txBox="1">
            <a:spLocks/>
          </p:cNvSpPr>
          <p:nvPr/>
        </p:nvSpPr>
        <p:spPr>
          <a:xfrm>
            <a:off x="6870155" y="7628621"/>
            <a:ext cx="13434764" cy="1882598"/>
          </a:xfrm>
          <a:prstGeom prst="rect">
            <a:avLst/>
          </a:prstGeom>
        </p:spPr>
        <p:txBody>
          <a:bodyPr/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2000" b="1" i="0" u="none" strike="noStrike" cap="none" spc="1000" baseline="0">
                <a:ln>
                  <a:noFill/>
                </a:ln>
                <a:solidFill>
                  <a:srgbClr val="83BA23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hangingPunct="1">
              <a:buNone/>
            </a:pPr>
            <a:r>
              <a:rPr lang="es-ES" sz="5400" b="1" dirty="0">
                <a:solidFill>
                  <a:srgbClr val="F3F6F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NOMBRE DEL TRABAJO</a:t>
            </a:r>
            <a:br>
              <a:rPr lang="es-ES" sz="5400" b="1" dirty="0">
                <a:solidFill>
                  <a:srgbClr val="F3F6F1"/>
                </a:solidFill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s-CL" sz="2800" dirty="0">
              <a:solidFill>
                <a:srgbClr val="F3F6F1"/>
              </a:solidFill>
              <a:latin typeface="Saira" pitchFamily="2" charset="77"/>
            </a:endParaRPr>
          </a:p>
          <a:p>
            <a:pPr marL="0" indent="0" hangingPunct="1">
              <a:buNone/>
            </a:pPr>
            <a:endParaRPr lang="es-CL" sz="2800" dirty="0">
              <a:solidFill>
                <a:schemeClr val="bg1"/>
              </a:solidFill>
              <a:latin typeface="Saira" pitchFamily="2" charset="77"/>
            </a:endParaRPr>
          </a:p>
          <a:p>
            <a:pPr marL="0" indent="0" hangingPunct="1">
              <a:buNone/>
            </a:pPr>
            <a:endParaRPr lang="es-CL" sz="2800" dirty="0">
              <a:solidFill>
                <a:schemeClr val="bg1"/>
              </a:solidFill>
              <a:latin typeface="Saira" pitchFamily="2" charset="77"/>
            </a:endParaRPr>
          </a:p>
        </p:txBody>
      </p:sp>
      <p:sp>
        <p:nvSpPr>
          <p:cNvPr id="4" name="Título de  presentación">
            <a:extLst>
              <a:ext uri="{FF2B5EF4-FFF2-40B4-BE49-F238E27FC236}">
                <a16:creationId xmlns:a16="http://schemas.microsoft.com/office/drawing/2014/main" id="{D995BF03-CB32-4D7D-8901-46EDB487D669}"/>
              </a:ext>
            </a:extLst>
          </p:cNvPr>
          <p:cNvSpPr txBox="1">
            <a:spLocks/>
          </p:cNvSpPr>
          <p:nvPr/>
        </p:nvSpPr>
        <p:spPr>
          <a:xfrm>
            <a:off x="3945855" y="8926980"/>
            <a:ext cx="16492289" cy="1130020"/>
          </a:xfrm>
          <a:prstGeom prst="rect">
            <a:avLst/>
          </a:prstGeom>
        </p:spPr>
        <p:txBody>
          <a:bodyPr anchor="t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80000"/>
              </a:lnSpc>
              <a:defRPr sz="6000" spc="300"/>
            </a:pPr>
            <a:r>
              <a:rPr lang="es-ES" sz="5400" b="1" spc="300" dirty="0">
                <a:solidFill>
                  <a:schemeClr val="bg1"/>
                </a:solidFill>
                <a:latin typeface="Saira" pitchFamily="2" charset="77"/>
              </a:rPr>
              <a:t>Examen para optar al título de yyyyyyyyyyyy</a:t>
            </a:r>
          </a:p>
          <a:p>
            <a:pPr hangingPunct="1">
              <a:lnSpc>
                <a:spcPct val="80000"/>
              </a:lnSpc>
              <a:defRPr sz="6000" spc="300"/>
            </a:pPr>
            <a:r>
              <a:rPr lang="es-ES" sz="5400" b="1" spc="300" dirty="0">
                <a:solidFill>
                  <a:schemeClr val="bg1"/>
                </a:solidFill>
                <a:latin typeface="Saira" pitchFamily="2" charset="77"/>
              </a:rPr>
              <a:t>Escuela de xxxxxxxxxxxxxxxxxxxxx</a:t>
            </a:r>
          </a:p>
        </p:txBody>
      </p:sp>
      <p:sp>
        <p:nvSpPr>
          <p:cNvPr id="6" name="2 Subtítulo">
            <a:extLst>
              <a:ext uri="{FF2B5EF4-FFF2-40B4-BE49-F238E27FC236}">
                <a16:creationId xmlns:a16="http://schemas.microsoft.com/office/drawing/2014/main" id="{43028B01-2782-412B-8688-4FCE62A236DD}"/>
              </a:ext>
            </a:extLst>
          </p:cNvPr>
          <p:cNvSpPr txBox="1">
            <a:spLocks/>
          </p:cNvSpPr>
          <p:nvPr/>
        </p:nvSpPr>
        <p:spPr>
          <a:xfrm>
            <a:off x="2417007" y="11422073"/>
            <a:ext cx="7814320" cy="161135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srgbClr val="F3F6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estudiante: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srgbClr val="F3F6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Nombre del docente: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srgbClr val="F3F6F1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Fecha</a:t>
            </a:r>
            <a:r>
              <a:rPr kumimoji="0" lang="es-CL" sz="3600" b="1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kumimoji="0" lang="es-CL" sz="36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Instrumento de medición cuantitativo: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del instrumento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77217"/>
            <a:ext cx="15592415" cy="7886700"/>
          </a:xfrm>
          <a:prstGeom prst="roundRect">
            <a:avLst>
              <a:gd name="adj" fmla="val 1127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b="0" dirty="0">
                <a:solidFill>
                  <a:schemeClr val="tx1"/>
                </a:solidFill>
              </a:rPr>
              <a:t>Presentar los instrumentos. Este es un modelo por lo que el título debe cambiar de acuerdo con lo que hayas realizado en tu trabajo.</a:t>
            </a:r>
            <a:endParaRPr lang="es-CL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393885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Instrumento de medición cuantitativo: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del instrumento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77216"/>
            <a:ext cx="15592415" cy="7886700"/>
          </a:xfrm>
          <a:prstGeom prst="roundRect">
            <a:avLst>
              <a:gd name="adj" fmla="val 1154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b="0" dirty="0">
                <a:solidFill>
                  <a:schemeClr val="tx1"/>
                </a:solidFill>
              </a:rPr>
              <a:t>Presentar los instrumentos. Este es un modelo por lo que el título debe cambiar de acuerdo con lo que hayas realizado en tu trabajo.</a:t>
            </a:r>
            <a:endParaRPr lang="es-CL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67072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Instrumento de medición cuantitativo: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del instrumento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55952"/>
            <a:ext cx="15592415" cy="7886700"/>
          </a:xfrm>
          <a:prstGeom prst="roundRect">
            <a:avLst>
              <a:gd name="adj" fmla="val 10735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b="0" dirty="0">
                <a:solidFill>
                  <a:schemeClr val="tx1"/>
                </a:solidFill>
              </a:rPr>
              <a:t>Presentar los instrumentos. Este es un modelo por lo que el título debe cambiar de acuerdo con lo que hayas realizado en tu trabajo.</a:t>
            </a:r>
            <a:endParaRPr lang="es-CL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1558055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Análisis descriptivo de resultados según enfoque cualitativo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692156"/>
            <a:ext cx="15592415" cy="7886700"/>
          </a:xfrm>
          <a:prstGeom prst="roundRect">
            <a:avLst>
              <a:gd name="adj" fmla="val 10196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el análisis. No olvidar que la información se debe presentar de manera sintética. Puedes usar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2082308250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Análisis descriptivo de resultados según enfoque cualitativo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649626"/>
            <a:ext cx="15592415" cy="7886700"/>
          </a:xfrm>
          <a:prstGeom prst="roundRect">
            <a:avLst>
              <a:gd name="adj" fmla="val 1127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el análisis. No olvidar que la información se debe presentar de manera sintética. Puedes usar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2275963917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Tablas o matriz de información cualitativa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607095"/>
            <a:ext cx="15592415" cy="7886700"/>
          </a:xfrm>
          <a:prstGeom prst="roundRect">
            <a:avLst>
              <a:gd name="adj" fmla="val 10465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el análisis. No olvidar que la información se debe presentar de manera sintética. Puedes usar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232313222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Tablas o matriz de información cuantitativa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13421"/>
            <a:ext cx="15592415" cy="7886700"/>
          </a:xfrm>
          <a:prstGeom prst="roundRect">
            <a:avLst>
              <a:gd name="adj" fmla="val 11005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el análisis. No olvidar que la información se debe presentar de manera sintética. Puedes usar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385097955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Propuesta de mejora: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 la propuesta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34686"/>
            <a:ext cx="15592415" cy="7886700"/>
          </a:xfrm>
          <a:prstGeom prst="roundRect">
            <a:avLst>
              <a:gd name="adj" fmla="val 1154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propuesta de mejora. No debes olvidar que la información se debe presentar de manera sintética. Puedes usar un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645967078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Propuesta de mejora: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 la propuesta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692156"/>
            <a:ext cx="15592415" cy="7886700"/>
          </a:xfrm>
          <a:prstGeom prst="roundRect">
            <a:avLst>
              <a:gd name="adj" fmla="val 1154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propuesta de mejora. No debes olvidar que la información se debe presentar de manera sintética. Puedes usar un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1571443789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Propuesta de mejora: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 la propuesta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13421"/>
            <a:ext cx="15592415" cy="7886700"/>
          </a:xfrm>
          <a:prstGeom prst="roundRect">
            <a:avLst>
              <a:gd name="adj" fmla="val 9657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ES" sz="3600" b="0" dirty="0">
                <a:solidFill>
                  <a:schemeClr val="tx1"/>
                </a:solidFill>
              </a:rPr>
              <a:t>Presentar propuesta de mejora. No debes olvidar que la información se debe presentar de manera sintética. Puedes usar un punteo, esquemas o gráficos.</a:t>
            </a:r>
          </a:p>
        </p:txBody>
      </p:sp>
    </p:spTree>
    <p:extLst>
      <p:ext uri="{BB962C8B-B14F-4D97-AF65-F5344CB8AC3E}">
        <p14:creationId xmlns:p14="http://schemas.microsoft.com/office/powerpoint/2010/main" val="3536911927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Introducción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E8E4BC3F-69AC-49D5-9081-DB60FE327932}"/>
              </a:ext>
            </a:extLst>
          </p:cNvPr>
          <p:cNvSpPr txBox="1">
            <a:spLocks/>
          </p:cNvSpPr>
          <p:nvPr/>
        </p:nvSpPr>
        <p:spPr>
          <a:xfrm>
            <a:off x="2881212" y="4273826"/>
            <a:ext cx="16400701" cy="4174435"/>
          </a:xfrm>
          <a:prstGeom prst="rect">
            <a:avLst/>
          </a:prstGeom>
        </p:spPr>
        <p:txBody>
          <a:bodyPr>
            <a:normAutofit/>
          </a:bodyPr>
          <a:lstStyle>
            <a:lvl1pPr marL="611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marL="1055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500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944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389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833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78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7226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67187" marR="0" indent="-611187" algn="l" defTabSz="821531" rtl="0" latinLnBrk="0">
              <a:lnSpc>
                <a:spcPct val="100000"/>
              </a:lnSpc>
              <a:spcBef>
                <a:spcPts val="5900"/>
              </a:spcBef>
              <a:spcAft>
                <a:spcPts val="0"/>
              </a:spcAft>
              <a:buClrTx/>
              <a:buSzPct val="145000"/>
              <a:buFontTx/>
              <a:buChar char="•"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0" indent="0" algn="just" hangingPunct="1">
              <a:buFontTx/>
              <a:buNone/>
            </a:pPr>
            <a:r>
              <a:rPr lang="es-ES" sz="4000" dirty="0">
                <a:highlight>
                  <a:srgbClr val="FFFF00"/>
                </a:highlight>
              </a:rPr>
              <a:t>Se puede incluir como apoyo visual un punteo de los temas que se desarrollarán y el objetivo general del trabajo.</a:t>
            </a:r>
          </a:p>
          <a:p>
            <a:pPr marL="0" indent="0" algn="just" hangingPunct="1">
              <a:buFontTx/>
              <a:buNone/>
            </a:pPr>
            <a:r>
              <a:rPr lang="es-ES" sz="4000" dirty="0">
                <a:highlight>
                  <a:srgbClr val="FFFF00"/>
                </a:highlight>
              </a:rPr>
              <a:t>Recuerda que debes adaptar este modelo al contenido que presentes. </a:t>
            </a:r>
            <a:endParaRPr lang="es-CL" sz="4000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489551755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952861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Conclusiones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3160947" y="3351914"/>
            <a:ext cx="16827259" cy="7886700"/>
          </a:xfrm>
          <a:prstGeom prst="roundRect">
            <a:avLst>
              <a:gd name="adj" fmla="val 10465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es-ES" sz="3600" b="0" dirty="0">
                <a:solidFill>
                  <a:schemeClr val="tx1"/>
                </a:solidFill>
              </a:rPr>
              <a:t>Presenta las conclusiones de manera sintética, usando viñetas. Por ejemplo, puedes señalar:</a:t>
            </a:r>
          </a:p>
          <a:p>
            <a:pPr algn="l"/>
            <a:endParaRPr lang="es-ES" sz="3600" b="0" dirty="0">
              <a:solidFill>
                <a:schemeClr val="tx1"/>
              </a:solidFill>
            </a:endParaRP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El vínculo de los resultados con la teoría,  señalando si hubo coincidencia en los datos o información obtenida o reforzar resultados a partir de la teoría existente.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Aperturas a otros estudios o líneas investigativas.  Limitaciones del estudio.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La importancia o beneficios de la investigación.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Nuevas recomendaciones generales. 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Los resultados inesperados.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Recomendaciones</a:t>
            </a:r>
          </a:p>
          <a:p>
            <a:pPr marL="571500" indent="-571500" algn="just">
              <a:buFont typeface="Arial" panose="020B0604020202020204" pitchFamily="34" charset="0"/>
              <a:buChar char="•"/>
            </a:pPr>
            <a:r>
              <a:rPr lang="es-ES" sz="3600" b="0" dirty="0">
                <a:solidFill>
                  <a:schemeClr val="tx1"/>
                </a:solidFill>
              </a:rPr>
              <a:t>Aportes desde la disciplina y la experiencia profesional.</a:t>
            </a:r>
          </a:p>
        </p:txBody>
      </p:sp>
    </p:spTree>
    <p:extLst>
      <p:ext uri="{BB962C8B-B14F-4D97-AF65-F5344CB8AC3E}">
        <p14:creationId xmlns:p14="http://schemas.microsoft.com/office/powerpoint/2010/main" val="1542354513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de  presentación">
            <a:extLst>
              <a:ext uri="{FF2B5EF4-FFF2-40B4-BE49-F238E27FC236}">
                <a16:creationId xmlns:a16="http://schemas.microsoft.com/office/drawing/2014/main" id="{13482B72-5D95-4948-A562-44AFB038D016}"/>
              </a:ext>
            </a:extLst>
          </p:cNvPr>
          <p:cNvSpPr txBox="1">
            <a:spLocks/>
          </p:cNvSpPr>
          <p:nvPr/>
        </p:nvSpPr>
        <p:spPr>
          <a:xfrm>
            <a:off x="8070588" y="8368846"/>
            <a:ext cx="12032227" cy="1682100"/>
          </a:xfrm>
          <a:prstGeom prst="rect">
            <a:avLst/>
          </a:prstGeom>
        </p:spPr>
        <p:txBody>
          <a:bodyPr anchor="t"/>
          <a:lstStyle>
            <a:lvl1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pPr hangingPunct="1">
              <a:lnSpc>
                <a:spcPct val="80000"/>
              </a:lnSpc>
              <a:defRPr sz="6000" spc="300"/>
            </a:pPr>
            <a:r>
              <a:rPr lang="es-ES" sz="6000" b="1" spc="300" dirty="0">
                <a:solidFill>
                  <a:schemeClr val="bg1"/>
                </a:solidFill>
                <a:latin typeface="Saira" pitchFamily="2" charset="77"/>
              </a:rPr>
              <a:t>Gracias por su atención</a:t>
            </a:r>
          </a:p>
          <a:p>
            <a:pPr hangingPunct="1">
              <a:lnSpc>
                <a:spcPct val="80000"/>
              </a:lnSpc>
              <a:defRPr sz="6000" spc="300"/>
            </a:pPr>
            <a:r>
              <a:rPr lang="es-ES" sz="6000" b="1" spc="300" dirty="0">
                <a:solidFill>
                  <a:schemeClr val="bg1"/>
                </a:solidFill>
                <a:latin typeface="Saira" pitchFamily="2" charset="77"/>
              </a:rPr>
              <a:t>¿Preguntas?</a:t>
            </a:r>
          </a:p>
          <a:p>
            <a:pPr algn="l" hangingPunct="1">
              <a:lnSpc>
                <a:spcPct val="80000"/>
              </a:lnSpc>
              <a:defRPr sz="6000" spc="300"/>
            </a:pPr>
            <a:endParaRPr lang="es-CL" sz="6000" b="1" spc="300" dirty="0">
              <a:solidFill>
                <a:schemeClr val="bg1"/>
              </a:solidFill>
              <a:latin typeface="Saira" pitchFamily="2" charset="77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58537" y="952861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Contextualización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1" name="Rectángulo 10">
            <a:extLst>
              <a:ext uri="{FF2B5EF4-FFF2-40B4-BE49-F238E27FC236}">
                <a16:creationId xmlns:a16="http://schemas.microsoft.com/office/drawing/2014/main" id="{2A8556BA-1E26-451E-B9C9-D67F5D2EF93B}"/>
              </a:ext>
            </a:extLst>
          </p:cNvPr>
          <p:cNvSpPr/>
          <p:nvPr/>
        </p:nvSpPr>
        <p:spPr>
          <a:xfrm>
            <a:off x="3634277" y="7774611"/>
            <a:ext cx="17113159" cy="1807224"/>
          </a:xfrm>
          <a:prstGeom prst="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chemeClr val="tx1"/>
                </a:solidFill>
              </a:rPr>
              <a:t>J</a:t>
            </a:r>
            <a:r>
              <a:rPr lang="es-CL" dirty="0">
                <a:solidFill>
                  <a:schemeClr val="tx1"/>
                </a:solidFill>
              </a:rPr>
              <a:t>ustificación de la investigación</a:t>
            </a:r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E42DD165-4D0A-4BE8-B83C-289AB97657E6}"/>
              </a:ext>
            </a:extLst>
          </p:cNvPr>
          <p:cNvSpPr/>
          <p:nvPr/>
        </p:nvSpPr>
        <p:spPr>
          <a:xfrm>
            <a:off x="3636687" y="5967387"/>
            <a:ext cx="17113159" cy="1807224"/>
          </a:xfrm>
          <a:prstGeom prst="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>
                <a:solidFill>
                  <a:schemeClr val="tx1"/>
                </a:solidFill>
              </a:rPr>
              <a:t>Identificación y delimitación del problema</a:t>
            </a:r>
          </a:p>
        </p:txBody>
      </p:sp>
      <p:sp>
        <p:nvSpPr>
          <p:cNvPr id="13" name="Redondear rectángulo de esquina del mismo lado 12">
            <a:extLst>
              <a:ext uri="{FF2B5EF4-FFF2-40B4-BE49-F238E27FC236}">
                <a16:creationId xmlns:a16="http://schemas.microsoft.com/office/drawing/2014/main" id="{37063CA3-CAD5-46C1-BD95-228230D18D1F}"/>
              </a:ext>
            </a:extLst>
          </p:cNvPr>
          <p:cNvSpPr/>
          <p:nvPr/>
        </p:nvSpPr>
        <p:spPr>
          <a:xfrm>
            <a:off x="3634277" y="4338084"/>
            <a:ext cx="17113159" cy="1629303"/>
          </a:xfrm>
          <a:prstGeom prst="round2Same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L" dirty="0">
                <a:solidFill>
                  <a:schemeClr val="tx1"/>
                </a:solidFill>
              </a:rPr>
              <a:t>Lugar de la investigación:</a:t>
            </a:r>
          </a:p>
        </p:txBody>
      </p:sp>
    </p:spTree>
    <p:extLst>
      <p:ext uri="{BB962C8B-B14F-4D97-AF65-F5344CB8AC3E}">
        <p14:creationId xmlns:p14="http://schemas.microsoft.com/office/powerpoint/2010/main" val="928501217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Planteamiento del problema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B6EA053-9B68-4C7B-BBD6-2B41401B8362}"/>
              </a:ext>
            </a:extLst>
          </p:cNvPr>
          <p:cNvSpPr/>
          <p:nvPr/>
        </p:nvSpPr>
        <p:spPr>
          <a:xfrm>
            <a:off x="2829912" y="3955312"/>
            <a:ext cx="18724176" cy="6567910"/>
          </a:xfrm>
          <a:prstGeom prst="roundRect">
            <a:avLst>
              <a:gd name="adj" fmla="val 9782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3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xxxxxxx</a:t>
            </a:r>
            <a:endParaRPr lang="es-CL" sz="3200" dirty="0"/>
          </a:p>
        </p:txBody>
      </p:sp>
    </p:spTree>
    <p:extLst>
      <p:ext uri="{BB962C8B-B14F-4D97-AF65-F5344CB8AC3E}">
        <p14:creationId xmlns:p14="http://schemas.microsoft.com/office/powerpoint/2010/main" val="1721451643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Objetivos de la investigación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B6EA053-9B68-4C7B-BBD6-2B41401B8362}"/>
              </a:ext>
            </a:extLst>
          </p:cNvPr>
          <p:cNvSpPr/>
          <p:nvPr/>
        </p:nvSpPr>
        <p:spPr>
          <a:xfrm>
            <a:off x="3605294" y="5139955"/>
            <a:ext cx="5989704" cy="55595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MX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</a:t>
            </a:r>
            <a:r>
              <a:rPr lang="es-MX" sz="3200" b="1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lantear el objetivo general tal como se plasmó en el trabajo</a:t>
            </a:r>
            <a:endParaRPr lang="es-CL" sz="3200" b="1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ctr"/>
            <a:endParaRPr lang="es-CL" sz="3200" dirty="0"/>
          </a:p>
        </p:txBody>
      </p:sp>
      <p:sp>
        <p:nvSpPr>
          <p:cNvPr id="5" name="Rectángulo redondeado 4">
            <a:extLst>
              <a:ext uri="{FF2B5EF4-FFF2-40B4-BE49-F238E27FC236}">
                <a16:creationId xmlns:a16="http://schemas.microsoft.com/office/drawing/2014/main" id="{BD1FD167-BBD2-4A13-87A3-33B7EB1B971B}"/>
              </a:ext>
            </a:extLst>
          </p:cNvPr>
          <p:cNvSpPr/>
          <p:nvPr/>
        </p:nvSpPr>
        <p:spPr>
          <a:xfrm>
            <a:off x="10577594" y="5139955"/>
            <a:ext cx="9746950" cy="555959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ES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Enumerar los objetivos específicos como se plantearon en el trabajo</a:t>
            </a:r>
          </a:p>
          <a:p>
            <a:pPr algn="ctr"/>
            <a:endParaRPr lang="es-CL" sz="3200" dirty="0"/>
          </a:p>
        </p:txBody>
      </p:sp>
      <p:sp>
        <p:nvSpPr>
          <p:cNvPr id="3" name="Redondear rectángulo de esquina del mismo lado 2">
            <a:extLst>
              <a:ext uri="{FF2B5EF4-FFF2-40B4-BE49-F238E27FC236}">
                <a16:creationId xmlns:a16="http://schemas.microsoft.com/office/drawing/2014/main" id="{544DE2F6-A97C-F94F-B0A0-CB71C8A23133}"/>
              </a:ext>
            </a:extLst>
          </p:cNvPr>
          <p:cNvSpPr/>
          <p:nvPr/>
        </p:nvSpPr>
        <p:spPr>
          <a:xfrm>
            <a:off x="3605294" y="3536742"/>
            <a:ext cx="5989704" cy="1603213"/>
          </a:xfrm>
          <a:prstGeom prst="round2SameRect">
            <a:avLst/>
          </a:prstGeom>
          <a:solidFill>
            <a:srgbClr val="63B7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Objetivo general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  <p:sp>
        <p:nvSpPr>
          <p:cNvPr id="11" name="Redondear rectángulo de esquina del mismo lado 10">
            <a:extLst>
              <a:ext uri="{FF2B5EF4-FFF2-40B4-BE49-F238E27FC236}">
                <a16:creationId xmlns:a16="http://schemas.microsoft.com/office/drawing/2014/main" id="{90684647-C07B-E84D-A376-3602FED34361}"/>
              </a:ext>
            </a:extLst>
          </p:cNvPr>
          <p:cNvSpPr/>
          <p:nvPr/>
        </p:nvSpPr>
        <p:spPr>
          <a:xfrm>
            <a:off x="10577593" y="3536742"/>
            <a:ext cx="9746949" cy="1603213"/>
          </a:xfrm>
          <a:prstGeom prst="round2SameRect">
            <a:avLst/>
          </a:prstGeom>
          <a:solidFill>
            <a:srgbClr val="63B733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71437" tIns="71437" rIns="71437" bIns="71437" numCol="1" spcCol="38100" rtlCol="0" anchor="ctr">
            <a:spAutoFit/>
          </a:bodyPr>
          <a:lstStyle/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s-CL" sz="30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Neue Medium"/>
              </a:rPr>
              <a:t>Objetivos específicos</a:t>
            </a:r>
          </a:p>
          <a:p>
            <a:pPr marL="0" marR="0" indent="0" algn="ctr" defTabSz="821531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s-CL" sz="30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5344590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Marco Teórico: Antecedentes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EB6EA053-9B68-4C7B-BBD6-2B41401B8362}"/>
              </a:ext>
            </a:extLst>
          </p:cNvPr>
          <p:cNvSpPr/>
          <p:nvPr/>
        </p:nvSpPr>
        <p:spPr>
          <a:xfrm>
            <a:off x="4030596" y="4076700"/>
            <a:ext cx="15849600" cy="5559590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dirty="0">
                <a:solidFill>
                  <a:srgbClr val="262626"/>
                </a:solidFill>
                <a:latin typeface="Calibri" panose="020F0502020204030204" pitchFamily="34" charset="0"/>
                <a:ea typeface="Times New Roman" panose="02020603050405020304" pitchFamily="18" charset="0"/>
              </a:rPr>
              <a:t>A</a:t>
            </a:r>
            <a:r>
              <a:rPr lang="es-ES" sz="3200" dirty="0">
                <a:solidFill>
                  <a:srgbClr val="262626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quí debe presentar una síntesis de lo dicho por cada una de las fuentes consultadas. Se sugiere hacer esquemas con desglose de lo más importante, no cortar y pegar el contenido del trabajo.</a:t>
            </a:r>
          </a:p>
        </p:txBody>
      </p:sp>
    </p:spTree>
    <p:extLst>
      <p:ext uri="{BB962C8B-B14F-4D97-AF65-F5344CB8AC3E}">
        <p14:creationId xmlns:p14="http://schemas.microsoft.com/office/powerpoint/2010/main" val="109039255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Metodología de la investigación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6153520A-4B10-40F5-A5D0-3FF5EEBE1FE6}"/>
              </a:ext>
            </a:extLst>
          </p:cNvPr>
          <p:cNvSpPr/>
          <p:nvPr/>
        </p:nvSpPr>
        <p:spPr>
          <a:xfrm>
            <a:off x="4384404" y="3582194"/>
            <a:ext cx="15592415" cy="1507645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Enfoque metodológico: </a:t>
            </a:r>
            <a:r>
              <a:rPr lang="es-MX" sz="2400" dirty="0">
                <a:solidFill>
                  <a:schemeClr val="tx1"/>
                </a:solidFill>
                <a:highlight>
                  <a:srgbClr val="FFFF00"/>
                </a:highlight>
              </a:rPr>
              <a:t>mencionar y explicar oralmente</a:t>
            </a:r>
            <a:endParaRPr lang="es-CL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84403" y="6590374"/>
            <a:ext cx="15592415" cy="1507645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Tipo de estudio: </a:t>
            </a:r>
            <a:r>
              <a:rPr lang="es-MX" sz="2400" dirty="0">
                <a:solidFill>
                  <a:schemeClr val="tx1"/>
                </a:solidFill>
                <a:highlight>
                  <a:srgbClr val="FFFF00"/>
                </a:highlight>
              </a:rPr>
              <a:t>mencionar y explicar oralmente</a:t>
            </a:r>
            <a:r>
              <a:rPr lang="es-MX" sz="2400" dirty="0">
                <a:solidFill>
                  <a:schemeClr val="tx1"/>
                </a:solidFill>
              </a:rPr>
              <a:t> </a:t>
            </a:r>
            <a:endParaRPr lang="es-CL" sz="24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D0AC507E-DE61-458F-A48E-023CD7FC2046}"/>
              </a:ext>
            </a:extLst>
          </p:cNvPr>
          <p:cNvSpPr/>
          <p:nvPr/>
        </p:nvSpPr>
        <p:spPr>
          <a:xfrm>
            <a:off x="4407182" y="9598554"/>
            <a:ext cx="15569636" cy="1507645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MX" sz="2400" dirty="0">
                <a:solidFill>
                  <a:schemeClr val="tx1"/>
                </a:solidFill>
              </a:rPr>
              <a:t>Diseño de la investigación: </a:t>
            </a:r>
            <a:r>
              <a:rPr lang="es-MX" sz="2400" dirty="0">
                <a:solidFill>
                  <a:schemeClr val="tx1"/>
                </a:solidFill>
                <a:highlight>
                  <a:srgbClr val="FFFF00"/>
                </a:highlight>
              </a:rPr>
              <a:t>mencionar y explicar oralmente</a:t>
            </a:r>
            <a:endParaRPr lang="es-CL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1528928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Población y muestra del estudio</a:t>
            </a:r>
            <a:endParaRPr lang="es-CL" sz="7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8" name="Rectángulo redondeado 7">
            <a:extLst>
              <a:ext uri="{FF2B5EF4-FFF2-40B4-BE49-F238E27FC236}">
                <a16:creationId xmlns:a16="http://schemas.microsoft.com/office/drawing/2014/main" id="{6153520A-4B10-40F5-A5D0-3FF5EEBE1FE6}"/>
              </a:ext>
            </a:extLst>
          </p:cNvPr>
          <p:cNvSpPr/>
          <p:nvPr/>
        </p:nvSpPr>
        <p:spPr>
          <a:xfrm>
            <a:off x="4395792" y="3731050"/>
            <a:ext cx="15592415" cy="1507645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dirty="0">
                <a:solidFill>
                  <a:schemeClr val="tx1"/>
                </a:solidFill>
              </a:rPr>
              <a:t>Unidad de análisis:</a:t>
            </a:r>
            <a:endParaRPr lang="es-CL" sz="36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1" y="5715000"/>
            <a:ext cx="15592415" cy="3581400"/>
          </a:xfrm>
          <a:prstGeom prst="roundRect">
            <a:avLst>
              <a:gd name="adj" fmla="val 835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dirty="0">
                <a:solidFill>
                  <a:schemeClr val="tx1"/>
                </a:solidFill>
              </a:rPr>
              <a:t>Muestra:</a:t>
            </a:r>
            <a:endParaRPr lang="es-CL" sz="3600" dirty="0">
              <a:solidFill>
                <a:schemeClr val="tx1"/>
              </a:solidFill>
            </a:endParaRPr>
          </a:p>
        </p:txBody>
      </p:sp>
      <p:sp>
        <p:nvSpPr>
          <p:cNvPr id="15" name="Rectángulo redondeado 14">
            <a:extLst>
              <a:ext uri="{FF2B5EF4-FFF2-40B4-BE49-F238E27FC236}">
                <a16:creationId xmlns:a16="http://schemas.microsoft.com/office/drawing/2014/main" id="{D0AC507E-DE61-458F-A48E-023CD7FC2046}"/>
              </a:ext>
            </a:extLst>
          </p:cNvPr>
          <p:cNvSpPr/>
          <p:nvPr/>
        </p:nvSpPr>
        <p:spPr>
          <a:xfrm>
            <a:off x="4418570" y="9747410"/>
            <a:ext cx="15569636" cy="1507645"/>
          </a:xfrm>
          <a:prstGeom prst="roundRect">
            <a:avLst/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dirty="0">
                <a:solidFill>
                  <a:schemeClr val="tx1"/>
                </a:solidFill>
              </a:rPr>
              <a:t>Población:</a:t>
            </a:r>
            <a:endParaRPr lang="es-CL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7282517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de tema">
            <a:extLst>
              <a:ext uri="{FF2B5EF4-FFF2-40B4-BE49-F238E27FC236}">
                <a16:creationId xmlns:a16="http://schemas.microsoft.com/office/drawing/2014/main" id="{4423FE44-F087-447E-A39D-918F31EDF922}"/>
              </a:ext>
            </a:extLst>
          </p:cNvPr>
          <p:cNvSpPr txBox="1">
            <a:spLocks/>
          </p:cNvSpPr>
          <p:nvPr/>
        </p:nvSpPr>
        <p:spPr>
          <a:xfrm>
            <a:off x="3160947" y="612458"/>
            <a:ext cx="17588899" cy="1181444"/>
          </a:xfrm>
          <a:prstGeom prst="rect">
            <a:avLst/>
          </a:prstGeom>
        </p:spPr>
        <p:txBody>
          <a:bodyPr anchor="t"/>
          <a:lstStyle>
            <a:lvl1pPr marL="0" marR="0" indent="0" algn="l" defTabSz="821531" rtl="0" latinLnBrk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000" b="0" i="0" u="none" strike="noStrike" cap="none" spc="300" baseline="0">
                <a:ln>
                  <a:noFill/>
                </a:ln>
                <a:solidFill>
                  <a:srgbClr val="343336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1pPr>
            <a:lvl2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2pPr>
            <a:lvl3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3pPr>
            <a:lvl4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4pPr>
            <a:lvl5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5pPr>
            <a:lvl6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6pPr>
            <a:lvl7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7pPr>
            <a:lvl8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8pPr>
            <a:lvl9pPr marL="0" marR="0" indent="0" algn="ctr" defTabSz="821531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1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n-lt"/>
                <a:ea typeface="+mn-ea"/>
                <a:cs typeface="+mn-cs"/>
                <a:sym typeface="Helvetica Neue Medium"/>
              </a:defRPr>
            </a:lvl9pPr>
          </a:lstStyle>
          <a:p>
            <a:r>
              <a:rPr lang="es-ES" sz="7200" dirty="0">
                <a:latin typeface="Calibri" panose="020F0502020204030204" pitchFamily="34" charset="0"/>
                <a:cs typeface="Calibri" panose="020F0502020204030204" pitchFamily="34" charset="0"/>
              </a:rPr>
              <a:t>Instrumento de medición cuantitativo: </a:t>
            </a:r>
            <a:r>
              <a:rPr lang="es-ES" sz="7200" dirty="0">
                <a:highlight>
                  <a:srgbClr val="FFFF00"/>
                </a:highlight>
                <a:latin typeface="Calibri" panose="020F0502020204030204" pitchFamily="34" charset="0"/>
                <a:cs typeface="Calibri" panose="020F0502020204030204" pitchFamily="34" charset="0"/>
              </a:rPr>
              <a:t>nombre del instrumento</a:t>
            </a:r>
            <a:endParaRPr lang="es-CL" sz="7200" dirty="0">
              <a:highlight>
                <a:srgbClr val="FFFF00"/>
              </a:highligh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" name="Imagen" descr="Imagen">
            <a:extLst>
              <a:ext uri="{FF2B5EF4-FFF2-40B4-BE49-F238E27FC236}">
                <a16:creationId xmlns:a16="http://schemas.microsoft.com/office/drawing/2014/main" id="{32124C2B-05CB-467B-9DB1-307EC69247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538" y="657942"/>
            <a:ext cx="2278674" cy="1476363"/>
          </a:xfrm>
          <a:prstGeom prst="rect">
            <a:avLst/>
          </a:prstGeom>
          <a:ln w="12700">
            <a:miter lim="400000"/>
          </a:ln>
        </p:spPr>
      </p:pic>
      <p:sp>
        <p:nvSpPr>
          <p:cNvPr id="14" name="Rectángulo redondeado 13">
            <a:extLst>
              <a:ext uri="{FF2B5EF4-FFF2-40B4-BE49-F238E27FC236}">
                <a16:creationId xmlns:a16="http://schemas.microsoft.com/office/drawing/2014/main" id="{63ABB419-C103-4443-BE31-9BD6E24457DF}"/>
              </a:ext>
            </a:extLst>
          </p:cNvPr>
          <p:cNvSpPr/>
          <p:nvPr/>
        </p:nvSpPr>
        <p:spPr>
          <a:xfrm>
            <a:off x="4395792" y="3777216"/>
            <a:ext cx="15592415" cy="7886700"/>
          </a:xfrm>
          <a:prstGeom prst="roundRect">
            <a:avLst>
              <a:gd name="adj" fmla="val 11274"/>
            </a:avLst>
          </a:prstGeom>
          <a:solidFill>
            <a:schemeClr val="bg1"/>
          </a:solidFill>
          <a:ln>
            <a:solidFill>
              <a:srgbClr val="63B73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lang="es-MX" sz="3600" b="0" dirty="0">
                <a:solidFill>
                  <a:schemeClr val="tx1"/>
                </a:solidFill>
              </a:rPr>
              <a:t>Presentar los instrumentos. Este es un modelo por lo que el título debe cambiar de acuerdo con lo que hayas realizado en tu trabajo.</a:t>
            </a:r>
            <a:endParaRPr lang="es-CL" sz="36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818016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71437" tIns="71437" rIns="71437" bIns="71437" numCol="1" spcCol="38100" rtlCol="0" anchor="ctr">
        <a:spAutoFit/>
      </a:bodyPr>
      <a:lstStyle>
        <a:defPPr marL="0" marR="0" indent="0" algn="ctr" defTabSz="821531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39E44FCC03FE44B8FDD44CB66E985C5" ma:contentTypeVersion="24" ma:contentTypeDescription="Crear nuevo documento." ma:contentTypeScope="" ma:versionID="686b0b0211f215025d2d2bcb09ff3aa7">
  <xsd:schema xmlns:xsd="http://www.w3.org/2001/XMLSchema" xmlns:xs="http://www.w3.org/2001/XMLSchema" xmlns:p="http://schemas.microsoft.com/office/2006/metadata/properties" xmlns:ns2="dbe6e1f7-1dac-444a-9b54-f8c42529d48c" xmlns:ns3="bd78b262-b3d9-429e-971d-31bca05ddd15" xmlns:ns4="315010d3-c083-4833-962d-37326c5b97be" xmlns:ns5="e5726dd9-b5b5-44f7-b9f4-3e7b4aab429b" targetNamespace="http://schemas.microsoft.com/office/2006/metadata/properties" ma:root="true" ma:fieldsID="71c16d13b43bd181c6e6b54b7d49e1d5" ns2:_="" ns3:_="" ns4:_="" ns5:_="">
    <xsd:import namespace="dbe6e1f7-1dac-444a-9b54-f8c42529d48c"/>
    <xsd:import namespace="bd78b262-b3d9-429e-971d-31bca05ddd15"/>
    <xsd:import namespace="315010d3-c083-4833-962d-37326c5b97be"/>
    <xsd:import namespace="e5726dd9-b5b5-44f7-b9f4-3e7b4aab429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4:SharedWithDetails" minOccurs="0"/>
                <xsd:element ref="ns2:MediaServiceAutoTag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Location" minOccurs="0"/>
                <xsd:element ref="ns2:MediaLengthInSeconds" minOccurs="0"/>
                <xsd:element ref="ns5:TaxCatchAll" minOccurs="0"/>
                <xsd:element ref="ns2:lcf76f155ced4ddcb4097134ff3c332f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be6e1f7-1dac-444a-9b54-f8c42529d48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3" nillable="true" ma:taxonomy="true" ma:internalName="lcf76f155ced4ddcb4097134ff3c332f" ma:taxonomyFieldName="MediaServiceImageTags" ma:displayName="Etiquetas de imagen" ma:readOnly="false" ma:fieldId="{5cf76f15-5ced-4ddc-b409-7134ff3c332f}" ma:taxonomyMulti="true" ma:sspId="df63e450-d847-4d1f-ad9f-5085bf68f4e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d78b262-b3d9-429e-971d-31bca05ddd15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15010d3-c083-4833-962d-37326c5b97be" elementFormDefault="qualified">
    <xsd:import namespace="http://schemas.microsoft.com/office/2006/documentManagement/types"/>
    <xsd:import namespace="http://schemas.microsoft.com/office/infopath/2007/PartnerControls"/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5726dd9-b5b5-44f7-b9f4-3e7b4aab429b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c0d9a4eb-2a37-4c98-a31e-c4453f35ec20}" ma:internalName="TaxCatchAll" ma:showField="CatchAllData" ma:web="e5726dd9-b5b5-44f7-b9f4-3e7b4aab429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2" ma:displayName="Tipo de contenido"/>
        <xsd:element ref="dc:title" minOccurs="0" maxOccurs="1" ma:index="1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e5726dd9-b5b5-44f7-b9f4-3e7b4aab429b" xsi:nil="true"/>
    <lcf76f155ced4ddcb4097134ff3c332f xmlns="dbe6e1f7-1dac-444a-9b54-f8c42529d48c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4A4FD06-BEB4-4895-85F8-D5EB39B9A75C}"/>
</file>

<file path=customXml/itemProps2.xml><?xml version="1.0" encoding="utf-8"?>
<ds:datastoreItem xmlns:ds="http://schemas.openxmlformats.org/officeDocument/2006/customXml" ds:itemID="{E32E9864-FF29-49B2-95C5-04D924C54B10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7640922-E818-4FD8-82AB-4BC5EE60626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2111</TotalTime>
  <Words>639</Words>
  <Application>Microsoft Office PowerPoint</Application>
  <PresentationFormat>Personalizado</PresentationFormat>
  <Paragraphs>66</Paragraphs>
  <Slides>21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21</vt:i4>
      </vt:variant>
    </vt:vector>
  </HeadingPairs>
  <TitlesOfParts>
    <vt:vector size="28" baseType="lpstr">
      <vt:lpstr>Arial</vt:lpstr>
      <vt:lpstr>Calibri</vt:lpstr>
      <vt:lpstr>Helvetica Light</vt:lpstr>
      <vt:lpstr>Helvetica Neue</vt:lpstr>
      <vt:lpstr>Helvetica Neue Medium</vt:lpstr>
      <vt:lpstr>Saira</vt:lpstr>
      <vt:lpstr>White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Cinthya Gabriela Castro  Larroulet</dc:creator>
  <cp:lastModifiedBy>Marcela Alejandra Vidal Valenzuela</cp:lastModifiedBy>
  <cp:revision>52</cp:revision>
  <dcterms:modified xsi:type="dcterms:W3CDTF">2023-06-12T19:25:46Z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0x010100B39E44FCC03FE44B8FDD44CB66E985C5</vt:lpwstr>
  </property>
  <property fmtid="{D5CDD505-2E9C-101B-9397-08002B2CF9AE}" pid="3" name="MSIP_Label_2547b8a3-ac18-4287-b28a-c115cfe9803a_Enabled">
    <vt:lpwstr>true</vt:lpwstr>
  </property>
  <property fmtid="{D5CDD505-2E9C-101B-9397-08002B2CF9AE}" pid="4" name="MSIP_Label_2547b8a3-ac18-4287-b28a-c115cfe9803a_SetDate">
    <vt:lpwstr>2023-06-12T19:24:20Z</vt:lpwstr>
  </property>
  <property fmtid="{D5CDD505-2E9C-101B-9397-08002B2CF9AE}" pid="5" name="MSIP_Label_2547b8a3-ac18-4287-b28a-c115cfe9803a_Method">
    <vt:lpwstr>Standard</vt:lpwstr>
  </property>
  <property fmtid="{D5CDD505-2E9C-101B-9397-08002B2CF9AE}" pid="6" name="MSIP_Label_2547b8a3-ac18-4287-b28a-c115cfe9803a_Name">
    <vt:lpwstr>Público</vt:lpwstr>
  </property>
  <property fmtid="{D5CDD505-2E9C-101B-9397-08002B2CF9AE}" pid="7" name="MSIP_Label_2547b8a3-ac18-4287-b28a-c115cfe9803a_SiteId">
    <vt:lpwstr>4fd56a46-8498-4360-9d3e-bbb677303c73</vt:lpwstr>
  </property>
  <property fmtid="{D5CDD505-2E9C-101B-9397-08002B2CF9AE}" pid="8" name="MSIP_Label_2547b8a3-ac18-4287-b28a-c115cfe9803a_ActionId">
    <vt:lpwstr>04d0ca7e-a346-4360-aaa9-3523014b3312</vt:lpwstr>
  </property>
  <property fmtid="{D5CDD505-2E9C-101B-9397-08002B2CF9AE}" pid="9" name="MSIP_Label_2547b8a3-ac18-4287-b28a-c115cfe9803a_ContentBits">
    <vt:lpwstr>0</vt:lpwstr>
  </property>
</Properties>
</file>