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6" r:id="rId2"/>
    <p:sldId id="277" r:id="rId3"/>
    <p:sldId id="278" r:id="rId4"/>
    <p:sldId id="279" r:id="rId5"/>
    <p:sldId id="280" r:id="rId6"/>
    <p:sldId id="281" r:id="rId7"/>
    <p:sldId id="282" r:id="rId8"/>
    <p:sldId id="283" r:id="rId9"/>
    <p:sldId id="284" r:id="rId10"/>
    <p:sldId id="257"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7A168-19D6-4EEE-84E3-21D52F233D7C}" type="datetimeFigureOut">
              <a:rPr lang="es-MX" smtClean="0"/>
              <a:t>08/02/2018</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B4ADC-2C43-4539-BC7F-8BD01FF2F4E9}" type="slidenum">
              <a:rPr lang="es-MX" smtClean="0"/>
              <a:t>‹#›</a:t>
            </a:fld>
            <a:endParaRPr lang="es-MX"/>
          </a:p>
        </p:txBody>
      </p:sp>
    </p:spTree>
    <p:extLst>
      <p:ext uri="{BB962C8B-B14F-4D97-AF65-F5344CB8AC3E}">
        <p14:creationId xmlns:p14="http://schemas.microsoft.com/office/powerpoint/2010/main" val="249859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Shape 6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65" name="Shape 6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959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31" name="Shape 7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51867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Shape 7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50" name="Shape 7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918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Shape 7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58" name="Shape 7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8947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Shape 7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65" name="Shape 7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9323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Shape 7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71" name="Shape 7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0957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Shape 7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78" name="Shape 7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635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85" name="Shape 7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3942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Shape 7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93" name="Shape 7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4854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Shape 7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00" name="Shape 8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411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06" name="Shape 8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780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Shape 6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72" name="Shape 6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3825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Shape 8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13" name="Shape 8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9337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Shape 8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21" name="Shape 8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9295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Shape 8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28" name="Shape 8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1700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Shape 8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36" name="Shape 8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61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Shape 8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44" name="Shape 8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6831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Shape 8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53" name="Shape 8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1215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Shape 8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0" name="Shape 8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887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78" name="Shape 6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0356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Shape 6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84" name="Shape 6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319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Shape 6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91" name="Shape 6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162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Shape 6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98" name="Shape 6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066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Shape 7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05" name="Shape 7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373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Shape 7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12" name="Shape 7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2254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18" name="Shape 7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503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MX"/>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MX"/>
          </a:p>
        </p:txBody>
      </p:sp>
      <p:sp>
        <p:nvSpPr>
          <p:cNvPr id="4" name="Date Placeholder 3"/>
          <p:cNvSpPr>
            <a:spLocks noGrp="1"/>
          </p:cNvSpPr>
          <p:nvPr>
            <p:ph type="dt" sz="half" idx="10"/>
          </p:nvPr>
        </p:nvSpPr>
        <p:spPr/>
        <p:txBody>
          <a:bodyPr/>
          <a:lstStyle/>
          <a:p>
            <a:fld id="{FD9842F4-96FB-49F4-8AC1-F0877618B680}" type="datetimeFigureOut">
              <a:rPr lang="es-MX" smtClean="0"/>
              <a:t>08/02/2018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AB4CED5-AFE2-45F6-A95F-6E5608D46855}" type="slidenum">
              <a:rPr lang="es-MX" smtClean="0"/>
              <a:t>‹#›</a:t>
            </a:fld>
            <a:endParaRPr lang="es-MX"/>
          </a:p>
        </p:txBody>
      </p:sp>
    </p:spTree>
    <p:extLst>
      <p:ext uri="{BB962C8B-B14F-4D97-AF65-F5344CB8AC3E}">
        <p14:creationId xmlns:p14="http://schemas.microsoft.com/office/powerpoint/2010/main" val="259478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FD9842F4-96FB-49F4-8AC1-F0877618B680}" type="datetimeFigureOut">
              <a:rPr lang="es-MX" smtClean="0"/>
              <a:t>08/02/2018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AB4CED5-AFE2-45F6-A95F-6E5608D46855}" type="slidenum">
              <a:rPr lang="es-MX" smtClean="0"/>
              <a:t>‹#›</a:t>
            </a:fld>
            <a:endParaRPr lang="es-MX"/>
          </a:p>
        </p:txBody>
      </p:sp>
    </p:spTree>
    <p:extLst>
      <p:ext uri="{BB962C8B-B14F-4D97-AF65-F5344CB8AC3E}">
        <p14:creationId xmlns:p14="http://schemas.microsoft.com/office/powerpoint/2010/main" val="3161885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MX"/>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FD9842F4-96FB-49F4-8AC1-F0877618B680}" type="datetimeFigureOut">
              <a:rPr lang="es-MX" smtClean="0"/>
              <a:t>08/02/2018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AB4CED5-AFE2-45F6-A95F-6E5608D46855}" type="slidenum">
              <a:rPr lang="es-MX" smtClean="0"/>
              <a:t>‹#›</a:t>
            </a:fld>
            <a:endParaRPr lang="es-MX"/>
          </a:p>
        </p:txBody>
      </p:sp>
    </p:spTree>
    <p:extLst>
      <p:ext uri="{BB962C8B-B14F-4D97-AF65-F5344CB8AC3E}">
        <p14:creationId xmlns:p14="http://schemas.microsoft.com/office/powerpoint/2010/main" val="668759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3000" b="0"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2pPr>
            <a:lvl3pPr marL="0" marR="0" lvl="2"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3pPr>
            <a:lvl4pPr marL="0" marR="0" lvl="3"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4pPr>
            <a:lvl5pPr marL="0" marR="0" lvl="4" indent="0" algn="l" rtl="0">
              <a:lnSpc>
                <a:spcPct val="100000"/>
              </a:lnSpc>
              <a:spcBef>
                <a:spcPts val="0"/>
              </a:spcBef>
              <a:spcAft>
                <a:spcPts val="0"/>
              </a:spcAft>
              <a:buNone/>
              <a:defRPr sz="3000" b="1" i="0" u="none" strike="noStrike" cap="none">
                <a:solidFill>
                  <a:schemeClr val="accent1"/>
                </a:solidFill>
                <a:latin typeface="Arial"/>
                <a:ea typeface="Arial"/>
                <a:cs typeface="Arial"/>
                <a:sym typeface="Arial"/>
              </a:defRPr>
            </a:lvl5pPr>
            <a:lvl6pPr marL="457200" marR="0" lvl="5"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6pPr>
            <a:lvl7pPr marL="914400" marR="0" lvl="6"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7pPr>
            <a:lvl8pPr marL="1371600" marR="0" lvl="7"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8pPr>
            <a:lvl9pPr marL="1828800" marR="0" lvl="8" indent="0" algn="ctr" rtl="0">
              <a:spcBef>
                <a:spcPts val="0"/>
              </a:spcBef>
              <a:spcAft>
                <a:spcPts val="0"/>
              </a:spcAft>
              <a:buNone/>
              <a:defRPr sz="3000" b="0" i="0" u="none" strike="noStrike" cap="none">
                <a:solidFill>
                  <a:schemeClr val="accent1"/>
                </a:solidFill>
                <a:latin typeface="Rockwell"/>
                <a:ea typeface="Rockwell"/>
                <a:cs typeface="Rockwell"/>
                <a:sym typeface="Rockwell"/>
              </a:defRPr>
            </a:lvl9pPr>
          </a:lstStyle>
          <a:p>
            <a:endParaRPr/>
          </a:p>
        </p:txBody>
      </p:sp>
      <p:sp>
        <p:nvSpPr>
          <p:cNvPr id="98" name="Shape 98"/>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lstStyle>
            <a:lvl1pPr marL="126000" marR="0" lvl="0" indent="-11700" algn="l" rtl="0">
              <a:spcBef>
                <a:spcPts val="0"/>
              </a:spcBef>
              <a:spcAft>
                <a:spcPts val="0"/>
              </a:spcAft>
              <a:buClr>
                <a:srgbClr val="5D6063"/>
              </a:buClr>
              <a:buSzPct val="100000"/>
              <a:buFont typeface="Nunito"/>
              <a:buChar char="›"/>
              <a:defRPr sz="1800" b="0" i="0" u="none" strike="noStrike" cap="none">
                <a:solidFill>
                  <a:srgbClr val="5D6063"/>
                </a:solidFill>
                <a:latin typeface="Arial"/>
                <a:ea typeface="Arial"/>
                <a:cs typeface="Arial"/>
                <a:sym typeface="Arial"/>
              </a:defRPr>
            </a:lvl1pPr>
            <a:lvl2pPr marL="540000" marR="0" lvl="1" indent="-82799" algn="l" rtl="0">
              <a:spcBef>
                <a:spcPts val="0"/>
              </a:spcBef>
              <a:spcAft>
                <a:spcPts val="0"/>
              </a:spcAft>
              <a:buClr>
                <a:srgbClr val="5D6063"/>
              </a:buClr>
              <a:buSzPct val="100000"/>
              <a:buFont typeface="Nunito"/>
              <a:buChar char="›"/>
              <a:defRPr sz="1600" b="0" i="0" u="none" strike="noStrike" cap="none">
                <a:solidFill>
                  <a:srgbClr val="5D6063"/>
                </a:solidFill>
                <a:latin typeface="Arial"/>
                <a:ea typeface="Arial"/>
                <a:cs typeface="Arial"/>
                <a:sym typeface="Arial"/>
              </a:defRPr>
            </a:lvl2pPr>
            <a:lvl3pPr marL="715963" marR="0" lvl="2" indent="-93662" algn="l" rtl="0">
              <a:spcBef>
                <a:spcPts val="0"/>
              </a:spcBef>
              <a:spcAft>
                <a:spcPts val="0"/>
              </a:spcAft>
              <a:buClr>
                <a:srgbClr val="5D6063"/>
              </a:buClr>
              <a:buSzPct val="100000"/>
              <a:buFont typeface="Nunito"/>
              <a:buChar char="›"/>
              <a:defRPr sz="1400" b="0" i="0" u="none" strike="noStrike" cap="none">
                <a:solidFill>
                  <a:srgbClr val="5D6063"/>
                </a:solidFill>
                <a:latin typeface="Arial"/>
                <a:ea typeface="Arial"/>
                <a:cs typeface="Arial"/>
                <a:sym typeface="Arial"/>
              </a:defRPr>
            </a:lvl3pPr>
            <a:lvl4pPr marL="923925" marR="0" lvl="3" indent="-111125" algn="l" rtl="0">
              <a:spcBef>
                <a:spcPts val="0"/>
              </a:spcBef>
              <a:spcAft>
                <a:spcPts val="0"/>
              </a:spcAft>
              <a:buClr>
                <a:srgbClr val="5D6063"/>
              </a:buClr>
              <a:buSzPct val="100000"/>
              <a:buFont typeface="Nunito"/>
              <a:buChar char="›"/>
              <a:defRPr sz="1200" b="0" i="0" u="none" strike="noStrike" cap="none">
                <a:solidFill>
                  <a:srgbClr val="5D6063"/>
                </a:solidFill>
                <a:latin typeface="Arial"/>
                <a:ea typeface="Arial"/>
                <a:cs typeface="Arial"/>
                <a:sym typeface="Arial"/>
              </a:defRPr>
            </a:lvl4pPr>
            <a:lvl5pPr marL="1079500" marR="0" lvl="4" indent="-19050" algn="l" rtl="0">
              <a:spcBef>
                <a:spcPts val="0"/>
              </a:spcBef>
              <a:spcAft>
                <a:spcPts val="0"/>
              </a:spcAft>
              <a:buClr>
                <a:schemeClr val="dk1"/>
              </a:buClr>
              <a:buSzPct val="100000"/>
              <a:buFont typeface="Nunito"/>
              <a:buChar char="›"/>
              <a:defRPr sz="1100" b="0" i="0" u="none" strike="noStrike" cap="none">
                <a:solidFill>
                  <a:schemeClr val="dk1"/>
                </a:solidFill>
                <a:latin typeface="Arial"/>
                <a:ea typeface="Arial"/>
                <a:cs typeface="Arial"/>
                <a:sym typeface="Arial"/>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i="0" u="none" strike="noStrike" cap="none">
                <a:solidFill>
                  <a:schemeClr val="accent2"/>
                </a:solidFill>
                <a:latin typeface="Arial"/>
                <a:ea typeface="Arial"/>
                <a:cs typeface="Arial"/>
                <a:sym typeface="Arial"/>
              </a:rPr>
              <a:t>‹#›</a:t>
            </a:fld>
            <a:endParaRPr lang="es-MX" sz="800" b="1" i="0" u="none" strike="noStrike" cap="none">
              <a:solidFill>
                <a:schemeClr val="accent2"/>
              </a:solidFill>
              <a:latin typeface="Arial"/>
              <a:ea typeface="Arial"/>
              <a:cs typeface="Arial"/>
              <a:sym typeface="Arial"/>
            </a:endParaRPr>
          </a:p>
        </p:txBody>
      </p:sp>
    </p:spTree>
    <p:extLst>
      <p:ext uri="{BB962C8B-B14F-4D97-AF65-F5344CB8AC3E}">
        <p14:creationId xmlns:p14="http://schemas.microsoft.com/office/powerpoint/2010/main" val="1578548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10"/>
          </p:nvPr>
        </p:nvSpPr>
        <p:spPr/>
        <p:txBody>
          <a:bodyPr/>
          <a:lstStyle/>
          <a:p>
            <a:fld id="{FD9842F4-96FB-49F4-8AC1-F0877618B680}" type="datetimeFigureOut">
              <a:rPr lang="es-MX" smtClean="0"/>
              <a:t>08/02/2018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AB4CED5-AFE2-45F6-A95F-6E5608D46855}" type="slidenum">
              <a:rPr lang="es-MX" smtClean="0"/>
              <a:t>‹#›</a:t>
            </a:fld>
            <a:endParaRPr lang="es-MX"/>
          </a:p>
        </p:txBody>
      </p:sp>
    </p:spTree>
    <p:extLst>
      <p:ext uri="{BB962C8B-B14F-4D97-AF65-F5344CB8AC3E}">
        <p14:creationId xmlns:p14="http://schemas.microsoft.com/office/powerpoint/2010/main" val="41007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MX"/>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9842F4-96FB-49F4-8AC1-F0877618B680}" type="datetimeFigureOut">
              <a:rPr lang="es-MX" smtClean="0"/>
              <a:t>08/02/2018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AB4CED5-AFE2-45F6-A95F-6E5608D46855}" type="slidenum">
              <a:rPr lang="es-MX" smtClean="0"/>
              <a:t>‹#›</a:t>
            </a:fld>
            <a:endParaRPr lang="es-MX"/>
          </a:p>
        </p:txBody>
      </p:sp>
    </p:spTree>
    <p:extLst>
      <p:ext uri="{BB962C8B-B14F-4D97-AF65-F5344CB8AC3E}">
        <p14:creationId xmlns:p14="http://schemas.microsoft.com/office/powerpoint/2010/main" val="282804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Date Placeholder 4"/>
          <p:cNvSpPr>
            <a:spLocks noGrp="1"/>
          </p:cNvSpPr>
          <p:nvPr>
            <p:ph type="dt" sz="half" idx="10"/>
          </p:nvPr>
        </p:nvSpPr>
        <p:spPr/>
        <p:txBody>
          <a:bodyPr/>
          <a:lstStyle/>
          <a:p>
            <a:fld id="{FD9842F4-96FB-49F4-8AC1-F0877618B680}" type="datetimeFigureOut">
              <a:rPr lang="es-MX" smtClean="0"/>
              <a:t>08/02/2018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AB4CED5-AFE2-45F6-A95F-6E5608D46855}" type="slidenum">
              <a:rPr lang="es-MX" smtClean="0"/>
              <a:t>‹#›</a:t>
            </a:fld>
            <a:endParaRPr lang="es-MX"/>
          </a:p>
        </p:txBody>
      </p:sp>
    </p:spTree>
    <p:extLst>
      <p:ext uri="{BB962C8B-B14F-4D97-AF65-F5344CB8AC3E}">
        <p14:creationId xmlns:p14="http://schemas.microsoft.com/office/powerpoint/2010/main" val="3145778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MX"/>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7" name="Date Placeholder 6"/>
          <p:cNvSpPr>
            <a:spLocks noGrp="1"/>
          </p:cNvSpPr>
          <p:nvPr>
            <p:ph type="dt" sz="half" idx="10"/>
          </p:nvPr>
        </p:nvSpPr>
        <p:spPr/>
        <p:txBody>
          <a:bodyPr/>
          <a:lstStyle/>
          <a:p>
            <a:fld id="{FD9842F4-96FB-49F4-8AC1-F0877618B680}" type="datetimeFigureOut">
              <a:rPr lang="es-MX" smtClean="0"/>
              <a:t>08/02/2018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AB4CED5-AFE2-45F6-A95F-6E5608D46855}" type="slidenum">
              <a:rPr lang="es-MX" smtClean="0"/>
              <a:t>‹#›</a:t>
            </a:fld>
            <a:endParaRPr lang="es-MX"/>
          </a:p>
        </p:txBody>
      </p:sp>
    </p:spTree>
    <p:extLst>
      <p:ext uri="{BB962C8B-B14F-4D97-AF65-F5344CB8AC3E}">
        <p14:creationId xmlns:p14="http://schemas.microsoft.com/office/powerpoint/2010/main" val="328682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Date Placeholder 2"/>
          <p:cNvSpPr>
            <a:spLocks noGrp="1"/>
          </p:cNvSpPr>
          <p:nvPr>
            <p:ph type="dt" sz="half" idx="10"/>
          </p:nvPr>
        </p:nvSpPr>
        <p:spPr/>
        <p:txBody>
          <a:bodyPr/>
          <a:lstStyle/>
          <a:p>
            <a:fld id="{FD9842F4-96FB-49F4-8AC1-F0877618B680}" type="datetimeFigureOut">
              <a:rPr lang="es-MX" smtClean="0"/>
              <a:t>08/02/2018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AB4CED5-AFE2-45F6-A95F-6E5608D46855}" type="slidenum">
              <a:rPr lang="es-MX" smtClean="0"/>
              <a:t>‹#›</a:t>
            </a:fld>
            <a:endParaRPr lang="es-MX"/>
          </a:p>
        </p:txBody>
      </p:sp>
    </p:spTree>
    <p:extLst>
      <p:ext uri="{BB962C8B-B14F-4D97-AF65-F5344CB8AC3E}">
        <p14:creationId xmlns:p14="http://schemas.microsoft.com/office/powerpoint/2010/main" val="304614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842F4-96FB-49F4-8AC1-F0877618B680}" type="datetimeFigureOut">
              <a:rPr lang="es-MX" smtClean="0"/>
              <a:t>08/02/2018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AB4CED5-AFE2-45F6-A95F-6E5608D46855}" type="slidenum">
              <a:rPr lang="es-MX" smtClean="0"/>
              <a:t>‹#›</a:t>
            </a:fld>
            <a:endParaRPr lang="es-MX"/>
          </a:p>
        </p:txBody>
      </p:sp>
    </p:spTree>
    <p:extLst>
      <p:ext uri="{BB962C8B-B14F-4D97-AF65-F5344CB8AC3E}">
        <p14:creationId xmlns:p14="http://schemas.microsoft.com/office/powerpoint/2010/main" val="239586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MX"/>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842F4-96FB-49F4-8AC1-F0877618B680}" type="datetimeFigureOut">
              <a:rPr lang="es-MX" smtClean="0"/>
              <a:t>08/02/2018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AB4CED5-AFE2-45F6-A95F-6E5608D46855}" type="slidenum">
              <a:rPr lang="es-MX" smtClean="0"/>
              <a:t>‹#›</a:t>
            </a:fld>
            <a:endParaRPr lang="es-MX"/>
          </a:p>
        </p:txBody>
      </p:sp>
    </p:spTree>
    <p:extLst>
      <p:ext uri="{BB962C8B-B14F-4D97-AF65-F5344CB8AC3E}">
        <p14:creationId xmlns:p14="http://schemas.microsoft.com/office/powerpoint/2010/main" val="214672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MX"/>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842F4-96FB-49F4-8AC1-F0877618B680}" type="datetimeFigureOut">
              <a:rPr lang="es-MX" smtClean="0"/>
              <a:t>08/02/2018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AB4CED5-AFE2-45F6-A95F-6E5608D46855}" type="slidenum">
              <a:rPr lang="es-MX" smtClean="0"/>
              <a:t>‹#›</a:t>
            </a:fld>
            <a:endParaRPr lang="es-MX"/>
          </a:p>
        </p:txBody>
      </p:sp>
    </p:spTree>
    <p:extLst>
      <p:ext uri="{BB962C8B-B14F-4D97-AF65-F5344CB8AC3E}">
        <p14:creationId xmlns:p14="http://schemas.microsoft.com/office/powerpoint/2010/main" val="115760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MX"/>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842F4-96FB-49F4-8AC1-F0877618B680}" type="datetimeFigureOut">
              <a:rPr lang="es-MX" smtClean="0"/>
              <a:t>08/02/2018</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4CED5-AFE2-45F6-A95F-6E5608D46855}" type="slidenum">
              <a:rPr lang="es-MX" smtClean="0"/>
              <a:t>‹#›</a:t>
            </a:fld>
            <a:endParaRPr lang="es-MX"/>
          </a:p>
        </p:txBody>
      </p:sp>
    </p:spTree>
    <p:extLst>
      <p:ext uri="{BB962C8B-B14F-4D97-AF65-F5344CB8AC3E}">
        <p14:creationId xmlns:p14="http://schemas.microsoft.com/office/powerpoint/2010/main" val="75786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Shape 667"/>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Formularios</a:t>
            </a:r>
          </a:p>
        </p:txBody>
      </p:sp>
      <p:sp>
        <p:nvSpPr>
          <p:cNvPr id="668" name="Shape 668"/>
          <p:cNvSpPr txBox="1">
            <a:spLocks noGrp="1"/>
          </p:cNvSpPr>
          <p:nvPr>
            <p:ph type="body" idx="1"/>
          </p:nvPr>
        </p:nvSpPr>
        <p:spPr>
          <a:xfrm>
            <a:off x="415600" y="2235200"/>
            <a:ext cx="11360800" cy="3348633"/>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Los formularios son utilizados para reunir información que </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introduzca el usuario.</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En HTML se definen mediante la etiqueta &lt;form&gt;.</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Contienen elementos de formulario, que pueden ser diferentes </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elementos de entrada, tales como cajas de texto, checkbox, </a:t>
            </a: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radio button, submit, button, etcétera.</a:t>
            </a:r>
          </a:p>
        </p:txBody>
      </p:sp>
      <p:pic>
        <p:nvPicPr>
          <p:cNvPr id="669" name="Shape 669"/>
          <p:cNvPicPr preferRelativeResize="0"/>
          <p:nvPr/>
        </p:nvPicPr>
        <p:blipFill rotWithShape="1">
          <a:blip r:embed="rId3">
            <a:alphaModFix/>
          </a:blip>
          <a:srcRect/>
          <a:stretch/>
        </p:blipFill>
        <p:spPr>
          <a:xfrm>
            <a:off x="7392143" y="2235200"/>
            <a:ext cx="3722591" cy="2756254"/>
          </a:xfrm>
          <a:prstGeom prst="rect">
            <a:avLst/>
          </a:prstGeom>
          <a:noFill/>
          <a:ln>
            <a:noFill/>
          </a:ln>
        </p:spPr>
      </p:pic>
    </p:spTree>
    <p:extLst>
      <p:ext uri="{BB962C8B-B14F-4D97-AF65-F5344CB8AC3E}">
        <p14:creationId xmlns:p14="http://schemas.microsoft.com/office/powerpoint/2010/main" val="1371759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ctrTitle"/>
          </p:nvPr>
        </p:nvSpPr>
        <p:spPr>
          <a:xfrm>
            <a:off x="1097279" y="758952"/>
            <a:ext cx="10058399" cy="3566159"/>
          </a:xfrm>
          <a:prstGeom prst="rect">
            <a:avLst/>
          </a:prstGeom>
          <a:noFill/>
          <a:ln>
            <a:noFill/>
          </a:ln>
        </p:spPr>
        <p:txBody>
          <a:bodyPr lIns="121900" tIns="121900" rIns="121900" bIns="121900" anchor="b" anchorCtr="0">
            <a:noAutofit/>
          </a:bodyPr>
          <a:lstStyle/>
          <a:p>
            <a:pPr marL="0" marR="0" lvl="0" indent="0" algn="ctr" rtl="0">
              <a:lnSpc>
                <a:spcPct val="85000"/>
              </a:lnSpc>
              <a:spcBef>
                <a:spcPts val="0"/>
              </a:spcBef>
              <a:spcAft>
                <a:spcPts val="0"/>
              </a:spcAft>
              <a:buSzPct val="25000"/>
              <a:buNone/>
            </a:pPr>
            <a:r>
              <a:rPr lang="es-MX" sz="8000" b="0" i="0" u="none" strike="noStrike" cap="none">
                <a:solidFill>
                  <a:srgbClr val="484C4E"/>
                </a:solidFill>
                <a:latin typeface="Arial"/>
                <a:ea typeface="Arial"/>
                <a:cs typeface="Arial"/>
                <a:sym typeface="Arial"/>
              </a:rPr>
              <a:t>CSS</a:t>
            </a:r>
            <a:br>
              <a:rPr lang="es-MX" sz="8000" b="0" i="0" u="none" strike="noStrike" cap="none">
                <a:solidFill>
                  <a:srgbClr val="484C4E"/>
                </a:solidFill>
                <a:latin typeface="Arial"/>
                <a:ea typeface="Arial"/>
                <a:cs typeface="Arial"/>
                <a:sym typeface="Arial"/>
              </a:rPr>
            </a:br>
            <a:r>
              <a:rPr lang="es-MX" sz="8000" b="0" i="0" u="none" strike="noStrike" cap="none">
                <a:solidFill>
                  <a:srgbClr val="484C4E"/>
                </a:solidFill>
                <a:latin typeface="Arial"/>
                <a:ea typeface="Arial"/>
                <a:cs typeface="Arial"/>
                <a:sym typeface="Arial"/>
              </a:rPr>
              <a:t>(Cascade Style Sheet)</a:t>
            </a:r>
          </a:p>
        </p:txBody>
      </p:sp>
    </p:spTree>
    <p:extLst>
      <p:ext uri="{BB962C8B-B14F-4D97-AF65-F5344CB8AC3E}">
        <p14:creationId xmlns:p14="http://schemas.microsoft.com/office/powerpoint/2010/main" val="136714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Shape 752"/>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Funcionamiento Básico de CSS</a:t>
            </a:r>
          </a:p>
        </p:txBody>
      </p:sp>
      <p:sp>
        <p:nvSpPr>
          <p:cNvPr id="753" name="Shape 753"/>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Antes de que se generalizara el uso de CSS, los diseñadores de páginas web utilizaban etiquetas HTML especiales para modificar el aspecto de los elementos de la página. El siguiente ejemplo muestra una página HTML con estilos definidos sin utilizar CSS:</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sp>
        <p:nvSpPr>
          <p:cNvPr id="754" name="Shape 754"/>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11</a:t>
            </a:fld>
            <a:endParaRPr lang="es-MX" sz="800" b="1">
              <a:solidFill>
                <a:schemeClr val="accent2"/>
              </a:solidFill>
              <a:latin typeface="Arial"/>
              <a:ea typeface="Arial"/>
              <a:cs typeface="Arial"/>
              <a:sym typeface="Arial"/>
            </a:endParaRPr>
          </a:p>
        </p:txBody>
      </p:sp>
      <p:pic>
        <p:nvPicPr>
          <p:cNvPr id="755" name="Shape 755"/>
          <p:cNvPicPr preferRelativeResize="0"/>
          <p:nvPr/>
        </p:nvPicPr>
        <p:blipFill rotWithShape="1">
          <a:blip r:embed="rId3">
            <a:alphaModFix/>
          </a:blip>
          <a:srcRect/>
          <a:stretch/>
        </p:blipFill>
        <p:spPr>
          <a:xfrm>
            <a:off x="1498117" y="2584234"/>
            <a:ext cx="9195763" cy="3888432"/>
          </a:xfrm>
          <a:prstGeom prst="rect">
            <a:avLst/>
          </a:prstGeom>
          <a:noFill/>
          <a:ln>
            <a:noFill/>
          </a:ln>
        </p:spPr>
      </p:pic>
    </p:spTree>
    <p:extLst>
      <p:ext uri="{BB962C8B-B14F-4D97-AF65-F5344CB8AC3E}">
        <p14:creationId xmlns:p14="http://schemas.microsoft.com/office/powerpoint/2010/main" val="3340012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Shape 760"/>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endParaRPr sz="3000" b="0" i="0" u="none" strike="noStrike" cap="none">
              <a:solidFill>
                <a:schemeClr val="accent2"/>
              </a:solidFill>
              <a:latin typeface="Arial"/>
              <a:ea typeface="Arial"/>
              <a:cs typeface="Arial"/>
              <a:sym typeface="Arial"/>
            </a:endParaRPr>
          </a:p>
        </p:txBody>
      </p:sp>
      <p:sp>
        <p:nvSpPr>
          <p:cNvPr id="761" name="Shape 761"/>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El ejemplo anterior utiliza la etiqueta &lt;</a:t>
            </a:r>
            <a:r>
              <a:rPr lang="es-MX" sz="1800" b="0" i="0" u="none" strike="noStrike" cap="none">
                <a:solidFill>
                  <a:schemeClr val="dk2"/>
                </a:solidFill>
                <a:latin typeface="Arial"/>
                <a:ea typeface="Arial"/>
                <a:cs typeface="Arial"/>
                <a:sym typeface="Arial"/>
              </a:rPr>
              <a:t>font</a:t>
            </a:r>
            <a:r>
              <a:rPr lang="es-MX" sz="1800" b="0" i="0" u="none" strike="noStrike" cap="none">
                <a:solidFill>
                  <a:srgbClr val="5D6063"/>
                </a:solidFill>
                <a:latin typeface="Arial"/>
                <a:ea typeface="Arial"/>
                <a:cs typeface="Arial"/>
                <a:sym typeface="Arial"/>
              </a:rPr>
              <a:t>&gt; con sus atributos color, face y size para definir el color, el tipo y el tamaño de letra de cada elemento de la página.</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El problema de utilizar este método para definir el aspecto de los elementos se puede ver claramente con el siguiente ejemplo: si la página tuviera 50 elementos diferentes, habría que insertar 50 etiquetas &lt;</a:t>
            </a:r>
            <a:r>
              <a:rPr lang="es-MX" sz="1800" b="0" i="0" u="none" strike="noStrike" cap="none">
                <a:solidFill>
                  <a:schemeClr val="dk2"/>
                </a:solidFill>
                <a:latin typeface="Arial"/>
                <a:ea typeface="Arial"/>
                <a:cs typeface="Arial"/>
                <a:sym typeface="Arial"/>
              </a:rPr>
              <a:t>font</a:t>
            </a:r>
            <a:r>
              <a:rPr lang="es-MX" sz="1800" b="0" i="0" u="none" strike="noStrike" cap="none">
                <a:solidFill>
                  <a:srgbClr val="5D6063"/>
                </a:solidFill>
                <a:latin typeface="Arial"/>
                <a:ea typeface="Arial"/>
                <a:cs typeface="Arial"/>
                <a:sym typeface="Arial"/>
              </a:rPr>
              <a:t>&gt;. Si el sitio web entero se compone de 10.000 páginas diferentes, habría que definir 500.000 etiquetas &lt;</a:t>
            </a:r>
            <a:r>
              <a:rPr lang="es-MX" sz="1800" b="0" i="0" u="none" strike="noStrike" cap="none">
                <a:solidFill>
                  <a:schemeClr val="dk2"/>
                </a:solidFill>
                <a:latin typeface="Arial"/>
                <a:ea typeface="Arial"/>
                <a:cs typeface="Arial"/>
                <a:sym typeface="Arial"/>
              </a:rPr>
              <a:t>font</a:t>
            </a:r>
            <a:r>
              <a:rPr lang="es-MX" sz="1800" b="0" i="0" u="none" strike="noStrike" cap="none">
                <a:solidFill>
                  <a:srgbClr val="5D6063"/>
                </a:solidFill>
                <a:latin typeface="Arial"/>
                <a:ea typeface="Arial"/>
                <a:cs typeface="Arial"/>
                <a:sym typeface="Arial"/>
              </a:rPr>
              <a:t>&gt;. Como cada etiqueta &lt;</a:t>
            </a:r>
            <a:r>
              <a:rPr lang="es-MX" sz="1800" b="0" i="0" u="none" strike="noStrike" cap="none">
                <a:solidFill>
                  <a:schemeClr val="dk2"/>
                </a:solidFill>
                <a:latin typeface="Arial"/>
                <a:ea typeface="Arial"/>
                <a:cs typeface="Arial"/>
                <a:sym typeface="Arial"/>
              </a:rPr>
              <a:t>font</a:t>
            </a:r>
            <a:r>
              <a:rPr lang="es-MX" sz="1800" b="0" i="0" u="none" strike="noStrike" cap="none">
                <a:solidFill>
                  <a:srgbClr val="5D6063"/>
                </a:solidFill>
                <a:latin typeface="Arial"/>
                <a:ea typeface="Arial"/>
                <a:cs typeface="Arial"/>
                <a:sym typeface="Arial"/>
              </a:rPr>
              <a:t>&gt; tiene tres atributos, habría que definir 1.5 millones de atributos.</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Como el diseño de los sitios web está en constante evolución, es habitual modificar cada cierto tiempo el aspecto de las páginas del sitio. Siguiendo con el ejemplo anterior, cambiar el aspecto del sitio requeriría modificar 500.000 etiquetas y 1.5 millones de atributos.</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La solución que propone CSS es mucho mejor, como se puede ver en el siguiente ejemplo:</a:t>
            </a:r>
          </a:p>
        </p:txBody>
      </p:sp>
      <p:sp>
        <p:nvSpPr>
          <p:cNvPr id="762" name="Shape 762"/>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12</a:t>
            </a:fld>
            <a:endParaRPr lang="es-MX" sz="800" b="1">
              <a:solidFill>
                <a:schemeClr val="accent2"/>
              </a:solidFill>
              <a:latin typeface="Arial"/>
              <a:ea typeface="Arial"/>
              <a:cs typeface="Arial"/>
              <a:sym typeface="Arial"/>
            </a:endParaRPr>
          </a:p>
        </p:txBody>
      </p:sp>
    </p:spTree>
    <p:extLst>
      <p:ext uri="{BB962C8B-B14F-4D97-AF65-F5344CB8AC3E}">
        <p14:creationId xmlns:p14="http://schemas.microsoft.com/office/powerpoint/2010/main" val="123792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pic>
        <p:nvPicPr>
          <p:cNvPr id="767" name="Shape 767"/>
          <p:cNvPicPr preferRelativeResize="0"/>
          <p:nvPr/>
        </p:nvPicPr>
        <p:blipFill rotWithShape="1">
          <a:blip r:embed="rId3">
            <a:alphaModFix/>
          </a:blip>
          <a:srcRect/>
          <a:stretch/>
        </p:blipFill>
        <p:spPr>
          <a:xfrm>
            <a:off x="1919535" y="548679"/>
            <a:ext cx="8352928" cy="5568618"/>
          </a:xfrm>
          <a:prstGeom prst="rect">
            <a:avLst/>
          </a:prstGeom>
          <a:noFill/>
          <a:ln>
            <a:noFill/>
          </a:ln>
        </p:spPr>
      </p:pic>
      <p:sp>
        <p:nvSpPr>
          <p:cNvPr id="768" name="Shape 768"/>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13</a:t>
            </a:fld>
            <a:endParaRPr lang="es-MX" sz="800" b="1">
              <a:solidFill>
                <a:schemeClr val="accent2"/>
              </a:solidFill>
              <a:latin typeface="Arial"/>
              <a:ea typeface="Arial"/>
              <a:cs typeface="Arial"/>
              <a:sym typeface="Arial"/>
            </a:endParaRPr>
          </a:p>
        </p:txBody>
      </p:sp>
    </p:spTree>
    <p:extLst>
      <p:ext uri="{BB962C8B-B14F-4D97-AF65-F5344CB8AC3E}">
        <p14:creationId xmlns:p14="http://schemas.microsoft.com/office/powerpoint/2010/main" val="1244770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endParaRPr sz="3000" b="0" i="0" u="none" strike="noStrike" cap="none">
              <a:solidFill>
                <a:schemeClr val="accent2"/>
              </a:solidFill>
              <a:latin typeface="Arial"/>
              <a:ea typeface="Arial"/>
              <a:cs typeface="Arial"/>
              <a:sym typeface="Arial"/>
            </a:endParaRPr>
          </a:p>
        </p:txBody>
      </p:sp>
      <p:sp>
        <p:nvSpPr>
          <p:cNvPr id="774" name="Shape 774"/>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CSS permite separar los contenidos de la página y la información sobre su aspecto. En el ejemplo anterior, dentro de la propia página HTML se crea una zona especial en la que se incluye toda la información relacionada con los estilos de la página.</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Utilizando CSS, se pueden establecer los mismos estilos con menos esfuerzo y sin ensuciar el código HTML de los contenidos con etiquetas &lt;</a:t>
            </a:r>
            <a:r>
              <a:rPr lang="es-MX" sz="1800" b="0" i="0" u="none" strike="noStrike" cap="none">
                <a:solidFill>
                  <a:schemeClr val="dk2"/>
                </a:solidFill>
                <a:latin typeface="Arial"/>
                <a:ea typeface="Arial"/>
                <a:cs typeface="Arial"/>
                <a:sym typeface="Arial"/>
              </a:rPr>
              <a:t>font</a:t>
            </a:r>
            <a:r>
              <a:rPr lang="es-MX" sz="1800" b="0" i="0" u="none" strike="noStrike" cap="none">
                <a:solidFill>
                  <a:srgbClr val="5D6063"/>
                </a:solidFill>
                <a:latin typeface="Arial"/>
                <a:ea typeface="Arial"/>
                <a:cs typeface="Arial"/>
                <a:sym typeface="Arial"/>
              </a:rPr>
              <a:t>&gt;. Como se verá más adelante, la etiqueta &lt;</a:t>
            </a:r>
            <a:r>
              <a:rPr lang="es-MX" sz="1800" b="0" i="0" u="none" strike="noStrike" cap="none">
                <a:solidFill>
                  <a:schemeClr val="dk2"/>
                </a:solidFill>
                <a:latin typeface="Arial"/>
                <a:ea typeface="Arial"/>
                <a:cs typeface="Arial"/>
                <a:sym typeface="Arial"/>
              </a:rPr>
              <a:t>style</a:t>
            </a:r>
            <a:r>
              <a:rPr lang="es-MX" sz="1800" b="0" i="0" u="none" strike="noStrike" cap="none">
                <a:solidFill>
                  <a:srgbClr val="5D6063"/>
                </a:solidFill>
                <a:latin typeface="Arial"/>
                <a:ea typeface="Arial"/>
                <a:cs typeface="Arial"/>
                <a:sym typeface="Arial"/>
              </a:rPr>
              <a:t>&gt; crea una zona especial donde se incluyen todas las reglas CSS que se aplican en la página.</a:t>
            </a:r>
          </a:p>
        </p:txBody>
      </p:sp>
      <p:sp>
        <p:nvSpPr>
          <p:cNvPr id="775" name="Shape 775"/>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14</a:t>
            </a:fld>
            <a:endParaRPr lang="es-MX" sz="800" b="1">
              <a:solidFill>
                <a:schemeClr val="accent2"/>
              </a:solidFill>
              <a:latin typeface="Arial"/>
              <a:ea typeface="Arial"/>
              <a:cs typeface="Arial"/>
              <a:sym typeface="Arial"/>
            </a:endParaRPr>
          </a:p>
        </p:txBody>
      </p:sp>
    </p:spTree>
    <p:extLst>
      <p:ext uri="{BB962C8B-B14F-4D97-AF65-F5344CB8AC3E}">
        <p14:creationId xmlns:p14="http://schemas.microsoft.com/office/powerpoint/2010/main" val="165044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Shape 780"/>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Cómo incluir CSS en un documento XHTML</a:t>
            </a:r>
          </a:p>
        </p:txBody>
      </p:sp>
      <p:sp>
        <p:nvSpPr>
          <p:cNvPr id="781" name="Shape 781"/>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Una de las principales características de CSS es su flexibilidad y las diferentes opciones que ofrece para realizar una misma tarea. De hecho, existen tres opciones para incluir CSS en un documento HTML.</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540000" marR="0" lvl="1" indent="-184399" algn="l" rtl="0">
              <a:spcBef>
                <a:spcPts val="0"/>
              </a:spcBef>
              <a:spcAft>
                <a:spcPts val="0"/>
              </a:spcAft>
              <a:buClr>
                <a:srgbClr val="5D6063"/>
              </a:buClr>
              <a:buSzPct val="100000"/>
              <a:buFont typeface="Nunito"/>
              <a:buChar char="›"/>
            </a:pPr>
            <a:r>
              <a:rPr lang="es-MX" sz="1600" b="1" i="0" u="none" strike="noStrike" cap="none">
                <a:solidFill>
                  <a:srgbClr val="5D6063"/>
                </a:solidFill>
                <a:latin typeface="Arial"/>
                <a:ea typeface="Arial"/>
                <a:cs typeface="Arial"/>
                <a:sym typeface="Arial"/>
              </a:rPr>
              <a:t>Incluir CSS en el mismo documento HTML</a:t>
            </a:r>
          </a:p>
          <a:p>
            <a:pPr marL="540000" marR="0" lvl="1" indent="-184399" algn="l" rtl="0">
              <a:spcBef>
                <a:spcPts val="0"/>
              </a:spcBef>
              <a:spcAft>
                <a:spcPts val="0"/>
              </a:spcAft>
              <a:buClr>
                <a:srgbClr val="5D6063"/>
              </a:buClr>
              <a:buSzPct val="100000"/>
              <a:buFont typeface="Nunito"/>
              <a:buChar char="›"/>
            </a:pPr>
            <a:r>
              <a:rPr lang="es-MX" sz="1600" b="1" i="0" u="none" strike="noStrike" cap="none">
                <a:solidFill>
                  <a:srgbClr val="5D6063"/>
                </a:solidFill>
                <a:latin typeface="Arial"/>
                <a:ea typeface="Arial"/>
                <a:cs typeface="Arial"/>
                <a:sym typeface="Arial"/>
              </a:rPr>
              <a:t>Definir CSS en un archivo externo</a:t>
            </a:r>
          </a:p>
          <a:p>
            <a:pPr marL="540000" marR="0" lvl="1" indent="-184399" algn="l" rtl="0">
              <a:spcBef>
                <a:spcPts val="0"/>
              </a:spcBef>
              <a:spcAft>
                <a:spcPts val="0"/>
              </a:spcAft>
              <a:buClr>
                <a:srgbClr val="5D6063"/>
              </a:buClr>
              <a:buSzPct val="100000"/>
              <a:buFont typeface="Nunito"/>
              <a:buChar char="›"/>
            </a:pPr>
            <a:r>
              <a:rPr lang="es-MX" sz="1600" b="1" i="0" u="none" strike="noStrike" cap="none">
                <a:solidFill>
                  <a:srgbClr val="5D6063"/>
                </a:solidFill>
                <a:latin typeface="Arial"/>
                <a:ea typeface="Arial"/>
                <a:cs typeface="Arial"/>
                <a:sym typeface="Arial"/>
              </a:rPr>
              <a:t>Incluir CSS en los elementos HTML</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sp>
        <p:nvSpPr>
          <p:cNvPr id="782" name="Shape 782"/>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15</a:t>
            </a:fld>
            <a:endParaRPr lang="es-MX" sz="800" b="1">
              <a:solidFill>
                <a:schemeClr val="accent2"/>
              </a:solidFill>
              <a:latin typeface="Arial"/>
              <a:ea typeface="Arial"/>
              <a:cs typeface="Arial"/>
              <a:sym typeface="Arial"/>
            </a:endParaRPr>
          </a:p>
        </p:txBody>
      </p:sp>
    </p:spTree>
    <p:extLst>
      <p:ext uri="{BB962C8B-B14F-4D97-AF65-F5344CB8AC3E}">
        <p14:creationId xmlns:p14="http://schemas.microsoft.com/office/powerpoint/2010/main" val="3512374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Shape 787"/>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1" i="0" u="none" strike="noStrike" cap="none">
                <a:solidFill>
                  <a:schemeClr val="accent2"/>
                </a:solidFill>
                <a:latin typeface="Arial"/>
                <a:ea typeface="Arial"/>
                <a:cs typeface="Arial"/>
                <a:sym typeface="Arial"/>
              </a:rPr>
              <a:t>Incluir CSS en el mismo documento HTML</a:t>
            </a:r>
            <a:br>
              <a:rPr lang="es-MX" sz="3000" b="1" i="0" u="none" strike="noStrike" cap="none">
                <a:solidFill>
                  <a:schemeClr val="accent2"/>
                </a:solidFill>
                <a:latin typeface="Arial"/>
                <a:ea typeface="Arial"/>
                <a:cs typeface="Arial"/>
                <a:sym typeface="Arial"/>
              </a:rPr>
            </a:br>
            <a:endParaRPr lang="es-MX" sz="3000" b="1" i="0" u="none" strike="noStrike" cap="none">
              <a:solidFill>
                <a:schemeClr val="accent2"/>
              </a:solidFill>
              <a:latin typeface="Arial"/>
              <a:ea typeface="Arial"/>
              <a:cs typeface="Arial"/>
              <a:sym typeface="Arial"/>
            </a:endParaRPr>
          </a:p>
        </p:txBody>
      </p:sp>
      <p:sp>
        <p:nvSpPr>
          <p:cNvPr id="788" name="Shape 788"/>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Los estilos se definen en una zona específica del propio documento HTML. Se emplea la etiqueta &lt;style&gt; de HTML y solamente se pueden incluir en la cabecera del documento (sólo dentro de la sección &lt;head&gt;).</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Ejemplo:</a:t>
            </a:r>
          </a:p>
        </p:txBody>
      </p:sp>
      <p:sp>
        <p:nvSpPr>
          <p:cNvPr id="789" name="Shape 789"/>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16</a:t>
            </a:fld>
            <a:endParaRPr lang="es-MX" sz="800" b="1">
              <a:solidFill>
                <a:schemeClr val="accent2"/>
              </a:solidFill>
              <a:latin typeface="Arial"/>
              <a:ea typeface="Arial"/>
              <a:cs typeface="Arial"/>
              <a:sym typeface="Arial"/>
            </a:endParaRPr>
          </a:p>
        </p:txBody>
      </p:sp>
      <p:pic>
        <p:nvPicPr>
          <p:cNvPr id="790" name="Shape 790"/>
          <p:cNvPicPr preferRelativeResize="0"/>
          <p:nvPr/>
        </p:nvPicPr>
        <p:blipFill rotWithShape="1">
          <a:blip r:embed="rId3">
            <a:alphaModFix/>
          </a:blip>
          <a:srcRect/>
          <a:stretch/>
        </p:blipFill>
        <p:spPr>
          <a:xfrm>
            <a:off x="2351583" y="2276872"/>
            <a:ext cx="7005439" cy="4192884"/>
          </a:xfrm>
          <a:prstGeom prst="rect">
            <a:avLst/>
          </a:prstGeom>
          <a:noFill/>
          <a:ln>
            <a:noFill/>
          </a:ln>
        </p:spPr>
      </p:pic>
    </p:spTree>
    <p:extLst>
      <p:ext uri="{BB962C8B-B14F-4D97-AF65-F5344CB8AC3E}">
        <p14:creationId xmlns:p14="http://schemas.microsoft.com/office/powerpoint/2010/main" val="656925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Shape 795"/>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1" i="0" u="none" strike="noStrike" cap="none">
                <a:solidFill>
                  <a:schemeClr val="accent2"/>
                </a:solidFill>
                <a:latin typeface="Arial"/>
                <a:ea typeface="Arial"/>
                <a:cs typeface="Arial"/>
                <a:sym typeface="Arial"/>
              </a:rPr>
              <a:t>Definir CSS en un archivo externo</a:t>
            </a:r>
            <a:br>
              <a:rPr lang="es-MX" sz="3000" b="1" i="0" u="none" strike="noStrike" cap="none">
                <a:solidFill>
                  <a:schemeClr val="accent2"/>
                </a:solidFill>
                <a:latin typeface="Arial"/>
                <a:ea typeface="Arial"/>
                <a:cs typeface="Arial"/>
                <a:sym typeface="Arial"/>
              </a:rPr>
            </a:br>
            <a:endParaRPr lang="es-MX" sz="3000" b="1" i="0" u="none" strike="noStrike" cap="none">
              <a:solidFill>
                <a:schemeClr val="accent2"/>
              </a:solidFill>
              <a:latin typeface="Arial"/>
              <a:ea typeface="Arial"/>
              <a:cs typeface="Arial"/>
              <a:sym typeface="Arial"/>
            </a:endParaRPr>
          </a:p>
        </p:txBody>
      </p:sp>
      <p:sp>
        <p:nvSpPr>
          <p:cNvPr id="796" name="Shape 796"/>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En este caso, todos los estilos CSS se incluyen en un archivo de tipo CSS que las páginas HTML enlazan mediante la etiqueta &lt;link&gt;. Un archivo de tipo CSS no es más que un archivo simple de texto cuya extensión es .css Se pueden crear todos los archivos CSS que sean necesarios y cada página HTML puede enlazar tantos archivos CSS como necesite.</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Si se quieren incluir los estilos del ejemplo anterior en un archivo CSS externo, se deben seguir los siguientes pasos:</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1) Se crea un archivo de texto y se le añade solamente el siguiente contenido:</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p { color: black; font-family: Verdana; }</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2) Se guarda el archivo de texto con el nombre estilos.css Se debe poner especial atención a que el archivo tenga extensión .css y no .txt</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3) En la página HTML se enlaza el archivo CSS externo mediante la etiqueta &lt;link&gt;:</a:t>
            </a:r>
          </a:p>
        </p:txBody>
      </p:sp>
      <p:sp>
        <p:nvSpPr>
          <p:cNvPr id="797" name="Shape 797"/>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17</a:t>
            </a:fld>
            <a:endParaRPr lang="es-MX" sz="800" b="1">
              <a:solidFill>
                <a:schemeClr val="accent2"/>
              </a:solidFill>
              <a:latin typeface="Arial"/>
              <a:ea typeface="Arial"/>
              <a:cs typeface="Arial"/>
              <a:sym typeface="Arial"/>
            </a:endParaRPr>
          </a:p>
        </p:txBody>
      </p:sp>
    </p:spTree>
    <p:extLst>
      <p:ext uri="{BB962C8B-B14F-4D97-AF65-F5344CB8AC3E}">
        <p14:creationId xmlns:p14="http://schemas.microsoft.com/office/powerpoint/2010/main" val="2007313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pic>
        <p:nvPicPr>
          <p:cNvPr id="802" name="Shape 802"/>
          <p:cNvPicPr preferRelativeResize="0"/>
          <p:nvPr/>
        </p:nvPicPr>
        <p:blipFill rotWithShape="1">
          <a:blip r:embed="rId3">
            <a:alphaModFix/>
          </a:blip>
          <a:srcRect/>
          <a:stretch/>
        </p:blipFill>
        <p:spPr>
          <a:xfrm>
            <a:off x="1055440" y="980728"/>
            <a:ext cx="10331030" cy="5008983"/>
          </a:xfrm>
          <a:prstGeom prst="rect">
            <a:avLst/>
          </a:prstGeom>
          <a:noFill/>
          <a:ln>
            <a:noFill/>
          </a:ln>
        </p:spPr>
      </p:pic>
      <p:sp>
        <p:nvSpPr>
          <p:cNvPr id="803" name="Shape 803"/>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18</a:t>
            </a:fld>
            <a:endParaRPr lang="es-MX" sz="800" b="1">
              <a:solidFill>
                <a:schemeClr val="accent2"/>
              </a:solidFill>
              <a:latin typeface="Arial"/>
              <a:ea typeface="Arial"/>
              <a:cs typeface="Arial"/>
              <a:sym typeface="Arial"/>
            </a:endParaRPr>
          </a:p>
        </p:txBody>
      </p:sp>
    </p:spTree>
    <p:extLst>
      <p:ext uri="{BB962C8B-B14F-4D97-AF65-F5344CB8AC3E}">
        <p14:creationId xmlns:p14="http://schemas.microsoft.com/office/powerpoint/2010/main" val="2364203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Shape 808"/>
          <p:cNvSpPr txBox="1">
            <a:spLocks noGrp="1"/>
          </p:cNvSpPr>
          <p:nvPr>
            <p:ph type="body" idx="1"/>
          </p:nvPr>
        </p:nvSpPr>
        <p:spPr>
          <a:xfrm>
            <a:off x="415600" y="908720"/>
            <a:ext cx="11360800" cy="5183112"/>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Aunque generalmente se emplea la etiqueta &lt;link&gt; para enlazar los archivos CSS externos, también se puede utilizar la etiqueta &lt;style&gt;. La forma alternativa de incluir un archivo CSS externo se muestra a continuación:</a:t>
            </a:r>
          </a:p>
        </p:txBody>
      </p:sp>
      <p:sp>
        <p:nvSpPr>
          <p:cNvPr id="809" name="Shape 809"/>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19</a:t>
            </a:fld>
            <a:endParaRPr lang="es-MX" sz="800" b="1">
              <a:solidFill>
                <a:schemeClr val="accent2"/>
              </a:solidFill>
              <a:latin typeface="Arial"/>
              <a:ea typeface="Arial"/>
              <a:cs typeface="Arial"/>
              <a:sym typeface="Arial"/>
            </a:endParaRPr>
          </a:p>
        </p:txBody>
      </p:sp>
      <p:pic>
        <p:nvPicPr>
          <p:cNvPr id="810" name="Shape 810"/>
          <p:cNvPicPr preferRelativeResize="0"/>
          <p:nvPr/>
        </p:nvPicPr>
        <p:blipFill rotWithShape="1">
          <a:blip r:embed="rId3">
            <a:alphaModFix/>
          </a:blip>
          <a:srcRect/>
          <a:stretch/>
        </p:blipFill>
        <p:spPr>
          <a:xfrm>
            <a:off x="2063551" y="1700808"/>
            <a:ext cx="7988435" cy="4774013"/>
          </a:xfrm>
          <a:prstGeom prst="rect">
            <a:avLst/>
          </a:prstGeom>
          <a:noFill/>
          <a:ln>
            <a:noFill/>
          </a:ln>
        </p:spPr>
      </p:pic>
    </p:spTree>
    <p:extLst>
      <p:ext uri="{BB962C8B-B14F-4D97-AF65-F5344CB8AC3E}">
        <p14:creationId xmlns:p14="http://schemas.microsoft.com/office/powerpoint/2010/main" val="2871216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Atributo action</a:t>
            </a:r>
          </a:p>
        </p:txBody>
      </p:sp>
      <p:sp>
        <p:nvSpPr>
          <p:cNvPr id="675" name="Shape 675"/>
          <p:cNvSpPr txBox="1">
            <a:spLocks noGrp="1"/>
          </p:cNvSpPr>
          <p:nvPr>
            <p:ph type="body" idx="1"/>
          </p:nvPr>
        </p:nvSpPr>
        <p:spPr>
          <a:xfrm>
            <a:off x="415600" y="1843314"/>
            <a:ext cx="11360800" cy="3381827"/>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Normalmente los elementos &lt;form&gt; van acompañados del atributo “</a:t>
            </a:r>
            <a:r>
              <a:rPr lang="es-MX" sz="1800" b="1" i="0" u="none" strike="noStrike" cap="none">
                <a:solidFill>
                  <a:srgbClr val="5D6063"/>
                </a:solidFill>
                <a:latin typeface="Arial"/>
                <a:ea typeface="Arial"/>
                <a:cs typeface="Arial"/>
                <a:sym typeface="Arial"/>
              </a:rPr>
              <a:t>action</a:t>
            </a:r>
            <a:r>
              <a:rPr lang="es-MX" sz="1800" b="0" i="0" u="none" strike="noStrike" cap="none">
                <a:solidFill>
                  <a:srgbClr val="5D6063"/>
                </a:solidFill>
                <a:latin typeface="Arial"/>
                <a:ea typeface="Arial"/>
                <a:cs typeface="Arial"/>
                <a:sym typeface="Arial"/>
              </a:rPr>
              <a:t>” , el cual define la acción a ser ejecutada en cuanto se envíe el formulario. </a:t>
            </a:r>
          </a:p>
          <a:p>
            <a:pPr marL="126000" marR="0" lvl="0" indent="-126000" algn="l" rtl="0">
              <a:spcBef>
                <a:spcPts val="0"/>
              </a:spcBef>
              <a:spcAft>
                <a:spcPts val="0"/>
              </a:spcAft>
              <a:buClr>
                <a:srgbClr val="5D6063"/>
              </a:buClr>
              <a:buSzPct val="100000"/>
              <a:buFont typeface="Nunito"/>
              <a:buNone/>
            </a:pPr>
            <a:endParaRPr sz="1800" b="1"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La manera mas común de enviar un formulario a un manejador de formularios es utilizando el elemento submit.</a:t>
            </a:r>
          </a:p>
        </p:txBody>
      </p:sp>
    </p:spTree>
    <p:extLst>
      <p:ext uri="{BB962C8B-B14F-4D97-AF65-F5344CB8AC3E}">
        <p14:creationId xmlns:p14="http://schemas.microsoft.com/office/powerpoint/2010/main" val="220165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Shape 815"/>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1" i="0" u="none" strike="noStrike" cap="none">
                <a:solidFill>
                  <a:schemeClr val="accent2"/>
                </a:solidFill>
                <a:latin typeface="Arial"/>
                <a:ea typeface="Arial"/>
                <a:cs typeface="Arial"/>
                <a:sym typeface="Arial"/>
              </a:rPr>
              <a:t>Incluir CSS en los elementos HTML</a:t>
            </a:r>
            <a:br>
              <a:rPr lang="es-MX" sz="3000" b="1" i="0" u="none" strike="noStrike" cap="none">
                <a:solidFill>
                  <a:schemeClr val="accent2"/>
                </a:solidFill>
                <a:latin typeface="Arial"/>
                <a:ea typeface="Arial"/>
                <a:cs typeface="Arial"/>
                <a:sym typeface="Arial"/>
              </a:rPr>
            </a:br>
            <a:endParaRPr lang="es-MX" sz="3000" b="1" i="0" u="none" strike="noStrike" cap="none">
              <a:solidFill>
                <a:schemeClr val="accent2"/>
              </a:solidFill>
              <a:latin typeface="Arial"/>
              <a:ea typeface="Arial"/>
              <a:cs typeface="Arial"/>
              <a:sym typeface="Arial"/>
            </a:endParaRPr>
          </a:p>
        </p:txBody>
      </p:sp>
      <p:sp>
        <p:nvSpPr>
          <p:cNvPr id="816" name="Shape 816"/>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El último método para incluir estilos CSS en documentos HTML es el peor y el menos utilizado, ya que tiene los mismos problemas que la utilización de las etiquetas &lt;font&gt;.</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Ejemplo:</a:t>
            </a:r>
          </a:p>
        </p:txBody>
      </p:sp>
      <p:sp>
        <p:nvSpPr>
          <p:cNvPr id="817" name="Shape 817"/>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20</a:t>
            </a:fld>
            <a:endParaRPr lang="es-MX" sz="800" b="1">
              <a:solidFill>
                <a:schemeClr val="accent2"/>
              </a:solidFill>
              <a:latin typeface="Arial"/>
              <a:ea typeface="Arial"/>
              <a:cs typeface="Arial"/>
              <a:sym typeface="Arial"/>
            </a:endParaRPr>
          </a:p>
        </p:txBody>
      </p:sp>
      <p:pic>
        <p:nvPicPr>
          <p:cNvPr id="818" name="Shape 818"/>
          <p:cNvPicPr preferRelativeResize="0"/>
          <p:nvPr/>
        </p:nvPicPr>
        <p:blipFill rotWithShape="1">
          <a:blip r:embed="rId3">
            <a:alphaModFix/>
          </a:blip>
          <a:srcRect/>
          <a:stretch/>
        </p:blipFill>
        <p:spPr>
          <a:xfrm>
            <a:off x="1631504" y="2276872"/>
            <a:ext cx="8878033" cy="4272135"/>
          </a:xfrm>
          <a:prstGeom prst="rect">
            <a:avLst/>
          </a:prstGeom>
          <a:noFill/>
          <a:ln>
            <a:noFill/>
          </a:ln>
        </p:spPr>
      </p:pic>
    </p:spTree>
    <p:extLst>
      <p:ext uri="{BB962C8B-B14F-4D97-AF65-F5344CB8AC3E}">
        <p14:creationId xmlns:p14="http://schemas.microsoft.com/office/powerpoint/2010/main" val="1129803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Selectores</a:t>
            </a:r>
          </a:p>
        </p:txBody>
      </p:sp>
      <p:sp>
        <p:nvSpPr>
          <p:cNvPr id="824" name="Shape 824"/>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Los selectores son imprescindibles para aplicar de forma correcta los estilos CSS en una página.</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Selectores básicos</a:t>
            </a:r>
          </a:p>
          <a:p>
            <a:pPr marL="540000" marR="0" lvl="1" indent="-184399" algn="l" rtl="0">
              <a:spcBef>
                <a:spcPts val="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Selector universal</a:t>
            </a:r>
          </a:p>
          <a:p>
            <a:pPr marL="540000" marR="0" lvl="1" indent="-184399" algn="l" rtl="0">
              <a:spcBef>
                <a:spcPts val="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Selector de tipo o etiqueta</a:t>
            </a:r>
          </a:p>
          <a:p>
            <a:pPr marL="540000" marR="0" lvl="1" indent="-184399" algn="l" rtl="0">
              <a:spcBef>
                <a:spcPts val="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Selector descendente</a:t>
            </a:r>
          </a:p>
          <a:p>
            <a:pPr marL="540000" marR="0" lvl="1" indent="-184399" algn="l" rtl="0">
              <a:spcBef>
                <a:spcPts val="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Selector de clase</a:t>
            </a:r>
          </a:p>
          <a:p>
            <a:pPr marL="540000" marR="0" lvl="1" indent="-184399" algn="l" rtl="0">
              <a:spcBef>
                <a:spcPts val="0"/>
              </a:spcBef>
              <a:spcAft>
                <a:spcPts val="0"/>
              </a:spcAft>
              <a:buClr>
                <a:srgbClr val="5D6063"/>
              </a:buClr>
              <a:buSzPct val="100000"/>
              <a:buFont typeface="Nunito"/>
              <a:buChar char="›"/>
            </a:pPr>
            <a:r>
              <a:rPr lang="es-MX" sz="1600" b="0" i="0" u="none" strike="noStrike" cap="none">
                <a:solidFill>
                  <a:srgbClr val="5D6063"/>
                </a:solidFill>
                <a:latin typeface="Arial"/>
                <a:ea typeface="Arial"/>
                <a:cs typeface="Arial"/>
                <a:sym typeface="Arial"/>
              </a:rPr>
              <a:t>Selectores de ID</a:t>
            </a:r>
          </a:p>
        </p:txBody>
      </p:sp>
      <p:sp>
        <p:nvSpPr>
          <p:cNvPr id="825" name="Shape 825"/>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21</a:t>
            </a:fld>
            <a:endParaRPr lang="es-MX" sz="800" b="1">
              <a:solidFill>
                <a:schemeClr val="accent2"/>
              </a:solidFill>
              <a:latin typeface="Arial"/>
              <a:ea typeface="Arial"/>
              <a:cs typeface="Arial"/>
              <a:sym typeface="Arial"/>
            </a:endParaRPr>
          </a:p>
        </p:txBody>
      </p:sp>
    </p:spTree>
    <p:extLst>
      <p:ext uri="{BB962C8B-B14F-4D97-AF65-F5344CB8AC3E}">
        <p14:creationId xmlns:p14="http://schemas.microsoft.com/office/powerpoint/2010/main" val="1030787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Shape 830"/>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1" i="0" u="none" strike="noStrike" cap="none">
                <a:solidFill>
                  <a:schemeClr val="accent2"/>
                </a:solidFill>
                <a:latin typeface="Arial"/>
                <a:ea typeface="Arial"/>
                <a:cs typeface="Arial"/>
                <a:sym typeface="Arial"/>
              </a:rPr>
              <a:t>Selector universal</a:t>
            </a:r>
            <a:br>
              <a:rPr lang="es-MX" sz="3000" b="1" i="0" u="none" strike="noStrike" cap="none">
                <a:solidFill>
                  <a:schemeClr val="accent2"/>
                </a:solidFill>
                <a:latin typeface="Arial"/>
                <a:ea typeface="Arial"/>
                <a:cs typeface="Arial"/>
                <a:sym typeface="Arial"/>
              </a:rPr>
            </a:br>
            <a:endParaRPr lang="es-MX" sz="3000" b="1" i="0" u="none" strike="noStrike" cap="none">
              <a:solidFill>
                <a:schemeClr val="accent2"/>
              </a:solidFill>
              <a:latin typeface="Arial"/>
              <a:ea typeface="Arial"/>
              <a:cs typeface="Arial"/>
              <a:sym typeface="Arial"/>
            </a:endParaRPr>
          </a:p>
        </p:txBody>
      </p:sp>
      <p:sp>
        <p:nvSpPr>
          <p:cNvPr id="831" name="Shape 831"/>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Se utiliza para seleccionar todos los elementos de la página. El siguiente ejemplo elimina el margen y el relleno de todos los elementos HTML </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sp>
        <p:nvSpPr>
          <p:cNvPr id="832" name="Shape 832"/>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22</a:t>
            </a:fld>
            <a:endParaRPr lang="es-MX" sz="800" b="1">
              <a:solidFill>
                <a:schemeClr val="accent2"/>
              </a:solidFill>
              <a:latin typeface="Arial"/>
              <a:ea typeface="Arial"/>
              <a:cs typeface="Arial"/>
              <a:sym typeface="Arial"/>
            </a:endParaRPr>
          </a:p>
        </p:txBody>
      </p:sp>
      <p:pic>
        <p:nvPicPr>
          <p:cNvPr id="833" name="Shape 833"/>
          <p:cNvPicPr preferRelativeResize="0"/>
          <p:nvPr/>
        </p:nvPicPr>
        <p:blipFill rotWithShape="1">
          <a:blip r:embed="rId3">
            <a:alphaModFix/>
          </a:blip>
          <a:srcRect/>
          <a:stretch/>
        </p:blipFill>
        <p:spPr>
          <a:xfrm>
            <a:off x="4719773" y="2763158"/>
            <a:ext cx="2752451" cy="2102148"/>
          </a:xfrm>
          <a:prstGeom prst="rect">
            <a:avLst/>
          </a:prstGeom>
          <a:noFill/>
          <a:ln>
            <a:noFill/>
          </a:ln>
        </p:spPr>
      </p:pic>
    </p:spTree>
    <p:extLst>
      <p:ext uri="{BB962C8B-B14F-4D97-AF65-F5344CB8AC3E}">
        <p14:creationId xmlns:p14="http://schemas.microsoft.com/office/powerpoint/2010/main" val="3683563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Shape 838"/>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1" i="0" u="none" strike="noStrike" cap="none">
                <a:solidFill>
                  <a:schemeClr val="accent2"/>
                </a:solidFill>
                <a:latin typeface="Arial"/>
                <a:ea typeface="Arial"/>
                <a:cs typeface="Arial"/>
                <a:sym typeface="Arial"/>
              </a:rPr>
              <a:t>Selector de tipo o etiqueta</a:t>
            </a:r>
            <a:br>
              <a:rPr lang="es-MX" sz="3000" b="1" i="0" u="none" strike="noStrike" cap="none">
                <a:solidFill>
                  <a:schemeClr val="accent2"/>
                </a:solidFill>
                <a:latin typeface="Arial"/>
                <a:ea typeface="Arial"/>
                <a:cs typeface="Arial"/>
                <a:sym typeface="Arial"/>
              </a:rPr>
            </a:br>
            <a:endParaRPr lang="es-MX" sz="3000" b="1" i="0" u="none" strike="noStrike" cap="none">
              <a:solidFill>
                <a:schemeClr val="accent2"/>
              </a:solidFill>
              <a:latin typeface="Arial"/>
              <a:ea typeface="Arial"/>
              <a:cs typeface="Arial"/>
              <a:sym typeface="Arial"/>
            </a:endParaRPr>
          </a:p>
        </p:txBody>
      </p:sp>
      <p:sp>
        <p:nvSpPr>
          <p:cNvPr id="839" name="Shape 839"/>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Selecciona todos los elementos de la página cuya etiqueta HTML coincide con el valor del selector. El siguiente ejemplo selecciona todos los párrafos de la página:</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Para utilizar este selector, solamente es necesario indicar el nombre de una etiqueta HTML (sin los caracteres &lt; y &gt;) correspondiente a los elementos que se quieren seleccionar.</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El siguiente ejemplo aplica diferentes estilos a los titulares y a los párrafos de una página HTML:</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sp>
        <p:nvSpPr>
          <p:cNvPr id="840" name="Shape 840"/>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23</a:t>
            </a:fld>
            <a:endParaRPr lang="es-MX" sz="800" b="1">
              <a:solidFill>
                <a:schemeClr val="accent2"/>
              </a:solidFill>
              <a:latin typeface="Arial"/>
              <a:ea typeface="Arial"/>
              <a:cs typeface="Arial"/>
              <a:sym typeface="Arial"/>
            </a:endParaRPr>
          </a:p>
        </p:txBody>
      </p:sp>
      <p:sp>
        <p:nvSpPr>
          <p:cNvPr id="841" name="Shape 841"/>
          <p:cNvSpPr/>
          <p:nvPr/>
        </p:nvSpPr>
        <p:spPr>
          <a:xfrm>
            <a:off x="4295800" y="3242566"/>
            <a:ext cx="2494273" cy="3028933"/>
          </a:xfrm>
          <a:prstGeom prst="rect">
            <a:avLst/>
          </a:prstGeom>
          <a:solidFill>
            <a:srgbClr val="FFFFFF"/>
          </a:solidFill>
          <a:ln>
            <a:noFill/>
          </a:ln>
        </p:spPr>
        <p:txBody>
          <a:bodyPr lIns="0" tIns="158700" rIns="0" bIns="158700" anchor="ctr" anchorCtr="0">
            <a:noAutofit/>
          </a:bodyPr>
          <a:lstStyle/>
          <a:p>
            <a:pPr marL="0" marR="0" lvl="0" indent="0" algn="l" rtl="0">
              <a:lnSpc>
                <a:spcPct val="100000"/>
              </a:lnSpc>
              <a:spcBef>
                <a:spcPts val="0"/>
              </a:spcBef>
              <a:spcAft>
                <a:spcPts val="0"/>
              </a:spcAft>
              <a:buClr>
                <a:srgbClr val="333333"/>
              </a:buClr>
              <a:buSzPct val="25000"/>
              <a:buFont typeface="Consolas"/>
              <a:buNone/>
            </a:pPr>
            <a:r>
              <a:rPr lang="es-MX" sz="1600" b="0" i="0" u="none" strike="noStrike" cap="none">
                <a:solidFill>
                  <a:srgbClr val="333333"/>
                </a:solidFill>
                <a:latin typeface="Consolas"/>
                <a:ea typeface="Consolas"/>
                <a:cs typeface="Consolas"/>
                <a:sym typeface="Consolas"/>
              </a:rPr>
              <a:t>h1 </a:t>
            </a:r>
            <a:r>
              <a:rPr lang="es-MX" sz="1600" b="0" i="0" u="none" strike="noStrike" cap="none">
                <a:solidFill>
                  <a:srgbClr val="222222"/>
                </a:solidFill>
                <a:latin typeface="Consolas"/>
                <a:ea typeface="Consolas"/>
                <a:cs typeface="Consolas"/>
                <a:sym typeface="Consolas"/>
              </a:rPr>
              <a:t>{</a:t>
            </a:r>
            <a:r>
              <a:rPr lang="es-MX" sz="1600" b="0" i="0" u="none" strike="noStrike" cap="none">
                <a:solidFill>
                  <a:srgbClr val="333333"/>
                </a:solidFill>
                <a:latin typeface="Consolas"/>
                <a:ea typeface="Consolas"/>
                <a:cs typeface="Consolas"/>
                <a:sym typeface="Consolas"/>
              </a:rPr>
              <a:t> </a:t>
            </a:r>
          </a:p>
          <a:p>
            <a:pPr marL="0" marR="0" lvl="0" indent="0" algn="l" rtl="0">
              <a:lnSpc>
                <a:spcPct val="100000"/>
              </a:lnSpc>
              <a:spcBef>
                <a:spcPts val="0"/>
              </a:spcBef>
              <a:spcAft>
                <a:spcPts val="0"/>
              </a:spcAft>
              <a:buClr>
                <a:srgbClr val="A663B8"/>
              </a:buClr>
              <a:buSzPct val="25000"/>
              <a:buFont typeface="Consolas"/>
              <a:buNone/>
            </a:pPr>
            <a:r>
              <a:rPr lang="es-MX" sz="1600" b="0" i="0" u="none" strike="noStrike" cap="none">
                <a:solidFill>
                  <a:srgbClr val="A663B8"/>
                </a:solidFill>
                <a:latin typeface="Consolas"/>
                <a:ea typeface="Consolas"/>
                <a:cs typeface="Consolas"/>
                <a:sym typeface="Consolas"/>
              </a:rPr>
              <a:t>	color</a:t>
            </a:r>
            <a:r>
              <a:rPr lang="es-MX" sz="1600" b="0" i="0" u="none" strike="noStrike" cap="none">
                <a:solidFill>
                  <a:srgbClr val="19ADB1"/>
                </a:solidFill>
                <a:latin typeface="Consolas"/>
                <a:ea typeface="Consolas"/>
                <a:cs typeface="Consolas"/>
                <a:sym typeface="Consolas"/>
              </a:rPr>
              <a:t>:</a:t>
            </a:r>
            <a:r>
              <a:rPr lang="es-MX" sz="1600" b="0" i="0" u="none" strike="noStrike" cap="none">
                <a:solidFill>
                  <a:srgbClr val="333333"/>
                </a:solidFill>
                <a:latin typeface="Consolas"/>
                <a:ea typeface="Consolas"/>
                <a:cs typeface="Consolas"/>
                <a:sym typeface="Consolas"/>
              </a:rPr>
              <a:t> </a:t>
            </a:r>
            <a:r>
              <a:rPr lang="es-MX" sz="1600" b="0" i="0" u="none" strike="noStrike" cap="none">
                <a:solidFill>
                  <a:srgbClr val="A663B8"/>
                </a:solidFill>
                <a:latin typeface="Consolas"/>
                <a:ea typeface="Consolas"/>
                <a:cs typeface="Consolas"/>
                <a:sym typeface="Consolas"/>
              </a:rPr>
              <a:t>red</a:t>
            </a:r>
            <a:r>
              <a:rPr lang="es-MX" sz="1600" b="0" i="0" u="none" strike="noStrike" cap="none">
                <a:solidFill>
                  <a:srgbClr val="19ADB1"/>
                </a:solidFill>
                <a:latin typeface="Consolas"/>
                <a:ea typeface="Consolas"/>
                <a:cs typeface="Consolas"/>
                <a:sym typeface="Consolas"/>
              </a:rPr>
              <a:t>;</a:t>
            </a:r>
            <a:r>
              <a:rPr lang="es-MX" sz="1600" b="0" i="0" u="none" strike="noStrike" cap="none">
                <a:solidFill>
                  <a:srgbClr val="333333"/>
                </a:solidFill>
                <a:latin typeface="Consolas"/>
                <a:ea typeface="Consolas"/>
                <a:cs typeface="Consolas"/>
                <a:sym typeface="Consolas"/>
              </a:rPr>
              <a:t> </a:t>
            </a:r>
          </a:p>
          <a:p>
            <a:pPr marL="0" marR="0" lvl="0" indent="0" algn="l" rtl="0">
              <a:lnSpc>
                <a:spcPct val="100000"/>
              </a:lnSpc>
              <a:spcBef>
                <a:spcPts val="0"/>
              </a:spcBef>
              <a:spcAft>
                <a:spcPts val="0"/>
              </a:spcAft>
              <a:buClr>
                <a:srgbClr val="222222"/>
              </a:buClr>
              <a:buSzPct val="25000"/>
              <a:buFont typeface="Consolas"/>
              <a:buNone/>
            </a:pPr>
            <a:r>
              <a:rPr lang="es-MX" sz="1600" b="0" i="0" u="none" strike="noStrike" cap="none">
                <a:solidFill>
                  <a:srgbClr val="222222"/>
                </a:solidFill>
                <a:latin typeface="Consolas"/>
                <a:ea typeface="Consolas"/>
                <a:cs typeface="Consolas"/>
                <a:sym typeface="Consolas"/>
              </a:rPr>
              <a:t>}</a:t>
            </a:r>
            <a:r>
              <a:rPr lang="es-MX" sz="1600" b="0" i="0" u="none" strike="noStrike" cap="none">
                <a:solidFill>
                  <a:srgbClr val="333333"/>
                </a:solidFill>
                <a:latin typeface="Consolas"/>
                <a:ea typeface="Consolas"/>
                <a:cs typeface="Consolas"/>
                <a:sym typeface="Consolas"/>
              </a:rPr>
              <a:t>   </a:t>
            </a:r>
          </a:p>
          <a:p>
            <a:pPr marL="0" marR="0" lvl="0" indent="0" algn="l" rtl="0">
              <a:lnSpc>
                <a:spcPct val="100000"/>
              </a:lnSpc>
              <a:spcBef>
                <a:spcPts val="0"/>
              </a:spcBef>
              <a:spcAft>
                <a:spcPts val="0"/>
              </a:spcAft>
              <a:buClr>
                <a:schemeClr val="dk1"/>
              </a:buClr>
              <a:buFont typeface="Arial"/>
              <a:buNone/>
            </a:pPr>
            <a:endParaRPr sz="1600" b="0" i="0" u="none" strike="noStrike" cap="none">
              <a:solidFill>
                <a:srgbClr val="333333"/>
              </a:solidFill>
              <a:latin typeface="Consolas"/>
              <a:ea typeface="Consolas"/>
              <a:cs typeface="Consolas"/>
              <a:sym typeface="Consolas"/>
            </a:endParaRPr>
          </a:p>
          <a:p>
            <a:pPr marL="0" marR="0" lvl="0" indent="0" algn="l" rtl="0">
              <a:lnSpc>
                <a:spcPct val="100000"/>
              </a:lnSpc>
              <a:spcBef>
                <a:spcPts val="0"/>
              </a:spcBef>
              <a:spcAft>
                <a:spcPts val="0"/>
              </a:spcAft>
              <a:buClr>
                <a:srgbClr val="333333"/>
              </a:buClr>
              <a:buSzPct val="25000"/>
              <a:buFont typeface="Consolas"/>
              <a:buNone/>
            </a:pPr>
            <a:r>
              <a:rPr lang="es-MX" sz="1600" b="0" i="0" u="none" strike="noStrike" cap="none">
                <a:solidFill>
                  <a:srgbClr val="333333"/>
                </a:solidFill>
                <a:latin typeface="Consolas"/>
                <a:ea typeface="Consolas"/>
                <a:cs typeface="Consolas"/>
                <a:sym typeface="Consolas"/>
              </a:rPr>
              <a:t>h2 </a:t>
            </a:r>
            <a:r>
              <a:rPr lang="es-MX" sz="1600" b="0" i="0" u="none" strike="noStrike" cap="none">
                <a:solidFill>
                  <a:srgbClr val="222222"/>
                </a:solidFill>
                <a:latin typeface="Consolas"/>
                <a:ea typeface="Consolas"/>
                <a:cs typeface="Consolas"/>
                <a:sym typeface="Consolas"/>
              </a:rPr>
              <a:t>{</a:t>
            </a:r>
            <a:r>
              <a:rPr lang="es-MX" sz="1600" b="0" i="0" u="none" strike="noStrike" cap="none">
                <a:solidFill>
                  <a:srgbClr val="333333"/>
                </a:solidFill>
                <a:latin typeface="Consolas"/>
                <a:ea typeface="Consolas"/>
                <a:cs typeface="Consolas"/>
                <a:sym typeface="Consolas"/>
              </a:rPr>
              <a:t> </a:t>
            </a:r>
          </a:p>
          <a:p>
            <a:pPr marL="0" marR="0" lvl="0" indent="0" algn="l" rtl="0">
              <a:lnSpc>
                <a:spcPct val="100000"/>
              </a:lnSpc>
              <a:spcBef>
                <a:spcPts val="0"/>
              </a:spcBef>
              <a:spcAft>
                <a:spcPts val="0"/>
              </a:spcAft>
              <a:buClr>
                <a:srgbClr val="A663B8"/>
              </a:buClr>
              <a:buSzPct val="25000"/>
              <a:buFont typeface="Consolas"/>
              <a:buNone/>
            </a:pPr>
            <a:r>
              <a:rPr lang="es-MX" sz="1600" b="0" i="0" u="none" strike="noStrike" cap="none">
                <a:solidFill>
                  <a:srgbClr val="A663B8"/>
                </a:solidFill>
                <a:latin typeface="Consolas"/>
                <a:ea typeface="Consolas"/>
                <a:cs typeface="Consolas"/>
                <a:sym typeface="Consolas"/>
              </a:rPr>
              <a:t>	color</a:t>
            </a:r>
            <a:r>
              <a:rPr lang="es-MX" sz="1600" b="0" i="0" u="none" strike="noStrike" cap="none">
                <a:solidFill>
                  <a:srgbClr val="19ADB1"/>
                </a:solidFill>
                <a:latin typeface="Consolas"/>
                <a:ea typeface="Consolas"/>
                <a:cs typeface="Consolas"/>
                <a:sym typeface="Consolas"/>
              </a:rPr>
              <a:t>:</a:t>
            </a:r>
            <a:r>
              <a:rPr lang="es-MX" sz="1600" b="0" i="0" u="none" strike="noStrike" cap="none">
                <a:solidFill>
                  <a:srgbClr val="333333"/>
                </a:solidFill>
                <a:latin typeface="Consolas"/>
                <a:ea typeface="Consolas"/>
                <a:cs typeface="Consolas"/>
                <a:sym typeface="Consolas"/>
              </a:rPr>
              <a:t> </a:t>
            </a:r>
            <a:r>
              <a:rPr lang="es-MX" sz="1600" b="0" i="0" u="none" strike="noStrike" cap="none">
                <a:solidFill>
                  <a:srgbClr val="A663B8"/>
                </a:solidFill>
                <a:latin typeface="Consolas"/>
                <a:ea typeface="Consolas"/>
                <a:cs typeface="Consolas"/>
                <a:sym typeface="Consolas"/>
              </a:rPr>
              <a:t>blue</a:t>
            </a:r>
            <a:r>
              <a:rPr lang="es-MX" sz="1600" b="0" i="0" u="none" strike="noStrike" cap="none">
                <a:solidFill>
                  <a:srgbClr val="19ADB1"/>
                </a:solidFill>
                <a:latin typeface="Consolas"/>
                <a:ea typeface="Consolas"/>
                <a:cs typeface="Consolas"/>
                <a:sym typeface="Consolas"/>
              </a:rPr>
              <a:t>;</a:t>
            </a:r>
            <a:r>
              <a:rPr lang="es-MX" sz="1600" b="0" i="0" u="none" strike="noStrike" cap="none">
                <a:solidFill>
                  <a:srgbClr val="333333"/>
                </a:solidFill>
                <a:latin typeface="Consolas"/>
                <a:ea typeface="Consolas"/>
                <a:cs typeface="Consolas"/>
                <a:sym typeface="Consolas"/>
              </a:rPr>
              <a:t> </a:t>
            </a:r>
          </a:p>
          <a:p>
            <a:pPr marL="0" marR="0" lvl="0" indent="0" algn="l" rtl="0">
              <a:lnSpc>
                <a:spcPct val="100000"/>
              </a:lnSpc>
              <a:spcBef>
                <a:spcPts val="0"/>
              </a:spcBef>
              <a:spcAft>
                <a:spcPts val="0"/>
              </a:spcAft>
              <a:buClr>
                <a:srgbClr val="222222"/>
              </a:buClr>
              <a:buSzPct val="25000"/>
              <a:buFont typeface="Consolas"/>
              <a:buNone/>
            </a:pPr>
            <a:r>
              <a:rPr lang="es-MX" sz="1600" b="0" i="0" u="none" strike="noStrike" cap="none">
                <a:solidFill>
                  <a:srgbClr val="222222"/>
                </a:solidFill>
                <a:latin typeface="Consolas"/>
                <a:ea typeface="Consolas"/>
                <a:cs typeface="Consolas"/>
                <a:sym typeface="Consolas"/>
              </a:rPr>
              <a:t>}</a:t>
            </a:r>
            <a:r>
              <a:rPr lang="es-MX" sz="1600" b="0" i="0" u="none" strike="noStrike" cap="none">
                <a:solidFill>
                  <a:srgbClr val="333333"/>
                </a:solidFill>
                <a:latin typeface="Consolas"/>
                <a:ea typeface="Consolas"/>
                <a:cs typeface="Consolas"/>
                <a:sym typeface="Consolas"/>
              </a:rPr>
              <a:t>   </a:t>
            </a:r>
          </a:p>
          <a:p>
            <a:pPr marL="0" marR="0" lvl="0" indent="0" algn="l" rtl="0">
              <a:lnSpc>
                <a:spcPct val="100000"/>
              </a:lnSpc>
              <a:spcBef>
                <a:spcPts val="0"/>
              </a:spcBef>
              <a:spcAft>
                <a:spcPts val="0"/>
              </a:spcAft>
              <a:buClr>
                <a:schemeClr val="dk1"/>
              </a:buClr>
              <a:buFont typeface="Arial"/>
              <a:buNone/>
            </a:pPr>
            <a:endParaRPr sz="1600" b="0" i="0" u="none" strike="noStrike" cap="none">
              <a:solidFill>
                <a:srgbClr val="333333"/>
              </a:solidFill>
              <a:latin typeface="Consolas"/>
              <a:ea typeface="Consolas"/>
              <a:cs typeface="Consolas"/>
              <a:sym typeface="Consolas"/>
            </a:endParaRPr>
          </a:p>
          <a:p>
            <a:pPr marL="0" marR="0" lvl="0" indent="0" algn="l" rtl="0">
              <a:lnSpc>
                <a:spcPct val="100000"/>
              </a:lnSpc>
              <a:spcBef>
                <a:spcPts val="0"/>
              </a:spcBef>
              <a:spcAft>
                <a:spcPts val="0"/>
              </a:spcAft>
              <a:buClr>
                <a:srgbClr val="333333"/>
              </a:buClr>
              <a:buSzPct val="25000"/>
              <a:buFont typeface="Consolas"/>
              <a:buNone/>
            </a:pPr>
            <a:r>
              <a:rPr lang="es-MX" sz="1600" b="0" i="0" u="none" strike="noStrike" cap="none">
                <a:solidFill>
                  <a:srgbClr val="333333"/>
                </a:solidFill>
                <a:latin typeface="Consolas"/>
                <a:ea typeface="Consolas"/>
                <a:cs typeface="Consolas"/>
                <a:sym typeface="Consolas"/>
              </a:rPr>
              <a:t>p </a:t>
            </a:r>
            <a:r>
              <a:rPr lang="es-MX" sz="1600" b="0" i="0" u="none" strike="noStrike" cap="none">
                <a:solidFill>
                  <a:srgbClr val="222222"/>
                </a:solidFill>
                <a:latin typeface="Consolas"/>
                <a:ea typeface="Consolas"/>
                <a:cs typeface="Consolas"/>
                <a:sym typeface="Consolas"/>
              </a:rPr>
              <a:t>{</a:t>
            </a:r>
            <a:r>
              <a:rPr lang="es-MX" sz="1600" b="0" i="0" u="none" strike="noStrike" cap="none">
                <a:solidFill>
                  <a:srgbClr val="333333"/>
                </a:solidFill>
                <a:latin typeface="Consolas"/>
                <a:ea typeface="Consolas"/>
                <a:cs typeface="Consolas"/>
                <a:sym typeface="Consolas"/>
              </a:rPr>
              <a:t> </a:t>
            </a:r>
          </a:p>
          <a:p>
            <a:pPr marL="0" marR="0" lvl="0" indent="0" algn="l" rtl="0">
              <a:lnSpc>
                <a:spcPct val="100000"/>
              </a:lnSpc>
              <a:spcBef>
                <a:spcPts val="0"/>
              </a:spcBef>
              <a:spcAft>
                <a:spcPts val="0"/>
              </a:spcAft>
              <a:buClr>
                <a:srgbClr val="333333"/>
              </a:buClr>
              <a:buSzPct val="25000"/>
              <a:buFont typeface="Consolas"/>
              <a:buNone/>
            </a:pPr>
            <a:r>
              <a:rPr lang="es-MX" sz="1600">
                <a:solidFill>
                  <a:srgbClr val="333333"/>
                </a:solidFill>
                <a:latin typeface="Consolas"/>
                <a:ea typeface="Consolas"/>
                <a:cs typeface="Consolas"/>
                <a:sym typeface="Consolas"/>
              </a:rPr>
              <a:t>	</a:t>
            </a:r>
            <a:r>
              <a:rPr lang="es-MX" sz="1600" b="0" i="0" u="none" strike="noStrike" cap="none">
                <a:solidFill>
                  <a:srgbClr val="A663B8"/>
                </a:solidFill>
                <a:latin typeface="Consolas"/>
                <a:ea typeface="Consolas"/>
                <a:cs typeface="Consolas"/>
                <a:sym typeface="Consolas"/>
              </a:rPr>
              <a:t>color</a:t>
            </a:r>
            <a:r>
              <a:rPr lang="es-MX" sz="1600" b="0" i="0" u="none" strike="noStrike" cap="none">
                <a:solidFill>
                  <a:srgbClr val="19ADB1"/>
                </a:solidFill>
                <a:latin typeface="Consolas"/>
                <a:ea typeface="Consolas"/>
                <a:cs typeface="Consolas"/>
                <a:sym typeface="Consolas"/>
              </a:rPr>
              <a:t>:</a:t>
            </a:r>
            <a:r>
              <a:rPr lang="es-MX" sz="1600" b="0" i="0" u="none" strike="noStrike" cap="none">
                <a:solidFill>
                  <a:srgbClr val="333333"/>
                </a:solidFill>
                <a:latin typeface="Consolas"/>
                <a:ea typeface="Consolas"/>
                <a:cs typeface="Consolas"/>
                <a:sym typeface="Consolas"/>
              </a:rPr>
              <a:t> </a:t>
            </a:r>
            <a:r>
              <a:rPr lang="es-MX" sz="1600" b="0" i="0" u="none" strike="noStrike" cap="none">
                <a:solidFill>
                  <a:srgbClr val="A663B8"/>
                </a:solidFill>
                <a:latin typeface="Consolas"/>
                <a:ea typeface="Consolas"/>
                <a:cs typeface="Consolas"/>
                <a:sym typeface="Consolas"/>
              </a:rPr>
              <a:t>black</a:t>
            </a:r>
            <a:r>
              <a:rPr lang="es-MX" sz="1600" b="0" i="0" u="none" strike="noStrike" cap="none">
                <a:solidFill>
                  <a:srgbClr val="19ADB1"/>
                </a:solidFill>
                <a:latin typeface="Consolas"/>
                <a:ea typeface="Consolas"/>
                <a:cs typeface="Consolas"/>
                <a:sym typeface="Consolas"/>
              </a:rPr>
              <a:t>;</a:t>
            </a:r>
            <a:r>
              <a:rPr lang="es-MX" sz="1600" b="0" i="0" u="none" strike="noStrike" cap="none">
                <a:solidFill>
                  <a:srgbClr val="333333"/>
                </a:solidFill>
                <a:latin typeface="Consolas"/>
                <a:ea typeface="Consolas"/>
                <a:cs typeface="Consolas"/>
                <a:sym typeface="Consolas"/>
              </a:rPr>
              <a:t> </a:t>
            </a:r>
          </a:p>
          <a:p>
            <a:pPr marL="0" marR="0" lvl="0" indent="0" algn="l" rtl="0">
              <a:lnSpc>
                <a:spcPct val="100000"/>
              </a:lnSpc>
              <a:spcBef>
                <a:spcPts val="0"/>
              </a:spcBef>
              <a:spcAft>
                <a:spcPts val="0"/>
              </a:spcAft>
              <a:buClr>
                <a:srgbClr val="222222"/>
              </a:buClr>
              <a:buSzPct val="25000"/>
              <a:buFont typeface="Consolas"/>
              <a:buNone/>
            </a:pPr>
            <a:r>
              <a:rPr lang="es-MX" sz="1600" b="0" i="0" u="none" strike="noStrike" cap="none">
                <a:solidFill>
                  <a:srgbClr val="222222"/>
                </a:solidFill>
                <a:latin typeface="Consolas"/>
                <a:ea typeface="Consolas"/>
                <a:cs typeface="Consolas"/>
                <a:sym typeface="Consolas"/>
              </a:rPr>
              <a:t>}</a:t>
            </a:r>
            <a:r>
              <a:rPr lang="es-MX" sz="1600" b="0" i="0" u="none" strike="noStrike" cap="none">
                <a:solidFill>
                  <a:schemeClr val="dk1"/>
                </a:solidFill>
                <a:latin typeface="Arial"/>
                <a:ea typeface="Arial"/>
                <a:cs typeface="Arial"/>
                <a:sym typeface="Arial"/>
              </a:rPr>
              <a:t> </a:t>
            </a:r>
          </a:p>
        </p:txBody>
      </p:sp>
    </p:spTree>
    <p:extLst>
      <p:ext uri="{BB962C8B-B14F-4D97-AF65-F5344CB8AC3E}">
        <p14:creationId xmlns:p14="http://schemas.microsoft.com/office/powerpoint/2010/main" val="3268372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Shape 846"/>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Selector descendente</a:t>
            </a:r>
          </a:p>
        </p:txBody>
      </p:sp>
      <p:sp>
        <p:nvSpPr>
          <p:cNvPr id="847" name="Shape 847"/>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Selecciona los elementos que se encuentran dentro de otros elementos. Un elemento es descendiente de otro cuando se encuentra entre las etiquetas de apertura y de cierre del otro elemento.</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El selector del siguiente ejemplo selecciona todos los elementos &lt;span&gt; de la página que se encuentren dentro de un elemento &lt;p&gt;:</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Si el código HTML de la página es el siguiente:</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sp>
        <p:nvSpPr>
          <p:cNvPr id="848" name="Shape 848"/>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24</a:t>
            </a:fld>
            <a:endParaRPr lang="es-MX" sz="800" b="1">
              <a:solidFill>
                <a:schemeClr val="accent2"/>
              </a:solidFill>
              <a:latin typeface="Arial"/>
              <a:ea typeface="Arial"/>
              <a:cs typeface="Arial"/>
              <a:sym typeface="Arial"/>
            </a:endParaRPr>
          </a:p>
        </p:txBody>
      </p:sp>
      <p:sp>
        <p:nvSpPr>
          <p:cNvPr id="849" name="Shape 849"/>
          <p:cNvSpPr/>
          <p:nvPr/>
        </p:nvSpPr>
        <p:spPr>
          <a:xfrm>
            <a:off x="4151783" y="3251358"/>
            <a:ext cx="2526332" cy="566720"/>
          </a:xfrm>
          <a:prstGeom prst="rect">
            <a:avLst/>
          </a:prstGeom>
          <a:solidFill>
            <a:srgbClr val="FFFFFF"/>
          </a:solidFill>
          <a:ln>
            <a:noFill/>
          </a:ln>
        </p:spPr>
        <p:txBody>
          <a:bodyPr lIns="0" tIns="158700" rIns="0" bIns="158700" anchor="ctr" anchorCtr="0">
            <a:noAutofit/>
          </a:bodyPr>
          <a:lstStyle/>
          <a:p>
            <a:pPr marL="0" marR="0" lvl="0" indent="0" algn="l" rtl="0">
              <a:lnSpc>
                <a:spcPct val="100000"/>
              </a:lnSpc>
              <a:spcBef>
                <a:spcPts val="0"/>
              </a:spcBef>
              <a:spcAft>
                <a:spcPts val="0"/>
              </a:spcAft>
              <a:buClr>
                <a:srgbClr val="333333"/>
              </a:buClr>
              <a:buSzPct val="25000"/>
              <a:buFont typeface="Consolas"/>
              <a:buNone/>
            </a:pPr>
            <a:r>
              <a:rPr lang="es-MX" sz="1600" b="0" i="0" u="none" strike="noStrike" cap="none">
                <a:solidFill>
                  <a:srgbClr val="333333"/>
                </a:solidFill>
                <a:latin typeface="Consolas"/>
                <a:ea typeface="Consolas"/>
                <a:cs typeface="Consolas"/>
                <a:sym typeface="Consolas"/>
              </a:rPr>
              <a:t>p span </a:t>
            </a:r>
            <a:r>
              <a:rPr lang="es-MX" sz="1600" b="0" i="0" u="none" strike="noStrike" cap="none">
                <a:solidFill>
                  <a:srgbClr val="222222"/>
                </a:solidFill>
                <a:latin typeface="Consolas"/>
                <a:ea typeface="Consolas"/>
                <a:cs typeface="Consolas"/>
                <a:sym typeface="Consolas"/>
              </a:rPr>
              <a:t>{</a:t>
            </a:r>
            <a:r>
              <a:rPr lang="es-MX" sz="1600" b="0" i="0" u="none" strike="noStrike" cap="none">
                <a:solidFill>
                  <a:srgbClr val="333333"/>
                </a:solidFill>
                <a:latin typeface="Consolas"/>
                <a:ea typeface="Consolas"/>
                <a:cs typeface="Consolas"/>
                <a:sym typeface="Consolas"/>
              </a:rPr>
              <a:t> </a:t>
            </a:r>
            <a:r>
              <a:rPr lang="es-MX" sz="1600" b="0" i="0" u="none" strike="noStrike" cap="none">
                <a:solidFill>
                  <a:srgbClr val="A663B8"/>
                </a:solidFill>
                <a:latin typeface="Consolas"/>
                <a:ea typeface="Consolas"/>
                <a:cs typeface="Consolas"/>
                <a:sym typeface="Consolas"/>
              </a:rPr>
              <a:t>color</a:t>
            </a:r>
            <a:r>
              <a:rPr lang="es-MX" sz="1600" b="0" i="0" u="none" strike="noStrike" cap="none">
                <a:solidFill>
                  <a:srgbClr val="19ADB1"/>
                </a:solidFill>
                <a:latin typeface="Consolas"/>
                <a:ea typeface="Consolas"/>
                <a:cs typeface="Consolas"/>
                <a:sym typeface="Consolas"/>
              </a:rPr>
              <a:t>:</a:t>
            </a:r>
            <a:r>
              <a:rPr lang="es-MX" sz="1600" b="0" i="0" u="none" strike="noStrike" cap="none">
                <a:solidFill>
                  <a:srgbClr val="333333"/>
                </a:solidFill>
                <a:latin typeface="Consolas"/>
                <a:ea typeface="Consolas"/>
                <a:cs typeface="Consolas"/>
                <a:sym typeface="Consolas"/>
              </a:rPr>
              <a:t> </a:t>
            </a:r>
            <a:r>
              <a:rPr lang="es-MX" sz="1600" b="0" i="0" u="none" strike="noStrike" cap="none">
                <a:solidFill>
                  <a:srgbClr val="A663B8"/>
                </a:solidFill>
                <a:latin typeface="Consolas"/>
                <a:ea typeface="Consolas"/>
                <a:cs typeface="Consolas"/>
                <a:sym typeface="Consolas"/>
              </a:rPr>
              <a:t>red</a:t>
            </a:r>
            <a:r>
              <a:rPr lang="es-MX" sz="1600" b="0" i="0" u="none" strike="noStrike" cap="none">
                <a:solidFill>
                  <a:srgbClr val="19ADB1"/>
                </a:solidFill>
                <a:latin typeface="Consolas"/>
                <a:ea typeface="Consolas"/>
                <a:cs typeface="Consolas"/>
                <a:sym typeface="Consolas"/>
              </a:rPr>
              <a:t>;</a:t>
            </a:r>
            <a:r>
              <a:rPr lang="es-MX" sz="1600" b="0" i="0" u="none" strike="noStrike" cap="none">
                <a:solidFill>
                  <a:srgbClr val="333333"/>
                </a:solidFill>
                <a:latin typeface="Consolas"/>
                <a:ea typeface="Consolas"/>
                <a:cs typeface="Consolas"/>
                <a:sym typeface="Consolas"/>
              </a:rPr>
              <a:t> </a:t>
            </a:r>
            <a:r>
              <a:rPr lang="es-MX" sz="1600" b="0" i="0" u="none" strike="noStrike" cap="none">
                <a:solidFill>
                  <a:srgbClr val="222222"/>
                </a:solidFill>
                <a:latin typeface="Consolas"/>
                <a:ea typeface="Consolas"/>
                <a:cs typeface="Consolas"/>
                <a:sym typeface="Consolas"/>
              </a:rPr>
              <a:t>}</a:t>
            </a:r>
            <a:r>
              <a:rPr lang="es-MX" sz="1600" b="0" i="0" u="none" strike="noStrike" cap="none">
                <a:solidFill>
                  <a:schemeClr val="dk1"/>
                </a:solidFill>
                <a:latin typeface="Arial"/>
                <a:ea typeface="Arial"/>
                <a:cs typeface="Arial"/>
                <a:sym typeface="Arial"/>
              </a:rPr>
              <a:t> </a:t>
            </a:r>
          </a:p>
        </p:txBody>
      </p:sp>
      <p:sp>
        <p:nvSpPr>
          <p:cNvPr id="850" name="Shape 850"/>
          <p:cNvSpPr/>
          <p:nvPr/>
        </p:nvSpPr>
        <p:spPr>
          <a:xfrm>
            <a:off x="3071664" y="4409526"/>
            <a:ext cx="5187317" cy="2044048"/>
          </a:xfrm>
          <a:prstGeom prst="rect">
            <a:avLst/>
          </a:prstGeom>
          <a:solidFill>
            <a:srgbClr val="FFFFFF"/>
          </a:solidFill>
          <a:ln>
            <a:noFill/>
          </a:ln>
        </p:spPr>
        <p:txBody>
          <a:bodyPr lIns="0" tIns="158700" rIns="0" bIns="158700" anchor="ctr" anchorCtr="0">
            <a:noAutofit/>
          </a:bodyPr>
          <a:lstStyle/>
          <a:p>
            <a:pPr marL="0" marR="0" lvl="0" indent="0" algn="l" rtl="0">
              <a:lnSpc>
                <a:spcPct val="100000"/>
              </a:lnSpc>
              <a:spcBef>
                <a:spcPts val="0"/>
              </a:spcBef>
              <a:spcAft>
                <a:spcPts val="0"/>
              </a:spcAft>
              <a:buClr>
                <a:srgbClr val="A663B8"/>
              </a:buClr>
              <a:buSzPct val="25000"/>
              <a:buFont typeface="Consolas"/>
              <a:buNone/>
            </a:pPr>
            <a:r>
              <a:rPr lang="es-MX" sz="1600" b="0" i="0" u="none" strike="noStrike" cap="none">
                <a:solidFill>
                  <a:srgbClr val="A663B8"/>
                </a:solidFill>
                <a:latin typeface="Consolas"/>
                <a:ea typeface="Consolas"/>
                <a:cs typeface="Consolas"/>
                <a:sym typeface="Consolas"/>
              </a:rPr>
              <a:t>&lt;p&gt;</a:t>
            </a:r>
            <a:r>
              <a:rPr lang="es-MX" sz="1600" b="0" i="0" u="none" strike="noStrike" cap="none">
                <a:solidFill>
                  <a:srgbClr val="333333"/>
                </a:solidFill>
                <a:latin typeface="Consolas"/>
                <a:ea typeface="Consolas"/>
                <a:cs typeface="Consolas"/>
                <a:sym typeface="Consolas"/>
              </a:rPr>
              <a:t> </a:t>
            </a:r>
          </a:p>
          <a:p>
            <a:pPr marL="0" marR="0" lvl="0" indent="0" algn="l" rtl="0">
              <a:lnSpc>
                <a:spcPct val="100000"/>
              </a:lnSpc>
              <a:spcBef>
                <a:spcPts val="0"/>
              </a:spcBef>
              <a:spcAft>
                <a:spcPts val="0"/>
              </a:spcAft>
              <a:buClr>
                <a:srgbClr val="333333"/>
              </a:buClr>
              <a:buSzPct val="25000"/>
              <a:buFont typeface="Consolas"/>
              <a:buNone/>
            </a:pPr>
            <a:r>
              <a:rPr lang="es-MX" sz="1600">
                <a:solidFill>
                  <a:srgbClr val="333333"/>
                </a:solidFill>
                <a:latin typeface="Consolas"/>
                <a:ea typeface="Consolas"/>
                <a:cs typeface="Consolas"/>
                <a:sym typeface="Consolas"/>
              </a:rPr>
              <a:t>	</a:t>
            </a:r>
            <a:r>
              <a:rPr lang="es-MX" sz="1600" b="0" i="0" u="none" strike="noStrike" cap="none">
                <a:solidFill>
                  <a:srgbClr val="333333"/>
                </a:solidFill>
                <a:latin typeface="Consolas"/>
                <a:ea typeface="Consolas"/>
                <a:cs typeface="Consolas"/>
                <a:sym typeface="Consolas"/>
              </a:rPr>
              <a:t>... </a:t>
            </a:r>
          </a:p>
          <a:p>
            <a:pPr marL="0" marR="0" lvl="0" indent="0" algn="l" rtl="0">
              <a:lnSpc>
                <a:spcPct val="100000"/>
              </a:lnSpc>
              <a:spcBef>
                <a:spcPts val="0"/>
              </a:spcBef>
              <a:spcAft>
                <a:spcPts val="0"/>
              </a:spcAft>
              <a:buClr>
                <a:srgbClr val="333333"/>
              </a:buClr>
              <a:buSzPct val="25000"/>
              <a:buFont typeface="Consolas"/>
              <a:buNone/>
            </a:pPr>
            <a:r>
              <a:rPr lang="es-MX" sz="1600">
                <a:solidFill>
                  <a:srgbClr val="333333"/>
                </a:solidFill>
                <a:latin typeface="Consolas"/>
                <a:ea typeface="Consolas"/>
                <a:cs typeface="Consolas"/>
                <a:sym typeface="Consolas"/>
              </a:rPr>
              <a:t>	</a:t>
            </a:r>
            <a:r>
              <a:rPr lang="es-MX" sz="1600" b="0" i="0" u="none" strike="noStrike" cap="none">
                <a:solidFill>
                  <a:srgbClr val="A663B8"/>
                </a:solidFill>
                <a:latin typeface="Consolas"/>
                <a:ea typeface="Consolas"/>
                <a:cs typeface="Consolas"/>
                <a:sym typeface="Consolas"/>
              </a:rPr>
              <a:t>&lt;span&gt;</a:t>
            </a:r>
            <a:r>
              <a:rPr lang="es-MX" sz="1600" b="0" i="0" u="none" strike="noStrike" cap="none">
                <a:solidFill>
                  <a:srgbClr val="333333"/>
                </a:solidFill>
                <a:latin typeface="Consolas"/>
                <a:ea typeface="Consolas"/>
                <a:cs typeface="Consolas"/>
                <a:sym typeface="Consolas"/>
              </a:rPr>
              <a:t>texto1</a:t>
            </a:r>
            <a:r>
              <a:rPr lang="es-MX" sz="1600" b="0" i="0" u="none" strike="noStrike" cap="none">
                <a:solidFill>
                  <a:srgbClr val="A663B8"/>
                </a:solidFill>
                <a:latin typeface="Consolas"/>
                <a:ea typeface="Consolas"/>
                <a:cs typeface="Consolas"/>
                <a:sym typeface="Consolas"/>
              </a:rPr>
              <a:t>&lt;/span&gt;</a:t>
            </a:r>
            <a:r>
              <a:rPr lang="es-MX" sz="1600" b="0" i="0" u="none" strike="noStrike" cap="none">
                <a:solidFill>
                  <a:srgbClr val="333333"/>
                </a:solidFill>
                <a:latin typeface="Consolas"/>
                <a:ea typeface="Consolas"/>
                <a:cs typeface="Consolas"/>
                <a:sym typeface="Consolas"/>
              </a:rPr>
              <a:t> </a:t>
            </a:r>
          </a:p>
          <a:p>
            <a:pPr marL="0" marR="0" lvl="0" indent="0" algn="l" rtl="0">
              <a:lnSpc>
                <a:spcPct val="100000"/>
              </a:lnSpc>
              <a:spcBef>
                <a:spcPts val="0"/>
              </a:spcBef>
              <a:spcAft>
                <a:spcPts val="0"/>
              </a:spcAft>
              <a:buClr>
                <a:srgbClr val="333333"/>
              </a:buClr>
              <a:buSzPct val="25000"/>
              <a:buFont typeface="Consolas"/>
              <a:buNone/>
            </a:pPr>
            <a:r>
              <a:rPr lang="es-MX" sz="1600">
                <a:solidFill>
                  <a:srgbClr val="333333"/>
                </a:solidFill>
                <a:latin typeface="Consolas"/>
                <a:ea typeface="Consolas"/>
                <a:cs typeface="Consolas"/>
                <a:sym typeface="Consolas"/>
              </a:rPr>
              <a:t>	</a:t>
            </a:r>
            <a:r>
              <a:rPr lang="es-MX" sz="1600" b="0" i="0" u="none" strike="noStrike" cap="none">
                <a:solidFill>
                  <a:srgbClr val="333333"/>
                </a:solidFill>
                <a:latin typeface="Consolas"/>
                <a:ea typeface="Consolas"/>
                <a:cs typeface="Consolas"/>
                <a:sym typeface="Consolas"/>
              </a:rPr>
              <a:t>... </a:t>
            </a:r>
          </a:p>
          <a:p>
            <a:pPr marL="0" marR="0" lvl="0" indent="0" algn="l" rtl="0">
              <a:lnSpc>
                <a:spcPct val="100000"/>
              </a:lnSpc>
              <a:spcBef>
                <a:spcPts val="0"/>
              </a:spcBef>
              <a:spcAft>
                <a:spcPts val="0"/>
              </a:spcAft>
              <a:buClr>
                <a:srgbClr val="333333"/>
              </a:buClr>
              <a:buSzPct val="25000"/>
              <a:buFont typeface="Consolas"/>
              <a:buNone/>
            </a:pPr>
            <a:r>
              <a:rPr lang="es-MX" sz="1600">
                <a:solidFill>
                  <a:srgbClr val="333333"/>
                </a:solidFill>
                <a:latin typeface="Consolas"/>
                <a:ea typeface="Consolas"/>
                <a:cs typeface="Consolas"/>
                <a:sym typeface="Consolas"/>
              </a:rPr>
              <a:t>	</a:t>
            </a:r>
            <a:r>
              <a:rPr lang="es-MX" sz="1600" b="0" i="0" u="none" strike="noStrike" cap="none">
                <a:solidFill>
                  <a:srgbClr val="A663B8"/>
                </a:solidFill>
                <a:latin typeface="Consolas"/>
                <a:ea typeface="Consolas"/>
                <a:cs typeface="Consolas"/>
                <a:sym typeface="Consolas"/>
              </a:rPr>
              <a:t>&lt;a </a:t>
            </a:r>
            <a:r>
              <a:rPr lang="es-MX" sz="1600" b="0" i="0" u="none" strike="noStrike" cap="none">
                <a:solidFill>
                  <a:srgbClr val="4B83BF"/>
                </a:solidFill>
                <a:latin typeface="Consolas"/>
                <a:ea typeface="Consolas"/>
                <a:cs typeface="Consolas"/>
                <a:sym typeface="Consolas"/>
              </a:rPr>
              <a:t>href=</a:t>
            </a:r>
            <a:r>
              <a:rPr lang="es-MX" sz="1600" b="0" i="0" u="none" strike="noStrike" cap="none">
                <a:solidFill>
                  <a:srgbClr val="06960E"/>
                </a:solidFill>
                <a:latin typeface="Consolas"/>
                <a:ea typeface="Consolas"/>
                <a:cs typeface="Consolas"/>
                <a:sym typeface="Consolas"/>
              </a:rPr>
              <a:t>""</a:t>
            </a:r>
            <a:r>
              <a:rPr lang="es-MX" sz="1600" b="0" i="0" u="none" strike="noStrike" cap="none">
                <a:solidFill>
                  <a:srgbClr val="A663B8"/>
                </a:solidFill>
                <a:latin typeface="Consolas"/>
                <a:ea typeface="Consolas"/>
                <a:cs typeface="Consolas"/>
                <a:sym typeface="Consolas"/>
              </a:rPr>
              <a:t>&gt;</a:t>
            </a:r>
            <a:r>
              <a:rPr lang="es-MX" sz="1600" b="0" i="0" u="none" strike="noStrike" cap="none">
                <a:solidFill>
                  <a:srgbClr val="333333"/>
                </a:solidFill>
                <a:latin typeface="Consolas"/>
                <a:ea typeface="Consolas"/>
                <a:cs typeface="Consolas"/>
                <a:sym typeface="Consolas"/>
              </a:rPr>
              <a:t>...</a:t>
            </a:r>
            <a:r>
              <a:rPr lang="es-MX" sz="1600" b="0" i="0" u="none" strike="noStrike" cap="none">
                <a:solidFill>
                  <a:srgbClr val="A663B8"/>
                </a:solidFill>
                <a:latin typeface="Consolas"/>
                <a:ea typeface="Consolas"/>
                <a:cs typeface="Consolas"/>
                <a:sym typeface="Consolas"/>
              </a:rPr>
              <a:t>&lt;span&gt;</a:t>
            </a:r>
            <a:r>
              <a:rPr lang="es-MX" sz="1600" b="0" i="0" u="none" strike="noStrike" cap="none">
                <a:solidFill>
                  <a:srgbClr val="333333"/>
                </a:solidFill>
                <a:latin typeface="Consolas"/>
                <a:ea typeface="Consolas"/>
                <a:cs typeface="Consolas"/>
                <a:sym typeface="Consolas"/>
              </a:rPr>
              <a:t>texto2</a:t>
            </a:r>
            <a:r>
              <a:rPr lang="es-MX" sz="1600" b="0" i="0" u="none" strike="noStrike" cap="none">
                <a:solidFill>
                  <a:srgbClr val="A663B8"/>
                </a:solidFill>
                <a:latin typeface="Consolas"/>
                <a:ea typeface="Consolas"/>
                <a:cs typeface="Consolas"/>
                <a:sym typeface="Consolas"/>
              </a:rPr>
              <a:t>&lt;/span&gt;&lt;/a&gt;</a:t>
            </a:r>
            <a:r>
              <a:rPr lang="es-MX" sz="1600" b="0" i="0" u="none" strike="noStrike" cap="none">
                <a:solidFill>
                  <a:srgbClr val="333333"/>
                </a:solidFill>
                <a:latin typeface="Consolas"/>
                <a:ea typeface="Consolas"/>
                <a:cs typeface="Consolas"/>
                <a:sym typeface="Consolas"/>
              </a:rPr>
              <a:t> </a:t>
            </a:r>
          </a:p>
          <a:p>
            <a:pPr marL="0" marR="0" lvl="0" indent="0" algn="l" rtl="0">
              <a:lnSpc>
                <a:spcPct val="100000"/>
              </a:lnSpc>
              <a:spcBef>
                <a:spcPts val="0"/>
              </a:spcBef>
              <a:spcAft>
                <a:spcPts val="0"/>
              </a:spcAft>
              <a:buClr>
                <a:srgbClr val="333333"/>
              </a:buClr>
              <a:buSzPct val="25000"/>
              <a:buFont typeface="Consolas"/>
              <a:buNone/>
            </a:pPr>
            <a:r>
              <a:rPr lang="es-MX" sz="1600" b="0" i="0" u="none" strike="noStrike" cap="none">
                <a:solidFill>
                  <a:srgbClr val="333333"/>
                </a:solidFill>
                <a:latin typeface="Consolas"/>
                <a:ea typeface="Consolas"/>
                <a:cs typeface="Consolas"/>
                <a:sym typeface="Consolas"/>
              </a:rPr>
              <a:t>	... </a:t>
            </a:r>
          </a:p>
          <a:p>
            <a:pPr marL="0" marR="0" lvl="0" indent="0" algn="l" rtl="0">
              <a:lnSpc>
                <a:spcPct val="100000"/>
              </a:lnSpc>
              <a:spcBef>
                <a:spcPts val="0"/>
              </a:spcBef>
              <a:spcAft>
                <a:spcPts val="0"/>
              </a:spcAft>
              <a:buClr>
                <a:srgbClr val="A663B8"/>
              </a:buClr>
              <a:buSzPct val="25000"/>
              <a:buFont typeface="Consolas"/>
              <a:buNone/>
            </a:pPr>
            <a:r>
              <a:rPr lang="es-MX" sz="1600" b="0" i="0" u="none" strike="noStrike" cap="none">
                <a:solidFill>
                  <a:srgbClr val="A663B8"/>
                </a:solidFill>
                <a:latin typeface="Consolas"/>
                <a:ea typeface="Consolas"/>
                <a:cs typeface="Consolas"/>
                <a:sym typeface="Consolas"/>
              </a:rPr>
              <a:t>&lt;/p&gt;</a:t>
            </a:r>
            <a:r>
              <a:rPr lang="es-MX" sz="1600" b="0" i="0" u="none" strike="noStrike" cap="none">
                <a:solidFill>
                  <a:schemeClr val="dk1"/>
                </a:solidFill>
                <a:latin typeface="Arial"/>
                <a:ea typeface="Arial"/>
                <a:cs typeface="Arial"/>
                <a:sym typeface="Arial"/>
              </a:rPr>
              <a:t> </a:t>
            </a:r>
          </a:p>
        </p:txBody>
      </p:sp>
    </p:spTree>
    <p:extLst>
      <p:ext uri="{BB962C8B-B14F-4D97-AF65-F5344CB8AC3E}">
        <p14:creationId xmlns:p14="http://schemas.microsoft.com/office/powerpoint/2010/main" val="4207326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Shape 855"/>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Agrupación de reglas</a:t>
            </a:r>
          </a:p>
        </p:txBody>
      </p:sp>
      <p:sp>
        <p:nvSpPr>
          <p:cNvPr id="856" name="Shape 856"/>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Cuando se crean archivos CSS complejos con decenas o cientos de reglas, es habitual que los estilos que se aplican a un mismo selector se definan en diferentes reglas:</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h1 { color: red; }</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h1 { font-size: 2em; }</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h1 { font-family: Verdana; }</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Las tres reglas anteriores establecen el valor de tres propiedades diferentes de los elementos &lt;h1&gt;. Antes de que el navegador muestre la página, procesa todas las reglas CSS de la página para tener en cuenta todos los estilos definidos para cada elemento.</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sp>
        <p:nvSpPr>
          <p:cNvPr id="857" name="Shape 857"/>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25</a:t>
            </a:fld>
            <a:endParaRPr lang="es-MX" sz="800" b="1">
              <a:solidFill>
                <a:schemeClr val="accent2"/>
              </a:solidFill>
              <a:latin typeface="Arial"/>
              <a:ea typeface="Arial"/>
              <a:cs typeface="Arial"/>
              <a:sym typeface="Arial"/>
            </a:endParaRPr>
          </a:p>
        </p:txBody>
      </p:sp>
    </p:spTree>
    <p:extLst>
      <p:ext uri="{BB962C8B-B14F-4D97-AF65-F5344CB8AC3E}">
        <p14:creationId xmlns:p14="http://schemas.microsoft.com/office/powerpoint/2010/main" val="3090960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Shape 862"/>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endParaRPr sz="3000" b="0" i="0" u="none" strike="noStrike" cap="none">
              <a:solidFill>
                <a:schemeClr val="accent2"/>
              </a:solidFill>
              <a:latin typeface="Arial"/>
              <a:ea typeface="Arial"/>
              <a:cs typeface="Arial"/>
              <a:sym typeface="Arial"/>
            </a:endParaRPr>
          </a:p>
        </p:txBody>
      </p:sp>
      <p:sp>
        <p:nvSpPr>
          <p:cNvPr id="863" name="Shape 863"/>
          <p:cNvSpPr txBox="1">
            <a:spLocks noGrp="1"/>
          </p:cNvSpPr>
          <p:nvPr>
            <p:ph type="body" idx="1"/>
          </p:nvPr>
        </p:nvSpPr>
        <p:spPr>
          <a:xfrm>
            <a:off x="415600" y="1536633"/>
            <a:ext cx="11360800" cy="4555199"/>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Cuando el selector de dos o más reglas CSS es idéntico, se pueden agrupar las declaraciones de las reglas para hacer las hojas de estilos más eficientes:</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h1 {</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  color: red;</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  font-size: 2em;</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  font-family: Verdana;</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p:txBody>
      </p:sp>
      <p:sp>
        <p:nvSpPr>
          <p:cNvPr id="864" name="Shape 864"/>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26</a:t>
            </a:fld>
            <a:endParaRPr lang="es-MX" sz="800" b="1">
              <a:solidFill>
                <a:schemeClr val="accent2"/>
              </a:solidFill>
              <a:latin typeface="Arial"/>
              <a:ea typeface="Arial"/>
              <a:cs typeface="Arial"/>
              <a:sym typeface="Arial"/>
            </a:endParaRPr>
          </a:p>
        </p:txBody>
      </p:sp>
    </p:spTree>
    <p:extLst>
      <p:ext uri="{BB962C8B-B14F-4D97-AF65-F5344CB8AC3E}">
        <p14:creationId xmlns:p14="http://schemas.microsoft.com/office/powerpoint/2010/main" val="216457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Métodos HTTP</a:t>
            </a:r>
          </a:p>
        </p:txBody>
      </p:sp>
      <p:sp>
        <p:nvSpPr>
          <p:cNvPr id="681" name="Shape 681"/>
          <p:cNvSpPr txBox="1">
            <a:spLocks noGrp="1"/>
          </p:cNvSpPr>
          <p:nvPr>
            <p:ph type="body" idx="1"/>
          </p:nvPr>
        </p:nvSpPr>
        <p:spPr>
          <a:xfrm>
            <a:off x="415600" y="1741714"/>
            <a:ext cx="11360800" cy="4350118"/>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Para el envío de formularios hacia un manejador de formularios, se debe usar un método HTTP. </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Los dos métodos mas utilizados son: GET y POST.</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En HTML podemos especificar el método a utilizar mediante el atributo “method”. El método por default es el GET, por lo cual, en caso de que no se utilice el atributo “method”, el formulario se enviará utilizando dicho método.</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El uso del método GET se recomienda solo en caso de que lo que se envía no sea información sensible, ya que la información es visible en la dirección de la página al utilizar este método.</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A diferencia del método GET, el método POST no muestra la información en la dirección de la página. Por lo que se recomienda el uso de este método siempre que se maneje información sensible y/o se requiera modificar información a partir de lo que se envía en el formulario.</a:t>
            </a:r>
          </a:p>
        </p:txBody>
      </p:sp>
    </p:spTree>
    <p:extLst>
      <p:ext uri="{BB962C8B-B14F-4D97-AF65-F5344CB8AC3E}">
        <p14:creationId xmlns:p14="http://schemas.microsoft.com/office/powerpoint/2010/main" val="140114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Shape 686"/>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Elemento&lt;input&gt;</a:t>
            </a:r>
          </a:p>
        </p:txBody>
      </p:sp>
      <p:sp>
        <p:nvSpPr>
          <p:cNvPr id="687" name="Shape 687"/>
          <p:cNvSpPr txBox="1">
            <a:spLocks noGrp="1"/>
          </p:cNvSpPr>
          <p:nvPr>
            <p:ph type="body" idx="1"/>
          </p:nvPr>
        </p:nvSpPr>
        <p:spPr>
          <a:xfrm>
            <a:off x="174172" y="1484783"/>
            <a:ext cx="11916227" cy="4752527"/>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Es el elemento más común en un formulario. Tiene algunas variaciones, en función del valor que se le de al atributo “</a:t>
            </a:r>
            <a:r>
              <a:rPr lang="es-MX" sz="1800" b="1" i="0" u="none" strike="noStrike" cap="none">
                <a:solidFill>
                  <a:srgbClr val="5D6063"/>
                </a:solidFill>
                <a:latin typeface="Arial"/>
                <a:ea typeface="Arial"/>
                <a:cs typeface="Arial"/>
                <a:sym typeface="Arial"/>
              </a:rPr>
              <a:t>type</a:t>
            </a:r>
            <a:r>
              <a:rPr lang="es-MX" sz="1800" b="0" i="0" u="none" strike="noStrike" cap="none">
                <a:solidFill>
                  <a:srgbClr val="5D6063"/>
                </a:solidFill>
                <a:latin typeface="Arial"/>
                <a:ea typeface="Arial"/>
                <a:cs typeface="Arial"/>
                <a:sym typeface="Arial"/>
              </a:rPr>
              <a:t>” del cual debe ir acompañado.</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En seguida se listan los tipos de input:</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Arial"/>
              <a:buChar char="•"/>
            </a:pPr>
            <a:r>
              <a:rPr lang="es-MX" sz="1800" b="0" i="0" u="none" strike="noStrike" cap="none">
                <a:solidFill>
                  <a:srgbClr val="5D6063"/>
                </a:solidFill>
                <a:latin typeface="Arial"/>
                <a:ea typeface="Arial"/>
                <a:cs typeface="Arial"/>
                <a:sym typeface="Arial"/>
              </a:rPr>
              <a:t> </a:t>
            </a:r>
            <a:r>
              <a:rPr lang="es-MX" sz="1800" b="1" i="0" u="none" strike="noStrike" cap="none">
                <a:solidFill>
                  <a:srgbClr val="5D6063"/>
                </a:solidFill>
                <a:latin typeface="Arial"/>
                <a:ea typeface="Arial"/>
                <a:cs typeface="Arial"/>
                <a:sym typeface="Arial"/>
              </a:rPr>
              <a:t>Text</a:t>
            </a:r>
            <a:r>
              <a:rPr lang="es-MX" sz="1800" b="0" i="0" u="none" strike="noStrike" cap="none">
                <a:solidFill>
                  <a:srgbClr val="5D6063"/>
                </a:solidFill>
                <a:latin typeface="Arial"/>
                <a:ea typeface="Arial"/>
                <a:cs typeface="Arial"/>
                <a:sym typeface="Arial"/>
              </a:rPr>
              <a:t>: Define un campo de una sola línea para introducir texto.</a:t>
            </a:r>
          </a:p>
          <a:p>
            <a:pPr marL="126000" marR="0" lvl="0" indent="-126000" algn="l" rtl="0">
              <a:spcBef>
                <a:spcPts val="0"/>
              </a:spcBef>
              <a:spcAft>
                <a:spcPts val="0"/>
              </a:spcAft>
              <a:buClr>
                <a:srgbClr val="5D6063"/>
              </a:buClr>
              <a:buSzPct val="100000"/>
              <a:buFont typeface="Arial"/>
              <a:buChar char="•"/>
            </a:pPr>
            <a:r>
              <a:rPr lang="es-MX" sz="1800" b="0" i="0" u="none" strike="noStrike" cap="none">
                <a:solidFill>
                  <a:srgbClr val="5D6063"/>
                </a:solidFill>
                <a:latin typeface="Arial"/>
                <a:ea typeface="Arial"/>
                <a:cs typeface="Arial"/>
                <a:sym typeface="Arial"/>
              </a:rPr>
              <a:t> </a:t>
            </a:r>
            <a:r>
              <a:rPr lang="es-MX" sz="1800" b="1" i="0" u="none" strike="noStrike" cap="none">
                <a:solidFill>
                  <a:srgbClr val="5D6063"/>
                </a:solidFill>
                <a:latin typeface="Arial"/>
                <a:ea typeface="Arial"/>
                <a:cs typeface="Arial"/>
                <a:sym typeface="Arial"/>
              </a:rPr>
              <a:t>Password</a:t>
            </a:r>
            <a:r>
              <a:rPr lang="es-MX" sz="1800" b="0" i="0" u="none" strike="noStrike" cap="none">
                <a:solidFill>
                  <a:srgbClr val="5D6063"/>
                </a:solidFill>
                <a:latin typeface="Arial"/>
                <a:ea typeface="Arial"/>
                <a:cs typeface="Arial"/>
                <a:sym typeface="Arial"/>
              </a:rPr>
              <a:t>: Define un campo en el que se introduce texto que requiera estar oculto en el campo.</a:t>
            </a:r>
          </a:p>
          <a:p>
            <a:pPr marL="126000" marR="0" lvl="0" indent="-126000" algn="l" rtl="0">
              <a:spcBef>
                <a:spcPts val="0"/>
              </a:spcBef>
              <a:spcAft>
                <a:spcPts val="0"/>
              </a:spcAft>
              <a:buClr>
                <a:srgbClr val="5D6063"/>
              </a:buClr>
              <a:buSzPct val="100000"/>
              <a:buFont typeface="Arial"/>
              <a:buChar char="•"/>
            </a:pPr>
            <a:r>
              <a:rPr lang="es-MX" sz="1800" b="0" i="0" u="none" strike="noStrike" cap="none">
                <a:solidFill>
                  <a:srgbClr val="5D6063"/>
                </a:solidFill>
                <a:latin typeface="Arial"/>
                <a:ea typeface="Arial"/>
                <a:cs typeface="Arial"/>
                <a:sym typeface="Arial"/>
              </a:rPr>
              <a:t> </a:t>
            </a:r>
            <a:r>
              <a:rPr lang="es-MX" sz="1800" b="1" i="0" u="none" strike="noStrike" cap="none">
                <a:solidFill>
                  <a:srgbClr val="5D6063"/>
                </a:solidFill>
                <a:latin typeface="Arial"/>
                <a:ea typeface="Arial"/>
                <a:cs typeface="Arial"/>
                <a:sym typeface="Arial"/>
              </a:rPr>
              <a:t>Submit</a:t>
            </a:r>
            <a:r>
              <a:rPr lang="es-MX" sz="1800" b="0" i="0" u="none" strike="noStrike" cap="none">
                <a:solidFill>
                  <a:srgbClr val="5D6063"/>
                </a:solidFill>
                <a:latin typeface="Arial"/>
                <a:ea typeface="Arial"/>
                <a:cs typeface="Arial"/>
                <a:sym typeface="Arial"/>
              </a:rPr>
              <a:t>: Define un botón para enviar el formulario de entrada hacia un manejador de formulario. Este manejador de formulario se especifica en el atributo “</a:t>
            </a:r>
            <a:r>
              <a:rPr lang="es-MX" sz="1800" b="1" i="0" u="none" strike="noStrike" cap="none">
                <a:solidFill>
                  <a:srgbClr val="5D6063"/>
                </a:solidFill>
                <a:latin typeface="Arial"/>
                <a:ea typeface="Arial"/>
                <a:cs typeface="Arial"/>
                <a:sym typeface="Arial"/>
              </a:rPr>
              <a:t>action</a:t>
            </a:r>
            <a:r>
              <a:rPr lang="es-MX" sz="1800" b="0" i="0" u="none" strike="noStrike" cap="none">
                <a:solidFill>
                  <a:srgbClr val="5D6063"/>
                </a:solidFill>
                <a:latin typeface="Arial"/>
                <a:ea typeface="Arial"/>
                <a:cs typeface="Arial"/>
                <a:sym typeface="Arial"/>
              </a:rPr>
              <a:t>” del elemento &lt;form&gt;.</a:t>
            </a:r>
          </a:p>
          <a:p>
            <a:pPr marL="126000" marR="0" lvl="0" indent="-126000" algn="l" rtl="0">
              <a:spcBef>
                <a:spcPts val="0"/>
              </a:spcBef>
              <a:spcAft>
                <a:spcPts val="0"/>
              </a:spcAft>
              <a:buClr>
                <a:srgbClr val="5D6063"/>
              </a:buClr>
              <a:buSzPct val="100000"/>
              <a:buFont typeface="Arial"/>
              <a:buChar char="•"/>
            </a:pPr>
            <a:r>
              <a:rPr lang="es-MX" sz="1800" b="0" i="0" u="none" strike="noStrike" cap="none">
                <a:solidFill>
                  <a:srgbClr val="5D6063"/>
                </a:solidFill>
                <a:latin typeface="Arial"/>
                <a:ea typeface="Arial"/>
                <a:cs typeface="Arial"/>
                <a:sym typeface="Arial"/>
              </a:rPr>
              <a:t> Radio: Define un radio button, el cual permite al usuario seleccionar una sola de todas las opciones presentadas</a:t>
            </a:r>
          </a:p>
          <a:p>
            <a:pPr marL="126000" marR="0" lvl="0" indent="-126000" algn="l" rtl="0">
              <a:spcBef>
                <a:spcPts val="0"/>
              </a:spcBef>
              <a:spcAft>
                <a:spcPts val="0"/>
              </a:spcAft>
              <a:buClr>
                <a:srgbClr val="5D6063"/>
              </a:buClr>
              <a:buSzPct val="100000"/>
              <a:buFont typeface="Arial"/>
              <a:buChar char="•"/>
            </a:pPr>
            <a:r>
              <a:rPr lang="es-MX" sz="1800" b="0" i="0" u="none" strike="noStrike" cap="none">
                <a:solidFill>
                  <a:srgbClr val="5D6063"/>
                </a:solidFill>
                <a:latin typeface="Arial"/>
                <a:ea typeface="Arial"/>
                <a:cs typeface="Arial"/>
                <a:sym typeface="Arial"/>
              </a:rPr>
              <a:t> </a:t>
            </a:r>
            <a:r>
              <a:rPr lang="es-MX" sz="1800" b="1" i="0" u="none" strike="noStrike" cap="none">
                <a:solidFill>
                  <a:srgbClr val="5D6063"/>
                </a:solidFill>
                <a:latin typeface="Arial"/>
                <a:ea typeface="Arial"/>
                <a:cs typeface="Arial"/>
                <a:sym typeface="Arial"/>
              </a:rPr>
              <a:t>Checkbox</a:t>
            </a:r>
            <a:r>
              <a:rPr lang="es-MX" sz="1800" b="0" i="0" u="none" strike="noStrike" cap="none">
                <a:solidFill>
                  <a:srgbClr val="5D6063"/>
                </a:solidFill>
                <a:latin typeface="Arial"/>
                <a:ea typeface="Arial"/>
                <a:cs typeface="Arial"/>
                <a:sym typeface="Arial"/>
              </a:rPr>
              <a:t>: Define un elemento Checkbox, el cual permite al usuario seleccionar cero o mas de las opciones presentadas.</a:t>
            </a:r>
          </a:p>
          <a:p>
            <a:pPr marL="126000" marR="0" lvl="0" indent="-126000" algn="l" rtl="0">
              <a:spcBef>
                <a:spcPts val="0"/>
              </a:spcBef>
              <a:spcAft>
                <a:spcPts val="0"/>
              </a:spcAft>
              <a:buClr>
                <a:srgbClr val="5D6063"/>
              </a:buClr>
              <a:buSzPct val="100000"/>
              <a:buFont typeface="Arial"/>
              <a:buChar char="•"/>
            </a:pPr>
            <a:r>
              <a:rPr lang="es-MX" sz="1800" b="0" i="0" u="none" strike="noStrike" cap="none">
                <a:solidFill>
                  <a:srgbClr val="5D6063"/>
                </a:solidFill>
                <a:latin typeface="Arial"/>
                <a:ea typeface="Arial"/>
                <a:cs typeface="Arial"/>
                <a:sym typeface="Arial"/>
              </a:rPr>
              <a:t> </a:t>
            </a:r>
            <a:r>
              <a:rPr lang="es-MX" sz="1800" b="1" i="0" u="none" strike="noStrike" cap="none">
                <a:solidFill>
                  <a:srgbClr val="5D6063"/>
                </a:solidFill>
                <a:latin typeface="Arial"/>
                <a:ea typeface="Arial"/>
                <a:cs typeface="Arial"/>
                <a:sym typeface="Arial"/>
              </a:rPr>
              <a:t>Button</a:t>
            </a:r>
            <a:r>
              <a:rPr lang="es-MX" sz="1800" b="0" i="0" u="none" strike="noStrike" cap="none">
                <a:solidFill>
                  <a:srgbClr val="5D6063"/>
                </a:solidFill>
                <a:latin typeface="Arial"/>
                <a:ea typeface="Arial"/>
                <a:cs typeface="Arial"/>
                <a:sym typeface="Arial"/>
              </a:rPr>
              <a:t>: Define un botón que usualmente activa una función JavaScript en cuanto se presiona, utilizando el atributo “</a:t>
            </a:r>
            <a:r>
              <a:rPr lang="es-MX" sz="1800" b="1" i="0" u="none" strike="noStrike" cap="none">
                <a:solidFill>
                  <a:srgbClr val="5D6063"/>
                </a:solidFill>
                <a:latin typeface="Arial"/>
                <a:ea typeface="Arial"/>
                <a:cs typeface="Arial"/>
                <a:sym typeface="Arial"/>
              </a:rPr>
              <a:t>onclick</a:t>
            </a:r>
            <a:r>
              <a:rPr lang="es-MX" sz="1800" b="0" i="0" u="none" strike="noStrike" cap="none">
                <a:solidFill>
                  <a:srgbClr val="5D6063"/>
                </a:solidFill>
                <a:latin typeface="Arial"/>
                <a:ea typeface="Arial"/>
                <a:cs typeface="Arial"/>
                <a:sym typeface="Arial"/>
              </a:rPr>
              <a:t>”. </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 </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p:txBody>
      </p:sp>
      <p:pic>
        <p:nvPicPr>
          <p:cNvPr id="688" name="Shape 688"/>
          <p:cNvPicPr preferRelativeResize="0"/>
          <p:nvPr/>
        </p:nvPicPr>
        <p:blipFill rotWithShape="1">
          <a:blip r:embed="rId3">
            <a:alphaModFix/>
          </a:blip>
          <a:srcRect/>
          <a:stretch/>
        </p:blipFill>
        <p:spPr>
          <a:xfrm>
            <a:off x="1703511" y="5709278"/>
            <a:ext cx="1739899" cy="685799"/>
          </a:xfrm>
          <a:prstGeom prst="rect">
            <a:avLst/>
          </a:prstGeom>
          <a:noFill/>
          <a:ln>
            <a:noFill/>
          </a:ln>
        </p:spPr>
      </p:pic>
    </p:spTree>
    <p:extLst>
      <p:ext uri="{BB962C8B-B14F-4D97-AF65-F5344CB8AC3E}">
        <p14:creationId xmlns:p14="http://schemas.microsoft.com/office/powerpoint/2010/main" val="87792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Elemento &lt;select&gt;</a:t>
            </a:r>
          </a:p>
        </p:txBody>
      </p:sp>
      <p:sp>
        <p:nvSpPr>
          <p:cNvPr id="694" name="Shape 694"/>
          <p:cNvSpPr txBox="1">
            <a:spLocks noGrp="1"/>
          </p:cNvSpPr>
          <p:nvPr>
            <p:ph type="body" idx="1"/>
          </p:nvPr>
        </p:nvSpPr>
        <p:spPr>
          <a:xfrm>
            <a:off x="415600" y="1814284"/>
            <a:ext cx="11360800" cy="4277547"/>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Define una lista desplegable. Para agregar elementos a esa lista, se utiliza la etiqueta &lt;option&gt; acompañada del atributo “</a:t>
            </a:r>
            <a:r>
              <a:rPr lang="es-MX" sz="1800" b="1" i="0" u="none" strike="noStrike" cap="none">
                <a:solidFill>
                  <a:srgbClr val="5D6063"/>
                </a:solidFill>
                <a:latin typeface="Arial"/>
                <a:ea typeface="Arial"/>
                <a:cs typeface="Arial"/>
                <a:sym typeface="Arial"/>
              </a:rPr>
              <a:t>value</a:t>
            </a:r>
            <a:r>
              <a:rPr lang="es-MX" sz="1800" b="0" i="0" u="none" strike="noStrike" cap="none">
                <a:solidFill>
                  <a:srgbClr val="5D6063"/>
                </a:solidFill>
                <a:latin typeface="Arial"/>
                <a:ea typeface="Arial"/>
                <a:cs typeface="Arial"/>
                <a:sym typeface="Arial"/>
              </a:rPr>
              <a:t>” que representará el valor de cada opción.</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Adicional, se puede utilizar el atributo “</a:t>
            </a:r>
            <a:r>
              <a:rPr lang="es-MX" sz="1800" b="1" i="0" u="none" strike="noStrike" cap="none">
                <a:solidFill>
                  <a:srgbClr val="5D6063"/>
                </a:solidFill>
                <a:latin typeface="Arial"/>
                <a:ea typeface="Arial"/>
                <a:cs typeface="Arial"/>
                <a:sym typeface="Arial"/>
              </a:rPr>
              <a:t>selected</a:t>
            </a:r>
            <a:r>
              <a:rPr lang="es-MX" sz="1800" b="0" i="0" u="none" strike="noStrike" cap="none">
                <a:solidFill>
                  <a:srgbClr val="5D6063"/>
                </a:solidFill>
                <a:latin typeface="Arial"/>
                <a:ea typeface="Arial"/>
                <a:cs typeface="Arial"/>
                <a:sym typeface="Arial"/>
              </a:rPr>
              <a:t>” para elegir la opción que estará seleccionada por default.</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a:t>
            </a:r>
          </a:p>
        </p:txBody>
      </p:sp>
      <p:pic>
        <p:nvPicPr>
          <p:cNvPr id="695" name="Shape 695"/>
          <p:cNvPicPr preferRelativeResize="0"/>
          <p:nvPr/>
        </p:nvPicPr>
        <p:blipFill rotWithShape="1">
          <a:blip r:embed="rId3">
            <a:alphaModFix/>
          </a:blip>
          <a:srcRect/>
          <a:stretch/>
        </p:blipFill>
        <p:spPr>
          <a:xfrm>
            <a:off x="2423591" y="4149080"/>
            <a:ext cx="1778000" cy="685799"/>
          </a:xfrm>
          <a:prstGeom prst="rect">
            <a:avLst/>
          </a:prstGeom>
          <a:noFill/>
          <a:ln>
            <a:noFill/>
          </a:ln>
        </p:spPr>
      </p:pic>
    </p:spTree>
    <p:extLst>
      <p:ext uri="{BB962C8B-B14F-4D97-AF65-F5344CB8AC3E}">
        <p14:creationId xmlns:p14="http://schemas.microsoft.com/office/powerpoint/2010/main" val="96355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Shape 700"/>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Elemento &lt;textarea&gt;</a:t>
            </a:r>
          </a:p>
        </p:txBody>
      </p:sp>
      <p:sp>
        <p:nvSpPr>
          <p:cNvPr id="701" name="Shape 701"/>
          <p:cNvSpPr txBox="1">
            <a:spLocks noGrp="1"/>
          </p:cNvSpPr>
          <p:nvPr>
            <p:ph type="body" idx="1"/>
          </p:nvPr>
        </p:nvSpPr>
        <p:spPr>
          <a:xfrm>
            <a:off x="415600" y="1799772"/>
            <a:ext cx="11360800" cy="4292060"/>
          </a:xfrm>
          <a:prstGeom prst="rect">
            <a:avLst/>
          </a:prstGeom>
          <a:noFill/>
          <a:ln>
            <a:noFill/>
          </a:ln>
        </p:spPr>
        <p:txBody>
          <a:bodyPr lIns="91425" tIns="91425" rIns="91425" bIns="91425" anchor="t" anchorCtr="0">
            <a:noAutofit/>
          </a:bodyPr>
          <a:lstStyle/>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Define una caja de texto multilinea. Puede esperar una cantidad ilimitada de caracteres.</a:t>
            </a:r>
          </a:p>
          <a:p>
            <a:pPr marL="126000" marR="0" lvl="0" indent="-126000" algn="l" rtl="0">
              <a:spcBef>
                <a:spcPts val="0"/>
              </a:spcBef>
              <a:spcAft>
                <a:spcPts val="0"/>
              </a:spcAft>
              <a:buClr>
                <a:srgbClr val="5D6063"/>
              </a:buClr>
              <a:buSzPct val="100000"/>
              <a:buFont typeface="Nunito"/>
              <a:buChar char="›"/>
            </a:pPr>
            <a:r>
              <a:rPr lang="es-MX" sz="1800" b="0" i="0" u="none" strike="noStrike" cap="none">
                <a:solidFill>
                  <a:srgbClr val="5D6063"/>
                </a:solidFill>
                <a:latin typeface="Arial"/>
                <a:ea typeface="Arial"/>
                <a:cs typeface="Arial"/>
                <a:sym typeface="Arial"/>
              </a:rPr>
              <a:t>El tamaño de este elemento puede ser especificado utilizando los atributos “</a:t>
            </a:r>
            <a:r>
              <a:rPr lang="es-MX" sz="1800" b="1" i="0" u="none" strike="noStrike" cap="none">
                <a:solidFill>
                  <a:srgbClr val="5D6063"/>
                </a:solidFill>
                <a:latin typeface="Arial"/>
                <a:ea typeface="Arial"/>
                <a:cs typeface="Arial"/>
                <a:sym typeface="Arial"/>
              </a:rPr>
              <a:t>cols</a:t>
            </a:r>
            <a:r>
              <a:rPr lang="es-MX" sz="1800" b="0" i="0" u="none" strike="noStrike" cap="none">
                <a:solidFill>
                  <a:srgbClr val="5D6063"/>
                </a:solidFill>
                <a:latin typeface="Arial"/>
                <a:ea typeface="Arial"/>
                <a:cs typeface="Arial"/>
                <a:sym typeface="Arial"/>
              </a:rPr>
              <a:t>” y “</a:t>
            </a:r>
            <a:r>
              <a:rPr lang="es-MX" sz="1800" b="1" i="0" u="none" strike="noStrike" cap="none">
                <a:solidFill>
                  <a:srgbClr val="5D6063"/>
                </a:solidFill>
                <a:latin typeface="Arial"/>
                <a:ea typeface="Arial"/>
                <a:cs typeface="Arial"/>
                <a:sym typeface="Arial"/>
              </a:rPr>
              <a:t>rows</a:t>
            </a:r>
            <a:r>
              <a:rPr lang="es-MX" sz="1800" b="0" i="0" u="none" strike="noStrike" cap="none">
                <a:solidFill>
                  <a:srgbClr val="5D6063"/>
                </a:solidFill>
                <a:latin typeface="Arial"/>
                <a:ea typeface="Arial"/>
                <a:cs typeface="Arial"/>
                <a:sym typeface="Arial"/>
              </a:rPr>
              <a:t>”.</a:t>
            </a: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a:t>
            </a:r>
          </a:p>
          <a:p>
            <a:pPr marL="126000" marR="0" lvl="0" indent="-126000" algn="l" rtl="0">
              <a:spcBef>
                <a:spcPts val="0"/>
              </a:spcBef>
              <a:spcAft>
                <a:spcPts val="0"/>
              </a:spcAft>
              <a:buClr>
                <a:srgbClr val="5D6063"/>
              </a:buClr>
              <a:buSzPct val="100000"/>
              <a:buFont typeface="Nunito"/>
              <a:buNone/>
            </a:pPr>
            <a:endParaRPr sz="1800" b="1"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unito"/>
              <a:buNone/>
            </a:pPr>
            <a:endParaRPr sz="1800" b="1" i="0" u="none" strike="noStrike" cap="none">
              <a:solidFill>
                <a:srgbClr val="5D6063"/>
              </a:solidFill>
              <a:latin typeface="Arial"/>
              <a:ea typeface="Arial"/>
              <a:cs typeface="Arial"/>
              <a:sym typeface="Arial"/>
            </a:endParaRPr>
          </a:p>
        </p:txBody>
      </p:sp>
      <p:pic>
        <p:nvPicPr>
          <p:cNvPr id="702" name="Shape 702"/>
          <p:cNvPicPr preferRelativeResize="0"/>
          <p:nvPr/>
        </p:nvPicPr>
        <p:blipFill rotWithShape="1">
          <a:blip r:embed="rId3">
            <a:alphaModFix/>
          </a:blip>
          <a:srcRect/>
          <a:stretch/>
        </p:blipFill>
        <p:spPr>
          <a:xfrm>
            <a:off x="2423591" y="3942337"/>
            <a:ext cx="1943100" cy="685799"/>
          </a:xfrm>
          <a:prstGeom prst="rect">
            <a:avLst/>
          </a:prstGeom>
          <a:noFill/>
          <a:ln>
            <a:noFill/>
          </a:ln>
        </p:spPr>
      </p:pic>
    </p:spTree>
    <p:extLst>
      <p:ext uri="{BB962C8B-B14F-4D97-AF65-F5344CB8AC3E}">
        <p14:creationId xmlns:p14="http://schemas.microsoft.com/office/powerpoint/2010/main" val="234342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Shape 707"/>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Elemento &lt;button&gt;</a:t>
            </a:r>
          </a:p>
        </p:txBody>
      </p:sp>
      <p:sp>
        <p:nvSpPr>
          <p:cNvPr id="708" name="Shape 708"/>
          <p:cNvSpPr txBox="1">
            <a:spLocks noGrp="1"/>
          </p:cNvSpPr>
          <p:nvPr>
            <p:ph type="body" idx="1"/>
          </p:nvPr>
        </p:nvSpPr>
        <p:spPr>
          <a:xfrm>
            <a:off x="415600" y="1785257"/>
            <a:ext cx="11360800" cy="4306575"/>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Crea un botón que usualmente activa una función JavaScript en cuanto se presiona, utilizando el atributo “</a:t>
            </a:r>
            <a:r>
              <a:rPr lang="es-MX" sz="1800" b="1" i="0" u="none" strike="noStrike" cap="none">
                <a:solidFill>
                  <a:srgbClr val="5D6063"/>
                </a:solidFill>
                <a:latin typeface="Arial"/>
                <a:ea typeface="Arial"/>
                <a:cs typeface="Arial"/>
                <a:sym typeface="Arial"/>
              </a:rPr>
              <a:t>onclick</a:t>
            </a:r>
            <a:r>
              <a:rPr lang="es-MX" sz="1800" b="0" i="0" u="none" strike="noStrike" cap="none">
                <a:solidFill>
                  <a:srgbClr val="5D6063"/>
                </a:solidFill>
                <a:latin typeface="Arial"/>
                <a:ea typeface="Arial"/>
                <a:cs typeface="Arial"/>
                <a:sym typeface="Arial"/>
              </a:rPr>
              <a:t>”.</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Dentro de esta etiqueta se puede tener diferente contenido, tal como imágenes o texto. Esa es la diferencia entre este elemento y un input tipo button. </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Ejemplo:</a:t>
            </a:r>
          </a:p>
        </p:txBody>
      </p:sp>
      <p:pic>
        <p:nvPicPr>
          <p:cNvPr id="709" name="Shape 709"/>
          <p:cNvPicPr preferRelativeResize="0"/>
          <p:nvPr/>
        </p:nvPicPr>
        <p:blipFill rotWithShape="1">
          <a:blip r:embed="rId3">
            <a:alphaModFix/>
          </a:blip>
          <a:srcRect/>
          <a:stretch/>
        </p:blipFill>
        <p:spPr>
          <a:xfrm>
            <a:off x="1415479" y="4869160"/>
            <a:ext cx="1943100" cy="685799"/>
          </a:xfrm>
          <a:prstGeom prst="rect">
            <a:avLst/>
          </a:prstGeom>
          <a:noFill/>
          <a:ln>
            <a:noFill/>
          </a:ln>
        </p:spPr>
      </p:pic>
    </p:spTree>
    <p:extLst>
      <p:ext uri="{BB962C8B-B14F-4D97-AF65-F5344CB8AC3E}">
        <p14:creationId xmlns:p14="http://schemas.microsoft.com/office/powerpoint/2010/main" val="240078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Shape 714"/>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1" u="none" strike="noStrike" cap="none">
                <a:solidFill>
                  <a:schemeClr val="accent2"/>
                </a:solidFill>
                <a:latin typeface="Arial"/>
                <a:ea typeface="Arial"/>
                <a:cs typeface="Arial"/>
                <a:sym typeface="Arial"/>
              </a:rPr>
              <a:t>Atributos de elementos de formulario</a:t>
            </a:r>
          </a:p>
        </p:txBody>
      </p:sp>
      <p:sp>
        <p:nvSpPr>
          <p:cNvPr id="715" name="Shape 715"/>
          <p:cNvSpPr txBox="1">
            <a:spLocks noGrp="1"/>
          </p:cNvSpPr>
          <p:nvPr>
            <p:ph type="body" idx="1"/>
          </p:nvPr>
        </p:nvSpPr>
        <p:spPr>
          <a:xfrm>
            <a:off x="415600" y="1727200"/>
            <a:ext cx="11360800" cy="4364632"/>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rgbClr val="5D6063"/>
              </a:buClr>
              <a:buSzPct val="25000"/>
              <a:buFont typeface="Nunito"/>
              <a:buNone/>
            </a:pPr>
            <a:r>
              <a:rPr lang="es-MX" sz="1800" b="0" i="0" u="none" strike="noStrike" cap="none">
                <a:solidFill>
                  <a:srgbClr val="5D6063"/>
                </a:solidFill>
                <a:latin typeface="Arial"/>
                <a:ea typeface="Arial"/>
                <a:cs typeface="Arial"/>
                <a:sym typeface="Arial"/>
              </a:rPr>
              <a:t>Algunos de los atributos más importantes que se utilizan en los elementos de formulario son:</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a:p>
            <a:pPr marL="126000" marR="0" lvl="0" indent="-126000"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 value: Especifica el valor inicial de un elemento.</a:t>
            </a:r>
          </a:p>
          <a:p>
            <a:pPr marL="126000" marR="0" lvl="0" indent="-126000"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 readonly: Especifica que un elemento es de solo lectura, por lo cual no se puede modificar.</a:t>
            </a:r>
          </a:p>
          <a:p>
            <a:pPr marL="126000" marR="0" lvl="0" indent="-126000"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 disabled: Especifica que un elemento está deshabilitado. Un elemento deshabilitado no se puede utilizar y tampoco es tomado en cuenta al momento de enviar el formulario</a:t>
            </a:r>
          </a:p>
          <a:p>
            <a:pPr marL="126000" marR="0" lvl="0" indent="-126000"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 size: Especifica el tamaño en caracteres para un input.</a:t>
            </a:r>
          </a:p>
          <a:p>
            <a:pPr marL="126000" marR="0" lvl="0" indent="-126000" algn="l" rtl="0">
              <a:spcBef>
                <a:spcPts val="0"/>
              </a:spcBef>
              <a:spcAft>
                <a:spcPts val="0"/>
              </a:spcAft>
              <a:buClr>
                <a:srgbClr val="5D6063"/>
              </a:buClr>
              <a:buSzPct val="100000"/>
              <a:buFont typeface="Noto Sans Symbols"/>
              <a:buChar char="▪"/>
            </a:pPr>
            <a:r>
              <a:rPr lang="es-MX" sz="1800" b="0" i="0" u="none" strike="noStrike" cap="none">
                <a:solidFill>
                  <a:srgbClr val="5D6063"/>
                </a:solidFill>
                <a:latin typeface="Arial"/>
                <a:ea typeface="Arial"/>
                <a:cs typeface="Arial"/>
                <a:sym typeface="Arial"/>
              </a:rPr>
              <a:t>Maxlenght: Especifica la cantidad máxima de caracteres permitidos en un input.</a:t>
            </a:r>
          </a:p>
          <a:p>
            <a:pPr marL="0" marR="0" lvl="0" indent="0" algn="l" rtl="0">
              <a:spcBef>
                <a:spcPts val="0"/>
              </a:spcBef>
              <a:spcAft>
                <a:spcPts val="0"/>
              </a:spcAft>
              <a:buClr>
                <a:srgbClr val="5D6063"/>
              </a:buClr>
              <a:buSzPct val="25000"/>
              <a:buFont typeface="Nunito"/>
              <a:buNone/>
            </a:pPr>
            <a:endParaRPr sz="1800" b="0" i="0" u="none" strike="noStrike" cap="none">
              <a:solidFill>
                <a:srgbClr val="5D6063"/>
              </a:solidFill>
              <a:latin typeface="Arial"/>
              <a:ea typeface="Arial"/>
              <a:cs typeface="Arial"/>
              <a:sym typeface="Arial"/>
            </a:endParaRPr>
          </a:p>
        </p:txBody>
      </p:sp>
    </p:spTree>
    <p:extLst>
      <p:ext uri="{BB962C8B-B14F-4D97-AF65-F5344CB8AC3E}">
        <p14:creationId xmlns:p14="http://schemas.microsoft.com/office/powerpoint/2010/main" val="73607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xfrm>
            <a:off x="415600" y="593366"/>
            <a:ext cx="11360800" cy="7635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SzPct val="25000"/>
              <a:buNone/>
            </a:pPr>
            <a:r>
              <a:rPr lang="es-MX" sz="3000" b="0" i="0" u="none" strike="noStrike" cap="none">
                <a:solidFill>
                  <a:schemeClr val="accent2"/>
                </a:solidFill>
                <a:latin typeface="Arial"/>
                <a:ea typeface="Arial"/>
                <a:cs typeface="Arial"/>
                <a:sym typeface="Arial"/>
              </a:rPr>
              <a:t>Ejercicio formularios</a:t>
            </a:r>
          </a:p>
        </p:txBody>
      </p:sp>
      <p:sp>
        <p:nvSpPr>
          <p:cNvPr id="721" name="Shape 721"/>
          <p:cNvSpPr txBox="1">
            <a:spLocks noGrp="1"/>
          </p:cNvSpPr>
          <p:nvPr>
            <p:ph type="sldNum" idx="12"/>
          </p:nvPr>
        </p:nvSpPr>
        <p:spPr>
          <a:xfrm>
            <a:off x="11296609" y="6217621"/>
            <a:ext cx="731600" cy="524799"/>
          </a:xfrm>
          <a:prstGeom prst="rect">
            <a:avLst/>
          </a:prstGeom>
          <a:noFill/>
          <a:ln>
            <a:noFill/>
          </a:ln>
        </p:spPr>
        <p:txBody>
          <a:bodyPr lIns="91425" tIns="91425" rIns="91425" bIns="91425" anchor="ctr" anchorCtr="0">
            <a:noAutofit/>
          </a:bodyPr>
          <a:lstStyle/>
          <a:p>
            <a:pPr marL="0" marR="0" lvl="0" indent="0" algn="r" rtl="0">
              <a:spcBef>
                <a:spcPts val="0"/>
              </a:spcBef>
              <a:spcAft>
                <a:spcPts val="0"/>
              </a:spcAft>
              <a:buSzPct val="25000"/>
              <a:buNone/>
            </a:pPr>
            <a:fld id="{00000000-1234-1234-1234-123412341234}" type="slidenum">
              <a:rPr lang="es-MX" sz="800" b="1">
                <a:solidFill>
                  <a:schemeClr val="accent2"/>
                </a:solidFill>
                <a:latin typeface="Arial"/>
                <a:ea typeface="Arial"/>
                <a:cs typeface="Arial"/>
                <a:sym typeface="Arial"/>
              </a:rPr>
              <a:t>9</a:t>
            </a:fld>
            <a:endParaRPr lang="es-MX" sz="800" b="1">
              <a:solidFill>
                <a:schemeClr val="accent2"/>
              </a:solidFill>
              <a:latin typeface="Arial"/>
              <a:ea typeface="Arial"/>
              <a:cs typeface="Arial"/>
              <a:sym typeface="Arial"/>
            </a:endParaRPr>
          </a:p>
        </p:txBody>
      </p:sp>
      <p:pic>
        <p:nvPicPr>
          <p:cNvPr id="722" name="Shape 722"/>
          <p:cNvPicPr preferRelativeResize="0"/>
          <p:nvPr/>
        </p:nvPicPr>
        <p:blipFill rotWithShape="1">
          <a:blip r:embed="rId3">
            <a:alphaModFix/>
          </a:blip>
          <a:srcRect/>
          <a:stretch/>
        </p:blipFill>
        <p:spPr>
          <a:xfrm>
            <a:off x="623391" y="1356966"/>
            <a:ext cx="7128792" cy="4638880"/>
          </a:xfrm>
          <a:prstGeom prst="rect">
            <a:avLst/>
          </a:prstGeom>
          <a:noFill/>
          <a:ln>
            <a:noFill/>
          </a:ln>
        </p:spPr>
      </p:pic>
      <p:sp>
        <p:nvSpPr>
          <p:cNvPr id="723" name="Shape 723"/>
          <p:cNvSpPr/>
          <p:nvPr/>
        </p:nvSpPr>
        <p:spPr>
          <a:xfrm rot="10800000">
            <a:off x="2567608" y="2996951"/>
            <a:ext cx="3384375" cy="144016"/>
          </a:xfrm>
          <a:prstGeom prst="rightArrow">
            <a:avLst>
              <a:gd name="adj1" fmla="val 50000"/>
              <a:gd name="adj2" fmla="val 50000"/>
            </a:avLst>
          </a:prstGeom>
          <a:solidFill>
            <a:schemeClr val="accent1"/>
          </a:solidFill>
          <a:ln w="25400" cap="flat" cmpd="sng">
            <a:solidFill>
              <a:srgbClr val="BA4A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4" name="Shape 724"/>
          <p:cNvSpPr txBox="1"/>
          <p:nvPr/>
        </p:nvSpPr>
        <p:spPr>
          <a:xfrm>
            <a:off x="6240016" y="2708919"/>
            <a:ext cx="259228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s-MX" sz="1200">
                <a:solidFill>
                  <a:schemeClr val="dk1"/>
                </a:solidFill>
                <a:latin typeface="Arial"/>
                <a:ea typeface="Arial"/>
                <a:cs typeface="Arial"/>
                <a:sym typeface="Arial"/>
              </a:rPr>
              <a:t>Máximo 3 caracteres</a:t>
            </a:r>
            <a:br>
              <a:rPr lang="es-MX" sz="1200">
                <a:solidFill>
                  <a:schemeClr val="dk1"/>
                </a:solidFill>
                <a:latin typeface="Arial"/>
                <a:ea typeface="Arial"/>
                <a:cs typeface="Arial"/>
                <a:sym typeface="Arial"/>
              </a:rPr>
            </a:br>
            <a:r>
              <a:rPr lang="es-MX" sz="1200">
                <a:solidFill>
                  <a:schemeClr val="dk1"/>
                </a:solidFill>
                <a:latin typeface="Arial"/>
                <a:ea typeface="Arial"/>
                <a:cs typeface="Arial"/>
                <a:sym typeface="Arial"/>
              </a:rPr>
              <a:t>Tamaño para 1 caracter</a:t>
            </a:r>
          </a:p>
        </p:txBody>
      </p:sp>
      <p:sp>
        <p:nvSpPr>
          <p:cNvPr id="725" name="Shape 725"/>
          <p:cNvSpPr/>
          <p:nvPr/>
        </p:nvSpPr>
        <p:spPr>
          <a:xfrm rot="10800000">
            <a:off x="3935759" y="3495755"/>
            <a:ext cx="2304256" cy="149268"/>
          </a:xfrm>
          <a:prstGeom prst="rightArrow">
            <a:avLst>
              <a:gd name="adj1" fmla="val 50000"/>
              <a:gd name="adj2" fmla="val 50000"/>
            </a:avLst>
          </a:prstGeom>
          <a:solidFill>
            <a:schemeClr val="accent1"/>
          </a:solidFill>
          <a:ln w="25400" cap="flat" cmpd="sng">
            <a:solidFill>
              <a:srgbClr val="BA4A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6" name="Shape 726"/>
          <p:cNvSpPr txBox="1"/>
          <p:nvPr/>
        </p:nvSpPr>
        <p:spPr>
          <a:xfrm>
            <a:off x="6240016" y="3399407"/>
            <a:ext cx="1719959" cy="27699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s-MX" sz="1200">
                <a:solidFill>
                  <a:schemeClr val="dk1"/>
                </a:solidFill>
                <a:latin typeface="Arial"/>
                <a:ea typeface="Arial"/>
                <a:cs typeface="Arial"/>
                <a:sym typeface="Arial"/>
              </a:rPr>
              <a:t>Máximo 8 caracteres</a:t>
            </a:r>
          </a:p>
        </p:txBody>
      </p:sp>
      <p:sp>
        <p:nvSpPr>
          <p:cNvPr id="727" name="Shape 727"/>
          <p:cNvSpPr/>
          <p:nvPr/>
        </p:nvSpPr>
        <p:spPr>
          <a:xfrm rot="10800000">
            <a:off x="2539182" y="4259356"/>
            <a:ext cx="2304256" cy="149268"/>
          </a:xfrm>
          <a:prstGeom prst="rightArrow">
            <a:avLst>
              <a:gd name="adj1" fmla="val 50000"/>
              <a:gd name="adj2" fmla="val 50000"/>
            </a:avLst>
          </a:prstGeom>
          <a:solidFill>
            <a:schemeClr val="accent1"/>
          </a:solidFill>
          <a:ln w="25400" cap="flat" cmpd="sng">
            <a:solidFill>
              <a:srgbClr val="BA4A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8" name="Shape 728"/>
          <p:cNvSpPr txBox="1"/>
          <p:nvPr/>
        </p:nvSpPr>
        <p:spPr>
          <a:xfrm>
            <a:off x="5019714" y="4195491"/>
            <a:ext cx="1719959"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s-MX" sz="1200">
                <a:solidFill>
                  <a:schemeClr val="dk1"/>
                </a:solidFill>
                <a:latin typeface="Arial"/>
                <a:ea typeface="Arial"/>
                <a:cs typeface="Arial"/>
                <a:sym typeface="Arial"/>
              </a:rPr>
              <a:t>Campo de solo lectura</a:t>
            </a:r>
          </a:p>
          <a:p>
            <a:pPr marL="0" marR="0" lvl="0" indent="0" algn="l" rtl="0">
              <a:spcBef>
                <a:spcPts val="0"/>
              </a:spcBef>
              <a:spcAft>
                <a:spcPts val="0"/>
              </a:spcAft>
              <a:buSzPct val="25000"/>
              <a:buNone/>
            </a:pPr>
            <a:r>
              <a:rPr lang="es-MX" sz="1200">
                <a:solidFill>
                  <a:schemeClr val="dk1"/>
                </a:solidFill>
                <a:latin typeface="Arial"/>
                <a:ea typeface="Arial"/>
                <a:cs typeface="Arial"/>
                <a:sym typeface="Arial"/>
              </a:rPr>
              <a:t>Desactivado</a:t>
            </a:r>
          </a:p>
        </p:txBody>
      </p:sp>
    </p:spTree>
    <p:extLst>
      <p:ext uri="{BB962C8B-B14F-4D97-AF65-F5344CB8AC3E}">
        <p14:creationId xmlns:p14="http://schemas.microsoft.com/office/powerpoint/2010/main" val="1974076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1806</Words>
  <Application>Microsoft Office PowerPoint</Application>
  <PresentationFormat>Widescreen</PresentationFormat>
  <Paragraphs>184</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Consolas</vt:lpstr>
      <vt:lpstr>Noto Sans Symbols</vt:lpstr>
      <vt:lpstr>Nunito</vt:lpstr>
      <vt:lpstr>Rockwell</vt:lpstr>
      <vt:lpstr>Office Theme</vt:lpstr>
      <vt:lpstr>Formularios</vt:lpstr>
      <vt:lpstr>Atributo action</vt:lpstr>
      <vt:lpstr>Métodos HTTP</vt:lpstr>
      <vt:lpstr>Elemento&lt;input&gt;</vt:lpstr>
      <vt:lpstr>Elemento &lt;select&gt;</vt:lpstr>
      <vt:lpstr>Elemento &lt;textarea&gt;</vt:lpstr>
      <vt:lpstr>Elemento &lt;button&gt;</vt:lpstr>
      <vt:lpstr>Atributos de elementos de formulario</vt:lpstr>
      <vt:lpstr>Ejercicio formularios</vt:lpstr>
      <vt:lpstr>CSS (Cascade Style Sheet)</vt:lpstr>
      <vt:lpstr>Funcionamiento Básico de CSS</vt:lpstr>
      <vt:lpstr>PowerPoint Presentation</vt:lpstr>
      <vt:lpstr>PowerPoint Presentation</vt:lpstr>
      <vt:lpstr>PowerPoint Presentation</vt:lpstr>
      <vt:lpstr>Cómo incluir CSS en un documento XHTML</vt:lpstr>
      <vt:lpstr>Incluir CSS en el mismo documento HTML </vt:lpstr>
      <vt:lpstr>Definir CSS en un archivo externo </vt:lpstr>
      <vt:lpstr>PowerPoint Presentation</vt:lpstr>
      <vt:lpstr>PowerPoint Presentation</vt:lpstr>
      <vt:lpstr>Incluir CSS en los elementos HTML </vt:lpstr>
      <vt:lpstr>Selectores</vt:lpstr>
      <vt:lpstr>Selector universal </vt:lpstr>
      <vt:lpstr>Selector de tipo o etiqueta </vt:lpstr>
      <vt:lpstr>Selector descendente</vt:lpstr>
      <vt:lpstr>Agrupación de reglas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(Cascade Style Sheet)</dc:title>
  <dc:creator>Rodrigo Arturo Gonzalez Goytia</dc:creator>
  <cp:lastModifiedBy>Rodrigo Arturo Gonzalez Goytia</cp:lastModifiedBy>
  <cp:revision>2</cp:revision>
  <dcterms:created xsi:type="dcterms:W3CDTF">2018-02-09T02:00:32Z</dcterms:created>
  <dcterms:modified xsi:type="dcterms:W3CDTF">2018-02-09T02:02:27Z</dcterms:modified>
</cp:coreProperties>
</file>