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90" r:id="rId4"/>
  </p:sldMasterIdLst>
  <p:notesMasterIdLst>
    <p:notesMasterId r:id="rId21"/>
  </p:notesMasterIdLst>
  <p:sldIdLst>
    <p:sldId id="256" r:id="rId5"/>
    <p:sldId id="257" r:id="rId6"/>
    <p:sldId id="286" r:id="rId7"/>
    <p:sldId id="310" r:id="rId8"/>
    <p:sldId id="302" r:id="rId9"/>
    <p:sldId id="309" r:id="rId10"/>
    <p:sldId id="313" r:id="rId11"/>
    <p:sldId id="316" r:id="rId12"/>
    <p:sldId id="317" r:id="rId13"/>
    <p:sldId id="315" r:id="rId14"/>
    <p:sldId id="314" r:id="rId15"/>
    <p:sldId id="318" r:id="rId16"/>
    <p:sldId id="304" r:id="rId17"/>
    <p:sldId id="308" r:id="rId18"/>
    <p:sldId id="311" r:id="rId19"/>
    <p:sldId id="303" r:id="rId20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35" autoAdjust="0"/>
  </p:normalViewPr>
  <p:slideViewPr>
    <p:cSldViewPr>
      <p:cViewPr varScale="1">
        <p:scale>
          <a:sx n="101" d="100"/>
          <a:sy n="101" d="100"/>
        </p:scale>
        <p:origin x="-16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596203C1-616A-4651-A577-7BA09B384D13}" type="datetimeFigureOut">
              <a:rPr lang="pt-BR"/>
              <a:pPr/>
              <a:t>24/09/16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07B8B279-4079-43B3-8013-D8D81AB870A7}" type="slidenum">
              <a:rPr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48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54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5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/>
            <a:fld id="{1BC102A9-C1B1-4354-89E4-F43472216A4F}" type="datetime1">
              <a:rPr lang="pt-BR" smtClean="0"/>
              <a:pPr algn="r"/>
              <a:t>24/09/16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algn="l"/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F13AF2-DCC4-4842-96BC-1B9869901C37}" type="slidenum">
              <a:rPr lang="pt-B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1BC102A9-C1B1-4354-89E4-F43472216A4F}" type="datetime1">
              <a:rPr lang="pt-BR" smtClean="0"/>
              <a:pPr algn="r"/>
              <a:t>24/09/16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/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F13AF2-DCC4-4842-96BC-1B9869901C37}" type="slidenum">
              <a:rPr lang="pt-B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1BC102A9-C1B1-4354-89E4-F43472216A4F}" type="datetime1">
              <a:rPr lang="pt-BR" smtClean="0"/>
              <a:pPr algn="r"/>
              <a:t>24/09/16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/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F13AF2-DCC4-4842-96BC-1B9869901C37}" type="slidenum">
              <a:rPr lang="pt-B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7F9C6-20A9-45D8-B666-D95AD1AA535F}" type="datetime1">
              <a:rPr lang="pt-BR" smtClean="0"/>
              <a:pPr/>
              <a:t>24/09/16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9E71F-78A0-4868-970E-5692D76DECFE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1BC102A9-C1B1-4354-89E4-F43472216A4F}" type="datetime1">
              <a:rPr lang="pt-BR" smtClean="0"/>
              <a:pPr algn="r"/>
              <a:t>24/09/16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/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F13AF2-DCC4-4842-96BC-1B9869901C37}" type="slidenum">
              <a:rPr lang="pt-B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1BC102A9-C1B1-4354-89E4-F43472216A4F}" type="datetime1">
              <a:rPr lang="pt-BR" smtClean="0"/>
              <a:pPr algn="r"/>
              <a:t>24/09/16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/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F13AF2-DCC4-4842-96BC-1B9869901C37}" type="slidenum">
              <a:rPr lang="pt-B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85F57-6490-4460-90DC-FC5EE5C36A66}" type="datetime1">
              <a:rPr lang="pt-BR" smtClean="0"/>
              <a:pPr/>
              <a:t>24/09/16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9E71F-78A0-4868-970E-5692D76DECF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1BC102A9-C1B1-4354-89E4-F43472216A4F}" type="datetime1">
              <a:rPr lang="pt-BR" smtClean="0"/>
              <a:pPr algn="r"/>
              <a:t>24/09/16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/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F13AF2-DCC4-4842-96BC-1B9869901C37}" type="slidenum">
              <a:rPr lang="pt-B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5395AF-258B-4502-92DF-E211AA281B41}" type="datetime1">
              <a:rPr lang="pt-BR" smtClean="0"/>
              <a:pPr/>
              <a:t>24/09/16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9E71F-78A0-4868-970E-5692D76DECF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algn="r"/>
            <a:fld id="{1BC102A9-C1B1-4354-89E4-F43472216A4F}" type="datetime1">
              <a:rPr lang="pt-BR" smtClean="0"/>
              <a:pPr algn="r"/>
              <a:t>24/09/16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/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F13AF2-DCC4-4842-96BC-1B9869901C37}" type="slidenum">
              <a:rPr lang="pt-B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r"/>
            <a:fld id="{1BC102A9-C1B1-4354-89E4-F43472216A4F}" type="datetime1">
              <a:rPr lang="pt-BR" smtClean="0"/>
              <a:pPr algn="r"/>
              <a:t>24/09/16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l"/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F13AF2-DCC4-4842-96BC-1B9869901C37}" type="slidenum">
              <a:rPr lang="pt-B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/>
            <a:fld id="{1BC102A9-C1B1-4354-89E4-F43472216A4F}" type="datetime1">
              <a:rPr lang="pt-BR" smtClean="0"/>
              <a:pPr algn="r"/>
              <a:t>24/09/16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/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7F13AF2-DCC4-4842-96BC-1B9869901C37}" type="slidenum">
              <a:rPr lang="pt-B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www.programmableweb.com/news/kpis-apis-api-calls-are-new-web-hits/analysis/2014/10/1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ogrammableweb.com/apis/director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rogrammableweb.com/2011/05/25/who-belongs-to-the-api-billionaires-club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pushover.net/ap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it-till-i.com/presentations/" TargetMode="External"/><Relationship Id="rId4" Type="http://schemas.openxmlformats.org/officeDocument/2006/relationships/hyperlink" Target="http://www.slideshare.net/cheilmann/web-services-made-easy-with-yql" TargetMode="External"/><Relationship Id="rId5" Type="http://schemas.openxmlformats.org/officeDocument/2006/relationships/hyperlink" Target="http://www.slideshare.net/cheilmann/building-web-applications-using-the-web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.com/codepo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rogrammableweb.com/2011/05/25/who-belongs-to-the-api-billionaires-club/" TargetMode="External"/><Relationship Id="rId4" Type="http://schemas.openxmlformats.org/officeDocument/2006/relationships/hyperlink" Target="http://developer.yahoo.com/everything.html" TargetMode="External"/><Relationship Id="rId5" Type="http://schemas.openxmlformats.org/officeDocument/2006/relationships/hyperlink" Target="http://www.nytimes.com/2007/09/02/technology/circuits/02novelties.html?_r=2&amp;ref=yourmoney&amp;oref=slogin" TargetMode="External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ogrammablewe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orldc.am/" TargetMode="External"/><Relationship Id="rId4" Type="http://schemas.openxmlformats.org/officeDocument/2006/relationships/hyperlink" Target="https://itunes.apple.com/us/app/id429264904" TargetMode="External"/><Relationship Id="rId5" Type="http://schemas.openxmlformats.org/officeDocument/2006/relationships/hyperlink" Target="https://ifttt.com/wt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ogrammableweb.com/mashups/directory/1?sort=popula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ifttt.com/wt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0070C0"/>
                </a:solidFill>
              </a:rPr>
              <a:t>Mashups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e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err="1" smtClean="0">
                <a:solidFill>
                  <a:srgbClr val="0000FF"/>
                </a:solidFill>
              </a:rPr>
              <a:t>APIs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12.213 </a:t>
            </a:r>
            <a:r>
              <a:rPr lang="pt-BR" sz="2400" dirty="0" err="1" smtClean="0"/>
              <a:t>APIs</a:t>
            </a:r>
            <a:r>
              <a:rPr lang="pt-BR" sz="2400" dirty="0"/>
              <a:t> 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(24/out/2014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pt-BR" sz="2400" dirty="0" smtClean="0"/>
              <a:t>14.003 </a:t>
            </a:r>
            <a:r>
              <a:rPr lang="pt-BR" sz="2400" dirty="0" err="1" smtClean="0"/>
              <a:t>APIs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(11/set/2015)</a:t>
            </a:r>
            <a:endParaRPr lang="pt-BR" sz="2400" dirty="0" smtClean="0"/>
          </a:p>
          <a:p>
            <a:r>
              <a:rPr lang="pt-BR" sz="2400" b="1" dirty="0" smtClean="0">
                <a:solidFill>
                  <a:srgbClr val="FF0000"/>
                </a:solidFill>
              </a:rPr>
              <a:t>14.667</a:t>
            </a:r>
            <a:r>
              <a:rPr lang="pt-BR" sz="2400" dirty="0" smtClean="0"/>
              <a:t> </a:t>
            </a:r>
            <a:r>
              <a:rPr lang="pt-BR" sz="2400" dirty="0" err="1"/>
              <a:t>APIs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(05/mar/2016)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 </a:t>
            </a:r>
            <a:r>
              <a:rPr lang="pt-BR" sz="2400" dirty="0" smtClean="0"/>
              <a:t>repertoriadas </a:t>
            </a:r>
            <a:r>
              <a:rPr lang="pt-BR" sz="2400" dirty="0"/>
              <a:t>no </a:t>
            </a:r>
            <a:r>
              <a:rPr lang="pt-BR" sz="2400" dirty="0" smtClean="0">
                <a:hlinkClick r:id="rId2"/>
              </a:rPr>
              <a:t>ProgrammableWeb</a:t>
            </a:r>
            <a:endParaRPr lang="pt-BR" sz="2400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0070C0"/>
                </a:solidFill>
              </a:rPr>
              <a:t>APIs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073067"/>
            <a:ext cx="6859041" cy="299791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593769" y="5919936"/>
            <a:ext cx="15969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Fonte: </a:t>
            </a:r>
            <a:r>
              <a:rPr lang="en-US" sz="1100" b="1" cap="all" dirty="0">
                <a:hlinkClick r:id="rId4"/>
              </a:rPr>
              <a:t>KPIS FOR </a:t>
            </a:r>
            <a:r>
              <a:rPr lang="en-US" sz="1100" b="1" cap="all" dirty="0" smtClean="0">
                <a:hlinkClick r:id="rId4"/>
              </a:rPr>
              <a:t>APIS</a:t>
            </a:r>
            <a:endParaRPr lang="en-US" sz="1100" b="1" cap="all" dirty="0"/>
          </a:p>
        </p:txBody>
      </p:sp>
    </p:spTree>
    <p:extLst>
      <p:ext uri="{BB962C8B-B14F-4D97-AF65-F5344CB8AC3E}">
        <p14:creationId xmlns:p14="http://schemas.microsoft.com/office/powerpoint/2010/main" val="232473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 </a:t>
            </a:r>
            <a:r>
              <a:rPr lang="en-US" dirty="0">
                <a:solidFill>
                  <a:srgbClr val="0070C0"/>
                </a:solidFill>
              </a:rPr>
              <a:t>Open</a:t>
            </a:r>
            <a:r>
              <a:rPr lang="en-US" sz="4000" dirty="0" smtClean="0"/>
              <a:t> APIs</a:t>
            </a:r>
            <a:endParaRPr lang="pt-BR" sz="3300" dirty="0"/>
          </a:p>
        </p:txBody>
      </p:sp>
      <p:pic>
        <p:nvPicPr>
          <p:cNvPr id="1026" name="Picture 2" descr="http://www.tiagodoria.ig.com.br/wp-content/uploads/2011/05/apiestu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7424" y="1196752"/>
            <a:ext cx="7812373" cy="4752528"/>
          </a:xfrm>
          <a:prstGeom prst="rect">
            <a:avLst/>
          </a:prstGeom>
          <a:noFill/>
        </p:spPr>
      </p:pic>
      <p:pic>
        <p:nvPicPr>
          <p:cNvPr id="5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1752" y="6012095"/>
            <a:ext cx="2232248" cy="84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Pushover</a:t>
            </a:r>
            <a:r>
              <a:rPr lang="pt-BR" dirty="0"/>
              <a:t> é um serviço para envio de </a:t>
            </a:r>
            <a:r>
              <a:rPr lang="pt-BR" dirty="0">
                <a:solidFill>
                  <a:srgbClr val="0000FF"/>
                </a:solidFill>
              </a:rPr>
              <a:t>notificações em tempo real </a:t>
            </a:r>
            <a:r>
              <a:rPr lang="pt-BR" dirty="0"/>
              <a:t>para dispositivos </a:t>
            </a:r>
            <a:r>
              <a:rPr lang="pt-BR" dirty="0" err="1"/>
              <a:t>Android</a:t>
            </a:r>
            <a:r>
              <a:rPr lang="pt-BR" dirty="0"/>
              <a:t> e </a:t>
            </a:r>
            <a:r>
              <a:rPr lang="pt-BR" dirty="0" err="1"/>
              <a:t>iOS</a:t>
            </a:r>
            <a:r>
              <a:rPr lang="pt-BR" dirty="0"/>
              <a:t> </a:t>
            </a:r>
          </a:p>
          <a:p>
            <a:r>
              <a:rPr lang="pt-BR" dirty="0" smtClean="0"/>
              <a:t>API (tipo REST) permite </a:t>
            </a:r>
            <a:r>
              <a:rPr lang="pt-BR" dirty="0"/>
              <a:t>que os usuários enviem mensagens para </a:t>
            </a:r>
            <a:r>
              <a:rPr lang="pt-BR" dirty="0" smtClean="0"/>
              <a:t>o </a:t>
            </a:r>
            <a:r>
              <a:rPr lang="pt-BR" dirty="0" err="1" smtClean="0"/>
              <a:t>Pushover</a:t>
            </a:r>
            <a:r>
              <a:rPr lang="pt-BR" dirty="0" smtClean="0"/>
              <a:t> a partir de </a:t>
            </a:r>
            <a:r>
              <a:rPr lang="pt-BR" dirty="0"/>
              <a:t>suas </a:t>
            </a:r>
            <a:r>
              <a:rPr lang="pt-BR" dirty="0" smtClean="0"/>
              <a:t>aplicações</a:t>
            </a:r>
          </a:p>
          <a:p>
            <a:r>
              <a:rPr lang="pt-BR" dirty="0" smtClean="0"/>
              <a:t>As </a:t>
            </a:r>
            <a:r>
              <a:rPr lang="pt-BR" dirty="0"/>
              <a:t>mensagens são </a:t>
            </a:r>
            <a:r>
              <a:rPr lang="pt-BR" dirty="0" smtClean="0"/>
              <a:t>então enviadas </a:t>
            </a:r>
            <a:r>
              <a:rPr lang="pt-BR" dirty="0"/>
              <a:t>para dispositivos </a:t>
            </a:r>
            <a:r>
              <a:rPr lang="pt-BR" dirty="0" smtClean="0"/>
              <a:t>móveis que </a:t>
            </a:r>
            <a:r>
              <a:rPr lang="pt-BR" dirty="0"/>
              <a:t>executam </a:t>
            </a:r>
            <a:r>
              <a:rPr lang="pt-BR" dirty="0" smtClean="0"/>
              <a:t>o cliente </a:t>
            </a:r>
            <a:r>
              <a:rPr lang="pt-BR" dirty="0" err="1" smtClean="0"/>
              <a:t>Pushover</a:t>
            </a:r>
            <a:r>
              <a:rPr lang="pt-BR" dirty="0" smtClean="0"/>
              <a:t> </a:t>
            </a:r>
          </a:p>
          <a:p>
            <a:r>
              <a:rPr lang="pt-BR" dirty="0"/>
              <a:t>O</a:t>
            </a:r>
            <a:r>
              <a:rPr lang="pt-BR" dirty="0" smtClean="0"/>
              <a:t> </a:t>
            </a:r>
            <a:r>
              <a:rPr lang="pt-BR" dirty="0"/>
              <a:t>serviço não tem taxas mensais ou os limites da </a:t>
            </a:r>
            <a:r>
              <a:rPr lang="pt-BR" dirty="0" smtClean="0"/>
              <a:t>mensagem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(por enquanto)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Pushover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API</a:t>
            </a:r>
          </a:p>
        </p:txBody>
      </p:sp>
      <p:pic>
        <p:nvPicPr>
          <p:cNvPr id="3075" name="Picture 3" descr="Push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805264"/>
            <a:ext cx="32004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679245" y="1012312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https://pushover.net/api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079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400" dirty="0" smtClean="0"/>
          </a:p>
          <a:p>
            <a:r>
              <a:rPr lang="pt-BR" sz="2400" dirty="0" smtClean="0"/>
              <a:t>Chris </a:t>
            </a:r>
            <a:r>
              <a:rPr lang="pt-BR" sz="2400" dirty="0" err="1" smtClean="0"/>
              <a:t>Heilmann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do Yahoo!</a:t>
            </a:r>
            <a:r>
              <a:rPr lang="pt-BR" sz="2400" dirty="0" smtClean="0"/>
              <a:t>) - </a:t>
            </a:r>
            <a:r>
              <a:rPr lang="pt-BR" sz="2400" dirty="0" smtClean="0">
                <a:hlinkClick r:id="rId2"/>
              </a:rPr>
              <a:t>@codepo8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 </a:t>
            </a:r>
            <a:r>
              <a:rPr lang="pt-BR" sz="2400" dirty="0" smtClean="0">
                <a:hlinkClick r:id="rId3"/>
              </a:rPr>
              <a:t>http://www.wait-till-i.com/presentations/</a:t>
            </a:r>
            <a:r>
              <a:rPr lang="pt-BR" sz="2400" dirty="0" smtClean="0"/>
              <a:t> </a:t>
            </a:r>
            <a:br>
              <a:rPr lang="pt-BR" sz="2400" dirty="0" smtClean="0"/>
            </a:br>
            <a:endParaRPr lang="pt-BR" sz="2400" dirty="0" smtClean="0"/>
          </a:p>
          <a:p>
            <a:r>
              <a:rPr lang="en-US" sz="2400" dirty="0" smtClean="0"/>
              <a:t>Web services made easy with YQL</a:t>
            </a:r>
            <a:br>
              <a:rPr lang="en-US" sz="2400" dirty="0" smtClean="0"/>
            </a:br>
            <a:r>
              <a:rPr lang="pt-BR" sz="2200" dirty="0" smtClean="0">
                <a:hlinkClick r:id="rId4"/>
              </a:rPr>
              <a:t>http://www.slideshare.net/cheilmann/web-services-made-easy-with-yql</a:t>
            </a:r>
            <a:r>
              <a:rPr lang="pt-BR" sz="2200" dirty="0" smtClean="0"/>
              <a:t> </a:t>
            </a:r>
          </a:p>
          <a:p>
            <a:endParaRPr lang="pt-BR" sz="2400" dirty="0" smtClean="0"/>
          </a:p>
          <a:p>
            <a:r>
              <a:rPr lang="pt-BR" sz="2400" dirty="0" smtClean="0"/>
              <a:t>Palestra no </a:t>
            </a:r>
            <a:r>
              <a:rPr lang="pt-BR" sz="2400" dirty="0" err="1" smtClean="0">
                <a:solidFill>
                  <a:schemeClr val="accent1"/>
                </a:solidFill>
              </a:rPr>
              <a:t>Brazil</a:t>
            </a:r>
            <a:r>
              <a:rPr lang="pt-BR" sz="2400" dirty="0" smtClean="0">
                <a:solidFill>
                  <a:schemeClr val="accent1"/>
                </a:solidFill>
              </a:rPr>
              <a:t> Open </a:t>
            </a:r>
            <a:r>
              <a:rPr lang="pt-BR" sz="2400" dirty="0" err="1" smtClean="0">
                <a:solidFill>
                  <a:schemeClr val="accent1"/>
                </a:solidFill>
              </a:rPr>
              <a:t>Hack</a:t>
            </a:r>
            <a:r>
              <a:rPr lang="pt-BR" sz="2400" dirty="0" smtClean="0">
                <a:solidFill>
                  <a:schemeClr val="accent1"/>
                </a:solidFill>
              </a:rPr>
              <a:t> Day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200" dirty="0" smtClean="0">
                <a:hlinkClick r:id="rId5"/>
              </a:rPr>
              <a:t>http://www.slideshare.net/cheilmann/building-web-applications-using-the-web</a:t>
            </a:r>
            <a:r>
              <a:rPr lang="pt-BR" sz="2200" dirty="0" smtClean="0"/>
              <a:t>   </a:t>
            </a:r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Construindo </a:t>
            </a:r>
            <a:r>
              <a:rPr lang="pt-BR" sz="4600" dirty="0" smtClean="0">
                <a:solidFill>
                  <a:srgbClr val="0070C0"/>
                </a:solidFill>
                <a:effectLst/>
              </a:rPr>
              <a:t>aplicações</a:t>
            </a:r>
            <a:r>
              <a:rPr lang="pt-BR" sz="4600" dirty="0" smtClean="0">
                <a:solidFill>
                  <a:srgbClr val="0070C0"/>
                </a:solidFill>
              </a:rPr>
              <a:t> </a:t>
            </a:r>
            <a:r>
              <a:rPr lang="pt-BR" sz="4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pt-BR" sz="4600" dirty="0" smtClean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/>
              <a:t>...</a:t>
            </a:r>
            <a:br>
              <a:rPr lang="pt-BR" dirty="0" smtClean="0"/>
            </a:br>
            <a:r>
              <a:rPr lang="pt-BR" dirty="0" smtClean="0"/>
              <a:t>...usando a </a:t>
            </a:r>
            <a:r>
              <a:rPr lang="pt-BR" dirty="0" smtClean="0">
                <a:solidFill>
                  <a:srgbClr val="00B0F0"/>
                </a:solidFill>
              </a:rPr>
              <a:t>web</a:t>
            </a:r>
            <a:endParaRPr lang="pt-BR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pt-BR" dirty="0" smtClean="0"/>
              <a:t>Modelo de negócio ainda </a:t>
            </a:r>
            <a:r>
              <a:rPr lang="pt-BR" dirty="0" smtClean="0">
                <a:solidFill>
                  <a:srgbClr val="00B0F0"/>
                </a:solidFill>
              </a:rPr>
              <a:t>indefinido </a:t>
            </a:r>
          </a:p>
          <a:p>
            <a:pPr lvl="1"/>
            <a:r>
              <a:rPr lang="pt-BR" dirty="0" smtClean="0"/>
              <a:t>Cobrar por conteúdo/subscrição/uso?</a:t>
            </a:r>
          </a:p>
          <a:p>
            <a:pPr lvl="1"/>
            <a:r>
              <a:rPr lang="pt-BR" dirty="0" smtClean="0"/>
              <a:t>Uso aumenta publicidade e gera negócios?</a:t>
            </a:r>
          </a:p>
          <a:p>
            <a:pPr lvl="1"/>
            <a:r>
              <a:rPr lang="pt-BR" dirty="0" smtClean="0"/>
              <a:t>Lucro com anúncio |</a:t>
            </a:r>
            <a:r>
              <a:rPr lang="pt-BR" dirty="0" err="1" smtClean="0"/>
              <a:t>|</a:t>
            </a:r>
            <a:r>
              <a:rPr lang="pt-BR" dirty="0" smtClean="0"/>
              <a:t> vender mercado corporativo?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Proteção</a:t>
            </a:r>
            <a:r>
              <a:rPr lang="pt-BR" dirty="0" smtClean="0"/>
              <a:t> da propriedade intelectual (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APIs</a:t>
            </a:r>
            <a:r>
              <a:rPr lang="pt-BR" dirty="0" smtClean="0"/>
              <a:t>)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Privacidade</a:t>
            </a:r>
            <a:r>
              <a:rPr lang="pt-BR" dirty="0" smtClean="0"/>
              <a:t> do consumidor/usuário (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dados</a:t>
            </a:r>
            <a:r>
              <a:rPr lang="pt-BR" dirty="0" smtClean="0"/>
              <a:t>)</a:t>
            </a:r>
          </a:p>
          <a:p>
            <a:r>
              <a:rPr lang="pt-BR" dirty="0" smtClean="0"/>
              <a:t>Livre </a:t>
            </a:r>
            <a:r>
              <a:rPr lang="pt-BR" dirty="0" smtClean="0">
                <a:solidFill>
                  <a:srgbClr val="0070C0"/>
                </a:solidFill>
              </a:rPr>
              <a:t>circulação</a:t>
            </a:r>
            <a:r>
              <a:rPr lang="pt-BR" dirty="0" smtClean="0"/>
              <a:t> da informação (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conteúdo</a:t>
            </a:r>
            <a:r>
              <a:rPr lang="pt-BR" dirty="0" smtClean="0"/>
              <a:t>)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Excesso</a:t>
            </a:r>
            <a:r>
              <a:rPr lang="pt-BR" dirty="0" smtClean="0"/>
              <a:t> de dados (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poluição, falta de qualidade, confiabilidade da fonte</a:t>
            </a:r>
            <a:r>
              <a:rPr lang="pt-BR" dirty="0" smtClean="0"/>
              <a:t>)</a:t>
            </a:r>
          </a:p>
          <a:p>
            <a:r>
              <a:rPr lang="pt-BR" dirty="0" smtClean="0"/>
              <a:t>Mudanças tecnológicas (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browser,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, AJAX, RDF, HTML 5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etc</a:t>
            </a:r>
            <a:r>
              <a:rPr lang="pt-BR" dirty="0" smtClean="0"/>
              <a:t>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/>
                </a:solidFill>
              </a:rPr>
              <a:t>Futuro</a:t>
            </a:r>
            <a:r>
              <a:rPr lang="pt-BR" dirty="0" smtClean="0"/>
              <a:t> dos </a:t>
            </a:r>
            <a:r>
              <a:rPr lang="pt-BR" dirty="0" err="1" smtClean="0"/>
              <a:t>mashups</a:t>
            </a:r>
            <a:r>
              <a:rPr lang="pt-BR" dirty="0" smtClean="0"/>
              <a:t> (1)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pt-BR" dirty="0" smtClean="0"/>
              <a:t>Geradores de </a:t>
            </a:r>
            <a:r>
              <a:rPr lang="pt-BR" dirty="0" err="1" smtClean="0"/>
              <a:t>mashups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accent2"/>
                </a:solidFill>
              </a:rPr>
              <a:t>descontinuados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Google </a:t>
            </a:r>
            <a:r>
              <a:rPr lang="pt-BR" dirty="0" err="1" smtClean="0"/>
              <a:t>Mashup</a:t>
            </a:r>
            <a:r>
              <a:rPr lang="pt-BR" dirty="0" smtClean="0"/>
              <a:t> Editor</a:t>
            </a:r>
          </a:p>
          <a:p>
            <a:pPr lvl="1"/>
            <a:r>
              <a:rPr lang="pt-BR" dirty="0" smtClean="0"/>
              <a:t>Microsoft </a:t>
            </a:r>
            <a:r>
              <a:rPr lang="pt-BR" dirty="0" err="1" smtClean="0"/>
              <a:t>PopFly</a:t>
            </a:r>
            <a:endParaRPr lang="pt-BR" dirty="0" smtClean="0"/>
          </a:p>
          <a:p>
            <a:r>
              <a:rPr lang="pt-BR" dirty="0" err="1" smtClean="0">
                <a:solidFill>
                  <a:schemeClr val="accent2"/>
                </a:solidFill>
              </a:rPr>
              <a:t>OpenMashup</a:t>
            </a:r>
            <a:endParaRPr lang="pt-BR" dirty="0" smtClean="0">
              <a:solidFill>
                <a:schemeClr val="accent2"/>
              </a:solidFill>
            </a:endParaRPr>
          </a:p>
          <a:p>
            <a:pPr lvl="1"/>
            <a:r>
              <a:rPr lang="pt-BR" dirty="0" smtClean="0"/>
              <a:t>Consórcio para das suporte a uma </a:t>
            </a:r>
            <a:r>
              <a:rPr lang="pt-BR" dirty="0" smtClean="0">
                <a:solidFill>
                  <a:srgbClr val="00B0F0"/>
                </a:solidFill>
              </a:rPr>
              <a:t>linguagem única </a:t>
            </a:r>
            <a:r>
              <a:rPr lang="pt-BR" dirty="0" smtClean="0"/>
              <a:t>para </a:t>
            </a:r>
            <a:r>
              <a:rPr lang="pt-BR" dirty="0" smtClean="0">
                <a:solidFill>
                  <a:srgbClr val="00B0F0"/>
                </a:solidFill>
              </a:rPr>
              <a:t>definição de </a:t>
            </a:r>
            <a:r>
              <a:rPr lang="pt-BR" dirty="0" err="1" smtClean="0">
                <a:solidFill>
                  <a:srgbClr val="00B0F0"/>
                </a:solidFill>
              </a:rPr>
              <a:t>mashups</a:t>
            </a:r>
            <a:r>
              <a:rPr lang="pt-BR" dirty="0" smtClean="0">
                <a:solidFill>
                  <a:srgbClr val="00B0F0"/>
                </a:solidFill>
              </a:rPr>
              <a:t> corporativos</a:t>
            </a:r>
          </a:p>
          <a:p>
            <a:pPr lvl="1"/>
            <a:r>
              <a:rPr lang="pt-BR" dirty="0" smtClean="0"/>
              <a:t>Enterprise </a:t>
            </a:r>
            <a:r>
              <a:rPr lang="pt-BR" dirty="0" err="1" smtClean="0"/>
              <a:t>Mashup</a:t>
            </a:r>
            <a:r>
              <a:rPr lang="pt-BR" dirty="0" smtClean="0"/>
              <a:t> Markup </a:t>
            </a:r>
            <a:r>
              <a:rPr lang="pt-BR" dirty="0" err="1" smtClean="0"/>
              <a:t>Language</a:t>
            </a:r>
            <a:endParaRPr lang="pt-BR" dirty="0" smtClean="0"/>
          </a:p>
          <a:p>
            <a:pPr lvl="1"/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</a:rPr>
              <a:t>Adobe, HP, Intel, </a:t>
            </a:r>
            <a:r>
              <a:rPr lang="pt-BR" sz="2200" dirty="0" err="1" smtClean="0">
                <a:solidFill>
                  <a:schemeClr val="bg1">
                    <a:lumMod val="50000"/>
                  </a:schemeClr>
                </a:solidFill>
              </a:rPr>
              <a:t>Back</a:t>
            </a: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200" dirty="0" err="1" smtClean="0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</a:rPr>
              <a:t> America, </a:t>
            </a:r>
            <a:r>
              <a:rPr lang="pt-BR" sz="2200" dirty="0" err="1" smtClean="0">
                <a:solidFill>
                  <a:schemeClr val="bg1">
                    <a:lumMod val="50000"/>
                  </a:schemeClr>
                </a:solidFill>
              </a:rPr>
              <a:t>Capgemini</a:t>
            </a: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200" dirty="0" err="1" smtClean="0">
                <a:solidFill>
                  <a:schemeClr val="bg1">
                    <a:lumMod val="50000"/>
                  </a:schemeClr>
                </a:solidFill>
              </a:rPr>
              <a:t>Hinchcliffe</a:t>
            </a: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200" dirty="0" err="1" smtClean="0">
                <a:solidFill>
                  <a:schemeClr val="bg1">
                    <a:lumMod val="50000"/>
                  </a:schemeClr>
                </a:solidFill>
              </a:rPr>
              <a:t>Jackbe</a:t>
            </a: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200" dirty="0" err="1" smtClean="0">
                <a:solidFill>
                  <a:schemeClr val="bg1">
                    <a:lumMod val="50000"/>
                  </a:schemeClr>
                </a:solidFill>
              </a:rPr>
              <a:t>Kapow</a:t>
            </a: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200" dirty="0" err="1" smtClean="0">
                <a:solidFill>
                  <a:schemeClr val="bg1">
                    <a:lumMod val="50000"/>
                  </a:schemeClr>
                </a:solidFill>
              </a:rPr>
              <a:t>ProgrammableWeb</a:t>
            </a: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200" dirty="0" err="1" smtClean="0">
                <a:solidFill>
                  <a:schemeClr val="bg1">
                    <a:lumMod val="50000"/>
                  </a:schemeClr>
                </a:solidFill>
              </a:rPr>
              <a:t>Synteractive</a:t>
            </a: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200" dirty="0" err="1" smtClean="0">
                <a:solidFill>
                  <a:schemeClr val="bg1">
                    <a:lumMod val="50000"/>
                  </a:schemeClr>
                </a:solidFill>
              </a:rPr>
              <a:t>Xignite</a:t>
            </a: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</a:rPr>
              <a:t>, ...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/>
                </a:solidFill>
              </a:rPr>
              <a:t>Futuro</a:t>
            </a:r>
            <a:r>
              <a:rPr lang="pt-BR" dirty="0" smtClean="0"/>
              <a:t> dos </a:t>
            </a:r>
            <a:r>
              <a:rPr lang="pt-BR" dirty="0" err="1" smtClean="0"/>
              <a:t>mashups</a:t>
            </a:r>
            <a:r>
              <a:rPr lang="pt-BR" dirty="0" smtClean="0"/>
              <a:t> (2)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000" dirty="0" smtClean="0"/>
              <a:t>				    </a:t>
            </a:r>
            <a:r>
              <a:rPr lang="en-US" sz="2000" i="1" dirty="0" smtClean="0"/>
              <a:t>Keeping you up to date with APIs, </a:t>
            </a:r>
            <a:br>
              <a:rPr lang="en-US" sz="2000" i="1" dirty="0" smtClean="0"/>
            </a:br>
            <a:r>
              <a:rPr lang="en-US" sz="2000" i="1" dirty="0" smtClean="0"/>
              <a:t>			    </a:t>
            </a:r>
            <a:r>
              <a:rPr lang="en-US" sz="2000" i="1" dirty="0" err="1" smtClean="0"/>
              <a:t>mashups</a:t>
            </a:r>
            <a:r>
              <a:rPr lang="en-US" sz="2000" i="1" dirty="0" smtClean="0"/>
              <a:t> and the Web as platform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	    </a:t>
            </a:r>
            <a:r>
              <a:rPr lang="pt-BR" sz="2000" dirty="0" smtClean="0">
                <a:hlinkClick r:id="rId2"/>
              </a:rPr>
              <a:t>http://www.programmableweb.com/</a:t>
            </a:r>
            <a:endParaRPr lang="pt-BR" sz="2000" dirty="0" smtClean="0"/>
          </a:p>
          <a:p>
            <a:endParaRPr lang="pt-BR" sz="2400" dirty="0" smtClean="0"/>
          </a:p>
          <a:p>
            <a:r>
              <a:rPr lang="en-US" sz="2000" dirty="0" smtClean="0"/>
              <a:t>Who Belongs to the API Billionaires Club?</a:t>
            </a:r>
            <a:br>
              <a:rPr lang="en-US" sz="2000" dirty="0" smtClean="0"/>
            </a:br>
            <a:r>
              <a:rPr lang="pt-BR" sz="2000" dirty="0" smtClean="0">
                <a:hlinkClick r:id="rId3"/>
              </a:rPr>
              <a:t>http://blog.programmableweb.com/2011/05/25/who-belongs-to-the-api-billionaires-club/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Yahoo! </a:t>
            </a:r>
            <a:r>
              <a:rPr lang="pt-BR" sz="2000" dirty="0" err="1" smtClean="0"/>
              <a:t>Developer</a:t>
            </a:r>
            <a:r>
              <a:rPr lang="pt-BR" sz="2000" dirty="0" smtClean="0"/>
              <a:t> Network (YDN)</a:t>
            </a:r>
            <a:br>
              <a:rPr lang="pt-BR" sz="2000" dirty="0" smtClean="0"/>
            </a:br>
            <a:r>
              <a:rPr lang="pt-BR" sz="2000" dirty="0" smtClean="0">
                <a:hlinkClick r:id="rId4"/>
              </a:rPr>
              <a:t>http://developer.yahoo.com/everything.html</a:t>
            </a:r>
            <a:endParaRPr lang="pt-BR" sz="2000" dirty="0" smtClean="0"/>
          </a:p>
          <a:p>
            <a:pPr lvl="1">
              <a:buNone/>
            </a:pPr>
            <a:endParaRPr lang="pt-BR" sz="2000" dirty="0" smtClean="0"/>
          </a:p>
          <a:p>
            <a:r>
              <a:rPr lang="pt-BR" sz="2000" dirty="0" smtClean="0">
                <a:hlinkClick r:id="rId5"/>
              </a:rPr>
              <a:t>Do </a:t>
            </a:r>
            <a:r>
              <a:rPr lang="pt-BR" sz="2000" dirty="0" err="1" smtClean="0">
                <a:hlinkClick r:id="rId5"/>
              </a:rPr>
              <a:t>the</a:t>
            </a:r>
            <a:r>
              <a:rPr lang="pt-BR" sz="2000" dirty="0" smtClean="0">
                <a:hlinkClick r:id="rId5"/>
              </a:rPr>
              <a:t> </a:t>
            </a:r>
            <a:r>
              <a:rPr lang="pt-BR" sz="2000" dirty="0" err="1" smtClean="0">
                <a:hlinkClick r:id="rId5"/>
              </a:rPr>
              <a:t>Mash</a:t>
            </a:r>
            <a:r>
              <a:rPr lang="pt-BR" sz="2000" dirty="0" smtClean="0">
                <a:hlinkClick r:id="rId5"/>
              </a:rPr>
              <a:t> (</a:t>
            </a:r>
            <a:r>
              <a:rPr lang="pt-BR" sz="2000" dirty="0" err="1" smtClean="0">
                <a:hlinkClick r:id="rId5"/>
              </a:rPr>
              <a:t>Even</a:t>
            </a:r>
            <a:r>
              <a:rPr lang="pt-BR" sz="2000" dirty="0" smtClean="0">
                <a:hlinkClick r:id="rId5"/>
              </a:rPr>
              <a:t> </a:t>
            </a:r>
            <a:r>
              <a:rPr lang="pt-BR" sz="2000" dirty="0" err="1" smtClean="0">
                <a:hlinkClick r:id="rId5"/>
              </a:rPr>
              <a:t>if</a:t>
            </a:r>
            <a:r>
              <a:rPr lang="pt-BR" sz="2000" dirty="0" smtClean="0">
                <a:hlinkClick r:id="rId5"/>
              </a:rPr>
              <a:t> </a:t>
            </a:r>
            <a:r>
              <a:rPr lang="pt-BR" sz="2000" dirty="0" err="1" smtClean="0">
                <a:hlinkClick r:id="rId5"/>
              </a:rPr>
              <a:t>You</a:t>
            </a:r>
            <a:r>
              <a:rPr lang="pt-BR" sz="2000" dirty="0" smtClean="0">
                <a:hlinkClick r:id="rId5"/>
              </a:rPr>
              <a:t> </a:t>
            </a:r>
            <a:r>
              <a:rPr lang="pt-BR" sz="2000" dirty="0" err="1" smtClean="0">
                <a:hlinkClick r:id="rId5"/>
              </a:rPr>
              <a:t>Don’t</a:t>
            </a:r>
            <a:r>
              <a:rPr lang="pt-BR" sz="2000" dirty="0" smtClean="0">
                <a:hlinkClick r:id="rId5"/>
              </a:rPr>
              <a:t> </a:t>
            </a:r>
            <a:r>
              <a:rPr lang="pt-BR" sz="2000" dirty="0" err="1" smtClean="0">
                <a:hlinkClick r:id="rId5"/>
              </a:rPr>
              <a:t>Know</a:t>
            </a:r>
            <a:r>
              <a:rPr lang="pt-BR" sz="2000" dirty="0" smtClean="0">
                <a:hlinkClick r:id="rId5"/>
              </a:rPr>
              <a:t> </a:t>
            </a:r>
            <a:r>
              <a:rPr lang="pt-BR" sz="2000" dirty="0" err="1" smtClean="0">
                <a:hlinkClick r:id="rId5"/>
              </a:rPr>
              <a:t>All</a:t>
            </a:r>
            <a:r>
              <a:rPr lang="pt-BR" sz="2000" dirty="0" smtClean="0">
                <a:hlinkClick r:id="rId5"/>
              </a:rPr>
              <a:t> </a:t>
            </a:r>
            <a:r>
              <a:rPr lang="pt-BR" sz="2000" dirty="0" err="1" smtClean="0">
                <a:hlinkClick r:id="rId5"/>
              </a:rPr>
              <a:t>the</a:t>
            </a:r>
            <a:r>
              <a:rPr lang="pt-BR" sz="2000" dirty="0" smtClean="0">
                <a:hlinkClick r:id="rId5"/>
              </a:rPr>
              <a:t> </a:t>
            </a:r>
            <a:r>
              <a:rPr lang="pt-BR" sz="2000" dirty="0" err="1" smtClean="0">
                <a:hlinkClick r:id="rId5"/>
              </a:rPr>
              <a:t>Steps</a:t>
            </a:r>
            <a:r>
              <a:rPr lang="pt-BR" sz="2000" dirty="0" smtClean="0">
                <a:hlinkClick r:id="rId5"/>
              </a:rPr>
              <a:t>) </a:t>
            </a:r>
            <a:endParaRPr lang="pt-BR" sz="2000" dirty="0" smtClean="0"/>
          </a:p>
          <a:p>
            <a:pPr lvl="1">
              <a:buNone/>
            </a:pPr>
            <a:r>
              <a:rPr lang="pt-BR" sz="2000" dirty="0" smtClean="0"/>
              <a:t>Artigo geral sobre geradores de </a:t>
            </a:r>
            <a:r>
              <a:rPr lang="pt-BR" sz="2000" dirty="0" err="1" smtClean="0"/>
              <a:t>mashup</a:t>
            </a:r>
            <a:endParaRPr lang="pt-BR" sz="2000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1484784"/>
            <a:ext cx="2520280" cy="95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2060"/>
                </a:solidFill>
              </a:rPr>
              <a:t>Conceitos e exemplos</a:t>
            </a:r>
          </a:p>
          <a:p>
            <a:r>
              <a:rPr lang="pt-BR" sz="2800" dirty="0" err="1" smtClean="0">
                <a:solidFill>
                  <a:srgbClr val="002060"/>
                </a:solidFill>
              </a:rPr>
              <a:t>APIs</a:t>
            </a:r>
            <a:r>
              <a:rPr lang="pt-BR" sz="2800" dirty="0" smtClean="0">
                <a:solidFill>
                  <a:srgbClr val="002060"/>
                </a:solidFill>
              </a:rPr>
              <a:t> e exemplos</a:t>
            </a:r>
            <a:endParaRPr lang="pt-BR" sz="2800" dirty="0">
              <a:solidFill>
                <a:srgbClr val="002060"/>
              </a:solidFill>
            </a:endParaRPr>
          </a:p>
          <a:p>
            <a:r>
              <a:rPr lang="pt-BR" sz="2800" dirty="0" smtClean="0">
                <a:solidFill>
                  <a:srgbClr val="002060"/>
                </a:solidFill>
              </a:rPr>
              <a:t>Outros projetos/iniciativas</a:t>
            </a:r>
          </a:p>
          <a:p>
            <a:r>
              <a:rPr lang="pt-BR" sz="2800" dirty="0" smtClean="0">
                <a:solidFill>
                  <a:srgbClr val="002060"/>
                </a:solidFill>
              </a:rPr>
              <a:t>Referências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838754" y="43926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</a:t>
            </a:r>
            <a:r>
              <a:rPr lang="pt-BR" dirty="0" smtClean="0">
                <a:solidFill>
                  <a:srgbClr val="00B0F0"/>
                </a:solidFill>
              </a:rPr>
              <a:t> “mistura” </a:t>
            </a:r>
            <a:r>
              <a:rPr lang="pt-BR" dirty="0" smtClean="0"/>
              <a:t>entre serviços para criar um </a:t>
            </a:r>
            <a:r>
              <a:rPr lang="pt-BR" dirty="0" smtClean="0">
                <a:solidFill>
                  <a:srgbClr val="00B0F0"/>
                </a:solidFill>
              </a:rPr>
              <a:t>novo serviço </a:t>
            </a:r>
            <a:r>
              <a:rPr lang="pt-BR" dirty="0" smtClean="0"/>
              <a:t>(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integrando dados</a:t>
            </a:r>
            <a:r>
              <a:rPr lang="pt-BR" dirty="0" smtClean="0"/>
              <a:t>)</a:t>
            </a:r>
          </a:p>
          <a:p>
            <a:r>
              <a:rPr lang="pt-BR" dirty="0" smtClean="0"/>
              <a:t>Um novo tipo de </a:t>
            </a:r>
            <a:r>
              <a:rPr lang="pt-BR" dirty="0" smtClean="0">
                <a:solidFill>
                  <a:srgbClr val="FF0000"/>
                </a:solidFill>
              </a:rPr>
              <a:t>aplicação Web interativa</a:t>
            </a:r>
          </a:p>
          <a:p>
            <a:r>
              <a:rPr lang="pt-BR" dirty="0" smtClean="0"/>
              <a:t>Buscam dados em fontes </a:t>
            </a:r>
            <a:r>
              <a:rPr lang="pt-BR" dirty="0" smtClean="0">
                <a:solidFill>
                  <a:srgbClr val="00B0F0"/>
                </a:solidFill>
              </a:rPr>
              <a:t>externas</a:t>
            </a:r>
            <a:r>
              <a:rPr lang="pt-BR" dirty="0" smtClean="0"/>
              <a:t> através de </a:t>
            </a:r>
            <a:r>
              <a:rPr lang="pt-BR" dirty="0" smtClean="0">
                <a:solidFill>
                  <a:srgbClr val="00B0F0"/>
                </a:solidFill>
              </a:rPr>
              <a:t>serviços</a:t>
            </a:r>
            <a:r>
              <a:rPr lang="pt-BR" dirty="0" smtClean="0"/>
              <a:t> (independentes de plataforma)</a:t>
            </a:r>
          </a:p>
          <a:p>
            <a:r>
              <a:rPr lang="pt-BR" dirty="0" smtClean="0"/>
              <a:t>Um marco da Web 2.0 e estão na direção da Web Semântica</a:t>
            </a:r>
          </a:p>
          <a:p>
            <a:r>
              <a:rPr lang="pt-BR" dirty="0" smtClean="0"/>
              <a:t>Implementações usam protocolos e mecanismos de </a:t>
            </a:r>
            <a:r>
              <a:rPr lang="pt-BR" dirty="0" err="1" smtClean="0"/>
              <a:t>sindicação</a:t>
            </a:r>
            <a:r>
              <a:rPr lang="pt-BR" dirty="0" smtClean="0"/>
              <a:t> (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SOAP, REST, JSON, ATOM, RSS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etc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endParaRPr lang="pt-BR" dirty="0" smtClean="0">
              <a:solidFill>
                <a:srgbClr val="00B0F0"/>
              </a:solidFill>
            </a:endParaRPr>
          </a:p>
          <a:p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</a:t>
            </a:r>
            <a:r>
              <a:rPr lang="pt-BR" dirty="0" err="1" smtClean="0">
                <a:solidFill>
                  <a:srgbClr val="0070C0"/>
                </a:solidFill>
              </a:rPr>
              <a:t>Mashups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107912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 smtClean="0"/>
              <a:t>Sites:</a:t>
            </a:r>
          </a:p>
          <a:p>
            <a:pPr lvl="1"/>
            <a:r>
              <a:rPr lang="pt-BR" sz="2000" dirty="0" err="1" smtClean="0"/>
              <a:t>WikiCrimes</a:t>
            </a:r>
            <a:r>
              <a:rPr lang="pt-BR" sz="2000" dirty="0" smtClean="0"/>
              <a:t>: </a:t>
            </a:r>
            <a:r>
              <a:rPr lang="pt-BR" sz="1800" dirty="0" smtClean="0">
                <a:hlinkClick r:id="rId2"/>
              </a:rPr>
              <a:t>http</a:t>
            </a:r>
            <a:r>
              <a:rPr lang="pt-BR" sz="1800" dirty="0">
                <a:hlinkClick r:id="rId2"/>
              </a:rPr>
              <a:t>://</a:t>
            </a:r>
            <a:r>
              <a:rPr lang="pt-BR" sz="1800" dirty="0" smtClean="0">
                <a:hlinkClick r:id="rId2"/>
              </a:rPr>
              <a:t>www.wikicrimes.org </a:t>
            </a:r>
          </a:p>
          <a:p>
            <a:pPr lvl="1"/>
            <a:r>
              <a:rPr lang="pt-BR" sz="2000" dirty="0" err="1"/>
              <a:t>WorldCam</a:t>
            </a:r>
            <a:r>
              <a:rPr lang="pt-BR" sz="2000" dirty="0"/>
              <a:t>: </a:t>
            </a:r>
            <a:r>
              <a:rPr lang="pt-BR" sz="2000" dirty="0">
                <a:hlinkClick r:id="rId3"/>
              </a:rPr>
              <a:t>http://worldc.am/</a:t>
            </a:r>
            <a:r>
              <a:rPr lang="pt-BR" sz="2000" dirty="0"/>
              <a:t> </a:t>
            </a:r>
            <a:endParaRPr lang="pt-BR" sz="2200" dirty="0" smtClean="0">
              <a:hlinkClick r:id="rId2"/>
            </a:endParaRPr>
          </a:p>
          <a:p>
            <a:endParaRPr lang="pt-BR" sz="2400" dirty="0" smtClean="0"/>
          </a:p>
          <a:p>
            <a:r>
              <a:rPr lang="pt-BR" sz="2400" dirty="0" err="1" smtClean="0"/>
              <a:t>Apps</a:t>
            </a:r>
            <a:r>
              <a:rPr lang="pt-BR" sz="2400" dirty="0" smtClean="0"/>
              <a:t> (in</a:t>
            </a:r>
            <a:r>
              <a:rPr lang="en-US" sz="2400" dirty="0" err="1" smtClean="0"/>
              <a:t>úmeros</a:t>
            </a:r>
            <a:r>
              <a:rPr lang="en-US" sz="2400" dirty="0" smtClean="0"/>
              <a:t> </a:t>
            </a:r>
            <a:r>
              <a:rPr lang="en-US" sz="2400" dirty="0" err="1" smtClean="0"/>
              <a:t>casos</a:t>
            </a:r>
            <a:r>
              <a:rPr lang="pt-BR" sz="2400" dirty="0" smtClean="0"/>
              <a:t>):</a:t>
            </a:r>
          </a:p>
          <a:p>
            <a:pPr lvl="1"/>
            <a:r>
              <a:rPr lang="pt-BR" sz="2000" dirty="0" err="1" smtClean="0"/>
              <a:t>Postagram</a:t>
            </a:r>
            <a:r>
              <a:rPr lang="pt-BR" sz="2000" dirty="0" smtClean="0"/>
              <a:t>: </a:t>
            </a:r>
            <a:r>
              <a:rPr lang="pt-BR" sz="1600" dirty="0">
                <a:hlinkClick r:id="rId4"/>
              </a:rPr>
              <a:t>https://</a:t>
            </a:r>
            <a:r>
              <a:rPr lang="pt-BR" sz="1600" dirty="0" smtClean="0">
                <a:hlinkClick r:id="rId4"/>
              </a:rPr>
              <a:t>itunes.apple.com/us/app/id429264904</a:t>
            </a:r>
            <a:r>
              <a:rPr lang="pt-BR" sz="1600" dirty="0" smtClean="0"/>
              <a:t> </a:t>
            </a:r>
            <a:endParaRPr lang="pt-BR" sz="1600" dirty="0"/>
          </a:p>
          <a:p>
            <a:endParaRPr lang="pt-BR" sz="2400" dirty="0" smtClean="0"/>
          </a:p>
          <a:p>
            <a:r>
              <a:rPr lang="pt-BR" sz="2400" dirty="0" smtClean="0"/>
              <a:t>Site/</a:t>
            </a:r>
            <a:r>
              <a:rPr lang="pt-BR" sz="2400" dirty="0" err="1" smtClean="0"/>
              <a:t>app</a:t>
            </a:r>
            <a:r>
              <a:rPr lang="pt-BR" sz="2400" dirty="0" smtClean="0"/>
              <a:t> gerador de </a:t>
            </a:r>
            <a:r>
              <a:rPr lang="pt-BR" sz="2400" dirty="0" err="1" smtClean="0"/>
              <a:t>Mashups</a:t>
            </a:r>
            <a:endParaRPr lang="pt-BR" sz="2400" dirty="0" smtClean="0"/>
          </a:p>
          <a:p>
            <a:pPr lvl="1"/>
            <a:r>
              <a:rPr lang="pt-BR" sz="2000" dirty="0" smtClean="0"/>
              <a:t>IFTTT: </a:t>
            </a:r>
            <a:r>
              <a:rPr lang="pt-BR" sz="2000" dirty="0">
                <a:hlinkClick r:id="rId5"/>
              </a:rPr>
              <a:t>https://ifttt.com/wtf</a:t>
            </a:r>
            <a:endParaRPr lang="pt-BR" sz="2000" dirty="0"/>
          </a:p>
          <a:p>
            <a:endParaRPr lang="pt-BR" sz="3200" b="1" dirty="0">
              <a:hlinkClick r:id="rId2"/>
            </a:endParaRPr>
          </a:p>
          <a:p>
            <a:r>
              <a:rPr lang="pt-BR" sz="3200" b="1" dirty="0" smtClean="0">
                <a:hlinkClick r:id="rId2"/>
              </a:rPr>
              <a:t>6.259 mashups </a:t>
            </a: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</a:rPr>
              <a:t>(05/mar/2016)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 </a:t>
            </a:r>
            <a:r>
              <a:rPr lang="pt-BR" dirty="0"/>
              <a:t>repertoriados no </a:t>
            </a:r>
            <a:r>
              <a:rPr lang="pt-BR" dirty="0" err="1"/>
              <a:t>ProgrammableWeb</a:t>
            </a:r>
            <a:r>
              <a:rPr lang="pt-BR" dirty="0"/>
              <a:t> 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effectLst/>
              </a:rPr>
              <a:t>Exemplos de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Mashups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Ecossistema</a:t>
            </a:r>
            <a:r>
              <a:rPr lang="pt-BR" dirty="0" smtClean="0"/>
              <a:t> dos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mashups</a:t>
            </a:r>
            <a:endParaRPr lang="pt-BR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096661"/>
            <a:ext cx="72008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/>
          </a:bodyPr>
          <a:lstStyle/>
          <a:p>
            <a:r>
              <a:rPr lang="pt-BR" dirty="0" smtClean="0"/>
              <a:t>Localização/visualização de dados em </a:t>
            </a:r>
            <a:r>
              <a:rPr lang="pt-BR" dirty="0" smtClean="0">
                <a:solidFill>
                  <a:srgbClr val="00B0F0"/>
                </a:solidFill>
              </a:rPr>
              <a:t>mapas </a:t>
            </a:r>
            <a:r>
              <a:rPr lang="pt-BR" dirty="0" smtClean="0"/>
              <a:t>ou localização de serviços (filtragem ativa) </a:t>
            </a:r>
            <a:r>
              <a:rPr lang="pt-BR" b="1" dirty="0" smtClean="0">
                <a:solidFill>
                  <a:srgbClr val="FF0000"/>
                </a:solidFill>
                <a:sym typeface="Wingdings"/>
              </a:rPr>
              <a:t>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impulsionado pela API do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GoogleMaps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entre outras de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geolocalização</a:t>
            </a: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pt-BR" sz="1800" dirty="0" smtClean="0"/>
          </a:p>
          <a:p>
            <a:r>
              <a:rPr lang="pt-BR" dirty="0" smtClean="0"/>
              <a:t>Misturando </a:t>
            </a:r>
            <a:r>
              <a:rPr lang="pt-BR" dirty="0" smtClean="0">
                <a:solidFill>
                  <a:srgbClr val="00B0F0"/>
                </a:solidFill>
              </a:rPr>
              <a:t>fotos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00B0F0"/>
                </a:solidFill>
              </a:rPr>
              <a:t>vídeos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FF0000"/>
                </a:solidFill>
                <a:sym typeface="Wingdings"/>
              </a:rPr>
              <a:t>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uso de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metadados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e crescimento das redes sociais</a:t>
            </a:r>
          </a:p>
          <a:p>
            <a:endParaRPr lang="pt-BR" sz="1800" dirty="0" smtClean="0"/>
          </a:p>
          <a:p>
            <a:r>
              <a:rPr lang="pt-BR" dirty="0" err="1" smtClean="0"/>
              <a:t>Mashups</a:t>
            </a:r>
            <a:r>
              <a:rPr lang="pt-BR" dirty="0" smtClean="0"/>
              <a:t> de </a:t>
            </a:r>
            <a:r>
              <a:rPr lang="pt-BR" dirty="0" smtClean="0">
                <a:solidFill>
                  <a:srgbClr val="00B0F0"/>
                </a:solidFill>
              </a:rPr>
              <a:t>pesquisa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00B0F0"/>
                </a:solidFill>
              </a:rPr>
              <a:t>compras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FF0000"/>
                </a:solidFill>
                <a:sym typeface="Wingdings"/>
              </a:rPr>
              <a:t>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APIs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eBay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Amazon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entre outras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err="1" smtClean="0">
                <a:solidFill>
                  <a:srgbClr val="0070C0"/>
                </a:solidFill>
              </a:rPr>
              <a:t>Mashups</a:t>
            </a:r>
            <a:r>
              <a:rPr lang="pt-BR" dirty="0" smtClean="0">
                <a:solidFill>
                  <a:srgbClr val="0070C0"/>
                </a:solidFill>
              </a:rPr>
              <a:t> (1)</a:t>
            </a:r>
            <a:endParaRPr lang="pt-B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/>
          </a:bodyPr>
          <a:lstStyle/>
          <a:p>
            <a:r>
              <a:rPr lang="pt-BR" dirty="0" err="1" smtClean="0"/>
              <a:t>Mashups</a:t>
            </a:r>
            <a:r>
              <a:rPr lang="pt-BR" dirty="0" smtClean="0"/>
              <a:t> de </a:t>
            </a:r>
            <a:r>
              <a:rPr lang="pt-BR" dirty="0" smtClean="0">
                <a:solidFill>
                  <a:srgbClr val="00B0F0"/>
                </a:solidFill>
              </a:rPr>
              <a:t>notícias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b="1" dirty="0" smtClean="0">
                <a:solidFill>
                  <a:srgbClr val="FF0000"/>
                </a:solidFill>
                <a:sym typeface="Wingdings"/>
              </a:rPr>
              <a:t> 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usando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feeds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RSS/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de jornais e agências de notícia</a:t>
            </a:r>
            <a:endParaRPr lang="pt-BR" dirty="0" smtClean="0"/>
          </a:p>
          <a:p>
            <a:endParaRPr lang="pt-BR" sz="1800" dirty="0" smtClean="0"/>
          </a:p>
          <a:p>
            <a:r>
              <a:rPr lang="pt-BR" dirty="0" err="1" smtClean="0"/>
              <a:t>Mashups</a:t>
            </a:r>
            <a:r>
              <a:rPr lang="pt-BR" dirty="0" smtClean="0"/>
              <a:t> de </a:t>
            </a:r>
            <a:r>
              <a:rPr lang="pt-BR" dirty="0" err="1" smtClean="0">
                <a:solidFill>
                  <a:srgbClr val="00B0F0"/>
                </a:solidFill>
              </a:rPr>
              <a:t>microblogs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b="1" dirty="0" smtClean="0">
                <a:solidFill>
                  <a:srgbClr val="FF0000"/>
                </a:solidFill>
                <a:sym typeface="Wingdings"/>
              </a:rPr>
              <a:t> 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como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Twitter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e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Meme</a:t>
            </a:r>
            <a:endParaRPr lang="pt-BR" dirty="0" smtClean="0"/>
          </a:p>
          <a:p>
            <a:endParaRPr lang="pt-BR" sz="2400" dirty="0" smtClean="0">
              <a:solidFill>
                <a:srgbClr val="C00000"/>
              </a:solidFill>
            </a:endParaRPr>
          </a:p>
          <a:p>
            <a:r>
              <a:rPr lang="pt-BR" dirty="0" smtClean="0">
                <a:solidFill>
                  <a:srgbClr val="C00000"/>
                </a:solidFill>
              </a:rPr>
              <a:t>Dependência de: </a:t>
            </a:r>
          </a:p>
          <a:p>
            <a:pPr lvl="1"/>
            <a:r>
              <a:rPr lang="pt-BR" sz="2700" dirty="0" smtClean="0">
                <a:solidFill>
                  <a:srgbClr val="C00000"/>
                </a:solidFill>
              </a:rPr>
              <a:t>um fornecedor de </a:t>
            </a:r>
            <a:r>
              <a:rPr lang="pt-BR" sz="2700" b="1" u="sng" dirty="0" smtClean="0">
                <a:solidFill>
                  <a:srgbClr val="C00000"/>
                </a:solidFill>
              </a:rPr>
              <a:t>conteúdo</a:t>
            </a:r>
            <a:endParaRPr lang="pt-BR" sz="2700" b="1" dirty="0" smtClean="0">
              <a:solidFill>
                <a:srgbClr val="C00000"/>
              </a:solidFill>
            </a:endParaRPr>
          </a:p>
          <a:p>
            <a:pPr lvl="1"/>
            <a:r>
              <a:rPr lang="pt-BR" sz="2700" dirty="0" smtClean="0">
                <a:solidFill>
                  <a:srgbClr val="C00000"/>
                </a:solidFill>
              </a:rPr>
              <a:t>uma </a:t>
            </a:r>
            <a:r>
              <a:rPr lang="pt-BR" sz="2700" b="1" u="sng" dirty="0" smtClean="0">
                <a:solidFill>
                  <a:srgbClr val="C00000"/>
                </a:solidFill>
              </a:rPr>
              <a:t>API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err="1" smtClean="0">
                <a:solidFill>
                  <a:srgbClr val="0070C0"/>
                </a:solidFill>
              </a:rPr>
              <a:t>Mashups</a:t>
            </a:r>
            <a:r>
              <a:rPr lang="pt-BR" dirty="0" smtClean="0">
                <a:solidFill>
                  <a:srgbClr val="0070C0"/>
                </a:solidFill>
              </a:rPr>
              <a:t> (2)</a:t>
            </a:r>
            <a:endParaRPr lang="pt-B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Usando a </a:t>
            </a:r>
            <a:r>
              <a:rPr lang="pt-BR" dirty="0">
                <a:solidFill>
                  <a:srgbClr val="00B0F0"/>
                </a:solidFill>
              </a:rPr>
              <a:t>API </a:t>
            </a:r>
            <a:r>
              <a:rPr lang="pt-BR" dirty="0" err="1">
                <a:solidFill>
                  <a:srgbClr val="00B0F0"/>
                </a:solidFill>
              </a:rPr>
              <a:t>Pushover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/>
              <a:t>API, IFTTT </a:t>
            </a:r>
            <a:r>
              <a:rPr lang="pt-BR" dirty="0" smtClean="0"/>
              <a:t>permite conectar </a:t>
            </a:r>
            <a:r>
              <a:rPr lang="pt-BR" dirty="0" err="1" smtClean="0"/>
              <a:t>Pushover</a:t>
            </a:r>
            <a:r>
              <a:rPr lang="pt-BR" dirty="0" smtClean="0"/>
              <a:t> e mais de 100 canais através de uma </a:t>
            </a:r>
            <a:r>
              <a:rPr lang="pt-BR" dirty="0">
                <a:solidFill>
                  <a:srgbClr val="00B0F0"/>
                </a:solidFill>
              </a:rPr>
              <a:t>receita</a:t>
            </a:r>
            <a:r>
              <a:rPr lang="pt-BR" dirty="0" smtClean="0"/>
              <a:t> (</a:t>
            </a:r>
            <a:r>
              <a:rPr lang="pt-BR" i="1" dirty="0" err="1" smtClean="0"/>
              <a:t>recipe</a:t>
            </a:r>
            <a:r>
              <a:rPr lang="pt-BR" dirty="0" smtClean="0"/>
              <a:t>) customizada </a:t>
            </a:r>
            <a:r>
              <a:rPr lang="pt-BR" dirty="0" err="1"/>
              <a:t>that</a:t>
            </a:r>
            <a:r>
              <a:rPr lang="pt-BR" dirty="0"/>
              <a:t> triggers </a:t>
            </a:r>
            <a:r>
              <a:rPr lang="pt-BR" dirty="0" err="1"/>
              <a:t>notifications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sent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mobile </a:t>
            </a:r>
            <a:r>
              <a:rPr lang="pt-BR" dirty="0" err="1" smtClean="0"/>
              <a:t>device</a:t>
            </a:r>
            <a:endParaRPr lang="pt-BR" dirty="0" smtClean="0"/>
          </a:p>
          <a:p>
            <a:r>
              <a:rPr lang="pt-BR" i="1" dirty="0" err="1" smtClean="0"/>
              <a:t>Recipes</a:t>
            </a:r>
            <a:r>
              <a:rPr lang="pt-BR" dirty="0" smtClean="0"/>
              <a:t> populares incluem </a:t>
            </a:r>
            <a:r>
              <a:rPr lang="pt-BR" dirty="0" err="1" smtClean="0"/>
              <a:t>Facebook</a:t>
            </a:r>
            <a:r>
              <a:rPr lang="pt-BR" dirty="0" smtClean="0"/>
              <a:t>, </a:t>
            </a:r>
            <a:r>
              <a:rPr lang="pt-BR" dirty="0" err="1" smtClean="0"/>
              <a:t>Bestbuy</a:t>
            </a:r>
            <a:r>
              <a:rPr lang="pt-BR" dirty="0"/>
              <a:t>, </a:t>
            </a:r>
            <a:r>
              <a:rPr lang="pt-BR" dirty="0" err="1" smtClean="0"/>
              <a:t>Evernote</a:t>
            </a:r>
            <a:r>
              <a:rPr lang="pt-BR" dirty="0" smtClean="0"/>
              <a:t>, </a:t>
            </a:r>
            <a:r>
              <a:rPr lang="pt-BR" dirty="0"/>
              <a:t>Google Drive, </a:t>
            </a:r>
            <a:r>
              <a:rPr lang="pt-BR" dirty="0" err="1"/>
              <a:t>Instagram</a:t>
            </a:r>
            <a:r>
              <a:rPr lang="pt-BR" dirty="0"/>
              <a:t>, </a:t>
            </a:r>
            <a:r>
              <a:rPr lang="pt-BR" dirty="0" err="1"/>
              <a:t>Linkedin</a:t>
            </a:r>
            <a:r>
              <a:rPr lang="pt-BR" dirty="0"/>
              <a:t>, Nike, SMS, </a:t>
            </a:r>
            <a:r>
              <a:rPr lang="pt-BR" dirty="0" err="1"/>
              <a:t>Twitter</a:t>
            </a:r>
            <a:r>
              <a:rPr lang="pt-BR" dirty="0"/>
              <a:t>, Yahoo </a:t>
            </a:r>
            <a:r>
              <a:rPr lang="pt-BR" dirty="0" smtClean="0"/>
              <a:t>Sports, </a:t>
            </a:r>
            <a:r>
              <a:rPr lang="pt-BR" dirty="0" err="1" smtClean="0"/>
              <a:t>YouTube</a:t>
            </a:r>
            <a:r>
              <a:rPr lang="pt-BR" dirty="0" smtClean="0"/>
              <a:t> </a:t>
            </a:r>
            <a:r>
              <a:rPr lang="pt-BR" dirty="0" err="1" smtClean="0"/>
              <a:t>etc</a:t>
            </a:r>
            <a:endParaRPr lang="pt-BR" dirty="0"/>
          </a:p>
          <a:p>
            <a:r>
              <a:rPr lang="pt-BR" dirty="0" smtClean="0"/>
              <a:t>Aprox. 15 milhões de </a:t>
            </a:r>
            <a:r>
              <a:rPr lang="pt-BR" i="1" dirty="0" err="1" smtClean="0"/>
              <a:t>recipes</a:t>
            </a:r>
            <a:r>
              <a:rPr lang="pt-BR" dirty="0" smtClean="0"/>
              <a:t> usados diariamente</a:t>
            </a:r>
          </a:p>
          <a:p>
            <a:r>
              <a:rPr lang="pt-BR" dirty="0" err="1" smtClean="0">
                <a:solidFill>
                  <a:srgbClr val="0070C0"/>
                </a:solidFill>
              </a:rPr>
              <a:t>Mashup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smtClean="0"/>
              <a:t>que é um </a:t>
            </a:r>
            <a:r>
              <a:rPr lang="pt-BR" dirty="0" smtClean="0">
                <a:solidFill>
                  <a:srgbClr val="0070C0"/>
                </a:solidFill>
              </a:rPr>
              <a:t>site/serviço</a:t>
            </a:r>
            <a:r>
              <a:rPr lang="pt-BR" dirty="0" smtClean="0"/>
              <a:t> que virou </a:t>
            </a:r>
            <a:r>
              <a:rPr lang="pt-BR" dirty="0" err="1" smtClean="0">
                <a:solidFill>
                  <a:srgbClr val="00B0F0"/>
                </a:solidFill>
              </a:rPr>
              <a:t>app</a:t>
            </a:r>
            <a:endParaRPr lang="pt-BR" dirty="0" smtClean="0">
              <a:solidFill>
                <a:srgbClr val="00B0F0"/>
              </a:solidFill>
            </a:endParaRPr>
          </a:p>
          <a:p>
            <a:r>
              <a:rPr lang="pt-BR" dirty="0" smtClean="0">
                <a:solidFill>
                  <a:srgbClr val="00B0F0"/>
                </a:solidFill>
              </a:rPr>
              <a:t>Aplicação em Internet das Coisas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1"/>
                </a:solidFill>
              </a:rPr>
              <a:t>If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err="1">
                <a:solidFill>
                  <a:schemeClr val="accent1"/>
                </a:solidFill>
              </a:rPr>
              <a:t>this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733256"/>
            <a:ext cx="1757198" cy="84881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084168" y="583381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https://ifttt.com/wtf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51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Exemplos de </a:t>
            </a:r>
            <a:r>
              <a:rPr lang="pt-BR" dirty="0">
                <a:solidFill>
                  <a:schemeClr val="accent1"/>
                </a:solidFill>
              </a:rPr>
              <a:t>IFTT </a:t>
            </a:r>
            <a:r>
              <a:rPr lang="pt-BR" dirty="0" err="1">
                <a:solidFill>
                  <a:schemeClr val="accent1"/>
                </a:solidFill>
              </a:rPr>
              <a:t>recipes</a:t>
            </a:r>
            <a:endParaRPr lang="pt-BR" dirty="0">
              <a:solidFill>
                <a:schemeClr val="accent1"/>
              </a:solidFill>
            </a:endParaRPr>
          </a:p>
        </p:txBody>
      </p:sp>
      <p:pic>
        <p:nvPicPr>
          <p:cNvPr id="2052" name="Picture 4" descr="http://tinyinstruments.files.wordpress.com/2012/05/ifttt-reci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752"/>
            <a:ext cx="5334238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67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2057737089D604C8995D725789FFFFD0400C05BDBFCDB0BE84BA6AEC1D1A4F5E4CE" ma:contentTypeVersion="29" ma:contentTypeDescription="Create a new document." ma:contentTypeScope="" ma:versionID="fc3a14a9f8faf2bfaf2aef1b4ac4dcb0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B0CD3C8E-2A84-427B-8D47-548A4E8D731B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2DBC39D2-A4F5-4233-BD85-A1CFE87544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526636-EE61-41B0-97CB-AAC8365570A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587</Words>
  <Application>Microsoft Macintosh PowerPoint</Application>
  <PresentationFormat>On-screen Show (4:3)</PresentationFormat>
  <Paragraphs>105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Concurso</vt:lpstr>
      <vt:lpstr>Mashups e APIs</vt:lpstr>
      <vt:lpstr>Agenda</vt:lpstr>
      <vt:lpstr>O que são Mashups</vt:lpstr>
      <vt:lpstr>Exemplos de Mashups</vt:lpstr>
      <vt:lpstr>Ecossistema dos mashups</vt:lpstr>
      <vt:lpstr>Tipos de Mashups (1)</vt:lpstr>
      <vt:lpstr>Tipos de Mashups (2)</vt:lpstr>
      <vt:lpstr>If this than that</vt:lpstr>
      <vt:lpstr>Exemplos de IFTT recipes</vt:lpstr>
      <vt:lpstr>APIs</vt:lpstr>
      <vt:lpstr> Open APIs</vt:lpstr>
      <vt:lpstr>Pushover Message API</vt:lpstr>
      <vt:lpstr>Construindo aplicações web ... ...usando a web</vt:lpstr>
      <vt:lpstr>Futuro dos mashups (1)</vt:lpstr>
      <vt:lpstr>Futuro dos mashups (2)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2010-07-02T04:43:11Z</dcterms:created>
  <dcterms:modified xsi:type="dcterms:W3CDTF">2016-09-24T13:49:52Z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TC101671289990</vt:lpwstr>
  </property>
</Properties>
</file>