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90" r:id="rId4"/>
  </p:sldMasterIdLst>
  <p:notesMasterIdLst>
    <p:notesMasterId r:id="rId16"/>
  </p:notesMasterIdLst>
  <p:sldIdLst>
    <p:sldId id="256" r:id="rId5"/>
    <p:sldId id="286" r:id="rId6"/>
    <p:sldId id="313" r:id="rId7"/>
    <p:sldId id="330" r:id="rId8"/>
    <p:sldId id="328" r:id="rId9"/>
    <p:sldId id="329" r:id="rId10"/>
    <p:sldId id="322" r:id="rId11"/>
    <p:sldId id="331" r:id="rId12"/>
    <p:sldId id="311" r:id="rId13"/>
    <p:sldId id="300" r:id="rId14"/>
    <p:sldId id="303" r:id="rId15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35" autoAdjust="0"/>
  </p:normalViewPr>
  <p:slideViewPr>
    <p:cSldViewPr>
      <p:cViewPr varScale="1">
        <p:scale>
          <a:sx n="101" d="100"/>
          <a:sy n="101" d="100"/>
        </p:scale>
        <p:origin x="-160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</a:lstStyle>
          <a:p>
            <a:fld id="{596203C1-616A-4651-A577-7BA09B384D13}" type="datetimeFigureOut">
              <a:rPr lang="pt-BR"/>
              <a:pPr/>
              <a:t>24/09/16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/>
              <a:t>Clique para 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</a:lstStyle>
          <a:p>
            <a:fld id="{07B8B279-4079-43B3-8013-D8D81AB870A7}" type="slidenum">
              <a:rPr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40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384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algn="r"/>
            <a:fld id="{1BC102A9-C1B1-4354-89E4-F43472216A4F}" type="datetime1">
              <a:rPr lang="pt-BR" smtClean="0"/>
              <a:pPr algn="r"/>
              <a:t>24/09/16</a:t>
            </a:fld>
            <a:endParaRPr lang="pt-BR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 algn="l"/>
            <a:endParaRPr lang="pt-BR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F13AF2-DCC4-4842-96BC-1B9869901C37}" type="slidenum">
              <a:rPr lang="pt-BR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pt-BR" sz="100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1BC102A9-C1B1-4354-89E4-F43472216A4F}" type="datetime1">
              <a:rPr lang="pt-BR" smtClean="0"/>
              <a:pPr algn="r"/>
              <a:t>24/09/16</a:t>
            </a:fld>
            <a:endParaRPr lang="pt-BR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/>
            <a:endParaRPr lang="pt-BR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F13AF2-DCC4-4842-96BC-1B9869901C37}" type="slidenum">
              <a:rPr lang="pt-BR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pt-BR" sz="100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1BC102A9-C1B1-4354-89E4-F43472216A4F}" type="datetime1">
              <a:rPr lang="pt-BR" smtClean="0"/>
              <a:pPr algn="r"/>
              <a:t>24/09/16</a:t>
            </a:fld>
            <a:endParaRPr lang="pt-BR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/>
            <a:endParaRPr lang="pt-BR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F13AF2-DCC4-4842-96BC-1B9869901C37}" type="slidenum">
              <a:rPr lang="pt-BR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pt-BR" sz="100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7F9C6-20A9-45D8-B666-D95AD1AA535F}" type="datetime1">
              <a:rPr lang="pt-BR" smtClean="0"/>
              <a:pPr/>
              <a:t>24/09/16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C9E71F-78A0-4868-970E-5692D76DECFE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1BC102A9-C1B1-4354-89E4-F43472216A4F}" type="datetime1">
              <a:rPr lang="pt-BR" smtClean="0"/>
              <a:pPr algn="r"/>
              <a:t>24/09/16</a:t>
            </a:fld>
            <a:endParaRPr lang="pt-BR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/>
            <a:endParaRPr lang="pt-BR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F13AF2-DCC4-4842-96BC-1B9869901C37}" type="slidenum">
              <a:rPr lang="pt-BR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pt-BR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1BC102A9-C1B1-4354-89E4-F43472216A4F}" type="datetime1">
              <a:rPr lang="pt-BR" smtClean="0"/>
              <a:pPr algn="r"/>
              <a:t>24/09/16</a:t>
            </a:fld>
            <a:endParaRPr lang="pt-BR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/>
            <a:endParaRPr lang="pt-BR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F13AF2-DCC4-4842-96BC-1B9869901C37}" type="slidenum">
              <a:rPr lang="pt-BR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pt-BR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85F57-6490-4460-90DC-FC5EE5C36A66}" type="datetime1">
              <a:rPr lang="pt-BR" smtClean="0"/>
              <a:pPr/>
              <a:t>24/09/16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C9E71F-78A0-4868-970E-5692D76DECF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1BC102A9-C1B1-4354-89E4-F43472216A4F}" type="datetime1">
              <a:rPr lang="pt-BR" smtClean="0"/>
              <a:pPr algn="r"/>
              <a:t>24/09/16</a:t>
            </a:fld>
            <a:endParaRPr lang="pt-BR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/>
            <a:endParaRPr lang="pt-BR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F13AF2-DCC4-4842-96BC-1B9869901C37}" type="slidenum">
              <a:rPr lang="pt-BR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pt-BR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5395AF-258B-4502-92DF-E211AA281B41}" type="datetime1">
              <a:rPr lang="pt-BR" smtClean="0"/>
              <a:pPr/>
              <a:t>24/09/16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C9E71F-78A0-4868-970E-5692D76DECF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 algn="r"/>
            <a:fld id="{1BC102A9-C1B1-4354-89E4-F43472216A4F}" type="datetime1">
              <a:rPr lang="pt-BR" smtClean="0"/>
              <a:pPr algn="r"/>
              <a:t>24/09/16</a:t>
            </a:fld>
            <a:endParaRPr lang="pt-BR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/>
            <a:endParaRPr lang="pt-BR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F13AF2-DCC4-4842-96BC-1B9869901C37}" type="slidenum">
              <a:rPr lang="pt-BR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pt-BR" sz="100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algn="r"/>
            <a:fld id="{1BC102A9-C1B1-4354-89E4-F43472216A4F}" type="datetime1">
              <a:rPr lang="pt-BR" smtClean="0"/>
              <a:pPr algn="r"/>
              <a:t>24/09/16</a:t>
            </a:fld>
            <a:endParaRPr lang="pt-BR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algn="l"/>
            <a:endParaRPr lang="pt-BR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F13AF2-DCC4-4842-96BC-1B9869901C37}" type="slidenum">
              <a:rPr lang="pt-BR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pt-BR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/>
            <a:fld id="{1BC102A9-C1B1-4354-89E4-F43472216A4F}" type="datetime1">
              <a:rPr lang="pt-BR" smtClean="0"/>
              <a:pPr algn="r"/>
              <a:t>24/09/16</a:t>
            </a:fld>
            <a:endParaRPr lang="pt-BR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l"/>
            <a:endParaRPr lang="pt-BR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7F13AF2-DCC4-4842-96BC-1B9869901C37}" type="slidenum">
              <a:rPr lang="pt-BR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pt-BR" sz="100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nosql-databases.org/" TargetMode="External"/><Relationship Id="rId4" Type="http://schemas.openxmlformats.org/officeDocument/2006/relationships/hyperlink" Target="http://www.drdobbs.com/database/224900500" TargetMode="External"/><Relationship Id="rId5" Type="http://schemas.openxmlformats.org/officeDocument/2006/relationships/hyperlink" Target="http://labs.google.com/papers/bigtable.html" TargetMode="External"/><Relationship Id="rId6" Type="http://schemas.openxmlformats.org/officeDocument/2006/relationships/hyperlink" Target="http://www.allthingsdistributed.com/files/amazon-dynamo-sosp2007.pdf" TargetMode="External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sql.mypopescu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evanweaver.com/articles/2009/07/06/up-and-running-with-cassandra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ongodb.org/" TargetMode="Externa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uchdb.apache.org/" TargetMode="Externa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kkovacs.eu/cassandra-vs-mongodb-vs-couchdb-vs-red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>
                <a:solidFill>
                  <a:srgbClr val="002060"/>
                </a:solidFill>
              </a:rPr>
              <a:t>NoSQL</a:t>
            </a:r>
            <a:r>
              <a:rPr lang="pt-BR" dirty="0"/>
              <a:t> </a:t>
            </a:r>
            <a:r>
              <a:rPr lang="pt-BR" dirty="0" smtClean="0"/>
              <a:t>(</a:t>
            </a:r>
            <a:r>
              <a:rPr lang="pt-BR" dirty="0" err="1" smtClean="0">
                <a:solidFill>
                  <a:srgbClr val="0070C0"/>
                </a:solidFill>
              </a:rPr>
              <a:t>Not</a:t>
            </a:r>
            <a:r>
              <a:rPr lang="pt-BR" dirty="0" smtClean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B0F0"/>
                </a:solidFill>
              </a:rPr>
              <a:t>Only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pt-BR" dirty="0" smtClean="0"/>
              <a:t>)</a:t>
            </a:r>
            <a:endParaRPr lang="pt-BR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>
                <a:hlinkClick r:id="rId2"/>
              </a:rPr>
              <a:t>The Definitive Guide to </a:t>
            </a:r>
            <a:r>
              <a:rPr lang="en-US" sz="2400" dirty="0" err="1" smtClean="0">
                <a:hlinkClick r:id="rId2"/>
              </a:rPr>
              <a:t>NoSQL</a:t>
            </a:r>
            <a:endParaRPr lang="en-US" sz="2400" dirty="0" smtClean="0"/>
          </a:p>
          <a:p>
            <a:endParaRPr lang="pt-BR" sz="2400" dirty="0" smtClean="0">
              <a:hlinkClick r:id="rId3"/>
            </a:endParaRPr>
          </a:p>
          <a:p>
            <a:r>
              <a:rPr lang="pt-BR" sz="2400" dirty="0" smtClean="0">
                <a:hlinkClick r:id="rId3"/>
              </a:rPr>
              <a:t>http://nosql-databases.org/</a:t>
            </a:r>
            <a:r>
              <a:rPr lang="pt-BR" sz="2400" dirty="0" smtClean="0"/>
              <a:t> </a:t>
            </a:r>
            <a:r>
              <a:rPr lang="pt-BR" sz="2400" b="1" dirty="0" smtClean="0"/>
              <a:t/>
            </a:r>
            <a:br>
              <a:rPr lang="pt-BR" sz="2400" b="1" dirty="0" smtClean="0"/>
            </a:br>
            <a:endParaRPr lang="pt-BR" sz="2400" b="1" dirty="0" smtClean="0"/>
          </a:p>
          <a:p>
            <a:r>
              <a:rPr lang="pt-BR" sz="2400" dirty="0" err="1" smtClean="0">
                <a:hlinkClick r:id="rId4"/>
              </a:rPr>
              <a:t>The</a:t>
            </a:r>
            <a:r>
              <a:rPr lang="pt-BR" sz="2400" dirty="0" smtClean="0">
                <a:hlinkClick r:id="rId4"/>
              </a:rPr>
              <a:t> </a:t>
            </a:r>
            <a:r>
              <a:rPr lang="pt-BR" sz="2400" dirty="0" err="1" smtClean="0">
                <a:hlinkClick r:id="rId4"/>
              </a:rPr>
              <a:t>NoSQL</a:t>
            </a:r>
            <a:r>
              <a:rPr lang="pt-BR" sz="2400" dirty="0" smtClean="0">
                <a:hlinkClick r:id="rId4"/>
              </a:rPr>
              <a:t> </a:t>
            </a:r>
            <a:r>
              <a:rPr lang="pt-BR" sz="2400" dirty="0" err="1" smtClean="0">
                <a:hlinkClick r:id="rId4"/>
              </a:rPr>
              <a:t>Alternative</a:t>
            </a:r>
            <a:r>
              <a:rPr lang="pt-BR" sz="2400" dirty="0" smtClean="0">
                <a:hlinkClick r:id="rId4"/>
              </a:rPr>
              <a:t> </a:t>
            </a:r>
            <a:r>
              <a:rPr lang="pt-BR" sz="2400" dirty="0" smtClean="0"/>
              <a:t>(artigo na Dr. </a:t>
            </a:r>
            <a:r>
              <a:rPr lang="pt-BR" sz="2400" dirty="0" err="1" smtClean="0"/>
              <a:t>Dobb’s</a:t>
            </a:r>
            <a:r>
              <a:rPr lang="pt-BR" sz="2400" dirty="0" smtClean="0"/>
              <a:t>)</a:t>
            </a:r>
          </a:p>
          <a:p>
            <a:endParaRPr lang="pt-BR" sz="2400" b="1" dirty="0" smtClean="0"/>
          </a:p>
          <a:p>
            <a:r>
              <a:rPr lang="en-US" sz="2400" dirty="0" err="1" smtClean="0">
                <a:solidFill>
                  <a:schemeClr val="bg2">
                    <a:lumMod val="25000"/>
                  </a:schemeClr>
                </a:solidFill>
                <a:hlinkClick r:id="rId5"/>
              </a:rPr>
              <a:t>Bigtable</a:t>
            </a:r>
            <a:r>
              <a:rPr lang="en-US" sz="2400" dirty="0" smtClean="0">
                <a:hlinkClick r:id="rId5"/>
              </a:rPr>
              <a:t>: A Distributed Storage System for Structured Data</a:t>
            </a:r>
            <a:r>
              <a:rPr lang="en-US" sz="2400" dirty="0" smtClean="0"/>
              <a:t> (</a:t>
            </a:r>
            <a:r>
              <a:rPr lang="en-US" sz="2400" dirty="0" err="1" smtClean="0"/>
              <a:t>artigo</a:t>
            </a:r>
            <a:r>
              <a:rPr lang="en-US" sz="2400" dirty="0" smtClean="0"/>
              <a:t> </a:t>
            </a:r>
            <a:r>
              <a:rPr lang="en-US" sz="2400" dirty="0" err="1" smtClean="0"/>
              <a:t>publicado</a:t>
            </a:r>
            <a:r>
              <a:rPr lang="en-US" sz="2400" dirty="0" smtClean="0"/>
              <a:t> no OSDI 2006 - Symposium on Operating System Design and Implementation)</a:t>
            </a:r>
          </a:p>
          <a:p>
            <a:endParaRPr lang="en-US" sz="2400" dirty="0" smtClean="0"/>
          </a:p>
          <a:p>
            <a:r>
              <a:rPr lang="en-US" sz="2400" dirty="0" smtClean="0">
                <a:hlinkClick r:id="rId6"/>
              </a:rPr>
              <a:t>Dynamo: Amazon’s Highly Available Key-value Store</a:t>
            </a:r>
            <a:r>
              <a:rPr lang="en-US" sz="2400" dirty="0" smtClean="0"/>
              <a:t> (</a:t>
            </a:r>
            <a:r>
              <a:rPr lang="en-US" sz="2400" dirty="0" err="1" smtClean="0"/>
              <a:t>artigo</a:t>
            </a:r>
            <a:r>
              <a:rPr lang="en-US" sz="2400" dirty="0" smtClean="0"/>
              <a:t> </a:t>
            </a:r>
            <a:r>
              <a:rPr lang="en-US" sz="2400" dirty="0" err="1" smtClean="0"/>
              <a:t>publicado</a:t>
            </a:r>
            <a:r>
              <a:rPr lang="en-US" sz="2400" dirty="0" smtClean="0"/>
              <a:t> no ACM Symposium on Operating Systems Principles – SOSP 2007)</a:t>
            </a:r>
          </a:p>
          <a:p>
            <a:endParaRPr lang="pt-BR" sz="22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 (1)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08104" y="2132856"/>
            <a:ext cx="23907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52120" y="1124744"/>
            <a:ext cx="2173575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>
                <a:hlinkClick r:id="rId2"/>
              </a:rPr>
              <a:t>Up and Running with Cassandra </a:t>
            </a:r>
            <a:endParaRPr lang="en-US" sz="2800" dirty="0" smtClean="0"/>
          </a:p>
          <a:p>
            <a:endParaRPr lang="pt-BR" sz="2800" dirty="0" smtClean="0">
              <a:solidFill>
                <a:srgbClr val="0070C0"/>
              </a:solidFill>
            </a:endParaRPr>
          </a:p>
          <a:p>
            <a:r>
              <a:rPr lang="pt-BR" sz="2800" dirty="0" err="1" smtClean="0">
                <a:solidFill>
                  <a:srgbClr val="0070C0"/>
                </a:solidFill>
              </a:rPr>
              <a:t>MongoDB</a:t>
            </a:r>
            <a:r>
              <a:rPr lang="pt-BR" sz="2800" dirty="0" smtClean="0">
                <a:solidFill>
                  <a:srgbClr val="0070C0"/>
                </a:solidFill>
              </a:rPr>
              <a:t>: </a:t>
            </a:r>
            <a:r>
              <a:rPr lang="pt-BR" sz="2800" dirty="0" err="1" smtClean="0">
                <a:solidFill>
                  <a:srgbClr val="0070C0"/>
                </a:solidFill>
              </a:rPr>
              <a:t>The</a:t>
            </a:r>
            <a:r>
              <a:rPr lang="pt-BR" sz="2800" dirty="0" smtClean="0">
                <a:solidFill>
                  <a:srgbClr val="0070C0"/>
                </a:solidFill>
              </a:rPr>
              <a:t> </a:t>
            </a:r>
            <a:r>
              <a:rPr lang="pt-BR" sz="2800" dirty="0" err="1" smtClean="0">
                <a:solidFill>
                  <a:srgbClr val="0070C0"/>
                </a:solidFill>
              </a:rPr>
              <a:t>Definitive</a:t>
            </a:r>
            <a:r>
              <a:rPr lang="pt-BR" sz="2800" dirty="0" smtClean="0">
                <a:solidFill>
                  <a:srgbClr val="0070C0"/>
                </a:solidFill>
              </a:rPr>
              <a:t> </a:t>
            </a:r>
            <a:r>
              <a:rPr lang="pt-BR" sz="2800" dirty="0" err="1" smtClean="0">
                <a:solidFill>
                  <a:srgbClr val="0070C0"/>
                </a:solidFill>
              </a:rPr>
              <a:t>Guide</a:t>
            </a:r>
            <a:r>
              <a:rPr lang="pt-BR" sz="2800" dirty="0" smtClean="0">
                <a:solidFill>
                  <a:srgbClr val="0070C0"/>
                </a:solidFill>
              </a:rPr>
              <a:t> </a:t>
            </a:r>
            <a:br>
              <a:rPr lang="pt-BR" sz="2800" dirty="0" smtClean="0">
                <a:solidFill>
                  <a:srgbClr val="0070C0"/>
                </a:solidFill>
              </a:rPr>
            </a:br>
            <a:r>
              <a:rPr lang="pt-BR" sz="2800" dirty="0" err="1" smtClean="0"/>
              <a:t>Chodorow</a:t>
            </a:r>
            <a:r>
              <a:rPr lang="pt-BR" sz="2800" dirty="0" smtClean="0"/>
              <a:t>/</a:t>
            </a:r>
            <a:r>
              <a:rPr lang="pt-BR" sz="2800" dirty="0" err="1" smtClean="0"/>
              <a:t>Dirolf</a:t>
            </a:r>
            <a:r>
              <a:rPr lang="pt-BR" sz="2800" dirty="0" smtClean="0"/>
              <a:t> (</a:t>
            </a:r>
            <a:r>
              <a:rPr lang="pt-BR" sz="2800" dirty="0" err="1" smtClean="0"/>
              <a:t>O’Reilly</a:t>
            </a:r>
            <a:r>
              <a:rPr lang="pt-BR" sz="2800" dirty="0" smtClean="0"/>
              <a:t>)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err="1" smtClean="0">
                <a:solidFill>
                  <a:srgbClr val="0070C0"/>
                </a:solidFill>
              </a:rPr>
              <a:t>MongoDB</a:t>
            </a:r>
            <a:r>
              <a:rPr lang="en-US" sz="2800" dirty="0" smtClean="0">
                <a:solidFill>
                  <a:srgbClr val="0070C0"/>
                </a:solidFill>
              </a:rPr>
              <a:t> for Web Development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err="1" smtClean="0"/>
              <a:t>Pirtle</a:t>
            </a:r>
            <a:r>
              <a:rPr lang="en-US" dirty="0" smtClean="0"/>
              <a:t> (Developer's Library)</a:t>
            </a:r>
          </a:p>
          <a:p>
            <a:endParaRPr lang="en-US" dirty="0" smtClean="0"/>
          </a:p>
          <a:p>
            <a:r>
              <a:rPr lang="pt-BR" sz="2800" dirty="0" err="1" smtClean="0">
                <a:solidFill>
                  <a:srgbClr val="0070C0"/>
                </a:solidFill>
              </a:rPr>
              <a:t>CouchDB</a:t>
            </a:r>
            <a:r>
              <a:rPr lang="pt-BR" sz="2800" dirty="0" smtClean="0">
                <a:solidFill>
                  <a:srgbClr val="0070C0"/>
                </a:solidFill>
              </a:rPr>
              <a:t>: </a:t>
            </a:r>
            <a:r>
              <a:rPr lang="pt-BR" sz="2800" dirty="0" err="1" smtClean="0">
                <a:solidFill>
                  <a:srgbClr val="0070C0"/>
                </a:solidFill>
              </a:rPr>
              <a:t>The</a:t>
            </a:r>
            <a:r>
              <a:rPr lang="pt-BR" sz="2800" dirty="0" smtClean="0">
                <a:solidFill>
                  <a:srgbClr val="0070C0"/>
                </a:solidFill>
              </a:rPr>
              <a:t> </a:t>
            </a:r>
            <a:r>
              <a:rPr lang="pt-BR" sz="2800" dirty="0" err="1" smtClean="0">
                <a:solidFill>
                  <a:srgbClr val="0070C0"/>
                </a:solidFill>
              </a:rPr>
              <a:t>Definitive</a:t>
            </a:r>
            <a:r>
              <a:rPr lang="pt-BR" sz="2800" dirty="0" smtClean="0">
                <a:solidFill>
                  <a:srgbClr val="0070C0"/>
                </a:solidFill>
              </a:rPr>
              <a:t> </a:t>
            </a:r>
            <a:r>
              <a:rPr lang="pt-BR" sz="2800" dirty="0" err="1" smtClean="0">
                <a:solidFill>
                  <a:srgbClr val="0070C0"/>
                </a:solidFill>
              </a:rPr>
              <a:t>Guide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Anderson/</a:t>
            </a:r>
            <a:r>
              <a:rPr lang="pt-BR" dirty="0" err="1" smtClean="0"/>
              <a:t>Lenhardt</a:t>
            </a:r>
            <a:r>
              <a:rPr lang="pt-BR" dirty="0" smtClean="0"/>
              <a:t>/Slater </a:t>
            </a:r>
            <a:r>
              <a:rPr lang="pt-BR" sz="2400" dirty="0" smtClean="0"/>
              <a:t>(</a:t>
            </a:r>
            <a:r>
              <a:rPr lang="pt-BR" sz="2400" dirty="0" err="1" smtClean="0"/>
              <a:t>O’Reilly</a:t>
            </a:r>
            <a:r>
              <a:rPr lang="pt-BR" sz="2400" dirty="0" smtClean="0"/>
              <a:t>)</a:t>
            </a:r>
            <a:endParaRPr lang="pt-BR" dirty="0" smtClean="0"/>
          </a:p>
          <a:p>
            <a:endParaRPr lang="en-US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 (2)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1196752"/>
            <a:ext cx="1584176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6" y="3068960"/>
            <a:ext cx="1584176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0272" y="4941168"/>
            <a:ext cx="1267290" cy="1689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000" b="1" dirty="0" smtClean="0">
                <a:solidFill>
                  <a:srgbClr val="0070C0"/>
                </a:solidFill>
              </a:rPr>
              <a:t>Contexto</a:t>
            </a:r>
            <a:r>
              <a:rPr lang="pt-BR" sz="2000" dirty="0" smtClean="0"/>
              <a:t>: </a:t>
            </a:r>
            <a:r>
              <a:rPr lang="pt-BR" sz="2000" dirty="0" err="1" smtClean="0"/>
              <a:t>SGDBs</a:t>
            </a:r>
            <a:r>
              <a:rPr lang="pt-BR" sz="2000" dirty="0" smtClean="0"/>
              <a:t> tradicionais estão com </a:t>
            </a:r>
            <a:r>
              <a:rPr lang="pt-BR" sz="2000" dirty="0" smtClean="0">
                <a:solidFill>
                  <a:srgbClr val="FF0000"/>
                </a:solidFill>
              </a:rPr>
              <a:t>baixa performance</a:t>
            </a:r>
            <a:r>
              <a:rPr lang="pt-BR" sz="2000" dirty="0" smtClean="0"/>
              <a:t> em aplicações com </a:t>
            </a:r>
            <a:r>
              <a:rPr lang="pt-BR" sz="2000" dirty="0" smtClean="0">
                <a:solidFill>
                  <a:schemeClr val="bg2">
                    <a:lumMod val="50000"/>
                  </a:schemeClr>
                </a:solidFill>
              </a:rPr>
              <a:t>uso intensivo</a:t>
            </a:r>
            <a:r>
              <a:rPr lang="pt-BR" sz="2000" dirty="0" smtClean="0"/>
              <a:t> de dados, indexação de </a:t>
            </a:r>
            <a:r>
              <a:rPr lang="pt-BR" sz="2000" dirty="0" smtClean="0">
                <a:solidFill>
                  <a:schemeClr val="bg2">
                    <a:lumMod val="50000"/>
                  </a:schemeClr>
                </a:solidFill>
              </a:rPr>
              <a:t>quantidades gigantescas de documentos</a:t>
            </a:r>
            <a:r>
              <a:rPr lang="pt-BR" sz="2000" dirty="0" smtClean="0"/>
              <a:t>, rapidez para fornecer dados para sites de </a:t>
            </a:r>
            <a:r>
              <a:rPr lang="pt-BR" sz="2000" dirty="0" smtClean="0">
                <a:solidFill>
                  <a:srgbClr val="FF0000"/>
                </a:solidFill>
              </a:rPr>
              <a:t>altíssimo tráfego</a:t>
            </a:r>
            <a:r>
              <a:rPr lang="pt-BR" sz="2000" dirty="0" smtClean="0"/>
              <a:t> e arquivos </a:t>
            </a:r>
            <a:r>
              <a:rPr lang="pt-BR" sz="2000" dirty="0" smtClean="0">
                <a:solidFill>
                  <a:srgbClr val="FF0000"/>
                </a:solidFill>
              </a:rPr>
              <a:t>multimídia</a:t>
            </a:r>
          </a:p>
          <a:p>
            <a:endParaRPr lang="pt-BR" sz="1000" dirty="0" smtClean="0"/>
          </a:p>
          <a:p>
            <a:r>
              <a:rPr lang="pt-BR" sz="2000" b="1" dirty="0" smtClean="0">
                <a:solidFill>
                  <a:srgbClr val="0070C0"/>
                </a:solidFill>
              </a:rPr>
              <a:t>Exemplos</a:t>
            </a:r>
            <a:r>
              <a:rPr lang="pt-BR" sz="2000" dirty="0" smtClean="0"/>
              <a:t>: 3 TB do </a:t>
            </a:r>
            <a:r>
              <a:rPr lang="pt-BR" sz="2000" dirty="0" err="1" smtClean="0"/>
              <a:t>Digg</a:t>
            </a:r>
            <a:r>
              <a:rPr lang="pt-BR" sz="2000" dirty="0" smtClean="0"/>
              <a:t>, 50 TB caixa de entrada do </a:t>
            </a:r>
            <a:r>
              <a:rPr lang="pt-BR" sz="2000" dirty="0" err="1" smtClean="0"/>
              <a:t>Facebook</a:t>
            </a:r>
            <a:r>
              <a:rPr lang="pt-BR" sz="2000" dirty="0" smtClean="0"/>
              <a:t>, 2 PB do </a:t>
            </a:r>
            <a:r>
              <a:rPr lang="pt-BR" sz="2000" dirty="0" err="1" smtClean="0"/>
              <a:t>eBay</a:t>
            </a:r>
            <a:r>
              <a:rPr lang="pt-BR" sz="2000" dirty="0" smtClean="0"/>
              <a:t> </a:t>
            </a:r>
            <a:r>
              <a:rPr lang="pt-BR" sz="2000" dirty="0" err="1" smtClean="0"/>
              <a:t>etc</a:t>
            </a:r>
            <a:endParaRPr lang="pt-BR" sz="2000" dirty="0" smtClean="0"/>
          </a:p>
          <a:p>
            <a:endParaRPr lang="pt-BR" sz="1000" dirty="0" smtClean="0"/>
          </a:p>
          <a:p>
            <a:r>
              <a:rPr lang="pt-BR" sz="2000" dirty="0" err="1" smtClean="0"/>
              <a:t>NoSQL</a:t>
            </a:r>
            <a:r>
              <a:rPr lang="pt-BR" sz="2000" dirty="0" smtClean="0"/>
              <a:t> entendido como “</a:t>
            </a:r>
            <a:r>
              <a:rPr lang="pt-BR" sz="2000" dirty="0" err="1" smtClean="0">
                <a:solidFill>
                  <a:srgbClr val="0070C0"/>
                </a:solidFill>
              </a:rPr>
              <a:t>non-relational</a:t>
            </a:r>
            <a:r>
              <a:rPr lang="pt-BR" sz="2000" dirty="0" smtClean="0"/>
              <a:t>”</a:t>
            </a:r>
            <a:br>
              <a:rPr lang="pt-BR" sz="2000" dirty="0" smtClean="0"/>
            </a:br>
            <a:r>
              <a:rPr lang="en-US" sz="2000" dirty="0" err="1" smtClean="0"/>
              <a:t>Conferência</a:t>
            </a:r>
            <a:r>
              <a:rPr lang="en-US" sz="2000" dirty="0" smtClean="0"/>
              <a:t> </a:t>
            </a:r>
            <a:r>
              <a:rPr lang="en-US" sz="2000" dirty="0" err="1" smtClean="0"/>
              <a:t>em</a:t>
            </a:r>
            <a:r>
              <a:rPr lang="en-US" sz="2000" dirty="0" smtClean="0"/>
              <a:t> 2009 </a:t>
            </a:r>
            <a:r>
              <a:rPr lang="en-US" sz="2000" dirty="0" err="1" smtClean="0"/>
              <a:t>sobre</a:t>
            </a:r>
            <a:r>
              <a:rPr lang="en-US" sz="2000" dirty="0" smtClean="0"/>
              <a:t> </a:t>
            </a:r>
            <a:r>
              <a:rPr lang="en-US" sz="2000" dirty="0" err="1" smtClean="0"/>
              <a:t>armazenamento</a:t>
            </a:r>
            <a:r>
              <a:rPr lang="en-US" sz="2000" dirty="0" smtClean="0"/>
              <a:t> de dados de </a:t>
            </a:r>
            <a:r>
              <a:rPr lang="en-US" sz="2000" dirty="0" err="1" smtClean="0"/>
              <a:t>maneira</a:t>
            </a:r>
            <a:r>
              <a:rPr lang="en-US" sz="2000" dirty="0" smtClean="0"/>
              <a:t> </a:t>
            </a:r>
            <a:r>
              <a:rPr lang="en-US" sz="2000" dirty="0" err="1" smtClean="0"/>
              <a:t>não</a:t>
            </a:r>
            <a:r>
              <a:rPr lang="en-US" sz="2000" dirty="0" smtClean="0"/>
              <a:t> </a:t>
            </a:r>
            <a:r>
              <a:rPr lang="en-US" sz="2000" dirty="0" err="1" smtClean="0"/>
              <a:t>relacional</a:t>
            </a:r>
            <a:r>
              <a:rPr lang="en-US" sz="2000" dirty="0" smtClean="0"/>
              <a:t> (</a:t>
            </a:r>
            <a:r>
              <a:rPr lang="pt-B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open source, </a:t>
            </a:r>
            <a:r>
              <a:rPr lang="pt-B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</a:t>
            </a:r>
            <a:r>
              <a:rPr lang="pt-B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non</a:t>
            </a:r>
            <a:r>
              <a:rPr lang="pt-B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relational</a:t>
            </a:r>
            <a:r>
              <a:rPr lang="pt-B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databases</a:t>
            </a:r>
            <a:r>
              <a:rPr lang="en-US" sz="2000" dirty="0" smtClean="0"/>
              <a:t>) </a:t>
            </a:r>
            <a:r>
              <a:rPr lang="en-US" sz="2000" dirty="0" err="1" smtClean="0"/>
              <a:t>retomou</a:t>
            </a:r>
            <a:r>
              <a:rPr lang="en-US" sz="2000" dirty="0" smtClean="0"/>
              <a:t> </a:t>
            </a:r>
            <a:r>
              <a:rPr lang="en-US" sz="2000" dirty="0" err="1" smtClean="0"/>
              <a:t>nomenclatura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"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select fun, profit from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</a:rPr>
              <a:t>real_world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 where relational=false</a:t>
            </a:r>
            <a:r>
              <a:rPr lang="en-US" sz="2000" dirty="0" smtClean="0"/>
              <a:t>; "</a:t>
            </a:r>
            <a:endParaRPr lang="pt-BR" sz="20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rgbClr val="0070C0"/>
                </a:solidFill>
              </a:rPr>
              <a:t>NoSQL</a:t>
            </a:r>
            <a:r>
              <a:rPr lang="pt-BR" dirty="0" smtClean="0"/>
              <a:t> ou </a:t>
            </a:r>
            <a:r>
              <a:rPr lang="pt-BR" dirty="0" err="1" smtClean="0">
                <a:solidFill>
                  <a:srgbClr val="0070C0"/>
                </a:solidFill>
              </a:rPr>
              <a:t>Not</a:t>
            </a:r>
            <a:r>
              <a:rPr lang="pt-BR" dirty="0" smtClean="0">
                <a:solidFill>
                  <a:srgbClr val="0070C0"/>
                </a:solidFill>
              </a:rPr>
              <a:t> </a:t>
            </a:r>
            <a:r>
              <a:rPr lang="pt-BR" dirty="0" err="1" smtClean="0">
                <a:solidFill>
                  <a:srgbClr val="0070C0"/>
                </a:solidFill>
              </a:rPr>
              <a:t>Only</a:t>
            </a:r>
            <a:r>
              <a:rPr lang="pt-BR" dirty="0" smtClean="0">
                <a:solidFill>
                  <a:srgbClr val="0070C0"/>
                </a:solidFill>
              </a:rPr>
              <a:t> SQL</a:t>
            </a:r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Implementações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err="1" smtClean="0"/>
              <a:t>normalmente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fornecem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as </a:t>
            </a:r>
            <a:r>
              <a:rPr lang="en-US" dirty="0" err="1" smtClean="0"/>
              <a:t>garantias</a:t>
            </a:r>
            <a:r>
              <a:rPr lang="en-US" dirty="0" smtClean="0"/>
              <a:t> de </a:t>
            </a:r>
            <a:r>
              <a:rPr lang="en-US" dirty="0" err="1" smtClean="0"/>
              <a:t>consistência</a:t>
            </a:r>
            <a:r>
              <a:rPr lang="en-US" dirty="0" smtClean="0"/>
              <a:t> </a:t>
            </a:r>
            <a:r>
              <a:rPr lang="en-US" dirty="0" err="1" smtClean="0"/>
              <a:t>típicas</a:t>
            </a:r>
            <a:r>
              <a:rPr lang="en-US" dirty="0" smtClean="0"/>
              <a:t> de SGDBs </a:t>
            </a:r>
            <a:r>
              <a:rPr lang="en-US" dirty="0" err="1" smtClean="0"/>
              <a:t>relacionais</a:t>
            </a:r>
            <a:r>
              <a:rPr lang="en-US" dirty="0" smtClean="0"/>
              <a:t> </a:t>
            </a:r>
            <a:r>
              <a:rPr lang="en-US" dirty="0" err="1" smtClean="0"/>
              <a:t>tradicionais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grande</a:t>
            </a:r>
            <a:r>
              <a:rPr lang="en-US" dirty="0" smtClean="0"/>
              <a:t> </a:t>
            </a:r>
            <a:r>
              <a:rPr lang="en-US" dirty="0" err="1" smtClean="0"/>
              <a:t>maioria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satisfaz</a:t>
            </a:r>
            <a:r>
              <a:rPr lang="en-US" dirty="0" smtClean="0"/>
              <a:t> </a:t>
            </a:r>
            <a:r>
              <a:rPr lang="en-US" dirty="0" err="1" smtClean="0"/>
              <a:t>completamente</a:t>
            </a:r>
            <a:r>
              <a:rPr lang="en-US" dirty="0" smtClean="0"/>
              <a:t> as </a:t>
            </a:r>
            <a:r>
              <a:rPr lang="en-US" dirty="0" err="1" smtClean="0"/>
              <a:t>propiedades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ACID</a:t>
            </a:r>
            <a:r>
              <a:rPr lang="en-US" dirty="0" smtClean="0"/>
              <a:t> (</a:t>
            </a:r>
            <a:r>
              <a:rPr lang="en-US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tomicity, </a:t>
            </a:r>
            <a:r>
              <a:rPr lang="en-US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onsistency, </a:t>
            </a:r>
            <a:r>
              <a:rPr lang="en-US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solation, durability</a:t>
            </a:r>
            <a:r>
              <a:rPr lang="en-US" dirty="0" smtClean="0"/>
              <a:t>)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garantia</a:t>
            </a:r>
            <a:r>
              <a:rPr lang="en-US" dirty="0" smtClean="0"/>
              <a:t> das </a:t>
            </a:r>
            <a:r>
              <a:rPr lang="en-US" dirty="0" err="1" smtClean="0"/>
              <a:t>transações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err="1" smtClean="0"/>
              <a:t>Adotam</a:t>
            </a:r>
            <a:r>
              <a:rPr lang="en-US" dirty="0" smtClean="0"/>
              <a:t> o </a:t>
            </a:r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BASE</a:t>
            </a:r>
            <a:r>
              <a:rPr lang="en-US" dirty="0" smtClean="0"/>
              <a:t> com </a:t>
            </a:r>
            <a:r>
              <a:rPr lang="en-US" dirty="0" err="1" smtClean="0"/>
              <a:t>três</a:t>
            </a:r>
            <a:r>
              <a:rPr lang="en-US" dirty="0" smtClean="0"/>
              <a:t> </a:t>
            </a:r>
            <a:r>
              <a:rPr lang="en-US" dirty="0" err="1" smtClean="0"/>
              <a:t>princípios</a:t>
            </a:r>
            <a:r>
              <a:rPr lang="en-US" dirty="0" smtClean="0"/>
              <a:t>: </a:t>
            </a:r>
          </a:p>
          <a:p>
            <a:r>
              <a:rPr lang="en-US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asic availability: </a:t>
            </a:r>
            <a:r>
              <a:rPr lang="en-US" dirty="0" err="1" smtClean="0"/>
              <a:t>abordagem</a:t>
            </a:r>
            <a:r>
              <a:rPr lang="en-US" dirty="0" smtClean="0"/>
              <a:t> </a:t>
            </a:r>
            <a:r>
              <a:rPr lang="en-US" dirty="0" err="1" smtClean="0"/>
              <a:t>distribuída</a:t>
            </a:r>
            <a:r>
              <a:rPr lang="en-US" dirty="0" smtClean="0"/>
              <a:t> com </a:t>
            </a:r>
            <a:r>
              <a:rPr lang="en-US" dirty="0" err="1" smtClean="0"/>
              <a:t>alta</a:t>
            </a:r>
            <a:r>
              <a:rPr lang="en-US" dirty="0" smtClean="0"/>
              <a:t> </a:t>
            </a:r>
            <a:r>
              <a:rPr lang="en-US" dirty="0" err="1" smtClean="0"/>
              <a:t>replicação</a:t>
            </a:r>
            <a:r>
              <a:rPr lang="en-US" dirty="0"/>
              <a:t> </a:t>
            </a:r>
            <a:r>
              <a:rPr lang="en-US" dirty="0" smtClean="0"/>
              <a:t>=&gt; </a:t>
            </a:r>
            <a:r>
              <a:rPr lang="en-US" dirty="0" err="1" smtClean="0"/>
              <a:t>foco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disponibilidade</a:t>
            </a:r>
            <a:endParaRPr lang="en-US" dirty="0" smtClean="0"/>
          </a:p>
          <a:p>
            <a:r>
              <a:rPr lang="en-US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oft state:</a:t>
            </a:r>
            <a:r>
              <a:rPr lang="en-US" dirty="0" smtClean="0"/>
              <a:t> </a:t>
            </a:r>
            <a:r>
              <a:rPr lang="en-US" dirty="0" err="1" smtClean="0"/>
              <a:t>consistência</a:t>
            </a:r>
            <a:r>
              <a:rPr lang="en-US" dirty="0" smtClean="0"/>
              <a:t> de dados é </a:t>
            </a:r>
            <a:r>
              <a:rPr lang="en-US" dirty="0" err="1" smtClean="0"/>
              <a:t>problema</a:t>
            </a:r>
            <a:r>
              <a:rPr lang="en-US" dirty="0" smtClean="0"/>
              <a:t> do </a:t>
            </a:r>
            <a:r>
              <a:rPr lang="en-US" dirty="0" err="1" smtClean="0"/>
              <a:t>programador</a:t>
            </a:r>
            <a:r>
              <a:rPr lang="en-US" dirty="0" smtClean="0"/>
              <a:t> e </a:t>
            </a:r>
            <a:r>
              <a:rPr lang="en-US" dirty="0" err="1" smtClean="0"/>
              <a:t>não</a:t>
            </a:r>
            <a:r>
              <a:rPr lang="en-US" dirty="0" smtClean="0"/>
              <a:t> do banco</a:t>
            </a:r>
          </a:p>
          <a:p>
            <a:r>
              <a:rPr lang="en-US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ventual consistency: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há</a:t>
            </a:r>
            <a:r>
              <a:rPr lang="en-US" dirty="0"/>
              <a:t> </a:t>
            </a:r>
            <a:r>
              <a:rPr lang="en-US" dirty="0" err="1"/>
              <a:t>garantia</a:t>
            </a:r>
            <a:r>
              <a:rPr lang="en-US" dirty="0"/>
              <a:t> de </a:t>
            </a:r>
            <a:r>
              <a:rPr lang="en-US" dirty="0" err="1"/>
              <a:t>consistência</a:t>
            </a:r>
            <a:r>
              <a:rPr lang="en-US" dirty="0"/>
              <a:t> no </a:t>
            </a:r>
            <a:r>
              <a:rPr lang="en-US" dirty="0" err="1"/>
              <a:t>tratamento</a:t>
            </a:r>
            <a:r>
              <a:rPr lang="en-US" dirty="0"/>
              <a:t> das </a:t>
            </a:r>
            <a:r>
              <a:rPr lang="en-US" dirty="0" err="1"/>
              <a:t>transações</a:t>
            </a:r>
            <a:r>
              <a:rPr lang="en-US" dirty="0"/>
              <a:t> (ex: </a:t>
            </a:r>
            <a:r>
              <a:rPr lang="en-US" dirty="0" err="1" smtClean="0"/>
              <a:t>início</a:t>
            </a:r>
            <a:r>
              <a:rPr lang="en-US" dirty="0" smtClean="0"/>
              <a:t> </a:t>
            </a:r>
            <a:r>
              <a:rPr lang="en-US" dirty="0"/>
              <a:t>e </a:t>
            </a:r>
            <a:r>
              <a:rPr lang="en-US" dirty="0" err="1"/>
              <a:t>fim</a:t>
            </a:r>
            <a:r>
              <a:rPr lang="en-US" dirty="0"/>
              <a:t>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rgbClr val="0070C0"/>
                </a:solidFill>
              </a:rPr>
              <a:t>NoSQL</a:t>
            </a:r>
            <a:r>
              <a:rPr lang="pt-BR" dirty="0" smtClean="0">
                <a:solidFill>
                  <a:schemeClr val="accent4">
                    <a:lumMod val="50000"/>
                  </a:schemeClr>
                </a:solidFill>
              </a:rPr>
              <a:t>, trocando o </a:t>
            </a:r>
            <a:r>
              <a:rPr lang="pt-BR" i="1" dirty="0" smtClean="0">
                <a:solidFill>
                  <a:schemeClr val="accent4">
                    <a:lumMod val="50000"/>
                  </a:schemeClr>
                </a:solidFill>
              </a:rPr>
              <a:t>modelo</a:t>
            </a:r>
            <a:endParaRPr lang="pt-BR" i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arquiteturas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distribuídas</a:t>
            </a:r>
            <a:r>
              <a:rPr lang="en-US" dirty="0" smtClean="0"/>
              <a:t> com dados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redudantes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diversos</a:t>
            </a:r>
            <a:r>
              <a:rPr lang="en-US" dirty="0" smtClean="0"/>
              <a:t> </a:t>
            </a:r>
            <a:r>
              <a:rPr lang="en-US" dirty="0" err="1" smtClean="0"/>
              <a:t>servidores</a:t>
            </a:r>
            <a:r>
              <a:rPr lang="en-US" dirty="0" smtClean="0"/>
              <a:t> (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tabelas</a:t>
            </a:r>
            <a:r>
              <a:rPr lang="en-US" dirty="0" smtClean="0"/>
              <a:t> Hash </a:t>
            </a:r>
            <a:r>
              <a:rPr lang="en-US" dirty="0" err="1" smtClean="0"/>
              <a:t>distribuídas</a:t>
            </a:r>
            <a:r>
              <a:rPr lang="en-US" dirty="0" smtClean="0"/>
              <a:t>)</a:t>
            </a:r>
          </a:p>
          <a:p>
            <a:r>
              <a:rPr lang="en-US" dirty="0" smtClean="0"/>
              <a:t>As interfaces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baseadas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arrays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associativos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pares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chave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-valor</a:t>
            </a:r>
          </a:p>
          <a:p>
            <a:r>
              <a:rPr lang="en-US" dirty="0" err="1" smtClean="0"/>
              <a:t>Implementações</a:t>
            </a:r>
            <a:r>
              <a:rPr lang="en-US" dirty="0" smtClean="0"/>
              <a:t> XML </a:t>
            </a:r>
            <a:r>
              <a:rPr lang="en-US" dirty="0" err="1" smtClean="0"/>
              <a:t>adotam</a:t>
            </a:r>
            <a:r>
              <a:rPr lang="en-US" dirty="0" smtClean="0"/>
              <a:t> </a:t>
            </a:r>
            <a:r>
              <a:rPr lang="en-US" dirty="0" err="1" smtClean="0"/>
              <a:t>Xquery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linguagem</a:t>
            </a:r>
            <a:r>
              <a:rPr lang="en-US" dirty="0" smtClean="0"/>
              <a:t> de </a:t>
            </a:r>
            <a:r>
              <a:rPr lang="en-US" dirty="0" err="1" smtClean="0"/>
              <a:t>consulta</a:t>
            </a:r>
            <a:endParaRPr lang="en-U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70C0"/>
                </a:solidFill>
              </a:rPr>
              <a:t>Arquitetura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9151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39552" y="1484784"/>
            <a:ext cx="8229600" cy="4972008"/>
          </a:xfrm>
        </p:spPr>
        <p:txBody>
          <a:bodyPr>
            <a:normAutofit/>
          </a:bodyPr>
          <a:lstStyle/>
          <a:p>
            <a:r>
              <a:rPr lang="pt-BR" dirty="0" err="1" smtClean="0">
                <a:solidFill>
                  <a:srgbClr val="C00000"/>
                </a:solidFill>
              </a:rPr>
              <a:t>Document-oriented</a:t>
            </a:r>
            <a:r>
              <a:rPr lang="pt-BR" dirty="0" smtClean="0">
                <a:solidFill>
                  <a:srgbClr val="C00000"/>
                </a:solidFill>
              </a:rPr>
              <a:t> database</a:t>
            </a:r>
          </a:p>
          <a:p>
            <a:pPr lvl="1"/>
            <a:r>
              <a:rPr lang="pt-BR" dirty="0" smtClean="0"/>
              <a:t>Exemplos: </a:t>
            </a:r>
            <a:r>
              <a:rPr lang="pt-BR" sz="2100" dirty="0" err="1" smtClean="0">
                <a:solidFill>
                  <a:srgbClr val="0070C0"/>
                </a:solidFill>
              </a:rPr>
              <a:t>MongoDB</a:t>
            </a:r>
            <a:r>
              <a:rPr lang="pt-BR" dirty="0" smtClean="0"/>
              <a:t>, </a:t>
            </a:r>
            <a:r>
              <a:rPr lang="pt-BR" sz="2100" dirty="0" smtClean="0">
                <a:solidFill>
                  <a:srgbClr val="0070C0"/>
                </a:solidFill>
              </a:rPr>
              <a:t>Apache</a:t>
            </a:r>
            <a:r>
              <a:rPr lang="pt-BR" dirty="0" smtClean="0"/>
              <a:t> </a:t>
            </a:r>
            <a:r>
              <a:rPr lang="pt-BR" sz="2100" dirty="0" err="1" smtClean="0">
                <a:solidFill>
                  <a:srgbClr val="0070C0"/>
                </a:solidFill>
              </a:rPr>
              <a:t>CouchDB</a:t>
            </a:r>
            <a:endParaRPr lang="pt-BR" sz="2100" dirty="0" smtClean="0"/>
          </a:p>
          <a:p>
            <a:r>
              <a:rPr lang="pt-BR" dirty="0" err="1" smtClean="0">
                <a:solidFill>
                  <a:srgbClr val="C00000"/>
                </a:solidFill>
              </a:rPr>
              <a:t>Graph</a:t>
            </a:r>
            <a:r>
              <a:rPr lang="pt-BR" dirty="0" smtClean="0">
                <a:solidFill>
                  <a:srgbClr val="C00000"/>
                </a:solidFill>
              </a:rPr>
              <a:t> database</a:t>
            </a:r>
          </a:p>
          <a:p>
            <a:pPr lvl="1"/>
            <a:r>
              <a:rPr lang="pt-BR" dirty="0" smtClean="0"/>
              <a:t>Exemplos: </a:t>
            </a:r>
            <a:r>
              <a:rPr lang="pt-BR" sz="2100" dirty="0" smtClean="0">
                <a:solidFill>
                  <a:srgbClr val="0070C0"/>
                </a:solidFill>
              </a:rPr>
              <a:t>Neo4J</a:t>
            </a:r>
            <a:r>
              <a:rPr lang="pt-BR" dirty="0" smtClean="0"/>
              <a:t>, </a:t>
            </a:r>
            <a:r>
              <a:rPr lang="pt-BR" sz="2100" dirty="0" err="1" smtClean="0">
                <a:solidFill>
                  <a:srgbClr val="0070C0"/>
                </a:solidFill>
              </a:rPr>
              <a:t>AllegroGraph</a:t>
            </a:r>
            <a:r>
              <a:rPr lang="pt-BR" sz="2000" dirty="0" smtClean="0"/>
              <a:t>, </a:t>
            </a:r>
            <a:r>
              <a:rPr lang="pt-BR" sz="2100" dirty="0" smtClean="0">
                <a:solidFill>
                  <a:srgbClr val="0070C0"/>
                </a:solidFill>
              </a:rPr>
              <a:t>Core Data, </a:t>
            </a:r>
            <a:r>
              <a:rPr lang="pt-BR" sz="2100" dirty="0" err="1" smtClean="0">
                <a:solidFill>
                  <a:srgbClr val="0070C0"/>
                </a:solidFill>
              </a:rPr>
              <a:t>OrientDB</a:t>
            </a:r>
            <a:r>
              <a:rPr lang="pt-BR" sz="2100" dirty="0" smtClean="0">
                <a:solidFill>
                  <a:srgbClr val="0070C0"/>
                </a:solidFill>
              </a:rPr>
              <a:t> </a:t>
            </a:r>
            <a:r>
              <a:rPr lang="pt-BR" dirty="0" smtClean="0"/>
              <a:t>(Mac/iPhone)</a:t>
            </a:r>
          </a:p>
          <a:p>
            <a:r>
              <a:rPr lang="pt-BR" dirty="0" smtClean="0">
                <a:solidFill>
                  <a:srgbClr val="C00000"/>
                </a:solidFill>
              </a:rPr>
              <a:t>Pares Chave-Valor  </a:t>
            </a:r>
            <a:r>
              <a:rPr lang="pt-BR" dirty="0" smtClean="0"/>
              <a:t>(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key-value pairs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Várias implementações: disco, </a:t>
            </a:r>
            <a:r>
              <a:rPr lang="pt-BR" dirty="0" err="1" smtClean="0"/>
              <a:t>Ram</a:t>
            </a:r>
            <a:r>
              <a:rPr lang="pt-BR" dirty="0" smtClean="0"/>
              <a:t>, ordenadas </a:t>
            </a:r>
            <a:r>
              <a:rPr lang="pt-BR" dirty="0" err="1" smtClean="0"/>
              <a:t>etc</a:t>
            </a:r>
            <a:endParaRPr lang="pt-BR" dirty="0" smtClean="0"/>
          </a:p>
          <a:p>
            <a:pPr lvl="1"/>
            <a:r>
              <a:rPr lang="pt-BR" dirty="0" smtClean="0"/>
              <a:t>Exemplos principais: </a:t>
            </a:r>
          </a:p>
          <a:p>
            <a:pPr lvl="2"/>
            <a:r>
              <a:rPr lang="pt-BR" dirty="0" err="1" smtClean="0">
                <a:solidFill>
                  <a:srgbClr val="0070C0"/>
                </a:solidFill>
              </a:rPr>
              <a:t>BigTable</a:t>
            </a:r>
            <a:r>
              <a:rPr lang="pt-BR" dirty="0" smtClean="0"/>
              <a:t>: proprietário do Google</a:t>
            </a:r>
          </a:p>
          <a:p>
            <a:pPr lvl="2"/>
            <a:r>
              <a:rPr lang="pt-BR" dirty="0" err="1" smtClean="0">
                <a:solidFill>
                  <a:srgbClr val="0070C0"/>
                </a:solidFill>
              </a:rPr>
              <a:t>Dynamo</a:t>
            </a:r>
            <a:r>
              <a:rPr lang="pt-BR" dirty="0" smtClean="0"/>
              <a:t>: proprietário da </a:t>
            </a:r>
            <a:r>
              <a:rPr lang="pt-BR" dirty="0" err="1" smtClean="0"/>
              <a:t>Amazon</a:t>
            </a:r>
            <a:endParaRPr lang="pt-BR" dirty="0" smtClean="0"/>
          </a:p>
          <a:p>
            <a:pPr lvl="2"/>
            <a:r>
              <a:rPr lang="pt-BR" dirty="0" smtClean="0">
                <a:solidFill>
                  <a:srgbClr val="0070C0"/>
                </a:solidFill>
              </a:rPr>
              <a:t>Cassandra</a:t>
            </a:r>
            <a:r>
              <a:rPr lang="pt-BR" dirty="0" smtClean="0"/>
              <a:t>: projeto open source (Apache)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70C0"/>
                </a:solidFill>
              </a:rPr>
              <a:t>Categorias</a:t>
            </a:r>
            <a:r>
              <a:rPr lang="pt-BR" dirty="0" smtClean="0"/>
              <a:t> de projetos </a:t>
            </a:r>
            <a:r>
              <a:rPr lang="pt-BR" dirty="0" err="1" smtClean="0"/>
              <a:t>NoSQL</a:t>
            </a:r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Banco de dados distribuído usado pelo </a:t>
            </a:r>
            <a:r>
              <a:rPr lang="pt-BR" dirty="0" err="1" smtClean="0"/>
              <a:t>Facebook</a:t>
            </a:r>
            <a:r>
              <a:rPr lang="pt-BR" dirty="0" smtClean="0"/>
              <a:t> que iniciou seu desenvolvimento (feito em 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Java</a:t>
            </a:r>
            <a:r>
              <a:rPr lang="pt-BR" dirty="0" smtClean="0"/>
              <a:t>) baseado do modelo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BigTable</a:t>
            </a:r>
            <a:r>
              <a:rPr lang="pt-BR" dirty="0" smtClean="0"/>
              <a:t> e no 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Dynamo</a:t>
            </a:r>
            <a:r>
              <a:rPr lang="pt-BR" dirty="0" smtClean="0"/>
              <a:t> da 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Amazon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r>
              <a:rPr lang="pt-BR" dirty="0" smtClean="0"/>
              <a:t>Projeto open source da Apache </a:t>
            </a:r>
            <a:r>
              <a:rPr lang="pt-BR" dirty="0" err="1" smtClean="0"/>
              <a:t>Foundation</a:t>
            </a:r>
            <a:endParaRPr lang="pt-BR" dirty="0" smtClean="0"/>
          </a:p>
          <a:p>
            <a:r>
              <a:rPr lang="pt-BR" dirty="0" err="1" smtClean="0"/>
              <a:t>Twitter</a:t>
            </a:r>
            <a:r>
              <a:rPr lang="pt-BR" dirty="0" smtClean="0"/>
              <a:t> migrou de MySQL para Cassandra</a:t>
            </a:r>
          </a:p>
          <a:p>
            <a:r>
              <a:rPr lang="en-US" dirty="0" err="1" smtClean="0">
                <a:solidFill>
                  <a:srgbClr val="00B050"/>
                </a:solidFill>
              </a:rPr>
              <a:t>Similares</a:t>
            </a:r>
            <a:r>
              <a:rPr lang="en-US" dirty="0" smtClean="0"/>
              <a:t>: </a:t>
            </a:r>
            <a:r>
              <a:rPr lang="en-US" dirty="0" err="1" smtClean="0"/>
              <a:t>MapReduce</a:t>
            </a:r>
            <a:r>
              <a:rPr lang="en-US" dirty="0" smtClean="0"/>
              <a:t>, </a:t>
            </a:r>
            <a:r>
              <a:rPr lang="en-US" dirty="0" err="1" smtClean="0"/>
              <a:t>Hadoop</a:t>
            </a:r>
            <a:r>
              <a:rPr lang="en-US" dirty="0" smtClean="0"/>
              <a:t>, </a:t>
            </a:r>
            <a:r>
              <a:rPr lang="en-US" dirty="0" err="1" smtClean="0"/>
              <a:t>Hbase</a:t>
            </a:r>
            <a:r>
              <a:rPr lang="en-US" dirty="0" smtClean="0"/>
              <a:t>, </a:t>
            </a:r>
            <a:r>
              <a:rPr lang="en-US" dirty="0" err="1" smtClean="0"/>
              <a:t>Hypertable</a:t>
            </a:r>
            <a:r>
              <a:rPr lang="en-US" dirty="0" smtClean="0"/>
              <a:t> e </a:t>
            </a:r>
            <a:r>
              <a:rPr lang="en-US" dirty="0" err="1" smtClean="0"/>
              <a:t>outros</a:t>
            </a:r>
            <a:r>
              <a:rPr lang="en-US" dirty="0" smtClean="0"/>
              <a:t> </a:t>
            </a:r>
            <a:r>
              <a:rPr lang="en-US" dirty="0" err="1" smtClean="0"/>
              <a:t>baseados</a:t>
            </a:r>
            <a:r>
              <a:rPr lang="en-US" dirty="0" smtClean="0"/>
              <a:t> no </a:t>
            </a:r>
            <a:r>
              <a:rPr lang="en-US" dirty="0" err="1" smtClean="0"/>
              <a:t>BigTable</a:t>
            </a:r>
            <a:endParaRPr lang="en-US" dirty="0" smtClean="0"/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Usuários</a:t>
            </a:r>
            <a:r>
              <a:rPr lang="en-US" dirty="0" smtClean="0"/>
              <a:t>: Facebook, Netflix, Digg, Twitter, eBay, </a:t>
            </a:r>
            <a:r>
              <a:rPr lang="en-US" dirty="0" err="1" smtClean="0"/>
              <a:t>Reddit</a:t>
            </a:r>
            <a:r>
              <a:rPr lang="en-US" dirty="0" smtClean="0"/>
              <a:t> entre outros</a:t>
            </a:r>
          </a:p>
          <a:p>
            <a:r>
              <a:rPr lang="en-US" dirty="0" err="1" smtClean="0"/>
              <a:t>Maior</a:t>
            </a:r>
            <a:r>
              <a:rPr lang="en-US" dirty="0" smtClean="0"/>
              <a:t>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produção</a:t>
            </a:r>
            <a:r>
              <a:rPr lang="en-US" dirty="0" smtClean="0"/>
              <a:t> com Cassandra: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100TB de dados </a:t>
            </a:r>
            <a:r>
              <a:rPr lang="en-US" dirty="0" err="1" smtClean="0"/>
              <a:t>distribuídos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150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servidores</a:t>
            </a: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http://cassandra.apache.org/</a:t>
            </a: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Apache</a:t>
            </a:r>
            <a:endParaRPr lang="pt-BR" dirty="0" smtClean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74638"/>
            <a:ext cx="4466554" cy="8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Banco de dados open source orientado a documentos desenvolvido em C++ (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10gen</a:t>
            </a:r>
            <a:r>
              <a:rPr lang="pt-BR" dirty="0" smtClean="0"/>
              <a:t>)</a:t>
            </a:r>
          </a:p>
          <a:p>
            <a:r>
              <a:rPr lang="pt-BR" dirty="0" smtClean="0"/>
              <a:t>Nome vem de </a:t>
            </a:r>
            <a:r>
              <a:rPr lang="pt-BR" dirty="0" err="1" smtClean="0"/>
              <a:t>hu</a:t>
            </a:r>
            <a:r>
              <a:rPr lang="pt-BR" dirty="0" err="1" smtClean="0">
                <a:solidFill>
                  <a:srgbClr val="FF0000"/>
                </a:solidFill>
              </a:rPr>
              <a:t>mongo</a:t>
            </a:r>
            <a:r>
              <a:rPr lang="pt-BR" dirty="0" err="1" smtClean="0"/>
              <a:t>us</a:t>
            </a:r>
            <a:r>
              <a:rPr lang="pt-BR" dirty="0" smtClean="0"/>
              <a:t> (extremamente grande)</a:t>
            </a:r>
          </a:p>
          <a:p>
            <a:r>
              <a:rPr lang="pt-BR" dirty="0" err="1" smtClean="0"/>
              <a:t>MongoDB</a:t>
            </a:r>
            <a:r>
              <a:rPr lang="pt-BR" dirty="0" smtClean="0"/>
              <a:t> gerencia documentos </a:t>
            </a:r>
            <a:r>
              <a:rPr lang="pt-BR" dirty="0" err="1" smtClean="0"/>
              <a:t>JSON-like</a:t>
            </a:r>
            <a:r>
              <a:rPr lang="pt-BR" dirty="0" smtClean="0"/>
              <a:t> (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JavaScript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Notation</a:t>
            </a:r>
            <a:r>
              <a:rPr lang="pt-BR" dirty="0" smtClean="0"/>
              <a:t>)</a:t>
            </a:r>
          </a:p>
          <a:p>
            <a:r>
              <a:rPr lang="pt-BR" dirty="0" smtClean="0"/>
              <a:t>Forte integração com </a:t>
            </a:r>
            <a:r>
              <a:rPr lang="pt-BR" dirty="0" err="1" smtClean="0"/>
              <a:t>JavaScript</a:t>
            </a:r>
            <a:endParaRPr lang="pt-BR" dirty="0" smtClean="0"/>
          </a:p>
          <a:p>
            <a:r>
              <a:rPr lang="en-US" dirty="0" err="1" smtClean="0">
                <a:solidFill>
                  <a:srgbClr val="00B050"/>
                </a:solidFill>
              </a:rPr>
              <a:t>Similares</a:t>
            </a:r>
            <a:r>
              <a:rPr lang="en-US" dirty="0" smtClean="0"/>
              <a:t>: </a:t>
            </a:r>
            <a:r>
              <a:rPr lang="pt-BR" dirty="0" err="1" smtClean="0"/>
              <a:t>Jackrabbit</a:t>
            </a:r>
            <a:r>
              <a:rPr lang="pt-BR" dirty="0" smtClean="0"/>
              <a:t> , Apache </a:t>
            </a:r>
            <a:r>
              <a:rPr lang="pt-BR" dirty="0" err="1" smtClean="0"/>
              <a:t>CouchDB</a:t>
            </a:r>
            <a:r>
              <a:rPr lang="pt-BR" dirty="0" smtClean="0"/>
              <a:t>, </a:t>
            </a:r>
            <a:r>
              <a:rPr lang="pt-BR" dirty="0" err="1" smtClean="0"/>
              <a:t>RavenDB</a:t>
            </a:r>
            <a:r>
              <a:rPr lang="pt-BR" dirty="0" smtClean="0"/>
              <a:t> </a:t>
            </a:r>
            <a:r>
              <a:rPr lang="pt-BR" dirty="0" err="1" smtClean="0"/>
              <a:t>etc</a:t>
            </a:r>
            <a:endParaRPr lang="en-US" dirty="0" smtClean="0"/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Usuários</a:t>
            </a:r>
            <a:r>
              <a:rPr lang="en-US" dirty="0" smtClean="0"/>
              <a:t>: foursquare, bit.ly, </a:t>
            </a:r>
            <a:r>
              <a:rPr lang="en-US" dirty="0" err="1" smtClean="0"/>
              <a:t>SourceForge</a:t>
            </a:r>
            <a:r>
              <a:rPr lang="en-US" dirty="0" smtClean="0"/>
              <a:t> etc</a:t>
            </a:r>
          </a:p>
          <a:p>
            <a:r>
              <a:rPr lang="en-US" dirty="0" smtClean="0">
                <a:hlinkClick r:id="rId2"/>
              </a:rPr>
              <a:t>http://www.mongodb.org/</a:t>
            </a:r>
            <a:r>
              <a:rPr lang="en-US" dirty="0" smtClean="0"/>
              <a:t>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rgbClr val="0070C0"/>
                </a:solidFill>
              </a:rPr>
              <a:t>Mongo</a:t>
            </a:r>
            <a:r>
              <a:rPr lang="pt-BR" dirty="0" err="1" smtClean="0">
                <a:solidFill>
                  <a:schemeClr val="accent1"/>
                </a:solidFill>
              </a:rPr>
              <a:t>DB</a:t>
            </a:r>
            <a:endParaRPr lang="pt-B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260648"/>
            <a:ext cx="2376264" cy="1021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DB </a:t>
            </a:r>
            <a:r>
              <a:rPr lang="pt-BR" dirty="0"/>
              <a:t>de código-aberto que foca </a:t>
            </a:r>
            <a:r>
              <a:rPr lang="pt-BR" dirty="0" smtClean="0"/>
              <a:t>cuja proposta é </a:t>
            </a:r>
            <a:r>
              <a:rPr lang="pt-BR" dirty="0"/>
              <a:t>"um banco de dados que abrange a Web" </a:t>
            </a:r>
            <a:endParaRPr lang="pt-BR" dirty="0" smtClean="0"/>
          </a:p>
          <a:p>
            <a:r>
              <a:rPr lang="pt-BR" dirty="0" smtClean="0"/>
              <a:t>Orientado a documentos, mantém certa consistência sendo fácil de usar e replicar</a:t>
            </a:r>
          </a:p>
          <a:p>
            <a:r>
              <a:rPr lang="en-US" dirty="0" err="1" smtClean="0"/>
              <a:t>Utiliza</a:t>
            </a:r>
            <a:r>
              <a:rPr lang="en-US" dirty="0" smtClean="0"/>
              <a:t> JSON</a:t>
            </a:r>
            <a:r>
              <a:rPr lang="en-US" dirty="0"/>
              <a:t> para </a:t>
            </a:r>
            <a:r>
              <a:rPr lang="en-US" dirty="0" err="1" smtClean="0"/>
              <a:t>armazenamento</a:t>
            </a:r>
            <a:r>
              <a:rPr lang="en-US" dirty="0" smtClean="0"/>
              <a:t>, </a:t>
            </a:r>
            <a:r>
              <a:rPr lang="en-US" dirty="0"/>
              <a:t>JavaScript </a:t>
            </a:r>
            <a:r>
              <a:rPr lang="en-US" dirty="0" smtClean="0"/>
              <a:t>para </a:t>
            </a:r>
            <a:r>
              <a:rPr lang="en-US" dirty="0" err="1" smtClean="0"/>
              <a:t>consulta</a:t>
            </a:r>
            <a:r>
              <a:rPr lang="en-US" dirty="0"/>
              <a:t> </a:t>
            </a:r>
            <a:r>
              <a:rPr lang="en-US" dirty="0" err="1" smtClean="0"/>
              <a:t>usando</a:t>
            </a:r>
            <a:r>
              <a:rPr lang="en-US" dirty="0"/>
              <a:t> </a:t>
            </a:r>
            <a:r>
              <a:rPr lang="en-US" dirty="0" err="1"/>
              <a:t>MapReduce</a:t>
            </a:r>
            <a:r>
              <a:rPr lang="en-US" dirty="0"/>
              <a:t> </a:t>
            </a:r>
            <a:endParaRPr lang="en-US" dirty="0" smtClean="0"/>
          </a:p>
          <a:p>
            <a:r>
              <a:rPr lang="pt-BR" dirty="0" err="1" smtClean="0"/>
              <a:t>RESTful</a:t>
            </a:r>
            <a:r>
              <a:rPr lang="pt-BR" dirty="0" smtClean="0"/>
              <a:t> </a:t>
            </a:r>
            <a:r>
              <a:rPr lang="pt-BR" dirty="0"/>
              <a:t>web interface, </a:t>
            </a:r>
            <a:r>
              <a:rPr lang="en-US" dirty="0" err="1" smtClean="0"/>
              <a:t>Padrão</a:t>
            </a:r>
            <a:r>
              <a:rPr lang="en-US" dirty="0" smtClean="0"/>
              <a:t> </a:t>
            </a:r>
            <a:r>
              <a:rPr lang="en-US" dirty="0"/>
              <a:t>HTTP </a:t>
            </a:r>
            <a:r>
              <a:rPr lang="en-US" dirty="0" err="1"/>
              <a:t>como</a:t>
            </a:r>
            <a:r>
              <a:rPr lang="en-US" dirty="0"/>
              <a:t> </a:t>
            </a:r>
            <a:r>
              <a:rPr lang="en-US" dirty="0" smtClean="0"/>
              <a:t>API:</a:t>
            </a:r>
            <a:r>
              <a:rPr lang="pt-BR" dirty="0" smtClean="0"/>
              <a:t> </a:t>
            </a:r>
            <a:r>
              <a:rPr lang="pt-BR" dirty="0"/>
              <a:t>utiliza os métodos POST, GET, PUT, DELETE para as </a:t>
            </a:r>
            <a:r>
              <a:rPr lang="pt-BR" dirty="0" smtClean="0"/>
              <a:t>operações</a:t>
            </a:r>
            <a:r>
              <a:rPr lang="pt-BR" dirty="0"/>
              <a:t> </a:t>
            </a:r>
            <a:r>
              <a:rPr lang="pt-BR" dirty="0" smtClean="0"/>
              <a:t>CRUD (</a:t>
            </a:r>
            <a:r>
              <a:rPr lang="pt-BR" dirty="0" err="1"/>
              <a:t>Create</a:t>
            </a:r>
            <a:r>
              <a:rPr lang="pt-BR" dirty="0"/>
              <a:t>, </a:t>
            </a:r>
            <a:r>
              <a:rPr lang="pt-BR" dirty="0" err="1"/>
              <a:t>Read</a:t>
            </a:r>
            <a:r>
              <a:rPr lang="pt-BR" dirty="0"/>
              <a:t>, Update, Delete) em todos os </a:t>
            </a:r>
            <a:r>
              <a:rPr lang="pt-BR" dirty="0" smtClean="0"/>
              <a:t>recursos</a:t>
            </a: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Usuários</a:t>
            </a:r>
            <a:r>
              <a:rPr lang="en-US" dirty="0"/>
              <a:t>: </a:t>
            </a:r>
            <a:r>
              <a:rPr lang="en-US" dirty="0" smtClean="0"/>
              <a:t>apps do Facebook, BBC, CERN, </a:t>
            </a:r>
            <a:r>
              <a:rPr lang="en-US" dirty="0" err="1" smtClean="0"/>
              <a:t>ShareGrove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pt-BR" dirty="0" smtClean="0"/>
          </a:p>
          <a:p>
            <a:r>
              <a:rPr lang="en-US" dirty="0">
                <a:hlinkClick r:id="rId2"/>
              </a:rPr>
              <a:t>http://couchdb.apache.org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rgbClr val="0070C0"/>
                </a:solidFill>
              </a:rPr>
              <a:t>Couch</a:t>
            </a:r>
            <a:r>
              <a:rPr lang="pt-BR" dirty="0" err="1" smtClean="0">
                <a:solidFill>
                  <a:schemeClr val="accent1"/>
                </a:solidFill>
              </a:rPr>
              <a:t>DB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332656"/>
            <a:ext cx="2832134" cy="81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08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Comparação: </a:t>
            </a:r>
            <a:r>
              <a:rPr lang="pt-BR" dirty="0">
                <a:hlinkClick r:id="rId2"/>
              </a:rPr>
              <a:t>http://kkovacs.eu/cassandra-vs-mongodb-vs-couchdb-vs-redis</a:t>
            </a:r>
            <a:endParaRPr lang="pt-BR" dirty="0"/>
          </a:p>
          <a:p>
            <a:endParaRPr lang="pt-BR" sz="2000" dirty="0" smtClean="0"/>
          </a:p>
          <a:p>
            <a:r>
              <a:rPr lang="pt-BR" dirty="0" smtClean="0"/>
              <a:t>Considerar a possibilidade de experimentar/usar um database </a:t>
            </a:r>
            <a:r>
              <a:rPr lang="pt-BR" dirty="0" err="1" smtClean="0">
                <a:solidFill>
                  <a:schemeClr val="accent1"/>
                </a:solidFill>
              </a:rPr>
              <a:t>NoSQL</a:t>
            </a:r>
            <a:endParaRPr lang="pt-BR" dirty="0" smtClean="0">
              <a:solidFill>
                <a:schemeClr val="accent1"/>
              </a:solidFill>
            </a:endParaRPr>
          </a:p>
          <a:p>
            <a:pPr lvl="1"/>
            <a:r>
              <a:rPr lang="pt-BR" dirty="0" smtClean="0"/>
              <a:t>Pelo perfil da </a:t>
            </a:r>
            <a:r>
              <a:rPr lang="pt-BR" dirty="0" smtClean="0">
                <a:solidFill>
                  <a:schemeClr val="accent1"/>
                </a:solidFill>
              </a:rPr>
              <a:t>categoria</a:t>
            </a:r>
            <a:r>
              <a:rPr lang="pt-BR" dirty="0" smtClean="0"/>
              <a:t> de implementação</a:t>
            </a:r>
          </a:p>
          <a:p>
            <a:pPr lvl="1"/>
            <a:r>
              <a:rPr lang="pt-BR" dirty="0" smtClean="0"/>
              <a:t>Pelo modelo de </a:t>
            </a:r>
            <a:r>
              <a:rPr lang="pt-BR" dirty="0" smtClean="0">
                <a:solidFill>
                  <a:schemeClr val="accent1"/>
                </a:solidFill>
              </a:rPr>
              <a:t>arquitetura</a:t>
            </a:r>
            <a:r>
              <a:rPr lang="pt-BR" dirty="0" smtClean="0"/>
              <a:t> distribuída</a:t>
            </a:r>
          </a:p>
          <a:p>
            <a:pPr lvl="1"/>
            <a:r>
              <a:rPr lang="pt-BR" dirty="0" smtClean="0"/>
              <a:t>Por questões de </a:t>
            </a:r>
            <a:r>
              <a:rPr lang="pt-BR" dirty="0" smtClean="0">
                <a:solidFill>
                  <a:schemeClr val="accent1"/>
                </a:solidFill>
              </a:rPr>
              <a:t>performance</a:t>
            </a:r>
          </a:p>
          <a:p>
            <a:endParaRPr lang="pt-BR" sz="2000" dirty="0" smtClean="0">
              <a:solidFill>
                <a:schemeClr val="accent4"/>
              </a:solidFill>
            </a:endParaRPr>
          </a:p>
          <a:p>
            <a:r>
              <a:rPr lang="pt-BR" dirty="0" smtClean="0">
                <a:solidFill>
                  <a:schemeClr val="accent4"/>
                </a:solidFill>
              </a:rPr>
              <a:t>Projetos</a:t>
            </a:r>
            <a:r>
              <a:rPr lang="pt-BR" dirty="0" smtClean="0"/>
              <a:t> em evidência</a:t>
            </a:r>
          </a:p>
          <a:p>
            <a:pPr lvl="1"/>
            <a:r>
              <a:rPr lang="pt-BR" dirty="0" smtClean="0"/>
              <a:t>Cassandra (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grandes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qtdes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 dados, logs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etc</a:t>
            </a:r>
            <a:r>
              <a:rPr lang="pt-BR" dirty="0" smtClean="0"/>
              <a:t>)</a:t>
            </a:r>
          </a:p>
          <a:p>
            <a:pPr lvl="1"/>
            <a:r>
              <a:rPr lang="pt-BR" dirty="0" err="1" smtClean="0"/>
              <a:t>MongoBD</a:t>
            </a:r>
            <a:r>
              <a:rPr lang="pt-BR" dirty="0" smtClean="0"/>
              <a:t> (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ruby</a:t>
            </a:r>
            <a:r>
              <a:rPr lang="pt-BR" dirty="0" smtClean="0"/>
              <a:t>) x </a:t>
            </a:r>
            <a:r>
              <a:rPr lang="pt-BR" dirty="0" err="1" smtClean="0"/>
              <a:t>CouchDB</a:t>
            </a:r>
            <a:r>
              <a:rPr lang="pt-BR" dirty="0" smtClean="0"/>
              <a:t> (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js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jquery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Neo4J (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java</a:t>
            </a:r>
            <a:r>
              <a:rPr lang="pt-BR" dirty="0" smtClean="0"/>
              <a:t>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1"/>
                </a:solidFill>
              </a:rPr>
              <a:t>Considerações </a:t>
            </a:r>
            <a:r>
              <a:rPr lang="pt-BR" dirty="0" smtClean="0">
                <a:solidFill>
                  <a:schemeClr val="tx1"/>
                </a:solidFill>
              </a:rPr>
              <a:t>finais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2057737089D604C8995D725789FFFFD0400C05BDBFCDB0BE84BA6AEC1D1A4F5E4CE" ma:contentTypeVersion="29" ma:contentTypeDescription="Create a new document." ma:contentTypeScope="" ma:versionID="fc3a14a9f8faf2bfaf2aef1b4ac4dcb0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0CD3C8E-2A84-427B-8D47-548A4E8D731B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C3526636-EE61-41B0-97CB-AAC8365570A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DBC39D2-A4F5-4233-BD85-A1CFE87544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572</Words>
  <Application>Microsoft Macintosh PowerPoint</Application>
  <PresentationFormat>On-screen Show (4:3)</PresentationFormat>
  <Paragraphs>82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Concurso</vt:lpstr>
      <vt:lpstr>NoSQL (Not Only SQL)</vt:lpstr>
      <vt:lpstr>NoSQL ou Not Only SQL</vt:lpstr>
      <vt:lpstr>NoSQL, trocando o modelo</vt:lpstr>
      <vt:lpstr>Arquitetura</vt:lpstr>
      <vt:lpstr>Categorias de projetos NoSQL</vt:lpstr>
      <vt:lpstr>Apache</vt:lpstr>
      <vt:lpstr>MongoDB</vt:lpstr>
      <vt:lpstr>CouchDB</vt:lpstr>
      <vt:lpstr>Considerações finais</vt:lpstr>
      <vt:lpstr>Referências (1)</vt:lpstr>
      <vt:lpstr>Referências 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2010-07-02T04:43:11Z</dcterms:created>
  <dcterms:modified xsi:type="dcterms:W3CDTF">2016-09-24T13:50:19Z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TC101671289990</vt:lpwstr>
  </property>
</Properties>
</file>