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1"/>
  </p:notesMasterIdLst>
  <p:sldIdLst>
    <p:sldId id="256" r:id="rId2"/>
    <p:sldId id="257" r:id="rId3"/>
    <p:sldId id="260" r:id="rId4"/>
    <p:sldId id="262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69" r:id="rId15"/>
    <p:sldId id="270" r:id="rId16"/>
    <p:sldId id="271" r:id="rId17"/>
    <p:sldId id="281" r:id="rId18"/>
    <p:sldId id="282" r:id="rId19"/>
    <p:sldId id="283" r:id="rId20"/>
    <p:sldId id="285" r:id="rId21"/>
    <p:sldId id="280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7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2D38-49EE-4005-B624-372BC7E2F127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8C256-D542-42CF-9BA3-FB737BF707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3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8C256-D542-42CF-9BA3-FB737BF7077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74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92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2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07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35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904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99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071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3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11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48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74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27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58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12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30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31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E549D-9A23-43DD-8D66-28171B567E33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290F0C-FF2E-4B81-9A47-7F620DA411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94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0E6C1-5187-49A8-8BA1-2C9C11116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17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63FAF-84C7-7058-A0F9-4CA782F7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–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B3DA1-668F-4C8A-6CE4-ECDD6E090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ls</a:t>
            </a:r>
            <a:r>
              <a:rPr lang="pt-BR" dirty="0"/>
              <a:t>-files mostra o q tem no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endParaRPr lang="pt-BR" dirty="0"/>
          </a:p>
          <a:p>
            <a:endParaRPr lang="pt-BR" dirty="0"/>
          </a:p>
          <a:p>
            <a:r>
              <a:rPr lang="pt-BR" dirty="0"/>
              <a:t>E se renomeamos ou movemos um arquivo? Devemos dar </a:t>
            </a:r>
            <a:r>
              <a:rPr lang="pt-BR" dirty="0" err="1"/>
              <a:t>add</a:t>
            </a:r>
            <a:r>
              <a:rPr lang="pt-BR" dirty="0"/>
              <a:t> duas vezes, uma com o nome antigo, para remover da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, outra com o nome novo, pra adicionar </a:t>
            </a:r>
          </a:p>
          <a:p>
            <a:endParaRPr lang="pt-BR" dirty="0"/>
          </a:p>
          <a:p>
            <a:r>
              <a:rPr lang="pt-BR" dirty="0"/>
              <a:t>Se quisermos ignorar um arquivo, como log ou coisas de teste, usamos um arquivo especial (que deve ser criado) chamado:</a:t>
            </a:r>
          </a:p>
          <a:p>
            <a:pPr marL="914400" lvl="2" indent="0">
              <a:buNone/>
            </a:pPr>
            <a:r>
              <a:rPr lang="pt-BR" dirty="0"/>
              <a:t>  </a:t>
            </a:r>
            <a:r>
              <a:rPr lang="pt-BR" sz="2000" dirty="0">
                <a:solidFill>
                  <a:srgbClr val="FF0000"/>
                </a:solidFill>
              </a:rPr>
              <a:t>.</a:t>
            </a:r>
            <a:r>
              <a:rPr lang="pt-BR" sz="2000" dirty="0" err="1">
                <a:solidFill>
                  <a:srgbClr val="FF0000"/>
                </a:solidFill>
              </a:rPr>
              <a:t>gitignore</a:t>
            </a:r>
            <a:endParaRPr lang="pt-BR" dirty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0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ACF59-6E46-6A0B-EB5E-77A62BBB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Gitignore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06719-6758-0BAA-D9EB-0F7CE43A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arquivo sem nome, só com extensão</a:t>
            </a:r>
          </a:p>
          <a:p>
            <a:endParaRPr lang="pt-BR" dirty="0"/>
          </a:p>
          <a:p>
            <a:r>
              <a:rPr lang="pt-BR" dirty="0"/>
              <a:t>Os nomes de arquivo dentro deste arquivo serão ignorados em </a:t>
            </a:r>
            <a:r>
              <a:rPr lang="pt-BR" dirty="0" err="1"/>
              <a:t>commit</a:t>
            </a:r>
            <a:r>
              <a:rPr lang="pt-BR" dirty="0"/>
              <a:t> e </a:t>
            </a:r>
            <a:r>
              <a:rPr lang="pt-BR" dirty="0" err="1"/>
              <a:t>add</a:t>
            </a:r>
            <a:r>
              <a:rPr lang="pt-BR" dirty="0"/>
              <a:t> </a:t>
            </a:r>
          </a:p>
          <a:p>
            <a:r>
              <a:rPr lang="pt-BR" dirty="0"/>
              <a:t>Esta regra só vale se o arquivo não existir na </a:t>
            </a:r>
            <a:r>
              <a:rPr lang="pt-BR" dirty="0" err="1"/>
              <a:t>staging</a:t>
            </a:r>
            <a:r>
              <a:rPr lang="pt-BR" dirty="0"/>
              <a:t> área. Se o arquivo ou a pasta já existirem, devemos retirar antes</a:t>
            </a:r>
          </a:p>
          <a:p>
            <a:endParaRPr lang="pt-BR" dirty="0"/>
          </a:p>
          <a:p>
            <a:r>
              <a:rPr lang="pt-BR" dirty="0"/>
              <a:t>Podemos escrever dentro do .</a:t>
            </a:r>
            <a:r>
              <a:rPr lang="pt-BR" dirty="0" err="1"/>
              <a:t>gitignore</a:t>
            </a:r>
            <a:r>
              <a:rPr lang="pt-BR" dirty="0"/>
              <a:t> nomes de arquivos (abc.txt), padrões (*.</a:t>
            </a:r>
            <a:r>
              <a:rPr lang="pt-BR" dirty="0" err="1"/>
              <a:t>txt</a:t>
            </a:r>
            <a:r>
              <a:rPr lang="pt-BR" dirty="0"/>
              <a:t>) ou pastas (bin/). Neste ultimo caso, tudo dentro da pasta será ignorado.</a:t>
            </a:r>
          </a:p>
        </p:txBody>
      </p:sp>
    </p:spTree>
    <p:extLst>
      <p:ext uri="{BB962C8B-B14F-4D97-AF65-F5344CB8AC3E}">
        <p14:creationId xmlns:p14="http://schemas.microsoft.com/office/powerpoint/2010/main" val="421453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B178D-AE08-FC15-EA3C-46565C0A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CFC04-F43B-2DB3-5589-AE5E9FD4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r>
              <a:rPr lang="pt-BR" dirty="0"/>
              <a:t> --</a:t>
            </a:r>
            <a:r>
              <a:rPr lang="pt-BR" dirty="0" err="1"/>
              <a:t>staged</a:t>
            </a:r>
            <a:r>
              <a:rPr lang="pt-BR" dirty="0"/>
              <a:t> mostra o que foi alterado do ultimo </a:t>
            </a:r>
            <a:r>
              <a:rPr lang="pt-BR" dirty="0" err="1"/>
              <a:t>commit</a:t>
            </a:r>
            <a:r>
              <a:rPr lang="pt-BR" dirty="0"/>
              <a:t> pra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 atual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r>
              <a:rPr lang="pt-BR" dirty="0"/>
              <a:t> mostra o q foi alterado do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directory</a:t>
            </a:r>
            <a:r>
              <a:rPr lang="pt-BR" dirty="0"/>
              <a:t> pra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71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33A02-F5FB-95E2-11AC-FA8A204C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697FD3-130E-CFEF-64DD-D34A5ED6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416" y="2152430"/>
            <a:ext cx="59055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E8EC0-3ACF-1538-9EFE-18602F63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diff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6F988-131A-0859-7107-D7A19F6DC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exemplo anterior, podemos ver que:</a:t>
            </a:r>
          </a:p>
          <a:p>
            <a:endParaRPr lang="pt-BR" dirty="0"/>
          </a:p>
          <a:p>
            <a:r>
              <a:rPr lang="pt-BR" dirty="0"/>
              <a:t>O diretório original tem 4 linhas, o novo tem 4 linhas</a:t>
            </a:r>
          </a:p>
          <a:p>
            <a:r>
              <a:rPr lang="pt-BR" dirty="0"/>
              <a:t>A primeira linha foi alterada, saiu </a:t>
            </a:r>
            <a:r>
              <a:rPr lang="pt-BR" dirty="0" err="1"/>
              <a:t>hello</a:t>
            </a:r>
            <a:r>
              <a:rPr lang="pt-BR" dirty="0"/>
              <a:t> e entrou 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ferramentas de </a:t>
            </a:r>
            <a:r>
              <a:rPr lang="pt-BR" dirty="0" err="1"/>
              <a:t>diff</a:t>
            </a:r>
            <a:r>
              <a:rPr lang="pt-BR" dirty="0"/>
              <a:t> também, que facilitam a visualização das alterações.</a:t>
            </a:r>
          </a:p>
        </p:txBody>
      </p:sp>
    </p:spTree>
    <p:extLst>
      <p:ext uri="{BB962C8B-B14F-4D97-AF65-F5344CB8AC3E}">
        <p14:creationId xmlns:p14="http://schemas.microsoft.com/office/powerpoint/2010/main" val="168088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40EBB-6D34-9D3E-1DBC-7C0E6A8D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– comandos extras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E4E8A2-BC13-B95A-B88E-A3694FCD5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log - mostra o </a:t>
            </a:r>
            <a:r>
              <a:rPr lang="pt-BR" dirty="0" err="1"/>
              <a:t>historico</a:t>
            </a:r>
            <a:r>
              <a:rPr lang="pt-BR" dirty="0"/>
              <a:t> de </a:t>
            </a:r>
            <a:r>
              <a:rPr lang="pt-BR" dirty="0" err="1"/>
              <a:t>commits</a:t>
            </a:r>
            <a:r>
              <a:rPr lang="pt-BR" dirty="0"/>
              <a:t>, com o ultimo em cima e o resto abaixo. Veremos quem publicou, </a:t>
            </a:r>
            <a:r>
              <a:rPr lang="pt-BR" dirty="0" err="1"/>
              <a:t>email</a:t>
            </a:r>
            <a:r>
              <a:rPr lang="pt-BR" dirty="0"/>
              <a:t> e os comentários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show HEAD~1 - mostra o </a:t>
            </a:r>
            <a:r>
              <a:rPr lang="pt-BR" dirty="0" err="1"/>
              <a:t>commit</a:t>
            </a:r>
            <a:r>
              <a:rPr lang="pt-BR" dirty="0"/>
              <a:t> feito a "1" </a:t>
            </a:r>
            <a:r>
              <a:rPr lang="pt-BR" dirty="0" err="1"/>
              <a:t>commit</a:t>
            </a:r>
            <a:r>
              <a:rPr lang="pt-BR" dirty="0"/>
              <a:t> atrás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restore</a:t>
            </a:r>
            <a:r>
              <a:rPr lang="pt-BR" dirty="0"/>
              <a:t> -- </a:t>
            </a:r>
            <a:r>
              <a:rPr lang="pt-BR" dirty="0" err="1"/>
              <a:t>staged</a:t>
            </a:r>
            <a:r>
              <a:rPr lang="pt-BR" dirty="0"/>
              <a:t> file1.txt desfaz o </a:t>
            </a:r>
            <a:r>
              <a:rPr lang="pt-BR" dirty="0" err="1"/>
              <a:t>add</a:t>
            </a:r>
            <a:r>
              <a:rPr lang="pt-BR" dirty="0"/>
              <a:t> nos arquivos selecionados</a:t>
            </a:r>
          </a:p>
          <a:p>
            <a:r>
              <a:rPr lang="pt-BR" dirty="0"/>
              <a:t>Podemos usar as mesmas sintaxes do </a:t>
            </a:r>
            <a:r>
              <a:rPr lang="pt-BR" dirty="0" err="1"/>
              <a:t>add</a:t>
            </a:r>
            <a:r>
              <a:rPr lang="pt-BR" dirty="0"/>
              <a:t>, com </a:t>
            </a:r>
            <a:r>
              <a:rPr lang="pt-BR" dirty="0" err="1"/>
              <a:t>wildcard</a:t>
            </a:r>
            <a:r>
              <a:rPr lang="pt-BR" dirty="0"/>
              <a:t> ou “.”</a:t>
            </a:r>
          </a:p>
        </p:txBody>
      </p:sp>
    </p:spTree>
    <p:extLst>
      <p:ext uri="{BB962C8B-B14F-4D97-AF65-F5344CB8AC3E}">
        <p14:creationId xmlns:p14="http://schemas.microsoft.com/office/powerpoint/2010/main" val="336641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15165-D396-18ED-A64C-6BAE589D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Repositórios remotos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13679-354D-1A96-03DD-3C7E31973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Para adicionar um repositório remoto: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remote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https://blablalba.git</a:t>
            </a:r>
          </a:p>
          <a:p>
            <a:endParaRPr lang="pt-BR" dirty="0"/>
          </a:p>
          <a:p>
            <a:r>
              <a:rPr lang="pt-BR" dirty="0"/>
              <a:t>Para adicionar o que existe no repositório local para o remoto: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-u </a:t>
            </a:r>
            <a:r>
              <a:rPr lang="pt-BR" dirty="0" err="1"/>
              <a:t>origin</a:t>
            </a:r>
            <a:r>
              <a:rPr lang="pt-BR" dirty="0"/>
              <a:t> master </a:t>
            </a:r>
          </a:p>
          <a:p>
            <a:endParaRPr lang="pt-BR" dirty="0"/>
          </a:p>
          <a:p>
            <a:r>
              <a:rPr lang="pt-BR" dirty="0"/>
              <a:t>Para adicionar o que existe no repositório remoto para o local: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36803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676A-2F2B-4692-D4F4-6EE1C855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token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C247F4-12F8-7D7F-86CB-9596669C5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2"/>
          <a:stretch/>
        </p:blipFill>
        <p:spPr bwMode="auto">
          <a:xfrm>
            <a:off x="1247827" y="1264555"/>
            <a:ext cx="3860416" cy="544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FB82C8-D46D-7725-93DF-C5E27B16B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1" r="27953"/>
          <a:stretch/>
        </p:blipFill>
        <p:spPr bwMode="auto">
          <a:xfrm>
            <a:off x="6096000" y="478078"/>
            <a:ext cx="5574634" cy="62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72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7065-5A6D-C0C1-C7AB-D2A78735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token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089036-1459-1584-1EEA-5D1CE41B0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1" b="43135"/>
          <a:stretch/>
        </p:blipFill>
        <p:spPr bwMode="auto">
          <a:xfrm>
            <a:off x="395442" y="1293249"/>
            <a:ext cx="6418313" cy="22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CD9304-6F9B-4AAD-F6F9-D4AB310A7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2"/>
          <a:stretch/>
        </p:blipFill>
        <p:spPr bwMode="auto">
          <a:xfrm>
            <a:off x="4277032" y="3784207"/>
            <a:ext cx="7753043" cy="29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77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8987-A52C-9956-8B51-F2B849D5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token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D207E1-2981-912B-BA58-6758F244A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" t="3871" r="12667" b="37634"/>
          <a:stretch/>
        </p:blipFill>
        <p:spPr bwMode="auto">
          <a:xfrm>
            <a:off x="687388" y="1784554"/>
            <a:ext cx="4454013" cy="40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393B3-418A-E68A-4A23-96B7CE82E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07" y="3790334"/>
            <a:ext cx="71628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09367-118D-4DAA-A605-B96E033A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356E72-A2D4-4E6C-B0CC-BFFEC4FB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Diferença entre </a:t>
            </a:r>
            <a:r>
              <a:rPr lang="pt-BR" dirty="0" err="1"/>
              <a:t>git</a:t>
            </a:r>
            <a:r>
              <a:rPr lang="pt-BR" dirty="0"/>
              <a:t> e drive?</a:t>
            </a:r>
          </a:p>
          <a:p>
            <a:endParaRPr lang="pt-BR" dirty="0"/>
          </a:p>
          <a:p>
            <a:r>
              <a:rPr lang="pt-BR" dirty="0"/>
              <a:t>Diferença entre </a:t>
            </a:r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github</a:t>
            </a:r>
            <a:r>
              <a:rPr lang="pt-BR" dirty="0"/>
              <a:t>?</a:t>
            </a:r>
          </a:p>
          <a:p>
            <a:r>
              <a:rPr lang="pt-BR" dirty="0"/>
              <a:t>(precisa de </a:t>
            </a:r>
            <a:r>
              <a:rPr lang="pt-BR" dirty="0" err="1"/>
              <a:t>github</a:t>
            </a:r>
            <a:r>
              <a:rPr lang="pt-BR" dirty="0"/>
              <a:t>?)</a:t>
            </a:r>
          </a:p>
          <a:p>
            <a:endParaRPr lang="pt-BR" dirty="0"/>
          </a:p>
          <a:p>
            <a:r>
              <a:rPr lang="pt-BR" dirty="0"/>
              <a:t>Versionamento e </a:t>
            </a:r>
            <a:r>
              <a:rPr lang="pt-BR" dirty="0" err="1"/>
              <a:t>branches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add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Pull</a:t>
            </a:r>
            <a:r>
              <a:rPr lang="pt-BR" dirty="0"/>
              <a:t>, merge, </a:t>
            </a:r>
            <a:r>
              <a:rPr lang="pt-BR" dirty="0" err="1"/>
              <a:t>push</a:t>
            </a:r>
            <a:r>
              <a:rPr lang="pt-BR" dirty="0"/>
              <a:t>, </a:t>
            </a:r>
            <a:r>
              <a:rPr lang="pt-BR" dirty="0" err="1"/>
              <a:t>commit</a:t>
            </a:r>
            <a:r>
              <a:rPr lang="pt-BR" dirty="0"/>
              <a:t>, repositório</a:t>
            </a:r>
          </a:p>
        </p:txBody>
      </p:sp>
      <p:pic>
        <p:nvPicPr>
          <p:cNvPr id="1026" name="Picture 2" descr="Saiba tudo sobre o Gitflow Workflow | Atlassian Git Tutorial">
            <a:extLst>
              <a:ext uri="{FF2B5EF4-FFF2-40B4-BE49-F238E27FC236}">
                <a16:creationId xmlns:a16="http://schemas.microsoft.com/office/drawing/2014/main" id="{048C7127-0351-4A3A-9200-241F19E75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264" y="1083212"/>
            <a:ext cx="5259786" cy="377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870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71B9-3E4F-CCCC-A08F-8EC6F67E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token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02ACF-A96B-653A-93FE-999BA5BE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36" y="3146323"/>
            <a:ext cx="6344528" cy="5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4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B0CA-0FB4-D5D0-1402-3149AE80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Github</a:t>
            </a:r>
            <a:r>
              <a:rPr lang="pt-BR" dirty="0"/>
              <a:t>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F52F-6275-6416-D83F-05D98BC2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https://github.com/yJoaoFerreira/receita-bolo</a:t>
            </a:r>
          </a:p>
        </p:txBody>
      </p:sp>
    </p:spTree>
    <p:extLst>
      <p:ext uri="{BB962C8B-B14F-4D97-AF65-F5344CB8AC3E}">
        <p14:creationId xmlns:p14="http://schemas.microsoft.com/office/powerpoint/2010/main" val="4281823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6C09F-2AEB-E540-9211-D1A6E84C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FFFD2-87C6-9C59-71D4-92CFCFE0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477" y="1685335"/>
            <a:ext cx="9748911" cy="492647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Para iniciar uma nova Branch:</a:t>
            </a:r>
          </a:p>
          <a:p>
            <a:r>
              <a:rPr lang="pt-BR" dirty="0" err="1"/>
              <a:t>git</a:t>
            </a:r>
            <a:r>
              <a:rPr lang="pt-BR" dirty="0"/>
              <a:t> checkout -b nova-Branch</a:t>
            </a:r>
          </a:p>
          <a:p>
            <a:endParaRPr lang="pt-BR" dirty="0"/>
          </a:p>
          <a:p>
            <a:r>
              <a:rPr lang="pt-BR" dirty="0"/>
              <a:t>Repare que todos os </a:t>
            </a:r>
            <a:r>
              <a:rPr lang="pt-BR" dirty="0" err="1"/>
              <a:t>commits</a:t>
            </a:r>
            <a:r>
              <a:rPr lang="pt-BR" dirty="0"/>
              <a:t> são feitos em uma Branch escolhida, originalmente a master, mas podendo ser mudada</a:t>
            </a:r>
          </a:p>
          <a:p>
            <a:endParaRPr lang="pt-BR" dirty="0"/>
          </a:p>
          <a:p>
            <a:r>
              <a:rPr lang="pt-BR" dirty="0"/>
              <a:t>Para ir para uma Branch que já existe:</a:t>
            </a:r>
          </a:p>
          <a:p>
            <a:r>
              <a:rPr lang="pt-BR" dirty="0" err="1"/>
              <a:t>git</a:t>
            </a:r>
            <a:r>
              <a:rPr lang="pt-BR" dirty="0"/>
              <a:t> checkout </a:t>
            </a:r>
            <a:r>
              <a:rPr lang="pt-BR" dirty="0" err="1"/>
              <a:t>branc-name</a:t>
            </a:r>
            <a:endParaRPr lang="pt-BR" dirty="0"/>
          </a:p>
          <a:p>
            <a:r>
              <a:rPr lang="pt-BR" dirty="0"/>
              <a:t>Só será possível mudar de Branch se o </a:t>
            </a:r>
            <a:r>
              <a:rPr lang="pt-BR" dirty="0" err="1"/>
              <a:t>staging</a:t>
            </a:r>
            <a:r>
              <a:rPr lang="pt-BR" dirty="0"/>
              <a:t> tiver recebido </a:t>
            </a:r>
            <a:r>
              <a:rPr lang="pt-BR" dirty="0" err="1"/>
              <a:t>commit</a:t>
            </a:r>
            <a:r>
              <a:rPr lang="pt-BR" dirty="0"/>
              <a:t> ou estiver sem mudanças pendentes</a:t>
            </a:r>
          </a:p>
          <a:p>
            <a:endParaRPr lang="pt-BR" dirty="0"/>
          </a:p>
          <a:p>
            <a:r>
              <a:rPr lang="pt-BR" dirty="0"/>
              <a:t>Para subir uma Branch nova para um repositório online: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</a:t>
            </a:r>
            <a:r>
              <a:rPr lang="pt-BR" dirty="0" err="1"/>
              <a:t>origin</a:t>
            </a:r>
            <a:r>
              <a:rPr lang="pt-BR" dirty="0"/>
              <a:t> nova-</a:t>
            </a:r>
            <a:r>
              <a:rPr lang="pt-BR" dirty="0" err="1"/>
              <a:t>branch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874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CB928-D458-E505-566E-A5E664A0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r>
              <a:rPr lang="pt-BR" dirty="0"/>
              <a:t> - merge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6DC815-A546-869D-F65A-36070A0F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Podemos fazer o merge de duas </a:t>
            </a:r>
            <a:r>
              <a:rPr lang="pt-BR" dirty="0" err="1"/>
              <a:t>branches</a:t>
            </a:r>
            <a:r>
              <a:rPr lang="pt-BR" dirty="0"/>
              <a:t>, ou podemos deixar elas separadas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checkout master</a:t>
            </a:r>
          </a:p>
          <a:p>
            <a:r>
              <a:rPr lang="pt-BR" dirty="0" err="1"/>
              <a:t>Git</a:t>
            </a:r>
            <a:r>
              <a:rPr lang="pt-BR" dirty="0"/>
              <a:t> merge new-Branch</a:t>
            </a:r>
          </a:p>
          <a:p>
            <a:endParaRPr lang="pt-BR" dirty="0"/>
          </a:p>
          <a:p>
            <a:r>
              <a:rPr lang="pt-BR" dirty="0"/>
              <a:t>Se a nova Branch é  igual à master, com algumas alterações, ao dar merge fazemos um fast-</a:t>
            </a:r>
            <a:r>
              <a:rPr lang="pt-BR" dirty="0" err="1"/>
              <a:t>forward</a:t>
            </a:r>
            <a:endParaRPr lang="pt-BR" dirty="0"/>
          </a:p>
          <a:p>
            <a:r>
              <a:rPr lang="pt-BR" dirty="0"/>
              <a:t>Pode acontecer, contudo, de a nova Branch ter seguido uma rota paralela à master. Neste caso, o merge requer mais atenção, precisamos resolver possíveis conflitos (merge </a:t>
            </a:r>
            <a:r>
              <a:rPr lang="pt-BR" dirty="0" err="1"/>
              <a:t>three-way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6293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88DA9-BC4C-54ED-5385-961B47C2E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Braches</a:t>
            </a:r>
            <a:r>
              <a:rPr lang="pt-BR" dirty="0"/>
              <a:t> - merge</a:t>
            </a:r>
          </a:p>
        </p:txBody>
      </p:sp>
      <p:pic>
        <p:nvPicPr>
          <p:cNvPr id="2050" name="Picture 2" descr="Branch de correção (hotfix) baseado em `master`.">
            <a:extLst>
              <a:ext uri="{FF2B5EF4-FFF2-40B4-BE49-F238E27FC236}">
                <a16:creationId xmlns:a16="http://schemas.microsoft.com/office/drawing/2014/main" id="{C45955E5-7910-5E30-55F4-70D20DB4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48" y="2266144"/>
            <a:ext cx="7620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D230E5A-2A63-D1FC-5DB6-9FF08FD82419}"/>
              </a:ext>
            </a:extLst>
          </p:cNvPr>
          <p:cNvSpPr txBox="1">
            <a:spLocks/>
          </p:cNvSpPr>
          <p:nvPr/>
        </p:nvSpPr>
        <p:spPr>
          <a:xfrm>
            <a:off x="6431061" y="1625699"/>
            <a:ext cx="4874674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Merge fast-</a:t>
            </a:r>
            <a:r>
              <a:rPr lang="pt-BR" dirty="0" err="1"/>
              <a:t>forward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25957F6-9375-F89A-2170-5ABD08151B93}"/>
              </a:ext>
            </a:extLst>
          </p:cNvPr>
          <p:cNvSpPr txBox="1">
            <a:spLocks/>
          </p:cNvSpPr>
          <p:nvPr/>
        </p:nvSpPr>
        <p:spPr>
          <a:xfrm>
            <a:off x="5829668" y="5759256"/>
            <a:ext cx="4874674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Merge </a:t>
            </a:r>
            <a:r>
              <a:rPr lang="pt-BR" dirty="0" err="1"/>
              <a:t>three-way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97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EC86E-A45D-FD8D-8B31-732F7981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r>
              <a:rPr lang="pt-BR" dirty="0"/>
              <a:t> - merge</a:t>
            </a:r>
          </a:p>
        </p:txBody>
      </p:sp>
      <p:pic>
        <p:nvPicPr>
          <p:cNvPr id="3074" name="Picture 2" descr="Três snapshots usados em um merge típico.">
            <a:extLst>
              <a:ext uri="{FF2B5EF4-FFF2-40B4-BE49-F238E27FC236}">
                <a16:creationId xmlns:a16="http://schemas.microsoft.com/office/drawing/2014/main" id="{096F4455-D07F-4839-253B-575F9A6EE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978" y="2050586"/>
            <a:ext cx="7620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2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EC13B-3F65-BB06-A301-BCBB1EB1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r>
              <a:rPr lang="pt-BR" dirty="0"/>
              <a:t> - merge</a:t>
            </a:r>
          </a:p>
        </p:txBody>
      </p:sp>
      <p:pic>
        <p:nvPicPr>
          <p:cNvPr id="4098" name="Picture 2" descr="Um commit de merge.">
            <a:extLst>
              <a:ext uri="{FF2B5EF4-FFF2-40B4-BE49-F238E27FC236}">
                <a16:creationId xmlns:a16="http://schemas.microsoft.com/office/drawing/2014/main" id="{D2D7FAC3-EA1E-B43E-A09F-2A42F2260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63" y="2275742"/>
            <a:ext cx="7620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78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EC13B-3F65-BB06-A301-BCBB1EB1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r>
              <a:rPr lang="pt-BR" dirty="0"/>
              <a:t> - merge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F819E81-A963-8F2C-93EC-D4B5A655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114" y="2049193"/>
            <a:ext cx="5752929" cy="3777622"/>
          </a:xfrm>
        </p:spPr>
        <p:txBody>
          <a:bodyPr>
            <a:normAutofit/>
          </a:bodyPr>
          <a:lstStyle/>
          <a:p>
            <a:r>
              <a:rPr lang="pt-BR" dirty="0"/>
              <a:t>Caso as duas </a:t>
            </a:r>
            <a:r>
              <a:rPr lang="pt-BR" dirty="0" err="1"/>
              <a:t>branches</a:t>
            </a:r>
            <a:r>
              <a:rPr lang="pt-BR" dirty="0"/>
              <a:t> tenham alterado coisas diferentes nos mesmos arquivos, este merge irá gerar conflitos que precisam ser resolvidos manualmente</a:t>
            </a:r>
          </a:p>
          <a:p>
            <a:endParaRPr lang="pt-BR" dirty="0"/>
          </a:p>
          <a:p>
            <a:r>
              <a:rPr lang="pt-BR" dirty="0"/>
              <a:t>Não precisamos dar merge sempre, não tem problema existir uma Branch solta, de teste por exemplo</a:t>
            </a:r>
          </a:p>
        </p:txBody>
      </p:sp>
      <p:pic>
        <p:nvPicPr>
          <p:cNvPr id="5122" name="Picture 2" descr="enter image description here">
            <a:extLst>
              <a:ext uri="{FF2B5EF4-FFF2-40B4-BE49-F238E27FC236}">
                <a16:creationId xmlns:a16="http://schemas.microsoft.com/office/drawing/2014/main" id="{AD50AC5A-D15D-0660-B2BA-82F78AC7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336" y="1523999"/>
            <a:ext cx="3308276" cy="505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30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F0391-3ACE-A951-9116-23E0D8FE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D0AF4-AF06-9ECA-7A39-C366FC55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540189"/>
            <a:ext cx="8911688" cy="5099762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Crie uma pasta chamada “Projeto Bolo”</a:t>
            </a:r>
          </a:p>
          <a:p>
            <a:r>
              <a:rPr lang="pt-BR" dirty="0"/>
              <a:t>Dentro desta pasta, crie dois arquivos de texto titulados “Ingredientes.txt” e “Receita.txt”</a:t>
            </a:r>
          </a:p>
          <a:p>
            <a:r>
              <a:rPr lang="pt-BR" dirty="0"/>
              <a:t>Crie uma pasta “Extras” e adicione um arquivo de texto “URLs” com URLs de sites de receitas. Esta pasta NÃO deve ser adicionada ao repositório em nenhum </a:t>
            </a:r>
            <a:r>
              <a:rPr lang="pt-BR" dirty="0" err="1"/>
              <a:t>commit</a:t>
            </a:r>
            <a:endParaRPr lang="pt-BR" dirty="0"/>
          </a:p>
          <a:p>
            <a:r>
              <a:rPr lang="pt-BR" dirty="0"/>
              <a:t>Inclua 5 ingredientes no “ingredientes.txt”, inclua 7 passos no “Receita.txt” (pulando linha)</a:t>
            </a:r>
          </a:p>
          <a:p>
            <a:r>
              <a:rPr lang="pt-BR" dirty="0"/>
              <a:t>Faça um primeiro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  <a:p>
            <a:r>
              <a:rPr lang="pt-BR" dirty="0"/>
              <a:t>Adicione mais dois ingredientes</a:t>
            </a:r>
          </a:p>
          <a:p>
            <a:r>
              <a:rPr lang="pt-BR" dirty="0"/>
              <a:t>Adicione mais um arquivo .png com a foto de um dos ingredientes</a:t>
            </a:r>
          </a:p>
          <a:p>
            <a:r>
              <a:rPr lang="pt-BR" dirty="0"/>
              <a:t>Altere uma  linha da receita</a:t>
            </a:r>
          </a:p>
          <a:p>
            <a:r>
              <a:rPr lang="pt-BR" dirty="0"/>
              <a:t>Faça dois </a:t>
            </a:r>
            <a:r>
              <a:rPr lang="pt-BR" dirty="0" err="1"/>
              <a:t>commits</a:t>
            </a:r>
            <a:r>
              <a:rPr lang="pt-BR" dirty="0"/>
              <a:t> separados, um “adição de ingredientes” e outro “correção da receita”</a:t>
            </a:r>
          </a:p>
          <a:p>
            <a:r>
              <a:rPr lang="pt-BR" dirty="0"/>
              <a:t>Crie uma nova Branch “bolo de sorvete” e adicione um novo arquivo “receita complementar.txt”, fazendo </a:t>
            </a:r>
            <a:r>
              <a:rPr lang="pt-BR" dirty="0" err="1"/>
              <a:t>commit</a:t>
            </a:r>
            <a:endParaRPr lang="pt-BR" dirty="0"/>
          </a:p>
          <a:p>
            <a:r>
              <a:rPr lang="pt-BR" dirty="0"/>
              <a:t>Volte para a Branch principal e crie outra nova Branch, “Bolo especial” e adicione um novo arquivo “receita especial.txt”, fazendo </a:t>
            </a:r>
            <a:r>
              <a:rPr lang="pt-BR" dirty="0" err="1"/>
              <a:t>commit</a:t>
            </a:r>
            <a:r>
              <a:rPr lang="pt-BR" dirty="0"/>
              <a:t>. Adicione “agua” no “ingrediente.txt”</a:t>
            </a:r>
          </a:p>
          <a:p>
            <a:r>
              <a:rPr lang="pt-BR" dirty="0"/>
              <a:t>Na Branch principal, adicione foto de mais um ingrediente “sal” no ingredientes.txt e faça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  <a:p>
            <a:r>
              <a:rPr lang="pt-BR" dirty="0"/>
              <a:t>Faça o merge da Branch “bolo de sorvete” com a “</a:t>
            </a:r>
            <a:r>
              <a:rPr lang="pt-BR" dirty="0" err="1"/>
              <a:t>Main</a:t>
            </a:r>
            <a:r>
              <a:rPr lang="pt-BR" dirty="0"/>
              <a:t>”. Se der conflito, resolva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608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95896-E740-7E73-0762-A625B9D6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- Graficamente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9301E7-B389-D38B-86BC-35224244B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85" y="1905000"/>
            <a:ext cx="69437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51E38-3164-06A5-D996-C4E46E2E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59DD4-94C6-5FF8-61B8-4CD13B91C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Podemos usar pelo CMD ou por uma interface, como </a:t>
            </a:r>
            <a:r>
              <a:rPr lang="pt-BR" dirty="0" err="1"/>
              <a:t>vscode</a:t>
            </a:r>
            <a:endParaRPr lang="pt-BR" dirty="0"/>
          </a:p>
          <a:p>
            <a:endParaRPr lang="pt-BR" dirty="0"/>
          </a:p>
          <a:p>
            <a:r>
              <a:rPr lang="pt-BR" dirty="0"/>
              <a:t>Precisamos baixar (</a:t>
            </a:r>
            <a:r>
              <a:rPr lang="pt-BR" dirty="0" err="1"/>
              <a:t>git</a:t>
            </a:r>
            <a:r>
              <a:rPr lang="pt-BR" dirty="0"/>
              <a:t> for Windows)</a:t>
            </a:r>
          </a:p>
          <a:p>
            <a:endParaRPr lang="pt-BR" dirty="0"/>
          </a:p>
          <a:p>
            <a:r>
              <a:rPr lang="pt-BR" dirty="0"/>
              <a:t>Configurações iniciais importantes:</a:t>
            </a:r>
          </a:p>
          <a:p>
            <a:pPr lvl="1"/>
            <a:r>
              <a:rPr lang="pt-BR" dirty="0" err="1"/>
              <a:t>name</a:t>
            </a:r>
            <a:r>
              <a:rPr lang="pt-BR" dirty="0"/>
              <a:t>, </a:t>
            </a:r>
            <a:r>
              <a:rPr lang="pt-BR" dirty="0" err="1"/>
              <a:t>email</a:t>
            </a:r>
            <a:r>
              <a:rPr lang="pt-BR" dirty="0"/>
              <a:t>, default editor, </a:t>
            </a:r>
            <a:r>
              <a:rPr lang="pt-BR" dirty="0" err="1"/>
              <a:t>line</a:t>
            </a:r>
            <a:r>
              <a:rPr lang="pt-BR" dirty="0"/>
              <a:t> </a:t>
            </a:r>
            <a:r>
              <a:rPr lang="pt-BR" dirty="0" err="1"/>
              <a:t>ending</a:t>
            </a:r>
            <a:r>
              <a:rPr lang="pt-BR" dirty="0"/>
              <a:t> (Windows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mac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Ambientes existentes para essas configurações:</a:t>
            </a:r>
          </a:p>
          <a:p>
            <a:pPr lvl="1"/>
            <a:r>
              <a:rPr lang="pt-BR" dirty="0"/>
              <a:t>system - todos os </a:t>
            </a:r>
            <a:r>
              <a:rPr lang="pt-BR" dirty="0" err="1"/>
              <a:t>usuarios</a:t>
            </a:r>
            <a:endParaRPr lang="pt-BR" dirty="0"/>
          </a:p>
          <a:p>
            <a:pPr lvl="1"/>
            <a:r>
              <a:rPr lang="pt-BR" dirty="0"/>
              <a:t>global - todos os </a:t>
            </a:r>
            <a:r>
              <a:rPr lang="pt-BR" dirty="0" err="1"/>
              <a:t>repositorios</a:t>
            </a:r>
            <a:r>
              <a:rPr lang="pt-BR" dirty="0"/>
              <a:t> do </a:t>
            </a:r>
            <a:r>
              <a:rPr lang="pt-BR" dirty="0" err="1"/>
              <a:t>usuario</a:t>
            </a:r>
            <a:r>
              <a:rPr lang="pt-BR" dirty="0"/>
              <a:t> atual</a:t>
            </a:r>
          </a:p>
          <a:p>
            <a:pPr lvl="1"/>
            <a:r>
              <a:rPr lang="pt-BR" dirty="0"/>
              <a:t>local - o </a:t>
            </a:r>
            <a:r>
              <a:rPr lang="pt-BR" dirty="0" err="1"/>
              <a:t>repositorio</a:t>
            </a:r>
            <a:r>
              <a:rPr lang="pt-BR" dirty="0"/>
              <a:t> atual</a:t>
            </a:r>
          </a:p>
        </p:txBody>
      </p:sp>
    </p:spTree>
    <p:extLst>
      <p:ext uri="{BB962C8B-B14F-4D97-AF65-F5344CB8AC3E}">
        <p14:creationId xmlns:p14="http://schemas.microsoft.com/office/powerpoint/2010/main" val="339987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F12AE-DF72-84E9-AA57-A7C610C2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64BC3D-EC2C-E4B8-F860-90E14F70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--global user.name "</a:t>
            </a:r>
            <a:r>
              <a:rPr lang="pt-BR" dirty="0" err="1"/>
              <a:t>lucas</a:t>
            </a:r>
            <a:r>
              <a:rPr lang="pt-BR" dirty="0"/>
              <a:t>"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--global </a:t>
            </a:r>
            <a:r>
              <a:rPr lang="pt-BR" dirty="0" err="1"/>
              <a:t>user.email</a:t>
            </a:r>
            <a:r>
              <a:rPr lang="pt-BR" dirty="0"/>
              <a:t> bla@ufrj.br</a:t>
            </a:r>
          </a:p>
          <a:p>
            <a:endParaRPr lang="pt-BR" dirty="0"/>
          </a:p>
          <a:p>
            <a:r>
              <a:rPr lang="pt-BR" dirty="0" err="1"/>
              <a:t>windows</a:t>
            </a:r>
            <a:r>
              <a:rPr lang="pt-BR" dirty="0"/>
              <a:t> usa </a:t>
            </a:r>
            <a:r>
              <a:rPr lang="pt-BR" dirty="0" err="1"/>
              <a:t>cr</a:t>
            </a:r>
            <a:r>
              <a:rPr lang="pt-BR" dirty="0"/>
              <a:t> </a:t>
            </a:r>
            <a:r>
              <a:rPr lang="pt-BR" dirty="0" err="1"/>
              <a:t>lf</a:t>
            </a:r>
            <a:r>
              <a:rPr lang="pt-BR" dirty="0"/>
              <a:t> para final de linha, </a:t>
            </a:r>
            <a:r>
              <a:rPr lang="pt-BR" dirty="0" err="1"/>
              <a:t>mac</a:t>
            </a:r>
            <a:r>
              <a:rPr lang="pt-BR" dirty="0"/>
              <a:t> usa </a:t>
            </a:r>
            <a:r>
              <a:rPr lang="pt-BR" dirty="0" err="1"/>
              <a:t>lf</a:t>
            </a:r>
            <a:r>
              <a:rPr lang="pt-BR" dirty="0"/>
              <a:t>. Devemos ter uma </a:t>
            </a:r>
            <a:r>
              <a:rPr lang="pt-BR" dirty="0" err="1"/>
              <a:t>config</a:t>
            </a:r>
            <a:r>
              <a:rPr lang="pt-BR" dirty="0"/>
              <a:t> no </a:t>
            </a:r>
            <a:r>
              <a:rPr lang="pt-BR" dirty="0" err="1"/>
              <a:t>git</a:t>
            </a:r>
            <a:r>
              <a:rPr lang="pt-BR" dirty="0"/>
              <a:t> q unifique tudo de acordo com seu sistema (já vem com essa opção nas novas versões)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--global </a:t>
            </a:r>
            <a:r>
              <a:rPr lang="pt-BR" dirty="0" err="1"/>
              <a:t>core.autocrlf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 (</a:t>
            </a:r>
            <a:r>
              <a:rPr lang="pt-BR" dirty="0" err="1"/>
              <a:t>windows</a:t>
            </a:r>
            <a:r>
              <a:rPr lang="pt-BR" dirty="0"/>
              <a:t>)/input (</a:t>
            </a:r>
            <a:r>
              <a:rPr lang="pt-BR" dirty="0" err="1"/>
              <a:t>mac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14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4F71A-4CF0-FE89-7900-A0DDCCEC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– primeiros 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8BC43-8EC8-07F4-3545-CE0A09AA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Selecionamos uma pasta e abrimos o </a:t>
            </a:r>
            <a:r>
              <a:rPr lang="pt-BR" dirty="0" err="1"/>
              <a:t>cmd</a:t>
            </a:r>
            <a:r>
              <a:rPr lang="pt-BR" dirty="0"/>
              <a:t> naquela pasta</a:t>
            </a:r>
          </a:p>
          <a:p>
            <a:endParaRPr lang="pt-BR" dirty="0"/>
          </a:p>
          <a:p>
            <a:r>
              <a:rPr lang="pt-BR" dirty="0"/>
              <a:t>Executando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, escrevemos: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endParaRPr lang="pt-BR" dirty="0"/>
          </a:p>
          <a:p>
            <a:r>
              <a:rPr lang="pt-BR" dirty="0"/>
              <a:t>verificar se a pasta .</a:t>
            </a:r>
            <a:r>
              <a:rPr lang="pt-BR" dirty="0" err="1"/>
              <a:t>git</a:t>
            </a:r>
            <a:r>
              <a:rPr lang="pt-BR" dirty="0"/>
              <a:t> foi criada (oculta)</a:t>
            </a:r>
          </a:p>
        </p:txBody>
      </p:sp>
    </p:spTree>
    <p:extLst>
      <p:ext uri="{BB962C8B-B14F-4D97-AF65-F5344CB8AC3E}">
        <p14:creationId xmlns:p14="http://schemas.microsoft.com/office/powerpoint/2010/main" val="12450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15890-D702-A743-2DE4-830AC37E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Caminhos </a:t>
            </a:r>
            <a:r>
              <a:rPr lang="pt-BR" dirty="0" err="1"/>
              <a:t>git</a:t>
            </a:r>
            <a:endParaRPr lang="pt-BR" dirty="0"/>
          </a:p>
        </p:txBody>
      </p:sp>
      <p:pic>
        <p:nvPicPr>
          <p:cNvPr id="1026" name="Picture 2" descr="git diagram">
            <a:extLst>
              <a:ext uri="{FF2B5EF4-FFF2-40B4-BE49-F238E27FC236}">
                <a16:creationId xmlns:a16="http://schemas.microsoft.com/office/drawing/2014/main" id="{CA0C9F1D-DB73-715C-E5B6-0F9440B54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56" y="2048076"/>
            <a:ext cx="6432452" cy="456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1B164-BD18-2E87-75D4-9A0637BE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F8C07-A3FF-A9B7-43A4-84A196359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575" y="1905000"/>
            <a:ext cx="9099037" cy="4328890"/>
          </a:xfrm>
        </p:spPr>
        <p:txBody>
          <a:bodyPr>
            <a:normAutofit/>
          </a:bodyPr>
          <a:lstStyle/>
          <a:p>
            <a:r>
              <a:rPr lang="pt-BR" dirty="0"/>
              <a:t>Crie um arquivo na pasta e escreva no terminal:</a:t>
            </a:r>
          </a:p>
          <a:p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file1.txt</a:t>
            </a:r>
          </a:p>
          <a:p>
            <a:r>
              <a:rPr lang="pt-BR" dirty="0"/>
              <a:t>ou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r>
              <a:rPr lang="pt-BR" dirty="0"/>
              <a:t>ou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*.</a:t>
            </a:r>
            <a:r>
              <a:rPr lang="pt-BR" dirty="0" err="1"/>
              <a:t>txt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Add</a:t>
            </a:r>
            <a:r>
              <a:rPr lang="pt-BR" dirty="0"/>
              <a:t> - adiciona todos os arquivos na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. </a:t>
            </a:r>
          </a:p>
          <a:p>
            <a:r>
              <a:rPr lang="pt-BR" dirty="0"/>
              <a:t>Devemos sempre adicionar tudo? Não! Devemos adicionar apenas alguns arquivos relacionados, para dar </a:t>
            </a:r>
            <a:r>
              <a:rPr lang="pt-BR" dirty="0" err="1"/>
              <a:t>commit</a:t>
            </a:r>
            <a:r>
              <a:rPr lang="pt-BR" dirty="0"/>
              <a:t> junto e com um “assunto” só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74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1ABB1-420A-1539-CCBB-61A85904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8FFE9-33D6-0088-742B-F5056745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-m "</a:t>
            </a:r>
            <a:r>
              <a:rPr lang="pt-BR" dirty="0" err="1"/>
              <a:t>comentario</a:t>
            </a:r>
            <a:r>
              <a:rPr lang="pt-BR" dirty="0"/>
              <a:t>"</a:t>
            </a:r>
          </a:p>
          <a:p>
            <a:r>
              <a:rPr lang="pt-BR" dirty="0"/>
              <a:t>Este comentário será acessível e visível depois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 não esvazia depois de dar </a:t>
            </a:r>
            <a:r>
              <a:rPr lang="pt-BR" dirty="0" err="1"/>
              <a:t>commit</a:t>
            </a:r>
            <a:r>
              <a:rPr lang="pt-BR" dirty="0"/>
              <a:t>. Se apagamos um arquivo da pasta original, e mandamos </a:t>
            </a:r>
            <a:r>
              <a:rPr lang="pt-BR" dirty="0" err="1"/>
              <a:t>add</a:t>
            </a:r>
            <a:r>
              <a:rPr lang="pt-BR" dirty="0"/>
              <a:t> nesse arquivo, ele remove este arquivo da </a:t>
            </a:r>
            <a:r>
              <a:rPr lang="pt-BR" dirty="0" err="1"/>
              <a:t>area</a:t>
            </a:r>
            <a:r>
              <a:rPr lang="pt-BR" dirty="0"/>
              <a:t> de </a:t>
            </a:r>
            <a:r>
              <a:rPr lang="pt-BR" dirty="0" err="1"/>
              <a:t>staging</a:t>
            </a:r>
            <a:endParaRPr lang="pt-BR" dirty="0"/>
          </a:p>
          <a:p>
            <a:endParaRPr lang="pt-BR" dirty="0"/>
          </a:p>
          <a:p>
            <a:r>
              <a:rPr lang="pt-BR" dirty="0"/>
              <a:t>Cada </a:t>
            </a:r>
            <a:r>
              <a:rPr lang="pt-BR" dirty="0" err="1"/>
              <a:t>commit</a:t>
            </a:r>
            <a:r>
              <a:rPr lang="pt-BR" dirty="0"/>
              <a:t> tem o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 completo do momento q o </a:t>
            </a:r>
            <a:r>
              <a:rPr lang="pt-BR" dirty="0" err="1"/>
              <a:t>commit</a:t>
            </a:r>
            <a:r>
              <a:rPr lang="pt-BR" dirty="0"/>
              <a:t> foi feito. O </a:t>
            </a:r>
            <a:r>
              <a:rPr lang="pt-BR" dirty="0" err="1"/>
              <a:t>git</a:t>
            </a:r>
            <a:r>
              <a:rPr lang="pt-BR" dirty="0"/>
              <a:t> não salva tudo repetido, ele é inteligente e só salva o que mudou. Como a informação fica </a:t>
            </a:r>
            <a:r>
              <a:rPr lang="pt-BR" dirty="0" err="1"/>
              <a:t>la</a:t>
            </a:r>
            <a:r>
              <a:rPr lang="pt-BR" dirty="0"/>
              <a:t>, você pode voltar para qualquer estado quando quiser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commit</a:t>
            </a:r>
            <a:r>
              <a:rPr lang="pt-BR" dirty="0"/>
              <a:t> fala quantos arquivos foram alterados, quantas inserções, quantas coisas apagadas, etc...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00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E0C61-E271-62F4-5F3A-3947F858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Staging</a:t>
            </a:r>
            <a:r>
              <a:rPr lang="pt-BR" dirty="0"/>
              <a:t> área </a:t>
            </a:r>
            <a:r>
              <a:rPr lang="pt-BR" dirty="0" err="1"/>
              <a:t>vs</a:t>
            </a:r>
            <a:r>
              <a:rPr lang="pt-BR" dirty="0"/>
              <a:t> repositório local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92389-2566-64F6-00DE-2D204182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169" y="1477107"/>
            <a:ext cx="9453489" cy="5134707"/>
          </a:xfrm>
        </p:spPr>
        <p:txBody>
          <a:bodyPr>
            <a:normAutofit fontScale="85000"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status - vai falar o status da </a:t>
            </a:r>
            <a:r>
              <a:rPr lang="pt-BR" dirty="0" err="1"/>
              <a:t>area</a:t>
            </a:r>
            <a:r>
              <a:rPr lang="pt-BR" dirty="0"/>
              <a:t> de trabalho, o que não foi ainda para a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/>
              <a:t>1) Execute </a:t>
            </a:r>
            <a:r>
              <a:rPr lang="pt-BR" dirty="0" err="1"/>
              <a:t>git</a:t>
            </a:r>
            <a:r>
              <a:rPr lang="pt-BR" dirty="0"/>
              <a:t> status em um projeto vazio.</a:t>
            </a:r>
          </a:p>
          <a:p>
            <a:r>
              <a:rPr lang="pt-BR" dirty="0"/>
              <a:t>2) Crie um arquivo e execute </a:t>
            </a:r>
            <a:r>
              <a:rPr lang="pt-BR" dirty="0" err="1"/>
              <a:t>git</a:t>
            </a:r>
            <a:r>
              <a:rPr lang="pt-BR" dirty="0"/>
              <a:t> status novamente</a:t>
            </a:r>
          </a:p>
          <a:p>
            <a:r>
              <a:rPr lang="pt-BR" dirty="0"/>
              <a:t>3) Utilize o comando de </a:t>
            </a:r>
            <a:r>
              <a:rPr lang="pt-BR" dirty="0" err="1"/>
              <a:t>Add</a:t>
            </a:r>
            <a:r>
              <a:rPr lang="pt-BR" dirty="0"/>
              <a:t> e verifique o status novamente</a:t>
            </a:r>
          </a:p>
          <a:p>
            <a:r>
              <a:rPr lang="pt-BR" dirty="0"/>
              <a:t>4) Modifique o arquivo na pasta e verifique o status novamente</a:t>
            </a:r>
          </a:p>
          <a:p>
            <a:r>
              <a:rPr lang="pt-BR" dirty="0"/>
              <a:t>5) Use o comando </a:t>
            </a:r>
            <a:r>
              <a:rPr lang="pt-BR" dirty="0" err="1"/>
              <a:t>Add</a:t>
            </a:r>
            <a:r>
              <a:rPr lang="pt-BR" dirty="0"/>
              <a:t> novamente, com </a:t>
            </a:r>
            <a:r>
              <a:rPr lang="pt-BR" dirty="0" err="1"/>
              <a:t>commit</a:t>
            </a:r>
            <a:r>
              <a:rPr lang="pt-BR" dirty="0"/>
              <a:t>, e verifique o status uma última vez</a:t>
            </a:r>
          </a:p>
          <a:p>
            <a:endParaRPr lang="pt-BR" dirty="0"/>
          </a:p>
          <a:p>
            <a:r>
              <a:rPr lang="pt-BR" dirty="0" err="1"/>
              <a:t>Commits</a:t>
            </a:r>
            <a:r>
              <a:rPr lang="pt-BR" dirty="0"/>
              <a:t> não podem ser nem muito grandes e nem muito pequenos. eles devem contar uma história, sempre que algo conceitual ou "decentemente grande" foi mudado. Sua descrição deve ser breve e direta.</a:t>
            </a:r>
          </a:p>
          <a:p>
            <a:r>
              <a:rPr lang="pt-BR" dirty="0" err="1"/>
              <a:t>Ex</a:t>
            </a:r>
            <a:r>
              <a:rPr lang="pt-BR" dirty="0"/>
              <a:t>: Um </a:t>
            </a:r>
            <a:r>
              <a:rPr lang="pt-BR" dirty="0" err="1"/>
              <a:t>commit</a:t>
            </a:r>
            <a:r>
              <a:rPr lang="pt-BR" dirty="0"/>
              <a:t> por bug </a:t>
            </a:r>
            <a:r>
              <a:rPr lang="pt-BR" dirty="0" err="1"/>
              <a:t>fix</a:t>
            </a:r>
            <a:r>
              <a:rPr lang="pt-BR" dirty="0"/>
              <a:t>, um </a:t>
            </a:r>
            <a:r>
              <a:rPr lang="pt-BR" dirty="0" err="1"/>
              <a:t>commit</a:t>
            </a:r>
            <a:r>
              <a:rPr lang="pt-BR" dirty="0"/>
              <a:t> por criação de coisa nova, </a:t>
            </a:r>
            <a:r>
              <a:rPr lang="pt-BR" dirty="0" err="1"/>
              <a:t>etc</a:t>
            </a:r>
            <a:endParaRPr lang="pt-BR" dirty="0"/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 não é necessária, podemos pular com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-a -m "</a:t>
            </a:r>
            <a:r>
              <a:rPr lang="pt-BR" dirty="0" err="1"/>
              <a:t>bla</a:t>
            </a:r>
            <a:r>
              <a:rPr lang="pt-BR" dirty="0"/>
              <a:t> </a:t>
            </a:r>
            <a:r>
              <a:rPr lang="pt-BR" dirty="0" err="1"/>
              <a:t>bla</a:t>
            </a:r>
            <a:r>
              <a:rPr lang="pt-BR" dirty="0"/>
              <a:t>", mas é bom tomar cuidado. É mais organizado usar a </a:t>
            </a:r>
            <a:r>
              <a:rPr lang="pt-BR" dirty="0" err="1"/>
              <a:t>staging</a:t>
            </a:r>
            <a:r>
              <a:rPr lang="pt-BR" dirty="0"/>
              <a:t> </a:t>
            </a:r>
            <a:r>
              <a:rPr lang="pt-BR" dirty="0" err="1"/>
              <a:t>area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723311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526</TotalTime>
  <Words>1383</Words>
  <Application>Microsoft Office PowerPoint</Application>
  <PresentationFormat>Widescreen</PresentationFormat>
  <Paragraphs>168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Arial</vt:lpstr>
      <vt:lpstr>Century Gothic</vt:lpstr>
      <vt:lpstr>Wingdings 3</vt:lpstr>
      <vt:lpstr>Cacho</vt:lpstr>
      <vt:lpstr>Git</vt:lpstr>
      <vt:lpstr>Git</vt:lpstr>
      <vt:lpstr>Git - geral</vt:lpstr>
      <vt:lpstr>Git - geral</vt:lpstr>
      <vt:lpstr>Git – primeiros comandos</vt:lpstr>
      <vt:lpstr>Caminhos git</vt:lpstr>
      <vt:lpstr>Git add</vt:lpstr>
      <vt:lpstr>Git commit</vt:lpstr>
      <vt:lpstr>Staging área vs repositório local</vt:lpstr>
      <vt:lpstr>Git – staging area</vt:lpstr>
      <vt:lpstr>Gitignore</vt:lpstr>
      <vt:lpstr>Git diff</vt:lpstr>
      <vt:lpstr>Git diff</vt:lpstr>
      <vt:lpstr>Git diff</vt:lpstr>
      <vt:lpstr>Git – comandos extras</vt:lpstr>
      <vt:lpstr>Repositórios remotos</vt:lpstr>
      <vt:lpstr>Github token</vt:lpstr>
      <vt:lpstr>Github token</vt:lpstr>
      <vt:lpstr>Github token</vt:lpstr>
      <vt:lpstr>Github token</vt:lpstr>
      <vt:lpstr>Github token</vt:lpstr>
      <vt:lpstr>Branches</vt:lpstr>
      <vt:lpstr>Branches - merge</vt:lpstr>
      <vt:lpstr>Braches - merge</vt:lpstr>
      <vt:lpstr>Branches - merge</vt:lpstr>
      <vt:lpstr>Branches - merge</vt:lpstr>
      <vt:lpstr>Branches - merge</vt:lpstr>
      <vt:lpstr>Exercício</vt:lpstr>
      <vt:lpstr>Exercício - Graficamente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importância do git</dc:title>
  <dc:creator>LUCAS ANTUNES FLORIANO</dc:creator>
  <cp:lastModifiedBy>LUCAS ANTUNES FLORIANO</cp:lastModifiedBy>
  <cp:revision>17</cp:revision>
  <dcterms:created xsi:type="dcterms:W3CDTF">2024-02-27T12:30:52Z</dcterms:created>
  <dcterms:modified xsi:type="dcterms:W3CDTF">2024-10-16T11:47:43Z</dcterms:modified>
</cp:coreProperties>
</file>