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HK Grotesk Bold" charset="1" panose="00000800000000000000"/>
      <p:regular r:id="rId32"/>
    </p:embeddedFont>
    <p:embeddedFont>
      <p:font typeface="HK Grotesk" charset="1" panose="00000500000000000000"/>
      <p:regular r:id="rId33"/>
    </p:embeddedFont>
    <p:embeddedFont>
      <p:font typeface="Horizon" charset="1" panose="02000500000000000000"/>
      <p:regular r:id="rId34"/>
    </p:embeddedFont>
    <p:embeddedFont>
      <p:font typeface="HK Grotesk Medium" charset="1" panose="00000600000000000000"/>
      <p:regular r:id="rId35"/>
    </p:embeddedFont>
    <p:embeddedFont>
      <p:font typeface="Open Sans" charset="1" panose="020B0606030504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1332"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302620" y="281441"/>
            <a:ext cx="5523335" cy="5423816"/>
          </a:xfrm>
          <a:custGeom>
            <a:avLst/>
            <a:gdLst/>
            <a:ahLst/>
            <a:cxnLst/>
            <a:rect r="r" b="b" t="t" l="l"/>
            <a:pathLst>
              <a:path h="5423816" w="5523335">
                <a:moveTo>
                  <a:pt x="0" y="0"/>
                </a:moveTo>
                <a:lnTo>
                  <a:pt x="5523335" y="0"/>
                </a:lnTo>
                <a:lnTo>
                  <a:pt x="5523335" y="5423816"/>
                </a:lnTo>
                <a:lnTo>
                  <a:pt x="0" y="5423816"/>
                </a:lnTo>
                <a:lnTo>
                  <a:pt x="0" y="0"/>
                </a:lnTo>
                <a:close/>
              </a:path>
            </a:pathLst>
          </a:custGeom>
          <a:blipFill>
            <a:blip r:embed="rId6"/>
            <a:stretch>
              <a:fillRect l="0" t="0" r="0" b="0"/>
            </a:stretch>
          </a:blipFill>
        </p:spPr>
      </p:sp>
      <p:sp>
        <p:nvSpPr>
          <p:cNvPr name="TextBox 5" id="5"/>
          <p:cNvSpPr txBox="true"/>
          <p:nvPr/>
        </p:nvSpPr>
        <p:spPr>
          <a:xfrm rot="0">
            <a:off x="8869276" y="5827216"/>
            <a:ext cx="8390024" cy="2501265"/>
          </a:xfrm>
          <a:prstGeom prst="rect">
            <a:avLst/>
          </a:prstGeom>
        </p:spPr>
        <p:txBody>
          <a:bodyPr anchor="t" rtlCol="false" tIns="0" lIns="0" bIns="0" rIns="0">
            <a:spAutoFit/>
          </a:bodyPr>
          <a:lstStyle/>
          <a:p>
            <a:pPr algn="ctr">
              <a:lnSpc>
                <a:spcPts val="3359"/>
              </a:lnSpc>
            </a:pPr>
            <a:r>
              <a:rPr lang="en-US" sz="2399" spc="191">
                <a:solidFill>
                  <a:srgbClr val="F4F6FC"/>
                </a:solidFill>
                <a:latin typeface="HK Grotesk Bold"/>
              </a:rPr>
              <a:t>Integrantes: </a:t>
            </a:r>
          </a:p>
          <a:p>
            <a:pPr algn="ctr">
              <a:lnSpc>
                <a:spcPts val="3359"/>
              </a:lnSpc>
            </a:pPr>
            <a:r>
              <a:rPr lang="en-US" sz="2399" spc="191">
                <a:solidFill>
                  <a:srgbClr val="F4F6FC"/>
                </a:solidFill>
                <a:latin typeface="HK Grotesk Bold"/>
              </a:rPr>
              <a:t>Aranzaens Olazabal, Rodrigo Alonso - U202218680</a:t>
            </a:r>
          </a:p>
          <a:p>
            <a:pPr algn="ctr">
              <a:lnSpc>
                <a:spcPts val="3359"/>
              </a:lnSpc>
            </a:pPr>
            <a:r>
              <a:rPr lang="en-US" sz="2399" spc="191">
                <a:solidFill>
                  <a:srgbClr val="F4F6FC"/>
                </a:solidFill>
                <a:latin typeface="HK Grotesk Bold"/>
              </a:rPr>
              <a:t>Arapa Palacios, Zahir Alonso - U202314132</a:t>
            </a:r>
          </a:p>
          <a:p>
            <a:pPr algn="ctr">
              <a:lnSpc>
                <a:spcPts val="3359"/>
              </a:lnSpc>
            </a:pPr>
            <a:r>
              <a:rPr lang="en-US" sz="2399" spc="191">
                <a:solidFill>
                  <a:srgbClr val="F4F6FC"/>
                </a:solidFill>
                <a:latin typeface="HK Grotesk Bold"/>
              </a:rPr>
              <a:t>Seminario Yarleque, Mauricio -U202017100</a:t>
            </a:r>
          </a:p>
          <a:p>
            <a:pPr algn="ctr">
              <a:lnSpc>
                <a:spcPts val="3359"/>
              </a:lnSpc>
            </a:pPr>
            <a:r>
              <a:rPr lang="en-US" sz="2399" spc="191">
                <a:solidFill>
                  <a:srgbClr val="F4F6FC"/>
                </a:solidFill>
                <a:latin typeface="HK Grotesk Bold"/>
              </a:rPr>
              <a:t>Ibarra Parravicini, Enrique Valentino - u202317745</a:t>
            </a:r>
          </a:p>
          <a:p>
            <a:pPr algn="ctr">
              <a:lnSpc>
                <a:spcPts val="3359"/>
              </a:lnSpc>
            </a:pPr>
            <a:r>
              <a:rPr lang="en-US" sz="2399" spc="191">
                <a:solidFill>
                  <a:srgbClr val="F4F6FC"/>
                </a:solidFill>
                <a:latin typeface="HK Grotesk Bold"/>
              </a:rPr>
              <a:t>Hernandez Tuiro, Eric Ernesto - U20221C857</a:t>
            </a:r>
          </a:p>
        </p:txBody>
      </p:sp>
      <p:sp>
        <p:nvSpPr>
          <p:cNvPr name="TextBox 6" id="6"/>
          <p:cNvSpPr txBox="true"/>
          <p:nvPr/>
        </p:nvSpPr>
        <p:spPr>
          <a:xfrm rot="0">
            <a:off x="10009382" y="9051607"/>
            <a:ext cx="6109811" cy="365760"/>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HK Grotesk Bold"/>
              </a:rPr>
              <a:t>PROFESOR: MARINO HUMBERTO JARA PALACIOS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0" y="367832"/>
            <a:ext cx="18288000" cy="9077960"/>
          </a:xfrm>
          <a:prstGeom prst="rect">
            <a:avLst/>
          </a:prstGeom>
        </p:spPr>
        <p:txBody>
          <a:bodyPr anchor="t" rtlCol="false" tIns="0" lIns="0" bIns="0" rIns="0">
            <a:spAutoFit/>
          </a:bodyPr>
          <a:lstStyle/>
          <a:p>
            <a:pPr algn="ctr">
              <a:lnSpc>
                <a:spcPts val="4340"/>
              </a:lnSpc>
              <a:spcBef>
                <a:spcPct val="0"/>
              </a:spcBef>
            </a:pPr>
          </a:p>
          <a:p>
            <a:pPr algn="ctr">
              <a:lnSpc>
                <a:spcPts val="2940"/>
              </a:lnSpc>
              <a:spcBef>
                <a:spcPct val="0"/>
              </a:spcBef>
            </a:pPr>
          </a:p>
          <a:p>
            <a:pPr algn="ctr">
              <a:lnSpc>
                <a:spcPts val="2940"/>
              </a:lnSpc>
              <a:spcBef>
                <a:spcPct val="0"/>
              </a:spcBef>
            </a:pPr>
          </a:p>
          <a:p>
            <a:pPr algn="just" marL="453396" indent="-226698" lvl="1">
              <a:lnSpc>
                <a:spcPts val="2940"/>
              </a:lnSpc>
              <a:buFont typeface="Arial"/>
              <a:buChar char="•"/>
            </a:pPr>
            <a:r>
              <a:rPr lang="en-US" sz="2100">
                <a:solidFill>
                  <a:srgbClr val="FFFFFF"/>
                </a:solidFill>
                <a:latin typeface="Open Sans"/>
              </a:rPr>
              <a:t>Evaluación del talento: Permite identificar a los trabajadores más exitosos y versátiles, lo que es crucial para recomendaciones de empleo y para que las empresas encuentren los mejores candidatos.</a:t>
            </a:r>
          </a:p>
          <a:p>
            <a:pPr algn="just">
              <a:lnSpc>
                <a:spcPts val="2940"/>
              </a:lnSpc>
            </a:pPr>
          </a:p>
          <a:p>
            <a:pPr algn="just" marL="453396" indent="-226698" lvl="1">
              <a:lnSpc>
                <a:spcPts val="2940"/>
              </a:lnSpc>
              <a:buFont typeface="Arial"/>
              <a:buChar char="•"/>
            </a:pPr>
            <a:r>
              <a:rPr lang="en-US" sz="2100">
                <a:solidFill>
                  <a:srgbClr val="FFFFFF"/>
                </a:solidFill>
                <a:latin typeface="Open Sans"/>
              </a:rPr>
              <a:t>Análisis de tendencias: La distribución mensual de postulaciones ayuda a entender los patrones de búsqueda de empleo a lo largo del año, lo que puede ser útil para la planificación de recursos y campañas de reclutamiento.</a:t>
            </a:r>
          </a:p>
          <a:p>
            <a:pPr algn="just">
              <a:lnSpc>
                <a:spcPts val="2940"/>
              </a:lnSpc>
            </a:pPr>
          </a:p>
          <a:p>
            <a:pPr algn="just" marL="453396" indent="-226698" lvl="1">
              <a:lnSpc>
                <a:spcPts val="2940"/>
              </a:lnSpc>
              <a:buFont typeface="Arial"/>
              <a:buChar char="•"/>
            </a:pPr>
            <a:r>
              <a:rPr lang="en-US" sz="2100">
                <a:solidFill>
                  <a:srgbClr val="FFFFFF"/>
                </a:solidFill>
                <a:latin typeface="Open Sans"/>
              </a:rPr>
              <a:t>Mejora de la plataforma: Al entender qué habilidades y categorías son más populares, la plataforma puede mejorar su sistema de recomendaciones y enfocarse en áreas de alta demanda.</a:t>
            </a:r>
          </a:p>
          <a:p>
            <a:pPr algn="just">
              <a:lnSpc>
                <a:spcPts val="2940"/>
              </a:lnSpc>
            </a:pPr>
          </a:p>
          <a:p>
            <a:pPr algn="just" marL="453396" indent="-226698" lvl="1">
              <a:lnSpc>
                <a:spcPts val="2940"/>
              </a:lnSpc>
              <a:buFont typeface="Arial"/>
              <a:buChar char="•"/>
            </a:pPr>
            <a:r>
              <a:rPr lang="en-US" sz="2100">
                <a:solidFill>
                  <a:srgbClr val="FFFFFF"/>
                </a:solidFill>
                <a:latin typeface="Open Sans"/>
              </a:rPr>
              <a:t>Insights para empleadores: Proporciona información valiosa sobre el comportamiento de los candidatos, como el tiempo de respuesta promedio y las preferencias de categoría, lo que puede ayudar a las empresas a optimizar sus estrategias de contratación.</a:t>
            </a:r>
          </a:p>
          <a:p>
            <a:pPr algn="just">
              <a:lnSpc>
                <a:spcPts val="2940"/>
              </a:lnSpc>
            </a:pPr>
          </a:p>
          <a:p>
            <a:pPr algn="just" marL="453396" indent="-226698" lvl="1">
              <a:lnSpc>
                <a:spcPts val="2940"/>
              </a:lnSpc>
              <a:buFont typeface="Arial"/>
              <a:buChar char="•"/>
            </a:pPr>
            <a:r>
              <a:rPr lang="en-US" sz="2100">
                <a:solidFill>
                  <a:srgbClr val="FFFFFF"/>
                </a:solidFill>
                <a:latin typeface="Open Sans"/>
              </a:rPr>
              <a:t>Identificación de áreas de mejora: Por ejemplo, si se observa que ciertos trabajadores altamente calificados tienen bajas tasas de éxito, podría indicar la necesidad de mejorar el proceso de emparejamiento o proporcionar más apoyo en la preparación para entrevistas.</a:t>
            </a:r>
          </a:p>
          <a:p>
            <a:pPr algn="just">
              <a:lnSpc>
                <a:spcPts val="2940"/>
              </a:lnSpc>
            </a:pPr>
          </a:p>
          <a:p>
            <a:pPr algn="just" marL="453396" indent="-226698" lvl="1">
              <a:lnSpc>
                <a:spcPts val="2940"/>
              </a:lnSpc>
              <a:buFont typeface="Arial"/>
              <a:buChar char="•"/>
            </a:pPr>
            <a:r>
              <a:rPr lang="en-US" sz="2100">
                <a:solidFill>
                  <a:srgbClr val="FFFFFF"/>
                </a:solidFill>
                <a:latin typeface="Open Sans"/>
              </a:rPr>
              <a:t>Retroalimentación para trabajadores: El sistema de puntuación y ranking puede proporcionar a los trabajadores una idea de cómo se comparan con otros y dónde podrían mejorar.</a:t>
            </a:r>
          </a:p>
          <a:p>
            <a:pPr algn="ctr">
              <a:lnSpc>
                <a:spcPts val="2940"/>
              </a:lnSpc>
            </a:pPr>
          </a:p>
          <a:p>
            <a:pPr algn="ctr">
              <a:lnSpc>
                <a:spcPts val="2940"/>
              </a:lnSpc>
              <a:spcBef>
                <a:spcPct val="0"/>
              </a:spcBef>
            </a:pPr>
          </a:p>
          <a:p>
            <a:pPr algn="ctr">
              <a:lnSpc>
                <a:spcPts val="2940"/>
              </a:lnSpc>
              <a:spcBef>
                <a:spcPct val="0"/>
              </a:spcBef>
            </a:pPr>
            <a:r>
              <a:rPr lang="en-US" sz="2100">
                <a:solidFill>
                  <a:srgbClr val="FFFFFF"/>
                </a:solidFill>
                <a:latin typeface="Open Sans"/>
              </a:rPr>
              <a:t>En resumen, esta consulta proporciona una visión holística del desempeño de los trabajadores en la plataforma, lo que es crucial para la toma de decisiones estratégicas, la mejora continua del servicio y la optimización de la experiencia tanto para trabajadores como para empleadores.</a:t>
            </a:r>
          </a:p>
        </p:txBody>
      </p:sp>
      <p:sp>
        <p:nvSpPr>
          <p:cNvPr name="TextBox 3" id="3"/>
          <p:cNvSpPr txBox="true"/>
          <p:nvPr/>
        </p:nvSpPr>
        <p:spPr>
          <a:xfrm rot="0">
            <a:off x="3472086" y="66040"/>
            <a:ext cx="11343829" cy="962660"/>
          </a:xfrm>
          <a:prstGeom prst="rect">
            <a:avLst/>
          </a:prstGeom>
        </p:spPr>
        <p:txBody>
          <a:bodyPr anchor="t" rtlCol="false" tIns="0" lIns="0" bIns="0" rIns="0">
            <a:spAutoFit/>
          </a:bodyPr>
          <a:lstStyle/>
          <a:p>
            <a:pPr algn="ctr" marL="0" indent="0" lvl="0">
              <a:lnSpc>
                <a:spcPts val="7840"/>
              </a:lnSpc>
              <a:spcBef>
                <a:spcPct val="0"/>
              </a:spcBef>
            </a:pPr>
            <a:r>
              <a:rPr lang="en-US" sz="5600" strike="noStrike" u="none">
                <a:solidFill>
                  <a:srgbClr val="CAE8FF"/>
                </a:solidFill>
                <a:latin typeface="HK Grotesk Bold"/>
              </a:rPr>
              <a:t>IMPORTANCIA PARA EL NEGOCIO:</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642714" y="2277858"/>
            <a:ext cx="17002571" cy="1671319"/>
          </a:xfrm>
          <a:prstGeom prst="rect">
            <a:avLst/>
          </a:prstGeom>
        </p:spPr>
        <p:txBody>
          <a:bodyPr anchor="t" rtlCol="false" tIns="0" lIns="0" bIns="0" rIns="0">
            <a:spAutoFit/>
          </a:bodyPr>
          <a:lstStyle/>
          <a:p>
            <a:pPr algn="ctr">
              <a:lnSpc>
                <a:spcPts val="12880"/>
              </a:lnSpc>
            </a:pPr>
            <a:r>
              <a:rPr lang="en-US" sz="9200">
                <a:solidFill>
                  <a:srgbClr val="FFFFFF"/>
                </a:solidFill>
                <a:latin typeface="Horizon"/>
              </a:rPr>
              <a:t>DataBase Design</a:t>
            </a:r>
          </a:p>
        </p:txBody>
      </p:sp>
      <p:sp>
        <p:nvSpPr>
          <p:cNvPr name="TextBox 3" id="3"/>
          <p:cNvSpPr txBox="true"/>
          <p:nvPr/>
        </p:nvSpPr>
        <p:spPr>
          <a:xfrm rot="0">
            <a:off x="2578298" y="4319608"/>
            <a:ext cx="13131403" cy="953770"/>
          </a:xfrm>
          <a:prstGeom prst="rect">
            <a:avLst/>
          </a:prstGeom>
        </p:spPr>
        <p:txBody>
          <a:bodyPr anchor="t" rtlCol="false" tIns="0" lIns="0" bIns="0" rIns="0">
            <a:spAutoFit/>
          </a:bodyPr>
          <a:lstStyle/>
          <a:p>
            <a:pPr algn="ctr">
              <a:lnSpc>
                <a:spcPts val="7279"/>
              </a:lnSpc>
            </a:pPr>
            <a:r>
              <a:rPr lang="en-US" sz="5199">
                <a:solidFill>
                  <a:srgbClr val="FFFFFF"/>
                </a:solidFill>
                <a:latin typeface="Horizon"/>
              </a:rPr>
              <a:t>Enfoque NO Relacional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96973" y="2596344"/>
            <a:ext cx="17890790" cy="3788371"/>
          </a:xfrm>
          <a:prstGeom prst="rect">
            <a:avLst/>
          </a:prstGeom>
        </p:spPr>
        <p:txBody>
          <a:bodyPr anchor="t" rtlCol="false" tIns="0" lIns="0" bIns="0" rIns="0">
            <a:spAutoFit/>
          </a:bodyPr>
          <a:lstStyle/>
          <a:p>
            <a:pPr algn="just">
              <a:lnSpc>
                <a:spcPts val="4342"/>
              </a:lnSpc>
              <a:spcBef>
                <a:spcPct val="0"/>
              </a:spcBef>
            </a:pPr>
            <a:r>
              <a:rPr lang="en-US" sz="3101">
                <a:solidFill>
                  <a:srgbClr val="FFFFFF"/>
                </a:solidFill>
                <a:latin typeface="HK Grotesk Bold"/>
              </a:rPr>
              <a:t> LUEGO DE COMPARAR DIVERSAS BASES DE DATOS NO RELACIONALES (NOSQL), SE HA DECIDIDO UTILIZAR MONGODB. MONGODB ES UNA BASE DE DATOS ORIENTADA A DOCUMENTOS, DIFERENTE A LAS TÍPICAS BASES DE DATOS RELACIONALES, YA QUE ALMACENA LOS DATOS EN DOCUMENTOS BSON (BINARY JSON), QUE SON FLEXIBLES Y SIMILARES A JSON. SU ESCALABILIDAD Y ARQUITECTURA DISTRIBUIDA LA HACEN IDEAL PARA MANEJAR GRANDES VOLÚMENES DE DATOS Y CARGAS DE TRÁFICO ELEVADAS, GARANTIZANDO ASÍ ALTA DISPONIBILIDAD Y REDUNDANCIA DE DATOS.</a:t>
            </a:r>
          </a:p>
        </p:txBody>
      </p:sp>
      <p:sp>
        <p:nvSpPr>
          <p:cNvPr name="Freeform 3" id="3"/>
          <p:cNvSpPr/>
          <p:nvPr/>
        </p:nvSpPr>
        <p:spPr>
          <a:xfrm flipH="false" flipV="false" rot="0">
            <a:off x="6542404" y="7037777"/>
            <a:ext cx="5400165" cy="2472365"/>
          </a:xfrm>
          <a:custGeom>
            <a:avLst/>
            <a:gdLst/>
            <a:ahLst/>
            <a:cxnLst/>
            <a:rect r="r" b="b" t="t" l="l"/>
            <a:pathLst>
              <a:path h="2472365" w="5400165">
                <a:moveTo>
                  <a:pt x="0" y="0"/>
                </a:moveTo>
                <a:lnTo>
                  <a:pt x="5400165" y="0"/>
                </a:lnTo>
                <a:lnTo>
                  <a:pt x="5400165" y="2472364"/>
                </a:lnTo>
                <a:lnTo>
                  <a:pt x="0" y="2472364"/>
                </a:lnTo>
                <a:lnTo>
                  <a:pt x="0" y="0"/>
                </a:lnTo>
                <a:close/>
              </a:path>
            </a:pathLst>
          </a:custGeom>
          <a:blipFill>
            <a:blip r:embed="rId2"/>
            <a:stretch>
              <a:fillRect l="0" t="0" r="0" b="0"/>
            </a:stretch>
          </a:blipFill>
        </p:spPr>
      </p:sp>
      <p:sp>
        <p:nvSpPr>
          <p:cNvPr name="TextBox 4" id="4"/>
          <p:cNvSpPr txBox="true"/>
          <p:nvPr/>
        </p:nvSpPr>
        <p:spPr>
          <a:xfrm rot="0">
            <a:off x="196973" y="237692"/>
            <a:ext cx="18091027" cy="1953260"/>
          </a:xfrm>
          <a:prstGeom prst="rect">
            <a:avLst/>
          </a:prstGeom>
        </p:spPr>
        <p:txBody>
          <a:bodyPr anchor="t" rtlCol="false" tIns="0" lIns="0" bIns="0" rIns="0">
            <a:spAutoFit/>
          </a:bodyPr>
          <a:lstStyle/>
          <a:p>
            <a:pPr algn="ctr">
              <a:lnSpc>
                <a:spcPts val="7840"/>
              </a:lnSpc>
            </a:pPr>
            <a:r>
              <a:rPr lang="en-US" sz="5600">
                <a:solidFill>
                  <a:srgbClr val="CAE8FF"/>
                </a:solidFill>
                <a:latin typeface="HK Grotesk Bold"/>
              </a:rPr>
              <a:t>ELECCIÓN DEL SISTEMA DE GESTIÓN DE BASE DE DATOS NO RELACIONAL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1454261" y="2579671"/>
            <a:ext cx="6252311" cy="5127657"/>
          </a:xfrm>
          <a:custGeom>
            <a:avLst/>
            <a:gdLst/>
            <a:ahLst/>
            <a:cxnLst/>
            <a:rect r="r" b="b" t="t" l="l"/>
            <a:pathLst>
              <a:path h="5127657" w="6252311">
                <a:moveTo>
                  <a:pt x="0" y="0"/>
                </a:moveTo>
                <a:lnTo>
                  <a:pt x="6252310" y="0"/>
                </a:lnTo>
                <a:lnTo>
                  <a:pt x="6252310" y="5127658"/>
                </a:lnTo>
                <a:lnTo>
                  <a:pt x="0" y="5127658"/>
                </a:lnTo>
                <a:lnTo>
                  <a:pt x="0" y="0"/>
                </a:lnTo>
                <a:close/>
              </a:path>
            </a:pathLst>
          </a:custGeom>
          <a:blipFill>
            <a:blip r:embed="rId2"/>
            <a:stretch>
              <a:fillRect l="0" t="0" r="0" b="0"/>
            </a:stretch>
          </a:blipFill>
        </p:spPr>
      </p:sp>
      <p:sp>
        <p:nvSpPr>
          <p:cNvPr name="TextBox 3" id="3"/>
          <p:cNvSpPr txBox="true"/>
          <p:nvPr/>
        </p:nvSpPr>
        <p:spPr>
          <a:xfrm rot="0">
            <a:off x="4634093" y="158436"/>
            <a:ext cx="9019815" cy="1290114"/>
          </a:xfrm>
          <a:prstGeom prst="rect">
            <a:avLst/>
          </a:prstGeom>
        </p:spPr>
        <p:txBody>
          <a:bodyPr anchor="t" rtlCol="false" tIns="0" lIns="0" bIns="0" rIns="0">
            <a:spAutoFit/>
          </a:bodyPr>
          <a:lstStyle/>
          <a:p>
            <a:pPr algn="ctr">
              <a:lnSpc>
                <a:spcPts val="10581"/>
              </a:lnSpc>
            </a:pPr>
            <a:r>
              <a:rPr lang="en-US" sz="7557">
                <a:solidFill>
                  <a:srgbClr val="CAE8FF"/>
                </a:solidFill>
                <a:latin typeface="HK Grotesk Bold"/>
              </a:rPr>
              <a:t>COLECCIONES</a:t>
            </a:r>
          </a:p>
        </p:txBody>
      </p:sp>
      <p:sp>
        <p:nvSpPr>
          <p:cNvPr name="TextBox 4" id="4"/>
          <p:cNvSpPr txBox="true"/>
          <p:nvPr/>
        </p:nvSpPr>
        <p:spPr>
          <a:xfrm rot="0">
            <a:off x="92651" y="1514234"/>
            <a:ext cx="4368701" cy="580390"/>
          </a:xfrm>
          <a:prstGeom prst="rect">
            <a:avLst/>
          </a:prstGeom>
        </p:spPr>
        <p:txBody>
          <a:bodyPr anchor="t" rtlCol="false" tIns="0" lIns="0" bIns="0" rIns="0">
            <a:spAutoFit/>
          </a:bodyPr>
          <a:lstStyle/>
          <a:p>
            <a:pPr algn="ctr">
              <a:lnSpc>
                <a:spcPts val="4759"/>
              </a:lnSpc>
            </a:pPr>
            <a:r>
              <a:rPr lang="en-US" sz="3399">
                <a:solidFill>
                  <a:srgbClr val="CAE8FF"/>
                </a:solidFill>
                <a:latin typeface="Open Sans"/>
              </a:rPr>
              <a:t>Colección Trabajador:</a:t>
            </a:r>
          </a:p>
        </p:txBody>
      </p:sp>
      <p:sp>
        <p:nvSpPr>
          <p:cNvPr name="TextBox 5" id="5"/>
          <p:cNvSpPr txBox="true"/>
          <p:nvPr/>
        </p:nvSpPr>
        <p:spPr>
          <a:xfrm rot="0">
            <a:off x="92651" y="2210292"/>
            <a:ext cx="10372588" cy="1989454"/>
          </a:xfrm>
          <a:prstGeom prst="rect">
            <a:avLst/>
          </a:prstGeom>
        </p:spPr>
        <p:txBody>
          <a:bodyPr anchor="t" rtlCol="false" tIns="0" lIns="0" bIns="0" rIns="0">
            <a:spAutoFit/>
          </a:bodyPr>
          <a:lstStyle/>
          <a:p>
            <a:pPr algn="just">
              <a:lnSpc>
                <a:spcPts val="3220"/>
              </a:lnSpc>
            </a:pPr>
            <a:r>
              <a:rPr lang="en-US" sz="2300">
                <a:solidFill>
                  <a:srgbClr val="CAE8FF"/>
                </a:solidFill>
                <a:latin typeface="Open Sans"/>
              </a:rPr>
              <a:t>Cada documento representa un trabajador con toda su información personal y de contacto, así como referencias a sus currículums, habilidades, certificaciones, idiomas, intereses laborales, y otros detalles relevantes. Esto permite un acceso rápido y eficiente a la información completa de cada trabajador.</a:t>
            </a:r>
          </a:p>
        </p:txBody>
      </p:sp>
      <p:sp>
        <p:nvSpPr>
          <p:cNvPr name="TextBox 6" id="6"/>
          <p:cNvSpPr txBox="true"/>
          <p:nvPr/>
        </p:nvSpPr>
        <p:spPr>
          <a:xfrm rot="0">
            <a:off x="0" y="4437872"/>
            <a:ext cx="10557890" cy="4967582"/>
          </a:xfrm>
          <a:prstGeom prst="rect">
            <a:avLst/>
          </a:prstGeom>
        </p:spPr>
        <p:txBody>
          <a:bodyPr anchor="t" rtlCol="false" tIns="0" lIns="0" bIns="0" rIns="0">
            <a:spAutoFit/>
          </a:bodyPr>
          <a:lstStyle/>
          <a:p>
            <a:pPr algn="ctr">
              <a:lnSpc>
                <a:spcPts val="3527"/>
              </a:lnSpc>
              <a:spcBef>
                <a:spcPct val="0"/>
              </a:spcBef>
            </a:pPr>
          </a:p>
          <a:p>
            <a:pPr algn="just">
              <a:lnSpc>
                <a:spcPts val="3527"/>
              </a:lnSpc>
              <a:spcBef>
                <a:spcPct val="0"/>
              </a:spcBef>
            </a:pPr>
            <a:r>
              <a:rPr lang="en-US" sz="2519">
                <a:solidFill>
                  <a:srgbClr val="CAE8FF"/>
                </a:solidFill>
                <a:latin typeface="HK Grotesk Bold"/>
              </a:rPr>
              <a:t>EMBEDDED DOCUMENT PATTERN:</a:t>
            </a:r>
          </a:p>
          <a:p>
            <a:pPr algn="just">
              <a:lnSpc>
                <a:spcPts val="3527"/>
              </a:lnSpc>
              <a:spcBef>
                <a:spcPct val="0"/>
              </a:spcBef>
            </a:pPr>
            <a:r>
              <a:rPr lang="en-US" sz="2519">
                <a:solidFill>
                  <a:srgbClr val="CAE8FF"/>
                </a:solidFill>
                <a:latin typeface="HK Grotesk Bold"/>
              </a:rPr>
              <a:t> </a:t>
            </a:r>
          </a:p>
          <a:p>
            <a:pPr algn="just">
              <a:lnSpc>
                <a:spcPts val="2564"/>
              </a:lnSpc>
              <a:spcBef>
                <a:spcPct val="0"/>
              </a:spcBef>
            </a:pPr>
            <a:r>
              <a:rPr lang="en-US" sz="1831">
                <a:solidFill>
                  <a:srgbClr val="CAE8FF"/>
                </a:solidFill>
                <a:latin typeface="HK Grotesk Bold"/>
              </a:rPr>
              <a:t>AQUÍ, CADA DOCUMENTO DE TRABAJADORES CONTENDRÍA INFORMACIÓN CENTRAL DEL TRABAJADOR, COMO NOMBRE, FECHA DE NACIMIENTO, CORREO ELECTRÓNICO, Y OTROS DETALLES DIRECTAMENTE RELACIONADOS CON EL PERFIL DEL TRABAJADOR.</a:t>
            </a:r>
          </a:p>
          <a:p>
            <a:pPr algn="just">
              <a:lnSpc>
                <a:spcPts val="2564"/>
              </a:lnSpc>
              <a:spcBef>
                <a:spcPct val="0"/>
              </a:spcBef>
            </a:pPr>
          </a:p>
          <a:p>
            <a:pPr algn="just">
              <a:lnSpc>
                <a:spcPts val="3527"/>
              </a:lnSpc>
              <a:spcBef>
                <a:spcPct val="0"/>
              </a:spcBef>
            </a:pPr>
            <a:r>
              <a:rPr lang="en-US" sz="2519">
                <a:solidFill>
                  <a:srgbClr val="CAE8FF"/>
                </a:solidFill>
                <a:latin typeface="HK Grotesk Bold"/>
              </a:rPr>
              <a:t>SUBSET PATTERN: </a:t>
            </a:r>
          </a:p>
          <a:p>
            <a:pPr algn="just">
              <a:lnSpc>
                <a:spcPts val="3527"/>
              </a:lnSpc>
              <a:spcBef>
                <a:spcPct val="0"/>
              </a:spcBef>
            </a:pPr>
          </a:p>
          <a:p>
            <a:pPr algn="just">
              <a:lnSpc>
                <a:spcPts val="2323"/>
              </a:lnSpc>
              <a:spcBef>
                <a:spcPct val="0"/>
              </a:spcBef>
            </a:pPr>
            <a:r>
              <a:rPr lang="en-US" sz="1659">
                <a:solidFill>
                  <a:srgbClr val="CAE8FF"/>
                </a:solidFill>
                <a:latin typeface="HK Grotesk Bold"/>
              </a:rPr>
              <a:t>LAS SUBCOLECCIONES DENTRO DE TRABAJADORES (COMO EDUCACION, CERTIFICACIONES, IDIOMAS, INTERESESLABORALES, SKILLS) CONTENDRÍAN ARREGLOS DE DOCUMENTOS EMBEBIDOS QUE REPRESENTAN LAS DIFERENTES ENTIDADES RELACIONADAS CON EL PERFIL DEL TRABAJADOR. POR EJEMPLO, EN EL DOCUMENTO DE TRABAJADORES, HABRÍA UN ARREGLO DE DOCUMENTOS EMBEBIDOS PARA EDUCACION QUE DETALLAN CADA NIVEL EDUCATIVO DEL TRABAJADOR.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9599411" y="4037408"/>
            <a:ext cx="8402418" cy="2212184"/>
          </a:xfrm>
          <a:custGeom>
            <a:avLst/>
            <a:gdLst/>
            <a:ahLst/>
            <a:cxnLst/>
            <a:rect r="r" b="b" t="t" l="l"/>
            <a:pathLst>
              <a:path h="2212184" w="8402418">
                <a:moveTo>
                  <a:pt x="0" y="0"/>
                </a:moveTo>
                <a:lnTo>
                  <a:pt x="8402418" y="0"/>
                </a:lnTo>
                <a:lnTo>
                  <a:pt x="8402418" y="2212184"/>
                </a:lnTo>
                <a:lnTo>
                  <a:pt x="0" y="2212184"/>
                </a:lnTo>
                <a:lnTo>
                  <a:pt x="0" y="0"/>
                </a:lnTo>
                <a:close/>
              </a:path>
            </a:pathLst>
          </a:custGeom>
          <a:blipFill>
            <a:blip r:embed="rId2"/>
            <a:stretch>
              <a:fillRect l="0" t="0" r="0" b="0"/>
            </a:stretch>
          </a:blipFill>
        </p:spPr>
      </p:sp>
      <p:sp>
        <p:nvSpPr>
          <p:cNvPr name="TextBox 3" id="3"/>
          <p:cNvSpPr txBox="true"/>
          <p:nvPr/>
        </p:nvSpPr>
        <p:spPr>
          <a:xfrm rot="0">
            <a:off x="235395" y="3118263"/>
            <a:ext cx="4363938" cy="580390"/>
          </a:xfrm>
          <a:prstGeom prst="rect">
            <a:avLst/>
          </a:prstGeom>
        </p:spPr>
        <p:txBody>
          <a:bodyPr anchor="t" rtlCol="false" tIns="0" lIns="0" bIns="0" rIns="0">
            <a:spAutoFit/>
          </a:bodyPr>
          <a:lstStyle/>
          <a:p>
            <a:pPr algn="ctr">
              <a:lnSpc>
                <a:spcPts val="4759"/>
              </a:lnSpc>
            </a:pPr>
            <a:r>
              <a:rPr lang="en-US" sz="3399">
                <a:solidFill>
                  <a:srgbClr val="CAE8FF"/>
                </a:solidFill>
                <a:latin typeface="Open Sans"/>
              </a:rPr>
              <a:t>Colección Entrevistas:</a:t>
            </a:r>
          </a:p>
        </p:txBody>
      </p:sp>
      <p:sp>
        <p:nvSpPr>
          <p:cNvPr name="TextBox 4" id="4"/>
          <p:cNvSpPr txBox="true"/>
          <p:nvPr/>
        </p:nvSpPr>
        <p:spPr>
          <a:xfrm rot="0">
            <a:off x="235395" y="4124960"/>
            <a:ext cx="8348794" cy="1989454"/>
          </a:xfrm>
          <a:prstGeom prst="rect">
            <a:avLst/>
          </a:prstGeom>
        </p:spPr>
        <p:txBody>
          <a:bodyPr anchor="t" rtlCol="false" tIns="0" lIns="0" bIns="0" rIns="0">
            <a:spAutoFit/>
          </a:bodyPr>
          <a:lstStyle/>
          <a:p>
            <a:pPr algn="just">
              <a:lnSpc>
                <a:spcPts val="3220"/>
              </a:lnSpc>
            </a:pPr>
            <a:r>
              <a:rPr lang="en-US" sz="2300">
                <a:solidFill>
                  <a:srgbClr val="CAE8FF"/>
                </a:solidFill>
                <a:latin typeface="Open Sans"/>
              </a:rPr>
              <a:t>Cada documento representa una entrevista entre un trabajador y una empresa para una oferta laboral específica. Los datos como el resultado de la entrevista y la fecha están embebidos en un solo documento, permitiendo una gestión eficiente de las entrevistas.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0791716" y="1481571"/>
            <a:ext cx="7038003" cy="6407085"/>
          </a:xfrm>
          <a:custGeom>
            <a:avLst/>
            <a:gdLst/>
            <a:ahLst/>
            <a:cxnLst/>
            <a:rect r="r" b="b" t="t" l="l"/>
            <a:pathLst>
              <a:path h="6407085" w="7038003">
                <a:moveTo>
                  <a:pt x="0" y="0"/>
                </a:moveTo>
                <a:lnTo>
                  <a:pt x="7038003" y="0"/>
                </a:lnTo>
                <a:lnTo>
                  <a:pt x="7038003" y="6407085"/>
                </a:lnTo>
                <a:lnTo>
                  <a:pt x="0" y="6407085"/>
                </a:lnTo>
                <a:lnTo>
                  <a:pt x="0" y="0"/>
                </a:lnTo>
                <a:close/>
              </a:path>
            </a:pathLst>
          </a:custGeom>
          <a:blipFill>
            <a:blip r:embed="rId2"/>
            <a:stretch>
              <a:fillRect l="0" t="0" r="0" b="0"/>
            </a:stretch>
          </a:blipFill>
        </p:spPr>
      </p:sp>
      <p:sp>
        <p:nvSpPr>
          <p:cNvPr name="TextBox 3" id="3"/>
          <p:cNvSpPr txBox="true"/>
          <p:nvPr/>
        </p:nvSpPr>
        <p:spPr>
          <a:xfrm rot="0">
            <a:off x="158830" y="577175"/>
            <a:ext cx="3928765" cy="580390"/>
          </a:xfrm>
          <a:prstGeom prst="rect">
            <a:avLst/>
          </a:prstGeom>
        </p:spPr>
        <p:txBody>
          <a:bodyPr anchor="t" rtlCol="false" tIns="0" lIns="0" bIns="0" rIns="0">
            <a:spAutoFit/>
          </a:bodyPr>
          <a:lstStyle/>
          <a:p>
            <a:pPr algn="ctr">
              <a:lnSpc>
                <a:spcPts val="4759"/>
              </a:lnSpc>
            </a:pPr>
            <a:r>
              <a:rPr lang="en-US" sz="3399">
                <a:solidFill>
                  <a:srgbClr val="CAE8FF"/>
                </a:solidFill>
                <a:latin typeface="Open Sans"/>
              </a:rPr>
              <a:t>Colección Empresa:</a:t>
            </a:r>
          </a:p>
        </p:txBody>
      </p:sp>
      <p:sp>
        <p:nvSpPr>
          <p:cNvPr name="TextBox 4" id="4"/>
          <p:cNvSpPr txBox="true"/>
          <p:nvPr/>
        </p:nvSpPr>
        <p:spPr>
          <a:xfrm rot="0">
            <a:off x="158830" y="1433946"/>
            <a:ext cx="9741655" cy="1989454"/>
          </a:xfrm>
          <a:prstGeom prst="rect">
            <a:avLst/>
          </a:prstGeom>
        </p:spPr>
        <p:txBody>
          <a:bodyPr anchor="t" rtlCol="false" tIns="0" lIns="0" bIns="0" rIns="0">
            <a:spAutoFit/>
          </a:bodyPr>
          <a:lstStyle/>
          <a:p>
            <a:pPr algn="just">
              <a:lnSpc>
                <a:spcPts val="3220"/>
              </a:lnSpc>
            </a:pPr>
            <a:r>
              <a:rPr lang="en-US" sz="2300">
                <a:solidFill>
                  <a:srgbClr val="CAE8FF"/>
                </a:solidFill>
                <a:latin typeface="Open Sans"/>
              </a:rPr>
              <a:t>Cada documento representa una empresa que publica ofertas laborales. Contiene información como el nombre, descripción, correo electrónico y otras características relevantes de la empresa. Permite la gestión centralizada de información de las empresas registradas en la plataforma.</a:t>
            </a:r>
          </a:p>
        </p:txBody>
      </p:sp>
      <p:sp>
        <p:nvSpPr>
          <p:cNvPr name="TextBox 5" id="5"/>
          <p:cNvSpPr txBox="true"/>
          <p:nvPr/>
        </p:nvSpPr>
        <p:spPr>
          <a:xfrm rot="0">
            <a:off x="158830" y="4107362"/>
            <a:ext cx="10090072" cy="3781293"/>
          </a:xfrm>
          <a:prstGeom prst="rect">
            <a:avLst/>
          </a:prstGeom>
        </p:spPr>
        <p:txBody>
          <a:bodyPr anchor="t" rtlCol="false" tIns="0" lIns="0" bIns="0" rIns="0">
            <a:spAutoFit/>
          </a:bodyPr>
          <a:lstStyle/>
          <a:p>
            <a:pPr algn="just">
              <a:lnSpc>
                <a:spcPts val="3766"/>
              </a:lnSpc>
              <a:spcBef>
                <a:spcPct val="0"/>
              </a:spcBef>
            </a:pPr>
            <a:r>
              <a:rPr lang="en-US" sz="2690">
                <a:solidFill>
                  <a:srgbClr val="CAE8FF"/>
                </a:solidFill>
                <a:latin typeface="HK Grotesk Bold"/>
              </a:rPr>
              <a:t>EMBEDDED DOCUMENT PATTERN: </a:t>
            </a:r>
          </a:p>
          <a:p>
            <a:pPr algn="just">
              <a:lnSpc>
                <a:spcPts val="3766"/>
              </a:lnSpc>
              <a:spcBef>
                <a:spcPct val="0"/>
              </a:spcBef>
            </a:pPr>
          </a:p>
          <a:p>
            <a:pPr algn="just">
              <a:lnSpc>
                <a:spcPts val="2547"/>
              </a:lnSpc>
              <a:spcBef>
                <a:spcPct val="0"/>
              </a:spcBef>
            </a:pPr>
            <a:r>
              <a:rPr lang="en-US" sz="1819">
                <a:solidFill>
                  <a:srgbClr val="CAE8FF"/>
                </a:solidFill>
                <a:latin typeface="HK Grotesk Bold"/>
              </a:rPr>
              <a:t>CADA DOCUMENTO DE EMPRESAS CONTENDRÍA DETALLES CLAVE DE LA EMPRESA, COMO NOMBRE, DESCRIPCIÓN, CORREO ELECTRÓNICO, Y OTROS DATOS BÁSICOS.</a:t>
            </a:r>
          </a:p>
          <a:p>
            <a:pPr algn="just">
              <a:lnSpc>
                <a:spcPts val="2547"/>
              </a:lnSpc>
              <a:spcBef>
                <a:spcPct val="0"/>
              </a:spcBef>
            </a:pPr>
          </a:p>
          <a:p>
            <a:pPr algn="just">
              <a:lnSpc>
                <a:spcPts val="3766"/>
              </a:lnSpc>
              <a:spcBef>
                <a:spcPct val="0"/>
              </a:spcBef>
            </a:pPr>
            <a:r>
              <a:rPr lang="en-US" sz="2690">
                <a:solidFill>
                  <a:srgbClr val="CAE8FF"/>
                </a:solidFill>
                <a:latin typeface="HK Grotesk Bold"/>
              </a:rPr>
              <a:t>SUBSET PATTERN: </a:t>
            </a:r>
          </a:p>
          <a:p>
            <a:pPr algn="just">
              <a:lnSpc>
                <a:spcPts val="3766"/>
              </a:lnSpc>
              <a:spcBef>
                <a:spcPct val="0"/>
              </a:spcBef>
            </a:pPr>
          </a:p>
          <a:p>
            <a:pPr algn="just">
              <a:lnSpc>
                <a:spcPts val="2547"/>
              </a:lnSpc>
              <a:spcBef>
                <a:spcPct val="0"/>
              </a:spcBef>
            </a:pPr>
            <a:r>
              <a:rPr lang="en-US" sz="1819">
                <a:solidFill>
                  <a:srgbClr val="CAE8FF"/>
                </a:solidFill>
                <a:latin typeface="HK Grotesk Bold"/>
              </a:rPr>
              <a:t>LAS SUBCOLECCIONES DENTRO DE EMPRESAS INCLUIRÍAN DOCUMENTOS EMBEBIDOS PARA DIRECCIONEMPRESA Y TELEFONOEMPRESA, QUE PROPORCIONA LA DIRECCIÓN Y LOS DETALLES DE CONTACTO DE LA EMPRESA RESPECTIVAMENTE.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0419392" y="3079408"/>
            <a:ext cx="7700238" cy="4128183"/>
          </a:xfrm>
          <a:custGeom>
            <a:avLst/>
            <a:gdLst/>
            <a:ahLst/>
            <a:cxnLst/>
            <a:rect r="r" b="b" t="t" l="l"/>
            <a:pathLst>
              <a:path h="4128183" w="7700238">
                <a:moveTo>
                  <a:pt x="0" y="0"/>
                </a:moveTo>
                <a:lnTo>
                  <a:pt x="7700238" y="0"/>
                </a:lnTo>
                <a:lnTo>
                  <a:pt x="7700238" y="4128184"/>
                </a:lnTo>
                <a:lnTo>
                  <a:pt x="0" y="4128184"/>
                </a:lnTo>
                <a:lnTo>
                  <a:pt x="0" y="0"/>
                </a:lnTo>
                <a:close/>
              </a:path>
            </a:pathLst>
          </a:custGeom>
          <a:blipFill>
            <a:blip r:embed="rId2"/>
            <a:stretch>
              <a:fillRect l="0" t="0" r="0" b="0"/>
            </a:stretch>
          </a:blipFill>
        </p:spPr>
      </p:sp>
      <p:sp>
        <p:nvSpPr>
          <p:cNvPr name="TextBox 3" id="3"/>
          <p:cNvSpPr txBox="true"/>
          <p:nvPr/>
        </p:nvSpPr>
        <p:spPr>
          <a:xfrm rot="0">
            <a:off x="174852" y="474908"/>
            <a:ext cx="5078760" cy="580390"/>
          </a:xfrm>
          <a:prstGeom prst="rect">
            <a:avLst/>
          </a:prstGeom>
        </p:spPr>
        <p:txBody>
          <a:bodyPr anchor="t" rtlCol="false" tIns="0" lIns="0" bIns="0" rIns="0">
            <a:spAutoFit/>
          </a:bodyPr>
          <a:lstStyle/>
          <a:p>
            <a:pPr algn="ctr">
              <a:lnSpc>
                <a:spcPts val="4759"/>
              </a:lnSpc>
            </a:pPr>
            <a:r>
              <a:rPr lang="en-US" sz="3399">
                <a:solidFill>
                  <a:srgbClr val="CAE8FF"/>
                </a:solidFill>
                <a:latin typeface="Open Sans"/>
              </a:rPr>
              <a:t>Colección Oferta Laboral:</a:t>
            </a:r>
          </a:p>
        </p:txBody>
      </p:sp>
      <p:sp>
        <p:nvSpPr>
          <p:cNvPr name="TextBox 4" id="4"/>
          <p:cNvSpPr txBox="true"/>
          <p:nvPr/>
        </p:nvSpPr>
        <p:spPr>
          <a:xfrm rot="0">
            <a:off x="174852" y="1365040"/>
            <a:ext cx="9434133" cy="1589404"/>
          </a:xfrm>
          <a:prstGeom prst="rect">
            <a:avLst/>
          </a:prstGeom>
        </p:spPr>
        <p:txBody>
          <a:bodyPr anchor="t" rtlCol="false" tIns="0" lIns="0" bIns="0" rIns="0">
            <a:spAutoFit/>
          </a:bodyPr>
          <a:lstStyle/>
          <a:p>
            <a:pPr algn="just">
              <a:lnSpc>
                <a:spcPts val="3220"/>
              </a:lnSpc>
            </a:pPr>
            <a:r>
              <a:rPr lang="en-US" sz="2300">
                <a:solidFill>
                  <a:srgbClr val="CAE8FF"/>
                </a:solidFill>
                <a:latin typeface="Open Sans"/>
              </a:rPr>
              <a:t>Cada documento representa una oferta laboral específica publicada por una empresa. Incluye detalles como el título, descripción, fecha de publicación y requisitos asociados a la oferta. Facilita la búsqueda y la gestión de ofertas laborales para los trabajadores interesados.</a:t>
            </a:r>
          </a:p>
        </p:txBody>
      </p:sp>
      <p:sp>
        <p:nvSpPr>
          <p:cNvPr name="TextBox 5" id="5"/>
          <p:cNvSpPr txBox="true"/>
          <p:nvPr/>
        </p:nvSpPr>
        <p:spPr>
          <a:xfrm rot="0">
            <a:off x="83110" y="3525352"/>
            <a:ext cx="9711176" cy="5194935"/>
          </a:xfrm>
          <a:prstGeom prst="rect">
            <a:avLst/>
          </a:prstGeom>
        </p:spPr>
        <p:txBody>
          <a:bodyPr anchor="t" rtlCol="false" tIns="0" lIns="0" bIns="0" rIns="0">
            <a:spAutoFit/>
          </a:bodyPr>
          <a:lstStyle/>
          <a:p>
            <a:pPr algn="just">
              <a:lnSpc>
                <a:spcPts val="4759"/>
              </a:lnSpc>
              <a:spcBef>
                <a:spcPct val="0"/>
              </a:spcBef>
            </a:pPr>
            <a:r>
              <a:rPr lang="en-US" sz="3399">
                <a:solidFill>
                  <a:srgbClr val="CAE8FF"/>
                </a:solidFill>
                <a:latin typeface="HK Grotesk Bold"/>
              </a:rPr>
              <a:t>EMBEDDED DOCUMENT PATTERN:</a:t>
            </a:r>
          </a:p>
          <a:p>
            <a:pPr algn="just">
              <a:lnSpc>
                <a:spcPts val="4759"/>
              </a:lnSpc>
              <a:spcBef>
                <a:spcPct val="0"/>
              </a:spcBef>
            </a:pPr>
            <a:r>
              <a:rPr lang="en-US" sz="3399">
                <a:solidFill>
                  <a:srgbClr val="CAE8FF"/>
                </a:solidFill>
                <a:latin typeface="HK Grotesk Bold"/>
              </a:rPr>
              <a:t> </a:t>
            </a:r>
          </a:p>
          <a:p>
            <a:pPr algn="just">
              <a:lnSpc>
                <a:spcPts val="3220"/>
              </a:lnSpc>
              <a:spcBef>
                <a:spcPct val="0"/>
              </a:spcBef>
            </a:pPr>
            <a:r>
              <a:rPr lang="en-US" sz="2300">
                <a:solidFill>
                  <a:srgbClr val="CAE8FF"/>
                </a:solidFill>
                <a:latin typeface="HK Grotesk Bold"/>
              </a:rPr>
              <a:t>CADA DOCUMENTO EN OFERTASLABORALES REPRESENTARÍA UNA OFERTA LABORAL ESPECÍFICA, INCLUYENDO TÍTULO, DESCRIPCIÓN Y FECHA DE PUBLICACIÓN.</a:t>
            </a:r>
          </a:p>
          <a:p>
            <a:pPr algn="just">
              <a:lnSpc>
                <a:spcPts val="3220"/>
              </a:lnSpc>
              <a:spcBef>
                <a:spcPct val="0"/>
              </a:spcBef>
            </a:pPr>
          </a:p>
          <a:p>
            <a:pPr algn="just">
              <a:lnSpc>
                <a:spcPts val="4759"/>
              </a:lnSpc>
              <a:spcBef>
                <a:spcPct val="0"/>
              </a:spcBef>
            </a:pPr>
            <a:r>
              <a:rPr lang="en-US" sz="3399">
                <a:solidFill>
                  <a:srgbClr val="CAE8FF"/>
                </a:solidFill>
                <a:latin typeface="HK Grotesk Bold"/>
              </a:rPr>
              <a:t>SUBSET PATTERN:</a:t>
            </a:r>
          </a:p>
          <a:p>
            <a:pPr algn="just">
              <a:lnSpc>
                <a:spcPts val="4759"/>
              </a:lnSpc>
              <a:spcBef>
                <a:spcPct val="0"/>
              </a:spcBef>
            </a:pPr>
          </a:p>
          <a:p>
            <a:pPr algn="just">
              <a:lnSpc>
                <a:spcPts val="3220"/>
              </a:lnSpc>
              <a:spcBef>
                <a:spcPct val="0"/>
              </a:spcBef>
            </a:pPr>
            <a:r>
              <a:rPr lang="en-US" sz="2300">
                <a:solidFill>
                  <a:srgbClr val="CAE8FF"/>
                </a:solidFill>
                <a:latin typeface="HK Grotesk Bold"/>
              </a:rPr>
              <a:t> DENTRO DE CADA DOCUMENTO DE OFERTASLABORALES, HABRÍA UN ARREGLO DE DOCUMENTOS EMBEBIDOS PARA REQUISITO, QUE ENUMERARÁ LOS REQUISITOS ESPECÍFICOS PARA ESA OFERTA.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9580189" y="3974504"/>
            <a:ext cx="8116171" cy="2337992"/>
          </a:xfrm>
          <a:custGeom>
            <a:avLst/>
            <a:gdLst/>
            <a:ahLst/>
            <a:cxnLst/>
            <a:rect r="r" b="b" t="t" l="l"/>
            <a:pathLst>
              <a:path h="2337992" w="8116171">
                <a:moveTo>
                  <a:pt x="0" y="0"/>
                </a:moveTo>
                <a:lnTo>
                  <a:pt x="8116171" y="0"/>
                </a:lnTo>
                <a:lnTo>
                  <a:pt x="8116171" y="2337992"/>
                </a:lnTo>
                <a:lnTo>
                  <a:pt x="0" y="2337992"/>
                </a:lnTo>
                <a:lnTo>
                  <a:pt x="0" y="0"/>
                </a:lnTo>
                <a:close/>
              </a:path>
            </a:pathLst>
          </a:custGeom>
          <a:blipFill>
            <a:blip r:embed="rId2"/>
            <a:stretch>
              <a:fillRect l="-404" t="-9014" r="-3296" b="-7831"/>
            </a:stretch>
          </a:blipFill>
        </p:spPr>
      </p:sp>
      <p:sp>
        <p:nvSpPr>
          <p:cNvPr name="TextBox 3" id="3"/>
          <p:cNvSpPr txBox="true"/>
          <p:nvPr/>
        </p:nvSpPr>
        <p:spPr>
          <a:xfrm rot="0">
            <a:off x="255766" y="3124764"/>
            <a:ext cx="4491930" cy="580390"/>
          </a:xfrm>
          <a:prstGeom prst="rect">
            <a:avLst/>
          </a:prstGeom>
        </p:spPr>
        <p:txBody>
          <a:bodyPr anchor="t" rtlCol="false" tIns="0" lIns="0" bIns="0" rIns="0">
            <a:spAutoFit/>
          </a:bodyPr>
          <a:lstStyle/>
          <a:p>
            <a:pPr algn="ctr">
              <a:lnSpc>
                <a:spcPts val="4759"/>
              </a:lnSpc>
            </a:pPr>
            <a:r>
              <a:rPr lang="en-US" sz="3399">
                <a:solidFill>
                  <a:srgbClr val="CAE8FF"/>
                </a:solidFill>
                <a:latin typeface="Open Sans"/>
              </a:rPr>
              <a:t>Colección Postulación:</a:t>
            </a:r>
          </a:p>
        </p:txBody>
      </p:sp>
      <p:sp>
        <p:nvSpPr>
          <p:cNvPr name="TextBox 4" id="4"/>
          <p:cNvSpPr txBox="true"/>
          <p:nvPr/>
        </p:nvSpPr>
        <p:spPr>
          <a:xfrm rot="0">
            <a:off x="255766" y="4124960"/>
            <a:ext cx="8578870" cy="1989454"/>
          </a:xfrm>
          <a:prstGeom prst="rect">
            <a:avLst/>
          </a:prstGeom>
        </p:spPr>
        <p:txBody>
          <a:bodyPr anchor="t" rtlCol="false" tIns="0" lIns="0" bIns="0" rIns="0">
            <a:spAutoFit/>
          </a:bodyPr>
          <a:lstStyle/>
          <a:p>
            <a:pPr algn="just">
              <a:lnSpc>
                <a:spcPts val="3220"/>
              </a:lnSpc>
            </a:pPr>
            <a:r>
              <a:rPr lang="en-US" sz="2300">
                <a:solidFill>
                  <a:srgbClr val="CAE8FF"/>
                </a:solidFill>
                <a:latin typeface="Open Sans"/>
              </a:rPr>
              <a:t>Cada documento representa una postulación de un trabajador a una oferta laboral. Incluye información sobre el estado de la postulación, la fecha de postulación y otros detalles relevantes. Permite un seguimiento eficiente del proceso de postulación y la gestión de estados de las mismas.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19123"/>
            <a:ext cx="3755311" cy="7879134"/>
          </a:xfrm>
          <a:custGeom>
            <a:avLst/>
            <a:gdLst/>
            <a:ahLst/>
            <a:cxnLst/>
            <a:rect r="r" b="b" t="t" l="l"/>
            <a:pathLst>
              <a:path h="7879134" w="3755311">
                <a:moveTo>
                  <a:pt x="0" y="0"/>
                </a:moveTo>
                <a:lnTo>
                  <a:pt x="3755311" y="0"/>
                </a:lnTo>
                <a:lnTo>
                  <a:pt x="3755311" y="7879134"/>
                </a:lnTo>
                <a:lnTo>
                  <a:pt x="0" y="7879134"/>
                </a:lnTo>
                <a:lnTo>
                  <a:pt x="0" y="0"/>
                </a:lnTo>
                <a:close/>
              </a:path>
            </a:pathLst>
          </a:custGeom>
          <a:blipFill>
            <a:blip r:embed="rId2"/>
            <a:stretch>
              <a:fillRect l="0" t="0" r="0" b="0"/>
            </a:stretch>
          </a:blipFill>
        </p:spPr>
      </p:sp>
      <p:sp>
        <p:nvSpPr>
          <p:cNvPr name="Freeform 3" id="3"/>
          <p:cNvSpPr/>
          <p:nvPr/>
        </p:nvSpPr>
        <p:spPr>
          <a:xfrm flipH="false" flipV="false" rot="0">
            <a:off x="7209313" y="2219123"/>
            <a:ext cx="3869374" cy="7879134"/>
          </a:xfrm>
          <a:custGeom>
            <a:avLst/>
            <a:gdLst/>
            <a:ahLst/>
            <a:cxnLst/>
            <a:rect r="r" b="b" t="t" l="l"/>
            <a:pathLst>
              <a:path h="7879134" w="3869374">
                <a:moveTo>
                  <a:pt x="0" y="0"/>
                </a:moveTo>
                <a:lnTo>
                  <a:pt x="3869374" y="0"/>
                </a:lnTo>
                <a:lnTo>
                  <a:pt x="3869374" y="7879134"/>
                </a:lnTo>
                <a:lnTo>
                  <a:pt x="0" y="7879134"/>
                </a:lnTo>
                <a:lnTo>
                  <a:pt x="0" y="0"/>
                </a:lnTo>
                <a:close/>
              </a:path>
            </a:pathLst>
          </a:custGeom>
          <a:blipFill>
            <a:blip r:embed="rId3"/>
            <a:stretch>
              <a:fillRect l="0" t="0" r="0" b="0"/>
            </a:stretch>
          </a:blipFill>
        </p:spPr>
      </p:sp>
      <p:sp>
        <p:nvSpPr>
          <p:cNvPr name="Freeform 4" id="4"/>
          <p:cNvSpPr/>
          <p:nvPr/>
        </p:nvSpPr>
        <p:spPr>
          <a:xfrm flipH="false" flipV="false" rot="0">
            <a:off x="13191221" y="2219123"/>
            <a:ext cx="4068079" cy="7879134"/>
          </a:xfrm>
          <a:custGeom>
            <a:avLst/>
            <a:gdLst/>
            <a:ahLst/>
            <a:cxnLst/>
            <a:rect r="r" b="b" t="t" l="l"/>
            <a:pathLst>
              <a:path h="7879134" w="4068079">
                <a:moveTo>
                  <a:pt x="0" y="0"/>
                </a:moveTo>
                <a:lnTo>
                  <a:pt x="4068079" y="0"/>
                </a:lnTo>
                <a:lnTo>
                  <a:pt x="4068079" y="7879134"/>
                </a:lnTo>
                <a:lnTo>
                  <a:pt x="0" y="7879134"/>
                </a:lnTo>
                <a:lnTo>
                  <a:pt x="0" y="0"/>
                </a:lnTo>
                <a:close/>
              </a:path>
            </a:pathLst>
          </a:custGeom>
          <a:blipFill>
            <a:blip r:embed="rId4"/>
            <a:stretch>
              <a:fillRect l="0" t="0" r="0" b="0"/>
            </a:stretch>
          </a:blipFill>
        </p:spPr>
      </p:sp>
      <p:sp>
        <p:nvSpPr>
          <p:cNvPr name="TextBox 5" id="5"/>
          <p:cNvSpPr txBox="true"/>
          <p:nvPr/>
        </p:nvSpPr>
        <p:spPr>
          <a:xfrm rot="0">
            <a:off x="1028700" y="180542"/>
            <a:ext cx="16230600" cy="1526130"/>
          </a:xfrm>
          <a:prstGeom prst="rect">
            <a:avLst/>
          </a:prstGeom>
        </p:spPr>
        <p:txBody>
          <a:bodyPr anchor="t" rtlCol="false" tIns="0" lIns="0" bIns="0" rIns="0">
            <a:spAutoFit/>
          </a:bodyPr>
          <a:lstStyle/>
          <a:p>
            <a:pPr algn="ctr">
              <a:lnSpc>
                <a:spcPts val="12482"/>
              </a:lnSpc>
            </a:pPr>
            <a:r>
              <a:rPr lang="en-US" sz="8916">
                <a:solidFill>
                  <a:srgbClr val="CAE8FF"/>
                </a:solidFill>
                <a:latin typeface="HK Grotesk Bold"/>
              </a:rPr>
              <a:t>VALIDACIÓN DE ESQUEMA</a:t>
            </a:r>
          </a:p>
        </p:txBody>
      </p:sp>
      <p:sp>
        <p:nvSpPr>
          <p:cNvPr name="TextBox 6" id="6"/>
          <p:cNvSpPr txBox="true"/>
          <p:nvPr/>
        </p:nvSpPr>
        <p:spPr>
          <a:xfrm rot="0">
            <a:off x="200399" y="1383140"/>
            <a:ext cx="6731198" cy="580390"/>
          </a:xfrm>
          <a:prstGeom prst="rect">
            <a:avLst/>
          </a:prstGeom>
        </p:spPr>
        <p:txBody>
          <a:bodyPr anchor="t" rtlCol="false" tIns="0" lIns="0" bIns="0" rIns="0">
            <a:spAutoFit/>
          </a:bodyPr>
          <a:lstStyle/>
          <a:p>
            <a:pPr algn="l">
              <a:lnSpc>
                <a:spcPts val="4759"/>
              </a:lnSpc>
            </a:pPr>
            <a:r>
              <a:rPr lang="en-US" sz="3399">
                <a:solidFill>
                  <a:srgbClr val="CAE8FF"/>
                </a:solidFill>
                <a:latin typeface="Open Sans"/>
              </a:rPr>
              <a:t>1.- Validation schema Trabajador: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384252" y="1028700"/>
            <a:ext cx="4733134" cy="9073562"/>
          </a:xfrm>
          <a:custGeom>
            <a:avLst/>
            <a:gdLst/>
            <a:ahLst/>
            <a:cxnLst/>
            <a:rect r="r" b="b" t="t" l="l"/>
            <a:pathLst>
              <a:path h="9073562" w="4733134">
                <a:moveTo>
                  <a:pt x="0" y="0"/>
                </a:moveTo>
                <a:lnTo>
                  <a:pt x="4733134" y="0"/>
                </a:lnTo>
                <a:lnTo>
                  <a:pt x="4733134" y="9073562"/>
                </a:lnTo>
                <a:lnTo>
                  <a:pt x="0" y="9073562"/>
                </a:lnTo>
                <a:lnTo>
                  <a:pt x="0" y="0"/>
                </a:lnTo>
                <a:close/>
              </a:path>
            </a:pathLst>
          </a:custGeom>
          <a:blipFill>
            <a:blip r:embed="rId2"/>
            <a:stretch>
              <a:fillRect l="0" t="0" r="0" b="0"/>
            </a:stretch>
          </a:blipFill>
        </p:spPr>
      </p:sp>
      <p:sp>
        <p:nvSpPr>
          <p:cNvPr name="Freeform 3" id="3"/>
          <p:cNvSpPr/>
          <p:nvPr/>
        </p:nvSpPr>
        <p:spPr>
          <a:xfrm flipH="false" flipV="false" rot="0">
            <a:off x="5775096" y="1028700"/>
            <a:ext cx="3865419" cy="9073562"/>
          </a:xfrm>
          <a:custGeom>
            <a:avLst/>
            <a:gdLst/>
            <a:ahLst/>
            <a:cxnLst/>
            <a:rect r="r" b="b" t="t" l="l"/>
            <a:pathLst>
              <a:path h="9073562" w="3865419">
                <a:moveTo>
                  <a:pt x="0" y="0"/>
                </a:moveTo>
                <a:lnTo>
                  <a:pt x="3865419" y="0"/>
                </a:lnTo>
                <a:lnTo>
                  <a:pt x="3865419" y="9073562"/>
                </a:lnTo>
                <a:lnTo>
                  <a:pt x="0" y="9073562"/>
                </a:lnTo>
                <a:lnTo>
                  <a:pt x="0" y="0"/>
                </a:lnTo>
                <a:close/>
              </a:path>
            </a:pathLst>
          </a:custGeom>
          <a:blipFill>
            <a:blip r:embed="rId3"/>
            <a:stretch>
              <a:fillRect l="0" t="0" r="0" b="0"/>
            </a:stretch>
          </a:blipFill>
        </p:spPr>
      </p:sp>
      <p:sp>
        <p:nvSpPr>
          <p:cNvPr name="TextBox 4" id="4"/>
          <p:cNvSpPr txBox="true"/>
          <p:nvPr/>
        </p:nvSpPr>
        <p:spPr>
          <a:xfrm rot="0">
            <a:off x="384252" y="214144"/>
            <a:ext cx="6497241" cy="580390"/>
          </a:xfrm>
          <a:prstGeom prst="rect">
            <a:avLst/>
          </a:prstGeom>
        </p:spPr>
        <p:txBody>
          <a:bodyPr anchor="t" rtlCol="false" tIns="0" lIns="0" bIns="0" rIns="0">
            <a:spAutoFit/>
          </a:bodyPr>
          <a:lstStyle/>
          <a:p>
            <a:pPr algn="l">
              <a:lnSpc>
                <a:spcPts val="4759"/>
              </a:lnSpc>
            </a:pPr>
            <a:r>
              <a:rPr lang="en-US" sz="3399">
                <a:solidFill>
                  <a:srgbClr val="CAE8FF"/>
                </a:solidFill>
                <a:latin typeface="Open Sans"/>
              </a:rPr>
              <a:t>2.- Validation schema Empresas:</a:t>
            </a:r>
          </a:p>
        </p:txBody>
      </p:sp>
      <p:sp>
        <p:nvSpPr>
          <p:cNvPr name="Freeform 5" id="5"/>
          <p:cNvSpPr/>
          <p:nvPr/>
        </p:nvSpPr>
        <p:spPr>
          <a:xfrm flipH="false" flipV="false" rot="0">
            <a:off x="12312735" y="1005256"/>
            <a:ext cx="4093365" cy="9120451"/>
          </a:xfrm>
          <a:custGeom>
            <a:avLst/>
            <a:gdLst/>
            <a:ahLst/>
            <a:cxnLst/>
            <a:rect r="r" b="b" t="t" l="l"/>
            <a:pathLst>
              <a:path h="9120451" w="4093365">
                <a:moveTo>
                  <a:pt x="0" y="0"/>
                </a:moveTo>
                <a:lnTo>
                  <a:pt x="4093365" y="0"/>
                </a:lnTo>
                <a:lnTo>
                  <a:pt x="4093365" y="9120450"/>
                </a:lnTo>
                <a:lnTo>
                  <a:pt x="0" y="9120450"/>
                </a:lnTo>
                <a:lnTo>
                  <a:pt x="0" y="0"/>
                </a:lnTo>
                <a:close/>
              </a:path>
            </a:pathLst>
          </a:custGeom>
          <a:blipFill>
            <a:blip r:embed="rId4"/>
            <a:stretch>
              <a:fillRect l="0" t="0" r="0" b="0"/>
            </a:stretch>
          </a:blipFill>
        </p:spPr>
      </p:sp>
      <p:sp>
        <p:nvSpPr>
          <p:cNvPr name="TextBox 6" id="6"/>
          <p:cNvSpPr txBox="true"/>
          <p:nvPr/>
        </p:nvSpPr>
        <p:spPr>
          <a:xfrm rot="0">
            <a:off x="10131185" y="147344"/>
            <a:ext cx="7821867" cy="580390"/>
          </a:xfrm>
          <a:prstGeom prst="rect">
            <a:avLst/>
          </a:prstGeom>
        </p:spPr>
        <p:txBody>
          <a:bodyPr anchor="t" rtlCol="false" tIns="0" lIns="0" bIns="0" rIns="0">
            <a:spAutoFit/>
          </a:bodyPr>
          <a:lstStyle/>
          <a:p>
            <a:pPr algn="l">
              <a:lnSpc>
                <a:spcPts val="4759"/>
              </a:lnSpc>
            </a:pPr>
            <a:r>
              <a:rPr lang="en-US" sz="3399">
                <a:solidFill>
                  <a:srgbClr val="CAE8FF"/>
                </a:solidFill>
                <a:latin typeface="Open Sans"/>
              </a:rPr>
              <a:t>3.- Validation schema OfertaLaborales: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8100000">
            <a:off x="14204722" y="-551261"/>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186371" y="3576495"/>
            <a:ext cx="3726377" cy="3726377"/>
          </a:xfrm>
          <a:custGeom>
            <a:avLst/>
            <a:gdLst/>
            <a:ahLst/>
            <a:cxnLst/>
            <a:rect r="r" b="b" t="t" l="l"/>
            <a:pathLst>
              <a:path h="3726377" w="3726377">
                <a:moveTo>
                  <a:pt x="0" y="0"/>
                </a:moveTo>
                <a:lnTo>
                  <a:pt x="3726377" y="0"/>
                </a:lnTo>
                <a:lnTo>
                  <a:pt x="3726377" y="3726377"/>
                </a:lnTo>
                <a:lnTo>
                  <a:pt x="0" y="3726377"/>
                </a:lnTo>
                <a:lnTo>
                  <a:pt x="0" y="0"/>
                </a:lnTo>
                <a:close/>
              </a:path>
            </a:pathLst>
          </a:custGeom>
          <a:blipFill>
            <a:blip r:embed="rId4"/>
            <a:stretch>
              <a:fillRect l="0" t="0" r="0" b="0"/>
            </a:stretch>
          </a:blipFill>
        </p:spPr>
      </p:sp>
      <p:sp>
        <p:nvSpPr>
          <p:cNvPr name="TextBox 4" id="4"/>
          <p:cNvSpPr txBox="true"/>
          <p:nvPr/>
        </p:nvSpPr>
        <p:spPr>
          <a:xfrm rot="0">
            <a:off x="298355" y="1987904"/>
            <a:ext cx="9908099" cy="1328815"/>
          </a:xfrm>
          <a:prstGeom prst="rect">
            <a:avLst/>
          </a:prstGeom>
        </p:spPr>
        <p:txBody>
          <a:bodyPr anchor="t" rtlCol="false" tIns="0" lIns="0" bIns="0" rIns="0">
            <a:spAutoFit/>
          </a:bodyPr>
          <a:lstStyle/>
          <a:p>
            <a:pPr algn="just">
              <a:lnSpc>
                <a:spcPts val="2691"/>
              </a:lnSpc>
              <a:spcBef>
                <a:spcPct val="0"/>
              </a:spcBef>
            </a:pPr>
          </a:p>
          <a:p>
            <a:pPr algn="just">
              <a:lnSpc>
                <a:spcPts val="2691"/>
              </a:lnSpc>
              <a:spcBef>
                <a:spcPct val="0"/>
              </a:spcBef>
            </a:pPr>
            <a:r>
              <a:rPr lang="en-US" sz="1922">
                <a:solidFill>
                  <a:srgbClr val="FFFFFF"/>
                </a:solidFill>
                <a:latin typeface="HK Grotesk"/>
              </a:rPr>
              <a:t>JOBEASE ES UNA STARTUP ENFOCADO EN PROPORCIONAR UNA SOLUCIÓN INNOVADORA PARA QUE LAS EMPRESAS ENCUENTREN TRABAJADORES CALIFICADOS PARA LOS PUESTOS QUE NECESITEN.</a:t>
            </a:r>
          </a:p>
        </p:txBody>
      </p:sp>
      <p:sp>
        <p:nvSpPr>
          <p:cNvPr name="TextBox 5" id="5"/>
          <p:cNvSpPr txBox="true"/>
          <p:nvPr/>
        </p:nvSpPr>
        <p:spPr>
          <a:xfrm rot="0">
            <a:off x="3866954" y="621381"/>
            <a:ext cx="10554092" cy="816678"/>
          </a:xfrm>
          <a:prstGeom prst="rect">
            <a:avLst/>
          </a:prstGeom>
        </p:spPr>
        <p:txBody>
          <a:bodyPr anchor="t" rtlCol="false" tIns="0" lIns="0" bIns="0" rIns="0">
            <a:spAutoFit/>
          </a:bodyPr>
          <a:lstStyle/>
          <a:p>
            <a:pPr algn="ctr">
              <a:lnSpc>
                <a:spcPts val="6713"/>
              </a:lnSpc>
            </a:pPr>
            <a:r>
              <a:rPr lang="en-US" sz="4795">
                <a:solidFill>
                  <a:srgbClr val="CAE8FF"/>
                </a:solidFill>
                <a:latin typeface="HK Grotesk Bold"/>
              </a:rPr>
              <a:t>DESCRIPCIÓN DE LA STARTUP</a:t>
            </a:r>
          </a:p>
        </p:txBody>
      </p:sp>
      <p:sp>
        <p:nvSpPr>
          <p:cNvPr name="TextBox 6" id="6"/>
          <p:cNvSpPr txBox="true"/>
          <p:nvPr/>
        </p:nvSpPr>
        <p:spPr>
          <a:xfrm rot="0">
            <a:off x="7328032" y="7855322"/>
            <a:ext cx="10811181" cy="1345180"/>
          </a:xfrm>
          <a:prstGeom prst="rect">
            <a:avLst/>
          </a:prstGeom>
        </p:spPr>
        <p:txBody>
          <a:bodyPr anchor="t" rtlCol="false" tIns="0" lIns="0" bIns="0" rIns="0">
            <a:spAutoFit/>
          </a:bodyPr>
          <a:lstStyle/>
          <a:p>
            <a:pPr algn="just" marL="0" indent="0" lvl="0">
              <a:lnSpc>
                <a:spcPts val="2691"/>
              </a:lnSpc>
              <a:spcBef>
                <a:spcPct val="0"/>
              </a:spcBef>
            </a:pPr>
            <a:r>
              <a:rPr lang="en-US" sz="1922">
                <a:solidFill>
                  <a:srgbClr val="FFFFFF"/>
                </a:solidFill>
                <a:latin typeface="HK Grotesk"/>
              </a:rPr>
              <a:t>BUSCAMOS MEJORAR </a:t>
            </a:r>
            <a:r>
              <a:rPr lang="en-US" sz="1922" strike="noStrike" u="none">
                <a:solidFill>
                  <a:srgbClr val="FFFFFF"/>
                </a:solidFill>
                <a:latin typeface="HK Grotesk"/>
              </a:rPr>
              <a:t>LA EXPERIENCIA Y CONEXIÓN ENTRE LA EMPRESA Y EL TRABAJADOR. CON JOBEASE, LAS EMPRESAS PUEDEN ACCEDER A UNA AMPLIA RED DE PROFESIONALES CUALIFICADOS DE MANERA RÁPIDA Y SENCILLA, SIMPLIFICANDO ASÍ EL PROCESO DE CONTRATACIÓN.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679019" y="1394795"/>
            <a:ext cx="6974674" cy="8446174"/>
          </a:xfrm>
          <a:custGeom>
            <a:avLst/>
            <a:gdLst/>
            <a:ahLst/>
            <a:cxnLst/>
            <a:rect r="r" b="b" t="t" l="l"/>
            <a:pathLst>
              <a:path h="8446174" w="6974674">
                <a:moveTo>
                  <a:pt x="0" y="0"/>
                </a:moveTo>
                <a:lnTo>
                  <a:pt x="6974673" y="0"/>
                </a:lnTo>
                <a:lnTo>
                  <a:pt x="6974673" y="8446174"/>
                </a:lnTo>
                <a:lnTo>
                  <a:pt x="0" y="8446174"/>
                </a:lnTo>
                <a:lnTo>
                  <a:pt x="0" y="0"/>
                </a:lnTo>
                <a:close/>
              </a:path>
            </a:pathLst>
          </a:custGeom>
          <a:blipFill>
            <a:blip r:embed="rId2"/>
            <a:stretch>
              <a:fillRect l="0" t="0" r="0" b="0"/>
            </a:stretch>
          </a:blipFill>
        </p:spPr>
      </p:sp>
      <p:sp>
        <p:nvSpPr>
          <p:cNvPr name="Freeform 3" id="3"/>
          <p:cNvSpPr/>
          <p:nvPr/>
        </p:nvSpPr>
        <p:spPr>
          <a:xfrm flipH="false" flipV="false" rot="0">
            <a:off x="10276783" y="1394795"/>
            <a:ext cx="6852783" cy="8446174"/>
          </a:xfrm>
          <a:custGeom>
            <a:avLst/>
            <a:gdLst/>
            <a:ahLst/>
            <a:cxnLst/>
            <a:rect r="r" b="b" t="t" l="l"/>
            <a:pathLst>
              <a:path h="8446174" w="6852783">
                <a:moveTo>
                  <a:pt x="0" y="0"/>
                </a:moveTo>
                <a:lnTo>
                  <a:pt x="6852783" y="0"/>
                </a:lnTo>
                <a:lnTo>
                  <a:pt x="6852783" y="8446174"/>
                </a:lnTo>
                <a:lnTo>
                  <a:pt x="0" y="8446174"/>
                </a:lnTo>
                <a:lnTo>
                  <a:pt x="0" y="0"/>
                </a:lnTo>
                <a:close/>
              </a:path>
            </a:pathLst>
          </a:custGeom>
          <a:blipFill>
            <a:blip r:embed="rId3"/>
            <a:stretch>
              <a:fillRect l="0" t="0" r="0" b="0"/>
            </a:stretch>
          </a:blipFill>
        </p:spPr>
      </p:sp>
      <p:sp>
        <p:nvSpPr>
          <p:cNvPr name="TextBox 4" id="4"/>
          <p:cNvSpPr txBox="true"/>
          <p:nvPr/>
        </p:nvSpPr>
        <p:spPr>
          <a:xfrm rot="0">
            <a:off x="679019" y="448310"/>
            <a:ext cx="7387668" cy="580390"/>
          </a:xfrm>
          <a:prstGeom prst="rect">
            <a:avLst/>
          </a:prstGeom>
        </p:spPr>
        <p:txBody>
          <a:bodyPr anchor="t" rtlCol="false" tIns="0" lIns="0" bIns="0" rIns="0">
            <a:spAutoFit/>
          </a:bodyPr>
          <a:lstStyle/>
          <a:p>
            <a:pPr algn="l">
              <a:lnSpc>
                <a:spcPts val="4759"/>
              </a:lnSpc>
            </a:pPr>
            <a:r>
              <a:rPr lang="en-US" sz="3399">
                <a:solidFill>
                  <a:srgbClr val="CAE8FF"/>
                </a:solidFill>
                <a:latin typeface="Open Sans"/>
              </a:rPr>
              <a:t>4.- Validation schema Postulaciones:</a:t>
            </a:r>
          </a:p>
        </p:txBody>
      </p:sp>
      <p:sp>
        <p:nvSpPr>
          <p:cNvPr name="TextBox 5" id="5"/>
          <p:cNvSpPr txBox="true"/>
          <p:nvPr/>
        </p:nvSpPr>
        <p:spPr>
          <a:xfrm rot="0">
            <a:off x="10276783" y="448310"/>
            <a:ext cx="7187269" cy="580390"/>
          </a:xfrm>
          <a:prstGeom prst="rect">
            <a:avLst/>
          </a:prstGeom>
        </p:spPr>
        <p:txBody>
          <a:bodyPr anchor="t" rtlCol="false" tIns="0" lIns="0" bIns="0" rIns="0">
            <a:spAutoFit/>
          </a:bodyPr>
          <a:lstStyle/>
          <a:p>
            <a:pPr algn="l">
              <a:lnSpc>
                <a:spcPts val="4759"/>
              </a:lnSpc>
            </a:pPr>
            <a:r>
              <a:rPr lang="en-US" sz="3399">
                <a:solidFill>
                  <a:srgbClr val="CAE8FF"/>
                </a:solidFill>
                <a:latin typeface="Open Sans"/>
              </a:rPr>
              <a:t>5.- Validation schema Entrevistas: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445468" y="3339182"/>
            <a:ext cx="7822272" cy="5409656"/>
          </a:xfrm>
          <a:custGeom>
            <a:avLst/>
            <a:gdLst/>
            <a:ahLst/>
            <a:cxnLst/>
            <a:rect r="r" b="b" t="t" l="l"/>
            <a:pathLst>
              <a:path h="5409656" w="7822272">
                <a:moveTo>
                  <a:pt x="0" y="0"/>
                </a:moveTo>
                <a:lnTo>
                  <a:pt x="7822273" y="0"/>
                </a:lnTo>
                <a:lnTo>
                  <a:pt x="7822273" y="5409656"/>
                </a:lnTo>
                <a:lnTo>
                  <a:pt x="0" y="5409656"/>
                </a:lnTo>
                <a:lnTo>
                  <a:pt x="0" y="0"/>
                </a:lnTo>
                <a:close/>
              </a:path>
            </a:pathLst>
          </a:custGeom>
          <a:blipFill>
            <a:blip r:embed="rId2"/>
            <a:stretch>
              <a:fillRect l="0" t="0" r="0" b="0"/>
            </a:stretch>
          </a:blipFill>
        </p:spPr>
      </p:sp>
      <p:sp>
        <p:nvSpPr>
          <p:cNvPr name="TextBox 3" id="3"/>
          <p:cNvSpPr txBox="true"/>
          <p:nvPr/>
        </p:nvSpPr>
        <p:spPr>
          <a:xfrm rot="0">
            <a:off x="3240362" y="-171450"/>
            <a:ext cx="10640814" cy="1524865"/>
          </a:xfrm>
          <a:prstGeom prst="rect">
            <a:avLst/>
          </a:prstGeom>
        </p:spPr>
        <p:txBody>
          <a:bodyPr anchor="t" rtlCol="false" tIns="0" lIns="0" bIns="0" rIns="0">
            <a:spAutoFit/>
          </a:bodyPr>
          <a:lstStyle/>
          <a:p>
            <a:pPr algn="ctr">
              <a:lnSpc>
                <a:spcPts val="12482"/>
              </a:lnSpc>
            </a:pPr>
            <a:r>
              <a:rPr lang="en-US" sz="8916">
                <a:solidFill>
                  <a:srgbClr val="CAE8FF"/>
                </a:solidFill>
                <a:latin typeface="HK Grotesk Bold"/>
              </a:rPr>
              <a:t>CONSULTAS</a:t>
            </a:r>
          </a:p>
        </p:txBody>
      </p:sp>
      <p:sp>
        <p:nvSpPr>
          <p:cNvPr name="TextBox 4" id="4"/>
          <p:cNvSpPr txBox="true"/>
          <p:nvPr/>
        </p:nvSpPr>
        <p:spPr>
          <a:xfrm rot="0">
            <a:off x="298954" y="1501669"/>
            <a:ext cx="8115300" cy="138430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4F6FC"/>
                </a:solidFill>
                <a:latin typeface="HK Grotesk"/>
              </a:rPr>
              <a:t>Mostrar todos los trabajadores con los datos de sus curriculums</a:t>
            </a:r>
          </a:p>
        </p:txBody>
      </p:sp>
      <p:sp>
        <p:nvSpPr>
          <p:cNvPr name="TextBox 5" id="5"/>
          <p:cNvSpPr txBox="true"/>
          <p:nvPr/>
        </p:nvSpPr>
        <p:spPr>
          <a:xfrm rot="0">
            <a:off x="10707794" y="2542620"/>
            <a:ext cx="6838999" cy="6964680"/>
          </a:xfrm>
          <a:prstGeom prst="rect">
            <a:avLst/>
          </a:prstGeom>
        </p:spPr>
        <p:txBody>
          <a:bodyPr anchor="t" rtlCol="false" tIns="0" lIns="0" bIns="0" rIns="0">
            <a:spAutoFit/>
          </a:bodyPr>
          <a:lstStyle/>
          <a:p>
            <a:pPr algn="l" marL="431797" indent="-215899" lvl="1">
              <a:lnSpc>
                <a:spcPts val="2799"/>
              </a:lnSpc>
              <a:buFont typeface="Arial"/>
              <a:buChar char="•"/>
            </a:pPr>
            <a:r>
              <a:rPr lang="en-US" sz="1999">
                <a:solidFill>
                  <a:srgbClr val="FFFFFF"/>
                </a:solidFill>
                <a:latin typeface="Open Sans"/>
              </a:rPr>
              <a:t>db.trabaj</a:t>
            </a:r>
            <a:r>
              <a:rPr lang="en-US" sz="1999">
                <a:solidFill>
                  <a:srgbClr val="FFFFFF"/>
                </a:solidFill>
                <a:latin typeface="Open Sans"/>
              </a:rPr>
              <a:t>adores.aggregate([...]): Inicia una agregación en la colección trabajadores.</a:t>
            </a:r>
          </a:p>
          <a:p>
            <a:pPr algn="l">
              <a:lnSpc>
                <a:spcPts val="2799"/>
              </a:lnSpc>
            </a:pPr>
          </a:p>
          <a:p>
            <a:pPr algn="l" marL="431797" indent="-215899" lvl="1">
              <a:lnSpc>
                <a:spcPts val="2799"/>
              </a:lnSpc>
              <a:buFont typeface="Arial"/>
              <a:buChar char="•"/>
            </a:pPr>
            <a:r>
              <a:rPr lang="en-US" sz="1999">
                <a:solidFill>
                  <a:srgbClr val="FFFFFF"/>
                </a:solidFill>
                <a:latin typeface="Open Sans"/>
              </a:rPr>
              <a:t>$lookup: Realiza una operación de "join" para combinar documentos de la colección curriculums.</a:t>
            </a:r>
          </a:p>
          <a:p>
            <a:pPr algn="l">
              <a:lnSpc>
                <a:spcPts val="2799"/>
              </a:lnSpc>
            </a:pPr>
          </a:p>
          <a:p>
            <a:pPr algn="l" marL="431797" indent="-215899" lvl="1">
              <a:lnSpc>
                <a:spcPts val="2799"/>
              </a:lnSpc>
              <a:buFont typeface="Arial"/>
              <a:buChar char="•"/>
            </a:pPr>
            <a:r>
              <a:rPr lang="en-US" sz="1999">
                <a:solidFill>
                  <a:srgbClr val="FFFFFF"/>
                </a:solidFill>
                <a:latin typeface="Open Sans"/>
              </a:rPr>
              <a:t>from: Especifica la colección de la que se obtendrán los documentos (curriculums).</a:t>
            </a:r>
          </a:p>
          <a:p>
            <a:pPr algn="l">
              <a:lnSpc>
                <a:spcPts val="2799"/>
              </a:lnSpc>
            </a:pPr>
          </a:p>
          <a:p>
            <a:pPr algn="l" marL="431797" indent="-215899" lvl="1">
              <a:lnSpc>
                <a:spcPts val="2799"/>
              </a:lnSpc>
              <a:buFont typeface="Arial"/>
              <a:buChar char="•"/>
            </a:pPr>
            <a:r>
              <a:rPr lang="en-US" sz="1999">
                <a:solidFill>
                  <a:srgbClr val="FFFFFF"/>
                </a:solidFill>
                <a:latin typeface="Open Sans"/>
              </a:rPr>
              <a:t>localField y foreignField: Indican los campos en las colecciones locales (trabajadores._id) y foráneas (curriculums.trabajadorId) que se usarán para la unión.</a:t>
            </a:r>
          </a:p>
          <a:p>
            <a:pPr algn="l">
              <a:lnSpc>
                <a:spcPts val="2799"/>
              </a:lnSpc>
            </a:pPr>
          </a:p>
          <a:p>
            <a:pPr algn="l" marL="431797" indent="-215899" lvl="1">
              <a:lnSpc>
                <a:spcPts val="2799"/>
              </a:lnSpc>
              <a:buFont typeface="Arial"/>
              <a:buChar char="•"/>
            </a:pPr>
            <a:r>
              <a:rPr lang="en-US" sz="1999">
                <a:solidFill>
                  <a:srgbClr val="FFFFFF"/>
                </a:solidFill>
                <a:latin typeface="Open Sans"/>
              </a:rPr>
              <a:t>as: Nombre del nuevo campo que contendrá el resultado del join (curriculums).</a:t>
            </a:r>
          </a:p>
          <a:p>
            <a:pPr algn="l">
              <a:lnSpc>
                <a:spcPts val="2799"/>
              </a:lnSpc>
            </a:pPr>
          </a:p>
          <a:p>
            <a:pPr algn="l">
              <a:lnSpc>
                <a:spcPts val="2799"/>
              </a:lnSpc>
            </a:pPr>
            <a:r>
              <a:rPr lang="en-US" sz="1999">
                <a:solidFill>
                  <a:srgbClr val="FFFFFF"/>
                </a:solidFill>
                <a:latin typeface="Open Sans"/>
              </a:rPr>
              <a:t>Esta consulta te permite obtener todos los trabajadores junto con sus detalles de currículum asociados.</a:t>
            </a:r>
          </a:p>
          <a:p>
            <a:pPr algn="ctr">
              <a:lnSpc>
                <a:spcPts val="223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688029" y="3344418"/>
            <a:ext cx="7451778" cy="5404420"/>
          </a:xfrm>
          <a:custGeom>
            <a:avLst/>
            <a:gdLst/>
            <a:ahLst/>
            <a:cxnLst/>
            <a:rect r="r" b="b" t="t" l="l"/>
            <a:pathLst>
              <a:path h="5404420" w="7451778">
                <a:moveTo>
                  <a:pt x="0" y="0"/>
                </a:moveTo>
                <a:lnTo>
                  <a:pt x="7451778" y="0"/>
                </a:lnTo>
                <a:lnTo>
                  <a:pt x="7451778" y="5404420"/>
                </a:lnTo>
                <a:lnTo>
                  <a:pt x="0" y="5404420"/>
                </a:lnTo>
                <a:lnTo>
                  <a:pt x="0" y="0"/>
                </a:lnTo>
                <a:close/>
              </a:path>
            </a:pathLst>
          </a:custGeom>
          <a:blipFill>
            <a:blip r:embed="rId2"/>
            <a:stretch>
              <a:fillRect l="0" t="0" r="0" b="0"/>
            </a:stretch>
          </a:blipFill>
        </p:spPr>
      </p:sp>
      <p:sp>
        <p:nvSpPr>
          <p:cNvPr name="TextBox 3" id="3"/>
          <p:cNvSpPr txBox="true"/>
          <p:nvPr/>
        </p:nvSpPr>
        <p:spPr>
          <a:xfrm rot="0">
            <a:off x="688029" y="1461962"/>
            <a:ext cx="7204466" cy="138430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F4F6FC"/>
                </a:solidFill>
                <a:latin typeface="HK Grotesk"/>
              </a:rPr>
              <a:t>Mostrar todas las ofertas laborales con sus requisitos</a:t>
            </a:r>
          </a:p>
        </p:txBody>
      </p:sp>
      <p:sp>
        <p:nvSpPr>
          <p:cNvPr name="TextBox 4" id="4"/>
          <p:cNvSpPr txBox="true"/>
          <p:nvPr/>
        </p:nvSpPr>
        <p:spPr>
          <a:xfrm rot="0">
            <a:off x="9448424" y="3229768"/>
            <a:ext cx="8133007" cy="5605145"/>
          </a:xfrm>
          <a:prstGeom prst="rect">
            <a:avLst/>
          </a:prstGeom>
        </p:spPr>
        <p:txBody>
          <a:bodyPr anchor="t" rtlCol="false" tIns="0" lIns="0" bIns="0" rIns="0">
            <a:spAutoFit/>
          </a:bodyPr>
          <a:lstStyle/>
          <a:p>
            <a:pPr algn="just" marL="388618" indent="-194309" lvl="1">
              <a:lnSpc>
                <a:spcPts val="2519"/>
              </a:lnSpc>
              <a:buFont typeface="Arial"/>
              <a:buChar char="•"/>
            </a:pPr>
            <a:r>
              <a:rPr lang="en-US" sz="1799">
                <a:solidFill>
                  <a:srgbClr val="F4F6FC"/>
                </a:solidFill>
                <a:latin typeface="Open Sans"/>
              </a:rPr>
              <a:t>db.ofertasLaborales.aggregate([...]): Inicia una agregación en la colección ofertasLaborales.</a:t>
            </a:r>
          </a:p>
          <a:p>
            <a:pPr algn="just">
              <a:lnSpc>
                <a:spcPts val="2519"/>
              </a:lnSpc>
            </a:pPr>
          </a:p>
          <a:p>
            <a:pPr algn="just" marL="388618" indent="-194309" lvl="1">
              <a:lnSpc>
                <a:spcPts val="2519"/>
              </a:lnSpc>
              <a:buFont typeface="Arial"/>
              <a:buChar char="•"/>
            </a:pPr>
            <a:r>
              <a:rPr lang="en-US" sz="1799">
                <a:solidFill>
                  <a:srgbClr val="F4F6FC"/>
                </a:solidFill>
                <a:latin typeface="Open Sans"/>
              </a:rPr>
              <a:t>$lookup: Realiza un join con la colección requisitos.</a:t>
            </a:r>
          </a:p>
          <a:p>
            <a:pPr algn="just">
              <a:lnSpc>
                <a:spcPts val="2519"/>
              </a:lnSpc>
            </a:pPr>
          </a:p>
          <a:p>
            <a:pPr algn="just" marL="388618" indent="-194309" lvl="1">
              <a:lnSpc>
                <a:spcPts val="2519"/>
              </a:lnSpc>
              <a:buFont typeface="Arial"/>
              <a:buChar char="•"/>
            </a:pPr>
            <a:r>
              <a:rPr lang="en-US" sz="1799">
                <a:solidFill>
                  <a:srgbClr val="F4F6FC"/>
                </a:solidFill>
                <a:latin typeface="Open Sans"/>
              </a:rPr>
              <a:t>from: Especifica la colección de la que se obtendrán los documentos (requisitos).</a:t>
            </a:r>
          </a:p>
          <a:p>
            <a:pPr algn="just">
              <a:lnSpc>
                <a:spcPts val="2519"/>
              </a:lnSpc>
            </a:pPr>
          </a:p>
          <a:p>
            <a:pPr algn="just" marL="388618" indent="-194309" lvl="1">
              <a:lnSpc>
                <a:spcPts val="2519"/>
              </a:lnSpc>
              <a:buFont typeface="Arial"/>
              <a:buChar char="•"/>
            </a:pPr>
            <a:r>
              <a:rPr lang="en-US" sz="1799">
                <a:solidFill>
                  <a:srgbClr val="F4F6FC"/>
                </a:solidFill>
                <a:latin typeface="Open Sans"/>
              </a:rPr>
              <a:t>localField y foreignField: Indican los campos en l</a:t>
            </a:r>
            <a:r>
              <a:rPr lang="en-US" sz="1799">
                <a:solidFill>
                  <a:srgbClr val="F4F6FC"/>
                </a:solidFill>
                <a:latin typeface="Open Sans"/>
              </a:rPr>
              <a:t>as colecciones locales (ofertasLaborales._id) y foráneas (requisitos.ofertaId) que se usarán para la unión.</a:t>
            </a:r>
          </a:p>
          <a:p>
            <a:pPr algn="just">
              <a:lnSpc>
                <a:spcPts val="2519"/>
              </a:lnSpc>
            </a:pPr>
          </a:p>
          <a:p>
            <a:pPr algn="just" marL="388618" indent="-194309" lvl="1">
              <a:lnSpc>
                <a:spcPts val="2519"/>
              </a:lnSpc>
              <a:buFont typeface="Arial"/>
              <a:buChar char="•"/>
            </a:pPr>
            <a:r>
              <a:rPr lang="en-US" sz="1799">
                <a:solidFill>
                  <a:srgbClr val="F4F6FC"/>
                </a:solidFill>
                <a:latin typeface="Open Sans"/>
              </a:rPr>
              <a:t>as: Nombre del nuevo campo que contendrá el resultado del join (requisitos).</a:t>
            </a:r>
          </a:p>
          <a:p>
            <a:pPr algn="just">
              <a:lnSpc>
                <a:spcPts val="2519"/>
              </a:lnSpc>
            </a:pPr>
          </a:p>
          <a:p>
            <a:pPr algn="just">
              <a:lnSpc>
                <a:spcPts val="2519"/>
              </a:lnSpc>
            </a:pPr>
            <a:r>
              <a:rPr lang="en-US" sz="1799">
                <a:solidFill>
                  <a:srgbClr val="F4F6FC"/>
                </a:solidFill>
                <a:latin typeface="Open Sans"/>
              </a:rPr>
              <a:t>Con esta consulta, obtenemos todas las ofertas laborales junto con sus requisitos asociados.</a:t>
            </a:r>
          </a:p>
          <a:p>
            <a:pPr algn="ctr">
              <a:lnSpc>
                <a:spcPts val="2239"/>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552210" y="2003345"/>
            <a:ext cx="6517206" cy="8083502"/>
          </a:xfrm>
          <a:custGeom>
            <a:avLst/>
            <a:gdLst/>
            <a:ahLst/>
            <a:cxnLst/>
            <a:rect r="r" b="b" t="t" l="l"/>
            <a:pathLst>
              <a:path h="8083502" w="6517206">
                <a:moveTo>
                  <a:pt x="0" y="0"/>
                </a:moveTo>
                <a:lnTo>
                  <a:pt x="6517206" y="0"/>
                </a:lnTo>
                <a:lnTo>
                  <a:pt x="6517206" y="8083502"/>
                </a:lnTo>
                <a:lnTo>
                  <a:pt x="0" y="8083502"/>
                </a:lnTo>
                <a:lnTo>
                  <a:pt x="0" y="0"/>
                </a:lnTo>
                <a:close/>
              </a:path>
            </a:pathLst>
          </a:custGeom>
          <a:blipFill>
            <a:blip r:embed="rId2"/>
            <a:stretch>
              <a:fillRect l="-6165" t="0" r="0" b="0"/>
            </a:stretch>
          </a:blipFill>
        </p:spPr>
      </p:sp>
      <p:sp>
        <p:nvSpPr>
          <p:cNvPr name="TextBox 3" id="3"/>
          <p:cNvSpPr txBox="true"/>
          <p:nvPr/>
        </p:nvSpPr>
        <p:spPr>
          <a:xfrm rot="0">
            <a:off x="208580" y="757658"/>
            <a:ext cx="7204466" cy="1154430"/>
          </a:xfrm>
          <a:prstGeom prst="rect">
            <a:avLst/>
          </a:prstGeom>
        </p:spPr>
        <p:txBody>
          <a:bodyPr anchor="t" rtlCol="false" tIns="0" lIns="0" bIns="0" rIns="0">
            <a:spAutoFit/>
          </a:bodyPr>
          <a:lstStyle/>
          <a:p>
            <a:pPr algn="ctr" marL="0" indent="0" lvl="0">
              <a:lnSpc>
                <a:spcPts val="4620"/>
              </a:lnSpc>
              <a:spcBef>
                <a:spcPct val="0"/>
              </a:spcBef>
            </a:pPr>
            <a:r>
              <a:rPr lang="en-US" sz="3300">
                <a:solidFill>
                  <a:srgbClr val="F4F6FC"/>
                </a:solidFill>
                <a:latin typeface="HK Grotesk"/>
              </a:rPr>
              <a:t>Mostrar todas las empresas con sus direcciones y telefonos</a:t>
            </a:r>
          </a:p>
        </p:txBody>
      </p:sp>
      <p:sp>
        <p:nvSpPr>
          <p:cNvPr name="TextBox 4" id="4"/>
          <p:cNvSpPr txBox="true"/>
          <p:nvPr/>
        </p:nvSpPr>
        <p:spPr>
          <a:xfrm rot="0">
            <a:off x="9715106" y="2322613"/>
            <a:ext cx="6944886" cy="6657340"/>
          </a:xfrm>
          <a:prstGeom prst="rect">
            <a:avLst/>
          </a:prstGeom>
        </p:spPr>
        <p:txBody>
          <a:bodyPr anchor="t" rtlCol="false" tIns="0" lIns="0" bIns="0" rIns="0">
            <a:spAutoFit/>
          </a:bodyPr>
          <a:lstStyle/>
          <a:p>
            <a:pPr algn="just" marL="410208" indent="-205104" lvl="1">
              <a:lnSpc>
                <a:spcPts val="2659"/>
              </a:lnSpc>
              <a:buFont typeface="Arial"/>
              <a:buChar char="•"/>
            </a:pPr>
            <a:r>
              <a:rPr lang="en-US" sz="1899">
                <a:solidFill>
                  <a:srgbClr val="F4F6FC"/>
                </a:solidFill>
                <a:latin typeface="Open Sans"/>
              </a:rPr>
              <a:t>db.empresas.aggregate([...]): Inicia una </a:t>
            </a:r>
            <a:r>
              <a:rPr lang="en-US" sz="1899">
                <a:solidFill>
                  <a:srgbClr val="F4F6FC"/>
                </a:solidFill>
                <a:latin typeface="Open Sans"/>
              </a:rPr>
              <a:t>agregación en la colección empresas.</a:t>
            </a:r>
          </a:p>
          <a:p>
            <a:pPr algn="just">
              <a:lnSpc>
                <a:spcPts val="2659"/>
              </a:lnSpc>
            </a:pPr>
          </a:p>
          <a:p>
            <a:pPr algn="just" marL="410208" indent="-205104" lvl="1">
              <a:lnSpc>
                <a:spcPts val="2659"/>
              </a:lnSpc>
              <a:buFont typeface="Arial"/>
              <a:buChar char="•"/>
            </a:pPr>
            <a:r>
              <a:rPr lang="en-US" sz="1899">
                <a:solidFill>
                  <a:srgbClr val="F4F6FC"/>
                </a:solidFill>
                <a:latin typeface="Open Sans"/>
              </a:rPr>
              <a:t>$lookup: Realiza operaciones de join con las colecciones direccionEmpresa y telefonoEmpresa.</a:t>
            </a:r>
          </a:p>
          <a:p>
            <a:pPr algn="just">
              <a:lnSpc>
                <a:spcPts val="2659"/>
              </a:lnSpc>
            </a:pPr>
          </a:p>
          <a:p>
            <a:pPr algn="just" marL="410208" indent="-205104" lvl="1">
              <a:lnSpc>
                <a:spcPts val="2659"/>
              </a:lnSpc>
              <a:buFont typeface="Arial"/>
              <a:buChar char="•"/>
            </a:pPr>
            <a:r>
              <a:rPr lang="en-US" sz="1899">
                <a:solidFill>
                  <a:srgbClr val="F4F6FC"/>
                </a:solidFill>
                <a:latin typeface="Open Sans"/>
              </a:rPr>
              <a:t>from: Especifica las colecciones de las que se obtendrán los documentos (direccionEmpresa y telefonoEmpresa).</a:t>
            </a:r>
          </a:p>
          <a:p>
            <a:pPr algn="just">
              <a:lnSpc>
                <a:spcPts val="2659"/>
              </a:lnSpc>
            </a:pPr>
          </a:p>
          <a:p>
            <a:pPr algn="just" marL="410208" indent="-205104" lvl="1">
              <a:lnSpc>
                <a:spcPts val="2659"/>
              </a:lnSpc>
              <a:buFont typeface="Arial"/>
              <a:buChar char="•"/>
            </a:pPr>
            <a:r>
              <a:rPr lang="en-US" sz="1899">
                <a:solidFill>
                  <a:srgbClr val="F4F6FC"/>
                </a:solidFill>
                <a:latin typeface="Open Sans"/>
              </a:rPr>
              <a:t>localField y foreignField: Indican los campos en las colecciones locales (empresas._id) y foráneas (direccionEmpresa.empresaId y telefonoEmpresa.empresaId) que se usarán para la unión.</a:t>
            </a:r>
          </a:p>
          <a:p>
            <a:pPr algn="just">
              <a:lnSpc>
                <a:spcPts val="2659"/>
              </a:lnSpc>
            </a:pPr>
          </a:p>
          <a:p>
            <a:pPr algn="just" marL="410208" indent="-205104" lvl="1">
              <a:lnSpc>
                <a:spcPts val="2659"/>
              </a:lnSpc>
              <a:buFont typeface="Arial"/>
              <a:buChar char="•"/>
            </a:pPr>
            <a:r>
              <a:rPr lang="en-US" sz="1899">
                <a:solidFill>
                  <a:srgbClr val="F4F6FC"/>
                </a:solidFill>
                <a:latin typeface="Open Sans"/>
              </a:rPr>
              <a:t>as: Nombre del nuevo campo que contendrá el resultado del join (direccion y telefonos).</a:t>
            </a:r>
          </a:p>
          <a:p>
            <a:pPr algn="just">
              <a:lnSpc>
                <a:spcPts val="2659"/>
              </a:lnSpc>
            </a:pPr>
          </a:p>
          <a:p>
            <a:pPr algn="just">
              <a:lnSpc>
                <a:spcPts val="2659"/>
              </a:lnSpc>
            </a:pPr>
            <a:r>
              <a:rPr lang="en-US" sz="1899">
                <a:solidFill>
                  <a:srgbClr val="F4F6FC"/>
                </a:solidFill>
                <a:latin typeface="Open Sans"/>
              </a:rPr>
              <a:t>Esta consulta te permite obtener todas las empresas junto con sus detalles de dirección y teléfonos asociados.</a:t>
            </a:r>
          </a:p>
          <a:p>
            <a:pPr algn="just">
              <a:lnSpc>
                <a:spcPts val="2659"/>
              </a:lnSpc>
            </a:pP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28587" y="1952615"/>
            <a:ext cx="18030825" cy="2980690"/>
          </a:xfrm>
          <a:prstGeom prst="rect">
            <a:avLst/>
          </a:prstGeom>
        </p:spPr>
        <p:txBody>
          <a:bodyPr anchor="t" rtlCol="false" tIns="0" lIns="0" bIns="0" rIns="0">
            <a:spAutoFit/>
          </a:bodyPr>
          <a:lstStyle/>
          <a:p>
            <a:pPr algn="just">
              <a:lnSpc>
                <a:spcPts val="4759"/>
              </a:lnSpc>
              <a:spcBef>
                <a:spcPct val="0"/>
              </a:spcBef>
            </a:pPr>
            <a:r>
              <a:rPr lang="en-US" sz="3399">
                <a:solidFill>
                  <a:srgbClr val="FFFFFF"/>
                </a:solidFill>
                <a:latin typeface="Open Sans"/>
              </a:rPr>
              <a:t>JobEase está posicionada para liderar el futuro de la contratación laboral mediante su innovadora plataforma tecnológica. Al integrar SQL Server para datos estructurados y una base de datos NoSQL para datos no estructurados, JobEase asegura una infraestructura flexible y escalable que puede adaptarse a las necesidades cambiantes del mercado.</a:t>
            </a:r>
          </a:p>
        </p:txBody>
      </p:sp>
      <p:sp>
        <p:nvSpPr>
          <p:cNvPr name="TextBox 3" id="3"/>
          <p:cNvSpPr txBox="true"/>
          <p:nvPr/>
        </p:nvSpPr>
        <p:spPr>
          <a:xfrm rot="0">
            <a:off x="3823593" y="180542"/>
            <a:ext cx="10640814" cy="1524865"/>
          </a:xfrm>
          <a:prstGeom prst="rect">
            <a:avLst/>
          </a:prstGeom>
        </p:spPr>
        <p:txBody>
          <a:bodyPr anchor="t" rtlCol="false" tIns="0" lIns="0" bIns="0" rIns="0">
            <a:spAutoFit/>
          </a:bodyPr>
          <a:lstStyle/>
          <a:p>
            <a:pPr algn="ctr">
              <a:lnSpc>
                <a:spcPts val="12482"/>
              </a:lnSpc>
            </a:pPr>
            <a:r>
              <a:rPr lang="en-US" sz="8916">
                <a:solidFill>
                  <a:srgbClr val="CAE8FF"/>
                </a:solidFill>
                <a:latin typeface="HK Grotesk Bold"/>
              </a:rPr>
              <a:t>CONCLUSIONES</a:t>
            </a:r>
          </a:p>
        </p:txBody>
      </p:sp>
      <p:sp>
        <p:nvSpPr>
          <p:cNvPr name="TextBox 4" id="4"/>
          <p:cNvSpPr txBox="true"/>
          <p:nvPr/>
        </p:nvSpPr>
        <p:spPr>
          <a:xfrm rot="0">
            <a:off x="128587" y="5624362"/>
            <a:ext cx="18030825" cy="3970532"/>
          </a:xfrm>
          <a:prstGeom prst="rect">
            <a:avLst/>
          </a:prstGeom>
        </p:spPr>
        <p:txBody>
          <a:bodyPr anchor="t" rtlCol="false" tIns="0" lIns="0" bIns="0" rIns="0">
            <a:spAutoFit/>
          </a:bodyPr>
          <a:lstStyle/>
          <a:p>
            <a:pPr algn="just">
              <a:lnSpc>
                <a:spcPts val="5287"/>
              </a:lnSpc>
            </a:pPr>
            <a:r>
              <a:rPr lang="en-US" sz="3777">
                <a:solidFill>
                  <a:srgbClr val="FFFFFF"/>
                </a:solidFill>
                <a:latin typeface="Open Sans"/>
              </a:rPr>
              <a:t> Esta robusta combinación permite a las empresas encontrar talento adecuado de manera rápida y eficiente, mientras que los profesionales pueden acceder a oportunidades laborales que se alinean perfectamente con sus habilidades y aspiraciones. A medida que la plataforma evoluciona, JobEase tiene el potencial de transformar la industria de la contratación a nivel global, impulsando la productividad, la satisfacción laboral y el crecimiento económico sostenido.</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3823593" y="180542"/>
            <a:ext cx="10640814" cy="1524865"/>
          </a:xfrm>
          <a:prstGeom prst="rect">
            <a:avLst/>
          </a:prstGeom>
        </p:spPr>
        <p:txBody>
          <a:bodyPr anchor="t" rtlCol="false" tIns="0" lIns="0" bIns="0" rIns="0">
            <a:spAutoFit/>
          </a:bodyPr>
          <a:lstStyle/>
          <a:p>
            <a:pPr algn="ctr">
              <a:lnSpc>
                <a:spcPts val="12482"/>
              </a:lnSpc>
            </a:pPr>
            <a:r>
              <a:rPr lang="en-US" sz="8916">
                <a:solidFill>
                  <a:srgbClr val="CAE8FF"/>
                </a:solidFill>
                <a:latin typeface="HK Grotesk Bold"/>
              </a:rPr>
              <a:t>BIBLIOGRAFIA</a:t>
            </a:r>
          </a:p>
        </p:txBody>
      </p:sp>
      <p:sp>
        <p:nvSpPr>
          <p:cNvPr name="TextBox 3" id="3"/>
          <p:cNvSpPr txBox="true"/>
          <p:nvPr/>
        </p:nvSpPr>
        <p:spPr>
          <a:xfrm rot="0">
            <a:off x="230301" y="1958643"/>
            <a:ext cx="17827398" cy="7556455"/>
          </a:xfrm>
          <a:prstGeom prst="rect">
            <a:avLst/>
          </a:prstGeom>
        </p:spPr>
        <p:txBody>
          <a:bodyPr anchor="t" rtlCol="false" tIns="0" lIns="0" bIns="0" rIns="0">
            <a:spAutoFit/>
          </a:bodyPr>
          <a:lstStyle/>
          <a:p>
            <a:pPr algn="l" marL="621091" indent="-310545" lvl="1">
              <a:lnSpc>
                <a:spcPts val="4027"/>
              </a:lnSpc>
              <a:buFont typeface="Arial"/>
              <a:buChar char="•"/>
            </a:pPr>
            <a:r>
              <a:rPr lang="en-US" sz="2876">
                <a:solidFill>
                  <a:srgbClr val="CAE8FF"/>
                </a:solidFill>
                <a:latin typeface="Open Sans"/>
              </a:rPr>
              <a:t>Tablado, F. (2020, 10 septiembre). Base de datos no relacional. ¿Qué es? Características y ejemplos. Ayuda Ley Protección Datos. https://ayudaleyprotecciondatos.es/bases-de-datos/no-relacional/</a:t>
            </a:r>
          </a:p>
          <a:p>
            <a:pPr algn="l">
              <a:lnSpc>
                <a:spcPts val="4027"/>
              </a:lnSpc>
            </a:pPr>
          </a:p>
          <a:p>
            <a:pPr algn="l" marL="621091" indent="-310545" lvl="1">
              <a:lnSpc>
                <a:spcPts val="4027"/>
              </a:lnSpc>
              <a:buFont typeface="Arial"/>
              <a:buChar char="•"/>
            </a:pPr>
            <a:r>
              <a:rPr lang="en-US" sz="2876">
                <a:solidFill>
                  <a:srgbClr val="CAE8FF"/>
                </a:solidFill>
                <a:latin typeface="Open Sans"/>
              </a:rPr>
              <a:t>KiranBakshi. (s. f.). Datos no relacionales y NoSQL - Azure Architecture Center. Microsoft Learn. https://learn.microsoft.com/es-es/azure/architecture/data-guide/big-data/non-relational-data</a:t>
            </a:r>
          </a:p>
          <a:p>
            <a:pPr algn="l">
              <a:lnSpc>
                <a:spcPts val="4027"/>
              </a:lnSpc>
            </a:pPr>
          </a:p>
          <a:p>
            <a:pPr algn="l" marL="621091" indent="-310545" lvl="1">
              <a:lnSpc>
                <a:spcPts val="4027"/>
              </a:lnSpc>
              <a:buFont typeface="Arial"/>
              <a:buChar char="•"/>
            </a:pPr>
            <a:r>
              <a:rPr lang="en-US" sz="2876">
                <a:solidFill>
                  <a:srgbClr val="CAE8FF"/>
                </a:solidFill>
                <a:latin typeface="Open Sans"/>
              </a:rPr>
              <a:t>¿Qué es una base de datos relacional? (s. f.). https://www.oracle.com/cl/database/what-is-a-relational-database/</a:t>
            </a:r>
          </a:p>
          <a:p>
            <a:pPr algn="l">
              <a:lnSpc>
                <a:spcPts val="4027"/>
              </a:lnSpc>
            </a:pPr>
          </a:p>
          <a:p>
            <a:pPr algn="l" marL="621091" indent="-310545" lvl="1">
              <a:lnSpc>
                <a:spcPts val="4027"/>
              </a:lnSpc>
              <a:buFont typeface="Arial"/>
              <a:buChar char="•"/>
            </a:pPr>
            <a:r>
              <a:rPr lang="en-US" sz="2876">
                <a:solidFill>
                  <a:srgbClr val="CAE8FF"/>
                </a:solidFill>
                <a:latin typeface="Open Sans"/>
              </a:rPr>
              <a:t>¿Qué es una base de datos relacional (RDBMS)?  |  Google Cloud  |  Google Cloud. (s. f.). Google Cloud. https://cloud.google.com/learn/what-is-a-relational-database?hl=es-419</a:t>
            </a:r>
          </a:p>
          <a:p>
            <a:pPr algn="l">
              <a:lnSpc>
                <a:spcPts val="4027"/>
              </a:lnSpc>
            </a:pPr>
          </a:p>
          <a:p>
            <a:pPr algn="l" marL="621091" indent="-310545" lvl="1">
              <a:lnSpc>
                <a:spcPts val="4027"/>
              </a:lnSpc>
              <a:buFont typeface="Arial"/>
              <a:buChar char="•"/>
            </a:pPr>
            <a:r>
              <a:rPr lang="en-US" sz="2876">
                <a:solidFill>
                  <a:srgbClr val="CAE8FF"/>
                </a:solidFill>
                <a:latin typeface="Open Sans"/>
              </a:rPr>
              <a:t>Babic, T. (2023, 20 septiembre). 20 ejemplos de consultas SQL básicas para principiantes: Una visión completa. LearnSQL.es. https://learnsql.es/blog/20-ejemplos-de-consultas-sql-basicas-para-principiantes-una-vision-completa/</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640613"/>
            <a:ext cx="16230600" cy="1415349"/>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GRACIAS</a:t>
            </a:r>
          </a:p>
        </p:txBody>
      </p:sp>
      <p:sp>
        <p:nvSpPr>
          <p:cNvPr name="Freeform 3" id="3"/>
          <p:cNvSpPr/>
          <p:nvPr/>
        </p:nvSpPr>
        <p:spPr>
          <a:xfrm flipH="false" flipV="false" rot="0">
            <a:off x="12722671"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94207"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5701753" y="308610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7783" y="572736"/>
            <a:ext cx="6241027" cy="816678"/>
          </a:xfrm>
          <a:prstGeom prst="rect">
            <a:avLst/>
          </a:prstGeom>
        </p:spPr>
        <p:txBody>
          <a:bodyPr anchor="t" rtlCol="false" tIns="0" lIns="0" bIns="0" rIns="0">
            <a:spAutoFit/>
          </a:bodyPr>
          <a:lstStyle/>
          <a:p>
            <a:pPr algn="ctr">
              <a:lnSpc>
                <a:spcPts val="6713"/>
              </a:lnSpc>
            </a:pPr>
            <a:r>
              <a:rPr lang="en-US" sz="4795">
                <a:solidFill>
                  <a:srgbClr val="CAE8FF"/>
                </a:solidFill>
                <a:latin typeface="HK Grotesk Bold"/>
              </a:rPr>
              <a:t>OBJETIVO</a:t>
            </a:r>
          </a:p>
        </p:txBody>
      </p:sp>
      <p:sp>
        <p:nvSpPr>
          <p:cNvPr name="TextBox 4" id="4"/>
          <p:cNvSpPr txBox="true"/>
          <p:nvPr/>
        </p:nvSpPr>
        <p:spPr>
          <a:xfrm rot="0">
            <a:off x="10079680" y="610836"/>
            <a:ext cx="7438364" cy="976630"/>
          </a:xfrm>
          <a:prstGeom prst="rect">
            <a:avLst/>
          </a:prstGeom>
        </p:spPr>
        <p:txBody>
          <a:bodyPr anchor="t" rtlCol="false" tIns="0" lIns="0" bIns="0" rIns="0">
            <a:spAutoFit/>
          </a:bodyPr>
          <a:lstStyle/>
          <a:p>
            <a:pPr algn="just">
              <a:lnSpc>
                <a:spcPts val="3919"/>
              </a:lnSpc>
              <a:spcBef>
                <a:spcPct val="0"/>
              </a:spcBef>
            </a:pPr>
            <a:r>
              <a:rPr lang="en-US" sz="2799">
                <a:solidFill>
                  <a:srgbClr val="FFFFFF"/>
                </a:solidFill>
                <a:latin typeface="HK Grotesk"/>
              </a:rPr>
              <a:t>TRANSFORMAR LA FORMA EN QUE LAS EMPRESAS RECLUTAN TALENTO</a:t>
            </a:r>
          </a:p>
        </p:txBody>
      </p:sp>
      <p:sp>
        <p:nvSpPr>
          <p:cNvPr name="TextBox 5" id="5"/>
          <p:cNvSpPr txBox="true"/>
          <p:nvPr/>
        </p:nvSpPr>
        <p:spPr>
          <a:xfrm rot="0">
            <a:off x="617783" y="4326822"/>
            <a:ext cx="6241027" cy="816678"/>
          </a:xfrm>
          <a:prstGeom prst="rect">
            <a:avLst/>
          </a:prstGeom>
        </p:spPr>
        <p:txBody>
          <a:bodyPr anchor="t" rtlCol="false" tIns="0" lIns="0" bIns="0" rIns="0">
            <a:spAutoFit/>
          </a:bodyPr>
          <a:lstStyle/>
          <a:p>
            <a:pPr algn="ctr">
              <a:lnSpc>
                <a:spcPts val="6713"/>
              </a:lnSpc>
            </a:pPr>
            <a:r>
              <a:rPr lang="en-US" sz="4795">
                <a:solidFill>
                  <a:srgbClr val="CAE8FF"/>
                </a:solidFill>
                <a:latin typeface="HK Grotesk Bold"/>
              </a:rPr>
              <a:t>MISION</a:t>
            </a:r>
          </a:p>
        </p:txBody>
      </p:sp>
      <p:sp>
        <p:nvSpPr>
          <p:cNvPr name="TextBox 6" id="6"/>
          <p:cNvSpPr txBox="true"/>
          <p:nvPr/>
        </p:nvSpPr>
        <p:spPr>
          <a:xfrm rot="0">
            <a:off x="10079680" y="4166870"/>
            <a:ext cx="7866992" cy="976630"/>
          </a:xfrm>
          <a:prstGeom prst="rect">
            <a:avLst/>
          </a:prstGeom>
        </p:spPr>
        <p:txBody>
          <a:bodyPr anchor="t" rtlCol="false" tIns="0" lIns="0" bIns="0" rIns="0">
            <a:spAutoFit/>
          </a:bodyPr>
          <a:lstStyle/>
          <a:p>
            <a:pPr algn="just">
              <a:lnSpc>
                <a:spcPts val="3919"/>
              </a:lnSpc>
              <a:spcBef>
                <a:spcPct val="0"/>
              </a:spcBef>
            </a:pPr>
            <a:r>
              <a:rPr lang="en-US" sz="2799">
                <a:solidFill>
                  <a:srgbClr val="FFFFFF"/>
                </a:solidFill>
                <a:latin typeface="HK Grotesk"/>
              </a:rPr>
              <a:t>FACILITAR LA CONEXIÓN ENTRE EMPRESAS Y PROFESIONALES CUALIFICADOS</a:t>
            </a:r>
          </a:p>
        </p:txBody>
      </p:sp>
      <p:sp>
        <p:nvSpPr>
          <p:cNvPr name="TextBox 7" id="7"/>
          <p:cNvSpPr txBox="true"/>
          <p:nvPr/>
        </p:nvSpPr>
        <p:spPr>
          <a:xfrm rot="0">
            <a:off x="617783" y="7924489"/>
            <a:ext cx="6241027" cy="816678"/>
          </a:xfrm>
          <a:prstGeom prst="rect">
            <a:avLst/>
          </a:prstGeom>
        </p:spPr>
        <p:txBody>
          <a:bodyPr anchor="t" rtlCol="false" tIns="0" lIns="0" bIns="0" rIns="0">
            <a:spAutoFit/>
          </a:bodyPr>
          <a:lstStyle/>
          <a:p>
            <a:pPr algn="ctr">
              <a:lnSpc>
                <a:spcPts val="6713"/>
              </a:lnSpc>
            </a:pPr>
            <a:r>
              <a:rPr lang="en-US" sz="4795">
                <a:solidFill>
                  <a:srgbClr val="CAE8FF"/>
                </a:solidFill>
                <a:latin typeface="HK Grotesk Bold"/>
              </a:rPr>
              <a:t>VISION</a:t>
            </a:r>
          </a:p>
        </p:txBody>
      </p:sp>
      <p:sp>
        <p:nvSpPr>
          <p:cNvPr name="TextBox 8" id="8"/>
          <p:cNvSpPr txBox="true"/>
          <p:nvPr/>
        </p:nvSpPr>
        <p:spPr>
          <a:xfrm rot="0">
            <a:off x="10079680" y="7502849"/>
            <a:ext cx="7866992" cy="976630"/>
          </a:xfrm>
          <a:prstGeom prst="rect">
            <a:avLst/>
          </a:prstGeom>
        </p:spPr>
        <p:txBody>
          <a:bodyPr anchor="t" rtlCol="false" tIns="0" lIns="0" bIns="0" rIns="0">
            <a:spAutoFit/>
          </a:bodyPr>
          <a:lstStyle/>
          <a:p>
            <a:pPr algn="just">
              <a:lnSpc>
                <a:spcPts val="3919"/>
              </a:lnSpc>
              <a:spcBef>
                <a:spcPct val="0"/>
              </a:spcBef>
            </a:pPr>
            <a:r>
              <a:rPr lang="en-US" sz="2799">
                <a:solidFill>
                  <a:srgbClr val="FFFFFF"/>
                </a:solidFill>
                <a:latin typeface="HK Grotesk"/>
              </a:rPr>
              <a:t>LÍDERES MUNDIALES EN SOLUCIONES TECNOLÓGICAS PARA CONTRATACIÓN.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371230" y="4632160"/>
            <a:ext cx="3128824" cy="4215218"/>
            <a:chOff x="0" y="0"/>
            <a:chExt cx="824052" cy="1110181"/>
          </a:xfrm>
        </p:grpSpPr>
        <p:sp>
          <p:nvSpPr>
            <p:cNvPr name="Freeform 3" id="3"/>
            <p:cNvSpPr/>
            <p:nvPr/>
          </p:nvSpPr>
          <p:spPr>
            <a:xfrm flipH="false" flipV="false" rot="0">
              <a:off x="0" y="0"/>
              <a:ext cx="824052" cy="1110181"/>
            </a:xfrm>
            <a:custGeom>
              <a:avLst/>
              <a:gdLst/>
              <a:ahLst/>
              <a:cxnLst/>
              <a:rect r="r" b="b" t="t" l="l"/>
              <a:pathLst>
                <a:path h="1110181" w="824052">
                  <a:moveTo>
                    <a:pt x="0" y="0"/>
                  </a:moveTo>
                  <a:lnTo>
                    <a:pt x="824052" y="0"/>
                  </a:lnTo>
                  <a:lnTo>
                    <a:pt x="824052" y="1110181"/>
                  </a:lnTo>
                  <a:lnTo>
                    <a:pt x="0" y="1110181"/>
                  </a:lnTo>
                  <a:close/>
                </a:path>
              </a:pathLst>
            </a:custGeom>
            <a:solidFill>
              <a:srgbClr val="12229D"/>
            </a:solidFill>
          </p:spPr>
        </p:sp>
        <p:sp>
          <p:nvSpPr>
            <p:cNvPr name="TextBox 4" id="4"/>
            <p:cNvSpPr txBox="true"/>
            <p:nvPr/>
          </p:nvSpPr>
          <p:spPr>
            <a:xfrm>
              <a:off x="0" y="-47625"/>
              <a:ext cx="824052" cy="1157806"/>
            </a:xfrm>
            <a:prstGeom prst="rect">
              <a:avLst/>
            </a:prstGeom>
          </p:spPr>
          <p:txBody>
            <a:bodyPr anchor="ctr" rtlCol="false" tIns="50800" lIns="50800" bIns="50800" rIns="50800"/>
            <a:lstStyle/>
            <a:p>
              <a:pPr algn="ctr">
                <a:lnSpc>
                  <a:spcPts val="2940"/>
                </a:lnSpc>
              </a:pPr>
              <a:r>
                <a:rPr lang="en-US" sz="2100">
                  <a:solidFill>
                    <a:srgbClr val="FFFFFF"/>
                  </a:solidFill>
                  <a:latin typeface="HK Grotesk Bold"/>
                </a:rPr>
                <a:t>PLATAFORMA INNOVADORA: </a:t>
              </a:r>
              <a:r>
                <a:rPr lang="en-US" sz="2100">
                  <a:solidFill>
                    <a:srgbClr val="FFFFFF"/>
                  </a:solidFill>
                  <a:latin typeface="HK Grotesk"/>
                </a:rPr>
                <a:t>CREAREMOS UNA PLATAFORMA FÁCIL DE USAR QUE SIMPLIFICARA LA CONTRATACIÓN PARA EMPRESAS Y PROFESIONALES.</a:t>
              </a:r>
            </a:p>
            <a:p>
              <a:pPr algn="ctr">
                <a:lnSpc>
                  <a:spcPts val="2940"/>
                </a:lnSpc>
              </a:pPr>
            </a:p>
          </p:txBody>
        </p:sp>
      </p:grpSp>
      <p:sp>
        <p:nvSpPr>
          <p:cNvPr name="TextBox 5" id="5"/>
          <p:cNvSpPr txBox="true"/>
          <p:nvPr/>
        </p:nvSpPr>
        <p:spPr>
          <a:xfrm rot="0">
            <a:off x="3866954" y="572736"/>
            <a:ext cx="10554092" cy="816678"/>
          </a:xfrm>
          <a:prstGeom prst="rect">
            <a:avLst/>
          </a:prstGeom>
        </p:spPr>
        <p:txBody>
          <a:bodyPr anchor="t" rtlCol="false" tIns="0" lIns="0" bIns="0" rIns="0">
            <a:spAutoFit/>
          </a:bodyPr>
          <a:lstStyle/>
          <a:p>
            <a:pPr algn="ctr">
              <a:lnSpc>
                <a:spcPts val="6713"/>
              </a:lnSpc>
            </a:pPr>
            <a:r>
              <a:rPr lang="en-US" sz="4795">
                <a:solidFill>
                  <a:srgbClr val="CAE8FF"/>
                </a:solidFill>
                <a:latin typeface="HK Grotesk Bold"/>
              </a:rPr>
              <a:t>PROPUESTA DE VALOR</a:t>
            </a:r>
          </a:p>
        </p:txBody>
      </p:sp>
      <p:sp>
        <p:nvSpPr>
          <p:cNvPr name="TextBox 6" id="6"/>
          <p:cNvSpPr txBox="true"/>
          <p:nvPr/>
        </p:nvSpPr>
        <p:spPr>
          <a:xfrm rot="0">
            <a:off x="146687" y="1774761"/>
            <a:ext cx="17994626" cy="2462530"/>
          </a:xfrm>
          <a:prstGeom prst="rect">
            <a:avLst/>
          </a:prstGeom>
        </p:spPr>
        <p:txBody>
          <a:bodyPr anchor="t" rtlCol="false" tIns="0" lIns="0" bIns="0" rIns="0">
            <a:spAutoFit/>
          </a:bodyPr>
          <a:lstStyle/>
          <a:p>
            <a:pPr algn="ctr">
              <a:lnSpc>
                <a:spcPts val="3919"/>
              </a:lnSpc>
            </a:pPr>
            <a:r>
              <a:rPr lang="en-US" sz="2799">
                <a:solidFill>
                  <a:srgbClr val="FFFFFF"/>
                </a:solidFill>
                <a:latin typeface="HK Grotesk"/>
              </a:rPr>
              <a:t>CON JOBEASE, SIMPLIFICAREMOS LA CONTRATACIÓN AL CONECTAR TALENTO CON OPORTUNIDADES DE MANERA INTUITIVA Y EFICIENTE. </a:t>
            </a:r>
          </a:p>
          <a:p>
            <a:pPr algn="ctr">
              <a:lnSpc>
                <a:spcPts val="3919"/>
              </a:lnSpc>
            </a:pPr>
          </a:p>
          <a:p>
            <a:pPr algn="ctr">
              <a:lnSpc>
                <a:spcPts val="3919"/>
              </a:lnSpc>
              <a:spcBef>
                <a:spcPct val="0"/>
              </a:spcBef>
            </a:pPr>
            <a:r>
              <a:rPr lang="en-US" sz="2799">
                <a:solidFill>
                  <a:srgbClr val="FFFFFF"/>
                </a:solidFill>
                <a:latin typeface="HK Grotesk"/>
              </a:rPr>
              <a:t>PARA LOGRAR NUESTRA PROPUESTA DE VALOR EN NUESTRO STARTUP JOBEASE NOS ENFOCAREMOS EN ESTOS ASPECTOS CLAVE: </a:t>
            </a:r>
          </a:p>
        </p:txBody>
      </p:sp>
      <p:grpSp>
        <p:nvGrpSpPr>
          <p:cNvPr name="Group 7" id="7"/>
          <p:cNvGrpSpPr/>
          <p:nvPr/>
        </p:nvGrpSpPr>
        <p:grpSpPr>
          <a:xfrm rot="0">
            <a:off x="5039390" y="5761868"/>
            <a:ext cx="3086100" cy="4328977"/>
            <a:chOff x="0" y="0"/>
            <a:chExt cx="812800" cy="1140142"/>
          </a:xfrm>
        </p:grpSpPr>
        <p:sp>
          <p:nvSpPr>
            <p:cNvPr name="Freeform 8" id="8"/>
            <p:cNvSpPr/>
            <p:nvPr/>
          </p:nvSpPr>
          <p:spPr>
            <a:xfrm flipH="false" flipV="false" rot="0">
              <a:off x="0" y="0"/>
              <a:ext cx="812800" cy="1140142"/>
            </a:xfrm>
            <a:custGeom>
              <a:avLst/>
              <a:gdLst/>
              <a:ahLst/>
              <a:cxnLst/>
              <a:rect r="r" b="b" t="t" l="l"/>
              <a:pathLst>
                <a:path h="1140142" w="812800">
                  <a:moveTo>
                    <a:pt x="0" y="0"/>
                  </a:moveTo>
                  <a:lnTo>
                    <a:pt x="812800" y="0"/>
                  </a:lnTo>
                  <a:lnTo>
                    <a:pt x="812800" y="1140142"/>
                  </a:lnTo>
                  <a:lnTo>
                    <a:pt x="0" y="1140142"/>
                  </a:lnTo>
                  <a:close/>
                </a:path>
              </a:pathLst>
            </a:custGeom>
            <a:solidFill>
              <a:srgbClr val="12229D"/>
            </a:solidFill>
          </p:spPr>
        </p:sp>
        <p:sp>
          <p:nvSpPr>
            <p:cNvPr name="TextBox 9" id="9"/>
            <p:cNvSpPr txBox="true"/>
            <p:nvPr/>
          </p:nvSpPr>
          <p:spPr>
            <a:xfrm>
              <a:off x="0" y="-47625"/>
              <a:ext cx="812800" cy="1187767"/>
            </a:xfrm>
            <a:prstGeom prst="rect">
              <a:avLst/>
            </a:prstGeom>
          </p:spPr>
          <p:txBody>
            <a:bodyPr anchor="ctr" rtlCol="false" tIns="50800" lIns="50800" bIns="50800" rIns="50800"/>
            <a:lstStyle/>
            <a:p>
              <a:pPr algn="ctr">
                <a:lnSpc>
                  <a:spcPts val="2940"/>
                </a:lnSpc>
              </a:pPr>
              <a:r>
                <a:rPr lang="en-US" sz="2100">
                  <a:solidFill>
                    <a:srgbClr val="FFFFFF"/>
                  </a:solidFill>
                  <a:latin typeface="HK Grotesk Bold"/>
                </a:rPr>
                <a:t>RED DE TALENTO AMPLIA: </a:t>
              </a:r>
            </a:p>
            <a:p>
              <a:pPr algn="ctr">
                <a:lnSpc>
                  <a:spcPts val="2940"/>
                </a:lnSpc>
              </a:pPr>
              <a:r>
                <a:rPr lang="en-US" sz="2100">
                  <a:solidFill>
                    <a:srgbClr val="FFFFFF"/>
                  </a:solidFill>
                  <a:latin typeface="HK Grotesk"/>
                </a:rPr>
                <a:t>CONTAREMOS CON PROFESIONALES CUALIFICADOS EN DIVERSOS CAMPOS, FACILITANDO A LAS EMPRESAS ENCONTRAR EL TALENTO NECESARIO.</a:t>
              </a:r>
            </a:p>
            <a:p>
              <a:pPr algn="ctr">
                <a:lnSpc>
                  <a:spcPts val="2940"/>
                </a:lnSpc>
              </a:pPr>
            </a:p>
          </p:txBody>
        </p:sp>
      </p:grpSp>
      <p:grpSp>
        <p:nvGrpSpPr>
          <p:cNvPr name="Group 10" id="10"/>
          <p:cNvGrpSpPr/>
          <p:nvPr/>
        </p:nvGrpSpPr>
        <p:grpSpPr>
          <a:xfrm rot="0">
            <a:off x="9982333" y="4575281"/>
            <a:ext cx="3086100" cy="4328977"/>
            <a:chOff x="0" y="0"/>
            <a:chExt cx="812800" cy="1140142"/>
          </a:xfrm>
        </p:grpSpPr>
        <p:sp>
          <p:nvSpPr>
            <p:cNvPr name="Freeform 11" id="11"/>
            <p:cNvSpPr/>
            <p:nvPr/>
          </p:nvSpPr>
          <p:spPr>
            <a:xfrm flipH="false" flipV="false" rot="0">
              <a:off x="0" y="0"/>
              <a:ext cx="812800" cy="1140142"/>
            </a:xfrm>
            <a:custGeom>
              <a:avLst/>
              <a:gdLst/>
              <a:ahLst/>
              <a:cxnLst/>
              <a:rect r="r" b="b" t="t" l="l"/>
              <a:pathLst>
                <a:path h="1140142" w="812800">
                  <a:moveTo>
                    <a:pt x="0" y="0"/>
                  </a:moveTo>
                  <a:lnTo>
                    <a:pt x="812800" y="0"/>
                  </a:lnTo>
                  <a:lnTo>
                    <a:pt x="812800" y="1140142"/>
                  </a:lnTo>
                  <a:lnTo>
                    <a:pt x="0" y="1140142"/>
                  </a:lnTo>
                  <a:close/>
                </a:path>
              </a:pathLst>
            </a:custGeom>
            <a:solidFill>
              <a:srgbClr val="12229D"/>
            </a:solidFill>
          </p:spPr>
        </p:sp>
        <p:sp>
          <p:nvSpPr>
            <p:cNvPr name="TextBox 12" id="12"/>
            <p:cNvSpPr txBox="true"/>
            <p:nvPr/>
          </p:nvSpPr>
          <p:spPr>
            <a:xfrm>
              <a:off x="0" y="-47625"/>
              <a:ext cx="812800" cy="1187767"/>
            </a:xfrm>
            <a:prstGeom prst="rect">
              <a:avLst/>
            </a:prstGeom>
          </p:spPr>
          <p:txBody>
            <a:bodyPr anchor="ctr" rtlCol="false" tIns="50800" lIns="50800" bIns="50800" rIns="50800"/>
            <a:lstStyle/>
            <a:p>
              <a:pPr algn="ctr">
                <a:lnSpc>
                  <a:spcPts val="2940"/>
                </a:lnSpc>
              </a:pPr>
              <a:r>
                <a:rPr lang="en-US" sz="2100">
                  <a:solidFill>
                    <a:srgbClr val="FFFFFF"/>
                  </a:solidFill>
                  <a:latin typeface="HK Grotesk Bold"/>
                </a:rPr>
                <a:t>PROCESO DE CONTRATACIÓN OPTIMIZADO: </a:t>
              </a:r>
              <a:r>
                <a:rPr lang="en-US" sz="2100">
                  <a:solidFill>
                    <a:srgbClr val="FFFFFF"/>
                  </a:solidFill>
                  <a:latin typeface="HK Grotesk"/>
                </a:rPr>
                <a:t>SIMPLIFICAREMOS TODAS LAS ETAPAS DE CONTRATACIÓN, AYUDANDO A LAS EMPRESAS A AHORRAR TIEMPO Y RECURSOS.</a:t>
              </a:r>
            </a:p>
            <a:p>
              <a:pPr algn="ctr">
                <a:lnSpc>
                  <a:spcPts val="2940"/>
                </a:lnSpc>
              </a:pPr>
            </a:p>
          </p:txBody>
        </p:sp>
      </p:grpSp>
      <p:grpSp>
        <p:nvGrpSpPr>
          <p:cNvPr name="Group 13" id="13"/>
          <p:cNvGrpSpPr/>
          <p:nvPr/>
        </p:nvGrpSpPr>
        <p:grpSpPr>
          <a:xfrm rot="0">
            <a:off x="14831368" y="5761868"/>
            <a:ext cx="3086100" cy="4215218"/>
            <a:chOff x="0" y="0"/>
            <a:chExt cx="812800" cy="1110181"/>
          </a:xfrm>
        </p:grpSpPr>
        <p:sp>
          <p:nvSpPr>
            <p:cNvPr name="Freeform 14" id="14"/>
            <p:cNvSpPr/>
            <p:nvPr/>
          </p:nvSpPr>
          <p:spPr>
            <a:xfrm flipH="false" flipV="false" rot="0">
              <a:off x="0" y="0"/>
              <a:ext cx="812800" cy="1110181"/>
            </a:xfrm>
            <a:custGeom>
              <a:avLst/>
              <a:gdLst/>
              <a:ahLst/>
              <a:cxnLst/>
              <a:rect r="r" b="b" t="t" l="l"/>
              <a:pathLst>
                <a:path h="1110181" w="812800">
                  <a:moveTo>
                    <a:pt x="0" y="0"/>
                  </a:moveTo>
                  <a:lnTo>
                    <a:pt x="812800" y="0"/>
                  </a:lnTo>
                  <a:lnTo>
                    <a:pt x="812800" y="1110181"/>
                  </a:lnTo>
                  <a:lnTo>
                    <a:pt x="0" y="1110181"/>
                  </a:lnTo>
                  <a:close/>
                </a:path>
              </a:pathLst>
            </a:custGeom>
            <a:solidFill>
              <a:srgbClr val="12229D"/>
            </a:solidFill>
          </p:spPr>
        </p:sp>
        <p:sp>
          <p:nvSpPr>
            <p:cNvPr name="TextBox 15" id="15"/>
            <p:cNvSpPr txBox="true"/>
            <p:nvPr/>
          </p:nvSpPr>
          <p:spPr>
            <a:xfrm>
              <a:off x="0" y="-47625"/>
              <a:ext cx="812800" cy="1157806"/>
            </a:xfrm>
            <a:prstGeom prst="rect">
              <a:avLst/>
            </a:prstGeom>
          </p:spPr>
          <p:txBody>
            <a:bodyPr anchor="ctr" rtlCol="false" tIns="50800" lIns="50800" bIns="50800" rIns="50800"/>
            <a:lstStyle/>
            <a:p>
              <a:pPr algn="ctr">
                <a:lnSpc>
                  <a:spcPts val="2940"/>
                </a:lnSpc>
              </a:pPr>
              <a:r>
                <a:rPr lang="en-US" sz="2100">
                  <a:solidFill>
                    <a:srgbClr val="FFFFFF"/>
                  </a:solidFill>
                  <a:latin typeface="HK Grotesk Bold"/>
                </a:rPr>
                <a:t>SERVICIO AL CLIENTE DESTACADO: </a:t>
              </a:r>
              <a:r>
                <a:rPr lang="en-US" sz="2100">
                  <a:solidFill>
                    <a:srgbClr val="FFFFFF"/>
                  </a:solidFill>
                  <a:latin typeface="HK Grotesk"/>
                </a:rPr>
                <a:t>OFRECEREMOS UN SERVICIO AL CLIENTE EXCEPCIONAL PARA GARANTIZAR UNA EXPERIENCIA POSITIVA PARA TODOS NUESTROS USUARIOS.</a:t>
              </a:r>
            </a:p>
            <a:p>
              <a:pPr algn="ctr">
                <a:lnSpc>
                  <a:spcPts val="294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73677" y="-2962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32484" y="1700616"/>
            <a:ext cx="8583691" cy="962660"/>
          </a:xfrm>
          <a:prstGeom prst="rect">
            <a:avLst/>
          </a:prstGeom>
        </p:spPr>
        <p:txBody>
          <a:bodyPr anchor="t" rtlCol="false" tIns="0" lIns="0" bIns="0" rIns="0">
            <a:spAutoFit/>
          </a:bodyPr>
          <a:lstStyle/>
          <a:p>
            <a:pPr algn="ctr">
              <a:lnSpc>
                <a:spcPts val="7840"/>
              </a:lnSpc>
            </a:pPr>
            <a:r>
              <a:rPr lang="en-US" sz="5600">
                <a:solidFill>
                  <a:srgbClr val="CAE8FF"/>
                </a:solidFill>
                <a:latin typeface="HK Grotesk Bold"/>
              </a:rPr>
              <a:t>SOLUCIÓN</a:t>
            </a:r>
          </a:p>
        </p:txBody>
      </p:sp>
      <p:sp>
        <p:nvSpPr>
          <p:cNvPr name="TextBox 4" id="4"/>
          <p:cNvSpPr txBox="true"/>
          <p:nvPr/>
        </p:nvSpPr>
        <p:spPr>
          <a:xfrm rot="0">
            <a:off x="8132484" y="3157054"/>
            <a:ext cx="8583691" cy="4257675"/>
          </a:xfrm>
          <a:prstGeom prst="rect">
            <a:avLst/>
          </a:prstGeom>
        </p:spPr>
        <p:txBody>
          <a:bodyPr anchor="t" rtlCol="false" tIns="0" lIns="0" bIns="0" rIns="0">
            <a:spAutoFit/>
          </a:bodyPr>
          <a:lstStyle/>
          <a:p>
            <a:pPr algn="ctr">
              <a:lnSpc>
                <a:spcPts val="4200"/>
              </a:lnSpc>
            </a:pPr>
            <a:r>
              <a:rPr lang="en-US" sz="3000">
                <a:solidFill>
                  <a:srgbClr val="F4F6FC"/>
                </a:solidFill>
                <a:latin typeface="HK Grotesk Bold"/>
              </a:rPr>
              <a:t>Creemos que al desarrollar una plataforma especializada en la búsqueda de empleos y empleados lo más importante es que esta se ajuste según los requisitos y preferencias de los usuarios, sabremos que hemos cumplido nuestro objetivo cuando los usuarios encuentren empleos y empleados de calidad de forma rápida.</a:t>
            </a:r>
          </a:p>
          <a:p>
            <a:pPr algn="ctr">
              <a:lnSpc>
                <a:spcPts val="4200"/>
              </a:lnSpc>
            </a:pPr>
          </a:p>
        </p:txBody>
      </p:sp>
      <p:sp>
        <p:nvSpPr>
          <p:cNvPr name="Freeform 5" id="5"/>
          <p:cNvSpPr/>
          <p:nvPr/>
        </p:nvSpPr>
        <p:spPr>
          <a:xfrm flipH="false" flipV="false" rot="0">
            <a:off x="3684462" y="176116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269" y="44110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92408" y="64684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642714" y="2277858"/>
            <a:ext cx="17002571" cy="1671319"/>
          </a:xfrm>
          <a:prstGeom prst="rect">
            <a:avLst/>
          </a:prstGeom>
        </p:spPr>
        <p:txBody>
          <a:bodyPr anchor="t" rtlCol="false" tIns="0" lIns="0" bIns="0" rIns="0">
            <a:spAutoFit/>
          </a:bodyPr>
          <a:lstStyle/>
          <a:p>
            <a:pPr algn="ctr">
              <a:lnSpc>
                <a:spcPts val="12880"/>
              </a:lnSpc>
            </a:pPr>
            <a:r>
              <a:rPr lang="en-US" sz="9200">
                <a:solidFill>
                  <a:srgbClr val="FFFFFF"/>
                </a:solidFill>
                <a:latin typeface="Horizon"/>
              </a:rPr>
              <a:t>DataBase Design</a:t>
            </a:r>
          </a:p>
        </p:txBody>
      </p:sp>
      <p:sp>
        <p:nvSpPr>
          <p:cNvPr name="TextBox 3" id="3"/>
          <p:cNvSpPr txBox="true"/>
          <p:nvPr/>
        </p:nvSpPr>
        <p:spPr>
          <a:xfrm rot="0">
            <a:off x="3404890" y="4319608"/>
            <a:ext cx="11478220" cy="953770"/>
          </a:xfrm>
          <a:prstGeom prst="rect">
            <a:avLst/>
          </a:prstGeom>
        </p:spPr>
        <p:txBody>
          <a:bodyPr anchor="t" rtlCol="false" tIns="0" lIns="0" bIns="0" rIns="0">
            <a:spAutoFit/>
          </a:bodyPr>
          <a:lstStyle/>
          <a:p>
            <a:pPr algn="ctr">
              <a:lnSpc>
                <a:spcPts val="7279"/>
              </a:lnSpc>
            </a:pPr>
            <a:r>
              <a:rPr lang="en-US" sz="5199">
                <a:solidFill>
                  <a:srgbClr val="FFFFFF"/>
                </a:solidFill>
                <a:latin typeface="Horizon"/>
              </a:rPr>
              <a:t>Enfoque Relacional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5482685" y="5356109"/>
            <a:ext cx="7322631" cy="3902191"/>
          </a:xfrm>
          <a:custGeom>
            <a:avLst/>
            <a:gdLst/>
            <a:ahLst/>
            <a:cxnLst/>
            <a:rect r="r" b="b" t="t" l="l"/>
            <a:pathLst>
              <a:path h="3902191" w="7322631">
                <a:moveTo>
                  <a:pt x="0" y="0"/>
                </a:moveTo>
                <a:lnTo>
                  <a:pt x="7322630" y="0"/>
                </a:lnTo>
                <a:lnTo>
                  <a:pt x="7322630" y="3902191"/>
                </a:lnTo>
                <a:lnTo>
                  <a:pt x="0" y="3902191"/>
                </a:lnTo>
                <a:lnTo>
                  <a:pt x="0" y="0"/>
                </a:lnTo>
                <a:close/>
              </a:path>
            </a:pathLst>
          </a:custGeom>
          <a:blipFill>
            <a:blip r:embed="rId2"/>
            <a:stretch>
              <a:fillRect l="0" t="0" r="0" b="0"/>
            </a:stretch>
          </a:blipFill>
        </p:spPr>
      </p:sp>
      <p:sp>
        <p:nvSpPr>
          <p:cNvPr name="TextBox 3" id="3"/>
          <p:cNvSpPr txBox="true"/>
          <p:nvPr/>
        </p:nvSpPr>
        <p:spPr>
          <a:xfrm rot="0">
            <a:off x="1593020" y="2298477"/>
            <a:ext cx="15101960" cy="3488690"/>
          </a:xfrm>
          <a:prstGeom prst="rect">
            <a:avLst/>
          </a:prstGeom>
        </p:spPr>
        <p:txBody>
          <a:bodyPr anchor="t" rtlCol="false" tIns="0" lIns="0" bIns="0" rIns="0">
            <a:spAutoFit/>
          </a:bodyPr>
          <a:lstStyle/>
          <a:p>
            <a:pPr algn="just" marL="0" indent="0" lvl="0">
              <a:lnSpc>
                <a:spcPts val="3920"/>
              </a:lnSpc>
              <a:spcBef>
                <a:spcPct val="0"/>
              </a:spcBef>
            </a:pPr>
          </a:p>
          <a:p>
            <a:pPr algn="just" marL="0" indent="0" lvl="0">
              <a:lnSpc>
                <a:spcPts val="3920"/>
              </a:lnSpc>
              <a:spcBef>
                <a:spcPct val="0"/>
              </a:spcBef>
            </a:pPr>
          </a:p>
          <a:p>
            <a:pPr algn="just" marL="0" indent="0" lvl="0">
              <a:lnSpc>
                <a:spcPts val="3920"/>
              </a:lnSpc>
              <a:spcBef>
                <a:spcPct val="0"/>
              </a:spcBef>
            </a:pPr>
            <a:r>
              <a:rPr lang="en-US" sz="2800" strike="noStrike" u="none">
                <a:solidFill>
                  <a:srgbClr val="F4F6FC"/>
                </a:solidFill>
                <a:latin typeface="HK Grotesk Medium"/>
              </a:rPr>
              <a:t>Dada la naturaleza innovadora de JobEase y la necesidad de una solución robusta y escalable, SQL Server emerge como una opción sólida debido a su escalabilidad vertical y horizontal, excelente rendimiento en entornos empresariales y su estrecha integración con tecnologías de Microsoft.</a:t>
            </a:r>
          </a:p>
          <a:p>
            <a:pPr algn="l" marL="0" indent="0" lvl="0">
              <a:lnSpc>
                <a:spcPts val="4200"/>
              </a:lnSpc>
              <a:spcBef>
                <a:spcPct val="0"/>
              </a:spcBef>
            </a:pPr>
          </a:p>
        </p:txBody>
      </p:sp>
      <p:sp>
        <p:nvSpPr>
          <p:cNvPr name="TextBox 4" id="4"/>
          <p:cNvSpPr txBox="true"/>
          <p:nvPr/>
        </p:nvSpPr>
        <p:spPr>
          <a:xfrm rot="0">
            <a:off x="3246774" y="207523"/>
            <a:ext cx="11794451" cy="821177"/>
          </a:xfrm>
          <a:prstGeom prst="rect">
            <a:avLst/>
          </a:prstGeom>
        </p:spPr>
        <p:txBody>
          <a:bodyPr anchor="t" rtlCol="false" tIns="0" lIns="0" bIns="0" rIns="0">
            <a:spAutoFit/>
          </a:bodyPr>
          <a:lstStyle/>
          <a:p>
            <a:pPr algn="ctr">
              <a:lnSpc>
                <a:spcPts val="6713"/>
              </a:lnSpc>
              <a:spcBef>
                <a:spcPct val="0"/>
              </a:spcBef>
            </a:pPr>
            <a:r>
              <a:rPr lang="en-US" sz="4795">
                <a:solidFill>
                  <a:srgbClr val="FFFFFF"/>
                </a:solidFill>
                <a:latin typeface="HK Grotesk Bold"/>
              </a:rPr>
              <a:t>SISTEMA DE GESTIÓN DE BASE DE DATOS</a:t>
            </a:r>
          </a:p>
        </p:txBody>
      </p:sp>
      <p:sp>
        <p:nvSpPr>
          <p:cNvPr name="TextBox 5" id="5"/>
          <p:cNvSpPr txBox="true"/>
          <p:nvPr/>
        </p:nvSpPr>
        <p:spPr>
          <a:xfrm rot="0">
            <a:off x="1756529" y="1505964"/>
            <a:ext cx="14774942" cy="497945"/>
          </a:xfrm>
          <a:prstGeom prst="rect">
            <a:avLst/>
          </a:prstGeom>
        </p:spPr>
        <p:txBody>
          <a:bodyPr anchor="t" rtlCol="false" tIns="0" lIns="0" bIns="0" rIns="0">
            <a:spAutoFit/>
          </a:bodyPr>
          <a:lstStyle/>
          <a:p>
            <a:pPr algn="l">
              <a:lnSpc>
                <a:spcPts val="4054"/>
              </a:lnSpc>
              <a:spcBef>
                <a:spcPct val="0"/>
              </a:spcBef>
            </a:pPr>
            <a:r>
              <a:rPr lang="en-US" sz="2895">
                <a:solidFill>
                  <a:srgbClr val="FFFFFF"/>
                </a:solidFill>
                <a:latin typeface="HK Grotesk Bold"/>
              </a:rPr>
              <a:t>EVALUACIÓN Y ELECCIÓN DEL SISTEMA DE GESTIÓN DE BASE DE DATOS RELACIONAL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3684944" y="725927"/>
            <a:ext cx="9258300" cy="9561073"/>
          </a:xfrm>
          <a:custGeom>
            <a:avLst/>
            <a:gdLst/>
            <a:ahLst/>
            <a:cxnLst/>
            <a:rect r="r" b="b" t="t" l="l"/>
            <a:pathLst>
              <a:path h="9561073" w="9258300">
                <a:moveTo>
                  <a:pt x="0" y="0"/>
                </a:moveTo>
                <a:lnTo>
                  <a:pt x="9258300" y="0"/>
                </a:lnTo>
                <a:lnTo>
                  <a:pt x="9258300" y="9561073"/>
                </a:lnTo>
                <a:lnTo>
                  <a:pt x="0" y="9561073"/>
                </a:lnTo>
                <a:lnTo>
                  <a:pt x="0" y="0"/>
                </a:lnTo>
                <a:close/>
              </a:path>
            </a:pathLst>
          </a:custGeom>
          <a:blipFill>
            <a:blip r:embed="rId2"/>
            <a:stretch>
              <a:fillRect l="-1635" t="0" r="-1635" b="0"/>
            </a:stretch>
          </a:blipFill>
        </p:spPr>
      </p:sp>
      <p:sp>
        <p:nvSpPr>
          <p:cNvPr name="TextBox 3" id="3"/>
          <p:cNvSpPr txBox="true"/>
          <p:nvPr/>
        </p:nvSpPr>
        <p:spPr>
          <a:xfrm rot="0">
            <a:off x="3684944" y="-95250"/>
            <a:ext cx="8994815" cy="821177"/>
          </a:xfrm>
          <a:prstGeom prst="rect">
            <a:avLst/>
          </a:prstGeom>
        </p:spPr>
        <p:txBody>
          <a:bodyPr anchor="t" rtlCol="false" tIns="0" lIns="0" bIns="0" rIns="0">
            <a:spAutoFit/>
          </a:bodyPr>
          <a:lstStyle/>
          <a:p>
            <a:pPr algn="ctr">
              <a:lnSpc>
                <a:spcPts val="6713"/>
              </a:lnSpc>
              <a:spcBef>
                <a:spcPct val="0"/>
              </a:spcBef>
            </a:pPr>
            <a:r>
              <a:rPr lang="en-US" sz="4795">
                <a:solidFill>
                  <a:srgbClr val="FFFFFF"/>
                </a:solidFill>
                <a:latin typeface="HK Grotesk Bold"/>
              </a:rPr>
              <a:t>DIAGRAMA ENTIDAD RELACIÓN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273176" y="210194"/>
            <a:ext cx="6679289" cy="9827424"/>
            <a:chOff x="0" y="0"/>
            <a:chExt cx="8905718" cy="13103232"/>
          </a:xfrm>
        </p:grpSpPr>
        <p:sp>
          <p:nvSpPr>
            <p:cNvPr name="Freeform 3" id="3"/>
            <p:cNvSpPr/>
            <p:nvPr/>
          </p:nvSpPr>
          <p:spPr>
            <a:xfrm flipH="false" flipV="false" rot="0">
              <a:off x="0" y="5934676"/>
              <a:ext cx="8905718" cy="6019192"/>
            </a:xfrm>
            <a:custGeom>
              <a:avLst/>
              <a:gdLst/>
              <a:ahLst/>
              <a:cxnLst/>
              <a:rect r="r" b="b" t="t" l="l"/>
              <a:pathLst>
                <a:path h="6019192" w="8905718">
                  <a:moveTo>
                    <a:pt x="0" y="0"/>
                  </a:moveTo>
                  <a:lnTo>
                    <a:pt x="8905718" y="0"/>
                  </a:lnTo>
                  <a:lnTo>
                    <a:pt x="8905718" y="6019192"/>
                  </a:lnTo>
                  <a:lnTo>
                    <a:pt x="0" y="6019192"/>
                  </a:lnTo>
                  <a:lnTo>
                    <a:pt x="0" y="0"/>
                  </a:lnTo>
                  <a:close/>
                </a:path>
              </a:pathLst>
            </a:custGeom>
            <a:blipFill>
              <a:blip r:embed="rId2"/>
              <a:stretch>
                <a:fillRect l="0" t="0" r="0" b="0"/>
              </a:stretch>
            </a:blipFill>
          </p:spPr>
        </p:sp>
        <p:sp>
          <p:nvSpPr>
            <p:cNvPr name="Freeform 4" id="4"/>
            <p:cNvSpPr/>
            <p:nvPr/>
          </p:nvSpPr>
          <p:spPr>
            <a:xfrm flipH="false" flipV="false" rot="0">
              <a:off x="0" y="0"/>
              <a:ext cx="8905718" cy="5934676"/>
            </a:xfrm>
            <a:custGeom>
              <a:avLst/>
              <a:gdLst/>
              <a:ahLst/>
              <a:cxnLst/>
              <a:rect r="r" b="b" t="t" l="l"/>
              <a:pathLst>
                <a:path h="5934676" w="8905718">
                  <a:moveTo>
                    <a:pt x="0" y="0"/>
                  </a:moveTo>
                  <a:lnTo>
                    <a:pt x="8905718" y="0"/>
                  </a:lnTo>
                  <a:lnTo>
                    <a:pt x="8905718" y="5934676"/>
                  </a:lnTo>
                  <a:lnTo>
                    <a:pt x="0" y="5934676"/>
                  </a:lnTo>
                  <a:lnTo>
                    <a:pt x="0" y="0"/>
                  </a:lnTo>
                  <a:close/>
                </a:path>
              </a:pathLst>
            </a:custGeom>
            <a:blipFill>
              <a:blip r:embed="rId3"/>
              <a:stretch>
                <a:fillRect l="0" t="0" r="0" b="0"/>
              </a:stretch>
            </a:blipFill>
          </p:spPr>
        </p:sp>
        <p:sp>
          <p:nvSpPr>
            <p:cNvPr name="Freeform 5" id="5"/>
            <p:cNvSpPr/>
            <p:nvPr/>
          </p:nvSpPr>
          <p:spPr>
            <a:xfrm flipH="false" flipV="false" rot="0">
              <a:off x="0" y="11953868"/>
              <a:ext cx="8905718" cy="1149364"/>
            </a:xfrm>
            <a:custGeom>
              <a:avLst/>
              <a:gdLst/>
              <a:ahLst/>
              <a:cxnLst/>
              <a:rect r="r" b="b" t="t" l="l"/>
              <a:pathLst>
                <a:path h="1149364" w="8905718">
                  <a:moveTo>
                    <a:pt x="0" y="0"/>
                  </a:moveTo>
                  <a:lnTo>
                    <a:pt x="8905718" y="0"/>
                  </a:lnTo>
                  <a:lnTo>
                    <a:pt x="8905718" y="1149364"/>
                  </a:lnTo>
                  <a:lnTo>
                    <a:pt x="0" y="1149364"/>
                  </a:lnTo>
                  <a:lnTo>
                    <a:pt x="0" y="0"/>
                  </a:lnTo>
                  <a:close/>
                </a:path>
              </a:pathLst>
            </a:custGeom>
            <a:blipFill>
              <a:blip r:embed="rId4"/>
              <a:stretch>
                <a:fillRect l="0" t="0" r="0" b="0"/>
              </a:stretch>
            </a:blipFill>
          </p:spPr>
        </p:sp>
      </p:grpSp>
      <p:sp>
        <p:nvSpPr>
          <p:cNvPr name="Freeform 6" id="6"/>
          <p:cNvSpPr/>
          <p:nvPr/>
        </p:nvSpPr>
        <p:spPr>
          <a:xfrm flipH="false" flipV="false" rot="0">
            <a:off x="8460712" y="6132522"/>
            <a:ext cx="9713588" cy="1281745"/>
          </a:xfrm>
          <a:custGeom>
            <a:avLst/>
            <a:gdLst/>
            <a:ahLst/>
            <a:cxnLst/>
            <a:rect r="r" b="b" t="t" l="l"/>
            <a:pathLst>
              <a:path h="1281745" w="9713588">
                <a:moveTo>
                  <a:pt x="0" y="0"/>
                </a:moveTo>
                <a:lnTo>
                  <a:pt x="9713588" y="0"/>
                </a:lnTo>
                <a:lnTo>
                  <a:pt x="9713588" y="1281745"/>
                </a:lnTo>
                <a:lnTo>
                  <a:pt x="0" y="1281745"/>
                </a:lnTo>
                <a:lnTo>
                  <a:pt x="0" y="0"/>
                </a:lnTo>
                <a:close/>
              </a:path>
            </a:pathLst>
          </a:custGeom>
          <a:blipFill>
            <a:blip r:embed="rId5"/>
            <a:stretch>
              <a:fillRect l="0" t="0" r="0" b="-1116"/>
            </a:stretch>
          </a:blipFill>
        </p:spPr>
      </p:sp>
      <p:sp>
        <p:nvSpPr>
          <p:cNvPr name="TextBox 7" id="7"/>
          <p:cNvSpPr txBox="true"/>
          <p:nvPr/>
        </p:nvSpPr>
        <p:spPr>
          <a:xfrm rot="0">
            <a:off x="8807599" y="86369"/>
            <a:ext cx="9019815" cy="1119304"/>
          </a:xfrm>
          <a:prstGeom prst="rect">
            <a:avLst/>
          </a:prstGeom>
        </p:spPr>
        <p:txBody>
          <a:bodyPr anchor="t" rtlCol="false" tIns="0" lIns="0" bIns="0" rIns="0">
            <a:spAutoFit/>
          </a:bodyPr>
          <a:lstStyle/>
          <a:p>
            <a:pPr algn="ctr">
              <a:lnSpc>
                <a:spcPts val="9181"/>
              </a:lnSpc>
            </a:pPr>
            <a:r>
              <a:rPr lang="en-US" sz="6557">
                <a:solidFill>
                  <a:srgbClr val="CAE8FF"/>
                </a:solidFill>
                <a:latin typeface="HK Grotesk Bold"/>
              </a:rPr>
              <a:t>CONSULTA SQL</a:t>
            </a:r>
          </a:p>
        </p:txBody>
      </p:sp>
      <p:sp>
        <p:nvSpPr>
          <p:cNvPr name="TextBox 8" id="8"/>
          <p:cNvSpPr txBox="true"/>
          <p:nvPr/>
        </p:nvSpPr>
        <p:spPr>
          <a:xfrm rot="0">
            <a:off x="9419590" y="1636568"/>
            <a:ext cx="7795832" cy="2980690"/>
          </a:xfrm>
          <a:prstGeom prst="rect">
            <a:avLst/>
          </a:prstGeom>
        </p:spPr>
        <p:txBody>
          <a:bodyPr anchor="t" rtlCol="false" tIns="0" lIns="0" bIns="0" rIns="0">
            <a:spAutoFit/>
          </a:bodyPr>
          <a:lstStyle/>
          <a:p>
            <a:pPr algn="ctr">
              <a:lnSpc>
                <a:spcPts val="4759"/>
              </a:lnSpc>
              <a:spcBef>
                <a:spcPct val="0"/>
              </a:spcBef>
            </a:pPr>
            <a:r>
              <a:rPr lang="en-US" sz="3399">
                <a:solidFill>
                  <a:srgbClr val="CAE8FF"/>
                </a:solidFill>
                <a:latin typeface="Open Sans"/>
              </a:rPr>
              <a:t> análisis de la evolución temporal de las postulaciones y contrataciones, junto con un sistema de puntuación para los trabajadores basado en su desempeño.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DAGDwPxTsD0</dc:identifier>
  <dcterms:modified xsi:type="dcterms:W3CDTF">2011-08-01T06:04:30Z</dcterms:modified>
  <cp:revision>1</cp:revision>
  <dc:title>Team Members: Aranzaens Olazabal, Rodrigo Alonso - U202218680 Arapa Palacios, Zahir Alonso - U202314132 Seminario Yarleque, Mauricio - Ibarra Parravicini, Enrique Valentino - u202317745 Hernandez Tuiro, Eric Ernesto - U20221C857</dc:title>
</cp:coreProperties>
</file>