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C0C"/>
    <a:srgbClr val="2D7904"/>
    <a:srgbClr val="F7D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EAF7-75F1-4D07-D2E4-96273446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5075A-E60C-A1C0-7C7C-96E0AF9D3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D0348-EAD6-E3DC-821E-13FE7F4F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647BB-8874-B3F7-958F-4F4854F6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6D094-3E01-E964-7145-29EE722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55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B3682-6B6F-5CE2-FE7F-9C95A042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89CFF3-1EBF-7A1C-89A6-F7787697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D822D-0D83-82A3-7311-EE8562F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C4044-D8BD-5D7A-2C62-207595BA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817AE-AA52-419C-675E-37515578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41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240E93-65AD-2A6A-3169-54C9F8656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6B0D5F-DCEA-B7A1-BBE7-0D9513BF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5EA9C-AB60-D69F-2319-D51D19C7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16BB8-71CE-DE90-8C97-73D1B0A6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20739-4973-A110-3A93-2211A64F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36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92E7D-C6FC-7F39-0B17-B7CB758C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3A099-8029-FEB0-BE80-C76C18A0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52A6E-2980-802A-8C4A-68AAD1E2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07D765-F76C-C343-EE91-D4B5D492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12D22D-6B83-36F8-8123-38559D6D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78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AE378-DA14-B03E-FA56-90A79974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C2C8E4-58CC-9D68-3918-2F05D1FF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575EC-637C-914B-4AA3-4037E88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7FF46-E4A8-6B87-688B-267E1E3D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1A71D-9640-F600-658B-8BDC9A21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8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0DB1A-14C4-FF9C-B7EA-86304B6B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8111B-EEC8-8703-4B5B-169117B98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7580E2-05ED-D8E5-7554-2625DB6E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94A926-70CD-52A9-3B53-FAF1ABF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71E51-001A-C37E-675C-064DF140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AD3CF5-C0C6-A288-C563-CD4BBAB9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6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34F8D-0A2A-37AE-6093-BE94CF2C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3BAAAB-36CA-58A6-0A44-B8F6ECA6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0EB388-7179-BC89-F0FD-F7A5AF25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F6F28F-0765-4334-747A-A1EAE19A4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2E4E97-9E3F-A03B-69CE-941CBBBE9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F53D98-AEFF-771D-BCFE-504085A0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A0522A-3BEA-2832-8671-BBBD69F9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380118-893D-F3A1-CC91-2894EABD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13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2135-496F-64C3-7954-EA9DA2D2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84C91D-87E7-192F-95F9-825B9D0F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FC3D28-44C7-D29E-D69C-54CE1F08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B96E33-9EBD-ACC1-E5FE-92E282B3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47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2DB1E6-12ED-84D9-B16E-C66265BB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95BBE2-9E6E-6032-8877-E4C5F07A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899778-A10D-C8ED-04AA-6ABD503C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4A0B3-24EA-EC10-3DF4-5B0738D4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5D67D-92E0-06F6-D250-F844EA79D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AF5A1F-8574-3FB4-0B10-8594BA80D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AF080A-B9C3-74CA-1E6E-D0579BBC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299849-ECE3-A27A-A46B-4E168754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BAD53-D70C-3336-9F59-DF2FD08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2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A2DEE-7D4A-D64B-7790-1A7E80C8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8A1404-7131-C2AE-EDD8-BC95EFA36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2B948C-D375-A91F-668D-385FC742F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F707A7-453A-1448-3955-8DCDE3C9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982C66-8231-EF59-0C28-924EADF3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F24623-874B-74D9-20F8-074099C4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5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5896DC-01C0-E2D3-9B37-71BD7C4E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1249E2-F5AD-63CB-9A7B-09F71117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91716-80E4-A8B5-6E78-E5131522A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D3FB2-97AE-491B-8915-86FFB2F11AFE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1FBAC-83E6-31E7-7B5B-33950BFB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F2294E-3A58-7A48-47FA-B0F098C95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DE3E-18FF-48DB-ABB5-F6BBED50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14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87AC9380-7780-AFB0-8E6E-83B3541FCBEE}"/>
              </a:ext>
            </a:extLst>
          </p:cNvPr>
          <p:cNvSpPr/>
          <p:nvPr/>
        </p:nvSpPr>
        <p:spPr>
          <a:xfrm>
            <a:off x="197708" y="2971800"/>
            <a:ext cx="9144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6B7DC19-423F-7E1E-3C77-49652F8E4F2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54908" y="1112108"/>
            <a:ext cx="0" cy="1859692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C1B09CB-3D79-A50A-4BE3-3EA1DDE0A76D}"/>
              </a:ext>
            </a:extLst>
          </p:cNvPr>
          <p:cNvSpPr txBox="1"/>
          <p:nvPr/>
        </p:nvSpPr>
        <p:spPr>
          <a:xfrm rot="16200000">
            <a:off x="363333" y="1870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1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7939282-8FE6-979F-D29F-0EC176C4E472}"/>
              </a:ext>
            </a:extLst>
          </p:cNvPr>
          <p:cNvGrpSpPr/>
          <p:nvPr/>
        </p:nvGrpSpPr>
        <p:grpSpPr>
          <a:xfrm>
            <a:off x="1088452" y="229108"/>
            <a:ext cx="1876164" cy="2454257"/>
            <a:chOff x="1088452" y="229108"/>
            <a:chExt cx="1876164" cy="2454257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65A501A3-EDF8-88D5-2D6F-B5F73D07743F}"/>
                </a:ext>
              </a:extLst>
            </p:cNvPr>
            <p:cNvSpPr txBox="1"/>
            <p:nvPr/>
          </p:nvSpPr>
          <p:spPr>
            <a:xfrm>
              <a:off x="1112107" y="229108"/>
              <a:ext cx="18287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</a:rPr>
                <a:t>Necesidades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C59EFB98-95C3-D452-3874-68D8135B5FE6}"/>
                </a:ext>
              </a:extLst>
            </p:cNvPr>
            <p:cNvSpPr txBox="1"/>
            <p:nvPr/>
          </p:nvSpPr>
          <p:spPr>
            <a:xfrm>
              <a:off x="1088452" y="590484"/>
              <a:ext cx="1876164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El contenedor se ve en la necesidad de utilizar más instancias.</a:t>
              </a:r>
            </a:p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Instancia un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stateless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session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Bean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 que se agrega al pool.</a:t>
              </a:r>
            </a:p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Después de instanciar un Enterprise Java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Bean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, se inyecta la dependencia si esta presente y se llama a los métodos anotados con @PostConstruct para inicializar recursos.</a:t>
              </a:r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9502E21-E120-A852-D80C-AA220FD0DA8E}"/>
                </a:ext>
              </a:extLst>
            </p:cNvPr>
            <p:cNvCxnSpPr>
              <a:cxnSpLocks/>
            </p:cNvCxnSpPr>
            <p:nvPr/>
          </p:nvCxnSpPr>
          <p:spPr>
            <a:xfrm>
              <a:off x="1126570" y="548263"/>
              <a:ext cx="18288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lipse 38">
            <a:extLst>
              <a:ext uri="{FF2B5EF4-FFF2-40B4-BE49-F238E27FC236}">
                <a16:creationId xmlns:a16="http://schemas.microsoft.com/office/drawing/2014/main" id="{13613909-2B81-FE43-F6B4-082655341A3B}"/>
              </a:ext>
            </a:extLst>
          </p:cNvPr>
          <p:cNvSpPr/>
          <p:nvPr/>
        </p:nvSpPr>
        <p:spPr>
          <a:xfrm>
            <a:off x="772988" y="2736999"/>
            <a:ext cx="1384002" cy="138400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C77B996-44FD-CD1B-70F4-531E427D3087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1464989" y="4121001"/>
            <a:ext cx="0" cy="101500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01735DB-70AF-EE01-F97B-7B9AC49C64B7}"/>
              </a:ext>
            </a:extLst>
          </p:cNvPr>
          <p:cNvSpPr txBox="1"/>
          <p:nvPr/>
        </p:nvSpPr>
        <p:spPr>
          <a:xfrm rot="16200000">
            <a:off x="1160393" y="4573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39086C7-55E7-3837-9FE0-30C4DA17FACD}"/>
              </a:ext>
            </a:extLst>
          </p:cNvPr>
          <p:cNvGrpSpPr/>
          <p:nvPr/>
        </p:nvGrpSpPr>
        <p:grpSpPr>
          <a:xfrm>
            <a:off x="1916774" y="4163221"/>
            <a:ext cx="1876164" cy="1936464"/>
            <a:chOff x="1105321" y="229108"/>
            <a:chExt cx="1876164" cy="1936464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82CE759-1B0F-803F-F015-9E8FA56EE44E}"/>
                </a:ext>
              </a:extLst>
            </p:cNvPr>
            <p:cNvSpPr txBox="1"/>
            <p:nvPr/>
          </p:nvSpPr>
          <p:spPr>
            <a:xfrm>
              <a:off x="1112107" y="229108"/>
              <a:ext cx="18287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chemeClr val="accent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Acceso a los </a:t>
              </a:r>
              <a:r>
                <a:rPr lang="es-MX" sz="1300" b="1" dirty="0" err="1">
                  <a:solidFill>
                    <a:schemeClr val="accent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Stateless</a:t>
              </a:r>
              <a:r>
                <a:rPr lang="es-MX" sz="1300" b="1" dirty="0">
                  <a:solidFill>
                    <a:schemeClr val="accent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 SB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6415CB7F-EC47-347D-34A2-515025A31B44}"/>
                </a:ext>
              </a:extLst>
            </p:cNvPr>
            <p:cNvSpPr txBox="1"/>
            <p:nvPr/>
          </p:nvSpPr>
          <p:spPr>
            <a:xfrm>
              <a:off x="1105321" y="842133"/>
              <a:ext cx="18761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Para que un cliente acceda a los servicios del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stateless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 SB, debe obtener una referencia a la interfaz de negocio del EJB mediante a Interfaz de Nombrado y Directorio Java (</a:t>
              </a:r>
              <a:r>
                <a:rPr lang="es-MX" sz="1000" b="1" dirty="0">
                  <a:latin typeface="Roboto" pitchFamily="2" charset="0"/>
                  <a:ea typeface="Roboto" pitchFamily="2" charset="0"/>
                </a:rPr>
                <a:t>JNDI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) o una inyección de dependencia.</a:t>
              </a: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99A15A6C-EB72-39AC-9685-F54E479550D0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07" y="765945"/>
              <a:ext cx="182880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Elipse 60">
            <a:extLst>
              <a:ext uri="{FF2B5EF4-FFF2-40B4-BE49-F238E27FC236}">
                <a16:creationId xmlns:a16="http://schemas.microsoft.com/office/drawing/2014/main" id="{19359328-F7C3-0664-26FA-E43D40CA9D59}"/>
              </a:ext>
            </a:extLst>
          </p:cNvPr>
          <p:cNvSpPr/>
          <p:nvPr/>
        </p:nvSpPr>
        <p:spPr>
          <a:xfrm>
            <a:off x="2866767" y="2971800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EF3CA64-E265-531F-3E23-F193BE9C0BD3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3323967" y="1112108"/>
            <a:ext cx="0" cy="1859692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77EDBBA-A5C7-4F22-BDD4-D076FFD5B2B3}"/>
              </a:ext>
            </a:extLst>
          </p:cNvPr>
          <p:cNvSpPr txBox="1"/>
          <p:nvPr/>
        </p:nvSpPr>
        <p:spPr>
          <a:xfrm rot="16200000">
            <a:off x="3032393" y="1870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9D54FED-2806-F7D8-5640-DF7249AF3BC0}"/>
              </a:ext>
            </a:extLst>
          </p:cNvPr>
          <p:cNvGrpSpPr/>
          <p:nvPr/>
        </p:nvGrpSpPr>
        <p:grpSpPr>
          <a:xfrm>
            <a:off x="3757483" y="229108"/>
            <a:ext cx="1876164" cy="1871483"/>
            <a:chOff x="1088424" y="229108"/>
            <a:chExt cx="1876164" cy="1871483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B1F84861-3971-A5A5-6ECE-B5E07A7ED3B4}"/>
                </a:ext>
              </a:extLst>
            </p:cNvPr>
            <p:cNvSpPr txBox="1"/>
            <p:nvPr/>
          </p:nvSpPr>
          <p:spPr>
            <a:xfrm>
              <a:off x="1112107" y="229108"/>
              <a:ext cx="18287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Método </a:t>
              </a:r>
              <a:r>
                <a:rPr lang="es-MX" sz="1300" b="1" dirty="0" err="1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Wrapper</a:t>
              </a:r>
              <a:endParaRPr lang="es-MX" sz="13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DF65EF0D-1377-DE1D-8B1A-1ED85007DD19}"/>
                </a:ext>
              </a:extLst>
            </p:cNvPr>
            <p:cNvSpPr txBox="1"/>
            <p:nvPr/>
          </p:nvSpPr>
          <p:spPr>
            <a:xfrm>
              <a:off x="1088424" y="623263"/>
              <a:ext cx="18761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Una vez que el cliente obtiene la referencia mediante JNDI, puede invocar al método de negocio de la interfaz de negocio EJB. Ésta a su vez invoca al método correspondiente en la clase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Wrapper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 (generada por el contenedor)..</a:t>
              </a: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96C601F0-3490-4A7B-FA80-9619CC4A1091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07" y="528701"/>
              <a:ext cx="1828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Elipse 70">
            <a:extLst>
              <a:ext uri="{FF2B5EF4-FFF2-40B4-BE49-F238E27FC236}">
                <a16:creationId xmlns:a16="http://schemas.microsoft.com/office/drawing/2014/main" id="{8F26C3BA-1C0A-D4F4-29F3-00643E17F3BA}"/>
              </a:ext>
            </a:extLst>
          </p:cNvPr>
          <p:cNvSpPr/>
          <p:nvPr/>
        </p:nvSpPr>
        <p:spPr>
          <a:xfrm>
            <a:off x="3553511" y="2716144"/>
            <a:ext cx="1384002" cy="13840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4906944-2436-92C1-2393-00AAD644CDC9}"/>
              </a:ext>
            </a:extLst>
          </p:cNvPr>
          <p:cNvCxnSpPr>
            <a:cxnSpLocks/>
            <a:endCxn id="71" idx="4"/>
          </p:cNvCxnSpPr>
          <p:nvPr/>
        </p:nvCxnSpPr>
        <p:spPr>
          <a:xfrm flipV="1">
            <a:off x="4245512" y="4100146"/>
            <a:ext cx="0" cy="101500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3D4BE4EB-BFE1-642F-863B-B8A5033CBBDF}"/>
              </a:ext>
            </a:extLst>
          </p:cNvPr>
          <p:cNvSpPr txBox="1"/>
          <p:nvPr/>
        </p:nvSpPr>
        <p:spPr>
          <a:xfrm rot="16200000">
            <a:off x="3940916" y="4552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C690563-F571-8953-DB35-179EF7308784}"/>
              </a:ext>
            </a:extLst>
          </p:cNvPr>
          <p:cNvGrpSpPr/>
          <p:nvPr/>
        </p:nvGrpSpPr>
        <p:grpSpPr>
          <a:xfrm>
            <a:off x="4614844" y="3935076"/>
            <a:ext cx="2368411" cy="1363187"/>
            <a:chOff x="1064740" y="229108"/>
            <a:chExt cx="2368411" cy="1363187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79948FC8-25AE-933F-4C45-6CEE265262FB}"/>
                </a:ext>
              </a:extLst>
            </p:cNvPr>
            <p:cNvSpPr txBox="1"/>
            <p:nvPr/>
          </p:nvSpPr>
          <p:spPr>
            <a:xfrm>
              <a:off x="1112106" y="229108"/>
              <a:ext cx="232104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</a:rPr>
                <a:t>Servicios Middleware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03B6F077-97AB-BCD1-B7B1-F5C9666AD040}"/>
                </a:ext>
              </a:extLst>
            </p:cNvPr>
            <p:cNvSpPr txBox="1"/>
            <p:nvPr/>
          </p:nvSpPr>
          <p:spPr>
            <a:xfrm>
              <a:off x="1064740" y="576632"/>
              <a:ext cx="23684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Antes de invocar al método en la instancia presente en el pool , el contenedor nos ayuda con los servicios middleware necesarios (gestión de transacciones, seguridad,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etc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)</a:t>
              </a:r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363397C6-C48F-7496-9157-C9A3A0A703C0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07" y="521496"/>
              <a:ext cx="224826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Elipse 82">
            <a:extLst>
              <a:ext uri="{FF2B5EF4-FFF2-40B4-BE49-F238E27FC236}">
                <a16:creationId xmlns:a16="http://schemas.microsoft.com/office/drawing/2014/main" id="{544FFCA0-D75D-43EE-831B-E2D057449CDB}"/>
              </a:ext>
            </a:extLst>
          </p:cNvPr>
          <p:cNvSpPr/>
          <p:nvPr/>
        </p:nvSpPr>
        <p:spPr>
          <a:xfrm>
            <a:off x="5675863" y="2971800"/>
            <a:ext cx="914400" cy="9144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E7404E8-0406-C900-FD22-E28DB8F8A5F2}"/>
              </a:ext>
            </a:extLst>
          </p:cNvPr>
          <p:cNvSpPr txBox="1"/>
          <p:nvPr/>
        </p:nvSpPr>
        <p:spPr>
          <a:xfrm rot="16200000">
            <a:off x="5841489" y="1870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7030A0"/>
                </a:solidFill>
              </a:rPr>
              <a:t>5</a:t>
            </a:r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3CE2A518-FF88-D557-1D58-1A5B80F40C2D}"/>
              </a:ext>
            </a:extLst>
          </p:cNvPr>
          <p:cNvGrpSpPr/>
          <p:nvPr/>
        </p:nvGrpSpPr>
        <p:grpSpPr>
          <a:xfrm>
            <a:off x="6567613" y="229108"/>
            <a:ext cx="1876166" cy="1419003"/>
            <a:chOff x="1089458" y="229108"/>
            <a:chExt cx="1876166" cy="1419003"/>
          </a:xfrm>
        </p:grpSpPr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4A38C1B7-E15A-DC36-7746-9C116B458BB0}"/>
                </a:ext>
              </a:extLst>
            </p:cNvPr>
            <p:cNvSpPr txBox="1"/>
            <p:nvPr/>
          </p:nvSpPr>
          <p:spPr>
            <a:xfrm>
              <a:off x="1270804" y="229108"/>
              <a:ext cx="151140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rgbClr val="7030A0"/>
                  </a:solidFill>
                  <a:latin typeface="Roboto" pitchFamily="2" charset="0"/>
                  <a:ea typeface="Roboto" pitchFamily="2" charset="0"/>
                </a:rPr>
                <a:t>Resultados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21F9C411-BDBB-1DB6-911F-3F159782A2B7}"/>
                </a:ext>
              </a:extLst>
            </p:cNvPr>
            <p:cNvSpPr txBox="1"/>
            <p:nvPr/>
          </p:nvSpPr>
          <p:spPr>
            <a:xfrm>
              <a:off x="1089458" y="632448"/>
              <a:ext cx="18761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Se llama a la instancia EJB, se invoca al método y obtenemos el resultado. También se proveen servicios middleware necesarios después de la invocación.</a:t>
              </a:r>
            </a:p>
          </p:txBody>
        </p: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26E1A86D-CF11-6649-1FAD-1E3C7931ACFF}"/>
                </a:ext>
              </a:extLst>
            </p:cNvPr>
            <p:cNvCxnSpPr>
              <a:cxnSpLocks/>
            </p:cNvCxnSpPr>
            <p:nvPr/>
          </p:nvCxnSpPr>
          <p:spPr>
            <a:xfrm>
              <a:off x="1136824" y="528701"/>
              <a:ext cx="18288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84B71C45-0A01-4B7E-079A-D87C378F621B}"/>
              </a:ext>
            </a:extLst>
          </p:cNvPr>
          <p:cNvCxnSpPr>
            <a:cxnSpLocks/>
          </p:cNvCxnSpPr>
          <p:nvPr/>
        </p:nvCxnSpPr>
        <p:spPr>
          <a:xfrm flipV="1">
            <a:off x="6124825" y="1122122"/>
            <a:ext cx="0" cy="1859692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7C048CDF-06A1-DCEE-9DEF-892A82EB0ABE}"/>
              </a:ext>
            </a:extLst>
          </p:cNvPr>
          <p:cNvSpPr/>
          <p:nvPr/>
        </p:nvSpPr>
        <p:spPr>
          <a:xfrm>
            <a:off x="8174281" y="2723698"/>
            <a:ext cx="1384002" cy="138400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549E13C-8542-2963-1CC9-6892EBCA204B}"/>
              </a:ext>
            </a:extLst>
          </p:cNvPr>
          <p:cNvCxnSpPr>
            <a:cxnSpLocks/>
            <a:endCxn id="93" idx="4"/>
          </p:cNvCxnSpPr>
          <p:nvPr/>
        </p:nvCxnSpPr>
        <p:spPr>
          <a:xfrm flipV="1">
            <a:off x="8866282" y="4107700"/>
            <a:ext cx="0" cy="1156619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814E59CF-EB2B-8857-F821-3014401E6C78}"/>
              </a:ext>
            </a:extLst>
          </p:cNvPr>
          <p:cNvSpPr txBox="1"/>
          <p:nvPr/>
        </p:nvSpPr>
        <p:spPr>
          <a:xfrm rot="16200000">
            <a:off x="8530422" y="4559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D7904"/>
                </a:solidFill>
              </a:rPr>
              <a:t>6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F82A57E3-9474-825D-E89F-B57D296B8259}"/>
              </a:ext>
            </a:extLst>
          </p:cNvPr>
          <p:cNvGrpSpPr/>
          <p:nvPr/>
        </p:nvGrpSpPr>
        <p:grpSpPr>
          <a:xfrm>
            <a:off x="9235614" y="3942630"/>
            <a:ext cx="2368411" cy="747634"/>
            <a:chOff x="1064740" y="229108"/>
            <a:chExt cx="2368411" cy="747634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3C5B29D1-B17C-BCAF-7592-64DC787F8D7D}"/>
                </a:ext>
              </a:extLst>
            </p:cNvPr>
            <p:cNvSpPr txBox="1"/>
            <p:nvPr/>
          </p:nvSpPr>
          <p:spPr>
            <a:xfrm>
              <a:off x="1112106" y="229108"/>
              <a:ext cx="232104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rgbClr val="2D7904"/>
                  </a:solidFill>
                  <a:latin typeface="Roboto" pitchFamily="2" charset="0"/>
                  <a:ea typeface="Roboto" pitchFamily="2" charset="0"/>
                </a:rPr>
                <a:t>Interfaz de negocio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ACA5684D-77B0-CBE9-1376-B3FAC18EFFD8}"/>
                </a:ext>
              </a:extLst>
            </p:cNvPr>
            <p:cNvSpPr txBox="1"/>
            <p:nvPr/>
          </p:nvSpPr>
          <p:spPr>
            <a:xfrm>
              <a:off x="1064740" y="576632"/>
              <a:ext cx="2368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Los resultados pasan al cliente a través de la interfaz de negocio.</a:t>
              </a:r>
            </a:p>
          </p:txBody>
        </p: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65F8F668-EA88-7E50-647C-94898753EA6C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07" y="521496"/>
              <a:ext cx="2248262" cy="0"/>
            </a:xfrm>
            <a:prstGeom prst="line">
              <a:avLst/>
            </a:prstGeom>
            <a:ln w="38100">
              <a:solidFill>
                <a:srgbClr val="2D79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Elipse 105">
            <a:extLst>
              <a:ext uri="{FF2B5EF4-FFF2-40B4-BE49-F238E27FC236}">
                <a16:creationId xmlns:a16="http://schemas.microsoft.com/office/drawing/2014/main" id="{CD0B5C40-C328-5620-7BC1-F0DBFD6786F4}"/>
              </a:ext>
            </a:extLst>
          </p:cNvPr>
          <p:cNvSpPr/>
          <p:nvPr/>
        </p:nvSpPr>
        <p:spPr>
          <a:xfrm>
            <a:off x="9372271" y="2960947"/>
            <a:ext cx="914400" cy="9144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410F025-34C5-3665-5ED7-F3B05A8F530C}"/>
              </a:ext>
            </a:extLst>
          </p:cNvPr>
          <p:cNvSpPr txBox="1"/>
          <p:nvPr/>
        </p:nvSpPr>
        <p:spPr>
          <a:xfrm rot="16200000">
            <a:off x="9537897" y="1860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B30C0C"/>
                </a:solidFill>
              </a:rPr>
              <a:t>7</a:t>
            </a:r>
          </a:p>
        </p:txBody>
      </p: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A9EC83EF-839C-7618-AE11-B9531A415D93}"/>
              </a:ext>
            </a:extLst>
          </p:cNvPr>
          <p:cNvGrpSpPr/>
          <p:nvPr/>
        </p:nvGrpSpPr>
        <p:grpSpPr>
          <a:xfrm>
            <a:off x="10264021" y="218255"/>
            <a:ext cx="1876166" cy="803450"/>
            <a:chOff x="1089458" y="229108"/>
            <a:chExt cx="1876166" cy="803450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B852EA43-F6B0-AC42-FAB4-570B207564A9}"/>
                </a:ext>
              </a:extLst>
            </p:cNvPr>
            <p:cNvSpPr txBox="1"/>
            <p:nvPr/>
          </p:nvSpPr>
          <p:spPr>
            <a:xfrm>
              <a:off x="1270804" y="229108"/>
              <a:ext cx="1511404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rgbClr val="B30C0C"/>
                  </a:solidFill>
                  <a:latin typeface="Roboto" pitchFamily="2" charset="0"/>
                  <a:ea typeface="Roboto" pitchFamily="2" charset="0"/>
                </a:rPr>
                <a:t>Paso de tiempo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EEFFB8D6-B440-A9F6-1929-E98E7C5D4A9C}"/>
                </a:ext>
              </a:extLst>
            </p:cNvPr>
            <p:cNvSpPr txBox="1"/>
            <p:nvPr/>
          </p:nvSpPr>
          <p:spPr>
            <a:xfrm>
              <a:off x="1089458" y="632448"/>
              <a:ext cx="18761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Las necesidades cambian con el tiempo</a:t>
              </a:r>
            </a:p>
          </p:txBody>
        </p: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8ED867D9-D772-313A-6DB1-0439049AB98B}"/>
                </a:ext>
              </a:extLst>
            </p:cNvPr>
            <p:cNvCxnSpPr>
              <a:cxnSpLocks/>
            </p:cNvCxnSpPr>
            <p:nvPr/>
          </p:nvCxnSpPr>
          <p:spPr>
            <a:xfrm>
              <a:off x="1136824" y="528701"/>
              <a:ext cx="1828800" cy="0"/>
            </a:xfrm>
            <a:prstGeom prst="line">
              <a:avLst/>
            </a:prstGeom>
            <a:ln w="38100">
              <a:solidFill>
                <a:srgbClr val="B30C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4E44138-EA6B-2E51-E366-0CB175C75938}"/>
              </a:ext>
            </a:extLst>
          </p:cNvPr>
          <p:cNvCxnSpPr>
            <a:cxnSpLocks/>
          </p:cNvCxnSpPr>
          <p:nvPr/>
        </p:nvCxnSpPr>
        <p:spPr>
          <a:xfrm flipV="1">
            <a:off x="9821233" y="1111269"/>
            <a:ext cx="0" cy="1859692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73097DA4-75E6-C35A-8DFD-F41F6C77CC03}"/>
              </a:ext>
            </a:extLst>
          </p:cNvPr>
          <p:cNvSpPr/>
          <p:nvPr/>
        </p:nvSpPr>
        <p:spPr>
          <a:xfrm>
            <a:off x="-4" y="3183409"/>
            <a:ext cx="12140187" cy="491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accent2"/>
                </a:solidFill>
                <a:latin typeface="Roboto" pitchFamily="2" charset="0"/>
                <a:ea typeface="Roboto" pitchFamily="2" charset="0"/>
              </a:rPr>
              <a:t>CICLO DE VIDA DE UN COMPONENTE</a:t>
            </a:r>
          </a:p>
        </p:txBody>
      </p:sp>
    </p:spTree>
    <p:extLst>
      <p:ext uri="{BB962C8B-B14F-4D97-AF65-F5344CB8AC3E}">
        <p14:creationId xmlns:p14="http://schemas.microsoft.com/office/powerpoint/2010/main" val="38602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87AC9380-7780-AFB0-8E6E-83B3541FCBEE}"/>
              </a:ext>
            </a:extLst>
          </p:cNvPr>
          <p:cNvSpPr/>
          <p:nvPr/>
        </p:nvSpPr>
        <p:spPr>
          <a:xfrm>
            <a:off x="197708" y="2971800"/>
            <a:ext cx="9144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6B7DC19-423F-7E1E-3C77-49652F8E4F2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54908" y="1112108"/>
            <a:ext cx="0" cy="1859692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C1B09CB-3D79-A50A-4BE3-3EA1DDE0A76D}"/>
              </a:ext>
            </a:extLst>
          </p:cNvPr>
          <p:cNvSpPr txBox="1"/>
          <p:nvPr/>
        </p:nvSpPr>
        <p:spPr>
          <a:xfrm rot="16200000">
            <a:off x="363333" y="1870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8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7939282-8FE6-979F-D29F-0EC176C4E472}"/>
              </a:ext>
            </a:extLst>
          </p:cNvPr>
          <p:cNvGrpSpPr/>
          <p:nvPr/>
        </p:nvGrpSpPr>
        <p:grpSpPr>
          <a:xfrm>
            <a:off x="1064741" y="229108"/>
            <a:ext cx="1876166" cy="1276962"/>
            <a:chOff x="1064741" y="229108"/>
            <a:chExt cx="1876166" cy="1276962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65A501A3-EDF8-88D5-2D6F-B5F73D07743F}"/>
                </a:ext>
              </a:extLst>
            </p:cNvPr>
            <p:cNvSpPr txBox="1"/>
            <p:nvPr/>
          </p:nvSpPr>
          <p:spPr>
            <a:xfrm>
              <a:off x="1112107" y="229108"/>
              <a:ext cx="18287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</a:rPr>
                <a:t>Eliminación de Instancias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C59EFB98-95C3-D452-3874-68D8135B5FE6}"/>
                </a:ext>
              </a:extLst>
            </p:cNvPr>
            <p:cNvSpPr txBox="1"/>
            <p:nvPr/>
          </p:nvSpPr>
          <p:spPr>
            <a:xfrm>
              <a:off x="1064741" y="798184"/>
              <a:ext cx="18761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El contenedor decide que tiene demasiadas instancias en el pool; por lo que decide eliminar del mapa a algunas</a:t>
              </a:r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9502E21-E120-A852-D80C-AA220FD0DA8E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07" y="694437"/>
              <a:ext cx="18288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lipse 38">
            <a:extLst>
              <a:ext uri="{FF2B5EF4-FFF2-40B4-BE49-F238E27FC236}">
                <a16:creationId xmlns:a16="http://schemas.microsoft.com/office/drawing/2014/main" id="{13613909-2B81-FE43-F6B4-082655341A3B}"/>
              </a:ext>
            </a:extLst>
          </p:cNvPr>
          <p:cNvSpPr/>
          <p:nvPr/>
        </p:nvSpPr>
        <p:spPr>
          <a:xfrm>
            <a:off x="772988" y="2736999"/>
            <a:ext cx="1384002" cy="138400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C77B996-44FD-CD1B-70F4-531E427D3087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1464989" y="4121001"/>
            <a:ext cx="0" cy="101500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01735DB-70AF-EE01-F97B-7B9AC49C64B7}"/>
              </a:ext>
            </a:extLst>
          </p:cNvPr>
          <p:cNvSpPr txBox="1"/>
          <p:nvPr/>
        </p:nvSpPr>
        <p:spPr>
          <a:xfrm rot="16200000">
            <a:off x="1160393" y="4573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39086C7-55E7-3837-9FE0-30C4DA17FACD}"/>
              </a:ext>
            </a:extLst>
          </p:cNvPr>
          <p:cNvGrpSpPr/>
          <p:nvPr/>
        </p:nvGrpSpPr>
        <p:grpSpPr>
          <a:xfrm>
            <a:off x="1859034" y="4163221"/>
            <a:ext cx="1893326" cy="1389101"/>
            <a:chOff x="1047581" y="229108"/>
            <a:chExt cx="1893326" cy="1389101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82CE759-1B0F-803F-F015-9E8FA56EE44E}"/>
                </a:ext>
              </a:extLst>
            </p:cNvPr>
            <p:cNvSpPr txBox="1"/>
            <p:nvPr/>
          </p:nvSpPr>
          <p:spPr>
            <a:xfrm>
              <a:off x="1112107" y="229108"/>
              <a:ext cx="18287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chemeClr val="accent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Liberación de recursos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6415CB7F-EC47-347D-34A2-515025A31B44}"/>
                </a:ext>
              </a:extLst>
            </p:cNvPr>
            <p:cNvSpPr txBox="1"/>
            <p:nvPr/>
          </p:nvSpPr>
          <p:spPr>
            <a:xfrm>
              <a:off x="1047581" y="756435"/>
              <a:ext cx="18761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Se invoca al método del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bean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 anotado como @PreDestroy (para liberar recursos antes del fin, de una forma parecida a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unaDB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).</a:t>
              </a: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99A15A6C-EB72-39AC-9685-F54E479550D0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07" y="724117"/>
              <a:ext cx="182880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Elipse 60">
            <a:extLst>
              <a:ext uri="{FF2B5EF4-FFF2-40B4-BE49-F238E27FC236}">
                <a16:creationId xmlns:a16="http://schemas.microsoft.com/office/drawing/2014/main" id="{19359328-F7C3-0664-26FA-E43D40CA9D59}"/>
              </a:ext>
            </a:extLst>
          </p:cNvPr>
          <p:cNvSpPr/>
          <p:nvPr/>
        </p:nvSpPr>
        <p:spPr>
          <a:xfrm>
            <a:off x="2866767" y="2971800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EF3CA64-E265-531F-3E23-F193BE9C0BD3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3323967" y="1112108"/>
            <a:ext cx="0" cy="1859692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77EDBBA-A5C7-4F22-BDD4-D076FFD5B2B3}"/>
              </a:ext>
            </a:extLst>
          </p:cNvPr>
          <p:cNvSpPr txBox="1"/>
          <p:nvPr/>
        </p:nvSpPr>
        <p:spPr>
          <a:xfrm rot="16200000">
            <a:off x="2973884" y="1870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</a:rPr>
              <a:t>10</a:t>
            </a: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9D54FED-2806-F7D8-5640-DF7249AF3BC0}"/>
              </a:ext>
            </a:extLst>
          </p:cNvPr>
          <p:cNvGrpSpPr/>
          <p:nvPr/>
        </p:nvGrpSpPr>
        <p:grpSpPr>
          <a:xfrm>
            <a:off x="3757483" y="229108"/>
            <a:ext cx="1876164" cy="794265"/>
            <a:chOff x="1088424" y="229108"/>
            <a:chExt cx="1876164" cy="794265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B1F84861-3971-A5A5-6ECE-B5E07A7ED3B4}"/>
                </a:ext>
              </a:extLst>
            </p:cNvPr>
            <p:cNvSpPr txBox="1"/>
            <p:nvPr/>
          </p:nvSpPr>
          <p:spPr>
            <a:xfrm>
              <a:off x="1112107" y="229108"/>
              <a:ext cx="18287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Fin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DF65EF0D-1377-DE1D-8B1A-1ED85007DD19}"/>
                </a:ext>
              </a:extLst>
            </p:cNvPr>
            <p:cNvSpPr txBox="1"/>
            <p:nvPr/>
          </p:nvSpPr>
          <p:spPr>
            <a:xfrm>
              <a:off x="1088424" y="623263"/>
              <a:ext cx="1876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latin typeface="Roboto" pitchFamily="2" charset="0"/>
                  <a:ea typeface="Roboto" pitchFamily="2" charset="0"/>
                </a:rPr>
                <a:t>Se remueve la instancia del </a:t>
              </a:r>
              <a:r>
                <a:rPr lang="es-MX" sz="1000" dirty="0" err="1">
                  <a:latin typeface="Roboto" pitchFamily="2" charset="0"/>
                  <a:ea typeface="Roboto" pitchFamily="2" charset="0"/>
                </a:rPr>
                <a:t>Bean</a:t>
              </a:r>
              <a:r>
                <a:rPr lang="es-MX" sz="1000" dirty="0">
                  <a:latin typeface="Roboto" pitchFamily="2" charset="0"/>
                  <a:ea typeface="Roboto" pitchFamily="2" charset="0"/>
                </a:rPr>
                <a:t>.</a:t>
              </a: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96C601F0-3490-4A7B-FA80-9619CC4A1091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07" y="528701"/>
              <a:ext cx="1828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73097DA4-75E6-C35A-8DFD-F41F6C77CC03}"/>
              </a:ext>
            </a:extLst>
          </p:cNvPr>
          <p:cNvSpPr/>
          <p:nvPr/>
        </p:nvSpPr>
        <p:spPr>
          <a:xfrm>
            <a:off x="-3" y="3183409"/>
            <a:ext cx="6190982" cy="491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accent2"/>
                </a:solidFill>
                <a:latin typeface="Roboto" pitchFamily="2" charset="0"/>
                <a:ea typeface="Roboto" pitchFamily="2" charset="0"/>
              </a:rPr>
              <a:t>CICLO DE VIDA DE UN COMPONENTE</a:t>
            </a:r>
          </a:p>
        </p:txBody>
      </p:sp>
    </p:spTree>
    <p:extLst>
      <p:ext uri="{BB962C8B-B14F-4D97-AF65-F5344CB8AC3E}">
        <p14:creationId xmlns:p14="http://schemas.microsoft.com/office/powerpoint/2010/main" val="1485581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309</Words>
  <Application>Microsoft Office PowerPoint</Application>
  <PresentationFormat>Panorámica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16</cp:revision>
  <dcterms:created xsi:type="dcterms:W3CDTF">2022-10-20T16:56:48Z</dcterms:created>
  <dcterms:modified xsi:type="dcterms:W3CDTF">2022-12-01T21:15:41Z</dcterms:modified>
</cp:coreProperties>
</file>