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0C0C"/>
    <a:srgbClr val="2D7904"/>
    <a:srgbClr val="F7D4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7EAF7-75F1-4D07-D2E4-962734464D3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015075A-E60C-A1C0-7C7C-96E0AF9D32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B7D0348-EAD6-E3DC-821E-13FE7F4FFFAA}"/>
              </a:ext>
            </a:extLst>
          </p:cNvPr>
          <p:cNvSpPr>
            <a:spLocks noGrp="1"/>
          </p:cNvSpPr>
          <p:nvPr>
            <p:ph type="dt" sz="half" idx="10"/>
          </p:nvPr>
        </p:nvSpPr>
        <p:spPr/>
        <p:txBody>
          <a:bodyPr/>
          <a:lstStyle/>
          <a:p>
            <a:fld id="{9BCD3FB2-97AE-491B-8915-86FFB2F11AFE}" type="datetimeFigureOut">
              <a:rPr lang="es-MX" smtClean="0"/>
              <a:t>20/10/2022</a:t>
            </a:fld>
            <a:endParaRPr lang="es-MX"/>
          </a:p>
        </p:txBody>
      </p:sp>
      <p:sp>
        <p:nvSpPr>
          <p:cNvPr id="5" name="Marcador de pie de página 4">
            <a:extLst>
              <a:ext uri="{FF2B5EF4-FFF2-40B4-BE49-F238E27FC236}">
                <a16:creationId xmlns:a16="http://schemas.microsoft.com/office/drawing/2014/main" id="{D83647BB-8874-B3F7-958F-4F4854F6126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116D094-3E01-E964-7145-29EE722726FC}"/>
              </a:ext>
            </a:extLst>
          </p:cNvPr>
          <p:cNvSpPr>
            <a:spLocks noGrp="1"/>
          </p:cNvSpPr>
          <p:nvPr>
            <p:ph type="sldNum" sz="quarter" idx="12"/>
          </p:nvPr>
        </p:nvSpPr>
        <p:spPr/>
        <p:txBody>
          <a:bodyPr/>
          <a:lstStyle/>
          <a:p>
            <a:fld id="{D180DE3E-18FF-48DB-ABB5-F6BBED50223B}" type="slidenum">
              <a:rPr lang="es-MX" smtClean="0"/>
              <a:t>‹Nº›</a:t>
            </a:fld>
            <a:endParaRPr lang="es-MX"/>
          </a:p>
        </p:txBody>
      </p:sp>
    </p:spTree>
    <p:extLst>
      <p:ext uri="{BB962C8B-B14F-4D97-AF65-F5344CB8AC3E}">
        <p14:creationId xmlns:p14="http://schemas.microsoft.com/office/powerpoint/2010/main" val="1917553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B3682-6B6F-5CE2-FE7F-9C95A042A83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589CFF3-1EBF-7A1C-89A6-F778769775A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6BD822D-0D83-82A3-7311-EE8562F12AB2}"/>
              </a:ext>
            </a:extLst>
          </p:cNvPr>
          <p:cNvSpPr>
            <a:spLocks noGrp="1"/>
          </p:cNvSpPr>
          <p:nvPr>
            <p:ph type="dt" sz="half" idx="10"/>
          </p:nvPr>
        </p:nvSpPr>
        <p:spPr/>
        <p:txBody>
          <a:bodyPr/>
          <a:lstStyle/>
          <a:p>
            <a:fld id="{9BCD3FB2-97AE-491B-8915-86FFB2F11AFE}" type="datetimeFigureOut">
              <a:rPr lang="es-MX" smtClean="0"/>
              <a:t>20/10/2022</a:t>
            </a:fld>
            <a:endParaRPr lang="es-MX"/>
          </a:p>
        </p:txBody>
      </p:sp>
      <p:sp>
        <p:nvSpPr>
          <p:cNvPr id="5" name="Marcador de pie de página 4">
            <a:extLst>
              <a:ext uri="{FF2B5EF4-FFF2-40B4-BE49-F238E27FC236}">
                <a16:creationId xmlns:a16="http://schemas.microsoft.com/office/drawing/2014/main" id="{105C4044-D8BD-5D7A-2C62-207595BA8CB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8D817AE-AA52-419C-675E-37515578A16D}"/>
              </a:ext>
            </a:extLst>
          </p:cNvPr>
          <p:cNvSpPr>
            <a:spLocks noGrp="1"/>
          </p:cNvSpPr>
          <p:nvPr>
            <p:ph type="sldNum" sz="quarter" idx="12"/>
          </p:nvPr>
        </p:nvSpPr>
        <p:spPr/>
        <p:txBody>
          <a:bodyPr/>
          <a:lstStyle/>
          <a:p>
            <a:fld id="{D180DE3E-18FF-48DB-ABB5-F6BBED50223B}" type="slidenum">
              <a:rPr lang="es-MX" smtClean="0"/>
              <a:t>‹Nº›</a:t>
            </a:fld>
            <a:endParaRPr lang="es-MX"/>
          </a:p>
        </p:txBody>
      </p:sp>
    </p:spTree>
    <p:extLst>
      <p:ext uri="{BB962C8B-B14F-4D97-AF65-F5344CB8AC3E}">
        <p14:creationId xmlns:p14="http://schemas.microsoft.com/office/powerpoint/2010/main" val="2135411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D240E93-65AD-2A6A-3169-54C9F86566B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16B0D5F-DCEA-B7A1-BBE7-0D9513BF5A1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1C5EA9C-AB60-D69F-2319-D51D19C750DD}"/>
              </a:ext>
            </a:extLst>
          </p:cNvPr>
          <p:cNvSpPr>
            <a:spLocks noGrp="1"/>
          </p:cNvSpPr>
          <p:nvPr>
            <p:ph type="dt" sz="half" idx="10"/>
          </p:nvPr>
        </p:nvSpPr>
        <p:spPr/>
        <p:txBody>
          <a:bodyPr/>
          <a:lstStyle/>
          <a:p>
            <a:fld id="{9BCD3FB2-97AE-491B-8915-86FFB2F11AFE}" type="datetimeFigureOut">
              <a:rPr lang="es-MX" smtClean="0"/>
              <a:t>20/10/2022</a:t>
            </a:fld>
            <a:endParaRPr lang="es-MX"/>
          </a:p>
        </p:txBody>
      </p:sp>
      <p:sp>
        <p:nvSpPr>
          <p:cNvPr id="5" name="Marcador de pie de página 4">
            <a:extLst>
              <a:ext uri="{FF2B5EF4-FFF2-40B4-BE49-F238E27FC236}">
                <a16:creationId xmlns:a16="http://schemas.microsoft.com/office/drawing/2014/main" id="{27F16BB8-71CE-DE90-8C97-73D1B0A6F1F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C220739-4973-A110-3A93-2211A64FBD4B}"/>
              </a:ext>
            </a:extLst>
          </p:cNvPr>
          <p:cNvSpPr>
            <a:spLocks noGrp="1"/>
          </p:cNvSpPr>
          <p:nvPr>
            <p:ph type="sldNum" sz="quarter" idx="12"/>
          </p:nvPr>
        </p:nvSpPr>
        <p:spPr/>
        <p:txBody>
          <a:bodyPr/>
          <a:lstStyle/>
          <a:p>
            <a:fld id="{D180DE3E-18FF-48DB-ABB5-F6BBED50223B}" type="slidenum">
              <a:rPr lang="es-MX" smtClean="0"/>
              <a:t>‹Nº›</a:t>
            </a:fld>
            <a:endParaRPr lang="es-MX"/>
          </a:p>
        </p:txBody>
      </p:sp>
    </p:spTree>
    <p:extLst>
      <p:ext uri="{BB962C8B-B14F-4D97-AF65-F5344CB8AC3E}">
        <p14:creationId xmlns:p14="http://schemas.microsoft.com/office/powerpoint/2010/main" val="348936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92E7D-C6FC-7F39-0B17-B7CB758C4C5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D23A099-8029-FEB0-BE80-C76C18A0A2E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3D52A6E-2980-802A-8C4A-68AAD1E27137}"/>
              </a:ext>
            </a:extLst>
          </p:cNvPr>
          <p:cNvSpPr>
            <a:spLocks noGrp="1"/>
          </p:cNvSpPr>
          <p:nvPr>
            <p:ph type="dt" sz="half" idx="10"/>
          </p:nvPr>
        </p:nvSpPr>
        <p:spPr/>
        <p:txBody>
          <a:bodyPr/>
          <a:lstStyle/>
          <a:p>
            <a:fld id="{9BCD3FB2-97AE-491B-8915-86FFB2F11AFE}" type="datetimeFigureOut">
              <a:rPr lang="es-MX" smtClean="0"/>
              <a:t>20/10/2022</a:t>
            </a:fld>
            <a:endParaRPr lang="es-MX"/>
          </a:p>
        </p:txBody>
      </p:sp>
      <p:sp>
        <p:nvSpPr>
          <p:cNvPr id="5" name="Marcador de pie de página 4">
            <a:extLst>
              <a:ext uri="{FF2B5EF4-FFF2-40B4-BE49-F238E27FC236}">
                <a16:creationId xmlns:a16="http://schemas.microsoft.com/office/drawing/2014/main" id="{C507D765-F76C-C343-EE91-D4B5D492D0B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612D22D-6B83-36F8-8123-38559D6D9BE7}"/>
              </a:ext>
            </a:extLst>
          </p:cNvPr>
          <p:cNvSpPr>
            <a:spLocks noGrp="1"/>
          </p:cNvSpPr>
          <p:nvPr>
            <p:ph type="sldNum" sz="quarter" idx="12"/>
          </p:nvPr>
        </p:nvSpPr>
        <p:spPr/>
        <p:txBody>
          <a:bodyPr/>
          <a:lstStyle/>
          <a:p>
            <a:fld id="{D180DE3E-18FF-48DB-ABB5-F6BBED50223B}" type="slidenum">
              <a:rPr lang="es-MX" smtClean="0"/>
              <a:t>‹Nº›</a:t>
            </a:fld>
            <a:endParaRPr lang="es-MX"/>
          </a:p>
        </p:txBody>
      </p:sp>
    </p:spTree>
    <p:extLst>
      <p:ext uri="{BB962C8B-B14F-4D97-AF65-F5344CB8AC3E}">
        <p14:creationId xmlns:p14="http://schemas.microsoft.com/office/powerpoint/2010/main" val="278378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AE378-DA14-B03E-FA56-90A799744E9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AC2C8E4-58CC-9D68-3918-2F05D1FFA4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5D575EC-637C-914B-4AA3-4037E880978F}"/>
              </a:ext>
            </a:extLst>
          </p:cNvPr>
          <p:cNvSpPr>
            <a:spLocks noGrp="1"/>
          </p:cNvSpPr>
          <p:nvPr>
            <p:ph type="dt" sz="half" idx="10"/>
          </p:nvPr>
        </p:nvSpPr>
        <p:spPr/>
        <p:txBody>
          <a:bodyPr/>
          <a:lstStyle/>
          <a:p>
            <a:fld id="{9BCD3FB2-97AE-491B-8915-86FFB2F11AFE}" type="datetimeFigureOut">
              <a:rPr lang="es-MX" smtClean="0"/>
              <a:t>20/10/2022</a:t>
            </a:fld>
            <a:endParaRPr lang="es-MX"/>
          </a:p>
        </p:txBody>
      </p:sp>
      <p:sp>
        <p:nvSpPr>
          <p:cNvPr id="5" name="Marcador de pie de página 4">
            <a:extLst>
              <a:ext uri="{FF2B5EF4-FFF2-40B4-BE49-F238E27FC236}">
                <a16:creationId xmlns:a16="http://schemas.microsoft.com/office/drawing/2014/main" id="{7837FF46-E4A8-6B87-688B-267E1E3D33A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381A71D-9640-F600-658B-8BDC9A21BFCC}"/>
              </a:ext>
            </a:extLst>
          </p:cNvPr>
          <p:cNvSpPr>
            <a:spLocks noGrp="1"/>
          </p:cNvSpPr>
          <p:nvPr>
            <p:ph type="sldNum" sz="quarter" idx="12"/>
          </p:nvPr>
        </p:nvSpPr>
        <p:spPr/>
        <p:txBody>
          <a:bodyPr/>
          <a:lstStyle/>
          <a:p>
            <a:fld id="{D180DE3E-18FF-48DB-ABB5-F6BBED50223B}" type="slidenum">
              <a:rPr lang="es-MX" smtClean="0"/>
              <a:t>‹Nº›</a:t>
            </a:fld>
            <a:endParaRPr lang="es-MX"/>
          </a:p>
        </p:txBody>
      </p:sp>
    </p:spTree>
    <p:extLst>
      <p:ext uri="{BB962C8B-B14F-4D97-AF65-F5344CB8AC3E}">
        <p14:creationId xmlns:p14="http://schemas.microsoft.com/office/powerpoint/2010/main" val="420787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F0DB1A-14C4-FF9C-B7EA-86304B6B920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638111B-EEC8-8703-4B5B-169117B985F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E7580E2-05ED-D8E5-7554-2625DB6EEC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9194A926-70CD-52A9-3B53-FAF1ABFCC0EB}"/>
              </a:ext>
            </a:extLst>
          </p:cNvPr>
          <p:cNvSpPr>
            <a:spLocks noGrp="1"/>
          </p:cNvSpPr>
          <p:nvPr>
            <p:ph type="dt" sz="half" idx="10"/>
          </p:nvPr>
        </p:nvSpPr>
        <p:spPr/>
        <p:txBody>
          <a:bodyPr/>
          <a:lstStyle/>
          <a:p>
            <a:fld id="{9BCD3FB2-97AE-491B-8915-86FFB2F11AFE}" type="datetimeFigureOut">
              <a:rPr lang="es-MX" smtClean="0"/>
              <a:t>20/10/2022</a:t>
            </a:fld>
            <a:endParaRPr lang="es-MX"/>
          </a:p>
        </p:txBody>
      </p:sp>
      <p:sp>
        <p:nvSpPr>
          <p:cNvPr id="6" name="Marcador de pie de página 5">
            <a:extLst>
              <a:ext uri="{FF2B5EF4-FFF2-40B4-BE49-F238E27FC236}">
                <a16:creationId xmlns:a16="http://schemas.microsoft.com/office/drawing/2014/main" id="{69971E51-001A-C37E-675C-064DF140D6D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AAD3CF5-C0C6-A288-C563-CD4BBAB9AE6F}"/>
              </a:ext>
            </a:extLst>
          </p:cNvPr>
          <p:cNvSpPr>
            <a:spLocks noGrp="1"/>
          </p:cNvSpPr>
          <p:nvPr>
            <p:ph type="sldNum" sz="quarter" idx="12"/>
          </p:nvPr>
        </p:nvSpPr>
        <p:spPr/>
        <p:txBody>
          <a:bodyPr/>
          <a:lstStyle/>
          <a:p>
            <a:fld id="{D180DE3E-18FF-48DB-ABB5-F6BBED50223B}" type="slidenum">
              <a:rPr lang="es-MX" smtClean="0"/>
              <a:t>‹Nº›</a:t>
            </a:fld>
            <a:endParaRPr lang="es-MX"/>
          </a:p>
        </p:txBody>
      </p:sp>
    </p:spTree>
    <p:extLst>
      <p:ext uri="{BB962C8B-B14F-4D97-AF65-F5344CB8AC3E}">
        <p14:creationId xmlns:p14="http://schemas.microsoft.com/office/powerpoint/2010/main" val="2781615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34F8D-0A2A-37AE-6093-BE94CF2CE6C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D3BAAAB-36CA-58A6-0A44-B8F6ECA63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30EB388-7179-BC89-F0FD-F7A5AF251C2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1F6F28F-0765-4334-747A-A1EAE19A47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52E4E97-9E3F-A03B-69CE-941CBBBE9B9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8F53D98-AEFF-771D-BCFE-504085A0B1B5}"/>
              </a:ext>
            </a:extLst>
          </p:cNvPr>
          <p:cNvSpPr>
            <a:spLocks noGrp="1"/>
          </p:cNvSpPr>
          <p:nvPr>
            <p:ph type="dt" sz="half" idx="10"/>
          </p:nvPr>
        </p:nvSpPr>
        <p:spPr/>
        <p:txBody>
          <a:bodyPr/>
          <a:lstStyle/>
          <a:p>
            <a:fld id="{9BCD3FB2-97AE-491B-8915-86FFB2F11AFE}" type="datetimeFigureOut">
              <a:rPr lang="es-MX" smtClean="0"/>
              <a:t>20/10/2022</a:t>
            </a:fld>
            <a:endParaRPr lang="es-MX"/>
          </a:p>
        </p:txBody>
      </p:sp>
      <p:sp>
        <p:nvSpPr>
          <p:cNvPr id="8" name="Marcador de pie de página 7">
            <a:extLst>
              <a:ext uri="{FF2B5EF4-FFF2-40B4-BE49-F238E27FC236}">
                <a16:creationId xmlns:a16="http://schemas.microsoft.com/office/drawing/2014/main" id="{FCA0522A-3BEA-2832-8671-BBBD69F924ED}"/>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D380118-893D-F3A1-CC91-2894EABD1356}"/>
              </a:ext>
            </a:extLst>
          </p:cNvPr>
          <p:cNvSpPr>
            <a:spLocks noGrp="1"/>
          </p:cNvSpPr>
          <p:nvPr>
            <p:ph type="sldNum" sz="quarter" idx="12"/>
          </p:nvPr>
        </p:nvSpPr>
        <p:spPr/>
        <p:txBody>
          <a:bodyPr/>
          <a:lstStyle/>
          <a:p>
            <a:fld id="{D180DE3E-18FF-48DB-ABB5-F6BBED50223B}" type="slidenum">
              <a:rPr lang="es-MX" smtClean="0"/>
              <a:t>‹Nº›</a:t>
            </a:fld>
            <a:endParaRPr lang="es-MX"/>
          </a:p>
        </p:txBody>
      </p:sp>
    </p:spTree>
    <p:extLst>
      <p:ext uri="{BB962C8B-B14F-4D97-AF65-F5344CB8AC3E}">
        <p14:creationId xmlns:p14="http://schemas.microsoft.com/office/powerpoint/2010/main" val="1640137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12135-496F-64C3-7954-EA9DA2D233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2484C91D-87E7-192F-95F9-825B9D0FB3E9}"/>
              </a:ext>
            </a:extLst>
          </p:cNvPr>
          <p:cNvSpPr>
            <a:spLocks noGrp="1"/>
          </p:cNvSpPr>
          <p:nvPr>
            <p:ph type="dt" sz="half" idx="10"/>
          </p:nvPr>
        </p:nvSpPr>
        <p:spPr/>
        <p:txBody>
          <a:bodyPr/>
          <a:lstStyle/>
          <a:p>
            <a:fld id="{9BCD3FB2-97AE-491B-8915-86FFB2F11AFE}" type="datetimeFigureOut">
              <a:rPr lang="es-MX" smtClean="0"/>
              <a:t>20/10/2022</a:t>
            </a:fld>
            <a:endParaRPr lang="es-MX"/>
          </a:p>
        </p:txBody>
      </p:sp>
      <p:sp>
        <p:nvSpPr>
          <p:cNvPr id="4" name="Marcador de pie de página 3">
            <a:extLst>
              <a:ext uri="{FF2B5EF4-FFF2-40B4-BE49-F238E27FC236}">
                <a16:creationId xmlns:a16="http://schemas.microsoft.com/office/drawing/2014/main" id="{95FC3D28-44C7-D29E-D69C-54CE1F08D0D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5B96E33-9EBD-ACC1-E5FE-92E282B31AEE}"/>
              </a:ext>
            </a:extLst>
          </p:cNvPr>
          <p:cNvSpPr>
            <a:spLocks noGrp="1"/>
          </p:cNvSpPr>
          <p:nvPr>
            <p:ph type="sldNum" sz="quarter" idx="12"/>
          </p:nvPr>
        </p:nvSpPr>
        <p:spPr/>
        <p:txBody>
          <a:bodyPr/>
          <a:lstStyle/>
          <a:p>
            <a:fld id="{D180DE3E-18FF-48DB-ABB5-F6BBED50223B}" type="slidenum">
              <a:rPr lang="es-MX" smtClean="0"/>
              <a:t>‹Nº›</a:t>
            </a:fld>
            <a:endParaRPr lang="es-MX"/>
          </a:p>
        </p:txBody>
      </p:sp>
    </p:spTree>
    <p:extLst>
      <p:ext uri="{BB962C8B-B14F-4D97-AF65-F5344CB8AC3E}">
        <p14:creationId xmlns:p14="http://schemas.microsoft.com/office/powerpoint/2010/main" val="198247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E2DB1E6-12ED-84D9-B16E-C66265BB3C35}"/>
              </a:ext>
            </a:extLst>
          </p:cNvPr>
          <p:cNvSpPr>
            <a:spLocks noGrp="1"/>
          </p:cNvSpPr>
          <p:nvPr>
            <p:ph type="dt" sz="half" idx="10"/>
          </p:nvPr>
        </p:nvSpPr>
        <p:spPr/>
        <p:txBody>
          <a:bodyPr/>
          <a:lstStyle/>
          <a:p>
            <a:fld id="{9BCD3FB2-97AE-491B-8915-86FFB2F11AFE}" type="datetimeFigureOut">
              <a:rPr lang="es-MX" smtClean="0"/>
              <a:t>20/10/2022</a:t>
            </a:fld>
            <a:endParaRPr lang="es-MX"/>
          </a:p>
        </p:txBody>
      </p:sp>
      <p:sp>
        <p:nvSpPr>
          <p:cNvPr id="3" name="Marcador de pie de página 2">
            <a:extLst>
              <a:ext uri="{FF2B5EF4-FFF2-40B4-BE49-F238E27FC236}">
                <a16:creationId xmlns:a16="http://schemas.microsoft.com/office/drawing/2014/main" id="{0195BBE2-9E6E-6032-8877-E4C5F07A66B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D899778-A10D-C8ED-04AA-6ABD503C9808}"/>
              </a:ext>
            </a:extLst>
          </p:cNvPr>
          <p:cNvSpPr>
            <a:spLocks noGrp="1"/>
          </p:cNvSpPr>
          <p:nvPr>
            <p:ph type="sldNum" sz="quarter" idx="12"/>
          </p:nvPr>
        </p:nvSpPr>
        <p:spPr/>
        <p:txBody>
          <a:bodyPr/>
          <a:lstStyle/>
          <a:p>
            <a:fld id="{D180DE3E-18FF-48DB-ABB5-F6BBED50223B}" type="slidenum">
              <a:rPr lang="es-MX" smtClean="0"/>
              <a:t>‹Nº›</a:t>
            </a:fld>
            <a:endParaRPr lang="es-MX"/>
          </a:p>
        </p:txBody>
      </p:sp>
    </p:spTree>
    <p:extLst>
      <p:ext uri="{BB962C8B-B14F-4D97-AF65-F5344CB8AC3E}">
        <p14:creationId xmlns:p14="http://schemas.microsoft.com/office/powerpoint/2010/main" val="386081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4A0B3-24EA-EC10-3DF4-5B0738D419A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D95D67D-92E0-06F6-D250-F844EA79D9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BAF5A1F-8574-3FB4-0B10-8594BA80D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DAF080A-B9C3-74CA-1E6E-D0579BBC8D49}"/>
              </a:ext>
            </a:extLst>
          </p:cNvPr>
          <p:cNvSpPr>
            <a:spLocks noGrp="1"/>
          </p:cNvSpPr>
          <p:nvPr>
            <p:ph type="dt" sz="half" idx="10"/>
          </p:nvPr>
        </p:nvSpPr>
        <p:spPr/>
        <p:txBody>
          <a:bodyPr/>
          <a:lstStyle/>
          <a:p>
            <a:fld id="{9BCD3FB2-97AE-491B-8915-86FFB2F11AFE}" type="datetimeFigureOut">
              <a:rPr lang="es-MX" smtClean="0"/>
              <a:t>20/10/2022</a:t>
            </a:fld>
            <a:endParaRPr lang="es-MX"/>
          </a:p>
        </p:txBody>
      </p:sp>
      <p:sp>
        <p:nvSpPr>
          <p:cNvPr id="6" name="Marcador de pie de página 5">
            <a:extLst>
              <a:ext uri="{FF2B5EF4-FFF2-40B4-BE49-F238E27FC236}">
                <a16:creationId xmlns:a16="http://schemas.microsoft.com/office/drawing/2014/main" id="{EB299849-ECE3-A27A-A46B-4E1687546E8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23BAD53-D70C-3336-9F59-DF2FD088E4FF}"/>
              </a:ext>
            </a:extLst>
          </p:cNvPr>
          <p:cNvSpPr>
            <a:spLocks noGrp="1"/>
          </p:cNvSpPr>
          <p:nvPr>
            <p:ph type="sldNum" sz="quarter" idx="12"/>
          </p:nvPr>
        </p:nvSpPr>
        <p:spPr/>
        <p:txBody>
          <a:bodyPr/>
          <a:lstStyle/>
          <a:p>
            <a:fld id="{D180DE3E-18FF-48DB-ABB5-F6BBED50223B}" type="slidenum">
              <a:rPr lang="es-MX" smtClean="0"/>
              <a:t>‹Nº›</a:t>
            </a:fld>
            <a:endParaRPr lang="es-MX"/>
          </a:p>
        </p:txBody>
      </p:sp>
    </p:spTree>
    <p:extLst>
      <p:ext uri="{BB962C8B-B14F-4D97-AF65-F5344CB8AC3E}">
        <p14:creationId xmlns:p14="http://schemas.microsoft.com/office/powerpoint/2010/main" val="286627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2A2DEE-7D4A-D64B-7790-1A7E80C853F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58A1404-7131-C2AE-EDD8-BC95EFA36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872B948C-D375-A91F-668D-385FC742F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1F707A7-453A-1448-3955-8DCDE3C9950B}"/>
              </a:ext>
            </a:extLst>
          </p:cNvPr>
          <p:cNvSpPr>
            <a:spLocks noGrp="1"/>
          </p:cNvSpPr>
          <p:nvPr>
            <p:ph type="dt" sz="half" idx="10"/>
          </p:nvPr>
        </p:nvSpPr>
        <p:spPr/>
        <p:txBody>
          <a:bodyPr/>
          <a:lstStyle/>
          <a:p>
            <a:fld id="{9BCD3FB2-97AE-491B-8915-86FFB2F11AFE}" type="datetimeFigureOut">
              <a:rPr lang="es-MX" smtClean="0"/>
              <a:t>20/10/2022</a:t>
            </a:fld>
            <a:endParaRPr lang="es-MX"/>
          </a:p>
        </p:txBody>
      </p:sp>
      <p:sp>
        <p:nvSpPr>
          <p:cNvPr id="6" name="Marcador de pie de página 5">
            <a:extLst>
              <a:ext uri="{FF2B5EF4-FFF2-40B4-BE49-F238E27FC236}">
                <a16:creationId xmlns:a16="http://schemas.microsoft.com/office/drawing/2014/main" id="{F0982C66-8231-EF59-0C28-924EADF3C8D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CF24623-874B-74D9-20F8-074099C4B863}"/>
              </a:ext>
            </a:extLst>
          </p:cNvPr>
          <p:cNvSpPr>
            <a:spLocks noGrp="1"/>
          </p:cNvSpPr>
          <p:nvPr>
            <p:ph type="sldNum" sz="quarter" idx="12"/>
          </p:nvPr>
        </p:nvSpPr>
        <p:spPr/>
        <p:txBody>
          <a:bodyPr/>
          <a:lstStyle/>
          <a:p>
            <a:fld id="{D180DE3E-18FF-48DB-ABB5-F6BBED50223B}" type="slidenum">
              <a:rPr lang="es-MX" smtClean="0"/>
              <a:t>‹Nº›</a:t>
            </a:fld>
            <a:endParaRPr lang="es-MX"/>
          </a:p>
        </p:txBody>
      </p:sp>
    </p:spTree>
    <p:extLst>
      <p:ext uri="{BB962C8B-B14F-4D97-AF65-F5344CB8AC3E}">
        <p14:creationId xmlns:p14="http://schemas.microsoft.com/office/powerpoint/2010/main" val="238658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65896DC-01C0-E2D3-9B37-71BD7C4EE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D1249E2-F5AD-63CB-9A7B-09F711171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1F91716-80E4-A8B5-6E78-E5131522A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D3FB2-97AE-491B-8915-86FFB2F11AFE}" type="datetimeFigureOut">
              <a:rPr lang="es-MX" smtClean="0"/>
              <a:t>20/10/2022</a:t>
            </a:fld>
            <a:endParaRPr lang="es-MX"/>
          </a:p>
        </p:txBody>
      </p:sp>
      <p:sp>
        <p:nvSpPr>
          <p:cNvPr id="5" name="Marcador de pie de página 4">
            <a:extLst>
              <a:ext uri="{FF2B5EF4-FFF2-40B4-BE49-F238E27FC236}">
                <a16:creationId xmlns:a16="http://schemas.microsoft.com/office/drawing/2014/main" id="{1F71FBAC-83E6-31E7-7B5B-33950BFBBB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19F2294E-3A58-7A48-47FA-B0F098C95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80DE3E-18FF-48DB-ABB5-F6BBED50223B}" type="slidenum">
              <a:rPr lang="es-MX" smtClean="0"/>
              <a:t>‹Nº›</a:t>
            </a:fld>
            <a:endParaRPr lang="es-MX"/>
          </a:p>
        </p:txBody>
      </p:sp>
    </p:spTree>
    <p:extLst>
      <p:ext uri="{BB962C8B-B14F-4D97-AF65-F5344CB8AC3E}">
        <p14:creationId xmlns:p14="http://schemas.microsoft.com/office/powerpoint/2010/main" val="3586143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18" name="Elipse 17">
            <a:extLst>
              <a:ext uri="{FF2B5EF4-FFF2-40B4-BE49-F238E27FC236}">
                <a16:creationId xmlns:a16="http://schemas.microsoft.com/office/drawing/2014/main" id="{87AC9380-7780-AFB0-8E6E-83B3541FCBEE}"/>
              </a:ext>
            </a:extLst>
          </p:cNvPr>
          <p:cNvSpPr/>
          <p:nvPr/>
        </p:nvSpPr>
        <p:spPr>
          <a:xfrm>
            <a:off x="197708" y="2971800"/>
            <a:ext cx="914400" cy="9144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cxnSp>
        <p:nvCxnSpPr>
          <p:cNvPr id="24" name="Conector recto 23">
            <a:extLst>
              <a:ext uri="{FF2B5EF4-FFF2-40B4-BE49-F238E27FC236}">
                <a16:creationId xmlns:a16="http://schemas.microsoft.com/office/drawing/2014/main" id="{86B7DC19-423F-7E1E-3C77-49652F8E4F26}"/>
              </a:ext>
            </a:extLst>
          </p:cNvPr>
          <p:cNvCxnSpPr>
            <a:cxnSpLocks/>
            <a:stCxn id="18" idx="0"/>
          </p:cNvCxnSpPr>
          <p:nvPr/>
        </p:nvCxnSpPr>
        <p:spPr>
          <a:xfrm flipV="1">
            <a:off x="654908" y="1112108"/>
            <a:ext cx="0" cy="1859692"/>
          </a:xfrm>
          <a:prstGeom prst="line">
            <a:avLst/>
          </a:prstGeom>
          <a:ln>
            <a:headEnd type="diamond" w="med" len="med"/>
            <a:tailEnd type="diamond" w="med" len="med"/>
          </a:ln>
        </p:spPr>
        <p:style>
          <a:lnRef idx="1">
            <a:schemeClr val="dk1"/>
          </a:lnRef>
          <a:fillRef idx="0">
            <a:schemeClr val="dk1"/>
          </a:fillRef>
          <a:effectRef idx="0">
            <a:schemeClr val="dk1"/>
          </a:effectRef>
          <a:fontRef idx="minor">
            <a:schemeClr val="tx1"/>
          </a:fontRef>
        </p:style>
      </p:cxnSp>
      <p:pic>
        <p:nvPicPr>
          <p:cNvPr id="28" name="Imagen 27">
            <a:extLst>
              <a:ext uri="{FF2B5EF4-FFF2-40B4-BE49-F238E27FC236}">
                <a16:creationId xmlns:a16="http://schemas.microsoft.com/office/drawing/2014/main" id="{E07FB9D7-02E3-B47F-BCA4-692B7F674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51" y="415752"/>
            <a:ext cx="609600" cy="609600"/>
          </a:xfrm>
          <a:prstGeom prst="rect">
            <a:avLst/>
          </a:prstGeom>
        </p:spPr>
      </p:pic>
      <p:sp>
        <p:nvSpPr>
          <p:cNvPr id="33" name="CuadroTexto 32">
            <a:extLst>
              <a:ext uri="{FF2B5EF4-FFF2-40B4-BE49-F238E27FC236}">
                <a16:creationId xmlns:a16="http://schemas.microsoft.com/office/drawing/2014/main" id="{7C1B09CB-3D79-A50A-4BE3-3EA1DDE0A76D}"/>
              </a:ext>
            </a:extLst>
          </p:cNvPr>
          <p:cNvSpPr txBox="1"/>
          <p:nvPr/>
        </p:nvSpPr>
        <p:spPr>
          <a:xfrm rot="16200000">
            <a:off x="187805" y="1870970"/>
            <a:ext cx="652743" cy="369332"/>
          </a:xfrm>
          <a:prstGeom prst="rect">
            <a:avLst/>
          </a:prstGeom>
          <a:noFill/>
        </p:spPr>
        <p:txBody>
          <a:bodyPr wrap="none" rtlCol="0">
            <a:spAutoFit/>
          </a:bodyPr>
          <a:lstStyle/>
          <a:p>
            <a:r>
              <a:rPr lang="es-MX" b="1" dirty="0">
                <a:solidFill>
                  <a:srgbClr val="00B050"/>
                </a:solidFill>
              </a:rPr>
              <a:t>1991</a:t>
            </a:r>
          </a:p>
        </p:txBody>
      </p:sp>
      <p:grpSp>
        <p:nvGrpSpPr>
          <p:cNvPr id="37" name="Grupo 36">
            <a:extLst>
              <a:ext uri="{FF2B5EF4-FFF2-40B4-BE49-F238E27FC236}">
                <a16:creationId xmlns:a16="http://schemas.microsoft.com/office/drawing/2014/main" id="{D7939282-8FE6-979F-D29F-0EC176C4E472}"/>
              </a:ext>
            </a:extLst>
          </p:cNvPr>
          <p:cNvGrpSpPr/>
          <p:nvPr/>
        </p:nvGrpSpPr>
        <p:grpSpPr>
          <a:xfrm>
            <a:off x="1064741" y="229108"/>
            <a:ext cx="1876166" cy="2119683"/>
            <a:chOff x="1064741" y="229108"/>
            <a:chExt cx="1876166" cy="2119683"/>
          </a:xfrm>
        </p:grpSpPr>
        <p:sp>
          <p:nvSpPr>
            <p:cNvPr id="29" name="CuadroTexto 28">
              <a:extLst>
                <a:ext uri="{FF2B5EF4-FFF2-40B4-BE49-F238E27FC236}">
                  <a16:creationId xmlns:a16="http://schemas.microsoft.com/office/drawing/2014/main" id="{65A501A3-EDF8-88D5-2D6F-B5F73D07743F}"/>
                </a:ext>
              </a:extLst>
            </p:cNvPr>
            <p:cNvSpPr txBox="1"/>
            <p:nvPr/>
          </p:nvSpPr>
          <p:spPr>
            <a:xfrm>
              <a:off x="1112107" y="229108"/>
              <a:ext cx="1828798" cy="692497"/>
            </a:xfrm>
            <a:prstGeom prst="rect">
              <a:avLst/>
            </a:prstGeom>
            <a:noFill/>
          </p:spPr>
          <p:txBody>
            <a:bodyPr wrap="square" rtlCol="0">
              <a:spAutoFit/>
            </a:bodyPr>
            <a:lstStyle/>
            <a:p>
              <a:r>
                <a:rPr lang="es-MX" sz="1300" b="1" dirty="0">
                  <a:solidFill>
                    <a:srgbClr val="00B050"/>
                  </a:solidFill>
                  <a:latin typeface="Roboto" pitchFamily="2" charset="0"/>
                  <a:ea typeface="Roboto" pitchFamily="2" charset="0"/>
                </a:rPr>
                <a:t>Se empieza a desarrollar</a:t>
              </a:r>
            </a:p>
            <a:p>
              <a:r>
                <a:rPr lang="es-MX" sz="1300" b="1" dirty="0">
                  <a:solidFill>
                    <a:srgbClr val="00B050"/>
                  </a:solidFill>
                  <a:latin typeface="Roboto" pitchFamily="2" charset="0"/>
                  <a:ea typeface="Roboto" pitchFamily="2" charset="0"/>
                </a:rPr>
                <a:t>el lenguaje Oak</a:t>
              </a:r>
            </a:p>
          </p:txBody>
        </p:sp>
        <p:sp>
          <p:nvSpPr>
            <p:cNvPr id="30" name="CuadroTexto 29">
              <a:extLst>
                <a:ext uri="{FF2B5EF4-FFF2-40B4-BE49-F238E27FC236}">
                  <a16:creationId xmlns:a16="http://schemas.microsoft.com/office/drawing/2014/main" id="{C59EFB98-95C3-D452-3874-68D8135B5FE6}"/>
                </a:ext>
              </a:extLst>
            </p:cNvPr>
            <p:cNvSpPr txBox="1"/>
            <p:nvPr/>
          </p:nvSpPr>
          <p:spPr>
            <a:xfrm>
              <a:off x="1064741" y="1025352"/>
              <a:ext cx="1876164" cy="1323439"/>
            </a:xfrm>
            <a:prstGeom prst="rect">
              <a:avLst/>
            </a:prstGeom>
            <a:noFill/>
          </p:spPr>
          <p:txBody>
            <a:bodyPr wrap="square" rtlCol="0">
              <a:spAutoFit/>
            </a:bodyPr>
            <a:lstStyle/>
            <a:p>
              <a:r>
                <a:rPr lang="es-MX" sz="1000" b="1" dirty="0">
                  <a:latin typeface="Roboto" pitchFamily="2" charset="0"/>
                  <a:ea typeface="Roboto" pitchFamily="2" charset="0"/>
                </a:rPr>
                <a:t>James Gosling</a:t>
              </a:r>
              <a:r>
                <a:rPr lang="es-MX" sz="1000" dirty="0">
                  <a:latin typeface="Roboto" pitchFamily="2" charset="0"/>
                  <a:ea typeface="Roboto" pitchFamily="2" charset="0"/>
                </a:rPr>
                <a:t>, Mike Sheridan y Patrick Naughton discutieron aspectos  sobre el desarrollo y arquitectura que tendría este nuevo </a:t>
              </a:r>
            </a:p>
            <a:p>
              <a:r>
                <a:rPr lang="es-MX" sz="1000" dirty="0">
                  <a:latin typeface="Roboto" pitchFamily="2" charset="0"/>
                  <a:ea typeface="Roboto" pitchFamily="2" charset="0"/>
                </a:rPr>
                <a:t>lenguaje de programación llamado inicialmente “Green” y posteriormente “Oak”.</a:t>
              </a:r>
            </a:p>
          </p:txBody>
        </p:sp>
        <p:cxnSp>
          <p:nvCxnSpPr>
            <p:cNvPr id="35" name="Conector recto 34">
              <a:extLst>
                <a:ext uri="{FF2B5EF4-FFF2-40B4-BE49-F238E27FC236}">
                  <a16:creationId xmlns:a16="http://schemas.microsoft.com/office/drawing/2014/main" id="{29502E21-E120-A852-D80C-AA220FD0DA8E}"/>
                </a:ext>
              </a:extLst>
            </p:cNvPr>
            <p:cNvCxnSpPr>
              <a:cxnSpLocks/>
            </p:cNvCxnSpPr>
            <p:nvPr/>
          </p:nvCxnSpPr>
          <p:spPr>
            <a:xfrm>
              <a:off x="1112107" y="921605"/>
              <a:ext cx="18288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39" name="Elipse 38">
            <a:extLst>
              <a:ext uri="{FF2B5EF4-FFF2-40B4-BE49-F238E27FC236}">
                <a16:creationId xmlns:a16="http://schemas.microsoft.com/office/drawing/2014/main" id="{13613909-2B81-FE43-F6B4-082655341A3B}"/>
              </a:ext>
            </a:extLst>
          </p:cNvPr>
          <p:cNvSpPr/>
          <p:nvPr/>
        </p:nvSpPr>
        <p:spPr>
          <a:xfrm>
            <a:off x="772988" y="2736999"/>
            <a:ext cx="1384002" cy="1384002"/>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cxnSp>
        <p:nvCxnSpPr>
          <p:cNvPr id="40" name="Conector recto 39">
            <a:extLst>
              <a:ext uri="{FF2B5EF4-FFF2-40B4-BE49-F238E27FC236}">
                <a16:creationId xmlns:a16="http://schemas.microsoft.com/office/drawing/2014/main" id="{FC77B996-44FD-CD1B-70F4-531E427D3087}"/>
              </a:ext>
            </a:extLst>
          </p:cNvPr>
          <p:cNvCxnSpPr>
            <a:cxnSpLocks/>
            <a:endCxn id="39" idx="4"/>
          </p:cNvCxnSpPr>
          <p:nvPr/>
        </p:nvCxnSpPr>
        <p:spPr>
          <a:xfrm flipV="1">
            <a:off x="1464989" y="4121001"/>
            <a:ext cx="0" cy="1015008"/>
          </a:xfrm>
          <a:prstGeom prst="line">
            <a:avLst/>
          </a:prstGeom>
          <a:ln>
            <a:headEnd type="diamond" w="med" len="med"/>
            <a:tailEnd type="diamond" w="med" len="med"/>
          </a:ln>
        </p:spPr>
        <p:style>
          <a:lnRef idx="1">
            <a:schemeClr val="dk1"/>
          </a:lnRef>
          <a:fillRef idx="0">
            <a:schemeClr val="dk1"/>
          </a:fillRef>
          <a:effectRef idx="0">
            <a:schemeClr val="dk1"/>
          </a:effectRef>
          <a:fontRef idx="minor">
            <a:schemeClr val="tx1"/>
          </a:fontRef>
        </p:style>
      </p:cxnSp>
      <p:sp>
        <p:nvSpPr>
          <p:cNvPr id="41" name="CuadroTexto 40">
            <a:extLst>
              <a:ext uri="{FF2B5EF4-FFF2-40B4-BE49-F238E27FC236}">
                <a16:creationId xmlns:a16="http://schemas.microsoft.com/office/drawing/2014/main" id="{401735DB-70AF-EE01-F97B-7B9AC49C64B7}"/>
              </a:ext>
            </a:extLst>
          </p:cNvPr>
          <p:cNvSpPr txBox="1"/>
          <p:nvPr/>
        </p:nvSpPr>
        <p:spPr>
          <a:xfrm rot="16200000">
            <a:off x="984865" y="4573082"/>
            <a:ext cx="652743" cy="369332"/>
          </a:xfrm>
          <a:prstGeom prst="rect">
            <a:avLst/>
          </a:prstGeom>
          <a:noFill/>
        </p:spPr>
        <p:txBody>
          <a:bodyPr wrap="none" rtlCol="0">
            <a:spAutoFit/>
          </a:bodyPr>
          <a:lstStyle/>
          <a:p>
            <a:r>
              <a:rPr lang="es-MX" b="1" dirty="0">
                <a:solidFill>
                  <a:schemeClr val="accent2">
                    <a:lumMod val="75000"/>
                  </a:schemeClr>
                </a:solidFill>
              </a:rPr>
              <a:t>1995</a:t>
            </a:r>
          </a:p>
        </p:txBody>
      </p:sp>
      <p:grpSp>
        <p:nvGrpSpPr>
          <p:cNvPr id="50" name="Grupo 49">
            <a:extLst>
              <a:ext uri="{FF2B5EF4-FFF2-40B4-BE49-F238E27FC236}">
                <a16:creationId xmlns:a16="http://schemas.microsoft.com/office/drawing/2014/main" id="{B39086C7-55E7-3837-9FE0-30C4DA17FACD}"/>
              </a:ext>
            </a:extLst>
          </p:cNvPr>
          <p:cNvGrpSpPr/>
          <p:nvPr/>
        </p:nvGrpSpPr>
        <p:grpSpPr>
          <a:xfrm>
            <a:off x="1876194" y="4163221"/>
            <a:ext cx="1876166" cy="2594293"/>
            <a:chOff x="1064741" y="229108"/>
            <a:chExt cx="1876166" cy="2594293"/>
          </a:xfrm>
        </p:grpSpPr>
        <p:sp>
          <p:nvSpPr>
            <p:cNvPr id="51" name="CuadroTexto 50">
              <a:extLst>
                <a:ext uri="{FF2B5EF4-FFF2-40B4-BE49-F238E27FC236}">
                  <a16:creationId xmlns:a16="http://schemas.microsoft.com/office/drawing/2014/main" id="{782CE759-1B0F-803F-F015-9E8FA56EE44E}"/>
                </a:ext>
              </a:extLst>
            </p:cNvPr>
            <p:cNvSpPr txBox="1"/>
            <p:nvPr/>
          </p:nvSpPr>
          <p:spPr>
            <a:xfrm>
              <a:off x="1112107" y="229108"/>
              <a:ext cx="1828798" cy="292388"/>
            </a:xfrm>
            <a:prstGeom prst="rect">
              <a:avLst/>
            </a:prstGeom>
            <a:noFill/>
          </p:spPr>
          <p:txBody>
            <a:bodyPr wrap="square" rtlCol="0">
              <a:spAutoFit/>
            </a:bodyPr>
            <a:lstStyle/>
            <a:p>
              <a:r>
                <a:rPr lang="es-MX" sz="1300" b="1" dirty="0">
                  <a:solidFill>
                    <a:schemeClr val="accent2">
                      <a:lumMod val="75000"/>
                    </a:schemeClr>
                  </a:solidFill>
                  <a:latin typeface="Roboto" pitchFamily="2" charset="0"/>
                  <a:ea typeface="Roboto" pitchFamily="2" charset="0"/>
                </a:rPr>
                <a:t>JAVA es presentado</a:t>
              </a:r>
            </a:p>
          </p:txBody>
        </p:sp>
        <p:sp>
          <p:nvSpPr>
            <p:cNvPr id="52" name="CuadroTexto 51">
              <a:extLst>
                <a:ext uri="{FF2B5EF4-FFF2-40B4-BE49-F238E27FC236}">
                  <a16:creationId xmlns:a16="http://schemas.microsoft.com/office/drawing/2014/main" id="{6415CB7F-EC47-347D-34A2-515025A31B44}"/>
                </a:ext>
              </a:extLst>
            </p:cNvPr>
            <p:cNvSpPr txBox="1"/>
            <p:nvPr/>
          </p:nvSpPr>
          <p:spPr>
            <a:xfrm>
              <a:off x="1064741" y="576632"/>
              <a:ext cx="1876164" cy="2246769"/>
            </a:xfrm>
            <a:prstGeom prst="rect">
              <a:avLst/>
            </a:prstGeom>
            <a:noFill/>
          </p:spPr>
          <p:txBody>
            <a:bodyPr wrap="square" rtlCol="0">
              <a:spAutoFit/>
            </a:bodyPr>
            <a:lstStyle/>
            <a:p>
              <a:r>
                <a:rPr lang="es-MX" sz="1000" dirty="0">
                  <a:latin typeface="Roboto" pitchFamily="2" charset="0"/>
                  <a:ea typeface="Roboto" pitchFamily="2" charset="0"/>
                </a:rPr>
                <a:t>Desarrollado en </a:t>
              </a:r>
              <a:r>
                <a:rPr lang="es-MX" sz="1000" b="1" dirty="0">
                  <a:latin typeface="Roboto" pitchFamily="2" charset="0"/>
                  <a:ea typeface="Roboto" pitchFamily="2" charset="0"/>
                </a:rPr>
                <a:t>Sun Microsystems</a:t>
              </a:r>
              <a:r>
                <a:rPr lang="es-MX" sz="1000" dirty="0">
                  <a:latin typeface="Roboto" pitchFamily="2" charset="0"/>
                  <a:ea typeface="Roboto" pitchFamily="2" charset="0"/>
                </a:rPr>
                <a:t> y anunciado en ese año.. </a:t>
              </a:r>
            </a:p>
            <a:p>
              <a:r>
                <a:rPr lang="es-MX" sz="1000" dirty="0">
                  <a:latin typeface="Roboto" pitchFamily="2" charset="0"/>
                  <a:ea typeface="Roboto" pitchFamily="2" charset="0"/>
                </a:rPr>
                <a:t>Fue llamado uno de los 10 mejores productos de ese año por la revista TIME.</a:t>
              </a:r>
            </a:p>
            <a:p>
              <a:r>
                <a:rPr lang="es-MX" sz="1000" dirty="0">
                  <a:latin typeface="Roboto" pitchFamily="2" charset="0"/>
                  <a:ea typeface="Roboto" pitchFamily="2" charset="0"/>
                </a:rPr>
                <a:t>El nombre fue cambiado debido a que ya existía una marca con el nombre Oak. Por lo tanto el nuevo nombre fue tomado por el primer café en ser producido, proveniente de la isla de Java en Indonesia.</a:t>
              </a:r>
            </a:p>
          </p:txBody>
        </p:sp>
        <p:cxnSp>
          <p:nvCxnSpPr>
            <p:cNvPr id="53" name="Conector recto 52">
              <a:extLst>
                <a:ext uri="{FF2B5EF4-FFF2-40B4-BE49-F238E27FC236}">
                  <a16:creationId xmlns:a16="http://schemas.microsoft.com/office/drawing/2014/main" id="{99A15A6C-EB72-39AC-9685-F54E479550D0}"/>
                </a:ext>
              </a:extLst>
            </p:cNvPr>
            <p:cNvCxnSpPr>
              <a:cxnSpLocks/>
            </p:cNvCxnSpPr>
            <p:nvPr/>
          </p:nvCxnSpPr>
          <p:spPr>
            <a:xfrm>
              <a:off x="1112107" y="521496"/>
              <a:ext cx="182880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1" name="Elipse 60">
            <a:extLst>
              <a:ext uri="{FF2B5EF4-FFF2-40B4-BE49-F238E27FC236}">
                <a16:creationId xmlns:a16="http://schemas.microsoft.com/office/drawing/2014/main" id="{19359328-F7C3-0664-26FA-E43D40CA9D59}"/>
              </a:ext>
            </a:extLst>
          </p:cNvPr>
          <p:cNvSpPr/>
          <p:nvPr/>
        </p:nvSpPr>
        <p:spPr>
          <a:xfrm>
            <a:off x="2866767" y="2971800"/>
            <a:ext cx="914400" cy="9144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cxnSp>
        <p:nvCxnSpPr>
          <p:cNvPr id="62" name="Conector recto 61">
            <a:extLst>
              <a:ext uri="{FF2B5EF4-FFF2-40B4-BE49-F238E27FC236}">
                <a16:creationId xmlns:a16="http://schemas.microsoft.com/office/drawing/2014/main" id="{6EF3CA64-E265-531F-3E23-F193BE9C0BD3}"/>
              </a:ext>
            </a:extLst>
          </p:cNvPr>
          <p:cNvCxnSpPr>
            <a:cxnSpLocks/>
            <a:stCxn id="61" idx="0"/>
          </p:cNvCxnSpPr>
          <p:nvPr/>
        </p:nvCxnSpPr>
        <p:spPr>
          <a:xfrm flipV="1">
            <a:off x="3323967" y="1112108"/>
            <a:ext cx="0" cy="1859692"/>
          </a:xfrm>
          <a:prstGeom prst="line">
            <a:avLst/>
          </a:prstGeom>
          <a:ln>
            <a:headEnd type="diamond" w="med" len="med"/>
            <a:tailEnd type="diamond" w="med" len="med"/>
          </a:ln>
        </p:spPr>
        <p:style>
          <a:lnRef idx="1">
            <a:schemeClr val="dk1"/>
          </a:lnRef>
          <a:fillRef idx="0">
            <a:schemeClr val="dk1"/>
          </a:fillRef>
          <a:effectRef idx="0">
            <a:schemeClr val="dk1"/>
          </a:effectRef>
          <a:fontRef idx="minor">
            <a:schemeClr val="tx1"/>
          </a:fontRef>
        </p:style>
      </p:cxnSp>
      <p:sp>
        <p:nvSpPr>
          <p:cNvPr id="64" name="CuadroTexto 63">
            <a:extLst>
              <a:ext uri="{FF2B5EF4-FFF2-40B4-BE49-F238E27FC236}">
                <a16:creationId xmlns:a16="http://schemas.microsoft.com/office/drawing/2014/main" id="{F77EDBBA-A5C7-4F22-BDD4-D076FFD5B2B3}"/>
              </a:ext>
            </a:extLst>
          </p:cNvPr>
          <p:cNvSpPr txBox="1"/>
          <p:nvPr/>
        </p:nvSpPr>
        <p:spPr>
          <a:xfrm rot="16200000">
            <a:off x="2566723" y="1870970"/>
            <a:ext cx="1233030" cy="369332"/>
          </a:xfrm>
          <a:prstGeom prst="rect">
            <a:avLst/>
          </a:prstGeom>
          <a:noFill/>
        </p:spPr>
        <p:txBody>
          <a:bodyPr wrap="none" rtlCol="0">
            <a:spAutoFit/>
          </a:bodyPr>
          <a:lstStyle/>
          <a:p>
            <a:r>
              <a:rPr lang="es-MX" b="1" dirty="0">
                <a:solidFill>
                  <a:srgbClr val="C00000"/>
                </a:solidFill>
              </a:rPr>
              <a:t>1996, 1997</a:t>
            </a:r>
          </a:p>
        </p:txBody>
      </p:sp>
      <p:grpSp>
        <p:nvGrpSpPr>
          <p:cNvPr id="65" name="Grupo 64">
            <a:extLst>
              <a:ext uri="{FF2B5EF4-FFF2-40B4-BE49-F238E27FC236}">
                <a16:creationId xmlns:a16="http://schemas.microsoft.com/office/drawing/2014/main" id="{29D54FED-2806-F7D8-5640-DF7249AF3BC0}"/>
              </a:ext>
            </a:extLst>
          </p:cNvPr>
          <p:cNvGrpSpPr/>
          <p:nvPr/>
        </p:nvGrpSpPr>
        <p:grpSpPr>
          <a:xfrm>
            <a:off x="3757483" y="229108"/>
            <a:ext cx="1876164" cy="2487036"/>
            <a:chOff x="1088424" y="229108"/>
            <a:chExt cx="1876164" cy="2487036"/>
          </a:xfrm>
        </p:grpSpPr>
        <p:sp>
          <p:nvSpPr>
            <p:cNvPr id="66" name="CuadroTexto 65">
              <a:extLst>
                <a:ext uri="{FF2B5EF4-FFF2-40B4-BE49-F238E27FC236}">
                  <a16:creationId xmlns:a16="http://schemas.microsoft.com/office/drawing/2014/main" id="{B1F84861-3971-A5A5-6ECE-B5E07A7ED3B4}"/>
                </a:ext>
              </a:extLst>
            </p:cNvPr>
            <p:cNvSpPr txBox="1"/>
            <p:nvPr/>
          </p:nvSpPr>
          <p:spPr>
            <a:xfrm>
              <a:off x="1112107" y="229108"/>
              <a:ext cx="1828798" cy="292388"/>
            </a:xfrm>
            <a:prstGeom prst="rect">
              <a:avLst/>
            </a:prstGeom>
            <a:noFill/>
          </p:spPr>
          <p:txBody>
            <a:bodyPr wrap="square" rtlCol="0">
              <a:spAutoFit/>
            </a:bodyPr>
            <a:lstStyle/>
            <a:p>
              <a:r>
                <a:rPr lang="es-MX" sz="1300" b="1" dirty="0">
                  <a:solidFill>
                    <a:srgbClr val="C00000"/>
                  </a:solidFill>
                  <a:latin typeface="Roboto" pitchFamily="2" charset="0"/>
                  <a:ea typeface="Roboto" pitchFamily="2" charset="0"/>
                </a:rPr>
                <a:t>JDK 1.0 es lanzado</a:t>
              </a:r>
            </a:p>
          </p:txBody>
        </p:sp>
        <p:sp>
          <p:nvSpPr>
            <p:cNvPr id="67" name="CuadroTexto 66">
              <a:extLst>
                <a:ext uri="{FF2B5EF4-FFF2-40B4-BE49-F238E27FC236}">
                  <a16:creationId xmlns:a16="http://schemas.microsoft.com/office/drawing/2014/main" id="{DF65EF0D-1377-DE1D-8B1A-1ED85007DD19}"/>
                </a:ext>
              </a:extLst>
            </p:cNvPr>
            <p:cNvSpPr txBox="1"/>
            <p:nvPr/>
          </p:nvSpPr>
          <p:spPr>
            <a:xfrm>
              <a:off x="1088424" y="623263"/>
              <a:ext cx="1876164" cy="2092881"/>
            </a:xfrm>
            <a:prstGeom prst="rect">
              <a:avLst/>
            </a:prstGeom>
            <a:noFill/>
          </p:spPr>
          <p:txBody>
            <a:bodyPr wrap="square" rtlCol="0">
              <a:spAutoFit/>
            </a:bodyPr>
            <a:lstStyle/>
            <a:p>
              <a:r>
                <a:rPr lang="es-MX" sz="1000" b="1" dirty="0">
                  <a:latin typeface="Roboto" pitchFamily="2" charset="0"/>
                  <a:ea typeface="Roboto" pitchFamily="2" charset="0"/>
                </a:rPr>
                <a:t>JDK</a:t>
              </a:r>
              <a:r>
                <a:rPr lang="es-MX" sz="1000" dirty="0">
                  <a:latin typeface="Roboto" pitchFamily="2" charset="0"/>
                  <a:ea typeface="Roboto" pitchFamily="2" charset="0"/>
                </a:rPr>
                <a:t> (Java Development Kit).</a:t>
              </a:r>
            </a:p>
            <a:p>
              <a:r>
                <a:rPr lang="es-MX" sz="1000" dirty="0">
                  <a:latin typeface="Roboto" pitchFamily="2" charset="0"/>
                  <a:ea typeface="Roboto" pitchFamily="2" charset="0"/>
                </a:rPr>
                <a:t>Sun Microsystems lanza la primer versión oficial de JAVA 1.0.</a:t>
              </a:r>
            </a:p>
            <a:p>
              <a:r>
                <a:rPr lang="es-MX" sz="1000" dirty="0">
                  <a:latin typeface="Roboto" pitchFamily="2" charset="0"/>
                  <a:ea typeface="Roboto" pitchFamily="2" charset="0"/>
                </a:rPr>
                <a:t>La principal variante estable que se utilizo para darle el nombre de Java 1 fue JDK 1.0.2.</a:t>
              </a:r>
            </a:p>
            <a:p>
              <a:endParaRPr lang="es-MX" sz="1000" dirty="0">
                <a:latin typeface="Roboto" pitchFamily="2" charset="0"/>
                <a:ea typeface="Roboto" pitchFamily="2" charset="0"/>
              </a:endParaRPr>
            </a:p>
            <a:p>
              <a:r>
                <a:rPr lang="es-MX" sz="1000" b="1" dirty="0">
                  <a:solidFill>
                    <a:srgbClr val="C00000"/>
                  </a:solidFill>
                  <a:latin typeface="Roboto" pitchFamily="2" charset="0"/>
                  <a:ea typeface="Roboto" pitchFamily="2" charset="0"/>
                </a:rPr>
                <a:t>1997</a:t>
              </a:r>
            </a:p>
            <a:p>
              <a:r>
                <a:rPr lang="es-MX" sz="1000" dirty="0">
                  <a:latin typeface="Roboto" pitchFamily="2" charset="0"/>
                  <a:ea typeface="Roboto" pitchFamily="2" charset="0"/>
                </a:rPr>
                <a:t>Arthur van Hoff reescribe el compilador de Java 1.0 usando el mismo Java.</a:t>
              </a:r>
            </a:p>
          </p:txBody>
        </p:sp>
        <p:cxnSp>
          <p:nvCxnSpPr>
            <p:cNvPr id="68" name="Conector recto 67">
              <a:extLst>
                <a:ext uri="{FF2B5EF4-FFF2-40B4-BE49-F238E27FC236}">
                  <a16:creationId xmlns:a16="http://schemas.microsoft.com/office/drawing/2014/main" id="{96C601F0-3490-4A7B-FA80-9619CC4A1091}"/>
                </a:ext>
              </a:extLst>
            </p:cNvPr>
            <p:cNvCxnSpPr>
              <a:cxnSpLocks/>
            </p:cNvCxnSpPr>
            <p:nvPr/>
          </p:nvCxnSpPr>
          <p:spPr>
            <a:xfrm>
              <a:off x="1112107" y="528701"/>
              <a:ext cx="18288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70" name="Imagen 69">
            <a:extLst>
              <a:ext uri="{FF2B5EF4-FFF2-40B4-BE49-F238E27FC236}">
                <a16:creationId xmlns:a16="http://schemas.microsoft.com/office/drawing/2014/main" id="{290710FE-3DC5-3C47-69C2-3442BAD25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434" y="5223048"/>
            <a:ext cx="609600" cy="609600"/>
          </a:xfrm>
          <a:prstGeom prst="rect">
            <a:avLst/>
          </a:prstGeom>
        </p:spPr>
      </p:pic>
      <p:sp>
        <p:nvSpPr>
          <p:cNvPr id="71" name="Elipse 70">
            <a:extLst>
              <a:ext uri="{FF2B5EF4-FFF2-40B4-BE49-F238E27FC236}">
                <a16:creationId xmlns:a16="http://schemas.microsoft.com/office/drawing/2014/main" id="{8F26C3BA-1C0A-D4F4-29F3-00643E17F3BA}"/>
              </a:ext>
            </a:extLst>
          </p:cNvPr>
          <p:cNvSpPr/>
          <p:nvPr/>
        </p:nvSpPr>
        <p:spPr>
          <a:xfrm>
            <a:off x="3553511" y="2716144"/>
            <a:ext cx="1384002" cy="1384002"/>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cxnSp>
        <p:nvCxnSpPr>
          <p:cNvPr id="72" name="Conector recto 71">
            <a:extLst>
              <a:ext uri="{FF2B5EF4-FFF2-40B4-BE49-F238E27FC236}">
                <a16:creationId xmlns:a16="http://schemas.microsoft.com/office/drawing/2014/main" id="{94906944-2436-92C1-2393-00AAD644CDC9}"/>
              </a:ext>
            </a:extLst>
          </p:cNvPr>
          <p:cNvCxnSpPr>
            <a:cxnSpLocks/>
            <a:endCxn id="71" idx="4"/>
          </p:cNvCxnSpPr>
          <p:nvPr/>
        </p:nvCxnSpPr>
        <p:spPr>
          <a:xfrm flipV="1">
            <a:off x="4245512" y="4100146"/>
            <a:ext cx="0" cy="1015008"/>
          </a:xfrm>
          <a:prstGeom prst="line">
            <a:avLst/>
          </a:prstGeom>
          <a:ln>
            <a:headEnd type="diamond" w="med" len="med"/>
            <a:tailEnd type="diamond" w="med" len="med"/>
          </a:ln>
        </p:spPr>
        <p:style>
          <a:lnRef idx="1">
            <a:schemeClr val="dk1"/>
          </a:lnRef>
          <a:fillRef idx="0">
            <a:schemeClr val="dk1"/>
          </a:fillRef>
          <a:effectRef idx="0">
            <a:schemeClr val="dk1"/>
          </a:effectRef>
          <a:fontRef idx="minor">
            <a:schemeClr val="tx1"/>
          </a:fontRef>
        </p:style>
      </p:cxnSp>
      <p:sp>
        <p:nvSpPr>
          <p:cNvPr id="73" name="CuadroTexto 72">
            <a:extLst>
              <a:ext uri="{FF2B5EF4-FFF2-40B4-BE49-F238E27FC236}">
                <a16:creationId xmlns:a16="http://schemas.microsoft.com/office/drawing/2014/main" id="{3D4BE4EB-BFE1-642F-863B-B8A5033CBBDF}"/>
              </a:ext>
            </a:extLst>
          </p:cNvPr>
          <p:cNvSpPr txBox="1"/>
          <p:nvPr/>
        </p:nvSpPr>
        <p:spPr>
          <a:xfrm rot="16200000">
            <a:off x="3765388" y="4552227"/>
            <a:ext cx="652743" cy="369332"/>
          </a:xfrm>
          <a:prstGeom prst="rect">
            <a:avLst/>
          </a:prstGeom>
          <a:noFill/>
        </p:spPr>
        <p:txBody>
          <a:bodyPr wrap="none" rtlCol="0">
            <a:spAutoFit/>
          </a:bodyPr>
          <a:lstStyle/>
          <a:p>
            <a:r>
              <a:rPr lang="es-MX" b="1" dirty="0">
                <a:solidFill>
                  <a:srgbClr val="0070C0"/>
                </a:solidFill>
              </a:rPr>
              <a:t>1998</a:t>
            </a:r>
          </a:p>
        </p:txBody>
      </p:sp>
      <p:grpSp>
        <p:nvGrpSpPr>
          <p:cNvPr id="74" name="Grupo 73">
            <a:extLst>
              <a:ext uri="{FF2B5EF4-FFF2-40B4-BE49-F238E27FC236}">
                <a16:creationId xmlns:a16="http://schemas.microsoft.com/office/drawing/2014/main" id="{9C690563-F571-8953-DB35-179EF7308784}"/>
              </a:ext>
            </a:extLst>
          </p:cNvPr>
          <p:cNvGrpSpPr/>
          <p:nvPr/>
        </p:nvGrpSpPr>
        <p:grpSpPr>
          <a:xfrm>
            <a:off x="4614844" y="3935076"/>
            <a:ext cx="2368411" cy="2902069"/>
            <a:chOff x="1064740" y="229108"/>
            <a:chExt cx="2368411" cy="2902069"/>
          </a:xfrm>
        </p:grpSpPr>
        <p:sp>
          <p:nvSpPr>
            <p:cNvPr id="75" name="CuadroTexto 74">
              <a:extLst>
                <a:ext uri="{FF2B5EF4-FFF2-40B4-BE49-F238E27FC236}">
                  <a16:creationId xmlns:a16="http://schemas.microsoft.com/office/drawing/2014/main" id="{79948FC8-25AE-933F-4C45-6CEE265262FB}"/>
                </a:ext>
              </a:extLst>
            </p:cNvPr>
            <p:cNvSpPr txBox="1"/>
            <p:nvPr/>
          </p:nvSpPr>
          <p:spPr>
            <a:xfrm>
              <a:off x="1112106" y="229108"/>
              <a:ext cx="2321045" cy="292388"/>
            </a:xfrm>
            <a:prstGeom prst="rect">
              <a:avLst/>
            </a:prstGeom>
            <a:noFill/>
          </p:spPr>
          <p:txBody>
            <a:bodyPr wrap="square" rtlCol="0">
              <a:spAutoFit/>
            </a:bodyPr>
            <a:lstStyle/>
            <a:p>
              <a:r>
                <a:rPr lang="es-MX" sz="1300" b="1" dirty="0">
                  <a:solidFill>
                    <a:srgbClr val="0070C0"/>
                  </a:solidFill>
                  <a:latin typeface="Roboto" pitchFamily="2" charset="0"/>
                  <a:ea typeface="Roboto" pitchFamily="2" charset="0"/>
                </a:rPr>
                <a:t>Lanzamiento de  nuevo JDK</a:t>
              </a:r>
            </a:p>
          </p:txBody>
        </p:sp>
        <p:sp>
          <p:nvSpPr>
            <p:cNvPr id="76" name="CuadroTexto 75">
              <a:extLst>
                <a:ext uri="{FF2B5EF4-FFF2-40B4-BE49-F238E27FC236}">
                  <a16:creationId xmlns:a16="http://schemas.microsoft.com/office/drawing/2014/main" id="{03B6F077-97AB-BCD1-B7B1-F5C9666AD040}"/>
                </a:ext>
              </a:extLst>
            </p:cNvPr>
            <p:cNvSpPr txBox="1"/>
            <p:nvPr/>
          </p:nvSpPr>
          <p:spPr>
            <a:xfrm>
              <a:off x="1064740" y="576632"/>
              <a:ext cx="2368409" cy="2554545"/>
            </a:xfrm>
            <a:prstGeom prst="rect">
              <a:avLst/>
            </a:prstGeom>
            <a:noFill/>
          </p:spPr>
          <p:txBody>
            <a:bodyPr wrap="square" rtlCol="0">
              <a:spAutoFit/>
            </a:bodyPr>
            <a:lstStyle/>
            <a:p>
              <a:r>
                <a:rPr lang="es-MX" sz="1000" dirty="0">
                  <a:latin typeface="Roboto" pitchFamily="2" charset="0"/>
                  <a:ea typeface="Roboto" pitchFamily="2" charset="0"/>
                </a:rPr>
                <a:t>Sun lanzó JDK 1.2 pero la renombró como Java 2 y comenzó a utilizarse el nombre de </a:t>
              </a:r>
              <a:r>
                <a:rPr lang="es-MX" sz="1000" b="1" dirty="0">
                  <a:latin typeface="Roboto" pitchFamily="2" charset="0"/>
                  <a:ea typeface="Roboto" pitchFamily="2" charset="0"/>
                </a:rPr>
                <a:t>J2SE </a:t>
              </a:r>
              <a:r>
                <a:rPr lang="es-MX" sz="1000" dirty="0">
                  <a:latin typeface="Roboto" pitchFamily="2" charset="0"/>
                  <a:ea typeface="Roboto" pitchFamily="2" charset="0"/>
                </a:rPr>
                <a:t>(Java 2 Platform, Standard Edition) para diferenciar las plataformas base:</a:t>
              </a:r>
            </a:p>
            <a:p>
              <a:r>
                <a:rPr lang="es-MX" sz="1000" dirty="0">
                  <a:latin typeface="Roboto" pitchFamily="2" charset="0"/>
                  <a:ea typeface="Roboto" pitchFamily="2" charset="0"/>
                </a:rPr>
                <a:t> </a:t>
              </a:r>
              <a:r>
                <a:rPr lang="es-MX" sz="1000" b="1" dirty="0">
                  <a:latin typeface="Roboto" pitchFamily="2" charset="0"/>
                  <a:ea typeface="Roboto" pitchFamily="2" charset="0"/>
                </a:rPr>
                <a:t>J2EE</a:t>
              </a:r>
              <a:r>
                <a:rPr lang="es-MX" sz="1000" dirty="0">
                  <a:latin typeface="Roboto" pitchFamily="2" charset="0"/>
                  <a:ea typeface="Roboto" pitchFamily="2" charset="0"/>
                </a:rPr>
                <a:t> (Java 2 Platform, Enterprise Edition).</a:t>
              </a:r>
            </a:p>
            <a:p>
              <a:r>
                <a:rPr lang="es-MX" sz="1000" b="1" dirty="0">
                  <a:latin typeface="Roboto" pitchFamily="2" charset="0"/>
                  <a:ea typeface="Roboto" pitchFamily="2" charset="0"/>
                </a:rPr>
                <a:t>J2ME</a:t>
              </a:r>
              <a:r>
                <a:rPr lang="es-MX" sz="1000" dirty="0">
                  <a:latin typeface="Roboto" pitchFamily="2" charset="0"/>
                  <a:ea typeface="Roboto" pitchFamily="2" charset="0"/>
                </a:rPr>
                <a:t> (Java 2 Platform, Micro Edition). </a:t>
              </a:r>
            </a:p>
            <a:p>
              <a:r>
                <a:rPr lang="es-MX" sz="1000" dirty="0">
                  <a:latin typeface="Roboto" pitchFamily="2" charset="0"/>
                  <a:ea typeface="Roboto" pitchFamily="2" charset="0"/>
                </a:rPr>
                <a:t>Sun lanzó otras dos ediciones:</a:t>
              </a:r>
            </a:p>
            <a:p>
              <a:r>
                <a:rPr lang="es-MX" sz="1000" dirty="0">
                  <a:latin typeface="Roboto" pitchFamily="2" charset="0"/>
                  <a:ea typeface="Roboto" pitchFamily="2" charset="0"/>
                </a:rPr>
                <a:t> </a:t>
              </a:r>
              <a:r>
                <a:rPr lang="es-MX" sz="1000" b="1" dirty="0">
                  <a:latin typeface="Roboto" pitchFamily="2" charset="0"/>
                  <a:ea typeface="Roboto" pitchFamily="2" charset="0"/>
                </a:rPr>
                <a:t>Micro Edition (ME)</a:t>
              </a:r>
              <a:r>
                <a:rPr lang="es-MX" sz="1000" dirty="0">
                  <a:latin typeface="Roboto" pitchFamily="2" charset="0"/>
                  <a:ea typeface="Roboto" pitchFamily="2" charset="0"/>
                </a:rPr>
                <a:t> para dispositivos empotrados o embebidos como móviles.</a:t>
              </a:r>
            </a:p>
            <a:p>
              <a:r>
                <a:rPr lang="es-MX" sz="1000" b="1" dirty="0">
                  <a:latin typeface="Roboto" pitchFamily="2" charset="0"/>
                  <a:ea typeface="Roboto" pitchFamily="2" charset="0"/>
                </a:rPr>
                <a:t>Enterprise Edition (EE) </a:t>
              </a:r>
              <a:r>
                <a:rPr lang="es-MX" sz="1000" dirty="0">
                  <a:latin typeface="Roboto" pitchFamily="2" charset="0"/>
                  <a:ea typeface="Roboto" pitchFamily="2" charset="0"/>
                </a:rPr>
                <a:t>para procesamiento desde el servidor.</a:t>
              </a:r>
            </a:p>
            <a:p>
              <a:r>
                <a:rPr lang="es-MX" sz="1000" dirty="0">
                  <a:latin typeface="Roboto" pitchFamily="2" charset="0"/>
                  <a:ea typeface="Roboto" pitchFamily="2" charset="0"/>
                </a:rPr>
                <a:t>Se libera la  API de librería gráfica Swing llamada </a:t>
              </a:r>
              <a:r>
                <a:rPr lang="es-MX" sz="1000" b="1" dirty="0">
                  <a:latin typeface="Roboto" pitchFamily="2" charset="0"/>
                  <a:ea typeface="Roboto" pitchFamily="2" charset="0"/>
                </a:rPr>
                <a:t>Playground.</a:t>
              </a:r>
              <a:endParaRPr lang="es-MX" sz="1000" dirty="0">
                <a:latin typeface="Roboto" pitchFamily="2" charset="0"/>
                <a:ea typeface="Roboto" pitchFamily="2" charset="0"/>
              </a:endParaRPr>
            </a:p>
          </p:txBody>
        </p:sp>
        <p:cxnSp>
          <p:nvCxnSpPr>
            <p:cNvPr id="77" name="Conector recto 76">
              <a:extLst>
                <a:ext uri="{FF2B5EF4-FFF2-40B4-BE49-F238E27FC236}">
                  <a16:creationId xmlns:a16="http://schemas.microsoft.com/office/drawing/2014/main" id="{363397C6-C48F-7496-9157-C9A3A0A703C0}"/>
                </a:ext>
              </a:extLst>
            </p:cNvPr>
            <p:cNvCxnSpPr>
              <a:cxnSpLocks/>
            </p:cNvCxnSpPr>
            <p:nvPr/>
          </p:nvCxnSpPr>
          <p:spPr>
            <a:xfrm>
              <a:off x="1112107" y="521496"/>
              <a:ext cx="224826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80" name="Imagen 79">
            <a:extLst>
              <a:ext uri="{FF2B5EF4-FFF2-40B4-BE49-F238E27FC236}">
                <a16:creationId xmlns:a16="http://schemas.microsoft.com/office/drawing/2014/main" id="{96ECAE64-8346-41B7-CAA6-878E84FFF2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1662" y="276464"/>
            <a:ext cx="685819" cy="685819"/>
          </a:xfrm>
          <a:prstGeom prst="rect">
            <a:avLst/>
          </a:prstGeom>
        </p:spPr>
      </p:pic>
      <p:pic>
        <p:nvPicPr>
          <p:cNvPr id="82" name="Imagen 81">
            <a:extLst>
              <a:ext uri="{FF2B5EF4-FFF2-40B4-BE49-F238E27FC236}">
                <a16:creationId xmlns:a16="http://schemas.microsoft.com/office/drawing/2014/main" id="{EE8C987B-47CF-6643-1DA3-C9454F1988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3319" y="5256765"/>
            <a:ext cx="609600" cy="609600"/>
          </a:xfrm>
          <a:prstGeom prst="rect">
            <a:avLst/>
          </a:prstGeom>
        </p:spPr>
      </p:pic>
      <p:sp>
        <p:nvSpPr>
          <p:cNvPr id="83" name="Elipse 82">
            <a:extLst>
              <a:ext uri="{FF2B5EF4-FFF2-40B4-BE49-F238E27FC236}">
                <a16:creationId xmlns:a16="http://schemas.microsoft.com/office/drawing/2014/main" id="{544FFCA0-D75D-43EE-831B-E2D057449CDB}"/>
              </a:ext>
            </a:extLst>
          </p:cNvPr>
          <p:cNvSpPr/>
          <p:nvPr/>
        </p:nvSpPr>
        <p:spPr>
          <a:xfrm>
            <a:off x="5675863" y="2971800"/>
            <a:ext cx="914400" cy="91440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85" name="CuadroTexto 84">
            <a:extLst>
              <a:ext uri="{FF2B5EF4-FFF2-40B4-BE49-F238E27FC236}">
                <a16:creationId xmlns:a16="http://schemas.microsoft.com/office/drawing/2014/main" id="{DE7404E8-0406-C900-FD22-E28DB8F8A5F2}"/>
              </a:ext>
            </a:extLst>
          </p:cNvPr>
          <p:cNvSpPr txBox="1"/>
          <p:nvPr/>
        </p:nvSpPr>
        <p:spPr>
          <a:xfrm rot="16200000">
            <a:off x="5396656" y="1870970"/>
            <a:ext cx="1191352" cy="369332"/>
          </a:xfrm>
          <a:prstGeom prst="rect">
            <a:avLst/>
          </a:prstGeom>
          <a:noFill/>
        </p:spPr>
        <p:txBody>
          <a:bodyPr wrap="none" rtlCol="0">
            <a:spAutoFit/>
          </a:bodyPr>
          <a:lstStyle/>
          <a:p>
            <a:r>
              <a:rPr lang="es-MX" b="1" dirty="0">
                <a:solidFill>
                  <a:srgbClr val="7030A0"/>
                </a:solidFill>
              </a:rPr>
              <a:t>2000-2002</a:t>
            </a:r>
          </a:p>
        </p:txBody>
      </p:sp>
      <p:grpSp>
        <p:nvGrpSpPr>
          <p:cNvPr id="86" name="Grupo 85">
            <a:extLst>
              <a:ext uri="{FF2B5EF4-FFF2-40B4-BE49-F238E27FC236}">
                <a16:creationId xmlns:a16="http://schemas.microsoft.com/office/drawing/2014/main" id="{3CE2A518-FF88-D557-1D58-1A5B80F40C2D}"/>
              </a:ext>
            </a:extLst>
          </p:cNvPr>
          <p:cNvGrpSpPr/>
          <p:nvPr/>
        </p:nvGrpSpPr>
        <p:grpSpPr>
          <a:xfrm>
            <a:off x="6567613" y="229108"/>
            <a:ext cx="1876166" cy="2957885"/>
            <a:chOff x="1089458" y="229108"/>
            <a:chExt cx="1876166" cy="2957885"/>
          </a:xfrm>
        </p:grpSpPr>
        <p:sp>
          <p:nvSpPr>
            <p:cNvPr id="87" name="CuadroTexto 86">
              <a:extLst>
                <a:ext uri="{FF2B5EF4-FFF2-40B4-BE49-F238E27FC236}">
                  <a16:creationId xmlns:a16="http://schemas.microsoft.com/office/drawing/2014/main" id="{4A38C1B7-E15A-DC36-7746-9C116B458BB0}"/>
                </a:ext>
              </a:extLst>
            </p:cNvPr>
            <p:cNvSpPr txBox="1"/>
            <p:nvPr/>
          </p:nvSpPr>
          <p:spPr>
            <a:xfrm>
              <a:off x="1270804" y="229108"/>
              <a:ext cx="1511404" cy="292388"/>
            </a:xfrm>
            <a:prstGeom prst="rect">
              <a:avLst/>
            </a:prstGeom>
            <a:noFill/>
          </p:spPr>
          <p:txBody>
            <a:bodyPr wrap="square" rtlCol="0">
              <a:spAutoFit/>
            </a:bodyPr>
            <a:lstStyle/>
            <a:p>
              <a:r>
                <a:rPr lang="es-MX" sz="1300" b="1" dirty="0">
                  <a:solidFill>
                    <a:srgbClr val="7030A0"/>
                  </a:solidFill>
                  <a:latin typeface="Roboto" pitchFamily="2" charset="0"/>
                  <a:ea typeface="Roboto" pitchFamily="2" charset="0"/>
                </a:rPr>
                <a:t>JS2E 1.3 y Regex</a:t>
              </a:r>
            </a:p>
          </p:txBody>
        </p:sp>
        <p:sp>
          <p:nvSpPr>
            <p:cNvPr id="88" name="CuadroTexto 87">
              <a:extLst>
                <a:ext uri="{FF2B5EF4-FFF2-40B4-BE49-F238E27FC236}">
                  <a16:creationId xmlns:a16="http://schemas.microsoft.com/office/drawing/2014/main" id="{21F9C411-BDBB-1DB6-911F-3F159782A2B7}"/>
                </a:ext>
              </a:extLst>
            </p:cNvPr>
            <p:cNvSpPr txBox="1"/>
            <p:nvPr/>
          </p:nvSpPr>
          <p:spPr>
            <a:xfrm>
              <a:off x="1089458" y="632448"/>
              <a:ext cx="1876164" cy="2554545"/>
            </a:xfrm>
            <a:prstGeom prst="rect">
              <a:avLst/>
            </a:prstGeom>
            <a:noFill/>
          </p:spPr>
          <p:txBody>
            <a:bodyPr wrap="square" rtlCol="0">
              <a:spAutoFit/>
            </a:bodyPr>
            <a:lstStyle/>
            <a:p>
              <a:r>
                <a:rPr lang="es-MX" sz="1000" b="1" dirty="0">
                  <a:solidFill>
                    <a:srgbClr val="7030A0"/>
                  </a:solidFill>
                  <a:latin typeface="Roboto" pitchFamily="2" charset="0"/>
                  <a:ea typeface="Roboto" pitchFamily="2" charset="0"/>
                </a:rPr>
                <a:t>2000</a:t>
              </a:r>
            </a:p>
            <a:p>
              <a:r>
                <a:rPr lang="es-MX" sz="1000" dirty="0">
                  <a:latin typeface="Roboto" pitchFamily="2" charset="0"/>
                  <a:ea typeface="Roboto" pitchFamily="2" charset="0"/>
                </a:rPr>
                <a:t>JS2E 1.3 liberado.</a:t>
              </a:r>
            </a:p>
            <a:p>
              <a:r>
                <a:rPr lang="es-MX" sz="1000" dirty="0">
                  <a:latin typeface="Roboto" pitchFamily="2" charset="0"/>
                  <a:ea typeface="Roboto" pitchFamily="2" charset="0"/>
                </a:rPr>
                <a:t>Se le llama “</a:t>
              </a:r>
              <a:r>
                <a:rPr lang="es-MX" sz="1000" b="1" dirty="0">
                  <a:latin typeface="Roboto" pitchFamily="2" charset="0"/>
                  <a:ea typeface="Roboto" pitchFamily="2" charset="0"/>
                </a:rPr>
                <a:t>Kestrel</a:t>
              </a:r>
              <a:r>
                <a:rPr lang="es-MX" sz="1000" dirty="0">
                  <a:latin typeface="Roboto" pitchFamily="2" charset="0"/>
                  <a:ea typeface="Roboto" pitchFamily="2" charset="0"/>
                </a:rPr>
                <a:t>”.</a:t>
              </a:r>
            </a:p>
            <a:p>
              <a:r>
                <a:rPr lang="es-MX" sz="1000" dirty="0">
                  <a:latin typeface="Roboto" pitchFamily="2" charset="0"/>
                  <a:ea typeface="Roboto" pitchFamily="2" charset="0"/>
                </a:rPr>
                <a:t>Se le adiciona:</a:t>
              </a:r>
            </a:p>
            <a:p>
              <a:r>
                <a:rPr lang="es-MX" sz="1000" b="1" dirty="0">
                  <a:latin typeface="Roboto" pitchFamily="2" charset="0"/>
                  <a:ea typeface="Roboto" pitchFamily="2" charset="0"/>
                </a:rPr>
                <a:t>JVM</a:t>
              </a:r>
              <a:r>
                <a:rPr lang="es-MX" sz="1000" dirty="0">
                  <a:latin typeface="Roboto" pitchFamily="2" charset="0"/>
                  <a:ea typeface="Roboto" pitchFamily="2" charset="0"/>
                </a:rPr>
                <a:t>: (Java Virtual Machine), </a:t>
              </a:r>
              <a:r>
                <a:rPr lang="es-MX" sz="1000" b="1" dirty="0">
                  <a:latin typeface="Roboto" pitchFamily="2" charset="0"/>
                  <a:ea typeface="Roboto" pitchFamily="2" charset="0"/>
                </a:rPr>
                <a:t>JNDI</a:t>
              </a:r>
              <a:r>
                <a:rPr lang="es-MX" sz="1000" dirty="0">
                  <a:latin typeface="Roboto" pitchFamily="2" charset="0"/>
                  <a:ea typeface="Roboto" pitchFamily="2" charset="0"/>
                </a:rPr>
                <a:t>(J</a:t>
              </a:r>
              <a:r>
                <a:rPr lang="en-US" sz="1000" dirty="0">
                  <a:latin typeface="Roboto" pitchFamily="2" charset="0"/>
                  <a:ea typeface="Roboto" pitchFamily="2" charset="0"/>
                </a:rPr>
                <a:t>ava Naming and Directory Interface).</a:t>
              </a:r>
            </a:p>
            <a:p>
              <a:endParaRPr lang="en-US" sz="1000" dirty="0">
                <a:latin typeface="Roboto" pitchFamily="2" charset="0"/>
                <a:ea typeface="Roboto" pitchFamily="2" charset="0"/>
              </a:endParaRPr>
            </a:p>
            <a:p>
              <a:r>
                <a:rPr lang="en-US" sz="1000" b="1" dirty="0">
                  <a:solidFill>
                    <a:srgbClr val="7030A0"/>
                  </a:solidFill>
                  <a:latin typeface="Roboto" pitchFamily="2" charset="0"/>
                  <a:ea typeface="Roboto" pitchFamily="2" charset="0"/>
                </a:rPr>
                <a:t>2002</a:t>
              </a:r>
            </a:p>
            <a:p>
              <a:r>
                <a:rPr lang="en-US" sz="1000" b="1" dirty="0">
                  <a:latin typeface="Roboto" pitchFamily="2" charset="0"/>
                  <a:ea typeface="Roboto" pitchFamily="2" charset="0"/>
                </a:rPr>
                <a:t>J2SE 1.4.</a:t>
              </a:r>
            </a:p>
            <a:p>
              <a:r>
                <a:rPr lang="en-US" sz="1000" dirty="0">
                  <a:latin typeface="Roboto" pitchFamily="2" charset="0"/>
                  <a:ea typeface="Roboto" pitchFamily="2" charset="0"/>
                </a:rPr>
                <a:t>Llamado </a:t>
              </a:r>
              <a:r>
                <a:rPr lang="en-US" sz="1000" b="1" dirty="0">
                  <a:latin typeface="Roboto" pitchFamily="2" charset="0"/>
                  <a:ea typeface="Roboto" pitchFamily="2" charset="0"/>
                </a:rPr>
                <a:t>“Merlín”.</a:t>
              </a:r>
            </a:p>
            <a:p>
              <a:r>
                <a:rPr lang="en-US" sz="1000" dirty="0">
                  <a:latin typeface="Roboto" pitchFamily="2" charset="0"/>
                  <a:ea typeface="Roboto" pitchFamily="2" charset="0"/>
                </a:rPr>
                <a:t>Incluye </a:t>
              </a:r>
              <a:r>
                <a:rPr lang="en-US" sz="1000" b="1" dirty="0">
                  <a:latin typeface="Roboto" pitchFamily="2" charset="0"/>
                  <a:ea typeface="Roboto" pitchFamily="2" charset="0"/>
                </a:rPr>
                <a:t>Regex </a:t>
              </a:r>
              <a:r>
                <a:rPr lang="en-US" sz="1000" dirty="0">
                  <a:latin typeface="Roboto" pitchFamily="2" charset="0"/>
                  <a:ea typeface="Roboto" pitchFamily="2" charset="0"/>
                </a:rPr>
                <a:t>(Regular Expressions) modeladas a partir de las del lenguaje </a:t>
              </a:r>
              <a:r>
                <a:rPr lang="en-US" sz="1000" b="1" dirty="0">
                  <a:latin typeface="Roboto" pitchFamily="2" charset="0"/>
                  <a:ea typeface="Roboto" pitchFamily="2" charset="0"/>
                </a:rPr>
                <a:t>Pearl.</a:t>
              </a:r>
              <a:endParaRPr lang="en-US" sz="1000" dirty="0">
                <a:latin typeface="Roboto" pitchFamily="2" charset="0"/>
                <a:ea typeface="Roboto" pitchFamily="2" charset="0"/>
              </a:endParaRPr>
            </a:p>
            <a:p>
              <a:endParaRPr lang="es-MX" sz="1000" dirty="0">
                <a:latin typeface="Roboto" pitchFamily="2" charset="0"/>
                <a:ea typeface="Roboto" pitchFamily="2" charset="0"/>
              </a:endParaRPr>
            </a:p>
          </p:txBody>
        </p:sp>
        <p:cxnSp>
          <p:nvCxnSpPr>
            <p:cNvPr id="89" name="Conector recto 88">
              <a:extLst>
                <a:ext uri="{FF2B5EF4-FFF2-40B4-BE49-F238E27FC236}">
                  <a16:creationId xmlns:a16="http://schemas.microsoft.com/office/drawing/2014/main" id="{26E1A86D-CF11-6649-1FAD-1E3C7931ACFF}"/>
                </a:ext>
              </a:extLst>
            </p:cNvPr>
            <p:cNvCxnSpPr>
              <a:cxnSpLocks/>
            </p:cNvCxnSpPr>
            <p:nvPr/>
          </p:nvCxnSpPr>
          <p:spPr>
            <a:xfrm>
              <a:off x="1136824" y="528701"/>
              <a:ext cx="1828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90" name="Conector recto 89">
            <a:extLst>
              <a:ext uri="{FF2B5EF4-FFF2-40B4-BE49-F238E27FC236}">
                <a16:creationId xmlns:a16="http://schemas.microsoft.com/office/drawing/2014/main" id="{84B71C45-0A01-4B7E-079A-D87C378F621B}"/>
              </a:ext>
            </a:extLst>
          </p:cNvPr>
          <p:cNvCxnSpPr>
            <a:cxnSpLocks/>
          </p:cNvCxnSpPr>
          <p:nvPr/>
        </p:nvCxnSpPr>
        <p:spPr>
          <a:xfrm flipV="1">
            <a:off x="6124825" y="1122122"/>
            <a:ext cx="0" cy="1859692"/>
          </a:xfrm>
          <a:prstGeom prst="line">
            <a:avLst/>
          </a:prstGeom>
          <a:ln>
            <a:headEnd type="diamond" w="med" len="med"/>
            <a:tailEnd type="diamond" w="med" len="med"/>
          </a:ln>
        </p:spPr>
        <p:style>
          <a:lnRef idx="1">
            <a:schemeClr val="dk1"/>
          </a:lnRef>
          <a:fillRef idx="0">
            <a:schemeClr val="dk1"/>
          </a:fillRef>
          <a:effectRef idx="0">
            <a:schemeClr val="dk1"/>
          </a:effectRef>
          <a:fontRef idx="minor">
            <a:schemeClr val="tx1"/>
          </a:fontRef>
        </p:style>
      </p:cxnSp>
      <p:pic>
        <p:nvPicPr>
          <p:cNvPr id="92" name="Imagen 91">
            <a:extLst>
              <a:ext uri="{FF2B5EF4-FFF2-40B4-BE49-F238E27FC236}">
                <a16:creationId xmlns:a16="http://schemas.microsoft.com/office/drawing/2014/main" id="{407DFEF9-278C-B1EF-A388-9AEE029303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8263" y="221495"/>
            <a:ext cx="609600" cy="609600"/>
          </a:xfrm>
          <a:prstGeom prst="rect">
            <a:avLst/>
          </a:prstGeom>
        </p:spPr>
      </p:pic>
      <p:sp>
        <p:nvSpPr>
          <p:cNvPr id="93" name="Elipse 92">
            <a:extLst>
              <a:ext uri="{FF2B5EF4-FFF2-40B4-BE49-F238E27FC236}">
                <a16:creationId xmlns:a16="http://schemas.microsoft.com/office/drawing/2014/main" id="{7C048CDF-06A1-DCEE-9DEF-892A82EB0ABE}"/>
              </a:ext>
            </a:extLst>
          </p:cNvPr>
          <p:cNvSpPr/>
          <p:nvPr/>
        </p:nvSpPr>
        <p:spPr>
          <a:xfrm>
            <a:off x="8174281" y="2723698"/>
            <a:ext cx="1384002" cy="1384002"/>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cxnSp>
        <p:nvCxnSpPr>
          <p:cNvPr id="94" name="Conector recto 93">
            <a:extLst>
              <a:ext uri="{FF2B5EF4-FFF2-40B4-BE49-F238E27FC236}">
                <a16:creationId xmlns:a16="http://schemas.microsoft.com/office/drawing/2014/main" id="{7549E13C-8542-2963-1CC9-6892EBCA204B}"/>
              </a:ext>
            </a:extLst>
          </p:cNvPr>
          <p:cNvCxnSpPr>
            <a:cxnSpLocks/>
            <a:endCxn id="93" idx="4"/>
          </p:cNvCxnSpPr>
          <p:nvPr/>
        </p:nvCxnSpPr>
        <p:spPr>
          <a:xfrm flipV="1">
            <a:off x="8866282" y="4107700"/>
            <a:ext cx="0" cy="1156619"/>
          </a:xfrm>
          <a:prstGeom prst="line">
            <a:avLst/>
          </a:prstGeom>
          <a:ln>
            <a:headEnd type="diamond" w="med" len="med"/>
            <a:tailEnd type="diamond" w="med" len="med"/>
          </a:ln>
        </p:spPr>
        <p:style>
          <a:lnRef idx="1">
            <a:schemeClr val="dk1"/>
          </a:lnRef>
          <a:fillRef idx="0">
            <a:schemeClr val="dk1"/>
          </a:fillRef>
          <a:effectRef idx="0">
            <a:schemeClr val="dk1"/>
          </a:effectRef>
          <a:fontRef idx="minor">
            <a:schemeClr val="tx1"/>
          </a:fontRef>
        </p:style>
      </p:cxnSp>
      <p:sp>
        <p:nvSpPr>
          <p:cNvPr id="95" name="CuadroTexto 94">
            <a:extLst>
              <a:ext uri="{FF2B5EF4-FFF2-40B4-BE49-F238E27FC236}">
                <a16:creationId xmlns:a16="http://schemas.microsoft.com/office/drawing/2014/main" id="{814E59CF-EB2B-8857-F821-3014401E6C78}"/>
              </a:ext>
            </a:extLst>
          </p:cNvPr>
          <p:cNvSpPr txBox="1"/>
          <p:nvPr/>
        </p:nvSpPr>
        <p:spPr>
          <a:xfrm rot="16200000">
            <a:off x="8085589" y="4559781"/>
            <a:ext cx="1191352" cy="369332"/>
          </a:xfrm>
          <a:prstGeom prst="rect">
            <a:avLst/>
          </a:prstGeom>
          <a:noFill/>
        </p:spPr>
        <p:txBody>
          <a:bodyPr wrap="none" rtlCol="0">
            <a:spAutoFit/>
          </a:bodyPr>
          <a:lstStyle/>
          <a:p>
            <a:r>
              <a:rPr lang="es-MX" b="1" dirty="0">
                <a:solidFill>
                  <a:srgbClr val="2D7904"/>
                </a:solidFill>
              </a:rPr>
              <a:t>2004-2006</a:t>
            </a:r>
          </a:p>
        </p:txBody>
      </p:sp>
      <p:grpSp>
        <p:nvGrpSpPr>
          <p:cNvPr id="96" name="Grupo 95">
            <a:extLst>
              <a:ext uri="{FF2B5EF4-FFF2-40B4-BE49-F238E27FC236}">
                <a16:creationId xmlns:a16="http://schemas.microsoft.com/office/drawing/2014/main" id="{F82A57E3-9474-825D-E89F-B57D296B8259}"/>
              </a:ext>
            </a:extLst>
          </p:cNvPr>
          <p:cNvGrpSpPr/>
          <p:nvPr/>
        </p:nvGrpSpPr>
        <p:grpSpPr>
          <a:xfrm>
            <a:off x="9235614" y="3942630"/>
            <a:ext cx="2368411" cy="2132628"/>
            <a:chOff x="1064740" y="229108"/>
            <a:chExt cx="2368411" cy="2132628"/>
          </a:xfrm>
        </p:grpSpPr>
        <p:sp>
          <p:nvSpPr>
            <p:cNvPr id="97" name="CuadroTexto 96">
              <a:extLst>
                <a:ext uri="{FF2B5EF4-FFF2-40B4-BE49-F238E27FC236}">
                  <a16:creationId xmlns:a16="http://schemas.microsoft.com/office/drawing/2014/main" id="{3C5B29D1-B17C-BCAF-7592-64DC787F8D7D}"/>
                </a:ext>
              </a:extLst>
            </p:cNvPr>
            <p:cNvSpPr txBox="1"/>
            <p:nvPr/>
          </p:nvSpPr>
          <p:spPr>
            <a:xfrm>
              <a:off x="1112106" y="229108"/>
              <a:ext cx="2321045" cy="292388"/>
            </a:xfrm>
            <a:prstGeom prst="rect">
              <a:avLst/>
            </a:prstGeom>
            <a:noFill/>
          </p:spPr>
          <p:txBody>
            <a:bodyPr wrap="square" rtlCol="0">
              <a:spAutoFit/>
            </a:bodyPr>
            <a:lstStyle/>
            <a:p>
              <a:r>
                <a:rPr lang="es-MX" sz="1300" b="1" dirty="0">
                  <a:solidFill>
                    <a:srgbClr val="2D7904"/>
                  </a:solidFill>
                  <a:latin typeface="Roboto" pitchFamily="2" charset="0"/>
                  <a:ea typeface="Roboto" pitchFamily="2" charset="0"/>
                </a:rPr>
                <a:t>J2DSE 5.0 – JAVA SE 6</a:t>
              </a:r>
            </a:p>
          </p:txBody>
        </p:sp>
        <p:sp>
          <p:nvSpPr>
            <p:cNvPr id="98" name="CuadroTexto 97">
              <a:extLst>
                <a:ext uri="{FF2B5EF4-FFF2-40B4-BE49-F238E27FC236}">
                  <a16:creationId xmlns:a16="http://schemas.microsoft.com/office/drawing/2014/main" id="{ACA5684D-77B0-CBE9-1376-B3FAC18EFFD8}"/>
                </a:ext>
              </a:extLst>
            </p:cNvPr>
            <p:cNvSpPr txBox="1"/>
            <p:nvPr/>
          </p:nvSpPr>
          <p:spPr>
            <a:xfrm>
              <a:off x="1064740" y="576632"/>
              <a:ext cx="2368409" cy="1785104"/>
            </a:xfrm>
            <a:prstGeom prst="rect">
              <a:avLst/>
            </a:prstGeom>
            <a:noFill/>
          </p:spPr>
          <p:txBody>
            <a:bodyPr wrap="square" rtlCol="0">
              <a:spAutoFit/>
            </a:bodyPr>
            <a:lstStyle/>
            <a:p>
              <a:r>
                <a:rPr lang="es-MX" sz="1000" dirty="0">
                  <a:latin typeface="Roboto" pitchFamily="2" charset="0"/>
                  <a:ea typeface="Roboto" pitchFamily="2" charset="0"/>
                </a:rPr>
                <a:t>Liberado J2SE con muchas de las características estándar de las bibliotecas principales. </a:t>
              </a:r>
            </a:p>
            <a:p>
              <a:endParaRPr lang="es-MX" sz="1000" dirty="0">
                <a:latin typeface="Roboto" pitchFamily="2" charset="0"/>
                <a:ea typeface="Roboto" pitchFamily="2" charset="0"/>
              </a:endParaRPr>
            </a:p>
            <a:p>
              <a:r>
                <a:rPr lang="es-MX" sz="1000" b="1" dirty="0">
                  <a:solidFill>
                    <a:srgbClr val="2D7904"/>
                  </a:solidFill>
                  <a:latin typeface="Roboto" pitchFamily="2" charset="0"/>
                  <a:ea typeface="Roboto" pitchFamily="2" charset="0"/>
                </a:rPr>
                <a:t>2006</a:t>
              </a:r>
            </a:p>
            <a:p>
              <a:r>
                <a:rPr lang="es-MX" sz="1000" dirty="0">
                  <a:latin typeface="Roboto" pitchFamily="2" charset="0"/>
                  <a:ea typeface="Roboto" pitchFamily="2" charset="0"/>
                </a:rPr>
                <a:t>Se le llamo</a:t>
              </a:r>
              <a:r>
                <a:rPr lang="es-MX" sz="1000" b="1" dirty="0">
                  <a:latin typeface="Roboto" pitchFamily="2" charset="0"/>
                  <a:ea typeface="Roboto" pitchFamily="2" charset="0"/>
                </a:rPr>
                <a:t> </a:t>
              </a:r>
              <a:r>
                <a:rPr lang="es-MX" sz="1000" dirty="0">
                  <a:latin typeface="Roboto" pitchFamily="2" charset="0"/>
                  <a:ea typeface="Roboto" pitchFamily="2" charset="0"/>
                </a:rPr>
                <a:t>“</a:t>
              </a:r>
              <a:r>
                <a:rPr lang="es-MX" sz="1000" b="1" dirty="0">
                  <a:latin typeface="Roboto" pitchFamily="2" charset="0"/>
                  <a:ea typeface="Roboto" pitchFamily="2" charset="0"/>
                </a:rPr>
                <a:t>Mustang</a:t>
              </a:r>
              <a:r>
                <a:rPr lang="es-MX" sz="1000" dirty="0">
                  <a:latin typeface="Roboto" pitchFamily="2" charset="0"/>
                  <a:ea typeface="Roboto" pitchFamily="2" charset="0"/>
                </a:rPr>
                <a:t>” a las variantes de Java que salieron como lo fue </a:t>
              </a:r>
            </a:p>
            <a:p>
              <a:r>
                <a:rPr lang="es-MX" sz="1000" b="1" dirty="0">
                  <a:latin typeface="Roboto" pitchFamily="2" charset="0"/>
                  <a:ea typeface="Roboto" pitchFamily="2" charset="0"/>
                </a:rPr>
                <a:t>J2SE, J2ME, J2EE.</a:t>
              </a:r>
            </a:p>
            <a:p>
              <a:r>
                <a:rPr lang="es-MX" sz="1000" b="1" dirty="0">
                  <a:latin typeface="Roboto" pitchFamily="2" charset="0"/>
                  <a:ea typeface="Roboto" pitchFamily="2" charset="0"/>
                </a:rPr>
                <a:t> </a:t>
              </a:r>
              <a:r>
                <a:rPr lang="es-MX" sz="1000" dirty="0">
                  <a:latin typeface="Roboto" pitchFamily="2" charset="0"/>
                  <a:ea typeface="Roboto" pitchFamily="2" charset="0"/>
                </a:rPr>
                <a:t>Sun Microsystems lo convierte en Open </a:t>
              </a:r>
              <a:r>
                <a:rPr lang="es-MX" sz="1000" dirty="0" err="1">
                  <a:latin typeface="Roboto" pitchFamily="2" charset="0"/>
                  <a:ea typeface="Roboto" pitchFamily="2" charset="0"/>
                </a:rPr>
                <a:t>Source</a:t>
              </a:r>
              <a:r>
                <a:rPr lang="es-MX" sz="1000" dirty="0">
                  <a:latin typeface="Roboto" pitchFamily="2" charset="0"/>
                  <a:ea typeface="Roboto" pitchFamily="2" charset="0"/>
                </a:rPr>
                <a:t> mediante una licencia GNU General </a:t>
              </a:r>
              <a:r>
                <a:rPr lang="es-MX" sz="1000" dirty="0" err="1">
                  <a:latin typeface="Roboto" pitchFamily="2" charset="0"/>
                  <a:ea typeface="Roboto" pitchFamily="2" charset="0"/>
                </a:rPr>
                <a:t>Public</a:t>
              </a:r>
              <a:r>
                <a:rPr lang="es-MX" sz="1000" dirty="0">
                  <a:latin typeface="Roboto" pitchFamily="2" charset="0"/>
                  <a:ea typeface="Roboto" pitchFamily="2" charset="0"/>
                </a:rPr>
                <a:t> </a:t>
              </a:r>
              <a:r>
                <a:rPr lang="es-MX" sz="1000" dirty="0" err="1">
                  <a:latin typeface="Roboto" pitchFamily="2" charset="0"/>
                  <a:ea typeface="Roboto" pitchFamily="2" charset="0"/>
                </a:rPr>
                <a:t>License</a:t>
              </a:r>
              <a:r>
                <a:rPr lang="es-MX" sz="1000" dirty="0">
                  <a:latin typeface="Roboto" pitchFamily="2" charset="0"/>
                  <a:ea typeface="Roboto" pitchFamily="2" charset="0"/>
                </a:rPr>
                <a:t> (GPL).</a:t>
              </a:r>
            </a:p>
          </p:txBody>
        </p:sp>
        <p:cxnSp>
          <p:nvCxnSpPr>
            <p:cNvPr id="99" name="Conector recto 98">
              <a:extLst>
                <a:ext uri="{FF2B5EF4-FFF2-40B4-BE49-F238E27FC236}">
                  <a16:creationId xmlns:a16="http://schemas.microsoft.com/office/drawing/2014/main" id="{65F8F668-EA88-7E50-647C-94898753EA6C}"/>
                </a:ext>
              </a:extLst>
            </p:cNvPr>
            <p:cNvCxnSpPr>
              <a:cxnSpLocks/>
            </p:cNvCxnSpPr>
            <p:nvPr/>
          </p:nvCxnSpPr>
          <p:spPr>
            <a:xfrm>
              <a:off x="1112107" y="521496"/>
              <a:ext cx="2248262" cy="0"/>
            </a:xfrm>
            <a:prstGeom prst="line">
              <a:avLst/>
            </a:prstGeom>
            <a:ln w="38100">
              <a:solidFill>
                <a:srgbClr val="2D7904"/>
              </a:solidFill>
            </a:ln>
          </p:spPr>
          <p:style>
            <a:lnRef idx="1">
              <a:schemeClr val="accent1"/>
            </a:lnRef>
            <a:fillRef idx="0">
              <a:schemeClr val="accent1"/>
            </a:fillRef>
            <a:effectRef idx="0">
              <a:schemeClr val="accent1"/>
            </a:effectRef>
            <a:fontRef idx="minor">
              <a:schemeClr val="tx1"/>
            </a:fontRef>
          </p:style>
        </p:cxnSp>
      </p:grpSp>
      <p:pic>
        <p:nvPicPr>
          <p:cNvPr id="105" name="Imagen 104">
            <a:extLst>
              <a:ext uri="{FF2B5EF4-FFF2-40B4-BE49-F238E27FC236}">
                <a16:creationId xmlns:a16="http://schemas.microsoft.com/office/drawing/2014/main" id="{01ACD64F-1775-34F4-4DB9-3DEA2A9640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96599" y="5465658"/>
            <a:ext cx="609600" cy="609600"/>
          </a:xfrm>
          <a:prstGeom prst="rect">
            <a:avLst/>
          </a:prstGeom>
        </p:spPr>
      </p:pic>
      <p:sp>
        <p:nvSpPr>
          <p:cNvPr id="106" name="Elipse 105">
            <a:extLst>
              <a:ext uri="{FF2B5EF4-FFF2-40B4-BE49-F238E27FC236}">
                <a16:creationId xmlns:a16="http://schemas.microsoft.com/office/drawing/2014/main" id="{CD0B5C40-C328-5620-7BC1-F0DBFD6786F4}"/>
              </a:ext>
            </a:extLst>
          </p:cNvPr>
          <p:cNvSpPr/>
          <p:nvPr/>
        </p:nvSpPr>
        <p:spPr>
          <a:xfrm>
            <a:off x="9372271" y="2960947"/>
            <a:ext cx="914400" cy="914400"/>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107" name="CuadroTexto 106">
            <a:extLst>
              <a:ext uri="{FF2B5EF4-FFF2-40B4-BE49-F238E27FC236}">
                <a16:creationId xmlns:a16="http://schemas.microsoft.com/office/drawing/2014/main" id="{9410F025-34C5-3665-5ED7-F3B05A8F530C}"/>
              </a:ext>
            </a:extLst>
          </p:cNvPr>
          <p:cNvSpPr txBox="1"/>
          <p:nvPr/>
        </p:nvSpPr>
        <p:spPr>
          <a:xfrm rot="16200000">
            <a:off x="9072227" y="1860117"/>
            <a:ext cx="1233030" cy="369332"/>
          </a:xfrm>
          <a:prstGeom prst="rect">
            <a:avLst/>
          </a:prstGeom>
          <a:noFill/>
        </p:spPr>
        <p:txBody>
          <a:bodyPr wrap="none" rtlCol="0">
            <a:spAutoFit/>
          </a:bodyPr>
          <a:lstStyle/>
          <a:p>
            <a:r>
              <a:rPr lang="es-MX" b="1" dirty="0">
                <a:solidFill>
                  <a:srgbClr val="B30C0C"/>
                </a:solidFill>
              </a:rPr>
              <a:t>2010, 2011</a:t>
            </a:r>
          </a:p>
        </p:txBody>
      </p:sp>
      <p:grpSp>
        <p:nvGrpSpPr>
          <p:cNvPr id="108" name="Grupo 107">
            <a:extLst>
              <a:ext uri="{FF2B5EF4-FFF2-40B4-BE49-F238E27FC236}">
                <a16:creationId xmlns:a16="http://schemas.microsoft.com/office/drawing/2014/main" id="{A9EC83EF-839C-7618-AE11-B9531A415D93}"/>
              </a:ext>
            </a:extLst>
          </p:cNvPr>
          <p:cNvGrpSpPr/>
          <p:nvPr/>
        </p:nvGrpSpPr>
        <p:grpSpPr>
          <a:xfrm>
            <a:off x="10264021" y="218255"/>
            <a:ext cx="1876166" cy="2188444"/>
            <a:chOff x="1089458" y="229108"/>
            <a:chExt cx="1876166" cy="2188444"/>
          </a:xfrm>
        </p:grpSpPr>
        <p:sp>
          <p:nvSpPr>
            <p:cNvPr id="109" name="CuadroTexto 108">
              <a:extLst>
                <a:ext uri="{FF2B5EF4-FFF2-40B4-BE49-F238E27FC236}">
                  <a16:creationId xmlns:a16="http://schemas.microsoft.com/office/drawing/2014/main" id="{B852EA43-F6B0-AC42-FAB4-570B207564A9}"/>
                </a:ext>
              </a:extLst>
            </p:cNvPr>
            <p:cNvSpPr txBox="1"/>
            <p:nvPr/>
          </p:nvSpPr>
          <p:spPr>
            <a:xfrm>
              <a:off x="1270804" y="229108"/>
              <a:ext cx="1511404" cy="292388"/>
            </a:xfrm>
            <a:prstGeom prst="rect">
              <a:avLst/>
            </a:prstGeom>
            <a:noFill/>
            <a:ln>
              <a:noFill/>
            </a:ln>
          </p:spPr>
          <p:txBody>
            <a:bodyPr wrap="square" rtlCol="0">
              <a:spAutoFit/>
            </a:bodyPr>
            <a:lstStyle/>
            <a:p>
              <a:r>
                <a:rPr lang="es-MX" sz="1300" b="1" dirty="0">
                  <a:solidFill>
                    <a:srgbClr val="B30C0C"/>
                  </a:solidFill>
                  <a:latin typeface="Roboto" pitchFamily="2" charset="0"/>
                  <a:ea typeface="Roboto" pitchFamily="2" charset="0"/>
                </a:rPr>
                <a:t>Oracle, JAVA SE7</a:t>
              </a:r>
            </a:p>
          </p:txBody>
        </p:sp>
        <p:sp>
          <p:nvSpPr>
            <p:cNvPr id="110" name="CuadroTexto 109">
              <a:extLst>
                <a:ext uri="{FF2B5EF4-FFF2-40B4-BE49-F238E27FC236}">
                  <a16:creationId xmlns:a16="http://schemas.microsoft.com/office/drawing/2014/main" id="{EEFFB8D6-B440-A9F6-1929-E98E7C5D4A9C}"/>
                </a:ext>
              </a:extLst>
            </p:cNvPr>
            <p:cNvSpPr txBox="1"/>
            <p:nvPr/>
          </p:nvSpPr>
          <p:spPr>
            <a:xfrm>
              <a:off x="1089458" y="632448"/>
              <a:ext cx="1876164" cy="1785104"/>
            </a:xfrm>
            <a:prstGeom prst="rect">
              <a:avLst/>
            </a:prstGeom>
            <a:noFill/>
            <a:ln>
              <a:noFill/>
            </a:ln>
          </p:spPr>
          <p:txBody>
            <a:bodyPr wrap="square" rtlCol="0">
              <a:spAutoFit/>
            </a:bodyPr>
            <a:lstStyle/>
            <a:p>
              <a:r>
                <a:rPr lang="es-MX" sz="1000" b="1" dirty="0">
                  <a:solidFill>
                    <a:srgbClr val="B30C0C"/>
                  </a:solidFill>
                  <a:latin typeface="Roboto" pitchFamily="2" charset="0"/>
                  <a:ea typeface="Roboto" pitchFamily="2" charset="0"/>
                </a:rPr>
                <a:t>2010</a:t>
              </a:r>
            </a:p>
            <a:p>
              <a:r>
                <a:rPr lang="es-MX" sz="1000" b="1" dirty="0">
                  <a:latin typeface="Roboto" pitchFamily="2" charset="0"/>
                  <a:ea typeface="Roboto" pitchFamily="2" charset="0"/>
                </a:rPr>
                <a:t>Oracle</a:t>
              </a:r>
              <a:r>
                <a:rPr lang="es-MX" sz="1000" dirty="0">
                  <a:latin typeface="Roboto" pitchFamily="2" charset="0"/>
                  <a:ea typeface="Roboto" pitchFamily="2" charset="0"/>
                </a:rPr>
                <a:t> compra Sun Microsystems.</a:t>
              </a:r>
              <a:endParaRPr lang="en-US" sz="1000" dirty="0">
                <a:latin typeface="Roboto" pitchFamily="2" charset="0"/>
                <a:ea typeface="Roboto" pitchFamily="2" charset="0"/>
              </a:endParaRPr>
            </a:p>
            <a:p>
              <a:endParaRPr lang="en-US" sz="1000" dirty="0">
                <a:latin typeface="Roboto" pitchFamily="2" charset="0"/>
                <a:ea typeface="Roboto" pitchFamily="2" charset="0"/>
              </a:endParaRPr>
            </a:p>
            <a:p>
              <a:r>
                <a:rPr lang="en-US" sz="1000" b="1" dirty="0">
                  <a:solidFill>
                    <a:srgbClr val="B30C0C"/>
                  </a:solidFill>
                  <a:latin typeface="Roboto" pitchFamily="2" charset="0"/>
                  <a:ea typeface="Roboto" pitchFamily="2" charset="0"/>
                </a:rPr>
                <a:t>2011</a:t>
              </a:r>
            </a:p>
            <a:p>
              <a:r>
                <a:rPr lang="es-MX" sz="1000" b="1" dirty="0">
                  <a:latin typeface="Roboto" pitchFamily="2" charset="0"/>
                  <a:ea typeface="Roboto" pitchFamily="2" charset="0"/>
                </a:rPr>
                <a:t>J2SE7  </a:t>
              </a:r>
              <a:r>
                <a:rPr lang="es-MX" sz="1000" dirty="0">
                  <a:latin typeface="Roboto" pitchFamily="2" charset="0"/>
                  <a:ea typeface="Roboto" pitchFamily="2" charset="0"/>
                </a:rPr>
                <a:t>llamado</a:t>
              </a:r>
              <a:r>
                <a:rPr lang="es-MX" sz="1000" b="1" dirty="0">
                  <a:latin typeface="Roboto" pitchFamily="2" charset="0"/>
                  <a:ea typeface="Roboto" pitchFamily="2" charset="0"/>
                </a:rPr>
                <a:t> </a:t>
              </a:r>
              <a:r>
                <a:rPr lang="es-MX" sz="1000" dirty="0">
                  <a:latin typeface="Roboto" pitchFamily="2" charset="0"/>
                  <a:ea typeface="Roboto" pitchFamily="2" charset="0"/>
                </a:rPr>
                <a:t>“</a:t>
              </a:r>
              <a:r>
                <a:rPr lang="es-MX" sz="1000" b="1" dirty="0">
                  <a:latin typeface="Roboto" pitchFamily="2" charset="0"/>
                  <a:ea typeface="Roboto" pitchFamily="2" charset="0"/>
                </a:rPr>
                <a:t>Dolphin</a:t>
              </a:r>
              <a:r>
                <a:rPr lang="es-MX" sz="1000" dirty="0">
                  <a:latin typeface="Roboto" pitchFamily="2" charset="0"/>
                  <a:ea typeface="Roboto" pitchFamily="2" charset="0"/>
                </a:rPr>
                <a:t>” con lenguaje dinámico, optimización de caracteres (</a:t>
              </a:r>
              <a:r>
                <a:rPr lang="es-MX" sz="1000" dirty="0" err="1">
                  <a:latin typeface="Roboto" pitchFamily="2" charset="0"/>
                  <a:ea typeface="Roboto" pitchFamily="2" charset="0"/>
                </a:rPr>
                <a:t>String</a:t>
              </a:r>
              <a:r>
                <a:rPr lang="es-MX" sz="1000" dirty="0">
                  <a:latin typeface="Roboto" pitchFamily="2" charset="0"/>
                  <a:ea typeface="Roboto" pitchFamily="2" charset="0"/>
                </a:rPr>
                <a:t>). </a:t>
              </a:r>
            </a:p>
            <a:p>
              <a:r>
                <a:rPr lang="es-MX" sz="1000" dirty="0">
                  <a:latin typeface="Roboto" pitchFamily="2" charset="0"/>
                  <a:ea typeface="Roboto" pitchFamily="2" charset="0"/>
                </a:rPr>
                <a:t>Optimización de </a:t>
              </a:r>
              <a:r>
                <a:rPr lang="es-MX" sz="1000" b="1" dirty="0">
                  <a:latin typeface="Roboto" pitchFamily="2" charset="0"/>
                  <a:ea typeface="Roboto" pitchFamily="2" charset="0"/>
                </a:rPr>
                <a:t>GC </a:t>
              </a:r>
              <a:r>
                <a:rPr lang="es-MX" sz="1000" dirty="0">
                  <a:latin typeface="Roboto" pitchFamily="2" charset="0"/>
                  <a:ea typeface="Roboto" pitchFamily="2" charset="0"/>
                </a:rPr>
                <a:t>(</a:t>
              </a:r>
              <a:r>
                <a:rPr lang="es-MX" sz="1000" dirty="0" err="1">
                  <a:latin typeface="Roboto" pitchFamily="2" charset="0"/>
                  <a:ea typeface="Roboto" pitchFamily="2" charset="0"/>
                </a:rPr>
                <a:t>Garbage</a:t>
              </a:r>
              <a:r>
                <a:rPr lang="es-MX" sz="1000" dirty="0">
                  <a:latin typeface="Roboto" pitchFamily="2" charset="0"/>
                  <a:ea typeface="Roboto" pitchFamily="2" charset="0"/>
                </a:rPr>
                <a:t> </a:t>
              </a:r>
              <a:r>
                <a:rPr lang="es-MX" sz="1000" dirty="0" err="1">
                  <a:latin typeface="Roboto" pitchFamily="2" charset="0"/>
                  <a:ea typeface="Roboto" pitchFamily="2" charset="0"/>
                </a:rPr>
                <a:t>Collection</a:t>
              </a:r>
              <a:r>
                <a:rPr lang="es-MX" sz="1000" dirty="0">
                  <a:latin typeface="Roboto" pitchFamily="2" charset="0"/>
                  <a:ea typeface="Roboto" pitchFamily="2" charset="0"/>
                </a:rPr>
                <a:t>)  </a:t>
              </a:r>
              <a:endParaRPr lang="es-MX" sz="1000" b="1" dirty="0">
                <a:latin typeface="Roboto" pitchFamily="2" charset="0"/>
                <a:ea typeface="Roboto" pitchFamily="2" charset="0"/>
              </a:endParaRPr>
            </a:p>
          </p:txBody>
        </p:sp>
        <p:cxnSp>
          <p:nvCxnSpPr>
            <p:cNvPr id="111" name="Conector recto 110">
              <a:extLst>
                <a:ext uri="{FF2B5EF4-FFF2-40B4-BE49-F238E27FC236}">
                  <a16:creationId xmlns:a16="http://schemas.microsoft.com/office/drawing/2014/main" id="{8ED867D9-D772-313A-6DB1-0439049AB98B}"/>
                </a:ext>
              </a:extLst>
            </p:cNvPr>
            <p:cNvCxnSpPr>
              <a:cxnSpLocks/>
            </p:cNvCxnSpPr>
            <p:nvPr/>
          </p:nvCxnSpPr>
          <p:spPr>
            <a:xfrm>
              <a:off x="1136824" y="528701"/>
              <a:ext cx="1828800" cy="0"/>
            </a:xfrm>
            <a:prstGeom prst="line">
              <a:avLst/>
            </a:prstGeom>
            <a:ln w="38100">
              <a:solidFill>
                <a:srgbClr val="B30C0C"/>
              </a:solidFill>
            </a:ln>
          </p:spPr>
          <p:style>
            <a:lnRef idx="1">
              <a:schemeClr val="accent1"/>
            </a:lnRef>
            <a:fillRef idx="0">
              <a:schemeClr val="accent1"/>
            </a:fillRef>
            <a:effectRef idx="0">
              <a:schemeClr val="accent1"/>
            </a:effectRef>
            <a:fontRef idx="minor">
              <a:schemeClr val="tx1"/>
            </a:fontRef>
          </p:style>
        </p:cxnSp>
      </p:grpSp>
      <p:cxnSp>
        <p:nvCxnSpPr>
          <p:cNvPr id="112" name="Conector recto 111">
            <a:extLst>
              <a:ext uri="{FF2B5EF4-FFF2-40B4-BE49-F238E27FC236}">
                <a16:creationId xmlns:a16="http://schemas.microsoft.com/office/drawing/2014/main" id="{A4E44138-EA6B-2E51-E366-0CB175C75938}"/>
              </a:ext>
            </a:extLst>
          </p:cNvPr>
          <p:cNvCxnSpPr>
            <a:cxnSpLocks/>
          </p:cNvCxnSpPr>
          <p:nvPr/>
        </p:nvCxnSpPr>
        <p:spPr>
          <a:xfrm flipV="1">
            <a:off x="9821233" y="1111269"/>
            <a:ext cx="0" cy="1859692"/>
          </a:xfrm>
          <a:prstGeom prst="line">
            <a:avLst/>
          </a:prstGeom>
          <a:ln>
            <a:headEnd type="diamond" w="med" len="med"/>
            <a:tailEnd type="diamond" w="med" len="med"/>
          </a:ln>
        </p:spPr>
        <p:style>
          <a:lnRef idx="1">
            <a:schemeClr val="dk1"/>
          </a:lnRef>
          <a:fillRef idx="0">
            <a:schemeClr val="dk1"/>
          </a:fillRef>
          <a:effectRef idx="0">
            <a:schemeClr val="dk1"/>
          </a:effectRef>
          <a:fontRef idx="minor">
            <a:schemeClr val="tx1"/>
          </a:fontRef>
        </p:style>
      </p:cxnSp>
      <p:pic>
        <p:nvPicPr>
          <p:cNvPr id="115" name="Imagen 114">
            <a:extLst>
              <a:ext uri="{FF2B5EF4-FFF2-40B4-BE49-F238E27FC236}">
                <a16:creationId xmlns:a16="http://schemas.microsoft.com/office/drawing/2014/main" id="{98E8986B-7B07-ED3D-109E-0B9EDACCA0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16433" y="316795"/>
            <a:ext cx="609600" cy="609600"/>
          </a:xfrm>
          <a:prstGeom prst="rect">
            <a:avLst/>
          </a:prstGeom>
        </p:spPr>
      </p:pic>
      <p:grpSp>
        <p:nvGrpSpPr>
          <p:cNvPr id="17" name="Grupo 16">
            <a:extLst>
              <a:ext uri="{FF2B5EF4-FFF2-40B4-BE49-F238E27FC236}">
                <a16:creationId xmlns:a16="http://schemas.microsoft.com/office/drawing/2014/main" id="{CD10F1DE-5147-975C-CC14-DB0759BFFE94}"/>
              </a:ext>
            </a:extLst>
          </p:cNvPr>
          <p:cNvGrpSpPr/>
          <p:nvPr/>
        </p:nvGrpSpPr>
        <p:grpSpPr>
          <a:xfrm>
            <a:off x="-3" y="3172131"/>
            <a:ext cx="11300028" cy="502459"/>
            <a:chOff x="-1" y="3172131"/>
            <a:chExt cx="7352615" cy="502459"/>
          </a:xfrm>
        </p:grpSpPr>
        <p:sp>
          <p:nvSpPr>
            <p:cNvPr id="4" name="Rectángulo 3">
              <a:extLst>
                <a:ext uri="{FF2B5EF4-FFF2-40B4-BE49-F238E27FC236}">
                  <a16:creationId xmlns:a16="http://schemas.microsoft.com/office/drawing/2014/main" id="{73097DA4-75E6-C35A-8DFD-F41F6C77CC03}"/>
                </a:ext>
              </a:extLst>
            </p:cNvPr>
            <p:cNvSpPr/>
            <p:nvPr/>
          </p:nvSpPr>
          <p:spPr>
            <a:xfrm>
              <a:off x="-1" y="3183409"/>
              <a:ext cx="4028300" cy="491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accent2"/>
                  </a:solidFill>
                  <a:latin typeface="Roboto" pitchFamily="2" charset="0"/>
                  <a:ea typeface="Roboto" pitchFamily="2" charset="0"/>
                </a:rPr>
                <a:t>1990</a:t>
              </a:r>
            </a:p>
          </p:txBody>
        </p:sp>
        <p:sp>
          <p:nvSpPr>
            <p:cNvPr id="14" name="Rectángulo 13">
              <a:extLst>
                <a:ext uri="{FF2B5EF4-FFF2-40B4-BE49-F238E27FC236}">
                  <a16:creationId xmlns:a16="http://schemas.microsoft.com/office/drawing/2014/main" id="{3720FA6E-C130-0570-874B-ED4598245715}"/>
                </a:ext>
              </a:extLst>
            </p:cNvPr>
            <p:cNvSpPr/>
            <p:nvPr/>
          </p:nvSpPr>
          <p:spPr>
            <a:xfrm>
              <a:off x="2903452" y="3172131"/>
              <a:ext cx="3931496" cy="491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accent2"/>
                  </a:solidFill>
                  <a:latin typeface="Roboto" pitchFamily="2" charset="0"/>
                  <a:ea typeface="Roboto" pitchFamily="2" charset="0"/>
                </a:rPr>
                <a:t>2000</a:t>
              </a:r>
            </a:p>
          </p:txBody>
        </p:sp>
        <p:sp>
          <p:nvSpPr>
            <p:cNvPr id="117" name="Rectángulo 116">
              <a:extLst>
                <a:ext uri="{FF2B5EF4-FFF2-40B4-BE49-F238E27FC236}">
                  <a16:creationId xmlns:a16="http://schemas.microsoft.com/office/drawing/2014/main" id="{DD84236D-803F-87E8-EE2B-E832F465CAF6}"/>
                </a:ext>
              </a:extLst>
            </p:cNvPr>
            <p:cNvSpPr/>
            <p:nvPr/>
          </p:nvSpPr>
          <p:spPr>
            <a:xfrm>
              <a:off x="6350662" y="3176203"/>
              <a:ext cx="1001952" cy="491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accent2"/>
                  </a:solidFill>
                  <a:latin typeface="Roboto" pitchFamily="2" charset="0"/>
                  <a:ea typeface="Roboto" pitchFamily="2" charset="0"/>
                </a:rPr>
                <a:t>2010</a:t>
              </a:r>
            </a:p>
          </p:txBody>
        </p:sp>
      </p:grpSp>
    </p:spTree>
    <p:extLst>
      <p:ext uri="{BB962C8B-B14F-4D97-AF65-F5344CB8AC3E}">
        <p14:creationId xmlns:p14="http://schemas.microsoft.com/office/powerpoint/2010/main" val="386026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18" name="Elipse 17">
            <a:extLst>
              <a:ext uri="{FF2B5EF4-FFF2-40B4-BE49-F238E27FC236}">
                <a16:creationId xmlns:a16="http://schemas.microsoft.com/office/drawing/2014/main" id="{87AC9380-7780-AFB0-8E6E-83B3541FCBEE}"/>
              </a:ext>
            </a:extLst>
          </p:cNvPr>
          <p:cNvSpPr/>
          <p:nvPr/>
        </p:nvSpPr>
        <p:spPr>
          <a:xfrm>
            <a:off x="197708" y="2971800"/>
            <a:ext cx="914400" cy="9144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cxnSp>
        <p:nvCxnSpPr>
          <p:cNvPr id="24" name="Conector recto 23">
            <a:extLst>
              <a:ext uri="{FF2B5EF4-FFF2-40B4-BE49-F238E27FC236}">
                <a16:creationId xmlns:a16="http://schemas.microsoft.com/office/drawing/2014/main" id="{86B7DC19-423F-7E1E-3C77-49652F8E4F26}"/>
              </a:ext>
            </a:extLst>
          </p:cNvPr>
          <p:cNvCxnSpPr>
            <a:cxnSpLocks/>
            <a:stCxn id="18" idx="0"/>
          </p:cNvCxnSpPr>
          <p:nvPr/>
        </p:nvCxnSpPr>
        <p:spPr>
          <a:xfrm flipV="1">
            <a:off x="654908" y="1112108"/>
            <a:ext cx="0" cy="1859692"/>
          </a:xfrm>
          <a:prstGeom prst="line">
            <a:avLst/>
          </a:prstGeom>
          <a:ln>
            <a:headEnd type="diamond" w="med" len="med"/>
            <a:tailEnd type="diamond" w="med" len="med"/>
          </a:ln>
        </p:spPr>
        <p:style>
          <a:lnRef idx="1">
            <a:schemeClr val="dk1"/>
          </a:lnRef>
          <a:fillRef idx="0">
            <a:schemeClr val="dk1"/>
          </a:fillRef>
          <a:effectRef idx="0">
            <a:schemeClr val="dk1"/>
          </a:effectRef>
          <a:fontRef idx="minor">
            <a:schemeClr val="tx1"/>
          </a:fontRef>
        </p:style>
      </p:cxnSp>
      <p:sp>
        <p:nvSpPr>
          <p:cNvPr id="33" name="CuadroTexto 32">
            <a:extLst>
              <a:ext uri="{FF2B5EF4-FFF2-40B4-BE49-F238E27FC236}">
                <a16:creationId xmlns:a16="http://schemas.microsoft.com/office/drawing/2014/main" id="{7C1B09CB-3D79-A50A-4BE3-3EA1DDE0A76D}"/>
              </a:ext>
            </a:extLst>
          </p:cNvPr>
          <p:cNvSpPr txBox="1"/>
          <p:nvPr/>
        </p:nvSpPr>
        <p:spPr>
          <a:xfrm rot="16200000">
            <a:off x="187805" y="1870970"/>
            <a:ext cx="652743" cy="369332"/>
          </a:xfrm>
          <a:prstGeom prst="rect">
            <a:avLst/>
          </a:prstGeom>
          <a:noFill/>
        </p:spPr>
        <p:txBody>
          <a:bodyPr wrap="none" rtlCol="0">
            <a:spAutoFit/>
          </a:bodyPr>
          <a:lstStyle/>
          <a:p>
            <a:r>
              <a:rPr lang="es-MX" b="1" dirty="0">
                <a:solidFill>
                  <a:srgbClr val="00B050"/>
                </a:solidFill>
              </a:rPr>
              <a:t>2014</a:t>
            </a:r>
          </a:p>
        </p:txBody>
      </p:sp>
      <p:grpSp>
        <p:nvGrpSpPr>
          <p:cNvPr id="37" name="Grupo 36">
            <a:extLst>
              <a:ext uri="{FF2B5EF4-FFF2-40B4-BE49-F238E27FC236}">
                <a16:creationId xmlns:a16="http://schemas.microsoft.com/office/drawing/2014/main" id="{D7939282-8FE6-979F-D29F-0EC176C4E472}"/>
              </a:ext>
            </a:extLst>
          </p:cNvPr>
          <p:cNvGrpSpPr/>
          <p:nvPr/>
        </p:nvGrpSpPr>
        <p:grpSpPr>
          <a:xfrm>
            <a:off x="1064741" y="229108"/>
            <a:ext cx="1876166" cy="1300129"/>
            <a:chOff x="1064741" y="229108"/>
            <a:chExt cx="1876166" cy="1300129"/>
          </a:xfrm>
        </p:grpSpPr>
        <p:sp>
          <p:nvSpPr>
            <p:cNvPr id="29" name="CuadroTexto 28">
              <a:extLst>
                <a:ext uri="{FF2B5EF4-FFF2-40B4-BE49-F238E27FC236}">
                  <a16:creationId xmlns:a16="http://schemas.microsoft.com/office/drawing/2014/main" id="{65A501A3-EDF8-88D5-2D6F-B5F73D07743F}"/>
                </a:ext>
              </a:extLst>
            </p:cNvPr>
            <p:cNvSpPr txBox="1"/>
            <p:nvPr/>
          </p:nvSpPr>
          <p:spPr>
            <a:xfrm>
              <a:off x="1112107" y="229108"/>
              <a:ext cx="1828798" cy="292388"/>
            </a:xfrm>
            <a:prstGeom prst="rect">
              <a:avLst/>
            </a:prstGeom>
            <a:noFill/>
          </p:spPr>
          <p:txBody>
            <a:bodyPr wrap="square" rtlCol="0">
              <a:spAutoFit/>
            </a:bodyPr>
            <a:lstStyle/>
            <a:p>
              <a:r>
                <a:rPr lang="es-MX" sz="1300" b="1" dirty="0">
                  <a:solidFill>
                    <a:srgbClr val="00B050"/>
                  </a:solidFill>
                  <a:latin typeface="Roboto" pitchFamily="2" charset="0"/>
                  <a:ea typeface="Roboto" pitchFamily="2" charset="0"/>
                </a:rPr>
                <a:t>JAVA SE 8</a:t>
              </a:r>
            </a:p>
          </p:txBody>
        </p:sp>
        <p:sp>
          <p:nvSpPr>
            <p:cNvPr id="30" name="CuadroTexto 29">
              <a:extLst>
                <a:ext uri="{FF2B5EF4-FFF2-40B4-BE49-F238E27FC236}">
                  <a16:creationId xmlns:a16="http://schemas.microsoft.com/office/drawing/2014/main" id="{C59EFB98-95C3-D452-3874-68D8135B5FE6}"/>
                </a:ext>
              </a:extLst>
            </p:cNvPr>
            <p:cNvSpPr txBox="1"/>
            <p:nvPr/>
          </p:nvSpPr>
          <p:spPr>
            <a:xfrm>
              <a:off x="1064741" y="667463"/>
              <a:ext cx="1876164" cy="861774"/>
            </a:xfrm>
            <a:prstGeom prst="rect">
              <a:avLst/>
            </a:prstGeom>
            <a:noFill/>
          </p:spPr>
          <p:txBody>
            <a:bodyPr wrap="square" rtlCol="0">
              <a:spAutoFit/>
            </a:bodyPr>
            <a:lstStyle/>
            <a:p>
              <a:r>
                <a:rPr lang="es-MX" sz="1000" b="1" dirty="0">
                  <a:latin typeface="Roboto" pitchFamily="2" charset="0"/>
                  <a:ea typeface="Roboto" pitchFamily="2" charset="0"/>
                </a:rPr>
                <a:t>J2SE8 </a:t>
              </a:r>
              <a:r>
                <a:rPr lang="es-MX" sz="1000" dirty="0">
                  <a:latin typeface="Roboto" pitchFamily="2" charset="0"/>
                  <a:ea typeface="Roboto" pitchFamily="2" charset="0"/>
                </a:rPr>
                <a:t>liberado con soporte para expresiones lambda y métodos por defecto.</a:t>
              </a:r>
            </a:p>
            <a:p>
              <a:r>
                <a:rPr lang="es-MX" sz="1000" dirty="0">
                  <a:latin typeface="Roboto" pitchFamily="2" charset="0"/>
                  <a:ea typeface="Roboto" pitchFamily="2" charset="0"/>
                </a:rPr>
                <a:t>Incluye una nueva API de hora y fecha</a:t>
              </a:r>
            </a:p>
          </p:txBody>
        </p:sp>
        <p:cxnSp>
          <p:nvCxnSpPr>
            <p:cNvPr id="35" name="Conector recto 34">
              <a:extLst>
                <a:ext uri="{FF2B5EF4-FFF2-40B4-BE49-F238E27FC236}">
                  <a16:creationId xmlns:a16="http://schemas.microsoft.com/office/drawing/2014/main" id="{29502E21-E120-A852-D80C-AA220FD0DA8E}"/>
                </a:ext>
              </a:extLst>
            </p:cNvPr>
            <p:cNvCxnSpPr>
              <a:cxnSpLocks/>
            </p:cNvCxnSpPr>
            <p:nvPr/>
          </p:nvCxnSpPr>
          <p:spPr>
            <a:xfrm>
              <a:off x="1112107" y="563716"/>
              <a:ext cx="18288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39" name="Elipse 38">
            <a:extLst>
              <a:ext uri="{FF2B5EF4-FFF2-40B4-BE49-F238E27FC236}">
                <a16:creationId xmlns:a16="http://schemas.microsoft.com/office/drawing/2014/main" id="{13613909-2B81-FE43-F6B4-082655341A3B}"/>
              </a:ext>
            </a:extLst>
          </p:cNvPr>
          <p:cNvSpPr/>
          <p:nvPr/>
        </p:nvSpPr>
        <p:spPr>
          <a:xfrm>
            <a:off x="772988" y="2736999"/>
            <a:ext cx="1384002" cy="1384002"/>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cxnSp>
        <p:nvCxnSpPr>
          <p:cNvPr id="40" name="Conector recto 39">
            <a:extLst>
              <a:ext uri="{FF2B5EF4-FFF2-40B4-BE49-F238E27FC236}">
                <a16:creationId xmlns:a16="http://schemas.microsoft.com/office/drawing/2014/main" id="{FC77B996-44FD-CD1B-70F4-531E427D3087}"/>
              </a:ext>
            </a:extLst>
          </p:cNvPr>
          <p:cNvCxnSpPr>
            <a:cxnSpLocks/>
            <a:endCxn id="39" idx="4"/>
          </p:cNvCxnSpPr>
          <p:nvPr/>
        </p:nvCxnSpPr>
        <p:spPr>
          <a:xfrm flipV="1">
            <a:off x="1464989" y="4121001"/>
            <a:ext cx="0" cy="1015008"/>
          </a:xfrm>
          <a:prstGeom prst="line">
            <a:avLst/>
          </a:prstGeom>
          <a:ln>
            <a:headEnd type="diamond" w="med" len="med"/>
            <a:tailEnd type="diamond" w="med" len="med"/>
          </a:ln>
        </p:spPr>
        <p:style>
          <a:lnRef idx="1">
            <a:schemeClr val="dk1"/>
          </a:lnRef>
          <a:fillRef idx="0">
            <a:schemeClr val="dk1"/>
          </a:fillRef>
          <a:effectRef idx="0">
            <a:schemeClr val="dk1"/>
          </a:effectRef>
          <a:fontRef idx="minor">
            <a:schemeClr val="tx1"/>
          </a:fontRef>
        </p:style>
      </p:cxnSp>
      <p:sp>
        <p:nvSpPr>
          <p:cNvPr id="41" name="CuadroTexto 40">
            <a:extLst>
              <a:ext uri="{FF2B5EF4-FFF2-40B4-BE49-F238E27FC236}">
                <a16:creationId xmlns:a16="http://schemas.microsoft.com/office/drawing/2014/main" id="{401735DB-70AF-EE01-F97B-7B9AC49C64B7}"/>
              </a:ext>
            </a:extLst>
          </p:cNvPr>
          <p:cNvSpPr txBox="1"/>
          <p:nvPr/>
        </p:nvSpPr>
        <p:spPr>
          <a:xfrm rot="16200000">
            <a:off x="984865" y="4573082"/>
            <a:ext cx="652743" cy="369332"/>
          </a:xfrm>
          <a:prstGeom prst="rect">
            <a:avLst/>
          </a:prstGeom>
          <a:noFill/>
        </p:spPr>
        <p:txBody>
          <a:bodyPr wrap="none" rtlCol="0">
            <a:spAutoFit/>
          </a:bodyPr>
          <a:lstStyle/>
          <a:p>
            <a:r>
              <a:rPr lang="es-MX" b="1" dirty="0">
                <a:solidFill>
                  <a:schemeClr val="accent2">
                    <a:lumMod val="75000"/>
                  </a:schemeClr>
                </a:solidFill>
              </a:rPr>
              <a:t>2017</a:t>
            </a:r>
          </a:p>
        </p:txBody>
      </p:sp>
      <p:grpSp>
        <p:nvGrpSpPr>
          <p:cNvPr id="50" name="Grupo 49">
            <a:extLst>
              <a:ext uri="{FF2B5EF4-FFF2-40B4-BE49-F238E27FC236}">
                <a16:creationId xmlns:a16="http://schemas.microsoft.com/office/drawing/2014/main" id="{B39086C7-55E7-3837-9FE0-30C4DA17FACD}"/>
              </a:ext>
            </a:extLst>
          </p:cNvPr>
          <p:cNvGrpSpPr/>
          <p:nvPr/>
        </p:nvGrpSpPr>
        <p:grpSpPr>
          <a:xfrm>
            <a:off x="1876194" y="4163221"/>
            <a:ext cx="1876166" cy="1824852"/>
            <a:chOff x="1064741" y="229108"/>
            <a:chExt cx="1876166" cy="1824852"/>
          </a:xfrm>
        </p:grpSpPr>
        <p:sp>
          <p:nvSpPr>
            <p:cNvPr id="51" name="CuadroTexto 50">
              <a:extLst>
                <a:ext uri="{FF2B5EF4-FFF2-40B4-BE49-F238E27FC236}">
                  <a16:creationId xmlns:a16="http://schemas.microsoft.com/office/drawing/2014/main" id="{782CE759-1B0F-803F-F015-9E8FA56EE44E}"/>
                </a:ext>
              </a:extLst>
            </p:cNvPr>
            <p:cNvSpPr txBox="1"/>
            <p:nvPr/>
          </p:nvSpPr>
          <p:spPr>
            <a:xfrm>
              <a:off x="1112107" y="229108"/>
              <a:ext cx="1828798" cy="292388"/>
            </a:xfrm>
            <a:prstGeom prst="rect">
              <a:avLst/>
            </a:prstGeom>
            <a:noFill/>
          </p:spPr>
          <p:txBody>
            <a:bodyPr wrap="square" rtlCol="0">
              <a:spAutoFit/>
            </a:bodyPr>
            <a:lstStyle/>
            <a:p>
              <a:r>
                <a:rPr lang="es-MX" sz="1300" b="1" dirty="0">
                  <a:solidFill>
                    <a:schemeClr val="accent2">
                      <a:lumMod val="75000"/>
                    </a:schemeClr>
                  </a:solidFill>
                  <a:latin typeface="Roboto" pitchFamily="2" charset="0"/>
                  <a:ea typeface="Roboto" pitchFamily="2" charset="0"/>
                </a:rPr>
                <a:t>JAVA SE 9</a:t>
              </a:r>
            </a:p>
          </p:txBody>
        </p:sp>
        <p:sp>
          <p:nvSpPr>
            <p:cNvPr id="52" name="CuadroTexto 51">
              <a:extLst>
                <a:ext uri="{FF2B5EF4-FFF2-40B4-BE49-F238E27FC236}">
                  <a16:creationId xmlns:a16="http://schemas.microsoft.com/office/drawing/2014/main" id="{6415CB7F-EC47-347D-34A2-515025A31B44}"/>
                </a:ext>
              </a:extLst>
            </p:cNvPr>
            <p:cNvSpPr txBox="1"/>
            <p:nvPr/>
          </p:nvSpPr>
          <p:spPr>
            <a:xfrm>
              <a:off x="1064741" y="576632"/>
              <a:ext cx="1876164" cy="1477328"/>
            </a:xfrm>
            <a:prstGeom prst="rect">
              <a:avLst/>
            </a:prstGeom>
            <a:noFill/>
          </p:spPr>
          <p:txBody>
            <a:bodyPr wrap="square" rtlCol="0">
              <a:spAutoFit/>
            </a:bodyPr>
            <a:lstStyle/>
            <a:p>
              <a:r>
                <a:rPr lang="es-MX" sz="1000" dirty="0">
                  <a:latin typeface="Roboto" pitchFamily="2" charset="0"/>
                  <a:ea typeface="Roboto" pitchFamily="2" charset="0"/>
                </a:rPr>
                <a:t>Llamado </a:t>
              </a:r>
              <a:r>
                <a:rPr lang="es-MX" sz="1000" b="1" dirty="0">
                  <a:latin typeface="Roboto" pitchFamily="2" charset="0"/>
                  <a:ea typeface="Roboto" pitchFamily="2" charset="0"/>
                </a:rPr>
                <a:t>“</a:t>
              </a:r>
              <a:r>
                <a:rPr lang="es-MX" sz="1000" b="1" dirty="0" err="1">
                  <a:latin typeface="Roboto" pitchFamily="2" charset="0"/>
                  <a:ea typeface="Roboto" pitchFamily="2" charset="0"/>
                </a:rPr>
                <a:t>Jigsaw</a:t>
              </a:r>
              <a:r>
                <a:rPr lang="es-MX" sz="1000" b="1" dirty="0">
                  <a:latin typeface="Roboto" pitchFamily="2" charset="0"/>
                  <a:ea typeface="Roboto" pitchFamily="2" charset="0"/>
                </a:rPr>
                <a:t>”</a:t>
              </a:r>
              <a:r>
                <a:rPr lang="es-MX" sz="1000" dirty="0">
                  <a:latin typeface="Roboto" pitchFamily="2" charset="0"/>
                  <a:ea typeface="Roboto" pitchFamily="2" charset="0"/>
                </a:rPr>
                <a:t>, incluyendo API de Streaming, Jshell, nuevas características a las colecciones de API.</a:t>
              </a:r>
            </a:p>
            <a:p>
              <a:r>
                <a:rPr lang="es-MX" sz="1000" dirty="0">
                  <a:latin typeface="Roboto" pitchFamily="2" charset="0"/>
                  <a:ea typeface="Roboto" pitchFamily="2" charset="0"/>
                </a:rPr>
                <a:t>Diseño e implemento un estándar en cuanto a módulos de sistema que se aplicó a la plataforma misma y el JDK.</a:t>
              </a:r>
            </a:p>
          </p:txBody>
        </p:sp>
        <p:cxnSp>
          <p:nvCxnSpPr>
            <p:cNvPr id="53" name="Conector recto 52">
              <a:extLst>
                <a:ext uri="{FF2B5EF4-FFF2-40B4-BE49-F238E27FC236}">
                  <a16:creationId xmlns:a16="http://schemas.microsoft.com/office/drawing/2014/main" id="{99A15A6C-EB72-39AC-9685-F54E479550D0}"/>
                </a:ext>
              </a:extLst>
            </p:cNvPr>
            <p:cNvCxnSpPr>
              <a:cxnSpLocks/>
            </p:cNvCxnSpPr>
            <p:nvPr/>
          </p:nvCxnSpPr>
          <p:spPr>
            <a:xfrm>
              <a:off x="1112107" y="521496"/>
              <a:ext cx="182880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1" name="Elipse 60">
            <a:extLst>
              <a:ext uri="{FF2B5EF4-FFF2-40B4-BE49-F238E27FC236}">
                <a16:creationId xmlns:a16="http://schemas.microsoft.com/office/drawing/2014/main" id="{19359328-F7C3-0664-26FA-E43D40CA9D59}"/>
              </a:ext>
            </a:extLst>
          </p:cNvPr>
          <p:cNvSpPr/>
          <p:nvPr/>
        </p:nvSpPr>
        <p:spPr>
          <a:xfrm>
            <a:off x="2866767" y="2971800"/>
            <a:ext cx="914400" cy="91440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cxnSp>
        <p:nvCxnSpPr>
          <p:cNvPr id="62" name="Conector recto 61">
            <a:extLst>
              <a:ext uri="{FF2B5EF4-FFF2-40B4-BE49-F238E27FC236}">
                <a16:creationId xmlns:a16="http://schemas.microsoft.com/office/drawing/2014/main" id="{6EF3CA64-E265-531F-3E23-F193BE9C0BD3}"/>
              </a:ext>
            </a:extLst>
          </p:cNvPr>
          <p:cNvCxnSpPr>
            <a:cxnSpLocks/>
            <a:stCxn id="61" idx="0"/>
          </p:cNvCxnSpPr>
          <p:nvPr/>
        </p:nvCxnSpPr>
        <p:spPr>
          <a:xfrm flipV="1">
            <a:off x="3323967" y="1112108"/>
            <a:ext cx="0" cy="1859692"/>
          </a:xfrm>
          <a:prstGeom prst="line">
            <a:avLst/>
          </a:prstGeom>
          <a:ln>
            <a:headEnd type="diamond" w="med" len="med"/>
            <a:tailEnd type="diamond" w="med" len="med"/>
          </a:ln>
        </p:spPr>
        <p:style>
          <a:lnRef idx="1">
            <a:schemeClr val="dk1"/>
          </a:lnRef>
          <a:fillRef idx="0">
            <a:schemeClr val="dk1"/>
          </a:fillRef>
          <a:effectRef idx="0">
            <a:schemeClr val="dk1"/>
          </a:effectRef>
          <a:fontRef idx="minor">
            <a:schemeClr val="tx1"/>
          </a:fontRef>
        </p:style>
      </p:cxnSp>
      <p:sp>
        <p:nvSpPr>
          <p:cNvPr id="64" name="CuadroTexto 63">
            <a:extLst>
              <a:ext uri="{FF2B5EF4-FFF2-40B4-BE49-F238E27FC236}">
                <a16:creationId xmlns:a16="http://schemas.microsoft.com/office/drawing/2014/main" id="{F77EDBBA-A5C7-4F22-BDD4-D076FFD5B2B3}"/>
              </a:ext>
            </a:extLst>
          </p:cNvPr>
          <p:cNvSpPr txBox="1"/>
          <p:nvPr/>
        </p:nvSpPr>
        <p:spPr>
          <a:xfrm rot="16200000">
            <a:off x="2856865" y="1870970"/>
            <a:ext cx="652743" cy="369332"/>
          </a:xfrm>
          <a:prstGeom prst="rect">
            <a:avLst/>
          </a:prstGeom>
          <a:noFill/>
        </p:spPr>
        <p:txBody>
          <a:bodyPr wrap="none" rtlCol="0">
            <a:spAutoFit/>
          </a:bodyPr>
          <a:lstStyle/>
          <a:p>
            <a:r>
              <a:rPr lang="es-MX" b="1" dirty="0">
                <a:solidFill>
                  <a:srgbClr val="C00000"/>
                </a:solidFill>
              </a:rPr>
              <a:t>2018</a:t>
            </a:r>
          </a:p>
        </p:txBody>
      </p:sp>
      <p:grpSp>
        <p:nvGrpSpPr>
          <p:cNvPr id="65" name="Grupo 64">
            <a:extLst>
              <a:ext uri="{FF2B5EF4-FFF2-40B4-BE49-F238E27FC236}">
                <a16:creationId xmlns:a16="http://schemas.microsoft.com/office/drawing/2014/main" id="{29D54FED-2806-F7D8-5640-DF7249AF3BC0}"/>
              </a:ext>
            </a:extLst>
          </p:cNvPr>
          <p:cNvGrpSpPr/>
          <p:nvPr/>
        </p:nvGrpSpPr>
        <p:grpSpPr>
          <a:xfrm>
            <a:off x="3757483" y="229108"/>
            <a:ext cx="1876164" cy="2487036"/>
            <a:chOff x="1088424" y="229108"/>
            <a:chExt cx="1876164" cy="2487036"/>
          </a:xfrm>
        </p:grpSpPr>
        <p:sp>
          <p:nvSpPr>
            <p:cNvPr id="66" name="CuadroTexto 65">
              <a:extLst>
                <a:ext uri="{FF2B5EF4-FFF2-40B4-BE49-F238E27FC236}">
                  <a16:creationId xmlns:a16="http://schemas.microsoft.com/office/drawing/2014/main" id="{B1F84861-3971-A5A5-6ECE-B5E07A7ED3B4}"/>
                </a:ext>
              </a:extLst>
            </p:cNvPr>
            <p:cNvSpPr txBox="1"/>
            <p:nvPr/>
          </p:nvSpPr>
          <p:spPr>
            <a:xfrm>
              <a:off x="1112107" y="229108"/>
              <a:ext cx="1828798" cy="292388"/>
            </a:xfrm>
            <a:prstGeom prst="rect">
              <a:avLst/>
            </a:prstGeom>
            <a:noFill/>
          </p:spPr>
          <p:txBody>
            <a:bodyPr wrap="square" rtlCol="0">
              <a:spAutoFit/>
            </a:bodyPr>
            <a:lstStyle/>
            <a:p>
              <a:r>
                <a:rPr lang="es-MX" sz="1300" b="1" dirty="0">
                  <a:solidFill>
                    <a:srgbClr val="C00000"/>
                  </a:solidFill>
                  <a:latin typeface="Roboto" pitchFamily="2" charset="0"/>
                  <a:ea typeface="Roboto" pitchFamily="2" charset="0"/>
                </a:rPr>
                <a:t>JAVA SE10 Y SE11</a:t>
              </a:r>
            </a:p>
          </p:txBody>
        </p:sp>
        <p:sp>
          <p:nvSpPr>
            <p:cNvPr id="67" name="CuadroTexto 66">
              <a:extLst>
                <a:ext uri="{FF2B5EF4-FFF2-40B4-BE49-F238E27FC236}">
                  <a16:creationId xmlns:a16="http://schemas.microsoft.com/office/drawing/2014/main" id="{DF65EF0D-1377-DE1D-8B1A-1ED85007DD19}"/>
                </a:ext>
              </a:extLst>
            </p:cNvPr>
            <p:cNvSpPr txBox="1"/>
            <p:nvPr/>
          </p:nvSpPr>
          <p:spPr>
            <a:xfrm>
              <a:off x="1088424" y="623263"/>
              <a:ext cx="1876164" cy="2092881"/>
            </a:xfrm>
            <a:prstGeom prst="rect">
              <a:avLst/>
            </a:prstGeom>
            <a:noFill/>
          </p:spPr>
          <p:txBody>
            <a:bodyPr wrap="square" rtlCol="0">
              <a:spAutoFit/>
            </a:bodyPr>
            <a:lstStyle/>
            <a:p>
              <a:r>
                <a:rPr lang="es-MX" sz="1000" b="1" dirty="0">
                  <a:latin typeface="Roboto" pitchFamily="2" charset="0"/>
                  <a:ea typeface="Roboto" pitchFamily="2" charset="0"/>
                </a:rPr>
                <a:t>SE10</a:t>
              </a:r>
            </a:p>
            <a:p>
              <a:r>
                <a:rPr lang="es-MX" sz="1000" dirty="0">
                  <a:latin typeface="Roboto" pitchFamily="2" charset="0"/>
                  <a:ea typeface="Roboto" pitchFamily="2" charset="0"/>
                </a:rPr>
                <a:t>Liberado con características de memoria como asignación de pila e hilo local.</a:t>
              </a:r>
            </a:p>
            <a:p>
              <a:r>
                <a:rPr lang="es-MX" sz="1000" dirty="0">
                  <a:latin typeface="Roboto" pitchFamily="2" charset="0"/>
                  <a:ea typeface="Roboto" pitchFamily="2" charset="0"/>
                </a:rPr>
                <a:t>Contiene adiciones como extensiones de lenguaje de  etiquetas Unicode.</a:t>
              </a:r>
            </a:p>
            <a:p>
              <a:endParaRPr lang="es-MX" sz="1000" dirty="0">
                <a:latin typeface="Roboto" pitchFamily="2" charset="0"/>
                <a:ea typeface="Roboto" pitchFamily="2" charset="0"/>
              </a:endParaRPr>
            </a:p>
            <a:p>
              <a:r>
                <a:rPr lang="es-MX" sz="1000" b="1" dirty="0">
                  <a:latin typeface="Roboto" pitchFamily="2" charset="0"/>
                  <a:ea typeface="Roboto" pitchFamily="2" charset="0"/>
                </a:rPr>
                <a:t>SE11</a:t>
              </a:r>
            </a:p>
            <a:p>
              <a:r>
                <a:rPr lang="es-MX" sz="1000" dirty="0">
                  <a:latin typeface="Roboto" pitchFamily="2" charset="0"/>
                  <a:ea typeface="Roboto" pitchFamily="2" charset="0"/>
                </a:rPr>
                <a:t>Contiene constantes de clase-archivo dinámicas, sintaxis de parámetros lambda.</a:t>
              </a:r>
            </a:p>
          </p:txBody>
        </p:sp>
        <p:cxnSp>
          <p:nvCxnSpPr>
            <p:cNvPr id="68" name="Conector recto 67">
              <a:extLst>
                <a:ext uri="{FF2B5EF4-FFF2-40B4-BE49-F238E27FC236}">
                  <a16:creationId xmlns:a16="http://schemas.microsoft.com/office/drawing/2014/main" id="{96C601F0-3490-4A7B-FA80-9619CC4A1091}"/>
                </a:ext>
              </a:extLst>
            </p:cNvPr>
            <p:cNvCxnSpPr>
              <a:cxnSpLocks/>
            </p:cNvCxnSpPr>
            <p:nvPr/>
          </p:nvCxnSpPr>
          <p:spPr>
            <a:xfrm>
              <a:off x="1112107" y="528701"/>
              <a:ext cx="18288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1" name="Elipse 70">
            <a:extLst>
              <a:ext uri="{FF2B5EF4-FFF2-40B4-BE49-F238E27FC236}">
                <a16:creationId xmlns:a16="http://schemas.microsoft.com/office/drawing/2014/main" id="{8F26C3BA-1C0A-D4F4-29F3-00643E17F3BA}"/>
              </a:ext>
            </a:extLst>
          </p:cNvPr>
          <p:cNvSpPr/>
          <p:nvPr/>
        </p:nvSpPr>
        <p:spPr>
          <a:xfrm>
            <a:off x="3553511" y="2716144"/>
            <a:ext cx="1384002" cy="1384002"/>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cxnSp>
        <p:nvCxnSpPr>
          <p:cNvPr id="72" name="Conector recto 71">
            <a:extLst>
              <a:ext uri="{FF2B5EF4-FFF2-40B4-BE49-F238E27FC236}">
                <a16:creationId xmlns:a16="http://schemas.microsoft.com/office/drawing/2014/main" id="{94906944-2436-92C1-2393-00AAD644CDC9}"/>
              </a:ext>
            </a:extLst>
          </p:cNvPr>
          <p:cNvCxnSpPr>
            <a:cxnSpLocks/>
            <a:endCxn id="71" idx="4"/>
          </p:cNvCxnSpPr>
          <p:nvPr/>
        </p:nvCxnSpPr>
        <p:spPr>
          <a:xfrm flipV="1">
            <a:off x="4245512" y="4100146"/>
            <a:ext cx="0" cy="1015008"/>
          </a:xfrm>
          <a:prstGeom prst="line">
            <a:avLst/>
          </a:prstGeom>
          <a:ln>
            <a:headEnd type="diamond" w="med" len="med"/>
            <a:tailEnd type="diamond" w="med" len="med"/>
          </a:ln>
        </p:spPr>
        <p:style>
          <a:lnRef idx="1">
            <a:schemeClr val="dk1"/>
          </a:lnRef>
          <a:fillRef idx="0">
            <a:schemeClr val="dk1"/>
          </a:fillRef>
          <a:effectRef idx="0">
            <a:schemeClr val="dk1"/>
          </a:effectRef>
          <a:fontRef idx="minor">
            <a:schemeClr val="tx1"/>
          </a:fontRef>
        </p:style>
      </p:cxnSp>
      <p:sp>
        <p:nvSpPr>
          <p:cNvPr id="73" name="CuadroTexto 72">
            <a:extLst>
              <a:ext uri="{FF2B5EF4-FFF2-40B4-BE49-F238E27FC236}">
                <a16:creationId xmlns:a16="http://schemas.microsoft.com/office/drawing/2014/main" id="{3D4BE4EB-BFE1-642F-863B-B8A5033CBBDF}"/>
              </a:ext>
            </a:extLst>
          </p:cNvPr>
          <p:cNvSpPr txBox="1"/>
          <p:nvPr/>
        </p:nvSpPr>
        <p:spPr>
          <a:xfrm rot="16200000">
            <a:off x="3765389" y="4552227"/>
            <a:ext cx="652743" cy="369332"/>
          </a:xfrm>
          <a:prstGeom prst="rect">
            <a:avLst/>
          </a:prstGeom>
          <a:noFill/>
        </p:spPr>
        <p:txBody>
          <a:bodyPr wrap="none" rtlCol="0">
            <a:spAutoFit/>
          </a:bodyPr>
          <a:lstStyle/>
          <a:p>
            <a:r>
              <a:rPr lang="es-MX" b="1" dirty="0">
                <a:solidFill>
                  <a:srgbClr val="0070C0"/>
                </a:solidFill>
              </a:rPr>
              <a:t>2019</a:t>
            </a:r>
          </a:p>
        </p:txBody>
      </p:sp>
      <p:grpSp>
        <p:nvGrpSpPr>
          <p:cNvPr id="74" name="Grupo 73">
            <a:extLst>
              <a:ext uri="{FF2B5EF4-FFF2-40B4-BE49-F238E27FC236}">
                <a16:creationId xmlns:a16="http://schemas.microsoft.com/office/drawing/2014/main" id="{9C690563-F571-8953-DB35-179EF7308784}"/>
              </a:ext>
            </a:extLst>
          </p:cNvPr>
          <p:cNvGrpSpPr/>
          <p:nvPr/>
        </p:nvGrpSpPr>
        <p:grpSpPr>
          <a:xfrm>
            <a:off x="4614844" y="3935076"/>
            <a:ext cx="2368411" cy="1517075"/>
            <a:chOff x="1064740" y="229108"/>
            <a:chExt cx="2368411" cy="1517075"/>
          </a:xfrm>
        </p:grpSpPr>
        <p:sp>
          <p:nvSpPr>
            <p:cNvPr id="75" name="CuadroTexto 74">
              <a:extLst>
                <a:ext uri="{FF2B5EF4-FFF2-40B4-BE49-F238E27FC236}">
                  <a16:creationId xmlns:a16="http://schemas.microsoft.com/office/drawing/2014/main" id="{79948FC8-25AE-933F-4C45-6CEE265262FB}"/>
                </a:ext>
              </a:extLst>
            </p:cNvPr>
            <p:cNvSpPr txBox="1"/>
            <p:nvPr/>
          </p:nvSpPr>
          <p:spPr>
            <a:xfrm>
              <a:off x="1112106" y="229108"/>
              <a:ext cx="2321045" cy="292388"/>
            </a:xfrm>
            <a:prstGeom prst="rect">
              <a:avLst/>
            </a:prstGeom>
            <a:noFill/>
          </p:spPr>
          <p:txBody>
            <a:bodyPr wrap="square" rtlCol="0">
              <a:spAutoFit/>
            </a:bodyPr>
            <a:lstStyle/>
            <a:p>
              <a:r>
                <a:rPr lang="es-MX" sz="1300" b="1" dirty="0">
                  <a:solidFill>
                    <a:srgbClr val="0070C0"/>
                  </a:solidFill>
                  <a:latin typeface="Roboto" pitchFamily="2" charset="0"/>
                  <a:ea typeface="Roboto" pitchFamily="2" charset="0"/>
                </a:rPr>
                <a:t>JAVA SE12 Y SE13</a:t>
              </a:r>
            </a:p>
          </p:txBody>
        </p:sp>
        <p:sp>
          <p:nvSpPr>
            <p:cNvPr id="76" name="CuadroTexto 75">
              <a:extLst>
                <a:ext uri="{FF2B5EF4-FFF2-40B4-BE49-F238E27FC236}">
                  <a16:creationId xmlns:a16="http://schemas.microsoft.com/office/drawing/2014/main" id="{03B6F077-97AB-BCD1-B7B1-F5C9666AD040}"/>
                </a:ext>
              </a:extLst>
            </p:cNvPr>
            <p:cNvSpPr txBox="1"/>
            <p:nvPr/>
          </p:nvSpPr>
          <p:spPr>
            <a:xfrm>
              <a:off x="1064740" y="576632"/>
              <a:ext cx="2368409" cy="1169551"/>
            </a:xfrm>
            <a:prstGeom prst="rect">
              <a:avLst/>
            </a:prstGeom>
            <a:noFill/>
          </p:spPr>
          <p:txBody>
            <a:bodyPr wrap="square" rtlCol="0">
              <a:spAutoFit/>
            </a:bodyPr>
            <a:lstStyle/>
            <a:p>
              <a:r>
                <a:rPr lang="es-MX" sz="1000" b="1" dirty="0">
                  <a:solidFill>
                    <a:srgbClr val="0070C0"/>
                  </a:solidFill>
                  <a:latin typeface="Roboto" pitchFamily="2" charset="0"/>
                  <a:ea typeface="Roboto" pitchFamily="2" charset="0"/>
                </a:rPr>
                <a:t>SE12</a:t>
              </a:r>
            </a:p>
            <a:p>
              <a:r>
                <a:rPr lang="es-MX" sz="1000" dirty="0">
                  <a:latin typeface="Roboto" pitchFamily="2" charset="0"/>
                  <a:ea typeface="Roboto" pitchFamily="2" charset="0"/>
                </a:rPr>
                <a:t>Contiene expresiones en switch, API con constantes JVM</a:t>
              </a:r>
            </a:p>
            <a:p>
              <a:endParaRPr lang="es-MX" sz="1000" dirty="0">
                <a:latin typeface="Roboto" pitchFamily="2" charset="0"/>
                <a:ea typeface="Roboto" pitchFamily="2" charset="0"/>
              </a:endParaRPr>
            </a:p>
            <a:p>
              <a:r>
                <a:rPr lang="es-MX" sz="1000" b="1" dirty="0">
                  <a:solidFill>
                    <a:srgbClr val="0070C0"/>
                  </a:solidFill>
                  <a:latin typeface="Roboto" pitchFamily="2" charset="0"/>
                  <a:ea typeface="Roboto" pitchFamily="2" charset="0"/>
                </a:rPr>
                <a:t>SE13</a:t>
              </a:r>
            </a:p>
            <a:p>
              <a:r>
                <a:rPr lang="es-MX" sz="1000" dirty="0">
                  <a:latin typeface="Roboto" pitchFamily="2" charset="0"/>
                  <a:ea typeface="Roboto" pitchFamily="2" charset="0"/>
                </a:rPr>
                <a:t>Contiene bloques de texto , API de archivos IO, API de Socket</a:t>
              </a:r>
            </a:p>
          </p:txBody>
        </p:sp>
        <p:cxnSp>
          <p:nvCxnSpPr>
            <p:cNvPr id="77" name="Conector recto 76">
              <a:extLst>
                <a:ext uri="{FF2B5EF4-FFF2-40B4-BE49-F238E27FC236}">
                  <a16:creationId xmlns:a16="http://schemas.microsoft.com/office/drawing/2014/main" id="{363397C6-C48F-7496-9157-C9A3A0A703C0}"/>
                </a:ext>
              </a:extLst>
            </p:cNvPr>
            <p:cNvCxnSpPr>
              <a:cxnSpLocks/>
            </p:cNvCxnSpPr>
            <p:nvPr/>
          </p:nvCxnSpPr>
          <p:spPr>
            <a:xfrm>
              <a:off x="1112107" y="521496"/>
              <a:ext cx="224826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83" name="Elipse 82">
            <a:extLst>
              <a:ext uri="{FF2B5EF4-FFF2-40B4-BE49-F238E27FC236}">
                <a16:creationId xmlns:a16="http://schemas.microsoft.com/office/drawing/2014/main" id="{544FFCA0-D75D-43EE-831B-E2D057449CDB}"/>
              </a:ext>
            </a:extLst>
          </p:cNvPr>
          <p:cNvSpPr/>
          <p:nvPr/>
        </p:nvSpPr>
        <p:spPr>
          <a:xfrm>
            <a:off x="5675863" y="2971800"/>
            <a:ext cx="914400" cy="91440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85" name="CuadroTexto 84">
            <a:extLst>
              <a:ext uri="{FF2B5EF4-FFF2-40B4-BE49-F238E27FC236}">
                <a16:creationId xmlns:a16="http://schemas.microsoft.com/office/drawing/2014/main" id="{DE7404E8-0406-C900-FD22-E28DB8F8A5F2}"/>
              </a:ext>
            </a:extLst>
          </p:cNvPr>
          <p:cNvSpPr txBox="1"/>
          <p:nvPr/>
        </p:nvSpPr>
        <p:spPr>
          <a:xfrm rot="16200000">
            <a:off x="5665961" y="1870970"/>
            <a:ext cx="652743" cy="369332"/>
          </a:xfrm>
          <a:prstGeom prst="rect">
            <a:avLst/>
          </a:prstGeom>
          <a:noFill/>
        </p:spPr>
        <p:txBody>
          <a:bodyPr wrap="none" rtlCol="0">
            <a:spAutoFit/>
          </a:bodyPr>
          <a:lstStyle/>
          <a:p>
            <a:r>
              <a:rPr lang="es-MX" b="1" dirty="0">
                <a:solidFill>
                  <a:srgbClr val="7030A0"/>
                </a:solidFill>
              </a:rPr>
              <a:t>2020</a:t>
            </a:r>
          </a:p>
        </p:txBody>
      </p:sp>
      <p:grpSp>
        <p:nvGrpSpPr>
          <p:cNvPr id="86" name="Grupo 85">
            <a:extLst>
              <a:ext uri="{FF2B5EF4-FFF2-40B4-BE49-F238E27FC236}">
                <a16:creationId xmlns:a16="http://schemas.microsoft.com/office/drawing/2014/main" id="{3CE2A518-FF88-D557-1D58-1A5B80F40C2D}"/>
              </a:ext>
            </a:extLst>
          </p:cNvPr>
          <p:cNvGrpSpPr/>
          <p:nvPr/>
        </p:nvGrpSpPr>
        <p:grpSpPr>
          <a:xfrm>
            <a:off x="6567613" y="229108"/>
            <a:ext cx="1876166" cy="2496221"/>
            <a:chOff x="1089458" y="229108"/>
            <a:chExt cx="1876166" cy="2496221"/>
          </a:xfrm>
        </p:grpSpPr>
        <p:sp>
          <p:nvSpPr>
            <p:cNvPr id="87" name="CuadroTexto 86">
              <a:extLst>
                <a:ext uri="{FF2B5EF4-FFF2-40B4-BE49-F238E27FC236}">
                  <a16:creationId xmlns:a16="http://schemas.microsoft.com/office/drawing/2014/main" id="{4A38C1B7-E15A-DC36-7746-9C116B458BB0}"/>
                </a:ext>
              </a:extLst>
            </p:cNvPr>
            <p:cNvSpPr txBox="1"/>
            <p:nvPr/>
          </p:nvSpPr>
          <p:spPr>
            <a:xfrm>
              <a:off x="1270804" y="229108"/>
              <a:ext cx="1511404" cy="292388"/>
            </a:xfrm>
            <a:prstGeom prst="rect">
              <a:avLst/>
            </a:prstGeom>
            <a:noFill/>
          </p:spPr>
          <p:txBody>
            <a:bodyPr wrap="square" rtlCol="0">
              <a:spAutoFit/>
            </a:bodyPr>
            <a:lstStyle/>
            <a:p>
              <a:r>
                <a:rPr lang="es-MX" sz="1300" b="1" dirty="0">
                  <a:solidFill>
                    <a:srgbClr val="7030A0"/>
                  </a:solidFill>
                  <a:latin typeface="Roboto" pitchFamily="2" charset="0"/>
                  <a:ea typeface="Roboto" pitchFamily="2" charset="0"/>
                </a:rPr>
                <a:t>Java SE 14 Y 15</a:t>
              </a:r>
            </a:p>
          </p:txBody>
        </p:sp>
        <p:sp>
          <p:nvSpPr>
            <p:cNvPr id="88" name="CuadroTexto 87">
              <a:extLst>
                <a:ext uri="{FF2B5EF4-FFF2-40B4-BE49-F238E27FC236}">
                  <a16:creationId xmlns:a16="http://schemas.microsoft.com/office/drawing/2014/main" id="{21F9C411-BDBB-1DB6-911F-3F159782A2B7}"/>
                </a:ext>
              </a:extLst>
            </p:cNvPr>
            <p:cNvSpPr txBox="1"/>
            <p:nvPr/>
          </p:nvSpPr>
          <p:spPr>
            <a:xfrm>
              <a:off x="1089458" y="632448"/>
              <a:ext cx="1876164" cy="2092881"/>
            </a:xfrm>
            <a:prstGeom prst="rect">
              <a:avLst/>
            </a:prstGeom>
            <a:noFill/>
          </p:spPr>
          <p:txBody>
            <a:bodyPr wrap="square" rtlCol="0">
              <a:spAutoFit/>
            </a:bodyPr>
            <a:lstStyle/>
            <a:p>
              <a:r>
                <a:rPr lang="es-MX" sz="1000" b="1" dirty="0">
                  <a:solidFill>
                    <a:srgbClr val="7030A0"/>
                  </a:solidFill>
                  <a:latin typeface="Roboto" pitchFamily="2" charset="0"/>
                  <a:ea typeface="Roboto" pitchFamily="2" charset="0"/>
                </a:rPr>
                <a:t>SE14</a:t>
              </a:r>
            </a:p>
            <a:p>
              <a:r>
                <a:rPr lang="en-US" sz="1000" dirty="0">
                  <a:latin typeface="Roboto" pitchFamily="2" charset="0"/>
                  <a:ea typeface="Roboto" pitchFamily="2" charset="0"/>
                </a:rPr>
                <a:t>Liberado con</a:t>
              </a:r>
              <a:r>
                <a:rPr lang="es-MX" sz="1000" dirty="0">
                  <a:latin typeface="Roboto" pitchFamily="2" charset="0"/>
                  <a:ea typeface="Roboto" pitchFamily="2" charset="0"/>
                </a:rPr>
                <a:t> incubador, eventos de Streaming </a:t>
              </a:r>
              <a:r>
                <a:rPr lang="es-MX" sz="1000" b="1" dirty="0">
                  <a:latin typeface="Roboto" pitchFamily="2" charset="0"/>
                  <a:ea typeface="Roboto" pitchFamily="2" charset="0"/>
                </a:rPr>
                <a:t>JFR </a:t>
              </a:r>
              <a:r>
                <a:rPr lang="es-MX" sz="1000" dirty="0">
                  <a:latin typeface="Roboto" pitchFamily="2" charset="0"/>
                  <a:ea typeface="Roboto" pitchFamily="2" charset="0"/>
                </a:rPr>
                <a:t>(Java Flight Record), el cual es una herramienta para recopilar datos de diagnóstico y creación de perfiles sobre una aplicación Java en ejecución</a:t>
              </a:r>
              <a:endParaRPr lang="es-MX" sz="1000" b="1" dirty="0">
                <a:solidFill>
                  <a:srgbClr val="7030A0"/>
                </a:solidFill>
                <a:latin typeface="Roboto" pitchFamily="2" charset="0"/>
                <a:ea typeface="Roboto" pitchFamily="2" charset="0"/>
              </a:endParaRPr>
            </a:p>
            <a:p>
              <a:endParaRPr lang="en-US" sz="1000" dirty="0">
                <a:latin typeface="Roboto" pitchFamily="2" charset="0"/>
                <a:ea typeface="Roboto" pitchFamily="2" charset="0"/>
              </a:endParaRPr>
            </a:p>
            <a:p>
              <a:r>
                <a:rPr lang="en-US" sz="1000" b="1" dirty="0">
                  <a:solidFill>
                    <a:srgbClr val="7030A0"/>
                  </a:solidFill>
                  <a:latin typeface="Roboto" pitchFamily="2" charset="0"/>
                  <a:ea typeface="Roboto" pitchFamily="2" charset="0"/>
                </a:rPr>
                <a:t>SE15</a:t>
              </a:r>
            </a:p>
            <a:p>
              <a:r>
                <a:rPr lang="en-US" sz="1000" dirty="0">
                  <a:latin typeface="Roboto" pitchFamily="2" charset="0"/>
                  <a:ea typeface="Roboto" pitchFamily="2" charset="0"/>
                </a:rPr>
                <a:t>Liberado con Z GC, clases selladas y ocultas.</a:t>
              </a:r>
              <a:endParaRPr lang="es-MX" sz="1000" dirty="0">
                <a:latin typeface="Roboto" pitchFamily="2" charset="0"/>
                <a:ea typeface="Roboto" pitchFamily="2" charset="0"/>
              </a:endParaRPr>
            </a:p>
          </p:txBody>
        </p:sp>
        <p:cxnSp>
          <p:nvCxnSpPr>
            <p:cNvPr id="89" name="Conector recto 88">
              <a:extLst>
                <a:ext uri="{FF2B5EF4-FFF2-40B4-BE49-F238E27FC236}">
                  <a16:creationId xmlns:a16="http://schemas.microsoft.com/office/drawing/2014/main" id="{26E1A86D-CF11-6649-1FAD-1E3C7931ACFF}"/>
                </a:ext>
              </a:extLst>
            </p:cNvPr>
            <p:cNvCxnSpPr>
              <a:cxnSpLocks/>
            </p:cNvCxnSpPr>
            <p:nvPr/>
          </p:nvCxnSpPr>
          <p:spPr>
            <a:xfrm>
              <a:off x="1136824" y="528701"/>
              <a:ext cx="18288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90" name="Conector recto 89">
            <a:extLst>
              <a:ext uri="{FF2B5EF4-FFF2-40B4-BE49-F238E27FC236}">
                <a16:creationId xmlns:a16="http://schemas.microsoft.com/office/drawing/2014/main" id="{84B71C45-0A01-4B7E-079A-D87C378F621B}"/>
              </a:ext>
            </a:extLst>
          </p:cNvPr>
          <p:cNvCxnSpPr>
            <a:cxnSpLocks/>
          </p:cNvCxnSpPr>
          <p:nvPr/>
        </p:nvCxnSpPr>
        <p:spPr>
          <a:xfrm flipV="1">
            <a:off x="6124825" y="1122122"/>
            <a:ext cx="0" cy="1859692"/>
          </a:xfrm>
          <a:prstGeom prst="line">
            <a:avLst/>
          </a:prstGeom>
          <a:ln>
            <a:headEnd type="diamond" w="med" len="med"/>
            <a:tailEnd type="diamond" w="med" len="med"/>
          </a:ln>
        </p:spPr>
        <p:style>
          <a:lnRef idx="1">
            <a:schemeClr val="dk1"/>
          </a:lnRef>
          <a:fillRef idx="0">
            <a:schemeClr val="dk1"/>
          </a:fillRef>
          <a:effectRef idx="0">
            <a:schemeClr val="dk1"/>
          </a:effectRef>
          <a:fontRef idx="minor">
            <a:schemeClr val="tx1"/>
          </a:fontRef>
        </p:style>
      </p:cxnSp>
      <p:grpSp>
        <p:nvGrpSpPr>
          <p:cNvPr id="17" name="Grupo 16">
            <a:extLst>
              <a:ext uri="{FF2B5EF4-FFF2-40B4-BE49-F238E27FC236}">
                <a16:creationId xmlns:a16="http://schemas.microsoft.com/office/drawing/2014/main" id="{CD10F1DE-5147-975C-CC14-DB0759BFFE94}"/>
              </a:ext>
            </a:extLst>
          </p:cNvPr>
          <p:cNvGrpSpPr/>
          <p:nvPr/>
        </p:nvGrpSpPr>
        <p:grpSpPr>
          <a:xfrm>
            <a:off x="-3" y="3172131"/>
            <a:ext cx="10504442" cy="502459"/>
            <a:chOff x="-1" y="3172131"/>
            <a:chExt cx="6834949" cy="502459"/>
          </a:xfrm>
        </p:grpSpPr>
        <p:sp>
          <p:nvSpPr>
            <p:cNvPr id="4" name="Rectángulo 3">
              <a:extLst>
                <a:ext uri="{FF2B5EF4-FFF2-40B4-BE49-F238E27FC236}">
                  <a16:creationId xmlns:a16="http://schemas.microsoft.com/office/drawing/2014/main" id="{73097DA4-75E6-C35A-8DFD-F41F6C77CC03}"/>
                </a:ext>
              </a:extLst>
            </p:cNvPr>
            <p:cNvSpPr/>
            <p:nvPr/>
          </p:nvSpPr>
          <p:spPr>
            <a:xfrm>
              <a:off x="-1" y="3183409"/>
              <a:ext cx="4028300" cy="491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accent2"/>
                  </a:solidFill>
                  <a:latin typeface="Roboto" pitchFamily="2" charset="0"/>
                  <a:ea typeface="Roboto" pitchFamily="2" charset="0"/>
                </a:rPr>
                <a:t>2010</a:t>
              </a:r>
            </a:p>
          </p:txBody>
        </p:sp>
        <p:sp>
          <p:nvSpPr>
            <p:cNvPr id="14" name="Rectángulo 13">
              <a:extLst>
                <a:ext uri="{FF2B5EF4-FFF2-40B4-BE49-F238E27FC236}">
                  <a16:creationId xmlns:a16="http://schemas.microsoft.com/office/drawing/2014/main" id="{3720FA6E-C130-0570-874B-ED4598245715}"/>
                </a:ext>
              </a:extLst>
            </p:cNvPr>
            <p:cNvSpPr/>
            <p:nvPr/>
          </p:nvSpPr>
          <p:spPr>
            <a:xfrm>
              <a:off x="2903452" y="3172131"/>
              <a:ext cx="3931496" cy="49118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chemeClr val="accent2"/>
                  </a:solidFill>
                  <a:latin typeface="Roboto" pitchFamily="2" charset="0"/>
                  <a:ea typeface="Roboto" pitchFamily="2" charset="0"/>
                </a:rPr>
                <a:t>2020</a:t>
              </a:r>
            </a:p>
          </p:txBody>
        </p:sp>
      </p:grpSp>
      <p:pic>
        <p:nvPicPr>
          <p:cNvPr id="3" name="Imagen 2">
            <a:extLst>
              <a:ext uri="{FF2B5EF4-FFF2-40B4-BE49-F238E27FC236}">
                <a16:creationId xmlns:a16="http://schemas.microsoft.com/office/drawing/2014/main" id="{25CAD08A-2B71-B5D3-F5D6-F0739DB18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83" y="267707"/>
            <a:ext cx="609600" cy="609600"/>
          </a:xfrm>
          <a:prstGeom prst="rect">
            <a:avLst/>
          </a:prstGeom>
        </p:spPr>
      </p:pic>
      <p:pic>
        <p:nvPicPr>
          <p:cNvPr id="6" name="Imagen 5">
            <a:extLst>
              <a:ext uri="{FF2B5EF4-FFF2-40B4-BE49-F238E27FC236}">
                <a16:creationId xmlns:a16="http://schemas.microsoft.com/office/drawing/2014/main" id="{1DC12D41-F5C6-6430-AD93-78AA8A4F2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114" y="5264319"/>
            <a:ext cx="609600" cy="609600"/>
          </a:xfrm>
          <a:prstGeom prst="rect">
            <a:avLst/>
          </a:prstGeom>
        </p:spPr>
      </p:pic>
      <p:pic>
        <p:nvPicPr>
          <p:cNvPr id="8" name="Imagen 7">
            <a:extLst>
              <a:ext uri="{FF2B5EF4-FFF2-40B4-BE49-F238E27FC236}">
                <a16:creationId xmlns:a16="http://schemas.microsoft.com/office/drawing/2014/main" id="{D57338C1-C85F-59F5-A50B-40BBD61297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0625" y="229108"/>
            <a:ext cx="609600" cy="609600"/>
          </a:xfrm>
          <a:prstGeom prst="rect">
            <a:avLst/>
          </a:prstGeom>
        </p:spPr>
      </p:pic>
      <p:pic>
        <p:nvPicPr>
          <p:cNvPr id="10" name="Imagen 9">
            <a:extLst>
              <a:ext uri="{FF2B5EF4-FFF2-40B4-BE49-F238E27FC236}">
                <a16:creationId xmlns:a16="http://schemas.microsoft.com/office/drawing/2014/main" id="{6C35398B-29A6-C74B-01DB-E868FB4D3D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0712" y="5260068"/>
            <a:ext cx="609600" cy="609600"/>
          </a:xfrm>
          <a:prstGeom prst="rect">
            <a:avLst/>
          </a:prstGeom>
        </p:spPr>
      </p:pic>
      <p:pic>
        <p:nvPicPr>
          <p:cNvPr id="12" name="Imagen 11">
            <a:extLst>
              <a:ext uri="{FF2B5EF4-FFF2-40B4-BE49-F238E27FC236}">
                <a16:creationId xmlns:a16="http://schemas.microsoft.com/office/drawing/2014/main" id="{D2FABCE6-B059-8ED2-9938-CB4F6F6D47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5659" y="308391"/>
            <a:ext cx="477806" cy="477806"/>
          </a:xfrm>
          <a:prstGeom prst="rect">
            <a:avLst/>
          </a:prstGeom>
        </p:spPr>
      </p:pic>
    </p:spTree>
    <p:extLst>
      <p:ext uri="{BB962C8B-B14F-4D97-AF65-F5344CB8AC3E}">
        <p14:creationId xmlns:p14="http://schemas.microsoft.com/office/powerpoint/2010/main" val="14855816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617</Words>
  <Application>Microsoft Office PowerPoint</Application>
  <PresentationFormat>Panorámica</PresentationFormat>
  <Paragraphs>90</Paragraphs>
  <Slides>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Arial</vt:lpstr>
      <vt:lpstr>Calibri</vt:lpstr>
      <vt:lpstr>Calibri Light</vt:lpstr>
      <vt:lpstr>Roboto</vt:lpstr>
      <vt:lpstr>Tema de Office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Rodrigo</dc:creator>
  <cp:lastModifiedBy>Rodrigo</cp:lastModifiedBy>
  <cp:revision>15</cp:revision>
  <dcterms:created xsi:type="dcterms:W3CDTF">2022-10-20T16:56:48Z</dcterms:created>
  <dcterms:modified xsi:type="dcterms:W3CDTF">2022-10-20T22:50:58Z</dcterms:modified>
</cp:coreProperties>
</file>