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3" r:id="rId5"/>
    <p:sldId id="274" r:id="rId6"/>
    <p:sldId id="271" r:id="rId7"/>
    <p:sldId id="272" r:id="rId8"/>
    <p:sldId id="275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95E20-032C-41D3-BE53-4C2201B21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B512CE-6A4D-4496-8F8F-17EF93123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B12CFF-BE25-4A10-85B0-B18C66DD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9E0F9A-3500-49F6-925D-F47EB5AF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ACB562-5543-4F5F-8FE9-0C5DE365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4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6860D-0D73-4FBC-9DBF-AA98A34D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B46F2BF-456C-43EC-9EEC-3C14708DB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B084B6-7B2E-4297-A645-CB5C83E3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E588F8F-1B51-4030-B2A4-DEF6BB54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D2FAAF-41CF-4CCE-BBDF-F8554165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316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F3FB57-5319-455F-B8A3-B9CF31A30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7E583F-A71E-4FCE-9561-81C0B063C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84DE12-3F7C-43A9-BC14-7F5B7E3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10AFF6-C730-4261-AA82-26A1C6A3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517F0C-522F-4E67-80F4-04C94C22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89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8F20C-C667-4CAE-A729-5340A766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DD99D9-BE9C-4BEA-9753-85CDBF1D3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A2B278C-EB63-4811-811B-5A90DE9C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786DDC-5BF9-4C96-979B-C5AE5AF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DD506B-83CC-4978-88B6-9E9BF18A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029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BE483-8AEB-4688-BB80-B01D3504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2DAEAC7-DCEE-4C7D-9F61-6B2A985DE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68ADB8-C31B-4966-9206-5C1634AD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A1FF7F-F9F9-487A-A44E-0C95C5A8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C55EAC-BD09-4BF8-A9A4-4C786DC9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990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AB2E2-4831-4F50-BE60-138A82F3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B258B6-427A-402D-98B5-B4E0540CC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C5A06D-BF3F-4D87-8383-674E9FCA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043666D-5B24-4DC7-9B41-B208C8BA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0CF3122-BB12-4785-8D0B-52235ECE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FB2F30-C36B-47AA-8F7A-DA12C9CD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485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EA493-2880-4C24-BF9E-4308DE31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B274BA-3FEF-4383-87DC-8320DFEF3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CDFA0A5-D3E6-48BC-9180-755F7A7B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FA0CA76-E039-4E1F-BE37-233DE75B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2D2FD82-94D0-4D0E-B96A-D023C9CE8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4A7A68A-71A2-41BF-993E-77475510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CB8B03D-3F0C-4744-8D4C-A282CC13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20AB4C0-B859-4D78-ABF5-0B3E9ED1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77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58897-6DE6-48BB-8513-BD9F0566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2686553-33BB-46F1-9F0A-2EAF91A1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E6BDC60-46F6-470D-BD48-3B04843D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B8198C-9BC1-448F-9859-08FE8A12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858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9CD2131-D10C-4871-9A4A-095015B4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1EC5FF3-D91D-4411-A81A-14D8F579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C5D1CC-9499-4D50-B165-D5307EED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714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C9DB-2873-4901-9E4F-247D6832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309EC5-397E-4517-BD5A-1BA0B4986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78E2CD1-0E6C-442F-B781-785AEA59E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B59CD46-2FD3-435E-B71E-438BD734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EA7D39-003C-4AB2-BBD1-6D18314C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265E5D-9321-4A43-9262-37C92340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85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7071B-0572-4DCC-AA9C-989945E8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59A33F-C816-4396-90D6-B6A946291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345E9C1-2392-4EF5-8189-73B1EF036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F625AC-89F4-493D-BD01-3A6BDB72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E7B381D-6457-4042-B68A-59308068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761940-A397-45A9-90C3-8A8CDC99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715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DEE8BF9-C626-4487-9A7B-D9AD10D3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25480C-8A2B-4F23-BA7B-40F3A8D0B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C6337D-F585-4715-AF1D-88C75E17F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B767-EC0B-4A72-935E-5CE1CF5A9046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8ADA53-E301-4F99-B983-CDAF09CD2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3D1A42-0ABD-4479-B521-F81C98B05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025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>
            <a:extLst>
              <a:ext uri="{FF2B5EF4-FFF2-40B4-BE49-F238E27FC236}">
                <a16:creationId xmlns:a16="http://schemas.microsoft.com/office/drawing/2014/main" id="{9EE66BED-958D-4FFE-BC90-9DF143F1B271}"/>
              </a:ext>
            </a:extLst>
          </p:cNvPr>
          <p:cNvSpPr/>
          <p:nvPr/>
        </p:nvSpPr>
        <p:spPr>
          <a:xfrm>
            <a:off x="0" y="0"/>
            <a:ext cx="7512050" cy="6858001"/>
          </a:xfrm>
          <a:custGeom>
            <a:avLst/>
            <a:gdLst>
              <a:gd name="connsiteX0" fmla="*/ 0 w 24171965"/>
              <a:gd name="connsiteY0" fmla="*/ 0 h 26386924"/>
              <a:gd name="connsiteX1" fmla="*/ 24171965 w 24171965"/>
              <a:gd name="connsiteY1" fmla="*/ 0 h 26386924"/>
              <a:gd name="connsiteX2" fmla="*/ 24171965 w 24171965"/>
              <a:gd name="connsiteY2" fmla="*/ 26386924 h 26386924"/>
              <a:gd name="connsiteX3" fmla="*/ 0 w 24171965"/>
              <a:gd name="connsiteY3" fmla="*/ 26386924 h 26386924"/>
              <a:gd name="connsiteX4" fmla="*/ 0 w 24171965"/>
              <a:gd name="connsiteY4" fmla="*/ 0 h 26386924"/>
              <a:gd name="connsiteX0" fmla="*/ 0 w 24171965"/>
              <a:gd name="connsiteY0" fmla="*/ 0 h 26386924"/>
              <a:gd name="connsiteX1" fmla="*/ 5923722 w 24171965"/>
              <a:gd name="connsiteY1" fmla="*/ 12129 h 26386924"/>
              <a:gd name="connsiteX2" fmla="*/ 24171965 w 24171965"/>
              <a:gd name="connsiteY2" fmla="*/ 0 h 26386924"/>
              <a:gd name="connsiteX3" fmla="*/ 24171965 w 24171965"/>
              <a:gd name="connsiteY3" fmla="*/ 26386924 h 26386924"/>
              <a:gd name="connsiteX4" fmla="*/ 0 w 24171965"/>
              <a:gd name="connsiteY4" fmla="*/ 26386924 h 26386924"/>
              <a:gd name="connsiteX5" fmla="*/ 0 w 24171965"/>
              <a:gd name="connsiteY5" fmla="*/ 0 h 26386924"/>
              <a:gd name="connsiteX0" fmla="*/ 0 w 24171965"/>
              <a:gd name="connsiteY0" fmla="*/ 0 h 26386924"/>
              <a:gd name="connsiteX1" fmla="*/ 5923722 w 24171965"/>
              <a:gd name="connsiteY1" fmla="*/ 12129 h 26386924"/>
              <a:gd name="connsiteX2" fmla="*/ 24171965 w 24171965"/>
              <a:gd name="connsiteY2" fmla="*/ 26386924 h 26386924"/>
              <a:gd name="connsiteX3" fmla="*/ 0 w 24171965"/>
              <a:gd name="connsiteY3" fmla="*/ 26386924 h 26386924"/>
              <a:gd name="connsiteX4" fmla="*/ 0 w 24171965"/>
              <a:gd name="connsiteY4" fmla="*/ 0 h 2638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71965" h="26386924">
                <a:moveTo>
                  <a:pt x="0" y="0"/>
                </a:moveTo>
                <a:lnTo>
                  <a:pt x="5923722" y="12129"/>
                </a:lnTo>
                <a:lnTo>
                  <a:pt x="24171965" y="26386924"/>
                </a:lnTo>
                <a:lnTo>
                  <a:pt x="0" y="26386924"/>
                </a:lnTo>
                <a:lnTo>
                  <a:pt x="0" y="0"/>
                </a:lnTo>
                <a:close/>
              </a:path>
            </a:pathLst>
          </a:custGeom>
          <a:solidFill>
            <a:srgbClr val="3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90991B-09E4-4E17-85A2-169C615DA3CC}"/>
              </a:ext>
            </a:extLst>
          </p:cNvPr>
          <p:cNvSpPr txBox="1"/>
          <p:nvPr/>
        </p:nvSpPr>
        <p:spPr>
          <a:xfrm>
            <a:off x="647700" y="2588736"/>
            <a:ext cx="4533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>
                <a:solidFill>
                  <a:schemeClr val="bg1"/>
                </a:solidFill>
                <a:latin typeface="Impact" panose="020B0806030902050204" pitchFamily="34" charset="0"/>
              </a:rPr>
              <a:t>PROJETO INTEGRADOR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10FF4C7-1CE7-4BC4-BE4D-0D4AB79F1B51}"/>
              </a:ext>
            </a:extLst>
          </p:cNvPr>
          <p:cNvSpPr txBox="1"/>
          <p:nvPr/>
        </p:nvSpPr>
        <p:spPr>
          <a:xfrm>
            <a:off x="647700" y="5256074"/>
            <a:ext cx="297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chemeClr val="bg1"/>
                </a:solidFill>
              </a:rPr>
              <a:t>2DH G05</a:t>
            </a:r>
          </a:p>
          <a:p>
            <a:r>
              <a:rPr lang="pt-PT" sz="1400" dirty="0">
                <a:solidFill>
                  <a:schemeClr val="bg1"/>
                </a:solidFill>
              </a:rPr>
              <a:t>1191008 Rodrigo Rodrigues</a:t>
            </a:r>
          </a:p>
          <a:p>
            <a:r>
              <a:rPr lang="pt-PT" sz="1400" dirty="0">
                <a:solidFill>
                  <a:schemeClr val="bg1"/>
                </a:solidFill>
              </a:rPr>
              <a:t>1201564 Jorge Ferreira</a:t>
            </a:r>
          </a:p>
          <a:p>
            <a:r>
              <a:rPr lang="pt-PT" sz="1400" dirty="0">
                <a:solidFill>
                  <a:schemeClr val="bg1"/>
                </a:solidFill>
              </a:rPr>
              <a:t>1201566 Rafael Leite</a:t>
            </a:r>
          </a:p>
          <a:p>
            <a:r>
              <a:rPr lang="pt-PT" sz="1400" dirty="0">
                <a:solidFill>
                  <a:schemeClr val="bg1"/>
                </a:solidFill>
              </a:rPr>
              <a:t>1201568 Rui Pina</a:t>
            </a:r>
          </a:p>
          <a:p>
            <a:endParaRPr lang="pt-PT" dirty="0"/>
          </a:p>
        </p:txBody>
      </p:sp>
      <p:sp>
        <p:nvSpPr>
          <p:cNvPr id="21" name="Triângulo retângulo 20">
            <a:extLst>
              <a:ext uri="{FF2B5EF4-FFF2-40B4-BE49-F238E27FC236}">
                <a16:creationId xmlns:a16="http://schemas.microsoft.com/office/drawing/2014/main" id="{1E915B3B-8475-4A86-8CB7-7946C719ECAD}"/>
              </a:ext>
            </a:extLst>
          </p:cNvPr>
          <p:cNvSpPr/>
          <p:nvPr/>
        </p:nvSpPr>
        <p:spPr>
          <a:xfrm rot="10800000">
            <a:off x="9842500" y="0"/>
            <a:ext cx="2349500" cy="304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753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7EC4978-9049-403E-8664-8A406D3C8ED3}"/>
              </a:ext>
            </a:extLst>
          </p:cNvPr>
          <p:cNvSpPr txBox="1"/>
          <p:nvPr/>
        </p:nvSpPr>
        <p:spPr>
          <a:xfrm>
            <a:off x="2999809" y="495897"/>
            <a:ext cx="6212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>
                <a:solidFill>
                  <a:schemeClr val="bg1"/>
                </a:solidFill>
                <a:latin typeface="Impact" panose="020B0806030902050204" pitchFamily="34" charset="0"/>
              </a:rPr>
              <a:t>PRINCIPAIS OBJETIVOS</a:t>
            </a:r>
          </a:p>
        </p:txBody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5095B781-EB79-447D-8CAD-B19CEFC188C9}"/>
              </a:ext>
            </a:extLst>
          </p:cNvPr>
          <p:cNvSpPr>
            <a:spLocks noEditPoints="1"/>
          </p:cNvSpPr>
          <p:nvPr/>
        </p:nvSpPr>
        <p:spPr bwMode="auto">
          <a:xfrm>
            <a:off x="5398076" y="2652223"/>
            <a:ext cx="1112338" cy="1088748"/>
          </a:xfrm>
          <a:custGeom>
            <a:avLst/>
            <a:gdLst>
              <a:gd name="T0" fmla="*/ 129 w 135"/>
              <a:gd name="T1" fmla="*/ 6 h 135"/>
              <a:gd name="T2" fmla="*/ 115 w 135"/>
              <a:gd name="T3" fmla="*/ 0 h 135"/>
              <a:gd name="T4" fmla="*/ 101 w 135"/>
              <a:gd name="T5" fmla="*/ 6 h 135"/>
              <a:gd name="T6" fmla="*/ 15 w 135"/>
              <a:gd name="T7" fmla="*/ 92 h 135"/>
              <a:gd name="T8" fmla="*/ 14 w 135"/>
              <a:gd name="T9" fmla="*/ 93 h 135"/>
              <a:gd name="T10" fmla="*/ 0 w 135"/>
              <a:gd name="T11" fmla="*/ 130 h 135"/>
              <a:gd name="T12" fmla="*/ 1 w 135"/>
              <a:gd name="T13" fmla="*/ 134 h 135"/>
              <a:gd name="T14" fmla="*/ 4 w 135"/>
              <a:gd name="T15" fmla="*/ 135 h 135"/>
              <a:gd name="T16" fmla="*/ 5 w 135"/>
              <a:gd name="T17" fmla="*/ 135 h 135"/>
              <a:gd name="T18" fmla="*/ 42 w 135"/>
              <a:gd name="T19" fmla="*/ 121 h 135"/>
              <a:gd name="T20" fmla="*/ 43 w 135"/>
              <a:gd name="T21" fmla="*/ 120 h 135"/>
              <a:gd name="T22" fmla="*/ 129 w 135"/>
              <a:gd name="T23" fmla="*/ 34 h 135"/>
              <a:gd name="T24" fmla="*/ 135 w 135"/>
              <a:gd name="T25" fmla="*/ 20 h 135"/>
              <a:gd name="T26" fmla="*/ 129 w 135"/>
              <a:gd name="T27" fmla="*/ 6 h 135"/>
              <a:gd name="T28" fmla="*/ 39 w 135"/>
              <a:gd name="T29" fmla="*/ 115 h 135"/>
              <a:gd name="T30" fmla="*/ 9 w 135"/>
              <a:gd name="T31" fmla="*/ 126 h 135"/>
              <a:gd name="T32" fmla="*/ 20 w 135"/>
              <a:gd name="T33" fmla="*/ 96 h 135"/>
              <a:gd name="T34" fmla="*/ 95 w 135"/>
              <a:gd name="T35" fmla="*/ 22 h 135"/>
              <a:gd name="T36" fmla="*/ 114 w 135"/>
              <a:gd name="T37" fmla="*/ 40 h 135"/>
              <a:gd name="T38" fmla="*/ 39 w 135"/>
              <a:gd name="T39" fmla="*/ 115 h 135"/>
              <a:gd name="T40" fmla="*/ 124 w 135"/>
              <a:gd name="T41" fmla="*/ 30 h 135"/>
              <a:gd name="T42" fmla="*/ 118 w 135"/>
              <a:gd name="T43" fmla="*/ 36 h 135"/>
              <a:gd name="T44" fmla="*/ 99 w 135"/>
              <a:gd name="T45" fmla="*/ 17 h 135"/>
              <a:gd name="T46" fmla="*/ 106 w 135"/>
              <a:gd name="T47" fmla="*/ 11 h 135"/>
              <a:gd name="T48" fmla="*/ 115 w 135"/>
              <a:gd name="T49" fmla="*/ 7 h 135"/>
              <a:gd name="T50" fmla="*/ 124 w 135"/>
              <a:gd name="T51" fmla="*/ 11 h 135"/>
              <a:gd name="T52" fmla="*/ 128 w 135"/>
              <a:gd name="T53" fmla="*/ 20 h 135"/>
              <a:gd name="T54" fmla="*/ 124 w 135"/>
              <a:gd name="T55" fmla="*/ 3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5" h="135">
                <a:moveTo>
                  <a:pt x="129" y="6"/>
                </a:moveTo>
                <a:cubicBezTo>
                  <a:pt x="125" y="2"/>
                  <a:pt x="120" y="0"/>
                  <a:pt x="115" y="0"/>
                </a:cubicBezTo>
                <a:cubicBezTo>
                  <a:pt x="110" y="0"/>
                  <a:pt x="105" y="2"/>
                  <a:pt x="101" y="6"/>
                </a:cubicBezTo>
                <a:cubicBezTo>
                  <a:pt x="15" y="92"/>
                  <a:pt x="15" y="92"/>
                  <a:pt x="15" y="92"/>
                </a:cubicBezTo>
                <a:cubicBezTo>
                  <a:pt x="14" y="92"/>
                  <a:pt x="14" y="93"/>
                  <a:pt x="14" y="93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2"/>
                  <a:pt x="0" y="133"/>
                  <a:pt x="1" y="134"/>
                </a:cubicBezTo>
                <a:cubicBezTo>
                  <a:pt x="2" y="135"/>
                  <a:pt x="3" y="135"/>
                  <a:pt x="4" y="135"/>
                </a:cubicBezTo>
                <a:cubicBezTo>
                  <a:pt x="4" y="135"/>
                  <a:pt x="4" y="135"/>
                  <a:pt x="5" y="135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3" y="121"/>
                  <a:pt x="43" y="120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3" y="31"/>
                  <a:pt x="135" y="26"/>
                  <a:pt x="135" y="20"/>
                </a:cubicBezTo>
                <a:cubicBezTo>
                  <a:pt x="135" y="15"/>
                  <a:pt x="133" y="10"/>
                  <a:pt x="129" y="6"/>
                </a:cubicBezTo>
                <a:close/>
                <a:moveTo>
                  <a:pt x="39" y="115"/>
                </a:moveTo>
                <a:cubicBezTo>
                  <a:pt x="9" y="126"/>
                  <a:pt x="9" y="126"/>
                  <a:pt x="9" y="126"/>
                </a:cubicBezTo>
                <a:cubicBezTo>
                  <a:pt x="20" y="96"/>
                  <a:pt x="20" y="96"/>
                  <a:pt x="20" y="96"/>
                </a:cubicBezTo>
                <a:cubicBezTo>
                  <a:pt x="95" y="22"/>
                  <a:pt x="95" y="22"/>
                  <a:pt x="95" y="22"/>
                </a:cubicBezTo>
                <a:cubicBezTo>
                  <a:pt x="114" y="40"/>
                  <a:pt x="114" y="40"/>
                  <a:pt x="114" y="40"/>
                </a:cubicBezTo>
                <a:lnTo>
                  <a:pt x="39" y="115"/>
                </a:lnTo>
                <a:close/>
                <a:moveTo>
                  <a:pt x="124" y="30"/>
                </a:moveTo>
                <a:cubicBezTo>
                  <a:pt x="118" y="36"/>
                  <a:pt x="118" y="36"/>
                  <a:pt x="118" y="36"/>
                </a:cubicBezTo>
                <a:cubicBezTo>
                  <a:pt x="99" y="17"/>
                  <a:pt x="99" y="17"/>
                  <a:pt x="99" y="17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8" y="8"/>
                  <a:pt x="111" y="7"/>
                  <a:pt x="115" y="7"/>
                </a:cubicBezTo>
                <a:cubicBezTo>
                  <a:pt x="119" y="7"/>
                  <a:pt x="122" y="8"/>
                  <a:pt x="124" y="11"/>
                </a:cubicBezTo>
                <a:cubicBezTo>
                  <a:pt x="127" y="13"/>
                  <a:pt x="128" y="17"/>
                  <a:pt x="128" y="20"/>
                </a:cubicBezTo>
                <a:cubicBezTo>
                  <a:pt x="128" y="24"/>
                  <a:pt x="127" y="27"/>
                  <a:pt x="12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351127" tIns="175564" rIns="351127" bIns="175564" numCol="1" anchor="t" anchorCtr="0" compatLnSpc="1">
            <a:prstTxWarp prst="textNoShape">
              <a:avLst/>
            </a:prstTxWarp>
          </a:bodyPr>
          <a:lstStyle/>
          <a:p>
            <a:endParaRPr lang="en-US" sz="26542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390215D3-405D-44FA-90B2-7EF63E3BDF60}"/>
              </a:ext>
            </a:extLst>
          </p:cNvPr>
          <p:cNvSpPr>
            <a:spLocks noEditPoints="1"/>
          </p:cNvSpPr>
          <p:nvPr/>
        </p:nvSpPr>
        <p:spPr bwMode="auto">
          <a:xfrm>
            <a:off x="9367816" y="2708710"/>
            <a:ext cx="1112338" cy="1004836"/>
          </a:xfrm>
          <a:custGeom>
            <a:avLst/>
            <a:gdLst>
              <a:gd name="T0" fmla="*/ 132 w 132"/>
              <a:gd name="T1" fmla="*/ 61 h 135"/>
              <a:gd name="T2" fmla="*/ 121 w 132"/>
              <a:gd name="T3" fmla="*/ 47 h 135"/>
              <a:gd name="T4" fmla="*/ 111 w 132"/>
              <a:gd name="T5" fmla="*/ 8 h 135"/>
              <a:gd name="T6" fmla="*/ 94 w 132"/>
              <a:gd name="T7" fmla="*/ 3 h 135"/>
              <a:gd name="T8" fmla="*/ 39 w 132"/>
              <a:gd name="T9" fmla="*/ 53 h 135"/>
              <a:gd name="T10" fmla="*/ 10 w 132"/>
              <a:gd name="T11" fmla="*/ 47 h 135"/>
              <a:gd name="T12" fmla="*/ 0 w 132"/>
              <a:gd name="T13" fmla="*/ 118 h 135"/>
              <a:gd name="T14" fmla="*/ 30 w 132"/>
              <a:gd name="T15" fmla="*/ 128 h 135"/>
              <a:gd name="T16" fmla="*/ 63 w 132"/>
              <a:gd name="T17" fmla="*/ 129 h 135"/>
              <a:gd name="T18" fmla="*/ 106 w 132"/>
              <a:gd name="T19" fmla="*/ 132 h 135"/>
              <a:gd name="T20" fmla="*/ 119 w 132"/>
              <a:gd name="T21" fmla="*/ 115 h 135"/>
              <a:gd name="T22" fmla="*/ 122 w 132"/>
              <a:gd name="T23" fmla="*/ 101 h 135"/>
              <a:gd name="T24" fmla="*/ 129 w 132"/>
              <a:gd name="T25" fmla="*/ 83 h 135"/>
              <a:gd name="T26" fmla="*/ 127 w 132"/>
              <a:gd name="T27" fmla="*/ 76 h 135"/>
              <a:gd name="T28" fmla="*/ 10 w 132"/>
              <a:gd name="T29" fmla="*/ 122 h 135"/>
              <a:gd name="T30" fmla="*/ 6 w 132"/>
              <a:gd name="T31" fmla="*/ 58 h 135"/>
              <a:gd name="T32" fmla="*/ 30 w 132"/>
              <a:gd name="T33" fmla="*/ 54 h 135"/>
              <a:gd name="T34" fmla="*/ 33 w 132"/>
              <a:gd name="T35" fmla="*/ 118 h 135"/>
              <a:gd name="T36" fmla="*/ 30 w 132"/>
              <a:gd name="T37" fmla="*/ 122 h 135"/>
              <a:gd name="T38" fmla="*/ 121 w 132"/>
              <a:gd name="T39" fmla="*/ 72 h 135"/>
              <a:gd name="T40" fmla="*/ 121 w 132"/>
              <a:gd name="T41" fmla="*/ 79 h 135"/>
              <a:gd name="T42" fmla="*/ 122 w 132"/>
              <a:gd name="T43" fmla="*/ 83 h 135"/>
              <a:gd name="T44" fmla="*/ 117 w 132"/>
              <a:gd name="T45" fmla="*/ 96 h 135"/>
              <a:gd name="T46" fmla="*/ 115 w 132"/>
              <a:gd name="T47" fmla="*/ 103 h 135"/>
              <a:gd name="T48" fmla="*/ 109 w 132"/>
              <a:gd name="T49" fmla="*/ 116 h 135"/>
              <a:gd name="T50" fmla="*/ 93 w 132"/>
              <a:gd name="T51" fmla="*/ 128 h 135"/>
              <a:gd name="T52" fmla="*/ 40 w 132"/>
              <a:gd name="T53" fmla="*/ 115 h 135"/>
              <a:gd name="T54" fmla="*/ 79 w 132"/>
              <a:gd name="T55" fmla="*/ 37 h 135"/>
              <a:gd name="T56" fmla="*/ 105 w 132"/>
              <a:gd name="T57" fmla="*/ 12 h 135"/>
              <a:gd name="T58" fmla="*/ 95 w 132"/>
              <a:gd name="T59" fmla="*/ 53 h 135"/>
              <a:gd name="T60" fmla="*/ 121 w 132"/>
              <a:gd name="T61" fmla="*/ 54 h 135"/>
              <a:gd name="T62" fmla="*/ 125 w 132"/>
              <a:gd name="T63" fmla="*/ 6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35">
                <a:moveTo>
                  <a:pt x="127" y="76"/>
                </a:moveTo>
                <a:cubicBezTo>
                  <a:pt x="130" y="72"/>
                  <a:pt x="132" y="67"/>
                  <a:pt x="132" y="61"/>
                </a:cubicBezTo>
                <a:cubicBezTo>
                  <a:pt x="132" y="58"/>
                  <a:pt x="131" y="55"/>
                  <a:pt x="130" y="52"/>
                </a:cubicBezTo>
                <a:cubicBezTo>
                  <a:pt x="128" y="49"/>
                  <a:pt x="125" y="47"/>
                  <a:pt x="121" y="47"/>
                </a:cubicBezTo>
                <a:cubicBezTo>
                  <a:pt x="104" y="47"/>
                  <a:pt x="104" y="47"/>
                  <a:pt x="104" y="47"/>
                </a:cubicBezTo>
                <a:cubicBezTo>
                  <a:pt x="113" y="30"/>
                  <a:pt x="116" y="17"/>
                  <a:pt x="111" y="8"/>
                </a:cubicBezTo>
                <a:cubicBezTo>
                  <a:pt x="107" y="2"/>
                  <a:pt x="101" y="0"/>
                  <a:pt x="97" y="0"/>
                </a:cubicBezTo>
                <a:cubicBezTo>
                  <a:pt x="95" y="0"/>
                  <a:pt x="94" y="1"/>
                  <a:pt x="94" y="3"/>
                </a:cubicBezTo>
                <a:cubicBezTo>
                  <a:pt x="92" y="12"/>
                  <a:pt x="86" y="23"/>
                  <a:pt x="75" y="32"/>
                </a:cubicBezTo>
                <a:cubicBezTo>
                  <a:pt x="65" y="42"/>
                  <a:pt x="52" y="49"/>
                  <a:pt x="39" y="53"/>
                </a:cubicBezTo>
                <a:cubicBezTo>
                  <a:pt x="38" y="50"/>
                  <a:pt x="34" y="47"/>
                  <a:pt x="3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4" y="47"/>
                  <a:pt x="0" y="52"/>
                  <a:pt x="0" y="5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4"/>
                  <a:pt x="4" y="128"/>
                  <a:pt x="10" y="128"/>
                </a:cubicBezTo>
                <a:cubicBezTo>
                  <a:pt x="30" y="128"/>
                  <a:pt x="30" y="128"/>
                  <a:pt x="30" y="128"/>
                </a:cubicBezTo>
                <a:cubicBezTo>
                  <a:pt x="34" y="128"/>
                  <a:pt x="38" y="126"/>
                  <a:pt x="40" y="122"/>
                </a:cubicBezTo>
                <a:cubicBezTo>
                  <a:pt x="53" y="124"/>
                  <a:pt x="58" y="126"/>
                  <a:pt x="63" y="129"/>
                </a:cubicBezTo>
                <a:cubicBezTo>
                  <a:pt x="69" y="132"/>
                  <a:pt x="74" y="135"/>
                  <a:pt x="93" y="135"/>
                </a:cubicBezTo>
                <a:cubicBezTo>
                  <a:pt x="98" y="135"/>
                  <a:pt x="102" y="134"/>
                  <a:pt x="106" y="132"/>
                </a:cubicBezTo>
                <a:cubicBezTo>
                  <a:pt x="109" y="129"/>
                  <a:pt x="111" y="126"/>
                  <a:pt x="112" y="123"/>
                </a:cubicBezTo>
                <a:cubicBezTo>
                  <a:pt x="115" y="122"/>
                  <a:pt x="117" y="119"/>
                  <a:pt x="119" y="115"/>
                </a:cubicBezTo>
                <a:cubicBezTo>
                  <a:pt x="121" y="112"/>
                  <a:pt x="122" y="107"/>
                  <a:pt x="122" y="103"/>
                </a:cubicBezTo>
                <a:cubicBezTo>
                  <a:pt x="122" y="103"/>
                  <a:pt x="122" y="102"/>
                  <a:pt x="122" y="101"/>
                </a:cubicBezTo>
                <a:cubicBezTo>
                  <a:pt x="124" y="100"/>
                  <a:pt x="125" y="98"/>
                  <a:pt x="126" y="96"/>
                </a:cubicBezTo>
                <a:cubicBezTo>
                  <a:pt x="128" y="92"/>
                  <a:pt x="129" y="87"/>
                  <a:pt x="129" y="83"/>
                </a:cubicBezTo>
                <a:cubicBezTo>
                  <a:pt x="129" y="81"/>
                  <a:pt x="129" y="78"/>
                  <a:pt x="128" y="76"/>
                </a:cubicBezTo>
                <a:cubicBezTo>
                  <a:pt x="128" y="76"/>
                  <a:pt x="128" y="76"/>
                  <a:pt x="127" y="76"/>
                </a:cubicBezTo>
                <a:close/>
                <a:moveTo>
                  <a:pt x="30" y="122"/>
                </a:moveTo>
                <a:cubicBezTo>
                  <a:pt x="10" y="122"/>
                  <a:pt x="10" y="122"/>
                  <a:pt x="10" y="122"/>
                </a:cubicBezTo>
                <a:cubicBezTo>
                  <a:pt x="8" y="122"/>
                  <a:pt x="6" y="120"/>
                  <a:pt x="6" y="118"/>
                </a:cubicBezTo>
                <a:cubicBezTo>
                  <a:pt x="6" y="58"/>
                  <a:pt x="6" y="58"/>
                  <a:pt x="6" y="58"/>
                </a:cubicBezTo>
                <a:cubicBezTo>
                  <a:pt x="6" y="56"/>
                  <a:pt x="8" y="54"/>
                  <a:pt x="10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2" y="54"/>
                  <a:pt x="33" y="56"/>
                  <a:pt x="33" y="58"/>
                </a:cubicBezTo>
                <a:cubicBezTo>
                  <a:pt x="33" y="118"/>
                  <a:pt x="33" y="118"/>
                  <a:pt x="33" y="118"/>
                </a:cubicBezTo>
                <a:cubicBezTo>
                  <a:pt x="33" y="118"/>
                  <a:pt x="33" y="118"/>
                  <a:pt x="33" y="118"/>
                </a:cubicBezTo>
                <a:cubicBezTo>
                  <a:pt x="33" y="120"/>
                  <a:pt x="32" y="122"/>
                  <a:pt x="30" y="122"/>
                </a:cubicBezTo>
                <a:moveTo>
                  <a:pt x="124" y="70"/>
                </a:moveTo>
                <a:cubicBezTo>
                  <a:pt x="122" y="72"/>
                  <a:pt x="121" y="72"/>
                  <a:pt x="121" y="72"/>
                </a:cubicBezTo>
                <a:cubicBezTo>
                  <a:pt x="119" y="72"/>
                  <a:pt x="118" y="74"/>
                  <a:pt x="118" y="76"/>
                </a:cubicBezTo>
                <a:cubicBezTo>
                  <a:pt x="118" y="78"/>
                  <a:pt x="119" y="79"/>
                  <a:pt x="121" y="79"/>
                </a:cubicBezTo>
                <a:cubicBezTo>
                  <a:pt x="121" y="79"/>
                  <a:pt x="121" y="79"/>
                  <a:pt x="122" y="80"/>
                </a:cubicBezTo>
                <a:cubicBezTo>
                  <a:pt x="122" y="80"/>
                  <a:pt x="122" y="82"/>
                  <a:pt x="122" y="83"/>
                </a:cubicBezTo>
                <a:cubicBezTo>
                  <a:pt x="122" y="86"/>
                  <a:pt x="122" y="90"/>
                  <a:pt x="120" y="93"/>
                </a:cubicBezTo>
                <a:cubicBezTo>
                  <a:pt x="119" y="95"/>
                  <a:pt x="118" y="96"/>
                  <a:pt x="117" y="96"/>
                </a:cubicBezTo>
                <a:cubicBezTo>
                  <a:pt x="115" y="96"/>
                  <a:pt x="114" y="98"/>
                  <a:pt x="114" y="100"/>
                </a:cubicBezTo>
                <a:cubicBezTo>
                  <a:pt x="114" y="101"/>
                  <a:pt x="114" y="102"/>
                  <a:pt x="115" y="103"/>
                </a:cubicBezTo>
                <a:cubicBezTo>
                  <a:pt x="115" y="105"/>
                  <a:pt x="114" y="111"/>
                  <a:pt x="112" y="114"/>
                </a:cubicBezTo>
                <a:cubicBezTo>
                  <a:pt x="111" y="116"/>
                  <a:pt x="110" y="116"/>
                  <a:pt x="109" y="116"/>
                </a:cubicBezTo>
                <a:cubicBezTo>
                  <a:pt x="107" y="116"/>
                  <a:pt x="106" y="118"/>
                  <a:pt x="106" y="120"/>
                </a:cubicBezTo>
                <a:cubicBezTo>
                  <a:pt x="106" y="126"/>
                  <a:pt x="99" y="128"/>
                  <a:pt x="93" y="128"/>
                </a:cubicBezTo>
                <a:cubicBezTo>
                  <a:pt x="76" y="128"/>
                  <a:pt x="71" y="126"/>
                  <a:pt x="66" y="123"/>
                </a:cubicBezTo>
                <a:cubicBezTo>
                  <a:pt x="61" y="120"/>
                  <a:pt x="55" y="117"/>
                  <a:pt x="40" y="115"/>
                </a:cubicBezTo>
                <a:cubicBezTo>
                  <a:pt x="40" y="60"/>
                  <a:pt x="40" y="60"/>
                  <a:pt x="40" y="60"/>
                </a:cubicBezTo>
                <a:cubicBezTo>
                  <a:pt x="54" y="55"/>
                  <a:pt x="68" y="47"/>
                  <a:pt x="79" y="37"/>
                </a:cubicBezTo>
                <a:cubicBezTo>
                  <a:pt x="90" y="28"/>
                  <a:pt x="97" y="17"/>
                  <a:pt x="100" y="7"/>
                </a:cubicBezTo>
                <a:cubicBezTo>
                  <a:pt x="101" y="8"/>
                  <a:pt x="104" y="9"/>
                  <a:pt x="105" y="12"/>
                </a:cubicBezTo>
                <a:cubicBezTo>
                  <a:pt x="107" y="16"/>
                  <a:pt x="109" y="26"/>
                  <a:pt x="95" y="49"/>
                </a:cubicBezTo>
                <a:cubicBezTo>
                  <a:pt x="94" y="50"/>
                  <a:pt x="94" y="51"/>
                  <a:pt x="95" y="53"/>
                </a:cubicBezTo>
                <a:cubicBezTo>
                  <a:pt x="95" y="54"/>
                  <a:pt x="96" y="54"/>
                  <a:pt x="98" y="54"/>
                </a:cubicBezTo>
                <a:cubicBezTo>
                  <a:pt x="121" y="54"/>
                  <a:pt x="121" y="54"/>
                  <a:pt x="121" y="54"/>
                </a:cubicBezTo>
                <a:cubicBezTo>
                  <a:pt x="123" y="54"/>
                  <a:pt x="123" y="55"/>
                  <a:pt x="124" y="56"/>
                </a:cubicBezTo>
                <a:cubicBezTo>
                  <a:pt x="125" y="57"/>
                  <a:pt x="125" y="59"/>
                  <a:pt x="125" y="61"/>
                </a:cubicBezTo>
                <a:cubicBezTo>
                  <a:pt x="125" y="64"/>
                  <a:pt x="125" y="67"/>
                  <a:pt x="124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351127" tIns="175564" rIns="351127" bIns="175564" numCol="1" anchor="t" anchorCtr="0" compatLnSpc="1">
            <a:prstTxWarp prst="textNoShape">
              <a:avLst/>
            </a:prstTxWarp>
          </a:bodyPr>
          <a:lstStyle/>
          <a:p>
            <a:endParaRPr lang="en-US" sz="26542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93E46B8F-C38D-4162-8ABC-4487C18F75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53" y="2587059"/>
            <a:ext cx="1219075" cy="1219075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834BB836-7623-43E6-AAEF-192C8491F93C}"/>
              </a:ext>
            </a:extLst>
          </p:cNvPr>
          <p:cNvSpPr txBox="1"/>
          <p:nvPr/>
        </p:nvSpPr>
        <p:spPr>
          <a:xfrm>
            <a:off x="941695" y="1848223"/>
            <a:ext cx="293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</a:rPr>
              <a:t>Gestão do Armazém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DF8BB1-55D6-4A80-844A-2E17E3816388}"/>
              </a:ext>
            </a:extLst>
          </p:cNvPr>
          <p:cNvSpPr txBox="1"/>
          <p:nvPr/>
        </p:nvSpPr>
        <p:spPr>
          <a:xfrm>
            <a:off x="4086814" y="1848223"/>
            <a:ext cx="40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</a:rPr>
              <a:t>Levantamentos/Questionários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B177A34-D95A-4A8D-BAA9-85A605B3B3D0}"/>
              </a:ext>
            </a:extLst>
          </p:cNvPr>
          <p:cNvSpPr txBox="1"/>
          <p:nvPr/>
        </p:nvSpPr>
        <p:spPr>
          <a:xfrm>
            <a:off x="8640173" y="1848223"/>
            <a:ext cx="274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</a:rPr>
              <a:t>Protótipo Funcional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07496AE-E9A6-45A9-B104-0111D473D110}"/>
              </a:ext>
            </a:extLst>
          </p:cNvPr>
          <p:cNvSpPr txBox="1"/>
          <p:nvPr/>
        </p:nvSpPr>
        <p:spPr>
          <a:xfrm>
            <a:off x="823421" y="4197970"/>
            <a:ext cx="2748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Gerir o armazenamento de produtos num armazém onde </a:t>
            </a:r>
            <a:r>
              <a:rPr lang="pt-PT" b="1" dirty="0" err="1">
                <a:solidFill>
                  <a:schemeClr val="bg1"/>
                </a:solidFill>
              </a:rPr>
              <a:t>AGV’s</a:t>
            </a:r>
            <a:r>
              <a:rPr lang="pt-PT" b="1" dirty="0">
                <a:solidFill>
                  <a:schemeClr val="bg1"/>
                </a:solidFill>
              </a:rPr>
              <a:t> são utilizados para recolher os produtos pedidos.        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0AA4BE-092C-4249-8387-BFDF4440A705}"/>
              </a:ext>
            </a:extLst>
          </p:cNvPr>
          <p:cNvSpPr txBox="1"/>
          <p:nvPr/>
        </p:nvSpPr>
        <p:spPr>
          <a:xfrm>
            <a:off x="4086814" y="4205777"/>
            <a:ext cx="3592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Capacidade de especificar e realizar questionários/pesquisas a clientes sobre qualquer tópico pretendido de forma fácil e integrada.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1FF1974-6CDA-4B25-8167-423C09EF183E}"/>
              </a:ext>
            </a:extLst>
          </p:cNvPr>
          <p:cNvSpPr txBox="1"/>
          <p:nvPr/>
        </p:nvSpPr>
        <p:spPr>
          <a:xfrm>
            <a:off x="8282361" y="4197970"/>
            <a:ext cx="3283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Apesar deste sistema ser uma simplificação de como a gestão de produtos é realizada, este tem de ser funcional e fiável.</a:t>
            </a:r>
          </a:p>
        </p:txBody>
      </p:sp>
    </p:spTree>
    <p:extLst>
      <p:ext uri="{BB962C8B-B14F-4D97-AF65-F5344CB8AC3E}">
        <p14:creationId xmlns:p14="http://schemas.microsoft.com/office/powerpoint/2010/main" val="365244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6309A6-4C73-4B52-8861-01EA0A2A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936" y="497225"/>
            <a:ext cx="10015079" cy="833471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PLANEAMENTO E  PROCESSO DE DESENVOLVIMENTO</a:t>
            </a:r>
            <a:endParaRPr lang="pt-PT" sz="4000" dirty="0">
              <a:latin typeface="Impact" panose="020B0806030902050204" pitchFamily="34" charset="0"/>
            </a:endParaRPr>
          </a:p>
        </p:txBody>
      </p:sp>
      <p:sp>
        <p:nvSpPr>
          <p:cNvPr id="1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Content Placeholder 1031">
            <a:extLst>
              <a:ext uri="{FF2B5EF4-FFF2-40B4-BE49-F238E27FC236}">
                <a16:creationId xmlns:a16="http://schemas.microsoft.com/office/drawing/2014/main" id="{8AABA209-55AC-9822-89CF-8E2BA23E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5899328" cy="4119172"/>
          </a:xfrm>
        </p:spPr>
        <p:txBody>
          <a:bodyPr anchor="t">
            <a:normAutofit/>
          </a:bodyPr>
          <a:lstStyle/>
          <a:p>
            <a:pPr algn="just"/>
            <a:r>
              <a:rPr lang="pt-PT" sz="1800" b="1" dirty="0"/>
              <a:t>Foi utilizado o </a:t>
            </a:r>
            <a:r>
              <a:rPr lang="pt-PT" sz="1800" b="1" dirty="0" err="1"/>
              <a:t>Scrum</a:t>
            </a:r>
            <a:r>
              <a:rPr lang="pt-PT" sz="1800" b="1" dirty="0"/>
              <a:t> (metodologia proficiente da equipa). </a:t>
            </a:r>
          </a:p>
          <a:p>
            <a:pPr marL="0" indent="0" algn="just">
              <a:buNone/>
            </a:pPr>
            <a:endParaRPr lang="pt-PT" sz="1800" b="1" dirty="0"/>
          </a:p>
          <a:p>
            <a:pPr algn="just"/>
            <a:r>
              <a:rPr lang="pt-PT" sz="1800" b="1" dirty="0"/>
              <a:t>Na </a:t>
            </a:r>
            <a:r>
              <a:rPr lang="pt-PT" sz="1800" b="1" dirty="0" err="1"/>
              <a:t>Planning</a:t>
            </a:r>
            <a:r>
              <a:rPr lang="pt-PT" sz="1800" b="1" dirty="0"/>
              <a:t> Meeting a equipa adicionou as </a:t>
            </a:r>
            <a:r>
              <a:rPr lang="pt-PT" sz="1800" b="1" dirty="0" err="1"/>
              <a:t>User</a:t>
            </a:r>
            <a:r>
              <a:rPr lang="pt-PT" sz="1800" b="1" dirty="0"/>
              <a:t> </a:t>
            </a:r>
            <a:r>
              <a:rPr lang="pt-PT" sz="1800" b="1" dirty="0" err="1"/>
              <a:t>Stories</a:t>
            </a:r>
            <a:r>
              <a:rPr lang="pt-PT" sz="1800" b="1" dirty="0"/>
              <a:t> pedidas pelo cliente ao Sprint </a:t>
            </a:r>
            <a:r>
              <a:rPr lang="pt-PT" sz="1800" b="1" dirty="0" err="1"/>
              <a:t>Backlog</a:t>
            </a:r>
            <a:r>
              <a:rPr lang="pt-PT" sz="1800" b="1" dirty="0"/>
              <a:t>.</a:t>
            </a:r>
          </a:p>
          <a:p>
            <a:pPr marL="0" indent="0" algn="just">
              <a:buNone/>
            </a:pPr>
            <a:endParaRPr lang="pt-PT" sz="1800" b="1" dirty="0"/>
          </a:p>
          <a:p>
            <a:pPr algn="just"/>
            <a:r>
              <a:rPr lang="pt-PT" sz="1800" b="1" dirty="0"/>
              <a:t>Foi feita a divisão de forma igualitária pelos membros (em termos de tempo, conhecimentos e complexidade).</a:t>
            </a:r>
          </a:p>
          <a:p>
            <a:pPr marL="0" indent="0" algn="just">
              <a:buNone/>
            </a:pPr>
            <a:endParaRPr lang="pt-PT" sz="1800" b="1" dirty="0"/>
          </a:p>
          <a:p>
            <a:pPr algn="just"/>
            <a:r>
              <a:rPr lang="pt-PT" sz="1800" b="1" dirty="0"/>
              <a:t>Foram feitos </a:t>
            </a:r>
            <a:r>
              <a:rPr lang="pt-PT" sz="1800" b="1" dirty="0" err="1"/>
              <a:t>Scrum</a:t>
            </a:r>
            <a:r>
              <a:rPr lang="pt-PT" sz="1800" b="1" dirty="0"/>
              <a:t> meetings, convocadas pelo </a:t>
            </a:r>
            <a:r>
              <a:rPr lang="pt-PT" sz="1800" b="1" dirty="0" err="1"/>
              <a:t>Scrum</a:t>
            </a:r>
            <a:r>
              <a:rPr lang="pt-PT" sz="1800" b="1" dirty="0"/>
              <a:t> Master, de maneira regular onde era feito o ponto da situação e onde os membros expunham as suas dúvidas e bloqueios.</a:t>
            </a:r>
          </a:p>
        </p:txBody>
      </p:sp>
      <p:pic>
        <p:nvPicPr>
          <p:cNvPr id="1028" name="Picture 4" descr="Agile marketing: métodos ágeis para elevar seus resultados | Runrun.it">
            <a:extLst>
              <a:ext uri="{FF2B5EF4-FFF2-40B4-BE49-F238E27FC236}">
                <a16:creationId xmlns:a16="http://schemas.microsoft.com/office/drawing/2014/main" id="{5C0C9D7A-0ADB-488C-B9D1-E68126DFC2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5" r="12136" b="1"/>
          <a:stretch/>
        </p:blipFill>
        <p:spPr bwMode="auto">
          <a:xfrm>
            <a:off x="7044314" y="1472739"/>
            <a:ext cx="4358580" cy="453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52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7EC4978-9049-403E-8664-8A406D3C8ED3}"/>
              </a:ext>
            </a:extLst>
          </p:cNvPr>
          <p:cNvSpPr txBox="1"/>
          <p:nvPr/>
        </p:nvSpPr>
        <p:spPr>
          <a:xfrm>
            <a:off x="2699428" y="495372"/>
            <a:ext cx="679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Impact" panose="020B0806030902050204" pitchFamily="34" charset="0"/>
              </a:rPr>
              <a:t>TRABALHO EM EQUIPA E RESOLUÇÃO DE CONFLITOS</a:t>
            </a:r>
            <a:endParaRPr lang="pt-PT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5095B781-EB79-447D-8CAD-B19CEFC188C9}"/>
              </a:ext>
            </a:extLst>
          </p:cNvPr>
          <p:cNvSpPr>
            <a:spLocks noEditPoints="1"/>
          </p:cNvSpPr>
          <p:nvPr/>
        </p:nvSpPr>
        <p:spPr bwMode="auto">
          <a:xfrm>
            <a:off x="2606806" y="3041204"/>
            <a:ext cx="1112338" cy="1088748"/>
          </a:xfrm>
          <a:custGeom>
            <a:avLst/>
            <a:gdLst>
              <a:gd name="T0" fmla="*/ 129 w 135"/>
              <a:gd name="T1" fmla="*/ 6 h 135"/>
              <a:gd name="T2" fmla="*/ 115 w 135"/>
              <a:gd name="T3" fmla="*/ 0 h 135"/>
              <a:gd name="T4" fmla="*/ 101 w 135"/>
              <a:gd name="T5" fmla="*/ 6 h 135"/>
              <a:gd name="T6" fmla="*/ 15 w 135"/>
              <a:gd name="T7" fmla="*/ 92 h 135"/>
              <a:gd name="T8" fmla="*/ 14 w 135"/>
              <a:gd name="T9" fmla="*/ 93 h 135"/>
              <a:gd name="T10" fmla="*/ 0 w 135"/>
              <a:gd name="T11" fmla="*/ 130 h 135"/>
              <a:gd name="T12" fmla="*/ 1 w 135"/>
              <a:gd name="T13" fmla="*/ 134 h 135"/>
              <a:gd name="T14" fmla="*/ 4 w 135"/>
              <a:gd name="T15" fmla="*/ 135 h 135"/>
              <a:gd name="T16" fmla="*/ 5 w 135"/>
              <a:gd name="T17" fmla="*/ 135 h 135"/>
              <a:gd name="T18" fmla="*/ 42 w 135"/>
              <a:gd name="T19" fmla="*/ 121 h 135"/>
              <a:gd name="T20" fmla="*/ 43 w 135"/>
              <a:gd name="T21" fmla="*/ 120 h 135"/>
              <a:gd name="T22" fmla="*/ 129 w 135"/>
              <a:gd name="T23" fmla="*/ 34 h 135"/>
              <a:gd name="T24" fmla="*/ 135 w 135"/>
              <a:gd name="T25" fmla="*/ 20 h 135"/>
              <a:gd name="T26" fmla="*/ 129 w 135"/>
              <a:gd name="T27" fmla="*/ 6 h 135"/>
              <a:gd name="T28" fmla="*/ 39 w 135"/>
              <a:gd name="T29" fmla="*/ 115 h 135"/>
              <a:gd name="T30" fmla="*/ 9 w 135"/>
              <a:gd name="T31" fmla="*/ 126 h 135"/>
              <a:gd name="T32" fmla="*/ 20 w 135"/>
              <a:gd name="T33" fmla="*/ 96 h 135"/>
              <a:gd name="T34" fmla="*/ 95 w 135"/>
              <a:gd name="T35" fmla="*/ 22 h 135"/>
              <a:gd name="T36" fmla="*/ 114 w 135"/>
              <a:gd name="T37" fmla="*/ 40 h 135"/>
              <a:gd name="T38" fmla="*/ 39 w 135"/>
              <a:gd name="T39" fmla="*/ 115 h 135"/>
              <a:gd name="T40" fmla="*/ 124 w 135"/>
              <a:gd name="T41" fmla="*/ 30 h 135"/>
              <a:gd name="T42" fmla="*/ 118 w 135"/>
              <a:gd name="T43" fmla="*/ 36 h 135"/>
              <a:gd name="T44" fmla="*/ 99 w 135"/>
              <a:gd name="T45" fmla="*/ 17 h 135"/>
              <a:gd name="T46" fmla="*/ 106 w 135"/>
              <a:gd name="T47" fmla="*/ 11 h 135"/>
              <a:gd name="T48" fmla="*/ 115 w 135"/>
              <a:gd name="T49" fmla="*/ 7 h 135"/>
              <a:gd name="T50" fmla="*/ 124 w 135"/>
              <a:gd name="T51" fmla="*/ 11 h 135"/>
              <a:gd name="T52" fmla="*/ 128 w 135"/>
              <a:gd name="T53" fmla="*/ 20 h 135"/>
              <a:gd name="T54" fmla="*/ 124 w 135"/>
              <a:gd name="T55" fmla="*/ 3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5" h="135">
                <a:moveTo>
                  <a:pt x="129" y="6"/>
                </a:moveTo>
                <a:cubicBezTo>
                  <a:pt x="125" y="2"/>
                  <a:pt x="120" y="0"/>
                  <a:pt x="115" y="0"/>
                </a:cubicBezTo>
                <a:cubicBezTo>
                  <a:pt x="110" y="0"/>
                  <a:pt x="105" y="2"/>
                  <a:pt x="101" y="6"/>
                </a:cubicBezTo>
                <a:cubicBezTo>
                  <a:pt x="15" y="92"/>
                  <a:pt x="15" y="92"/>
                  <a:pt x="15" y="92"/>
                </a:cubicBezTo>
                <a:cubicBezTo>
                  <a:pt x="14" y="92"/>
                  <a:pt x="14" y="93"/>
                  <a:pt x="14" y="93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2"/>
                  <a:pt x="0" y="133"/>
                  <a:pt x="1" y="134"/>
                </a:cubicBezTo>
                <a:cubicBezTo>
                  <a:pt x="2" y="135"/>
                  <a:pt x="3" y="135"/>
                  <a:pt x="4" y="135"/>
                </a:cubicBezTo>
                <a:cubicBezTo>
                  <a:pt x="4" y="135"/>
                  <a:pt x="4" y="135"/>
                  <a:pt x="5" y="135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3" y="121"/>
                  <a:pt x="43" y="120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3" y="31"/>
                  <a:pt x="135" y="26"/>
                  <a:pt x="135" y="20"/>
                </a:cubicBezTo>
                <a:cubicBezTo>
                  <a:pt x="135" y="15"/>
                  <a:pt x="133" y="10"/>
                  <a:pt x="129" y="6"/>
                </a:cubicBezTo>
                <a:close/>
                <a:moveTo>
                  <a:pt x="39" y="115"/>
                </a:moveTo>
                <a:cubicBezTo>
                  <a:pt x="9" y="126"/>
                  <a:pt x="9" y="126"/>
                  <a:pt x="9" y="126"/>
                </a:cubicBezTo>
                <a:cubicBezTo>
                  <a:pt x="20" y="96"/>
                  <a:pt x="20" y="96"/>
                  <a:pt x="20" y="96"/>
                </a:cubicBezTo>
                <a:cubicBezTo>
                  <a:pt x="95" y="22"/>
                  <a:pt x="95" y="22"/>
                  <a:pt x="95" y="22"/>
                </a:cubicBezTo>
                <a:cubicBezTo>
                  <a:pt x="114" y="40"/>
                  <a:pt x="114" y="40"/>
                  <a:pt x="114" y="40"/>
                </a:cubicBezTo>
                <a:lnTo>
                  <a:pt x="39" y="115"/>
                </a:lnTo>
                <a:close/>
                <a:moveTo>
                  <a:pt x="124" y="30"/>
                </a:moveTo>
                <a:cubicBezTo>
                  <a:pt x="118" y="36"/>
                  <a:pt x="118" y="36"/>
                  <a:pt x="118" y="36"/>
                </a:cubicBezTo>
                <a:cubicBezTo>
                  <a:pt x="99" y="17"/>
                  <a:pt x="99" y="17"/>
                  <a:pt x="99" y="17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8" y="8"/>
                  <a:pt x="111" y="7"/>
                  <a:pt x="115" y="7"/>
                </a:cubicBezTo>
                <a:cubicBezTo>
                  <a:pt x="119" y="7"/>
                  <a:pt x="122" y="8"/>
                  <a:pt x="124" y="11"/>
                </a:cubicBezTo>
                <a:cubicBezTo>
                  <a:pt x="127" y="13"/>
                  <a:pt x="128" y="17"/>
                  <a:pt x="128" y="20"/>
                </a:cubicBezTo>
                <a:cubicBezTo>
                  <a:pt x="128" y="24"/>
                  <a:pt x="127" y="27"/>
                  <a:pt x="12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351127" tIns="175564" rIns="351127" bIns="175564" numCol="1" anchor="t" anchorCtr="0" compatLnSpc="1">
            <a:prstTxWarp prst="textNoShape">
              <a:avLst/>
            </a:prstTxWarp>
          </a:bodyPr>
          <a:lstStyle/>
          <a:p>
            <a:endParaRPr lang="en-US" sz="26542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34BB836-7623-43E6-AAEF-192C8491F93C}"/>
              </a:ext>
            </a:extLst>
          </p:cNvPr>
          <p:cNvSpPr txBox="1"/>
          <p:nvPr/>
        </p:nvSpPr>
        <p:spPr>
          <a:xfrm>
            <a:off x="1696463" y="2034140"/>
            <a:ext cx="293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bg1"/>
                </a:solidFill>
              </a:rPr>
              <a:t>Localizar o conflito no contexto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DF8BB1-55D6-4A80-844A-2E17E3816388}"/>
              </a:ext>
            </a:extLst>
          </p:cNvPr>
          <p:cNvSpPr txBox="1"/>
          <p:nvPr/>
        </p:nvSpPr>
        <p:spPr>
          <a:xfrm>
            <a:off x="6624307" y="2119500"/>
            <a:ext cx="40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bg1"/>
                </a:solidFill>
              </a:rPr>
              <a:t>Obter informações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07496AE-E9A6-45A9-B104-0111D473D110}"/>
              </a:ext>
            </a:extLst>
          </p:cNvPr>
          <p:cNvSpPr txBox="1"/>
          <p:nvPr/>
        </p:nvSpPr>
        <p:spPr>
          <a:xfrm>
            <a:off x="1320794" y="4439901"/>
            <a:ext cx="3684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Compreender a raiz do conflito. Deitar de fora reações agressivas por parte de membros da equipa e procurar uma abordagem assertiva ao problema.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0AA4BE-092C-4249-8387-BFDF4440A705}"/>
              </a:ext>
            </a:extLst>
          </p:cNvPr>
          <p:cNvSpPr txBox="1"/>
          <p:nvPr/>
        </p:nvSpPr>
        <p:spPr>
          <a:xfrm>
            <a:off x="6847266" y="4458372"/>
            <a:ext cx="3592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Ouvir de forma individual os pontos de vista de cada membro. Dar feedback e respeitar a opinião de cada membro.</a:t>
            </a:r>
          </a:p>
        </p:txBody>
      </p:sp>
      <p:pic>
        <p:nvPicPr>
          <p:cNvPr id="4104" name="Picture 8" descr="Gathering, information, information gathering, marketing, magnifier icon -  Download on Iconfinder">
            <a:extLst>
              <a:ext uri="{FF2B5EF4-FFF2-40B4-BE49-F238E27FC236}">
                <a16:creationId xmlns:a16="http://schemas.microsoft.com/office/drawing/2014/main" id="{9820F10A-E5DE-4DEB-BD2F-4D8A779D7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4" y="2731148"/>
            <a:ext cx="1708403" cy="170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3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7EC4978-9049-403E-8664-8A406D3C8ED3}"/>
              </a:ext>
            </a:extLst>
          </p:cNvPr>
          <p:cNvSpPr txBox="1"/>
          <p:nvPr/>
        </p:nvSpPr>
        <p:spPr>
          <a:xfrm>
            <a:off x="2644471" y="504544"/>
            <a:ext cx="6903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Impact" panose="020B0806030902050204" pitchFamily="34" charset="0"/>
              </a:rPr>
              <a:t>TRABALHO EM EQUIPA E RESOLUÇÃO DE CONFLITOS</a:t>
            </a:r>
            <a:endParaRPr lang="pt-PT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B177A34-D95A-4A8D-BAA9-85A605B3B3D0}"/>
              </a:ext>
            </a:extLst>
          </p:cNvPr>
          <p:cNvSpPr txBox="1"/>
          <p:nvPr/>
        </p:nvSpPr>
        <p:spPr>
          <a:xfrm>
            <a:off x="1658976" y="1814553"/>
            <a:ext cx="274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bg1"/>
                </a:solidFill>
              </a:rPr>
              <a:t>Brainstorming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1FF1974-6CDA-4B25-8167-423C09EF183E}"/>
              </a:ext>
            </a:extLst>
          </p:cNvPr>
          <p:cNvSpPr txBox="1"/>
          <p:nvPr/>
        </p:nvSpPr>
        <p:spPr>
          <a:xfrm>
            <a:off x="911626" y="4287332"/>
            <a:ext cx="4243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O </a:t>
            </a:r>
            <a:r>
              <a:rPr lang="pt-PT" b="1" dirty="0" err="1">
                <a:solidFill>
                  <a:schemeClr val="bg1"/>
                </a:solidFill>
              </a:rPr>
              <a:t>Scrum</a:t>
            </a:r>
            <a:r>
              <a:rPr lang="pt-PT" b="1" dirty="0">
                <a:solidFill>
                  <a:schemeClr val="bg1"/>
                </a:solidFill>
              </a:rPr>
              <a:t> Master, muitas vezes não consegue arranjar um solução plausível para o conflito.  Os membros da equipa de certeza que têm ideias melhores que facilmente resolveriam o problema. Promover o debate é saudável a encontrar uma solução.</a:t>
            </a:r>
          </a:p>
        </p:txBody>
      </p:sp>
      <p:pic>
        <p:nvPicPr>
          <p:cNvPr id="4102" name="Picture 6" descr="Brainstorm - Free business icons">
            <a:extLst>
              <a:ext uri="{FF2B5EF4-FFF2-40B4-BE49-F238E27FC236}">
                <a16:creationId xmlns:a16="http://schemas.microsoft.com/office/drawing/2014/main" id="{3E311368-FE99-4A2F-A2BF-15350973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49" y="2368748"/>
            <a:ext cx="1849548" cy="18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9467E7-D61E-4BA2-A250-F60CF0D3D480}"/>
              </a:ext>
            </a:extLst>
          </p:cNvPr>
          <p:cNvSpPr txBox="1"/>
          <p:nvPr/>
        </p:nvSpPr>
        <p:spPr>
          <a:xfrm>
            <a:off x="6838727" y="1849445"/>
            <a:ext cx="369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bg1"/>
                </a:solidFill>
              </a:rPr>
              <a:t>Convergência de soluções</a:t>
            </a:r>
          </a:p>
        </p:txBody>
      </p:sp>
      <p:pic>
        <p:nvPicPr>
          <p:cNvPr id="5122" name="Picture 2" descr="Solution Icon - Download in Colored Outline Style">
            <a:extLst>
              <a:ext uri="{FF2B5EF4-FFF2-40B4-BE49-F238E27FC236}">
                <a16:creationId xmlns:a16="http://schemas.microsoft.com/office/drawing/2014/main" id="{706F91F9-AD96-4665-AAFC-5A692D20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01" y="2368748"/>
            <a:ext cx="1849548" cy="18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9936A5-7E2A-46F3-8C9F-F25E4465E80A}"/>
              </a:ext>
            </a:extLst>
          </p:cNvPr>
          <p:cNvSpPr txBox="1"/>
          <p:nvPr/>
        </p:nvSpPr>
        <p:spPr>
          <a:xfrm>
            <a:off x="6358520" y="4287332"/>
            <a:ext cx="46547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Listar todas as soluções discutidas, de modo a encontrar benefícios e desvantagens de cada solução. Postura calma, informal e relaxada. Através do debate, é realizada  a convergência dos membros numa solução ou num conjunto de soluções interligadas.</a:t>
            </a:r>
          </a:p>
        </p:txBody>
      </p:sp>
    </p:spTree>
    <p:extLst>
      <p:ext uri="{BB962C8B-B14F-4D97-AF65-F5344CB8AC3E}">
        <p14:creationId xmlns:p14="http://schemas.microsoft.com/office/powerpoint/2010/main" val="249590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73B03-1259-41F6-B230-F7E139CA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  <a:latin typeface="Impact" panose="020B0806030902050204" pitchFamily="34" charset="0"/>
              </a:rPr>
              <a:t>QUALIDADE DO PRODUTO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A84B35-3119-4242-A7F4-4A504026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sz="2000" dirty="0">
              <a:solidFill>
                <a:schemeClr val="bg1"/>
              </a:solidFill>
            </a:endParaRPr>
          </a:p>
          <a:p>
            <a:pPr algn="just"/>
            <a:r>
              <a:rPr lang="pt-PT" sz="2000" b="1" dirty="0">
                <a:solidFill>
                  <a:schemeClr val="bg1"/>
                </a:solidFill>
              </a:rPr>
              <a:t>Acreditamos que o nosso produto  encontra-se num estado bastante aceitável, preenchendo os desejos do cliente.</a:t>
            </a:r>
          </a:p>
          <a:p>
            <a:pPr algn="just"/>
            <a:endParaRPr lang="pt-PT" sz="2000" b="1" dirty="0">
              <a:solidFill>
                <a:schemeClr val="bg1"/>
              </a:solidFill>
            </a:endParaRPr>
          </a:p>
          <a:p>
            <a:pPr algn="just"/>
            <a:r>
              <a:rPr lang="pt-PT" sz="2000" b="1" dirty="0">
                <a:solidFill>
                  <a:schemeClr val="bg1"/>
                </a:solidFill>
              </a:rPr>
              <a:t>Em termos de performance o produto tem um bom funcionamento, fornecendo os resultados desejados ao utilizador.</a:t>
            </a:r>
          </a:p>
          <a:p>
            <a:pPr algn="just"/>
            <a:endParaRPr lang="pt-PT" sz="2000" b="1" dirty="0">
              <a:solidFill>
                <a:schemeClr val="bg1"/>
              </a:solidFill>
            </a:endParaRPr>
          </a:p>
          <a:p>
            <a:pPr algn="just"/>
            <a:r>
              <a:rPr lang="pt-PT" sz="2000" b="1" dirty="0">
                <a:solidFill>
                  <a:schemeClr val="bg1"/>
                </a:solidFill>
              </a:rPr>
              <a:t>Em termos de usabilidade e simplicidade, achamos que o programa é intuitivo e permite uma navegação não complicada.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8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AF5BF-9732-4A7C-8B16-900CC95B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  <a:latin typeface="Impact" panose="020B0806030902050204" pitchFamily="34" charset="0"/>
              </a:rPr>
              <a:t>EXPECTATIVAS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68C50D-6B24-4B6F-B78F-1C9FBE05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PT" sz="2000" b="1" dirty="0">
              <a:solidFill>
                <a:schemeClr val="bg1"/>
              </a:solidFill>
            </a:endParaRPr>
          </a:p>
          <a:p>
            <a:pPr algn="just"/>
            <a:r>
              <a:rPr lang="pt-PT" sz="2000" b="1" dirty="0">
                <a:solidFill>
                  <a:schemeClr val="bg1"/>
                </a:solidFill>
              </a:rPr>
              <a:t>Realizar, pelo menos, os requisitos mínimos de cada </a:t>
            </a:r>
            <a:r>
              <a:rPr lang="pt-PT" sz="2000" b="1" dirty="0" err="1">
                <a:solidFill>
                  <a:schemeClr val="bg1"/>
                </a:solidFill>
              </a:rPr>
              <a:t>User</a:t>
            </a:r>
            <a:r>
              <a:rPr lang="pt-PT" sz="2000" b="1" dirty="0">
                <a:solidFill>
                  <a:schemeClr val="bg1"/>
                </a:solidFill>
              </a:rPr>
              <a:t> </a:t>
            </a:r>
            <a:r>
              <a:rPr lang="pt-PT" sz="2000" b="1" dirty="0" err="1">
                <a:solidFill>
                  <a:schemeClr val="bg1"/>
                </a:solidFill>
              </a:rPr>
              <a:t>Story</a:t>
            </a:r>
            <a:r>
              <a:rPr lang="pt-PT" sz="2000" b="1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PT" sz="2000" b="1" dirty="0">
              <a:solidFill>
                <a:schemeClr val="bg1"/>
              </a:solidFill>
            </a:endParaRPr>
          </a:p>
          <a:p>
            <a:pPr algn="just"/>
            <a:r>
              <a:rPr lang="pt-PT" sz="2000" b="1" dirty="0">
                <a:solidFill>
                  <a:schemeClr val="bg1"/>
                </a:solidFill>
              </a:rPr>
              <a:t>Desenvolver um protótipo fiável e funcional, indo de encontro aos objetivos do sistema.</a:t>
            </a:r>
          </a:p>
          <a:p>
            <a:pPr algn="just"/>
            <a:endParaRPr lang="pt-PT" sz="2000" b="1" dirty="0">
              <a:solidFill>
                <a:schemeClr val="bg1"/>
              </a:solidFill>
            </a:endParaRPr>
          </a:p>
          <a:p>
            <a:pPr algn="just"/>
            <a:r>
              <a:rPr lang="pt-PT" sz="2000" b="1" dirty="0">
                <a:solidFill>
                  <a:schemeClr val="bg1"/>
                </a:solidFill>
              </a:rPr>
              <a:t>Aprender e melhorar os nossos conhecimentos, para um futuro próximo de mercado de trabalho.</a:t>
            </a:r>
          </a:p>
          <a:p>
            <a:pPr marL="0" indent="0" algn="just">
              <a:buNone/>
            </a:pPr>
            <a:endParaRPr lang="pt-PT" sz="2000" b="1" dirty="0">
              <a:solidFill>
                <a:schemeClr val="bg1"/>
              </a:solidFill>
            </a:endParaRPr>
          </a:p>
          <a:p>
            <a:pPr algn="just"/>
            <a:r>
              <a:rPr lang="pt-PT" sz="2000" b="1" dirty="0">
                <a:solidFill>
                  <a:schemeClr val="bg1"/>
                </a:solidFill>
              </a:rPr>
              <a:t>Os requisitos foram cumpridos de acordo com as nossas expectativas.</a:t>
            </a:r>
          </a:p>
        </p:txBody>
      </p:sp>
    </p:spTree>
    <p:extLst>
      <p:ext uri="{BB962C8B-B14F-4D97-AF65-F5344CB8AC3E}">
        <p14:creationId xmlns:p14="http://schemas.microsoft.com/office/powerpoint/2010/main" val="264533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05981-B521-9BD1-42FA-54F60364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023" y="656327"/>
            <a:ext cx="10588434" cy="1062644"/>
          </a:xfrm>
        </p:spPr>
        <p:txBody>
          <a:bodyPr anchor="b">
            <a:normAutofit/>
          </a:bodyPr>
          <a:lstStyle/>
          <a:p>
            <a:pPr algn="ctr"/>
            <a:r>
              <a:rPr lang="pt-PT" dirty="0">
                <a:latin typeface="Impact" panose="020B0806030902050204" pitchFamily="34" charset="0"/>
              </a:rPr>
              <a:t>FORMATO “TURNKEY”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Uma imagem com texto, símbolo, gráficos de vetor, ClipArt&#10;&#10;Descrição gerada automaticamente">
            <a:extLst>
              <a:ext uri="{FF2B5EF4-FFF2-40B4-BE49-F238E27FC236}">
                <a16:creationId xmlns:a16="http://schemas.microsoft.com/office/drawing/2014/main" id="{4B556FA4-A9C1-0B4B-AFE8-F7CA74E4E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3" y="2811104"/>
            <a:ext cx="3366480" cy="25248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F647CF-3399-3523-49EB-D4922B33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algn="just"/>
            <a:endParaRPr lang="pt-PT" sz="1800" b="1" dirty="0"/>
          </a:p>
          <a:p>
            <a:pPr algn="just"/>
            <a:r>
              <a:rPr lang="pt-PT" sz="1800" b="1" dirty="0"/>
              <a:t>O Formato “</a:t>
            </a:r>
            <a:r>
              <a:rPr lang="pt-PT" sz="1800" b="1" dirty="0" err="1"/>
              <a:t>Turnkey</a:t>
            </a:r>
            <a:r>
              <a:rPr lang="pt-PT" sz="1800" b="1" dirty="0"/>
              <a:t>” ou “Chave na Mão” é um maneira de comprar produtos que já têm um design, sem input do utilizador. </a:t>
            </a:r>
          </a:p>
          <a:p>
            <a:pPr algn="just"/>
            <a:endParaRPr lang="pt-PT" sz="1800" b="1" dirty="0"/>
          </a:p>
          <a:p>
            <a:pPr algn="just"/>
            <a:r>
              <a:rPr lang="pt-PT" sz="1800" b="1" dirty="0"/>
              <a:t>O nosso software implementa isso através p.e. da maneira como os produtos são registados, sem pedir especificações dependendo do tipo de produto.</a:t>
            </a:r>
            <a:r>
              <a:rPr lang="pt-PT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45330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498</Words>
  <Application>Microsoft Office PowerPoint</Application>
  <PresentationFormat>Ecrã Panorâmico</PresentationFormat>
  <Paragraphs>52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PLANEAMENTO E  PROCESSO DE DESENVOLVIMENTO</vt:lpstr>
      <vt:lpstr>Apresentação do PowerPoint</vt:lpstr>
      <vt:lpstr>Apresentação do PowerPoint</vt:lpstr>
      <vt:lpstr>QUALIDADE DO PRODUTO</vt:lpstr>
      <vt:lpstr>EXPECTATIVAS</vt:lpstr>
      <vt:lpstr>FORMATO “TURNKEY”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Ferreira (1201564)</dc:creator>
  <cp:lastModifiedBy>Jorge Ferreira (1201564)</cp:lastModifiedBy>
  <cp:revision>19</cp:revision>
  <dcterms:created xsi:type="dcterms:W3CDTF">2022-04-29T12:39:26Z</dcterms:created>
  <dcterms:modified xsi:type="dcterms:W3CDTF">2022-05-01T13:30:16Z</dcterms:modified>
</cp:coreProperties>
</file>