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6" r:id="rId9"/>
    <p:sldId id="269" r:id="rId10"/>
    <p:sldId id="271" r:id="rId11"/>
    <p:sldId id="274" r:id="rId12"/>
    <p:sldId id="260" r:id="rId13"/>
    <p:sldId id="267" r:id="rId14"/>
    <p:sldId id="261" r:id="rId15"/>
    <p:sldId id="262" r:id="rId16"/>
    <p:sldId id="263" r:id="rId17"/>
    <p:sldId id="264" r:id="rId18"/>
    <p:sldId id="273" r:id="rId19"/>
    <p:sldId id="265" r:id="rId20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A6C74CF5-94E1-4941-B6DD-89E7406D560A}">
          <p14:sldIdLst>
            <p14:sldId id="256"/>
            <p14:sldId id="257"/>
            <p14:sldId id="258"/>
            <p14:sldId id="259"/>
            <p14:sldId id="266"/>
            <p14:sldId id="269"/>
            <p14:sldId id="271"/>
            <p14:sldId id="274"/>
            <p14:sldId id="260"/>
            <p14:sldId id="267"/>
            <p14:sldId id="261"/>
            <p14:sldId id="262"/>
            <p14:sldId id="263"/>
            <p14:sldId id="264"/>
            <p14:sldId id="27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921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D21D359-DCF6-45C8-B3C9-A7C1E7829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057195A-CC01-4D9F-BDCC-E675F4FEC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5E5B5-601B-44C2-9781-07C988585EF5}" type="datetime1">
              <a:rPr lang="pt-PT" smtClean="0"/>
              <a:t>19/06/2022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38380CE-E146-4014-91D6-0CB9146DBA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CB71B73-F55E-4433-B244-F460267294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AC35-3A7C-417F-85C6-047D5F97BE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8804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3A70D-93E5-41E4-B505-8A4D5F4AE011}" type="datetime1">
              <a:rPr lang="pt-PT" smtClean="0"/>
              <a:pPr/>
              <a:t>19/06/2022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/>
              <a:t>Clique para editar os estilos do texto de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5E166-B301-44E0-8882-4CB57F7DF9F0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1352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166-B301-44E0-8882-4CB57F7DF9F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596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166-B301-44E0-8882-4CB57F7DF9F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928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EC1E96-B9E2-4006-ABA1-8F0282710E5B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23BE-8EC5-4AB3-B70D-6CE9D3FADDC1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87A9D2-EA90-4853-B4A0-8EEE93C4C0A7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1199D2-4A7A-4D22-ADB5-1EC71FBF2364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D12D8-775C-45C6-AA0D-860FAEA9F9C9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C031D-F446-4905-8C48-A3A38D0C2534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1" name="Marcador de Posição do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F07B3-5371-4DCD-9C01-E5A0D7FF3D43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909815-DC1A-420F-8DD8-A959961ED2ED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AA7854-0A37-4E20-AAE4-C931F8490853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16E672-64DC-4B31-AA56-C638B3801604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PT" noProof="0"/>
              <a:t>
              </a:t>
            </a:r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9B5EE44F-495F-4F12-A1E8-80094450BA51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PT" noProof="0"/>
              <a:t>
              </a:t>
            </a:r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49C90CBB-30B0-4C15-AA0E-6228A3A5507C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PT" noProof="0"/>
              <a:t>
              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pguide.org/2022/03/18/tuckman-forming-norming-storming-perform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969" y="2386744"/>
            <a:ext cx="5928358" cy="1645920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Projeto 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8969" y="4352544"/>
            <a:ext cx="5928358" cy="1800428"/>
          </a:xfrm>
        </p:spPr>
        <p:txBody>
          <a:bodyPr rtlCol="0">
            <a:normAutofit fontScale="62500" lnSpcReduction="20000"/>
          </a:bodyPr>
          <a:lstStyle/>
          <a:p>
            <a:pPr algn="l" rtl="0">
              <a:lnSpc>
                <a:spcPct val="90000"/>
              </a:lnSpc>
            </a:pPr>
            <a:r>
              <a:rPr lang="pt-PT" sz="2800" dirty="0"/>
              <a:t>4º Semestre de LEI-ISEP / 20/6/2022</a:t>
            </a:r>
          </a:p>
          <a:p>
            <a:pPr algn="l" rtl="0">
              <a:lnSpc>
                <a:spcPct val="90000"/>
              </a:lnSpc>
            </a:pPr>
            <a:r>
              <a:rPr lang="pt-PT" sz="2800" dirty="0"/>
              <a:t>Equipa 5</a:t>
            </a:r>
          </a:p>
          <a:p>
            <a:pPr marL="285750" indent="-28575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2200" dirty="0"/>
              <a:t>Rodrigo Rodrigues - 1191008</a:t>
            </a:r>
          </a:p>
          <a:p>
            <a:pPr marL="285750" indent="-28575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2200" dirty="0"/>
              <a:t>Jorge Ferreira – 1201564</a:t>
            </a:r>
          </a:p>
          <a:p>
            <a:pPr marL="285750" indent="-28575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2200" dirty="0"/>
              <a:t>Rafael Leite – 1201566</a:t>
            </a:r>
          </a:p>
          <a:p>
            <a:pPr marL="285750" indent="-28575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2200" dirty="0"/>
              <a:t>Rui Pina - 1201568</a:t>
            </a:r>
            <a:br>
              <a:rPr lang="pt-PT" sz="500" dirty="0"/>
            </a:br>
            <a:endParaRPr lang="pt-PT" sz="500" dirty="0"/>
          </a:p>
        </p:txBody>
      </p:sp>
      <p:pic>
        <p:nvPicPr>
          <p:cNvPr id="12" name="Picture 11" descr="Uma mesa com desenhos técnicos, lápis e ferramentas">
            <a:extLst>
              <a:ext uri="{FF2B5EF4-FFF2-40B4-BE49-F238E27FC236}">
                <a16:creationId xmlns:a16="http://schemas.microsoft.com/office/drawing/2014/main" id="{C022BB11-799F-3A55-6068-42CB20852B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46" r="24352" b="-1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8806-3309-33AD-E114-4FEB352F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Evidências de trabalho de equipa</a:t>
            </a:r>
            <a:br>
              <a:rPr lang="pt-PT" dirty="0"/>
            </a:br>
            <a:r>
              <a:rPr lang="pt-PT" sz="2000" dirty="0"/>
              <a:t>classificação: bom</a:t>
            </a:r>
            <a:endParaRPr lang="pt-PT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D55A23-B9FC-BA18-9344-F24A64CFD9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5088"/>
            <a:ext cx="6622595" cy="217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3EEF8DD-738C-ABFC-4864-01CA458B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439" y="2761206"/>
            <a:ext cx="5631561" cy="313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9C21885-6F24-B63C-0901-79F75F25A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172" y="5349256"/>
            <a:ext cx="3160350" cy="10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1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4A942-50F5-00A7-C26D-CD6B2BD2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 err="1"/>
              <a:t>Implantação</a:t>
            </a:r>
            <a:r>
              <a:rPr lang="en-US" sz="2400" dirty="0"/>
              <a:t> da </a:t>
            </a:r>
            <a:r>
              <a:rPr lang="en-US" sz="2400" dirty="0" err="1"/>
              <a:t>solução</a:t>
            </a:r>
            <a:r>
              <a:rPr lang="en-US" sz="2400" dirty="0"/>
              <a:t> num </a:t>
            </a:r>
            <a:r>
              <a:rPr lang="en-US" sz="2400" dirty="0" err="1"/>
              <a:t>cenário</a:t>
            </a:r>
            <a:br>
              <a:rPr lang="en-US" sz="2400" dirty="0"/>
            </a:br>
            <a:r>
              <a:rPr lang="en-US" sz="2000" dirty="0" err="1"/>
              <a:t>Classificação</a:t>
            </a:r>
            <a:r>
              <a:rPr lang="en-US" sz="2000" dirty="0"/>
              <a:t>: BOM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D68C05-C4EB-8509-867F-C49D14EA75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0986" y="2220985"/>
            <a:ext cx="7310027" cy="361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20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7A82F3-F6C4-4325-8C9C-7DF1AD06B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0"/>
            <a:ext cx="40621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748299-043A-EB73-E6AE-70E906AB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463" y="341746"/>
            <a:ext cx="3592946" cy="2481665"/>
          </a:xfrm>
          <a:noFill/>
          <a:ln>
            <a:solidFill>
              <a:schemeClr val="tx1"/>
            </a:solidFill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Qualidade</a:t>
            </a:r>
            <a:r>
              <a:rPr lang="en-US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r>
              <a:rPr lang="en-US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final</a:t>
            </a:r>
            <a:br>
              <a:rPr lang="en-US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Classificação</a:t>
            </a:r>
            <a:r>
              <a:rPr lang="en-US" sz="22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2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Bom</a:t>
            </a:r>
            <a:endParaRPr lang="en-US" sz="37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7A86B0-E36A-2971-21F7-0516B8C54A12}"/>
              </a:ext>
            </a:extLst>
          </p:cNvPr>
          <p:cNvSpPr txBox="1"/>
          <p:nvPr/>
        </p:nvSpPr>
        <p:spPr>
          <a:xfrm>
            <a:off x="405442" y="1213246"/>
            <a:ext cx="327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Qualidade Funcional: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EF7A2F-7B06-FD79-89BC-60D9E04A8910}"/>
              </a:ext>
            </a:extLst>
          </p:cNvPr>
          <p:cNvSpPr txBox="1"/>
          <p:nvPr/>
        </p:nvSpPr>
        <p:spPr>
          <a:xfrm>
            <a:off x="2817962" y="1213246"/>
            <a:ext cx="327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Qualidade Estrutural: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019A5F-F9D2-36A1-771A-3C6D4D879C4D}"/>
              </a:ext>
            </a:extLst>
          </p:cNvPr>
          <p:cNvSpPr txBox="1"/>
          <p:nvPr/>
        </p:nvSpPr>
        <p:spPr>
          <a:xfrm>
            <a:off x="5354129" y="1213246"/>
            <a:ext cx="327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Qualidade do processo: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7621560-755E-78B9-67AD-EC1DE896D9E3}"/>
              </a:ext>
            </a:extLst>
          </p:cNvPr>
          <p:cNvSpPr txBox="1"/>
          <p:nvPr/>
        </p:nvSpPr>
        <p:spPr>
          <a:xfrm>
            <a:off x="405442" y="1837425"/>
            <a:ext cx="258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Satisfazer os requisitos especificados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FDBB482-4FD0-DA24-B662-A6A956AF008B}"/>
              </a:ext>
            </a:extLst>
          </p:cNvPr>
          <p:cNvSpPr txBox="1"/>
          <p:nvPr/>
        </p:nvSpPr>
        <p:spPr>
          <a:xfrm>
            <a:off x="405441" y="2561801"/>
            <a:ext cx="2583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Criação de software com poucos defeitos
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3A5D08-4DEF-DF0E-3AF1-02B89597A19A}"/>
              </a:ext>
            </a:extLst>
          </p:cNvPr>
          <p:cNvSpPr txBox="1"/>
          <p:nvPr/>
        </p:nvSpPr>
        <p:spPr>
          <a:xfrm>
            <a:off x="405440" y="3429000"/>
            <a:ext cx="258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Bom </a:t>
            </a:r>
            <a:r>
              <a:rPr lang="en-US" sz="1400" dirty="0" err="1"/>
              <a:t>desempenho</a:t>
            </a:r>
            <a:r>
              <a:rPr lang="en-US" sz="1400" dirty="0"/>
              <a:t>
</a:t>
            </a:r>
            <a:endParaRPr lang="pt-PT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C26A9E-FE47-2C75-6084-12BA38E1E619}"/>
              </a:ext>
            </a:extLst>
          </p:cNvPr>
          <p:cNvSpPr txBox="1"/>
          <p:nvPr/>
        </p:nvSpPr>
        <p:spPr>
          <a:xfrm>
            <a:off x="405439" y="4207067"/>
            <a:ext cx="258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/>
              <a:t>Facilidade de utilização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B38256-D294-824C-3FDC-AFDF73653252}"/>
              </a:ext>
            </a:extLst>
          </p:cNvPr>
          <p:cNvSpPr txBox="1"/>
          <p:nvPr/>
        </p:nvSpPr>
        <p:spPr>
          <a:xfrm>
            <a:off x="3223403" y="1914081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/>
              <a:t>Testabilidade do código
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E6E68A0-F21A-E5B1-1D86-A1F34FC1C255}"/>
              </a:ext>
            </a:extLst>
          </p:cNvPr>
          <p:cNvSpPr txBox="1"/>
          <p:nvPr/>
        </p:nvSpPr>
        <p:spPr>
          <a:xfrm>
            <a:off x="3223403" y="257861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Código </a:t>
            </a:r>
            <a:r>
              <a:rPr lang="en-US" sz="1400" dirty="0" err="1"/>
              <a:t>sustentável</a:t>
            </a:r>
            <a:r>
              <a:rPr lang="en-US" sz="1400" dirty="0"/>
              <a:t>
</a:t>
            </a:r>
            <a:endParaRPr lang="pt-PT" sz="14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8703ED4-CD52-B8B1-6573-0FA1AF09B780}"/>
              </a:ext>
            </a:extLst>
          </p:cNvPr>
          <p:cNvSpPr txBox="1"/>
          <p:nvPr/>
        </p:nvSpPr>
        <p:spPr>
          <a:xfrm>
            <a:off x="3223403" y="3383715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Compreensão</a:t>
            </a:r>
            <a:r>
              <a:rPr lang="en-US" sz="1400" dirty="0"/>
              <a:t> do </a:t>
            </a:r>
            <a:r>
              <a:rPr lang="en-US" sz="1400" dirty="0" err="1"/>
              <a:t>código</a:t>
            </a:r>
            <a:r>
              <a:rPr lang="en-US" sz="1400" dirty="0"/>
              <a:t>
</a:t>
            </a:r>
            <a:endParaRPr lang="pt-PT" sz="14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D22DD2B-DA75-8A2E-CCCB-C977CD5C13B5}"/>
              </a:ext>
            </a:extLst>
          </p:cNvPr>
          <p:cNvSpPr txBox="1"/>
          <p:nvPr/>
        </p:nvSpPr>
        <p:spPr>
          <a:xfrm>
            <a:off x="3223403" y="4206124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Eficiência</a:t>
            </a:r>
            <a:r>
              <a:rPr lang="en-US" sz="1400" dirty="0"/>
              <a:t> do </a:t>
            </a:r>
            <a:r>
              <a:rPr lang="en-US" sz="1400" dirty="0" err="1"/>
              <a:t>código</a:t>
            </a:r>
            <a:r>
              <a:rPr lang="en-US" sz="1400" dirty="0"/>
              <a:t>
</a:t>
            </a:r>
            <a:endParaRPr lang="pt-PT" sz="14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CF8A11C-6711-8239-0613-7096234F23E4}"/>
              </a:ext>
            </a:extLst>
          </p:cNvPr>
          <p:cNvSpPr txBox="1"/>
          <p:nvPr/>
        </p:nvSpPr>
        <p:spPr>
          <a:xfrm>
            <a:off x="5645988" y="1961827"/>
            <a:ext cx="2416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/>
              <a:t>Datas de entrega cumpridas
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9ED6632-789E-AC39-2A32-23FDDAF31114}"/>
              </a:ext>
            </a:extLst>
          </p:cNvPr>
          <p:cNvSpPr txBox="1"/>
          <p:nvPr/>
        </p:nvSpPr>
        <p:spPr>
          <a:xfrm>
            <a:off x="5645988" y="2571753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Utilização</a:t>
            </a:r>
            <a:r>
              <a:rPr lang="en-US" sz="1400" dirty="0"/>
              <a:t> do Scrum
</a:t>
            </a:r>
            <a:endParaRPr lang="pt-PT" sz="1400" dirty="0"/>
          </a:p>
        </p:txBody>
      </p:sp>
      <p:pic>
        <p:nvPicPr>
          <p:cNvPr id="2052" name="Picture 4" descr="Check Mark Tick - Free vector graphic on Pixabay">
            <a:extLst>
              <a:ext uri="{FF2B5EF4-FFF2-40B4-BE49-F238E27FC236}">
                <a16:creationId xmlns:a16="http://schemas.microsoft.com/office/drawing/2014/main" id="{0A3E53C4-B835-78F2-59D5-B6A5E76BD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12" y="1935953"/>
            <a:ext cx="313690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heck Mark Tick - Free vector graphic on Pixabay">
            <a:extLst>
              <a:ext uri="{FF2B5EF4-FFF2-40B4-BE49-F238E27FC236}">
                <a16:creationId xmlns:a16="http://schemas.microsoft.com/office/drawing/2014/main" id="{37960466-994A-E00E-4922-3237A70F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165" y="2659834"/>
            <a:ext cx="313690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heck Mark Tick - Free vector graphic on Pixabay">
            <a:extLst>
              <a:ext uri="{FF2B5EF4-FFF2-40B4-BE49-F238E27FC236}">
                <a16:creationId xmlns:a16="http://schemas.microsoft.com/office/drawing/2014/main" id="{C51BED27-C212-3E4F-3840-AF9FF1F61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035" y="3429000"/>
            <a:ext cx="313690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heck Mark Tick - Free vector graphic on Pixabay">
            <a:extLst>
              <a:ext uri="{FF2B5EF4-FFF2-40B4-BE49-F238E27FC236}">
                <a16:creationId xmlns:a16="http://schemas.microsoft.com/office/drawing/2014/main" id="{B17AF6ED-FE95-941A-429C-A1687D8B9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035" y="4206250"/>
            <a:ext cx="313690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heck Mark Tick - Free vector graphic on Pixabay">
            <a:extLst>
              <a:ext uri="{FF2B5EF4-FFF2-40B4-BE49-F238E27FC236}">
                <a16:creationId xmlns:a16="http://schemas.microsoft.com/office/drawing/2014/main" id="{773BC51B-A6F5-BF8F-78C4-91F673EA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168" y="2512266"/>
            <a:ext cx="313690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heck Mark Tick - Free vector graphic on Pixabay">
            <a:extLst>
              <a:ext uri="{FF2B5EF4-FFF2-40B4-BE49-F238E27FC236}">
                <a16:creationId xmlns:a16="http://schemas.microsoft.com/office/drawing/2014/main" id="{A4B89953-74ED-E768-953A-2AE757D7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633" y="1952452"/>
            <a:ext cx="313690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yellow minus PNG">
            <a:extLst>
              <a:ext uri="{FF2B5EF4-FFF2-40B4-BE49-F238E27FC236}">
                <a16:creationId xmlns:a16="http://schemas.microsoft.com/office/drawing/2014/main" id="{DB165334-C205-2657-BE6A-54F3AA4B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74" y="1878040"/>
            <a:ext cx="420070" cy="4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yellow minus PNG">
            <a:extLst>
              <a:ext uri="{FF2B5EF4-FFF2-40B4-BE49-F238E27FC236}">
                <a16:creationId xmlns:a16="http://schemas.microsoft.com/office/drawing/2014/main" id="{46E22B39-EAE6-A4E7-A644-D5E926C8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66" y="2485730"/>
            <a:ext cx="420070" cy="4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yellow minus PNG">
            <a:extLst>
              <a:ext uri="{FF2B5EF4-FFF2-40B4-BE49-F238E27FC236}">
                <a16:creationId xmlns:a16="http://schemas.microsoft.com/office/drawing/2014/main" id="{1DF19D44-FF66-FA2B-D8CA-EF57B470B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090" y="3370882"/>
            <a:ext cx="420070" cy="4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yellow minus PNG">
            <a:extLst>
              <a:ext uri="{FF2B5EF4-FFF2-40B4-BE49-F238E27FC236}">
                <a16:creationId xmlns:a16="http://schemas.microsoft.com/office/drawing/2014/main" id="{B8980D69-0402-8FA9-8E2F-5B1A3D184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02" y="4150103"/>
            <a:ext cx="420070" cy="4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yellow plus PNG">
            <a:extLst>
              <a:ext uri="{FF2B5EF4-FFF2-40B4-BE49-F238E27FC236}">
                <a16:creationId xmlns:a16="http://schemas.microsoft.com/office/drawing/2014/main" id="{B0F60844-A32E-BB85-00A1-CE3BA850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94" y="1931031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yellow plus PNG">
            <a:extLst>
              <a:ext uri="{FF2B5EF4-FFF2-40B4-BE49-F238E27FC236}">
                <a16:creationId xmlns:a16="http://schemas.microsoft.com/office/drawing/2014/main" id="{7C2D2510-C285-2242-CB46-A56077864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87" y="2532450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 descr="yellow plus PNG">
            <a:extLst>
              <a:ext uri="{FF2B5EF4-FFF2-40B4-BE49-F238E27FC236}">
                <a16:creationId xmlns:a16="http://schemas.microsoft.com/office/drawing/2014/main" id="{4D9982D4-50D3-E6CB-837F-268893BB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76" y="3427028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yellow plus PNG">
            <a:extLst>
              <a:ext uri="{FF2B5EF4-FFF2-40B4-BE49-F238E27FC236}">
                <a16:creationId xmlns:a16="http://schemas.microsoft.com/office/drawing/2014/main" id="{9152519F-E3B2-1A42-B336-1D71BFC37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708" y="4207421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yellow minus PNG">
            <a:extLst>
              <a:ext uri="{FF2B5EF4-FFF2-40B4-BE49-F238E27FC236}">
                <a16:creationId xmlns:a16="http://schemas.microsoft.com/office/drawing/2014/main" id="{C0643276-A3BC-6ABD-F987-DA75F6511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97" y="3484876"/>
            <a:ext cx="420070" cy="4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yellow plus PNG">
            <a:extLst>
              <a:ext uri="{FF2B5EF4-FFF2-40B4-BE49-F238E27FC236}">
                <a16:creationId xmlns:a16="http://schemas.microsoft.com/office/drawing/2014/main" id="{F038838B-B0BC-B233-7A23-105E6E197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603" y="3542194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heck Mark Tick - Free vector graphic on Pixabay">
            <a:extLst>
              <a:ext uri="{FF2B5EF4-FFF2-40B4-BE49-F238E27FC236}">
                <a16:creationId xmlns:a16="http://schemas.microsoft.com/office/drawing/2014/main" id="{C51F7841-3070-2F40-B98C-7CF8425D4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628" y="3126518"/>
            <a:ext cx="313690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2709037-39C4-469A-B663-2A4977720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741" y="4055675"/>
            <a:ext cx="377464" cy="37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555126B7-35C6-7100-3F69-7C4A81925E1D}"/>
              </a:ext>
            </a:extLst>
          </p:cNvPr>
          <p:cNvSpPr txBox="1"/>
          <p:nvPr/>
        </p:nvSpPr>
        <p:spPr>
          <a:xfrm>
            <a:off x="9460191" y="31375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Bom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236D9BA-000D-50E3-CD04-2D7663E16759}"/>
              </a:ext>
            </a:extLst>
          </p:cNvPr>
          <p:cNvSpPr txBox="1"/>
          <p:nvPr/>
        </p:nvSpPr>
        <p:spPr>
          <a:xfrm>
            <a:off x="9354413" y="3536721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/>
              <a:t>Razoável</a:t>
            </a:r>
            <a:endParaRPr lang="pt-PT" sz="1800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030CE95-9C35-8640-0AE2-FAE6E40580FF}"/>
              </a:ext>
            </a:extLst>
          </p:cNvPr>
          <p:cNvSpPr txBox="1"/>
          <p:nvPr/>
        </p:nvSpPr>
        <p:spPr>
          <a:xfrm>
            <a:off x="9519946" y="4050941"/>
            <a:ext cx="7723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/>
              <a:t>Mal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369205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99B4B-E0C3-C7EC-C305-D3FCEFEC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043" y="362688"/>
            <a:ext cx="4797453" cy="941796"/>
          </a:xfrm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0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Sugestão de melhorias</a:t>
            </a:r>
            <a:br>
              <a:rPr lang="en-US" sz="20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</a:br>
            <a:endParaRPr lang="en-US" sz="20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Pessoa a escrever num bloco de notas">
            <a:extLst>
              <a:ext uri="{FF2B5EF4-FFF2-40B4-BE49-F238E27FC236}">
                <a16:creationId xmlns:a16="http://schemas.microsoft.com/office/drawing/2014/main" id="{7568DDF9-2E84-0514-12DD-F0B9C66F3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0" r="11085"/>
          <a:stretch/>
        </p:blipFill>
        <p:spPr>
          <a:xfrm>
            <a:off x="1" y="10"/>
            <a:ext cx="6095999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4D740A-CAFE-D59B-00D0-392B72AC3F1D}"/>
              </a:ext>
            </a:extLst>
          </p:cNvPr>
          <p:cNvSpPr txBox="1"/>
          <p:nvPr/>
        </p:nvSpPr>
        <p:spPr>
          <a:xfrm>
            <a:off x="6096000" y="2378461"/>
            <a:ext cx="60959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</a:rPr>
              <a:t>O AGV Digital </a:t>
            </a:r>
            <a:r>
              <a:rPr lang="pt-PT" dirty="0" err="1">
                <a:solidFill>
                  <a:schemeClr val="bg1"/>
                </a:solidFill>
              </a:rPr>
              <a:t>Twin</a:t>
            </a:r>
            <a:r>
              <a:rPr lang="pt-PT" dirty="0">
                <a:solidFill>
                  <a:schemeClr val="bg1"/>
                </a:solidFill>
              </a:rPr>
              <a:t> é uma das funcionalidades que podia ser refinado, muito em parte com o facto de as funcionalidades fulcrais terem sido introduzidas no último SPRINT.</a:t>
            </a:r>
          </a:p>
          <a:p>
            <a:pPr algn="just"/>
            <a:endParaRPr lang="pt-PT" dirty="0">
              <a:solidFill>
                <a:schemeClr val="bg1"/>
              </a:solidFill>
            </a:endParaRPr>
          </a:p>
          <a:p>
            <a:pPr algn="just"/>
            <a:r>
              <a:rPr lang="pt-PT" dirty="0">
                <a:solidFill>
                  <a:schemeClr val="bg1"/>
                </a:solidFill>
              </a:rPr>
              <a:t>Em futuros sprints (caso eles existissem) era essencial aprimorar principalmente o algoritmo de criar rotas entre as posições do AGV até às posições dos produtos.</a:t>
            </a:r>
          </a:p>
          <a:p>
            <a:pPr algn="just"/>
            <a:endParaRPr lang="pt-PT" dirty="0">
              <a:solidFill>
                <a:schemeClr val="bg1"/>
              </a:solidFill>
            </a:endParaRPr>
          </a:p>
          <a:p>
            <a:pPr algn="just"/>
            <a:r>
              <a:rPr lang="pt-PT" dirty="0">
                <a:solidFill>
                  <a:schemeClr val="bg1"/>
                </a:solidFill>
              </a:rPr>
              <a:t>A sincronização entre os várias instâncias dos </a:t>
            </a:r>
            <a:r>
              <a:rPr lang="pt-PT" dirty="0" err="1">
                <a:solidFill>
                  <a:schemeClr val="bg1"/>
                </a:solidFill>
              </a:rPr>
              <a:t>AGVs</a:t>
            </a:r>
            <a:r>
              <a:rPr lang="pt-PT" dirty="0">
                <a:solidFill>
                  <a:schemeClr val="bg1"/>
                </a:solidFill>
              </a:rPr>
              <a:t> teria de ser melhorado, já que por vezes temos erros a apresentar vários </a:t>
            </a:r>
            <a:r>
              <a:rPr lang="pt-PT" dirty="0" err="1">
                <a:solidFill>
                  <a:schemeClr val="bg1"/>
                </a:solidFill>
              </a:rPr>
              <a:t>AGVs</a:t>
            </a:r>
            <a:r>
              <a:rPr lang="pt-PT" dirty="0">
                <a:solidFill>
                  <a:schemeClr val="bg1"/>
                </a:solidFill>
              </a:rPr>
              <a:t> a percorrer o armazém.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337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CBD8BD-F13B-BDB7-2F70-D68EE748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Auto avaliação</a:t>
            </a:r>
            <a:br>
              <a:rPr lang="en-US"/>
            </a:br>
            <a:endParaRPr lang="en-US"/>
          </a:p>
        </p:txBody>
      </p:sp>
      <p:pic>
        <p:nvPicPr>
          <p:cNvPr id="3074" name="Picture 2" descr="Uma imagem com texto, prateleira&#10;&#10;Descrição gerada automaticamente">
            <a:extLst>
              <a:ext uri="{FF2B5EF4-FFF2-40B4-BE49-F238E27FC236}">
                <a16:creationId xmlns:a16="http://schemas.microsoft.com/office/drawing/2014/main" id="{0E00B4F5-418C-D668-D044-D59C63FF26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886" y="2396331"/>
            <a:ext cx="8476228" cy="330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53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6B996-3655-E811-1392-7822E0E5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Referências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DE61FB-7EE2-F7A0-B390-BA4341BB0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MSP Guide. 2022.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Tuckman (forming, norming, storming, performing)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[online] Available at: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https://mspguide.org/2022/03/18/tuckman-forming-norming-storming-performing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[Accessed 19 June 2022]. SLIDE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897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7055C-04D8-8ED9-75F3-D109A180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0" y="2958106"/>
            <a:ext cx="4797453" cy="941796"/>
          </a:xfrm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pic>
        <p:nvPicPr>
          <p:cNvPr id="5" name="Picture 4" descr="Caneta colocada em cima de uma linha de assinatura">
            <a:extLst>
              <a:ext uri="{FF2B5EF4-FFF2-40B4-BE49-F238E27FC236}">
                <a16:creationId xmlns:a16="http://schemas.microsoft.com/office/drawing/2014/main" id="{44B5A2A3-1EAB-19AC-4BBD-1B36D8AA0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r="-1" b="-1"/>
          <a:stretch/>
        </p:blipFill>
        <p:spPr>
          <a:xfrm>
            <a:off x="1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Índice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2D19D9-BA57-8D1C-4C9D-0BF5987637CD}"/>
              </a:ext>
            </a:extLst>
          </p:cNvPr>
          <p:cNvSpPr txBox="1"/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Modo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classificação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Resultados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obtidos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Análise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SWOT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resultados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obtidos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trabalho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equipa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Evidência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aplicação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processo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engenharia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software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Implantação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solução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num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cenário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Qualidade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produto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final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Sugestão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melhorias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avaliação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Conclusão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1D270-92AF-80D3-1E9E-3AEE49ED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PT" sz="2400">
                <a:solidFill>
                  <a:schemeClr val="tx1"/>
                </a:solidFill>
              </a:rPr>
              <a:t>Modo de Classificação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C99A11-9F2B-C10A-85FC-346D7F84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523" y="257206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</a:rPr>
              <a:t>Classificações:</a:t>
            </a:r>
          </a:p>
          <a:p>
            <a:r>
              <a:rPr lang="pt-PT" dirty="0">
                <a:solidFill>
                  <a:schemeClr val="bg1"/>
                </a:solidFill>
              </a:rPr>
              <a:t>Muito Fraco</a:t>
            </a:r>
          </a:p>
          <a:p>
            <a:r>
              <a:rPr lang="pt-PT" dirty="0">
                <a:solidFill>
                  <a:schemeClr val="bg1"/>
                </a:solidFill>
              </a:rPr>
              <a:t>Fraco</a:t>
            </a:r>
          </a:p>
          <a:p>
            <a:r>
              <a:rPr lang="pt-PT" dirty="0">
                <a:solidFill>
                  <a:schemeClr val="bg1"/>
                </a:solidFill>
              </a:rPr>
              <a:t>Razoável</a:t>
            </a:r>
          </a:p>
          <a:p>
            <a:r>
              <a:rPr lang="pt-PT" dirty="0">
                <a:solidFill>
                  <a:schemeClr val="bg1"/>
                </a:solidFill>
              </a:rPr>
              <a:t>Bom</a:t>
            </a:r>
          </a:p>
          <a:p>
            <a:r>
              <a:rPr lang="pt-PT" dirty="0">
                <a:solidFill>
                  <a:schemeClr val="bg1"/>
                </a:solidFill>
              </a:rPr>
              <a:t>Muito Bom</a:t>
            </a:r>
          </a:p>
          <a:p>
            <a:r>
              <a:rPr lang="pt-PT" dirty="0">
                <a:solidFill>
                  <a:schemeClr val="bg1"/>
                </a:solidFill>
              </a:rPr>
              <a:t>Excelente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05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46B0C-CC17-9F51-5052-1E22425B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3" y="1444753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Resultados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obtidos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1800" dirty="0" err="1">
                <a:solidFill>
                  <a:srgbClr val="FFFFFF"/>
                </a:solidFill>
              </a:rPr>
              <a:t>classificação</a:t>
            </a:r>
            <a:r>
              <a:rPr lang="en-US" sz="1800" dirty="0">
                <a:solidFill>
                  <a:srgbClr val="FFFFFF"/>
                </a:solidFill>
              </a:rPr>
              <a:t>: </a:t>
            </a:r>
            <a:r>
              <a:rPr lang="en-US" sz="1800" dirty="0" err="1">
                <a:solidFill>
                  <a:srgbClr val="FFFFFF"/>
                </a:solidFill>
              </a:rPr>
              <a:t>bom</a:t>
            </a:r>
            <a:endParaRPr lang="pt-PT" sz="3200" dirty="0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8EB5CF-887F-EE67-20EF-F3D67EE9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42058"/>
            <a:ext cx="4816392" cy="3968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Aplicação capaz de:</a:t>
            </a:r>
          </a:p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Gerir um armazém operado por </a:t>
            </a:r>
            <a:r>
              <a:rPr lang="pt-P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AGVs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Delegar encomendas a diferentes </a:t>
            </a:r>
            <a:r>
              <a:rPr lang="pt-P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AGVs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automaticamente.</a:t>
            </a:r>
          </a:p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Controlar </a:t>
            </a:r>
            <a:r>
              <a:rPr lang="pt-P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AGVs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armazém.</a:t>
            </a:r>
          </a:p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Gerir encomendas de produtos.</a:t>
            </a:r>
          </a:p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Distinguir e delegar funções a diferentes utilizadores.</a:t>
            </a:r>
          </a:p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Criar questionários com diferentes secções previamente criadas.</a:t>
            </a:r>
          </a:p>
          <a:p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9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D42BE-144F-2070-AE7C-AB4A5A88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SWOT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7BCCB-F1D1-87C9-3DD5-53E76721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214" y="6946395"/>
            <a:ext cx="7729728" cy="3101983"/>
          </a:xfrm>
        </p:spPr>
        <p:txBody>
          <a:bodyPr/>
          <a:lstStyle/>
          <a:p>
            <a:endParaRPr lang="pt-PT" dirty="0"/>
          </a:p>
        </p:txBody>
      </p:sp>
      <p:grpSp>
        <p:nvGrpSpPr>
          <p:cNvPr id="4" name="Google Shape;102;p16">
            <a:extLst>
              <a:ext uri="{FF2B5EF4-FFF2-40B4-BE49-F238E27FC236}">
                <a16:creationId xmlns:a16="http://schemas.microsoft.com/office/drawing/2014/main" id="{F0DAFC7D-0CFB-8DA3-1109-5D0F1EF2366C}"/>
              </a:ext>
            </a:extLst>
          </p:cNvPr>
          <p:cNvGrpSpPr/>
          <p:nvPr/>
        </p:nvGrpSpPr>
        <p:grpSpPr>
          <a:xfrm>
            <a:off x="5598402" y="4177075"/>
            <a:ext cx="5659430" cy="1698922"/>
            <a:chOff x="4597738" y="2856225"/>
            <a:chExt cx="5659430" cy="1698922"/>
          </a:xfrm>
        </p:grpSpPr>
        <p:sp>
          <p:nvSpPr>
            <p:cNvPr id="5" name="Google Shape;103;p16">
              <a:extLst>
                <a:ext uri="{FF2B5EF4-FFF2-40B4-BE49-F238E27FC236}">
                  <a16:creationId xmlns:a16="http://schemas.microsoft.com/office/drawing/2014/main" id="{37F85120-0FA2-5FA4-EA2F-113F475D693E}"/>
                </a:ext>
              </a:extLst>
            </p:cNvPr>
            <p:cNvSpPr/>
            <p:nvPr/>
          </p:nvSpPr>
          <p:spPr>
            <a:xfrm>
              <a:off x="4597738" y="2856225"/>
              <a:ext cx="1146000" cy="1146000"/>
            </a:xfrm>
            <a:custGeom>
              <a:avLst/>
              <a:gdLst/>
              <a:ahLst/>
              <a:cxnLst/>
              <a:rect l="l" t="t" r="r" b="b"/>
              <a:pathLst>
                <a:path w="45840" h="45840" extrusionOk="0">
                  <a:moveTo>
                    <a:pt x="17431" y="1"/>
                  </a:moveTo>
                  <a:cubicBezTo>
                    <a:pt x="16920" y="9407"/>
                    <a:pt x="9395" y="16932"/>
                    <a:pt x="1" y="17444"/>
                  </a:cubicBezTo>
                  <a:lnTo>
                    <a:pt x="1" y="45840"/>
                  </a:lnTo>
                  <a:cubicBezTo>
                    <a:pt x="12514" y="45578"/>
                    <a:pt x="23825" y="40399"/>
                    <a:pt x="32076" y="32160"/>
                  </a:cubicBezTo>
                  <a:cubicBezTo>
                    <a:pt x="31409" y="30755"/>
                    <a:pt x="31028" y="29183"/>
                    <a:pt x="31028" y="27528"/>
                  </a:cubicBezTo>
                  <a:cubicBezTo>
                    <a:pt x="31028" y="21599"/>
                    <a:pt x="35839" y="16789"/>
                    <a:pt x="41768" y="16789"/>
                  </a:cubicBezTo>
                  <a:cubicBezTo>
                    <a:pt x="41958" y="16789"/>
                    <a:pt x="42149" y="16801"/>
                    <a:pt x="42339" y="16801"/>
                  </a:cubicBezTo>
                  <a:cubicBezTo>
                    <a:pt x="44471" y="11609"/>
                    <a:pt x="45709" y="5942"/>
                    <a:pt x="4584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6" name="Google Shape;104;p16">
              <a:extLst>
                <a:ext uri="{FF2B5EF4-FFF2-40B4-BE49-F238E27FC236}">
                  <a16:creationId xmlns:a16="http://schemas.microsoft.com/office/drawing/2014/main" id="{D510F001-EA32-1978-CF38-04750B9518E3}"/>
                </a:ext>
              </a:extLst>
            </p:cNvPr>
            <p:cNvSpPr/>
            <p:nvPr/>
          </p:nvSpPr>
          <p:spPr>
            <a:xfrm>
              <a:off x="5425538" y="3328025"/>
              <a:ext cx="432800" cy="432800"/>
            </a:xfrm>
            <a:custGeom>
              <a:avLst/>
              <a:gdLst/>
              <a:ahLst/>
              <a:cxnLst/>
              <a:rect l="l" t="t" r="r" b="b"/>
              <a:pathLst>
                <a:path w="17312" h="17312" extrusionOk="0">
                  <a:moveTo>
                    <a:pt x="8656" y="0"/>
                  </a:moveTo>
                  <a:cubicBezTo>
                    <a:pt x="3870" y="0"/>
                    <a:pt x="0" y="3870"/>
                    <a:pt x="0" y="8656"/>
                  </a:cubicBezTo>
                  <a:cubicBezTo>
                    <a:pt x="0" y="13442"/>
                    <a:pt x="3870" y="17312"/>
                    <a:pt x="8656" y="17312"/>
                  </a:cubicBezTo>
                  <a:cubicBezTo>
                    <a:pt x="13442" y="17312"/>
                    <a:pt x="17312" y="13442"/>
                    <a:pt x="17312" y="8656"/>
                  </a:cubicBezTo>
                  <a:cubicBezTo>
                    <a:pt x="17312" y="3870"/>
                    <a:pt x="13442" y="0"/>
                    <a:pt x="865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;p16">
              <a:extLst>
                <a:ext uri="{FF2B5EF4-FFF2-40B4-BE49-F238E27FC236}">
                  <a16:creationId xmlns:a16="http://schemas.microsoft.com/office/drawing/2014/main" id="{62C6E412-8965-27AA-D5FD-3E4C14FBFE53}"/>
                </a:ext>
              </a:extLst>
            </p:cNvPr>
            <p:cNvSpPr/>
            <p:nvPr/>
          </p:nvSpPr>
          <p:spPr>
            <a:xfrm>
              <a:off x="5967250" y="3021550"/>
              <a:ext cx="2466600" cy="1228200"/>
            </a:xfrm>
            <a:prstGeom prst="roundRect">
              <a:avLst>
                <a:gd name="adj" fmla="val 765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106;p16">
              <a:extLst>
                <a:ext uri="{FF2B5EF4-FFF2-40B4-BE49-F238E27FC236}">
                  <a16:creationId xmlns:a16="http://schemas.microsoft.com/office/drawing/2014/main" id="{44B63FC1-FDDF-A141-BDD7-19FE389D4C55}"/>
                </a:ext>
              </a:extLst>
            </p:cNvPr>
            <p:cNvGrpSpPr/>
            <p:nvPr/>
          </p:nvGrpSpPr>
          <p:grpSpPr>
            <a:xfrm>
              <a:off x="6198225" y="3079725"/>
              <a:ext cx="4058943" cy="1475422"/>
              <a:chOff x="6177700" y="3003525"/>
              <a:chExt cx="4058943" cy="1475422"/>
            </a:xfrm>
          </p:grpSpPr>
          <p:sp>
            <p:nvSpPr>
              <p:cNvPr id="9" name="Google Shape;107;p16">
                <a:extLst>
                  <a:ext uri="{FF2B5EF4-FFF2-40B4-BE49-F238E27FC236}">
                    <a16:creationId xmlns:a16="http://schemas.microsoft.com/office/drawing/2014/main" id="{EEC335E6-8143-B215-5375-2C89214F54EA}"/>
                  </a:ext>
                </a:extLst>
              </p:cNvPr>
              <p:cNvSpPr txBox="1"/>
              <p:nvPr/>
            </p:nvSpPr>
            <p:spPr>
              <a:xfrm>
                <a:off x="6237725" y="30035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Threats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" name="Google Shape;108;p16">
                <a:extLst>
                  <a:ext uri="{FF2B5EF4-FFF2-40B4-BE49-F238E27FC236}">
                    <a16:creationId xmlns:a16="http://schemas.microsoft.com/office/drawing/2014/main" id="{DCD2B2A9-191E-E129-9E9A-2E3D8B6E3645}"/>
                  </a:ext>
                </a:extLst>
              </p:cNvPr>
              <p:cNvSpPr txBox="1"/>
              <p:nvPr/>
            </p:nvSpPr>
            <p:spPr>
              <a:xfrm>
                <a:off x="6177700" y="3713947"/>
                <a:ext cx="4058943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PT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● Alguns membros podem não funcionar bem
como parte da equipa
● Muitas ideias podem levar a
desacordo
● Quanto mais conflito, menos
produção
</a:t>
                </a:r>
                <a:endPara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" name="Google Shape;109;p16">
            <a:extLst>
              <a:ext uri="{FF2B5EF4-FFF2-40B4-BE49-F238E27FC236}">
                <a16:creationId xmlns:a16="http://schemas.microsoft.com/office/drawing/2014/main" id="{09DE4E3F-A06E-65EB-E5FA-EB781B76AE35}"/>
              </a:ext>
            </a:extLst>
          </p:cNvPr>
          <p:cNvGrpSpPr/>
          <p:nvPr/>
        </p:nvGrpSpPr>
        <p:grpSpPr>
          <a:xfrm>
            <a:off x="5598402" y="2732100"/>
            <a:ext cx="3836112" cy="1467087"/>
            <a:chOff x="4597738" y="1411250"/>
            <a:chExt cx="3836112" cy="1467087"/>
          </a:xfrm>
        </p:grpSpPr>
        <p:sp>
          <p:nvSpPr>
            <p:cNvPr id="12" name="Google Shape;110;p16">
              <a:extLst>
                <a:ext uri="{FF2B5EF4-FFF2-40B4-BE49-F238E27FC236}">
                  <a16:creationId xmlns:a16="http://schemas.microsoft.com/office/drawing/2014/main" id="{43123839-FA31-F333-FD33-A72647EBAD40}"/>
                </a:ext>
              </a:extLst>
            </p:cNvPr>
            <p:cNvSpPr/>
            <p:nvPr/>
          </p:nvSpPr>
          <p:spPr>
            <a:xfrm>
              <a:off x="4597738" y="1658775"/>
              <a:ext cx="1146000" cy="1146275"/>
            </a:xfrm>
            <a:custGeom>
              <a:avLst/>
              <a:gdLst/>
              <a:ahLst/>
              <a:cxnLst/>
              <a:rect l="l" t="t" r="r" b="b"/>
              <a:pathLst>
                <a:path w="45840" h="45851" extrusionOk="0">
                  <a:moveTo>
                    <a:pt x="1" y="0"/>
                  </a:moveTo>
                  <a:lnTo>
                    <a:pt x="1" y="28408"/>
                  </a:lnTo>
                  <a:cubicBezTo>
                    <a:pt x="9395" y="28920"/>
                    <a:pt x="16920" y="36445"/>
                    <a:pt x="17431" y="45851"/>
                  </a:cubicBezTo>
                  <a:lnTo>
                    <a:pt x="45840" y="45851"/>
                  </a:lnTo>
                  <a:cubicBezTo>
                    <a:pt x="45709" y="39910"/>
                    <a:pt x="44471" y="34242"/>
                    <a:pt x="42339" y="29039"/>
                  </a:cubicBezTo>
                  <a:cubicBezTo>
                    <a:pt x="42149" y="29051"/>
                    <a:pt x="41958" y="29063"/>
                    <a:pt x="41768" y="29063"/>
                  </a:cubicBezTo>
                  <a:cubicBezTo>
                    <a:pt x="35839" y="29063"/>
                    <a:pt x="31028" y="24253"/>
                    <a:pt x="31028" y="18324"/>
                  </a:cubicBezTo>
                  <a:cubicBezTo>
                    <a:pt x="31028" y="16669"/>
                    <a:pt x="31409" y="15097"/>
                    <a:pt x="32076" y="13692"/>
                  </a:cubicBezTo>
                  <a:cubicBezTo>
                    <a:pt x="23825" y="5453"/>
                    <a:pt x="12514" y="274"/>
                    <a:pt x="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3" name="Google Shape;111;p16">
              <a:extLst>
                <a:ext uri="{FF2B5EF4-FFF2-40B4-BE49-F238E27FC236}">
                  <a16:creationId xmlns:a16="http://schemas.microsoft.com/office/drawing/2014/main" id="{44A51FD5-7347-CB17-ED24-96A7289AD74C}"/>
                </a:ext>
              </a:extLst>
            </p:cNvPr>
            <p:cNvSpPr/>
            <p:nvPr/>
          </p:nvSpPr>
          <p:spPr>
            <a:xfrm>
              <a:off x="5425538" y="1900475"/>
              <a:ext cx="432800" cy="432800"/>
            </a:xfrm>
            <a:custGeom>
              <a:avLst/>
              <a:gdLst/>
              <a:ahLst/>
              <a:cxnLst/>
              <a:rect l="l" t="t" r="r" b="b"/>
              <a:pathLst>
                <a:path w="17312" h="17312" extrusionOk="0">
                  <a:moveTo>
                    <a:pt x="8656" y="0"/>
                  </a:moveTo>
                  <a:cubicBezTo>
                    <a:pt x="3870" y="0"/>
                    <a:pt x="0" y="3870"/>
                    <a:pt x="0" y="8656"/>
                  </a:cubicBezTo>
                  <a:cubicBezTo>
                    <a:pt x="0" y="13442"/>
                    <a:pt x="3870" y="17312"/>
                    <a:pt x="8656" y="17312"/>
                  </a:cubicBezTo>
                  <a:cubicBezTo>
                    <a:pt x="13442" y="17312"/>
                    <a:pt x="17312" y="13442"/>
                    <a:pt x="17312" y="8656"/>
                  </a:cubicBezTo>
                  <a:cubicBezTo>
                    <a:pt x="17312" y="3870"/>
                    <a:pt x="13442" y="0"/>
                    <a:pt x="865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2;p16">
              <a:extLst>
                <a:ext uri="{FF2B5EF4-FFF2-40B4-BE49-F238E27FC236}">
                  <a16:creationId xmlns:a16="http://schemas.microsoft.com/office/drawing/2014/main" id="{F8EEA711-7AD5-A548-785F-C6434168D490}"/>
                </a:ext>
              </a:extLst>
            </p:cNvPr>
            <p:cNvSpPr/>
            <p:nvPr/>
          </p:nvSpPr>
          <p:spPr>
            <a:xfrm>
              <a:off x="5967250" y="1411250"/>
              <a:ext cx="2466600" cy="1228200"/>
            </a:xfrm>
            <a:prstGeom prst="roundRect">
              <a:avLst>
                <a:gd name="adj" fmla="val 765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13;p16">
              <a:extLst>
                <a:ext uri="{FF2B5EF4-FFF2-40B4-BE49-F238E27FC236}">
                  <a16:creationId xmlns:a16="http://schemas.microsoft.com/office/drawing/2014/main" id="{3A16E22A-97A4-851E-B416-AE1067BD30D4}"/>
                </a:ext>
              </a:extLst>
            </p:cNvPr>
            <p:cNvGrpSpPr/>
            <p:nvPr/>
          </p:nvGrpSpPr>
          <p:grpSpPr>
            <a:xfrm>
              <a:off x="6198225" y="1469425"/>
              <a:ext cx="1944625" cy="1408912"/>
              <a:chOff x="6177700" y="1393213"/>
              <a:chExt cx="1944625" cy="1408912"/>
            </a:xfrm>
          </p:grpSpPr>
          <p:sp>
            <p:nvSpPr>
              <p:cNvPr id="16" name="Google Shape;114;p16">
                <a:extLst>
                  <a:ext uri="{FF2B5EF4-FFF2-40B4-BE49-F238E27FC236}">
                    <a16:creationId xmlns:a16="http://schemas.microsoft.com/office/drawing/2014/main" id="{8BCD75E2-5D55-FD8A-0C44-B1141C4A6003}"/>
                  </a:ext>
                </a:extLst>
              </p:cNvPr>
              <p:cNvSpPr txBox="1"/>
              <p:nvPr/>
            </p:nvSpPr>
            <p:spPr>
              <a:xfrm>
                <a:off x="6237725" y="1393213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Weaknesses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" name="Google Shape;115;p16">
                <a:extLst>
                  <a:ext uri="{FF2B5EF4-FFF2-40B4-BE49-F238E27FC236}">
                    <a16:creationId xmlns:a16="http://schemas.microsoft.com/office/drawing/2014/main" id="{8619CFE0-94B7-045A-B069-1E61BE57D352}"/>
                  </a:ext>
                </a:extLst>
              </p:cNvPr>
              <p:cNvSpPr txBox="1"/>
              <p:nvPr/>
            </p:nvSpPr>
            <p:spPr>
              <a:xfrm>
                <a:off x="6177700" y="2037125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pt-PT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● Torna-se difícil gerir um grupo
● Falta de experiência de liderança
● Envolvimentos desiguais nas </a:t>
                </a:r>
                <a:r>
                  <a:rPr lang="pt-PT" sz="1200" dirty="0" err="1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UCs</a:t>
                </a:r>
                <a:r>
                  <a:rPr lang="pt-PT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
</a:t>
                </a:r>
                <a:endPara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" name="Google Shape;116;p16">
            <a:extLst>
              <a:ext uri="{FF2B5EF4-FFF2-40B4-BE49-F238E27FC236}">
                <a16:creationId xmlns:a16="http://schemas.microsoft.com/office/drawing/2014/main" id="{AD3FB204-285C-CADA-A81B-38169B147F95}"/>
              </a:ext>
            </a:extLst>
          </p:cNvPr>
          <p:cNvGrpSpPr/>
          <p:nvPr/>
        </p:nvGrpSpPr>
        <p:grpSpPr>
          <a:xfrm>
            <a:off x="1699802" y="4177075"/>
            <a:ext cx="3847125" cy="1665133"/>
            <a:chOff x="699138" y="2856225"/>
            <a:chExt cx="3847125" cy="1665133"/>
          </a:xfrm>
        </p:grpSpPr>
        <p:sp>
          <p:nvSpPr>
            <p:cNvPr id="19" name="Google Shape;117;p16">
              <a:extLst>
                <a:ext uri="{FF2B5EF4-FFF2-40B4-BE49-F238E27FC236}">
                  <a16:creationId xmlns:a16="http://schemas.microsoft.com/office/drawing/2014/main" id="{C843585B-A664-0CEA-BEAA-9363B84DD472}"/>
                </a:ext>
              </a:extLst>
            </p:cNvPr>
            <p:cNvSpPr/>
            <p:nvPr/>
          </p:nvSpPr>
          <p:spPr>
            <a:xfrm>
              <a:off x="3400263" y="2856225"/>
              <a:ext cx="1146000" cy="1146000"/>
            </a:xfrm>
            <a:custGeom>
              <a:avLst/>
              <a:gdLst/>
              <a:ahLst/>
              <a:cxnLst/>
              <a:rect l="l" t="t" r="r" b="b"/>
              <a:pathLst>
                <a:path w="45840" h="45840" extrusionOk="0">
                  <a:moveTo>
                    <a:pt x="1" y="1"/>
                  </a:moveTo>
                  <a:cubicBezTo>
                    <a:pt x="132" y="5942"/>
                    <a:pt x="1358" y="11609"/>
                    <a:pt x="3501" y="16801"/>
                  </a:cubicBezTo>
                  <a:cubicBezTo>
                    <a:pt x="3692" y="16801"/>
                    <a:pt x="3882" y="16789"/>
                    <a:pt x="4073" y="16789"/>
                  </a:cubicBezTo>
                  <a:cubicBezTo>
                    <a:pt x="10002" y="16789"/>
                    <a:pt x="14800" y="21599"/>
                    <a:pt x="14800" y="27528"/>
                  </a:cubicBezTo>
                  <a:cubicBezTo>
                    <a:pt x="14800" y="29183"/>
                    <a:pt x="14431" y="30755"/>
                    <a:pt x="13753" y="32160"/>
                  </a:cubicBezTo>
                  <a:cubicBezTo>
                    <a:pt x="22016" y="40399"/>
                    <a:pt x="33326" y="45578"/>
                    <a:pt x="45840" y="45840"/>
                  </a:cubicBezTo>
                  <a:lnTo>
                    <a:pt x="45840" y="17444"/>
                  </a:lnTo>
                  <a:cubicBezTo>
                    <a:pt x="36446" y="16932"/>
                    <a:pt x="28909" y="9407"/>
                    <a:pt x="2839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0" name="Google Shape;118;p16">
              <a:extLst>
                <a:ext uri="{FF2B5EF4-FFF2-40B4-BE49-F238E27FC236}">
                  <a16:creationId xmlns:a16="http://schemas.microsoft.com/office/drawing/2014/main" id="{60A2DD63-0F66-014A-60C5-00A53C786C81}"/>
                </a:ext>
              </a:extLst>
            </p:cNvPr>
            <p:cNvSpPr/>
            <p:nvPr/>
          </p:nvSpPr>
          <p:spPr>
            <a:xfrm>
              <a:off x="3285663" y="3328025"/>
              <a:ext cx="432825" cy="432800"/>
            </a:xfrm>
            <a:custGeom>
              <a:avLst/>
              <a:gdLst/>
              <a:ahLst/>
              <a:cxnLst/>
              <a:rect l="l" t="t" r="r" b="b"/>
              <a:pathLst>
                <a:path w="17313" h="17312" extrusionOk="0">
                  <a:moveTo>
                    <a:pt x="8657" y="0"/>
                  </a:moveTo>
                  <a:cubicBezTo>
                    <a:pt x="3871" y="0"/>
                    <a:pt x="1" y="3870"/>
                    <a:pt x="1" y="8656"/>
                  </a:cubicBezTo>
                  <a:cubicBezTo>
                    <a:pt x="1" y="13442"/>
                    <a:pt x="3871" y="17312"/>
                    <a:pt x="8657" y="17312"/>
                  </a:cubicBezTo>
                  <a:cubicBezTo>
                    <a:pt x="13431" y="17312"/>
                    <a:pt x="17313" y="13442"/>
                    <a:pt x="17313" y="8656"/>
                  </a:cubicBezTo>
                  <a:cubicBezTo>
                    <a:pt x="17313" y="3870"/>
                    <a:pt x="13431" y="0"/>
                    <a:pt x="865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119;p16">
              <a:extLst>
                <a:ext uri="{FF2B5EF4-FFF2-40B4-BE49-F238E27FC236}">
                  <a16:creationId xmlns:a16="http://schemas.microsoft.com/office/drawing/2014/main" id="{B049AB8C-4221-CF67-7EB7-14C0BF504222}"/>
                </a:ext>
              </a:extLst>
            </p:cNvPr>
            <p:cNvGrpSpPr/>
            <p:nvPr/>
          </p:nvGrpSpPr>
          <p:grpSpPr>
            <a:xfrm>
              <a:off x="699138" y="3021550"/>
              <a:ext cx="2466600" cy="1499808"/>
              <a:chOff x="699138" y="2945350"/>
              <a:chExt cx="2466600" cy="1499808"/>
            </a:xfrm>
          </p:grpSpPr>
          <p:sp>
            <p:nvSpPr>
              <p:cNvPr id="22" name="Google Shape;120;p16">
                <a:extLst>
                  <a:ext uri="{FF2B5EF4-FFF2-40B4-BE49-F238E27FC236}">
                    <a16:creationId xmlns:a16="http://schemas.microsoft.com/office/drawing/2014/main" id="{08784C7A-4B48-5A51-E55A-79B7E8E7F243}"/>
                  </a:ext>
                </a:extLst>
              </p:cNvPr>
              <p:cNvSpPr/>
              <p:nvPr/>
            </p:nvSpPr>
            <p:spPr>
              <a:xfrm>
                <a:off x="699138" y="2945350"/>
                <a:ext cx="2466600" cy="1228200"/>
              </a:xfrm>
              <a:prstGeom prst="roundRect">
                <a:avLst>
                  <a:gd name="adj" fmla="val 7657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" name="Google Shape;121;p16">
                <a:extLst>
                  <a:ext uri="{FF2B5EF4-FFF2-40B4-BE49-F238E27FC236}">
                    <a16:creationId xmlns:a16="http://schemas.microsoft.com/office/drawing/2014/main" id="{424F6C6E-69F9-384E-2B8F-859F2230A34B}"/>
                  </a:ext>
                </a:extLst>
              </p:cNvPr>
              <p:cNvGrpSpPr/>
              <p:nvPr/>
            </p:nvGrpSpPr>
            <p:grpSpPr>
              <a:xfrm>
                <a:off x="913013" y="2966964"/>
                <a:ext cx="2090419" cy="1478194"/>
                <a:chOff x="913013" y="2966964"/>
                <a:chExt cx="2090419" cy="1478194"/>
              </a:xfrm>
            </p:grpSpPr>
            <p:sp>
              <p:nvSpPr>
                <p:cNvPr id="24" name="Google Shape;122;p16">
                  <a:extLst>
                    <a:ext uri="{FF2B5EF4-FFF2-40B4-BE49-F238E27FC236}">
                      <a16:creationId xmlns:a16="http://schemas.microsoft.com/office/drawing/2014/main" id="{3224B867-D09A-BDE2-3C14-66B057ADB01D}"/>
                    </a:ext>
                  </a:extLst>
                </p:cNvPr>
                <p:cNvSpPr txBox="1"/>
                <p:nvPr/>
              </p:nvSpPr>
              <p:spPr>
                <a:xfrm>
                  <a:off x="913013" y="2966964"/>
                  <a:ext cx="1884600" cy="42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dirty="0">
                      <a:solidFill>
                        <a:srgbClr val="43434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Opportunities</a:t>
                  </a:r>
                  <a:endParaRPr sz="1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5" name="Google Shape;123;p16">
                  <a:extLst>
                    <a:ext uri="{FF2B5EF4-FFF2-40B4-BE49-F238E27FC236}">
                      <a16:creationId xmlns:a16="http://schemas.microsoft.com/office/drawing/2014/main" id="{099CE584-5875-FB56-6BD7-EEE3A4A0AEA0}"/>
                    </a:ext>
                  </a:extLst>
                </p:cNvPr>
                <p:cNvSpPr txBox="1"/>
                <p:nvPr/>
              </p:nvSpPr>
              <p:spPr>
                <a:xfrm>
                  <a:off x="1118832" y="3680158"/>
                  <a:ext cx="1884600" cy="7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/>
                  <a:r>
                    <a:rPr lang="pt-PT" sz="1200" dirty="0">
                      <a:solidFill>
                        <a:srgbClr val="43434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● Melhorar a relação na equipa
● Melhorar as capacidades de comunicação
● Ganhar experiência
</a:t>
                  </a:r>
                  <a:endPara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26" name="Google Shape;124;p16">
            <a:extLst>
              <a:ext uri="{FF2B5EF4-FFF2-40B4-BE49-F238E27FC236}">
                <a16:creationId xmlns:a16="http://schemas.microsoft.com/office/drawing/2014/main" id="{2FB0714B-DBDC-C659-D723-CD0B98EB7AAE}"/>
              </a:ext>
            </a:extLst>
          </p:cNvPr>
          <p:cNvGrpSpPr/>
          <p:nvPr/>
        </p:nvGrpSpPr>
        <p:grpSpPr>
          <a:xfrm>
            <a:off x="1699802" y="2732100"/>
            <a:ext cx="3847125" cy="1435303"/>
            <a:chOff x="699138" y="1411250"/>
            <a:chExt cx="3847125" cy="1435303"/>
          </a:xfrm>
        </p:grpSpPr>
        <p:sp>
          <p:nvSpPr>
            <p:cNvPr id="27" name="Google Shape;125;p16">
              <a:extLst>
                <a:ext uri="{FF2B5EF4-FFF2-40B4-BE49-F238E27FC236}">
                  <a16:creationId xmlns:a16="http://schemas.microsoft.com/office/drawing/2014/main" id="{EA6466F7-D9CB-6744-711A-50C3F290B492}"/>
                </a:ext>
              </a:extLst>
            </p:cNvPr>
            <p:cNvSpPr/>
            <p:nvPr/>
          </p:nvSpPr>
          <p:spPr>
            <a:xfrm>
              <a:off x="3400263" y="1658775"/>
              <a:ext cx="1146000" cy="1146275"/>
            </a:xfrm>
            <a:custGeom>
              <a:avLst/>
              <a:gdLst/>
              <a:ahLst/>
              <a:cxnLst/>
              <a:rect l="l" t="t" r="r" b="b"/>
              <a:pathLst>
                <a:path w="45840" h="45851" extrusionOk="0">
                  <a:moveTo>
                    <a:pt x="45840" y="0"/>
                  </a:moveTo>
                  <a:cubicBezTo>
                    <a:pt x="33315" y="274"/>
                    <a:pt x="22016" y="5453"/>
                    <a:pt x="13753" y="13692"/>
                  </a:cubicBezTo>
                  <a:cubicBezTo>
                    <a:pt x="14431" y="15097"/>
                    <a:pt x="14800" y="16669"/>
                    <a:pt x="14800" y="18324"/>
                  </a:cubicBezTo>
                  <a:cubicBezTo>
                    <a:pt x="14800" y="24253"/>
                    <a:pt x="10002" y="29063"/>
                    <a:pt x="4073" y="29063"/>
                  </a:cubicBezTo>
                  <a:cubicBezTo>
                    <a:pt x="3882" y="29063"/>
                    <a:pt x="3692" y="29051"/>
                    <a:pt x="3501" y="29039"/>
                  </a:cubicBezTo>
                  <a:cubicBezTo>
                    <a:pt x="1358" y="34242"/>
                    <a:pt x="132" y="39910"/>
                    <a:pt x="1" y="45851"/>
                  </a:cubicBezTo>
                  <a:lnTo>
                    <a:pt x="28397" y="45851"/>
                  </a:lnTo>
                  <a:cubicBezTo>
                    <a:pt x="28909" y="36445"/>
                    <a:pt x="36446" y="28920"/>
                    <a:pt x="45840" y="28408"/>
                  </a:cubicBezTo>
                  <a:lnTo>
                    <a:pt x="4584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8" name="Google Shape;126;p16">
              <a:extLst>
                <a:ext uri="{FF2B5EF4-FFF2-40B4-BE49-F238E27FC236}">
                  <a16:creationId xmlns:a16="http://schemas.microsoft.com/office/drawing/2014/main" id="{C60247F2-482F-54D6-8A01-68DAEAA0CB44}"/>
                </a:ext>
              </a:extLst>
            </p:cNvPr>
            <p:cNvSpPr/>
            <p:nvPr/>
          </p:nvSpPr>
          <p:spPr>
            <a:xfrm>
              <a:off x="3285663" y="1900475"/>
              <a:ext cx="432825" cy="432800"/>
            </a:xfrm>
            <a:custGeom>
              <a:avLst/>
              <a:gdLst/>
              <a:ahLst/>
              <a:cxnLst/>
              <a:rect l="l" t="t" r="r" b="b"/>
              <a:pathLst>
                <a:path w="17313" h="17312" extrusionOk="0">
                  <a:moveTo>
                    <a:pt x="8657" y="0"/>
                  </a:moveTo>
                  <a:cubicBezTo>
                    <a:pt x="3871" y="0"/>
                    <a:pt x="1" y="3870"/>
                    <a:pt x="1" y="8656"/>
                  </a:cubicBezTo>
                  <a:cubicBezTo>
                    <a:pt x="1" y="13442"/>
                    <a:pt x="3871" y="17312"/>
                    <a:pt x="8657" y="17312"/>
                  </a:cubicBezTo>
                  <a:cubicBezTo>
                    <a:pt x="13431" y="17312"/>
                    <a:pt x="17313" y="13442"/>
                    <a:pt x="17313" y="8656"/>
                  </a:cubicBezTo>
                  <a:cubicBezTo>
                    <a:pt x="17313" y="3870"/>
                    <a:pt x="13431" y="0"/>
                    <a:pt x="865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27;p16">
              <a:extLst>
                <a:ext uri="{FF2B5EF4-FFF2-40B4-BE49-F238E27FC236}">
                  <a16:creationId xmlns:a16="http://schemas.microsoft.com/office/drawing/2014/main" id="{7656F3C4-4AC5-3429-B90D-B8DDF065295B}"/>
                </a:ext>
              </a:extLst>
            </p:cNvPr>
            <p:cNvGrpSpPr/>
            <p:nvPr/>
          </p:nvGrpSpPr>
          <p:grpSpPr>
            <a:xfrm>
              <a:off x="699138" y="1411250"/>
              <a:ext cx="2859638" cy="1435303"/>
              <a:chOff x="699138" y="1335050"/>
              <a:chExt cx="2859638" cy="1435303"/>
            </a:xfrm>
          </p:grpSpPr>
          <p:sp>
            <p:nvSpPr>
              <p:cNvPr id="30" name="Google Shape;128;p16">
                <a:extLst>
                  <a:ext uri="{FF2B5EF4-FFF2-40B4-BE49-F238E27FC236}">
                    <a16:creationId xmlns:a16="http://schemas.microsoft.com/office/drawing/2014/main" id="{B4EB35D0-C261-7289-0C24-2831A80B1542}"/>
                  </a:ext>
                </a:extLst>
              </p:cNvPr>
              <p:cNvSpPr/>
              <p:nvPr/>
            </p:nvSpPr>
            <p:spPr>
              <a:xfrm>
                <a:off x="699138" y="1335050"/>
                <a:ext cx="2466600" cy="1228200"/>
              </a:xfrm>
              <a:prstGeom prst="roundRect">
                <a:avLst>
                  <a:gd name="adj" fmla="val 7657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129;p16">
                <a:extLst>
                  <a:ext uri="{FF2B5EF4-FFF2-40B4-BE49-F238E27FC236}">
                    <a16:creationId xmlns:a16="http://schemas.microsoft.com/office/drawing/2014/main" id="{539EA362-B431-D25D-4544-8C56AAE8CAAD}"/>
                  </a:ext>
                </a:extLst>
              </p:cNvPr>
              <p:cNvGrpSpPr/>
              <p:nvPr/>
            </p:nvGrpSpPr>
            <p:grpSpPr>
              <a:xfrm>
                <a:off x="1021725" y="1393225"/>
                <a:ext cx="2537051" cy="1377128"/>
                <a:chOff x="1021725" y="1393225"/>
                <a:chExt cx="2537051" cy="1377128"/>
              </a:xfrm>
            </p:grpSpPr>
            <p:sp>
              <p:nvSpPr>
                <p:cNvPr id="32" name="Google Shape;130;p16">
                  <a:extLst>
                    <a:ext uri="{FF2B5EF4-FFF2-40B4-BE49-F238E27FC236}">
                      <a16:creationId xmlns:a16="http://schemas.microsoft.com/office/drawing/2014/main" id="{41822EBD-7CB2-C214-9491-732C13A04F3C}"/>
                    </a:ext>
                  </a:extLst>
                </p:cNvPr>
                <p:cNvSpPr txBox="1"/>
                <p:nvPr/>
              </p:nvSpPr>
              <p:spPr>
                <a:xfrm>
                  <a:off x="1114450" y="2005353"/>
                  <a:ext cx="2444326" cy="7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/>
                  <a:r>
                    <a:rPr lang="pt-PT" sz="1200" dirty="0">
                      <a:solidFill>
                        <a:schemeClr val="tx2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● Menos trabalho para cada membro
● Produção de alta qualidade
● Há sempre soluções alternativas
</a:t>
                  </a:r>
                  <a:endParaRPr lang="en-US" sz="120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/>
                    <a:sym typeface="Roboto"/>
                  </a:endParaRPr>
                </a:p>
              </p:txBody>
            </p:sp>
            <p:sp>
              <p:nvSpPr>
                <p:cNvPr id="33" name="Google Shape;131;p16">
                  <a:extLst>
                    <a:ext uri="{FF2B5EF4-FFF2-40B4-BE49-F238E27FC236}">
                      <a16:creationId xmlns:a16="http://schemas.microsoft.com/office/drawing/2014/main" id="{F4FCB63D-36DA-2918-7BD6-25A0705CE43E}"/>
                    </a:ext>
                  </a:extLst>
                </p:cNvPr>
                <p:cNvSpPr txBox="1"/>
                <p:nvPr/>
              </p:nvSpPr>
              <p:spPr>
                <a:xfrm>
                  <a:off x="1021725" y="1393225"/>
                  <a:ext cx="1884600" cy="42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dirty="0">
                      <a:solidFill>
                        <a:srgbClr val="43434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Strengths</a:t>
                  </a:r>
                  <a:endParaRPr sz="17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</p:grpSp>
      <p:sp>
        <p:nvSpPr>
          <p:cNvPr id="34" name="Google Shape;133;p16">
            <a:extLst>
              <a:ext uri="{FF2B5EF4-FFF2-40B4-BE49-F238E27FC236}">
                <a16:creationId xmlns:a16="http://schemas.microsoft.com/office/drawing/2014/main" id="{DEAC2424-09A8-09D0-B9D5-88AAD38DDE69}"/>
              </a:ext>
            </a:extLst>
          </p:cNvPr>
          <p:cNvSpPr/>
          <p:nvPr/>
        </p:nvSpPr>
        <p:spPr>
          <a:xfrm>
            <a:off x="6522927" y="3326975"/>
            <a:ext cx="239350" cy="221475"/>
          </a:xfrm>
          <a:custGeom>
            <a:avLst/>
            <a:gdLst/>
            <a:ahLst/>
            <a:cxnLst/>
            <a:rect l="l" t="t" r="r" b="b"/>
            <a:pathLst>
              <a:path w="9574" h="8859" extrusionOk="0">
                <a:moveTo>
                  <a:pt x="4418" y="1"/>
                </a:moveTo>
                <a:cubicBezTo>
                  <a:pt x="4203" y="1"/>
                  <a:pt x="4037" y="167"/>
                  <a:pt x="4037" y="370"/>
                </a:cubicBezTo>
                <a:lnTo>
                  <a:pt x="4037" y="882"/>
                </a:lnTo>
                <a:cubicBezTo>
                  <a:pt x="4037" y="1084"/>
                  <a:pt x="4203" y="1251"/>
                  <a:pt x="4418" y="1251"/>
                </a:cubicBezTo>
                <a:cubicBezTo>
                  <a:pt x="4620" y="1251"/>
                  <a:pt x="4787" y="1084"/>
                  <a:pt x="4787" y="882"/>
                </a:cubicBezTo>
                <a:lnTo>
                  <a:pt x="4787" y="370"/>
                </a:lnTo>
                <a:cubicBezTo>
                  <a:pt x="4787" y="167"/>
                  <a:pt x="4620" y="1"/>
                  <a:pt x="4418" y="1"/>
                </a:cubicBezTo>
                <a:close/>
                <a:moveTo>
                  <a:pt x="1572" y="1179"/>
                </a:moveTo>
                <a:cubicBezTo>
                  <a:pt x="1477" y="1179"/>
                  <a:pt x="1382" y="1215"/>
                  <a:pt x="1310" y="1287"/>
                </a:cubicBezTo>
                <a:cubicBezTo>
                  <a:pt x="1155" y="1429"/>
                  <a:pt x="1155" y="1668"/>
                  <a:pt x="1310" y="1810"/>
                </a:cubicBezTo>
                <a:lnTo>
                  <a:pt x="1667" y="2168"/>
                </a:lnTo>
                <a:cubicBezTo>
                  <a:pt x="1739" y="2239"/>
                  <a:pt x="1834" y="2287"/>
                  <a:pt x="1929" y="2287"/>
                </a:cubicBezTo>
                <a:cubicBezTo>
                  <a:pt x="2025" y="2287"/>
                  <a:pt x="2120" y="2239"/>
                  <a:pt x="2191" y="2168"/>
                </a:cubicBezTo>
                <a:cubicBezTo>
                  <a:pt x="2334" y="2025"/>
                  <a:pt x="2334" y="1787"/>
                  <a:pt x="2191" y="1644"/>
                </a:cubicBezTo>
                <a:lnTo>
                  <a:pt x="1834" y="1287"/>
                </a:lnTo>
                <a:cubicBezTo>
                  <a:pt x="1763" y="1215"/>
                  <a:pt x="1667" y="1179"/>
                  <a:pt x="1572" y="1179"/>
                </a:cubicBezTo>
                <a:close/>
                <a:moveTo>
                  <a:pt x="370" y="4037"/>
                </a:moveTo>
                <a:cubicBezTo>
                  <a:pt x="167" y="4037"/>
                  <a:pt x="1" y="4204"/>
                  <a:pt x="1" y="4406"/>
                </a:cubicBezTo>
                <a:cubicBezTo>
                  <a:pt x="1" y="4620"/>
                  <a:pt x="167" y="4787"/>
                  <a:pt x="370" y="4787"/>
                </a:cubicBezTo>
                <a:lnTo>
                  <a:pt x="882" y="4787"/>
                </a:lnTo>
                <a:cubicBezTo>
                  <a:pt x="1084" y="4787"/>
                  <a:pt x="1251" y="4620"/>
                  <a:pt x="1251" y="4406"/>
                </a:cubicBezTo>
                <a:cubicBezTo>
                  <a:pt x="1251" y="4204"/>
                  <a:pt x="1084" y="4037"/>
                  <a:pt x="882" y="4037"/>
                </a:cubicBezTo>
                <a:close/>
                <a:moveTo>
                  <a:pt x="5632" y="2858"/>
                </a:moveTo>
                <a:cubicBezTo>
                  <a:pt x="6085" y="3215"/>
                  <a:pt x="6370" y="3775"/>
                  <a:pt x="6370" y="4394"/>
                </a:cubicBezTo>
                <a:cubicBezTo>
                  <a:pt x="6370" y="5013"/>
                  <a:pt x="6085" y="5561"/>
                  <a:pt x="5632" y="5930"/>
                </a:cubicBezTo>
                <a:cubicBezTo>
                  <a:pt x="5192" y="5561"/>
                  <a:pt x="4894" y="5013"/>
                  <a:pt x="4894" y="4394"/>
                </a:cubicBezTo>
                <a:cubicBezTo>
                  <a:pt x="4894" y="3775"/>
                  <a:pt x="5192" y="3215"/>
                  <a:pt x="5632" y="2858"/>
                </a:cubicBezTo>
                <a:close/>
                <a:moveTo>
                  <a:pt x="4418" y="2430"/>
                </a:moveTo>
                <a:cubicBezTo>
                  <a:pt x="4584" y="2430"/>
                  <a:pt x="4763" y="2453"/>
                  <a:pt x="4930" y="2501"/>
                </a:cubicBezTo>
                <a:cubicBezTo>
                  <a:pt x="4442" y="2989"/>
                  <a:pt x="4156" y="3656"/>
                  <a:pt x="4156" y="4394"/>
                </a:cubicBezTo>
                <a:cubicBezTo>
                  <a:pt x="4156" y="5132"/>
                  <a:pt x="4442" y="5799"/>
                  <a:pt x="4930" y="6287"/>
                </a:cubicBezTo>
                <a:cubicBezTo>
                  <a:pt x="4763" y="6335"/>
                  <a:pt x="4584" y="6359"/>
                  <a:pt x="4418" y="6359"/>
                </a:cubicBezTo>
                <a:cubicBezTo>
                  <a:pt x="3334" y="6359"/>
                  <a:pt x="2453" y="5478"/>
                  <a:pt x="2453" y="4394"/>
                </a:cubicBezTo>
                <a:cubicBezTo>
                  <a:pt x="2453" y="3311"/>
                  <a:pt x="3334" y="2430"/>
                  <a:pt x="4418" y="2430"/>
                </a:cubicBezTo>
                <a:close/>
                <a:moveTo>
                  <a:pt x="4418" y="1680"/>
                </a:moveTo>
                <a:cubicBezTo>
                  <a:pt x="2918" y="1680"/>
                  <a:pt x="1703" y="2894"/>
                  <a:pt x="1703" y="4394"/>
                </a:cubicBezTo>
                <a:cubicBezTo>
                  <a:pt x="1703" y="5882"/>
                  <a:pt x="2918" y="7109"/>
                  <a:pt x="4418" y="7109"/>
                </a:cubicBezTo>
                <a:cubicBezTo>
                  <a:pt x="4858" y="7109"/>
                  <a:pt x="5263" y="7002"/>
                  <a:pt x="5632" y="6811"/>
                </a:cubicBezTo>
                <a:cubicBezTo>
                  <a:pt x="6001" y="7002"/>
                  <a:pt x="6418" y="7109"/>
                  <a:pt x="6859" y="7109"/>
                </a:cubicBezTo>
                <a:cubicBezTo>
                  <a:pt x="7192" y="7109"/>
                  <a:pt x="7513" y="7049"/>
                  <a:pt x="7811" y="6930"/>
                </a:cubicBezTo>
                <a:cubicBezTo>
                  <a:pt x="8013" y="6859"/>
                  <a:pt x="8109" y="6644"/>
                  <a:pt x="8037" y="6454"/>
                </a:cubicBezTo>
                <a:cubicBezTo>
                  <a:pt x="7982" y="6297"/>
                  <a:pt x="7833" y="6204"/>
                  <a:pt x="7680" y="6204"/>
                </a:cubicBezTo>
                <a:cubicBezTo>
                  <a:pt x="7636" y="6204"/>
                  <a:pt x="7592" y="6212"/>
                  <a:pt x="7549" y="6228"/>
                </a:cubicBezTo>
                <a:cubicBezTo>
                  <a:pt x="7335" y="6311"/>
                  <a:pt x="7097" y="6359"/>
                  <a:pt x="6859" y="6359"/>
                </a:cubicBezTo>
                <a:cubicBezTo>
                  <a:pt x="6680" y="6359"/>
                  <a:pt x="6513" y="6335"/>
                  <a:pt x="6347" y="6287"/>
                </a:cubicBezTo>
                <a:cubicBezTo>
                  <a:pt x="6823" y="5799"/>
                  <a:pt x="7120" y="5132"/>
                  <a:pt x="7120" y="4394"/>
                </a:cubicBezTo>
                <a:cubicBezTo>
                  <a:pt x="7120" y="3656"/>
                  <a:pt x="6823" y="2989"/>
                  <a:pt x="6347" y="2501"/>
                </a:cubicBezTo>
                <a:cubicBezTo>
                  <a:pt x="6513" y="2453"/>
                  <a:pt x="6680" y="2430"/>
                  <a:pt x="6859" y="2430"/>
                </a:cubicBezTo>
                <a:cubicBezTo>
                  <a:pt x="7942" y="2430"/>
                  <a:pt x="8823" y="3311"/>
                  <a:pt x="8823" y="4394"/>
                </a:cubicBezTo>
                <a:cubicBezTo>
                  <a:pt x="8823" y="4656"/>
                  <a:pt x="8775" y="4918"/>
                  <a:pt x="8668" y="5156"/>
                </a:cubicBezTo>
                <a:cubicBezTo>
                  <a:pt x="8585" y="5347"/>
                  <a:pt x="8680" y="5573"/>
                  <a:pt x="8859" y="5656"/>
                </a:cubicBezTo>
                <a:cubicBezTo>
                  <a:pt x="8904" y="5673"/>
                  <a:pt x="8952" y="5682"/>
                  <a:pt x="8999" y="5682"/>
                </a:cubicBezTo>
                <a:cubicBezTo>
                  <a:pt x="9149" y="5682"/>
                  <a:pt x="9295" y="5599"/>
                  <a:pt x="9359" y="5454"/>
                </a:cubicBezTo>
                <a:cubicBezTo>
                  <a:pt x="9502" y="5120"/>
                  <a:pt x="9573" y="4763"/>
                  <a:pt x="9573" y="4394"/>
                </a:cubicBezTo>
                <a:cubicBezTo>
                  <a:pt x="9573" y="2894"/>
                  <a:pt x="8359" y="1680"/>
                  <a:pt x="6859" y="1680"/>
                </a:cubicBezTo>
                <a:cubicBezTo>
                  <a:pt x="6418" y="1680"/>
                  <a:pt x="6001" y="1787"/>
                  <a:pt x="5632" y="1977"/>
                </a:cubicBezTo>
                <a:cubicBezTo>
                  <a:pt x="5263" y="1787"/>
                  <a:pt x="4858" y="1680"/>
                  <a:pt x="4418" y="1680"/>
                </a:cubicBezTo>
                <a:close/>
                <a:moveTo>
                  <a:pt x="1929" y="6502"/>
                </a:moveTo>
                <a:cubicBezTo>
                  <a:pt x="1834" y="6502"/>
                  <a:pt x="1739" y="6537"/>
                  <a:pt x="1667" y="6609"/>
                </a:cubicBezTo>
                <a:lnTo>
                  <a:pt x="1310" y="6966"/>
                </a:lnTo>
                <a:cubicBezTo>
                  <a:pt x="1155" y="7121"/>
                  <a:pt x="1155" y="7347"/>
                  <a:pt x="1310" y="7502"/>
                </a:cubicBezTo>
                <a:cubicBezTo>
                  <a:pt x="1382" y="7573"/>
                  <a:pt x="1477" y="7609"/>
                  <a:pt x="1572" y="7609"/>
                </a:cubicBezTo>
                <a:cubicBezTo>
                  <a:pt x="1667" y="7609"/>
                  <a:pt x="1763" y="7573"/>
                  <a:pt x="1834" y="7502"/>
                </a:cubicBezTo>
                <a:lnTo>
                  <a:pt x="2191" y="7144"/>
                </a:lnTo>
                <a:cubicBezTo>
                  <a:pt x="2334" y="7002"/>
                  <a:pt x="2334" y="6763"/>
                  <a:pt x="2191" y="6609"/>
                </a:cubicBezTo>
                <a:cubicBezTo>
                  <a:pt x="2120" y="6537"/>
                  <a:pt x="2025" y="6502"/>
                  <a:pt x="1929" y="6502"/>
                </a:cubicBezTo>
                <a:close/>
                <a:moveTo>
                  <a:pt x="4418" y="7609"/>
                </a:moveTo>
                <a:cubicBezTo>
                  <a:pt x="4203" y="7609"/>
                  <a:pt x="4037" y="7775"/>
                  <a:pt x="4037" y="7978"/>
                </a:cubicBezTo>
                <a:lnTo>
                  <a:pt x="4037" y="8490"/>
                </a:lnTo>
                <a:cubicBezTo>
                  <a:pt x="4037" y="8692"/>
                  <a:pt x="4203" y="8859"/>
                  <a:pt x="4418" y="8859"/>
                </a:cubicBezTo>
                <a:cubicBezTo>
                  <a:pt x="4620" y="8859"/>
                  <a:pt x="4787" y="8692"/>
                  <a:pt x="4787" y="8490"/>
                </a:cubicBezTo>
                <a:lnTo>
                  <a:pt x="4787" y="7978"/>
                </a:lnTo>
                <a:cubicBezTo>
                  <a:pt x="4787" y="7775"/>
                  <a:pt x="4620" y="7609"/>
                  <a:pt x="4418" y="76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34;p16">
            <a:extLst>
              <a:ext uri="{FF2B5EF4-FFF2-40B4-BE49-F238E27FC236}">
                <a16:creationId xmlns:a16="http://schemas.microsoft.com/office/drawing/2014/main" id="{321755A2-FFF6-68A3-70A0-7CDB1F9BE366}"/>
              </a:ext>
            </a:extLst>
          </p:cNvPr>
          <p:cNvGrpSpPr/>
          <p:nvPr/>
        </p:nvGrpSpPr>
        <p:grpSpPr>
          <a:xfrm>
            <a:off x="4419402" y="4783700"/>
            <a:ext cx="166700" cy="165525"/>
            <a:chOff x="3418738" y="3462850"/>
            <a:chExt cx="166700" cy="165525"/>
          </a:xfrm>
        </p:grpSpPr>
        <p:sp>
          <p:nvSpPr>
            <p:cNvPr id="36" name="Google Shape;135;p16">
              <a:extLst>
                <a:ext uri="{FF2B5EF4-FFF2-40B4-BE49-F238E27FC236}">
                  <a16:creationId xmlns:a16="http://schemas.microsoft.com/office/drawing/2014/main" id="{635F4BF6-26D1-45FB-5C80-2126AA07AB94}"/>
                </a:ext>
              </a:extLst>
            </p:cNvPr>
            <p:cNvSpPr/>
            <p:nvPr/>
          </p:nvSpPr>
          <p:spPr>
            <a:xfrm>
              <a:off x="3418738" y="3462850"/>
              <a:ext cx="166700" cy="94400"/>
            </a:xfrm>
            <a:custGeom>
              <a:avLst/>
              <a:gdLst/>
              <a:ahLst/>
              <a:cxnLst/>
              <a:rect l="l" t="t" r="r" b="b"/>
              <a:pathLst>
                <a:path w="6668" h="3776" extrusionOk="0">
                  <a:moveTo>
                    <a:pt x="4310" y="394"/>
                  </a:moveTo>
                  <a:lnTo>
                    <a:pt x="4310" y="1180"/>
                  </a:lnTo>
                  <a:lnTo>
                    <a:pt x="2358" y="1180"/>
                  </a:lnTo>
                  <a:lnTo>
                    <a:pt x="2358" y="394"/>
                  </a:lnTo>
                  <a:close/>
                  <a:moveTo>
                    <a:pt x="2155" y="1"/>
                  </a:moveTo>
                  <a:cubicBezTo>
                    <a:pt x="2048" y="1"/>
                    <a:pt x="1965" y="84"/>
                    <a:pt x="1965" y="203"/>
                  </a:cubicBezTo>
                  <a:lnTo>
                    <a:pt x="1965" y="1180"/>
                  </a:lnTo>
                  <a:lnTo>
                    <a:pt x="1179" y="1180"/>
                  </a:lnTo>
                  <a:lnTo>
                    <a:pt x="1179" y="787"/>
                  </a:lnTo>
                  <a:cubicBezTo>
                    <a:pt x="1179" y="679"/>
                    <a:pt x="1095" y="584"/>
                    <a:pt x="988" y="584"/>
                  </a:cubicBezTo>
                  <a:cubicBezTo>
                    <a:pt x="881" y="584"/>
                    <a:pt x="786" y="679"/>
                    <a:pt x="786" y="787"/>
                  </a:cubicBezTo>
                  <a:lnTo>
                    <a:pt x="786" y="1180"/>
                  </a:lnTo>
                  <a:lnTo>
                    <a:pt x="191" y="1180"/>
                  </a:lnTo>
                  <a:cubicBezTo>
                    <a:pt x="83" y="1180"/>
                    <a:pt x="0" y="1263"/>
                    <a:pt x="0" y="1370"/>
                  </a:cubicBezTo>
                  <a:lnTo>
                    <a:pt x="0" y="2680"/>
                  </a:lnTo>
                  <a:lnTo>
                    <a:pt x="3334" y="3775"/>
                  </a:lnTo>
                  <a:lnTo>
                    <a:pt x="6668" y="2680"/>
                  </a:lnTo>
                  <a:lnTo>
                    <a:pt x="6668" y="1370"/>
                  </a:lnTo>
                  <a:cubicBezTo>
                    <a:pt x="6668" y="1263"/>
                    <a:pt x="6584" y="1180"/>
                    <a:pt x="6465" y="1180"/>
                  </a:cubicBezTo>
                  <a:lnTo>
                    <a:pt x="5870" y="1180"/>
                  </a:lnTo>
                  <a:lnTo>
                    <a:pt x="5870" y="787"/>
                  </a:lnTo>
                  <a:cubicBezTo>
                    <a:pt x="5870" y="679"/>
                    <a:pt x="5787" y="584"/>
                    <a:pt x="5679" y="584"/>
                  </a:cubicBezTo>
                  <a:cubicBezTo>
                    <a:pt x="5572" y="584"/>
                    <a:pt x="5477" y="679"/>
                    <a:pt x="5477" y="787"/>
                  </a:cubicBezTo>
                  <a:lnTo>
                    <a:pt x="5477" y="1180"/>
                  </a:lnTo>
                  <a:lnTo>
                    <a:pt x="4703" y="1180"/>
                  </a:lnTo>
                  <a:lnTo>
                    <a:pt x="4703" y="203"/>
                  </a:lnTo>
                  <a:cubicBezTo>
                    <a:pt x="4703" y="84"/>
                    <a:pt x="4608" y="1"/>
                    <a:pt x="4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6;p16">
              <a:extLst>
                <a:ext uri="{FF2B5EF4-FFF2-40B4-BE49-F238E27FC236}">
                  <a16:creationId xmlns:a16="http://schemas.microsoft.com/office/drawing/2014/main" id="{06CD230E-B229-2A96-FC28-821F1028FDCE}"/>
                </a:ext>
              </a:extLst>
            </p:cNvPr>
            <p:cNvSpPr/>
            <p:nvPr/>
          </p:nvSpPr>
          <p:spPr>
            <a:xfrm>
              <a:off x="3418738" y="3538750"/>
              <a:ext cx="166700" cy="89625"/>
            </a:xfrm>
            <a:custGeom>
              <a:avLst/>
              <a:gdLst/>
              <a:ahLst/>
              <a:cxnLst/>
              <a:rect l="l" t="t" r="r" b="b"/>
              <a:pathLst>
                <a:path w="6668" h="3585" extrusionOk="0">
                  <a:moveTo>
                    <a:pt x="0" y="1"/>
                  </a:moveTo>
                  <a:lnTo>
                    <a:pt x="0" y="3394"/>
                  </a:lnTo>
                  <a:cubicBezTo>
                    <a:pt x="0" y="3501"/>
                    <a:pt x="83" y="3585"/>
                    <a:pt x="191" y="3585"/>
                  </a:cubicBezTo>
                  <a:lnTo>
                    <a:pt x="6465" y="3585"/>
                  </a:lnTo>
                  <a:cubicBezTo>
                    <a:pt x="6584" y="3585"/>
                    <a:pt x="6668" y="3501"/>
                    <a:pt x="6668" y="3394"/>
                  </a:cubicBezTo>
                  <a:lnTo>
                    <a:pt x="6668" y="1"/>
                  </a:lnTo>
                  <a:lnTo>
                    <a:pt x="3298" y="10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37;p16">
            <a:extLst>
              <a:ext uri="{FF2B5EF4-FFF2-40B4-BE49-F238E27FC236}">
                <a16:creationId xmlns:a16="http://schemas.microsoft.com/office/drawing/2014/main" id="{46D06AFA-B71C-EB9E-0925-18561B0E6978}"/>
              </a:ext>
            </a:extLst>
          </p:cNvPr>
          <p:cNvGrpSpPr/>
          <p:nvPr/>
        </p:nvGrpSpPr>
        <p:grpSpPr>
          <a:xfrm>
            <a:off x="4366702" y="3392750"/>
            <a:ext cx="271775" cy="89925"/>
            <a:chOff x="3366038" y="2071900"/>
            <a:chExt cx="271775" cy="89925"/>
          </a:xfrm>
        </p:grpSpPr>
        <p:sp>
          <p:nvSpPr>
            <p:cNvPr id="39" name="Google Shape;138;p16">
              <a:extLst>
                <a:ext uri="{FF2B5EF4-FFF2-40B4-BE49-F238E27FC236}">
                  <a16:creationId xmlns:a16="http://schemas.microsoft.com/office/drawing/2014/main" id="{1501C715-B7A4-90DB-B343-BE63D319714A}"/>
                </a:ext>
              </a:extLst>
            </p:cNvPr>
            <p:cNvSpPr/>
            <p:nvPr/>
          </p:nvSpPr>
          <p:spPr>
            <a:xfrm>
              <a:off x="3366038" y="2109125"/>
              <a:ext cx="271775" cy="15500"/>
            </a:xfrm>
            <a:custGeom>
              <a:avLst/>
              <a:gdLst/>
              <a:ahLst/>
              <a:cxnLst/>
              <a:rect l="l" t="t" r="r" b="b"/>
              <a:pathLst>
                <a:path w="10871" h="620" extrusionOk="0">
                  <a:moveTo>
                    <a:pt x="1" y="0"/>
                  </a:moveTo>
                  <a:lnTo>
                    <a:pt x="1" y="619"/>
                  </a:lnTo>
                  <a:lnTo>
                    <a:pt x="10871" y="619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9;p16">
              <a:extLst>
                <a:ext uri="{FF2B5EF4-FFF2-40B4-BE49-F238E27FC236}">
                  <a16:creationId xmlns:a16="http://schemas.microsoft.com/office/drawing/2014/main" id="{3C541CDF-31C3-2A52-023F-EF49D94C8CA0}"/>
                </a:ext>
              </a:extLst>
            </p:cNvPr>
            <p:cNvSpPr/>
            <p:nvPr/>
          </p:nvSpPr>
          <p:spPr>
            <a:xfrm>
              <a:off x="3382413" y="2071900"/>
              <a:ext cx="32175" cy="89925"/>
            </a:xfrm>
            <a:custGeom>
              <a:avLst/>
              <a:gdLst/>
              <a:ahLst/>
              <a:cxnLst/>
              <a:rect l="l" t="t" r="r" b="b"/>
              <a:pathLst>
                <a:path w="1287" h="3597" extrusionOk="0">
                  <a:moveTo>
                    <a:pt x="1" y="1"/>
                  </a:moveTo>
                  <a:lnTo>
                    <a:pt x="1" y="3597"/>
                  </a:lnTo>
                  <a:lnTo>
                    <a:pt x="1286" y="3597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0;p16">
              <a:extLst>
                <a:ext uri="{FF2B5EF4-FFF2-40B4-BE49-F238E27FC236}">
                  <a16:creationId xmlns:a16="http://schemas.microsoft.com/office/drawing/2014/main" id="{CD2ADA4C-10C5-4BE1-5417-023C2CB4D164}"/>
                </a:ext>
              </a:extLst>
            </p:cNvPr>
            <p:cNvSpPr/>
            <p:nvPr/>
          </p:nvSpPr>
          <p:spPr>
            <a:xfrm>
              <a:off x="3589588" y="2071900"/>
              <a:ext cx="32175" cy="89925"/>
            </a:xfrm>
            <a:custGeom>
              <a:avLst/>
              <a:gdLst/>
              <a:ahLst/>
              <a:cxnLst/>
              <a:rect l="l" t="t" r="r" b="b"/>
              <a:pathLst>
                <a:path w="1287" h="3597" extrusionOk="0">
                  <a:moveTo>
                    <a:pt x="0" y="1"/>
                  </a:moveTo>
                  <a:lnTo>
                    <a:pt x="0" y="3597"/>
                  </a:lnTo>
                  <a:lnTo>
                    <a:pt x="1286" y="3597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1;p16">
              <a:extLst>
                <a:ext uri="{FF2B5EF4-FFF2-40B4-BE49-F238E27FC236}">
                  <a16:creationId xmlns:a16="http://schemas.microsoft.com/office/drawing/2014/main" id="{D44D0465-022A-5D3B-7C78-A6B7C2F1D4DC}"/>
                </a:ext>
              </a:extLst>
            </p:cNvPr>
            <p:cNvSpPr/>
            <p:nvPr/>
          </p:nvSpPr>
          <p:spPr>
            <a:xfrm>
              <a:off x="3376163" y="2090950"/>
              <a:ext cx="20550" cy="51825"/>
            </a:xfrm>
            <a:custGeom>
              <a:avLst/>
              <a:gdLst/>
              <a:ahLst/>
              <a:cxnLst/>
              <a:rect l="l" t="t" r="r" b="b"/>
              <a:pathLst>
                <a:path w="822" h="2073" extrusionOk="0">
                  <a:moveTo>
                    <a:pt x="0" y="1"/>
                  </a:moveTo>
                  <a:lnTo>
                    <a:pt x="0" y="2073"/>
                  </a:lnTo>
                  <a:lnTo>
                    <a:pt x="822" y="2073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;p16">
              <a:extLst>
                <a:ext uri="{FF2B5EF4-FFF2-40B4-BE49-F238E27FC236}">
                  <a16:creationId xmlns:a16="http://schemas.microsoft.com/office/drawing/2014/main" id="{5E4FB3FB-ECE4-1B93-8CC7-4A462E3E7868}"/>
                </a:ext>
              </a:extLst>
            </p:cNvPr>
            <p:cNvSpPr/>
            <p:nvPr/>
          </p:nvSpPr>
          <p:spPr>
            <a:xfrm>
              <a:off x="3607138" y="2090950"/>
              <a:ext cx="20575" cy="51825"/>
            </a:xfrm>
            <a:custGeom>
              <a:avLst/>
              <a:gdLst/>
              <a:ahLst/>
              <a:cxnLst/>
              <a:rect l="l" t="t" r="r" b="b"/>
              <a:pathLst>
                <a:path w="823" h="2073" extrusionOk="0">
                  <a:moveTo>
                    <a:pt x="1" y="1"/>
                  </a:moveTo>
                  <a:lnTo>
                    <a:pt x="1" y="2073"/>
                  </a:lnTo>
                  <a:lnTo>
                    <a:pt x="822" y="2073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43;p16">
            <a:extLst>
              <a:ext uri="{FF2B5EF4-FFF2-40B4-BE49-F238E27FC236}">
                <a16:creationId xmlns:a16="http://schemas.microsoft.com/office/drawing/2014/main" id="{0267F14F-7AAB-858E-1864-E295651A3CB4}"/>
              </a:ext>
            </a:extLst>
          </p:cNvPr>
          <p:cNvGrpSpPr/>
          <p:nvPr/>
        </p:nvGrpSpPr>
        <p:grpSpPr>
          <a:xfrm>
            <a:off x="6550602" y="4730425"/>
            <a:ext cx="163150" cy="233975"/>
            <a:chOff x="5549938" y="3409575"/>
            <a:chExt cx="163150" cy="233975"/>
          </a:xfrm>
        </p:grpSpPr>
        <p:sp>
          <p:nvSpPr>
            <p:cNvPr id="45" name="Google Shape;144;p16">
              <a:extLst>
                <a:ext uri="{FF2B5EF4-FFF2-40B4-BE49-F238E27FC236}">
                  <a16:creationId xmlns:a16="http://schemas.microsoft.com/office/drawing/2014/main" id="{117C44EA-7067-5018-6101-E840A78DD4B3}"/>
                </a:ext>
              </a:extLst>
            </p:cNvPr>
            <p:cNvSpPr/>
            <p:nvPr/>
          </p:nvSpPr>
          <p:spPr>
            <a:xfrm>
              <a:off x="5549938" y="3480725"/>
              <a:ext cx="163150" cy="162825"/>
            </a:xfrm>
            <a:custGeom>
              <a:avLst/>
              <a:gdLst/>
              <a:ahLst/>
              <a:cxnLst/>
              <a:rect l="l" t="t" r="r" b="b"/>
              <a:pathLst>
                <a:path w="6526" h="6513" extrusionOk="0">
                  <a:moveTo>
                    <a:pt x="3263" y="0"/>
                  </a:moveTo>
                  <a:cubicBezTo>
                    <a:pt x="1465" y="0"/>
                    <a:pt x="1" y="1453"/>
                    <a:pt x="1" y="3251"/>
                  </a:cubicBezTo>
                  <a:cubicBezTo>
                    <a:pt x="1" y="5048"/>
                    <a:pt x="1465" y="6513"/>
                    <a:pt x="3263" y="6513"/>
                  </a:cubicBezTo>
                  <a:cubicBezTo>
                    <a:pt x="5061" y="6513"/>
                    <a:pt x="6525" y="5048"/>
                    <a:pt x="6525" y="3251"/>
                  </a:cubicBezTo>
                  <a:cubicBezTo>
                    <a:pt x="6525" y="1453"/>
                    <a:pt x="5061" y="0"/>
                    <a:pt x="3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5;p16">
              <a:extLst>
                <a:ext uri="{FF2B5EF4-FFF2-40B4-BE49-F238E27FC236}">
                  <a16:creationId xmlns:a16="http://schemas.microsoft.com/office/drawing/2014/main" id="{CB987A08-2525-4230-95C5-15817E49403F}"/>
                </a:ext>
              </a:extLst>
            </p:cNvPr>
            <p:cNvSpPr/>
            <p:nvPr/>
          </p:nvSpPr>
          <p:spPr>
            <a:xfrm>
              <a:off x="5603513" y="3460475"/>
              <a:ext cx="56000" cy="39625"/>
            </a:xfrm>
            <a:custGeom>
              <a:avLst/>
              <a:gdLst/>
              <a:ahLst/>
              <a:cxnLst/>
              <a:rect l="l" t="t" r="r" b="b"/>
              <a:pathLst>
                <a:path w="2240" h="1585" extrusionOk="0">
                  <a:moveTo>
                    <a:pt x="251" y="1"/>
                  </a:moveTo>
                  <a:cubicBezTo>
                    <a:pt x="108" y="1"/>
                    <a:pt x="1" y="120"/>
                    <a:pt x="1" y="251"/>
                  </a:cubicBezTo>
                  <a:lnTo>
                    <a:pt x="1" y="1584"/>
                  </a:lnTo>
                  <a:lnTo>
                    <a:pt x="2239" y="1584"/>
                  </a:lnTo>
                  <a:lnTo>
                    <a:pt x="2239" y="251"/>
                  </a:lnTo>
                  <a:cubicBezTo>
                    <a:pt x="2239" y="120"/>
                    <a:pt x="2132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6;p16">
              <a:extLst>
                <a:ext uri="{FF2B5EF4-FFF2-40B4-BE49-F238E27FC236}">
                  <a16:creationId xmlns:a16="http://schemas.microsoft.com/office/drawing/2014/main" id="{25C4E60C-E6C2-CD87-DB72-540241B018DE}"/>
                </a:ext>
              </a:extLst>
            </p:cNvPr>
            <p:cNvSpPr/>
            <p:nvPr/>
          </p:nvSpPr>
          <p:spPr>
            <a:xfrm>
              <a:off x="5626738" y="3409575"/>
              <a:ext cx="74150" cy="42600"/>
            </a:xfrm>
            <a:custGeom>
              <a:avLst/>
              <a:gdLst/>
              <a:ahLst/>
              <a:cxnLst/>
              <a:rect l="l" t="t" r="r" b="b"/>
              <a:pathLst>
                <a:path w="2966" h="1704" extrusionOk="0">
                  <a:moveTo>
                    <a:pt x="703" y="1"/>
                  </a:moveTo>
                  <a:cubicBezTo>
                    <a:pt x="310" y="1"/>
                    <a:pt x="1" y="310"/>
                    <a:pt x="1" y="703"/>
                  </a:cubicBezTo>
                  <a:lnTo>
                    <a:pt x="1" y="1703"/>
                  </a:lnTo>
                  <a:lnTo>
                    <a:pt x="394" y="1703"/>
                  </a:lnTo>
                  <a:lnTo>
                    <a:pt x="394" y="703"/>
                  </a:lnTo>
                  <a:cubicBezTo>
                    <a:pt x="394" y="536"/>
                    <a:pt x="536" y="393"/>
                    <a:pt x="703" y="393"/>
                  </a:cubicBezTo>
                  <a:lnTo>
                    <a:pt x="1120" y="393"/>
                  </a:lnTo>
                  <a:cubicBezTo>
                    <a:pt x="1298" y="393"/>
                    <a:pt x="1441" y="536"/>
                    <a:pt x="1441" y="703"/>
                  </a:cubicBezTo>
                  <a:cubicBezTo>
                    <a:pt x="1441" y="1096"/>
                    <a:pt x="1763" y="1417"/>
                    <a:pt x="2144" y="1417"/>
                  </a:cubicBezTo>
                  <a:lnTo>
                    <a:pt x="2775" y="1417"/>
                  </a:lnTo>
                  <a:cubicBezTo>
                    <a:pt x="2882" y="1417"/>
                    <a:pt x="2965" y="1334"/>
                    <a:pt x="2965" y="1215"/>
                  </a:cubicBezTo>
                  <a:cubicBezTo>
                    <a:pt x="2965" y="1108"/>
                    <a:pt x="2882" y="1025"/>
                    <a:pt x="2775" y="1025"/>
                  </a:cubicBezTo>
                  <a:lnTo>
                    <a:pt x="2144" y="1025"/>
                  </a:lnTo>
                  <a:cubicBezTo>
                    <a:pt x="1977" y="1025"/>
                    <a:pt x="1834" y="882"/>
                    <a:pt x="1834" y="703"/>
                  </a:cubicBezTo>
                  <a:cubicBezTo>
                    <a:pt x="1834" y="310"/>
                    <a:pt x="1513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024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73F09-0C37-B742-3777-8A8135EC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Contexto de liderança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C6D44F-C10B-C4D6-AFD2-06D6827D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“O líder deve ser empático com os seus liderados, para que obtenha empenho máximo dos mesmos.” (Hunter, 2014) - interação grupal e influência social</a:t>
            </a:r>
          </a:p>
          <a:p>
            <a:r>
              <a:rPr lang="pt-PT" dirty="0"/>
              <a:t>Diagnosticar problemas, diferenciando os problemas técnicos dos de adaptação;</a:t>
            </a:r>
          </a:p>
          <a:p>
            <a:r>
              <a:rPr lang="pt-PT" dirty="0"/>
              <a:t>Exposição dos desafios, ou seja, o líder precisa de desenvolver no grupo um espírito criativo, inovador, que encoraje as pessoas a procurar novos desafios;</a:t>
            </a:r>
          </a:p>
          <a:p>
            <a:r>
              <a:rPr lang="pt-PT" dirty="0"/>
              <a:t>Necessidade do líder em entusiasmar as pessoas, mobilizando-as com a finalidade de serem capazes de assumir as suas responsabilidades; Regular o nível de conflito e ordem;</a:t>
            </a:r>
          </a:p>
          <a:p>
            <a:r>
              <a:rPr lang="pt-PT" dirty="0"/>
              <a:t>Necessidade de relembrar qual é a visão a longo prazo e explicar porque o trabalho de todos é importante para se atingirem os resultados finais.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082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1B673-B117-85BF-09D6-ED9F7465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Estilos/foco de </a:t>
            </a:r>
            <a:r>
              <a:rPr lang="pt-PT" dirty="0" err="1"/>
              <a:t>liderença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F3985C-11D4-68FB-39ED-D4E9BFDCA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PT" dirty="0"/>
          </a:p>
          <a:p>
            <a:r>
              <a:rPr lang="pt-PT" dirty="0"/>
              <a:t>Transacional - Contrato de trocas de recompensa de acordo com o esforço.</a:t>
            </a:r>
          </a:p>
          <a:p>
            <a:r>
              <a:rPr lang="pt-PT" dirty="0"/>
              <a:t>Transformacional - Visão clara de objetivos e ajuda de todos os membros do grupo visando o sucesso, inspirados pelo seu líder.</a:t>
            </a:r>
          </a:p>
          <a:p>
            <a:r>
              <a:rPr lang="pt-PT" dirty="0" err="1"/>
              <a:t>Laissez</a:t>
            </a:r>
            <a:r>
              <a:rPr lang="pt-PT" dirty="0"/>
              <a:t> </a:t>
            </a:r>
            <a:r>
              <a:rPr lang="pt-PT" dirty="0" err="1"/>
              <a:t>Faire</a:t>
            </a:r>
            <a:r>
              <a:rPr lang="pt-PT" dirty="0"/>
              <a:t> - Total liberdade e autonomia com um mínimo de intervenção.</a:t>
            </a:r>
          </a:p>
          <a:p>
            <a:r>
              <a:rPr lang="pt-PT" dirty="0"/>
              <a:t>Participativo -  Participação de todos os membros da equipa nos processos organizacionais e na tomada de decisões.</a:t>
            </a:r>
          </a:p>
          <a:p>
            <a:endParaRPr lang="pt-PT" dirty="0"/>
          </a:p>
          <a:p>
            <a:r>
              <a:rPr lang="pt-PT" dirty="0"/>
              <a:t>O nosso grupo devido ao contexto e natureza do grupo aplicou o estilo Participativo.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5212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11B673-B117-85BF-09D6-ED9F7465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/>
              <a:t>Estágios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tuckman</a:t>
            </a:r>
            <a:endParaRPr lang="en-US" dirty="0"/>
          </a:p>
        </p:txBody>
      </p:sp>
      <p:pic>
        <p:nvPicPr>
          <p:cNvPr id="4" name="Picture 2" descr="Tuckman (forming, norming, storming, performing) – MSP Guide">
            <a:extLst>
              <a:ext uri="{FF2B5EF4-FFF2-40B4-BE49-F238E27FC236}">
                <a16:creationId xmlns:a16="http://schemas.microsoft.com/office/drawing/2014/main" id="{09B48905-97CF-E5D9-6F94-A52B4EF4C2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50"/>
          <a:stretch/>
        </p:blipFill>
        <p:spPr bwMode="auto">
          <a:xfrm>
            <a:off x="2231136" y="2257426"/>
            <a:ext cx="7360539" cy="361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7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077FC3-F60E-CD96-1236-5DCF27CE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4" y="418125"/>
            <a:ext cx="3610691" cy="3945327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Evidência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aplicação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processo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engenharia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software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Classificação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MUITO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bom</a:t>
            </a:r>
            <a:endParaRPr lang="pt-PT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341F9F-28A7-7E1A-3520-CC1C93352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73600"/>
            <a:ext cx="5826919" cy="4924280"/>
          </a:xfrm>
        </p:spPr>
        <p:txBody>
          <a:bodyPr anchor="ctr"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Previamente ao começo da implementação em código, todas as US são analisadas e desmanteladas com consulta de um cliente.</a:t>
            </a:r>
          </a:p>
          <a:p>
            <a:r>
              <a:rPr lang="pt-PT" dirty="0">
                <a:solidFill>
                  <a:schemeClr val="tx1"/>
                </a:solidFill>
              </a:rPr>
              <a:t>Diagramas de sequência e classes criadas.</a:t>
            </a:r>
          </a:p>
          <a:p>
            <a:r>
              <a:rPr lang="pt-PT" dirty="0">
                <a:solidFill>
                  <a:schemeClr val="tx1"/>
                </a:solidFill>
              </a:rPr>
              <a:t>Padrões lecionados em ESOFT/EAPLI aplicados quando apropriados (</a:t>
            </a:r>
            <a:r>
              <a:rPr lang="pt-PT" dirty="0" err="1">
                <a:solidFill>
                  <a:schemeClr val="tx1"/>
                </a:solidFill>
              </a:rPr>
              <a:t>ex</a:t>
            </a:r>
            <a:r>
              <a:rPr lang="pt-PT" dirty="0">
                <a:solidFill>
                  <a:schemeClr val="tx1"/>
                </a:solidFill>
              </a:rPr>
              <a:t>: HCLC, </a:t>
            </a:r>
            <a:r>
              <a:rPr lang="pt-PT" dirty="0" err="1">
                <a:solidFill>
                  <a:schemeClr val="tx1"/>
                </a:solidFill>
              </a:rPr>
              <a:t>Builder</a:t>
            </a:r>
            <a:r>
              <a:rPr lang="pt-PT" dirty="0">
                <a:solidFill>
                  <a:schemeClr val="tx1"/>
                </a:solidFill>
              </a:rPr>
              <a:t>, polimorfismo, etc..)</a:t>
            </a:r>
          </a:p>
        </p:txBody>
      </p:sp>
    </p:spTree>
    <p:extLst>
      <p:ext uri="{BB962C8B-B14F-4D97-AF65-F5344CB8AC3E}">
        <p14:creationId xmlns:p14="http://schemas.microsoft.com/office/powerpoint/2010/main" val="1278042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financeiros</Template>
  <TotalTime>140</TotalTime>
  <Words>730</Words>
  <Application>Microsoft Office PowerPoint</Application>
  <PresentationFormat>Ecrã Panorâmico</PresentationFormat>
  <Paragraphs>100</Paragraphs>
  <Slides>16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3" baseType="lpstr">
      <vt:lpstr>Arial</vt:lpstr>
      <vt:lpstr>Calibri</vt:lpstr>
      <vt:lpstr>Fira Sans Extra Condensed Medium</vt:lpstr>
      <vt:lpstr>Gill Sans MT</vt:lpstr>
      <vt:lpstr>Open Sans</vt:lpstr>
      <vt:lpstr>Roboto</vt:lpstr>
      <vt:lpstr>Pacote</vt:lpstr>
      <vt:lpstr>Projeto Integrador</vt:lpstr>
      <vt:lpstr>Índice</vt:lpstr>
      <vt:lpstr>Modo de Classificação</vt:lpstr>
      <vt:lpstr>Resultados obtidos   classificação: bom</vt:lpstr>
      <vt:lpstr>SWOT</vt:lpstr>
      <vt:lpstr>Contexto de liderança</vt:lpstr>
      <vt:lpstr>Estilos/foco de liderença</vt:lpstr>
      <vt:lpstr>Estágios de desenvolvimento de tuckman</vt:lpstr>
      <vt:lpstr>Evidência de aplicação do processo de engenharia de software   Classificação: MUITO bom</vt:lpstr>
      <vt:lpstr>Evidências de trabalho de equipa classificação: bom</vt:lpstr>
      <vt:lpstr>Implantação da solução num cenário Classificação: BOM</vt:lpstr>
      <vt:lpstr>Qualidade do produto final  Classificação: Bom</vt:lpstr>
      <vt:lpstr>Sugestão de melhorias </vt:lpstr>
      <vt:lpstr>Auto avaliação </vt:lpstr>
      <vt:lpstr>Referências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Rodrigo Rodrigues (1191008)</dc:creator>
  <cp:lastModifiedBy>Rui Pina</cp:lastModifiedBy>
  <cp:revision>28</cp:revision>
  <dcterms:created xsi:type="dcterms:W3CDTF">2022-06-19T10:59:13Z</dcterms:created>
  <dcterms:modified xsi:type="dcterms:W3CDTF">2022-06-19T18:04:20Z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