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3"/>
  </p:notesMasterIdLst>
  <p:handoutMasterIdLst>
    <p:handoutMasterId r:id="rId14"/>
  </p:handoutMasterIdLst>
  <p:sldIdLst>
    <p:sldId id="354" r:id="rId2"/>
    <p:sldId id="359" r:id="rId3"/>
    <p:sldId id="361" r:id="rId4"/>
    <p:sldId id="363" r:id="rId5"/>
    <p:sldId id="362" r:id="rId6"/>
    <p:sldId id="364" r:id="rId7"/>
    <p:sldId id="257" r:id="rId8"/>
    <p:sldId id="260" r:id="rId9"/>
    <p:sldId id="360"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75CD3258-7B1A-42A1-8C12-FFAF2186B007}">
          <p14:sldIdLst>
            <p14:sldId id="354"/>
          </p14:sldIdLst>
        </p14:section>
        <p14:section name="Performance Appendix" id="{CB69A55A-96EB-484B-9824-5BE89415B13D}">
          <p14:sldIdLst>
            <p14:sldId id="359"/>
            <p14:sldId id="361"/>
            <p14:sldId id="363"/>
            <p14:sldId id="362"/>
            <p14:sldId id="364"/>
            <p14:sldId id="257"/>
            <p14:sldId id="260"/>
            <p14:sldId id="360"/>
            <p14:sldId id="264"/>
            <p14:sldId id="265"/>
          </p14:sldIdLst>
        </p14:section>
      </p14:sectionLst>
    </p:ext>
    <p:ext uri="{EFAFB233-063F-42B5-8137-9DF3F51BA10A}">
      <p15:sldGuideLst xmlns:p15="http://schemas.microsoft.com/office/powerpoint/2012/main">
        <p15:guide id="1" orient="horz" pos="836">
          <p15:clr>
            <a:srgbClr val="A4A3A4"/>
          </p15:clr>
        </p15:guide>
        <p15:guide id="2" orient="horz" pos="4237">
          <p15:clr>
            <a:srgbClr val="A4A3A4"/>
          </p15:clr>
        </p15:guide>
        <p15:guide id="3" orient="horz" pos="3938">
          <p15:clr>
            <a:srgbClr val="A4A3A4"/>
          </p15:clr>
        </p15:guide>
        <p15:guide id="4" pos="254">
          <p15:clr>
            <a:srgbClr val="A4A3A4"/>
          </p15:clr>
        </p15:guide>
        <p15:guide id="5" pos="5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B2CC34"/>
    <a:srgbClr val="FAAB18"/>
    <a:srgbClr val="0066B2"/>
    <a:srgbClr val="0B2D71"/>
    <a:srgbClr val="EDEDEE"/>
    <a:srgbClr val="97002E"/>
    <a:srgbClr val="769231"/>
    <a:srgbClr val="F2F2F2"/>
    <a:srgbClr val="00B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1" autoAdjust="0"/>
    <p:restoredTop sz="95253" autoAdjust="0"/>
  </p:normalViewPr>
  <p:slideViewPr>
    <p:cSldViewPr snapToGrid="0" showGuides="1">
      <p:cViewPr varScale="1">
        <p:scale>
          <a:sx n="110" d="100"/>
          <a:sy n="110" d="100"/>
        </p:scale>
        <p:origin x="1806" y="102"/>
      </p:cViewPr>
      <p:guideLst>
        <p:guide orient="horz" pos="836"/>
        <p:guide orient="horz" pos="4237"/>
        <p:guide orient="horz" pos="3938"/>
        <p:guide pos="254"/>
        <p:guide pos="5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0"/>
    </p:cViewPr>
  </p:sorterViewPr>
  <p:notesViewPr>
    <p:cSldViewPr snapToGrid="0" snapToObjects="1">
      <p:cViewPr varScale="1">
        <p:scale>
          <a:sx n="64" d="100"/>
          <a:sy n="64" d="100"/>
        </p:scale>
        <p:origin x="-333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C5DCE1-2DF4-FA41-934F-BF661E7CCEDF}" type="datetimeFigureOut">
              <a:rPr lang="en-US" smtClean="0">
                <a:latin typeface="Arial"/>
              </a:rPr>
              <a:t>2/10/2021</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0D584-2FFF-3349-8BE5-DE1801FD3DF2}"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693415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AC2E6F95-A510-704D-BC26-74E227C09D56}" type="datetimeFigureOut">
              <a:rPr lang="en-US" smtClean="0"/>
              <a:pPr/>
              <a:t>2/10/2021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B5F8569C-0816-9148-9CE0-9839040A8AB5}" type="slidenum">
              <a:rPr lang="en-US" smtClean="0"/>
              <a:pPr/>
              <a:t>‹#›</a:t>
            </a:fld>
            <a:endParaRPr lang="en-US" dirty="0"/>
          </a:p>
        </p:txBody>
      </p:sp>
    </p:spTree>
    <p:extLst>
      <p:ext uri="{BB962C8B-B14F-4D97-AF65-F5344CB8AC3E}">
        <p14:creationId xmlns:p14="http://schemas.microsoft.com/office/powerpoint/2010/main" val="396778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tx2"/>
        </a:solidFill>
        <a:effectLst/>
      </p:bgPr>
    </p:bg>
    <p:spTree>
      <p:nvGrpSpPr>
        <p:cNvPr id="1" name=""/>
        <p:cNvGrpSpPr/>
        <p:nvPr/>
      </p:nvGrpSpPr>
      <p:grpSpPr>
        <a:xfrm>
          <a:off x="0" y="0"/>
          <a:ext cx="0" cy="0"/>
          <a:chOff x="0" y="0"/>
          <a:chExt cx="0" cy="0"/>
        </a:xfrm>
      </p:grpSpPr>
      <p:pic>
        <p:nvPicPr>
          <p:cNvPr id="6" name="Picture 5" descr="HallmarkHE_R_vert_rgb_rev.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58140" y="832555"/>
            <a:ext cx="1627720" cy="1476635"/>
          </a:xfrm>
          <a:prstGeom prst="rect">
            <a:avLst/>
          </a:prstGeom>
        </p:spPr>
      </p:pic>
      <p:sp>
        <p:nvSpPr>
          <p:cNvPr id="2" name="Title 1"/>
          <p:cNvSpPr>
            <a:spLocks noGrp="1"/>
          </p:cNvSpPr>
          <p:nvPr userDrawn="1">
            <p:ph type="ctrTitle" hasCustomPrompt="1"/>
          </p:nvPr>
        </p:nvSpPr>
        <p:spPr>
          <a:xfrm>
            <a:off x="914400" y="2286141"/>
            <a:ext cx="7315200" cy="1624362"/>
          </a:xfrm>
        </p:spPr>
        <p:txBody>
          <a:bodyPr lIns="0" rIns="0" anchor="t">
            <a:noAutofit/>
          </a:bodyPr>
          <a:lstStyle>
            <a:lvl1pPr>
              <a:lnSpc>
                <a:spcPct val="90000"/>
              </a:lnSpc>
              <a:defRPr sz="4400" b="1" baseline="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userDrawn="1">
            <p:ph type="subTitle" idx="1" hasCustomPrompt="1"/>
          </p:nvPr>
        </p:nvSpPr>
        <p:spPr>
          <a:xfrm>
            <a:off x="914400" y="3941496"/>
            <a:ext cx="7315200" cy="1636581"/>
          </a:xfrm>
        </p:spPr>
        <p:txBody>
          <a:bodyPr lIns="0" rIns="0">
            <a:noAutofit/>
          </a:bodyPr>
          <a:lstStyle>
            <a:lvl1pPr marL="0" indent="0" algn="ctr">
              <a:spcBef>
                <a:spcPts val="0"/>
              </a:spcBef>
              <a:buNone/>
              <a:defRPr sz="1400" b="0" i="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date</a:t>
            </a:r>
          </a:p>
        </p:txBody>
      </p:sp>
      <p:sp>
        <p:nvSpPr>
          <p:cNvPr id="9" name="TextBox 8"/>
          <p:cNvSpPr txBox="1"/>
          <p:nvPr userDrawn="1"/>
        </p:nvSpPr>
        <p:spPr>
          <a:xfrm>
            <a:off x="411480" y="6619857"/>
            <a:ext cx="1313160" cy="123111"/>
          </a:xfrm>
          <a:prstGeom prst="rect">
            <a:avLst/>
          </a:prstGeom>
          <a:noFill/>
        </p:spPr>
        <p:txBody>
          <a:bodyPr wrap="none" lIns="0" tIns="0" rIns="0" bIns="0" rtlCol="0">
            <a:spAutoFit/>
          </a:bodyPr>
          <a:lstStyle/>
          <a:p>
            <a:r>
              <a:rPr lang="en-US" sz="800" dirty="0">
                <a:solidFill>
                  <a:srgbClr val="FFFFFF"/>
                </a:solidFill>
                <a:latin typeface="Arial"/>
              </a:rPr>
              <a:t>© 2017 Chevron Corporation</a:t>
            </a:r>
          </a:p>
        </p:txBody>
      </p:sp>
    </p:spTree>
    <p:extLst>
      <p:ext uri="{BB962C8B-B14F-4D97-AF65-F5344CB8AC3E}">
        <p14:creationId xmlns:p14="http://schemas.microsoft.com/office/powerpoint/2010/main" val="415153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58140" y="832555"/>
            <a:ext cx="1627719" cy="1476635"/>
          </a:xfrm>
          <a:prstGeom prst="rect">
            <a:avLst/>
          </a:prstGeom>
        </p:spPr>
      </p:pic>
      <p:sp>
        <p:nvSpPr>
          <p:cNvPr id="2" name="Title 1"/>
          <p:cNvSpPr>
            <a:spLocks noGrp="1"/>
          </p:cNvSpPr>
          <p:nvPr userDrawn="1">
            <p:ph type="ctrTitle" hasCustomPrompt="1"/>
          </p:nvPr>
        </p:nvSpPr>
        <p:spPr>
          <a:xfrm>
            <a:off x="914400" y="2286141"/>
            <a:ext cx="7315200" cy="1624362"/>
          </a:xfrm>
        </p:spPr>
        <p:txBody>
          <a:bodyPr lIns="0" rIns="0" anchor="t">
            <a:noAutofit/>
          </a:bodyPr>
          <a:lstStyle>
            <a:lvl1pPr>
              <a:lnSpc>
                <a:spcPct val="90000"/>
              </a:lnSpc>
              <a:defRPr sz="4400" b="1" baseline="0">
                <a:solidFill>
                  <a:schemeClr val="bg2"/>
                </a:solidFill>
              </a:defRPr>
            </a:lvl1pPr>
          </a:lstStyle>
          <a:p>
            <a:r>
              <a:rPr lang="en-US" dirty="0"/>
              <a:t>click to edit </a:t>
            </a:r>
            <a:br>
              <a:rPr lang="en-US" dirty="0"/>
            </a:br>
            <a:r>
              <a:rPr lang="en-US" dirty="0"/>
              <a:t>master title style</a:t>
            </a:r>
          </a:p>
        </p:txBody>
      </p:sp>
      <p:sp>
        <p:nvSpPr>
          <p:cNvPr id="3" name="Subtitle 2"/>
          <p:cNvSpPr>
            <a:spLocks noGrp="1"/>
          </p:cNvSpPr>
          <p:nvPr userDrawn="1">
            <p:ph type="subTitle" idx="1" hasCustomPrompt="1"/>
          </p:nvPr>
        </p:nvSpPr>
        <p:spPr>
          <a:xfrm>
            <a:off x="914400" y="3941496"/>
            <a:ext cx="7315200" cy="1636581"/>
          </a:xfrm>
        </p:spPr>
        <p:txBody>
          <a:bodyPr lIns="0" rIns="0">
            <a:noAutofit/>
          </a:bodyPr>
          <a:lstStyle>
            <a:lvl1pPr marL="0" indent="0" algn="ctr">
              <a:spcBef>
                <a:spcPts val="0"/>
              </a:spcBef>
              <a:buNone/>
              <a:defRPr sz="1400" b="0" i="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date</a:t>
            </a:r>
          </a:p>
        </p:txBody>
      </p:sp>
      <p:sp>
        <p:nvSpPr>
          <p:cNvPr id="6" name="TextBox 5"/>
          <p:cNvSpPr txBox="1"/>
          <p:nvPr userDrawn="1"/>
        </p:nvSpPr>
        <p:spPr>
          <a:xfrm>
            <a:off x="411480" y="6619857"/>
            <a:ext cx="1320874" cy="123111"/>
          </a:xfrm>
          <a:prstGeom prst="rect">
            <a:avLst/>
          </a:prstGeom>
          <a:noFill/>
        </p:spPr>
        <p:txBody>
          <a:bodyPr wrap="none" lIns="0" tIns="0" rIns="0" bIns="0" rtlCol="0">
            <a:spAutoFit/>
          </a:bodyPr>
          <a:lstStyle/>
          <a:p>
            <a:r>
              <a:rPr lang="en-US" sz="800" dirty="0">
                <a:solidFill>
                  <a:prstClr val="black"/>
                </a:solidFill>
                <a:latin typeface="Arial"/>
              </a:rPr>
              <a:t>© 2020 Chevron Corporation</a:t>
            </a:r>
          </a:p>
        </p:txBody>
      </p:sp>
    </p:spTree>
    <p:extLst>
      <p:ext uri="{BB962C8B-B14F-4D97-AF65-F5344CB8AC3E}">
        <p14:creationId xmlns:p14="http://schemas.microsoft.com/office/powerpoint/2010/main" val="87248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left with image">
    <p:spTree>
      <p:nvGrpSpPr>
        <p:cNvPr id="1" name=""/>
        <p:cNvGrpSpPr/>
        <p:nvPr/>
      </p:nvGrpSpPr>
      <p:grpSpPr>
        <a:xfrm>
          <a:off x="0" y="0"/>
          <a:ext cx="0" cy="0"/>
          <a:chOff x="0" y="0"/>
          <a:chExt cx="0" cy="0"/>
        </a:xfrm>
      </p:grpSpPr>
      <p:pic>
        <p:nvPicPr>
          <p:cNvPr id="10" name="Picture 9" descr="Refining_displayicon_rgb.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73505" y="2021417"/>
            <a:ext cx="5270496" cy="4836583"/>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2140" y="832555"/>
            <a:ext cx="1627719" cy="1476635"/>
          </a:xfrm>
          <a:prstGeom prst="rect">
            <a:avLst/>
          </a:prstGeom>
        </p:spPr>
      </p:pic>
      <p:sp>
        <p:nvSpPr>
          <p:cNvPr id="2" name="Title 1"/>
          <p:cNvSpPr>
            <a:spLocks noGrp="1"/>
          </p:cNvSpPr>
          <p:nvPr userDrawn="1">
            <p:ph type="ctrTitle" hasCustomPrompt="1"/>
          </p:nvPr>
        </p:nvSpPr>
        <p:spPr>
          <a:xfrm>
            <a:off x="1" y="2241811"/>
            <a:ext cx="4572000" cy="1470025"/>
          </a:xfrm>
        </p:spPr>
        <p:txBody>
          <a:bodyPr lIns="182880" rIns="182880">
            <a:noAutofit/>
          </a:bodyPr>
          <a:lstStyle>
            <a:lvl1pPr>
              <a:lnSpc>
                <a:spcPct val="90000"/>
              </a:lnSpc>
              <a:defRPr sz="4400" b="1"/>
            </a:lvl1pPr>
          </a:lstStyle>
          <a:p>
            <a:r>
              <a:rPr lang="en-US" dirty="0"/>
              <a:t>presentation title goes here</a:t>
            </a:r>
          </a:p>
        </p:txBody>
      </p:sp>
      <p:sp>
        <p:nvSpPr>
          <p:cNvPr id="3" name="Subtitle 2"/>
          <p:cNvSpPr>
            <a:spLocks noGrp="1"/>
          </p:cNvSpPr>
          <p:nvPr userDrawn="1">
            <p:ph type="subTitle" idx="1" hasCustomPrompt="1"/>
          </p:nvPr>
        </p:nvSpPr>
        <p:spPr>
          <a:xfrm>
            <a:off x="1" y="3690974"/>
            <a:ext cx="4572000" cy="963828"/>
          </a:xfrm>
        </p:spPr>
        <p:txBody>
          <a:bodyPr lIns="182880" rIns="182880">
            <a:noAutofit/>
          </a:bodyPr>
          <a:lstStyle>
            <a:lvl1pPr marL="0" indent="0" algn="ctr">
              <a:spcBef>
                <a:spcPts val="0"/>
              </a:spcBef>
              <a:buNone/>
              <a:defRPr sz="1400" b="0" i="0" baseline="0">
                <a:solidFill>
                  <a:srgbClr val="009DD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date</a:t>
            </a:r>
          </a:p>
        </p:txBody>
      </p:sp>
      <p:sp>
        <p:nvSpPr>
          <p:cNvPr id="7" name="TextBox 6"/>
          <p:cNvSpPr txBox="1"/>
          <p:nvPr userDrawn="1"/>
        </p:nvSpPr>
        <p:spPr>
          <a:xfrm>
            <a:off x="411480" y="6619857"/>
            <a:ext cx="1320874" cy="123111"/>
          </a:xfrm>
          <a:prstGeom prst="rect">
            <a:avLst/>
          </a:prstGeom>
          <a:noFill/>
        </p:spPr>
        <p:txBody>
          <a:bodyPr wrap="none" lIns="0" tIns="0" rIns="0" bIns="0" rtlCol="0">
            <a:spAutoFit/>
          </a:bodyPr>
          <a:lstStyle/>
          <a:p>
            <a:r>
              <a:rPr lang="en-US" sz="800" dirty="0">
                <a:solidFill>
                  <a:prstClr val="black"/>
                </a:solidFill>
                <a:latin typeface="Arial"/>
              </a:rPr>
              <a:t>© 2020 Chevron Corporation</a:t>
            </a:r>
          </a:p>
        </p:txBody>
      </p:sp>
    </p:spTree>
    <p:extLst>
      <p:ext uri="{BB962C8B-B14F-4D97-AF65-F5344CB8AC3E}">
        <p14:creationId xmlns:p14="http://schemas.microsoft.com/office/powerpoint/2010/main" val="288844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ver left with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72140" y="832555"/>
            <a:ext cx="1627719" cy="1476635"/>
          </a:xfrm>
          <a:prstGeom prst="rect">
            <a:avLst/>
          </a:prstGeom>
        </p:spPr>
      </p:pic>
      <p:sp>
        <p:nvSpPr>
          <p:cNvPr id="2" name="Title 1"/>
          <p:cNvSpPr>
            <a:spLocks noGrp="1"/>
          </p:cNvSpPr>
          <p:nvPr userDrawn="1">
            <p:ph type="ctrTitle" hasCustomPrompt="1"/>
          </p:nvPr>
        </p:nvSpPr>
        <p:spPr>
          <a:xfrm>
            <a:off x="1" y="2241811"/>
            <a:ext cx="4572000" cy="1470025"/>
          </a:xfrm>
        </p:spPr>
        <p:txBody>
          <a:bodyPr lIns="182880" rIns="182880">
            <a:noAutofit/>
          </a:bodyPr>
          <a:lstStyle>
            <a:lvl1pPr>
              <a:lnSpc>
                <a:spcPct val="90000"/>
              </a:lnSpc>
              <a:defRPr sz="4400" b="1"/>
            </a:lvl1pPr>
          </a:lstStyle>
          <a:p>
            <a:r>
              <a:rPr lang="en-US" dirty="0"/>
              <a:t>presentation title goes here</a:t>
            </a:r>
          </a:p>
        </p:txBody>
      </p:sp>
      <p:sp>
        <p:nvSpPr>
          <p:cNvPr id="3" name="Subtitle 2"/>
          <p:cNvSpPr>
            <a:spLocks noGrp="1"/>
          </p:cNvSpPr>
          <p:nvPr userDrawn="1">
            <p:ph type="subTitle" idx="1" hasCustomPrompt="1"/>
          </p:nvPr>
        </p:nvSpPr>
        <p:spPr>
          <a:xfrm>
            <a:off x="1" y="3690974"/>
            <a:ext cx="4572000" cy="963828"/>
          </a:xfrm>
        </p:spPr>
        <p:txBody>
          <a:bodyPr lIns="182880" rIns="182880">
            <a:noAutofit/>
          </a:bodyPr>
          <a:lstStyle>
            <a:lvl1pPr marL="0" indent="0" algn="ctr">
              <a:spcBef>
                <a:spcPts val="0"/>
              </a:spcBef>
              <a:buNone/>
              <a:defRPr sz="1400" b="0" i="0" baseline="0">
                <a:solidFill>
                  <a:srgbClr val="009DD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date</a:t>
            </a:r>
          </a:p>
        </p:txBody>
      </p:sp>
      <p:sp>
        <p:nvSpPr>
          <p:cNvPr id="7" name="TextBox 6"/>
          <p:cNvSpPr txBox="1"/>
          <p:nvPr userDrawn="1"/>
        </p:nvSpPr>
        <p:spPr>
          <a:xfrm>
            <a:off x="411480" y="6619857"/>
            <a:ext cx="1313160" cy="123111"/>
          </a:xfrm>
          <a:prstGeom prst="rect">
            <a:avLst/>
          </a:prstGeom>
          <a:noFill/>
        </p:spPr>
        <p:txBody>
          <a:bodyPr wrap="none" lIns="0" tIns="0" rIns="0" bIns="0" rtlCol="0">
            <a:spAutoFit/>
          </a:bodyPr>
          <a:lstStyle/>
          <a:p>
            <a:r>
              <a:rPr lang="en-US" sz="800" dirty="0">
                <a:solidFill>
                  <a:prstClr val="black"/>
                </a:solidFill>
                <a:latin typeface="Arial"/>
              </a:rPr>
              <a:t>© 2017 Chevron Corporation</a:t>
            </a:r>
          </a:p>
        </p:txBody>
      </p:sp>
      <p:pic>
        <p:nvPicPr>
          <p:cNvPr id="2050"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616604" y="1958896"/>
            <a:ext cx="4482791" cy="298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33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left with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72140" y="832555"/>
            <a:ext cx="1627719" cy="1476635"/>
          </a:xfrm>
          <a:prstGeom prst="rect">
            <a:avLst/>
          </a:prstGeom>
        </p:spPr>
      </p:pic>
      <p:sp>
        <p:nvSpPr>
          <p:cNvPr id="2" name="Title 1"/>
          <p:cNvSpPr>
            <a:spLocks noGrp="1"/>
          </p:cNvSpPr>
          <p:nvPr userDrawn="1">
            <p:ph type="ctrTitle" hasCustomPrompt="1"/>
          </p:nvPr>
        </p:nvSpPr>
        <p:spPr>
          <a:xfrm>
            <a:off x="1" y="2241811"/>
            <a:ext cx="4572000" cy="1470025"/>
          </a:xfrm>
        </p:spPr>
        <p:txBody>
          <a:bodyPr lIns="182880" rIns="182880">
            <a:noAutofit/>
          </a:bodyPr>
          <a:lstStyle>
            <a:lvl1pPr>
              <a:lnSpc>
                <a:spcPct val="90000"/>
              </a:lnSpc>
              <a:defRPr sz="4400" b="1"/>
            </a:lvl1pPr>
          </a:lstStyle>
          <a:p>
            <a:r>
              <a:rPr lang="en-US" dirty="0"/>
              <a:t>presentation title goes here</a:t>
            </a:r>
          </a:p>
        </p:txBody>
      </p:sp>
      <p:sp>
        <p:nvSpPr>
          <p:cNvPr id="3" name="Subtitle 2"/>
          <p:cNvSpPr>
            <a:spLocks noGrp="1"/>
          </p:cNvSpPr>
          <p:nvPr userDrawn="1">
            <p:ph type="subTitle" idx="1" hasCustomPrompt="1"/>
          </p:nvPr>
        </p:nvSpPr>
        <p:spPr>
          <a:xfrm>
            <a:off x="1" y="3690974"/>
            <a:ext cx="4572000" cy="963828"/>
          </a:xfrm>
        </p:spPr>
        <p:txBody>
          <a:bodyPr lIns="182880" rIns="182880">
            <a:noAutofit/>
          </a:bodyPr>
          <a:lstStyle>
            <a:lvl1pPr marL="0" indent="0" algn="ctr">
              <a:spcBef>
                <a:spcPts val="0"/>
              </a:spcBef>
              <a:buNone/>
              <a:defRPr sz="1400" b="0" i="0" baseline="0">
                <a:solidFill>
                  <a:srgbClr val="009DD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date</a:t>
            </a:r>
          </a:p>
        </p:txBody>
      </p:sp>
      <p:sp>
        <p:nvSpPr>
          <p:cNvPr id="7" name="TextBox 6"/>
          <p:cNvSpPr txBox="1"/>
          <p:nvPr userDrawn="1"/>
        </p:nvSpPr>
        <p:spPr>
          <a:xfrm>
            <a:off x="411480" y="6619857"/>
            <a:ext cx="1313160" cy="123111"/>
          </a:xfrm>
          <a:prstGeom prst="rect">
            <a:avLst/>
          </a:prstGeom>
          <a:noFill/>
        </p:spPr>
        <p:txBody>
          <a:bodyPr wrap="none" lIns="0" tIns="0" rIns="0" bIns="0" rtlCol="0">
            <a:spAutoFit/>
          </a:bodyPr>
          <a:lstStyle/>
          <a:p>
            <a:r>
              <a:rPr lang="en-US" sz="800" dirty="0">
                <a:solidFill>
                  <a:prstClr val="black"/>
                </a:solidFill>
                <a:latin typeface="Arial"/>
              </a:rPr>
              <a:t>© 2017 Chevron Corporation</a:t>
            </a:r>
          </a:p>
        </p:txBody>
      </p:sp>
      <p:pic>
        <p:nvPicPr>
          <p:cNvPr id="1026" name="Picture 2" descr="C:\Users\dkmf\Downloads\download (2)\USA0200P01_721_Pascagoula.TI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4572000" y="1666785"/>
            <a:ext cx="4572000" cy="519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8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48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extBox 10"/>
          <p:cNvSpPr txBox="1"/>
          <p:nvPr/>
        </p:nvSpPr>
        <p:spPr>
          <a:xfrm>
            <a:off x="7924632" y="6619857"/>
            <a:ext cx="808206" cy="123111"/>
          </a:xfrm>
          <a:prstGeom prst="rect">
            <a:avLst/>
          </a:prstGeom>
          <a:noFill/>
        </p:spPr>
        <p:txBody>
          <a:bodyPr wrap="square" lIns="0" tIns="0" rIns="0" bIns="0" rtlCol="0">
            <a:noAutofit/>
          </a:bodyPr>
          <a:lstStyle/>
          <a:p>
            <a:pPr algn="r"/>
            <a:fld id="{9A822660-8374-4340-934D-8C9E1AF0D0EE}" type="slidenum">
              <a:rPr lang="en-US" sz="800" smtClean="0">
                <a:solidFill>
                  <a:prstClr val="black"/>
                </a:solidFill>
                <a:latin typeface="Arial"/>
              </a:rPr>
              <a:pPr algn="r"/>
              <a:t>‹#›</a:t>
            </a:fld>
            <a:endParaRPr lang="en-US" sz="800" dirty="0">
              <a:solidFill>
                <a:prstClr val="black"/>
              </a:solidFill>
              <a:latin typeface="Arial"/>
            </a:endParaRPr>
          </a:p>
        </p:txBody>
      </p:sp>
      <p:sp>
        <p:nvSpPr>
          <p:cNvPr id="2" name="Title Placeholder 1"/>
          <p:cNvSpPr>
            <a:spLocks noGrp="1"/>
          </p:cNvSpPr>
          <p:nvPr>
            <p:ph type="title"/>
          </p:nvPr>
        </p:nvSpPr>
        <p:spPr>
          <a:xfrm>
            <a:off x="411480" y="240270"/>
            <a:ext cx="8320628" cy="858108"/>
          </a:xfrm>
          <a:prstGeom prst="rect">
            <a:avLst/>
          </a:prstGeom>
        </p:spPr>
        <p:txBody>
          <a:bodyPr vert="horz" lIns="0" tIns="45720" rIns="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11480" y="1332469"/>
            <a:ext cx="8320628" cy="491455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p:nvSpPr>
        <p:spPr>
          <a:xfrm>
            <a:off x="411480" y="6619857"/>
            <a:ext cx="1320874" cy="123111"/>
          </a:xfrm>
          <a:prstGeom prst="rect">
            <a:avLst/>
          </a:prstGeom>
          <a:noFill/>
        </p:spPr>
        <p:txBody>
          <a:bodyPr wrap="none" lIns="0" tIns="0" rIns="0" bIns="0" rtlCol="0">
            <a:spAutoFit/>
          </a:bodyPr>
          <a:lstStyle/>
          <a:p>
            <a:r>
              <a:rPr lang="en-US" sz="800" dirty="0">
                <a:solidFill>
                  <a:prstClr val="black"/>
                </a:solidFill>
                <a:latin typeface="Arial"/>
              </a:rPr>
              <a:t>© 2020 Chevron Corporation</a:t>
            </a:r>
          </a:p>
        </p:txBody>
      </p:sp>
      <p:grpSp>
        <p:nvGrpSpPr>
          <p:cNvPr id="9" name="Group 8"/>
          <p:cNvGrpSpPr/>
          <p:nvPr/>
        </p:nvGrpSpPr>
        <p:grpSpPr>
          <a:xfrm>
            <a:off x="-1320087" y="-1"/>
            <a:ext cx="1320087" cy="7263103"/>
            <a:chOff x="-1239796" y="-1"/>
            <a:chExt cx="1320087" cy="7263103"/>
          </a:xfrm>
        </p:grpSpPr>
        <p:sp>
          <p:nvSpPr>
            <p:cNvPr id="12" name="Rectangle 11"/>
            <p:cNvSpPr/>
            <p:nvPr userDrawn="1"/>
          </p:nvSpPr>
          <p:spPr>
            <a:xfrm>
              <a:off x="-1157417" y="1497340"/>
              <a:ext cx="987627" cy="228600"/>
            </a:xfrm>
            <a:prstGeom prst="rect">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prstClr val="white"/>
                  </a:solidFill>
                  <a:latin typeface="Arial"/>
                </a:rPr>
                <a:t>Light blue 0-157-217</a:t>
              </a:r>
            </a:p>
          </p:txBody>
        </p:sp>
        <p:sp>
          <p:nvSpPr>
            <p:cNvPr id="13" name="Rectangle 12"/>
            <p:cNvSpPr/>
            <p:nvPr userDrawn="1"/>
          </p:nvSpPr>
          <p:spPr>
            <a:xfrm>
              <a:off x="-1157417" y="1245867"/>
              <a:ext cx="987627" cy="228600"/>
            </a:xfrm>
            <a:prstGeom prst="rect">
              <a:avLst/>
            </a:prstGeom>
            <a:solidFill>
              <a:srgbClr val="0066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prstClr val="white"/>
                  </a:solidFill>
                  <a:latin typeface="Arial"/>
                </a:rPr>
                <a:t>Mid blue 0-102-178</a:t>
              </a:r>
            </a:p>
          </p:txBody>
        </p:sp>
        <p:sp>
          <p:nvSpPr>
            <p:cNvPr id="14" name="Rectangle 13"/>
            <p:cNvSpPr/>
            <p:nvPr userDrawn="1"/>
          </p:nvSpPr>
          <p:spPr>
            <a:xfrm>
              <a:off x="-1157417" y="994394"/>
              <a:ext cx="987627" cy="228600"/>
            </a:xfrm>
            <a:prstGeom prst="rect">
              <a:avLst/>
            </a:prstGeom>
            <a:solidFill>
              <a:srgbClr val="0B2D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prstClr val="white"/>
                  </a:solidFill>
                  <a:latin typeface="Arial"/>
                </a:rPr>
                <a:t>Dark blue 11-45-113</a:t>
              </a:r>
            </a:p>
          </p:txBody>
        </p:sp>
        <p:sp>
          <p:nvSpPr>
            <p:cNvPr id="15" name="Rectangle 14"/>
            <p:cNvSpPr/>
            <p:nvPr userDrawn="1"/>
          </p:nvSpPr>
          <p:spPr>
            <a:xfrm>
              <a:off x="-1157417" y="2251759"/>
              <a:ext cx="987627" cy="228600"/>
            </a:xfrm>
            <a:prstGeom prst="rect">
              <a:avLst/>
            </a:prstGeom>
            <a:solidFill>
              <a:srgbClr val="00B2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Light teal 0-178-189</a:t>
              </a:r>
            </a:p>
          </p:txBody>
        </p:sp>
        <p:sp>
          <p:nvSpPr>
            <p:cNvPr id="16" name="Rectangle 15"/>
            <p:cNvSpPr/>
            <p:nvPr userDrawn="1"/>
          </p:nvSpPr>
          <p:spPr>
            <a:xfrm>
              <a:off x="-1157417" y="2000286"/>
              <a:ext cx="987627" cy="228600"/>
            </a:xfrm>
            <a:prstGeom prst="rect">
              <a:avLst/>
            </a:prstGeom>
            <a:solidFill>
              <a:srgbClr val="007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teal 0-112-140</a:t>
              </a:r>
            </a:p>
          </p:txBody>
        </p:sp>
        <p:sp>
          <p:nvSpPr>
            <p:cNvPr id="17" name="Rectangle 16"/>
            <p:cNvSpPr/>
            <p:nvPr userDrawn="1"/>
          </p:nvSpPr>
          <p:spPr>
            <a:xfrm>
              <a:off x="-1157417" y="1748813"/>
              <a:ext cx="987627" cy="228600"/>
            </a:xfrm>
            <a:prstGeom prst="rect">
              <a:avLst/>
            </a:prstGeom>
            <a:solidFill>
              <a:srgbClr val="0036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teal 0-54-83</a:t>
              </a:r>
            </a:p>
          </p:txBody>
        </p:sp>
        <p:sp>
          <p:nvSpPr>
            <p:cNvPr id="18" name="Rectangle 17"/>
            <p:cNvSpPr/>
            <p:nvPr userDrawn="1"/>
          </p:nvSpPr>
          <p:spPr>
            <a:xfrm>
              <a:off x="-1157417" y="3006178"/>
              <a:ext cx="987627" cy="228600"/>
            </a:xfrm>
            <a:prstGeom prst="rect">
              <a:avLst/>
            </a:prstGeom>
            <a:solidFill>
              <a:srgbClr val="B2CC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Light green 178-204-52</a:t>
              </a:r>
            </a:p>
          </p:txBody>
        </p:sp>
        <p:sp>
          <p:nvSpPr>
            <p:cNvPr id="19" name="Rectangle 18"/>
            <p:cNvSpPr/>
            <p:nvPr userDrawn="1"/>
          </p:nvSpPr>
          <p:spPr>
            <a:xfrm>
              <a:off x="-1157417" y="2754705"/>
              <a:ext cx="987627" cy="228600"/>
            </a:xfrm>
            <a:prstGeom prst="rect">
              <a:avLst/>
            </a:prstGeom>
            <a:solidFill>
              <a:srgbClr val="7692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green 118-146-49</a:t>
              </a:r>
            </a:p>
          </p:txBody>
        </p:sp>
        <p:sp>
          <p:nvSpPr>
            <p:cNvPr id="20" name="Rectangle 19"/>
            <p:cNvSpPr/>
            <p:nvPr userDrawn="1"/>
          </p:nvSpPr>
          <p:spPr>
            <a:xfrm>
              <a:off x="-1157417" y="2503232"/>
              <a:ext cx="987627" cy="228600"/>
            </a:xfrm>
            <a:prstGeom prst="rect">
              <a:avLst/>
            </a:prstGeom>
            <a:solidFill>
              <a:srgbClr val="444B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green 68-75-13</a:t>
              </a:r>
            </a:p>
          </p:txBody>
        </p:sp>
        <p:sp>
          <p:nvSpPr>
            <p:cNvPr id="21" name="Rectangle 20"/>
            <p:cNvSpPr/>
            <p:nvPr userDrawn="1"/>
          </p:nvSpPr>
          <p:spPr>
            <a:xfrm>
              <a:off x="-1157417" y="4121908"/>
              <a:ext cx="987627" cy="228600"/>
            </a:xfrm>
            <a:prstGeom prst="rect">
              <a:avLst/>
            </a:prstGeom>
            <a:solidFill>
              <a:srgbClr val="E218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Light red 226-24-54</a:t>
              </a:r>
            </a:p>
          </p:txBody>
        </p:sp>
        <p:sp>
          <p:nvSpPr>
            <p:cNvPr id="22" name="Rectangle 21"/>
            <p:cNvSpPr/>
            <p:nvPr userDrawn="1"/>
          </p:nvSpPr>
          <p:spPr>
            <a:xfrm>
              <a:off x="-1157417" y="3870435"/>
              <a:ext cx="987627" cy="228600"/>
            </a:xfrm>
            <a:prstGeom prst="rect">
              <a:avLst/>
            </a:prstGeom>
            <a:solidFill>
              <a:srgbClr val="9700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red 151-0-46</a:t>
              </a:r>
            </a:p>
          </p:txBody>
        </p:sp>
        <p:sp>
          <p:nvSpPr>
            <p:cNvPr id="23" name="Rectangle 22"/>
            <p:cNvSpPr/>
            <p:nvPr userDrawn="1"/>
          </p:nvSpPr>
          <p:spPr>
            <a:xfrm>
              <a:off x="-1157417" y="3618962"/>
              <a:ext cx="987627" cy="228600"/>
            </a:xfrm>
            <a:prstGeom prst="rect">
              <a:avLst/>
            </a:prstGeom>
            <a:solidFill>
              <a:srgbClr val="5800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red 88-0-28</a:t>
              </a:r>
            </a:p>
          </p:txBody>
        </p:sp>
        <p:sp>
          <p:nvSpPr>
            <p:cNvPr id="24" name="Rectangle 23"/>
            <p:cNvSpPr/>
            <p:nvPr userDrawn="1"/>
          </p:nvSpPr>
          <p:spPr>
            <a:xfrm>
              <a:off x="-1157417" y="4876327"/>
              <a:ext cx="987627" cy="228600"/>
            </a:xfrm>
            <a:prstGeom prst="rect">
              <a:avLst/>
            </a:prstGeom>
            <a:solidFill>
              <a:srgbClr val="FAAB18"/>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r>
                <a:rPr lang="en-US" sz="600" dirty="0">
                  <a:solidFill>
                    <a:srgbClr val="FFFFFF"/>
                  </a:solidFill>
                  <a:latin typeface="Arial"/>
                </a:rPr>
                <a:t>Light orange 250-171-24</a:t>
              </a:r>
            </a:p>
          </p:txBody>
        </p:sp>
        <p:sp>
          <p:nvSpPr>
            <p:cNvPr id="25" name="Rectangle 24"/>
            <p:cNvSpPr/>
            <p:nvPr userDrawn="1"/>
          </p:nvSpPr>
          <p:spPr>
            <a:xfrm>
              <a:off x="-1157417" y="4624854"/>
              <a:ext cx="987627" cy="228600"/>
            </a:xfrm>
            <a:prstGeom prst="rect">
              <a:avLst/>
            </a:prstGeom>
            <a:solidFill>
              <a:srgbClr val="E56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orange </a:t>
              </a:r>
              <a:r>
                <a:rPr lang="en-US" sz="600" dirty="0">
                  <a:solidFill>
                    <a:srgbClr val="FFFFFF"/>
                  </a:solidFill>
                  <a:latin typeface="+mn-lt"/>
                </a:rPr>
                <a:t>229-96-31</a:t>
              </a:r>
            </a:p>
          </p:txBody>
        </p:sp>
        <p:sp>
          <p:nvSpPr>
            <p:cNvPr id="26" name="Rectangle 25"/>
            <p:cNvSpPr/>
            <p:nvPr userDrawn="1"/>
          </p:nvSpPr>
          <p:spPr>
            <a:xfrm>
              <a:off x="-1157417" y="4373381"/>
              <a:ext cx="987627" cy="228600"/>
            </a:xfrm>
            <a:prstGeom prst="rect">
              <a:avLst/>
            </a:prstGeom>
            <a:solidFill>
              <a:srgbClr val="711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orange </a:t>
              </a:r>
              <a:r>
                <a:rPr lang="en-US" sz="600" dirty="0">
                  <a:solidFill>
                    <a:srgbClr val="FFFFFF"/>
                  </a:solidFill>
                  <a:latin typeface="+mn-lt"/>
                </a:rPr>
                <a:t>113-27-0</a:t>
              </a:r>
            </a:p>
          </p:txBody>
        </p:sp>
        <p:sp>
          <p:nvSpPr>
            <p:cNvPr id="27" name="Rectangle 26"/>
            <p:cNvSpPr/>
            <p:nvPr userDrawn="1"/>
          </p:nvSpPr>
          <p:spPr>
            <a:xfrm>
              <a:off x="-1157417" y="5630746"/>
              <a:ext cx="987627" cy="228600"/>
            </a:xfrm>
            <a:prstGeom prst="rect">
              <a:avLst/>
            </a:prstGeom>
            <a:solidFill>
              <a:srgbClr val="BA30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Light purple 186-48-147</a:t>
              </a:r>
            </a:p>
          </p:txBody>
        </p:sp>
        <p:sp>
          <p:nvSpPr>
            <p:cNvPr id="28" name="Rectangle 27"/>
            <p:cNvSpPr/>
            <p:nvPr userDrawn="1"/>
          </p:nvSpPr>
          <p:spPr>
            <a:xfrm>
              <a:off x="-1157417" y="5379273"/>
              <a:ext cx="987627" cy="228600"/>
            </a:xfrm>
            <a:prstGeom prst="rect">
              <a:avLst/>
            </a:prstGeom>
            <a:solidFill>
              <a:srgbClr val="7512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purple 117-18-105</a:t>
              </a:r>
            </a:p>
          </p:txBody>
        </p:sp>
        <p:sp>
          <p:nvSpPr>
            <p:cNvPr id="29" name="Rectangle 28"/>
            <p:cNvSpPr/>
            <p:nvPr userDrawn="1"/>
          </p:nvSpPr>
          <p:spPr>
            <a:xfrm>
              <a:off x="-1157417" y="5127800"/>
              <a:ext cx="987627" cy="228600"/>
            </a:xfrm>
            <a:prstGeom prst="rect">
              <a:avLst/>
            </a:prstGeom>
            <a:solidFill>
              <a:srgbClr val="3A0D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purple 58-13-54</a:t>
              </a:r>
            </a:p>
          </p:txBody>
        </p:sp>
        <p:sp>
          <p:nvSpPr>
            <p:cNvPr id="30" name="Rectangle 29"/>
            <p:cNvSpPr/>
            <p:nvPr userDrawn="1"/>
          </p:nvSpPr>
          <p:spPr>
            <a:xfrm>
              <a:off x="-1157417" y="6629400"/>
              <a:ext cx="987627" cy="228600"/>
            </a:xfrm>
            <a:prstGeom prst="rect">
              <a:avLst/>
            </a:prstGeom>
            <a:solidFill>
              <a:srgbClr val="DBDC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prstClr val="black"/>
                  </a:solidFill>
                  <a:latin typeface="Arial"/>
                </a:rPr>
                <a:t>Light gray 219-220-221</a:t>
              </a:r>
            </a:p>
          </p:txBody>
        </p:sp>
        <p:sp>
          <p:nvSpPr>
            <p:cNvPr id="31" name="Rectangle 30"/>
            <p:cNvSpPr/>
            <p:nvPr userDrawn="1"/>
          </p:nvSpPr>
          <p:spPr>
            <a:xfrm>
              <a:off x="-1157417" y="6377935"/>
              <a:ext cx="987627" cy="228600"/>
            </a:xfrm>
            <a:prstGeom prst="rect">
              <a:avLst/>
            </a:prstGeom>
            <a:solidFill>
              <a:srgbClr val="8C8F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Mid gray 140-143-147</a:t>
              </a:r>
            </a:p>
          </p:txBody>
        </p:sp>
        <p:sp>
          <p:nvSpPr>
            <p:cNvPr id="32" name="Rectangle 31"/>
            <p:cNvSpPr/>
            <p:nvPr userDrawn="1"/>
          </p:nvSpPr>
          <p:spPr>
            <a:xfrm>
              <a:off x="-1157417" y="6126462"/>
              <a:ext cx="987627" cy="228600"/>
            </a:xfrm>
            <a:prstGeom prst="rect">
              <a:avLst/>
            </a:prstGeom>
            <a:solidFill>
              <a:srgbClr val="6B6D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srgbClr val="FFFFFF"/>
                  </a:solidFill>
                  <a:latin typeface="Arial"/>
                </a:rPr>
                <a:t>Dark gray 107-109-111</a:t>
              </a:r>
            </a:p>
          </p:txBody>
        </p:sp>
        <p:sp>
          <p:nvSpPr>
            <p:cNvPr id="35" name="Rectangle 34"/>
            <p:cNvSpPr/>
            <p:nvPr userDrawn="1"/>
          </p:nvSpPr>
          <p:spPr>
            <a:xfrm>
              <a:off x="-1239795" y="3367489"/>
              <a:ext cx="1320086" cy="228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800" dirty="0">
                  <a:solidFill>
                    <a:prstClr val="black"/>
                  </a:solidFill>
                  <a:latin typeface="Arial"/>
                </a:rPr>
                <a:t>Warm color family R-G-B</a:t>
              </a:r>
            </a:p>
          </p:txBody>
        </p:sp>
        <p:sp>
          <p:nvSpPr>
            <p:cNvPr id="36" name="Rectangle 35"/>
            <p:cNvSpPr/>
            <p:nvPr userDrawn="1"/>
          </p:nvSpPr>
          <p:spPr>
            <a:xfrm>
              <a:off x="-1239795" y="742921"/>
              <a:ext cx="1320086" cy="1986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prstClr val="black"/>
                  </a:solidFill>
                  <a:latin typeface="Arial"/>
                </a:rPr>
                <a:t>Cool color family R-G-B</a:t>
              </a:r>
            </a:p>
          </p:txBody>
        </p:sp>
        <p:sp>
          <p:nvSpPr>
            <p:cNvPr id="37" name="Rectangle 36"/>
            <p:cNvSpPr/>
            <p:nvPr userDrawn="1"/>
          </p:nvSpPr>
          <p:spPr>
            <a:xfrm>
              <a:off x="-1239796" y="-1"/>
              <a:ext cx="1260322" cy="8108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defRPr/>
              </a:pPr>
              <a:r>
                <a:rPr lang="en-US" sz="800" dirty="0">
                  <a:solidFill>
                    <a:prstClr val="black"/>
                  </a:solidFill>
                  <a:latin typeface="Arial"/>
                </a:rPr>
                <a:t>Use the color picker or type in the RGB values to select color. </a:t>
              </a:r>
            </a:p>
            <a:p>
              <a:pPr>
                <a:defRPr/>
              </a:pPr>
              <a:r>
                <a:rPr lang="en-US" sz="800" b="1" dirty="0">
                  <a:solidFill>
                    <a:srgbClr val="E21836"/>
                  </a:solidFill>
                  <a:latin typeface="Arial"/>
                </a:rPr>
                <a:t>Do not use tints from the color palette.</a:t>
              </a:r>
            </a:p>
          </p:txBody>
        </p:sp>
        <p:sp>
          <p:nvSpPr>
            <p:cNvPr id="34" name="Rectangle 33"/>
            <p:cNvSpPr/>
            <p:nvPr userDrawn="1"/>
          </p:nvSpPr>
          <p:spPr>
            <a:xfrm>
              <a:off x="-1157417" y="7034502"/>
              <a:ext cx="987627" cy="228600"/>
            </a:xfrm>
            <a:prstGeom prst="rect">
              <a:avLst/>
            </a:prstGeom>
            <a:solidFill>
              <a:srgbClr val="EDE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dirty="0">
                  <a:solidFill>
                    <a:prstClr val="black"/>
                  </a:solidFill>
                  <a:latin typeface="Arial"/>
                </a:rPr>
                <a:t>Background</a:t>
              </a:r>
              <a:r>
                <a:rPr lang="en-US" sz="600" baseline="0" dirty="0">
                  <a:solidFill>
                    <a:prstClr val="black"/>
                  </a:solidFill>
                  <a:latin typeface="Arial"/>
                </a:rPr>
                <a:t> gray 237-237-238</a:t>
              </a:r>
              <a:endParaRPr lang="en-US" sz="600" dirty="0">
                <a:solidFill>
                  <a:prstClr val="black"/>
                </a:solidFill>
                <a:latin typeface="Arial"/>
              </a:endParaRPr>
            </a:p>
          </p:txBody>
        </p:sp>
      </p:grpSp>
      <p:pic>
        <p:nvPicPr>
          <p:cNvPr id="33" name="Picture 3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21079" y="6391454"/>
            <a:ext cx="501843" cy="536591"/>
          </a:xfrm>
          <a:prstGeom prst="rect">
            <a:avLst/>
          </a:prstGeom>
        </p:spPr>
      </p:pic>
    </p:spTree>
    <p:extLst>
      <p:ext uri="{BB962C8B-B14F-4D97-AF65-F5344CB8AC3E}">
        <p14:creationId xmlns:p14="http://schemas.microsoft.com/office/powerpoint/2010/main" val="39322729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97" r:id="rId4"/>
    <p:sldLayoutId id="2147483696" r:id="rId5"/>
    <p:sldLayoutId id="2147483698" r:id="rId6"/>
  </p:sldLayoutIdLst>
  <p:hf sldNum="0" hdr="0" ftr="0" dt="0"/>
  <p:txStyles>
    <p:titleStyle>
      <a:lvl1pPr algn="ctr" defTabSz="457200" rtl="0" eaLnBrk="1" latinLnBrk="0" hangingPunct="1">
        <a:spcBef>
          <a:spcPct val="0"/>
        </a:spcBef>
        <a:buNone/>
        <a:defRPr sz="2800" b="1" kern="1200">
          <a:solidFill>
            <a:schemeClr val="bg2"/>
          </a:solidFill>
          <a:latin typeface="+mj-lt"/>
          <a:ea typeface="+mj-ea"/>
          <a:cs typeface="+mj-cs"/>
        </a:defRPr>
      </a:lvl1pPr>
    </p:titleStyle>
    <p:body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241811"/>
            <a:ext cx="4657724" cy="1470025"/>
          </a:xfrm>
        </p:spPr>
        <p:txBody>
          <a:bodyPr/>
          <a:lstStyle/>
          <a:p>
            <a:r>
              <a:rPr lang="en-US" sz="2800" dirty="0"/>
              <a:t>P-1605</a:t>
            </a:r>
            <a:br>
              <a:rPr lang="en-US" sz="2800" dirty="0"/>
            </a:br>
            <a:br>
              <a:rPr lang="en-US" sz="2800" dirty="0"/>
            </a:br>
            <a:r>
              <a:rPr lang="en-US" sz="2800" dirty="0"/>
              <a:t>Process &amp; Mechanical Condition Variables</a:t>
            </a:r>
          </a:p>
        </p:txBody>
      </p:sp>
      <p:sp>
        <p:nvSpPr>
          <p:cNvPr id="3" name="Subtitle 2"/>
          <p:cNvSpPr>
            <a:spLocks noGrp="1"/>
          </p:cNvSpPr>
          <p:nvPr>
            <p:ph type="subTitle" idx="1"/>
          </p:nvPr>
        </p:nvSpPr>
        <p:spPr>
          <a:xfrm>
            <a:off x="85725" y="4141383"/>
            <a:ext cx="4572000" cy="963828"/>
          </a:xfrm>
        </p:spPr>
        <p:txBody>
          <a:bodyPr/>
          <a:lstStyle/>
          <a:p>
            <a:r>
              <a:rPr lang="en-US" sz="1600" dirty="0"/>
              <a:t>Pascagoula</a:t>
            </a:r>
          </a:p>
          <a:p>
            <a:endParaRPr lang="en-US" sz="1600" dirty="0"/>
          </a:p>
          <a:p>
            <a:r>
              <a:rPr lang="en-US" sz="1600" dirty="0"/>
              <a:t>June. 2020</a:t>
            </a:r>
          </a:p>
          <a:p>
            <a:endParaRPr lang="en-US" sz="1600" dirty="0"/>
          </a:p>
          <a:p>
            <a:r>
              <a:rPr lang="en-US" sz="1600" dirty="0"/>
              <a:t>Ernesto Primera</a:t>
            </a:r>
          </a:p>
          <a:p>
            <a:r>
              <a:rPr lang="en-US" sz="1600" dirty="0"/>
              <a:t>Sr. Machinery Engineer</a:t>
            </a:r>
          </a:p>
          <a:p>
            <a:endParaRPr lang="en-US" sz="1600" dirty="0"/>
          </a:p>
        </p:txBody>
      </p:sp>
    </p:spTree>
    <p:extLst>
      <p:ext uri="{BB962C8B-B14F-4D97-AF65-F5344CB8AC3E}">
        <p14:creationId xmlns:p14="http://schemas.microsoft.com/office/powerpoint/2010/main" val="241405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4294967295"/>
          </p:nvPr>
        </p:nvPicPr>
        <p:blipFill>
          <a:blip r:embed="rId2"/>
          <a:stretch>
            <a:fillRect/>
          </a:stretch>
        </p:blipFill>
        <p:spPr>
          <a:xfrm>
            <a:off x="273980" y="943995"/>
            <a:ext cx="8325350" cy="3723799"/>
          </a:xfrm>
          <a:prstGeom prst="rect">
            <a:avLst/>
          </a:prstGeom>
        </p:spPr>
      </p:pic>
      <p:sp>
        <p:nvSpPr>
          <p:cNvPr id="4" name="Título 1">
            <a:extLst>
              <a:ext uri="{FF2B5EF4-FFF2-40B4-BE49-F238E27FC236}">
                <a16:creationId xmlns:a16="http://schemas.microsoft.com/office/drawing/2014/main" id="{B89FE5C4-13E6-40E7-85E7-F7F9F39BFD73}"/>
              </a:ext>
            </a:extLst>
          </p:cNvPr>
          <p:cNvSpPr txBox="1">
            <a:spLocks/>
          </p:cNvSpPr>
          <p:nvPr/>
        </p:nvSpPr>
        <p:spPr>
          <a:xfrm>
            <a:off x="822960" y="50024"/>
            <a:ext cx="7543800" cy="1088068"/>
          </a:xfrm>
          <a:prstGeom prst="rect">
            <a:avLst/>
          </a:prstGeom>
        </p:spPr>
        <p:txBody>
          <a:bodyPr vert="horz" lIns="0" tIns="45720" rIns="0" bIns="45720" rtlCol="0" anchor="t">
            <a:noAutofit/>
          </a:bodyPr>
          <a:lstStyle>
            <a:lvl1pPr algn="ctr" defTabSz="457200" rtl="0" eaLnBrk="1" latinLnBrk="0" hangingPunct="1">
              <a:spcBef>
                <a:spcPct val="0"/>
              </a:spcBef>
              <a:buNone/>
              <a:defRPr sz="2800" b="1" kern="1200">
                <a:solidFill>
                  <a:schemeClr val="bg2"/>
                </a:solidFill>
                <a:latin typeface="+mj-lt"/>
                <a:ea typeface="+mj-ea"/>
                <a:cs typeface="+mj-cs"/>
              </a:defRPr>
            </a:lvl1pPr>
          </a:lstStyle>
          <a:p>
            <a:r>
              <a:rPr lang="en-US"/>
              <a:t>P-1605 How the dataset was created </a:t>
            </a:r>
            <a:endParaRPr lang="es-VE" dirty="0"/>
          </a:p>
        </p:txBody>
      </p:sp>
      <p:sp>
        <p:nvSpPr>
          <p:cNvPr id="6" name="Oval 5">
            <a:extLst>
              <a:ext uri="{FF2B5EF4-FFF2-40B4-BE49-F238E27FC236}">
                <a16:creationId xmlns:a16="http://schemas.microsoft.com/office/drawing/2014/main" id="{D257508F-B262-4388-847F-1A5552C1BB13}"/>
              </a:ext>
            </a:extLst>
          </p:cNvPr>
          <p:cNvSpPr/>
          <p:nvPr/>
        </p:nvSpPr>
        <p:spPr>
          <a:xfrm>
            <a:off x="7633063" y="943995"/>
            <a:ext cx="609600" cy="16571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07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230777" y="900431"/>
            <a:ext cx="8591005" cy="339467"/>
          </a:xfrm>
          <a:prstGeom prst="rect">
            <a:avLst/>
          </a:prstGeom>
        </p:spPr>
        <p:txBody>
          <a:bodyPr>
            <a:noAutofit/>
          </a:bodyPr>
          <a:lstStyle/>
          <a:p>
            <a:pPr marL="0" indent="0">
              <a:buNone/>
            </a:pPr>
            <a:r>
              <a:rPr lang="en-US" sz="2400" dirty="0">
                <a:latin typeface="Calibri" panose="020F0502020204030204" pitchFamily="34" charset="0"/>
                <a:cs typeface="Calibri" panose="020F0502020204030204" pitchFamily="34" charset="0"/>
              </a:rPr>
              <a:t>Finally, the dataset is as follows:</a:t>
            </a:r>
            <a:endParaRPr lang="es-VE" sz="2400"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112227" y="1651291"/>
            <a:ext cx="8814059" cy="2330026"/>
          </a:xfrm>
          <a:prstGeom prst="rect">
            <a:avLst/>
          </a:prstGeom>
        </p:spPr>
      </p:pic>
      <p:sp>
        <p:nvSpPr>
          <p:cNvPr id="5" name="Título 1">
            <a:extLst>
              <a:ext uri="{FF2B5EF4-FFF2-40B4-BE49-F238E27FC236}">
                <a16:creationId xmlns:a16="http://schemas.microsoft.com/office/drawing/2014/main" id="{52B5F473-2DA3-4C35-B4CF-EF56CB0F3BF9}"/>
              </a:ext>
            </a:extLst>
          </p:cNvPr>
          <p:cNvSpPr txBox="1">
            <a:spLocks/>
          </p:cNvSpPr>
          <p:nvPr/>
        </p:nvSpPr>
        <p:spPr>
          <a:xfrm>
            <a:off x="822960" y="50024"/>
            <a:ext cx="7543800" cy="1088068"/>
          </a:xfrm>
          <a:prstGeom prst="rect">
            <a:avLst/>
          </a:prstGeom>
        </p:spPr>
        <p:txBody>
          <a:bodyPr vert="horz" lIns="0" tIns="45720" rIns="0" bIns="45720" rtlCol="0" anchor="t">
            <a:noAutofit/>
          </a:bodyPr>
          <a:lstStyle>
            <a:lvl1pPr algn="ctr" defTabSz="457200" rtl="0" eaLnBrk="1" latinLnBrk="0" hangingPunct="1">
              <a:spcBef>
                <a:spcPct val="0"/>
              </a:spcBef>
              <a:buNone/>
              <a:defRPr sz="2800" b="1" kern="1200">
                <a:solidFill>
                  <a:schemeClr val="bg2"/>
                </a:solidFill>
                <a:latin typeface="+mj-lt"/>
                <a:ea typeface="+mj-ea"/>
                <a:cs typeface="+mj-cs"/>
              </a:defRPr>
            </a:lvl1pPr>
          </a:lstStyle>
          <a:p>
            <a:r>
              <a:rPr lang="en-US"/>
              <a:t>P-1605 How the dataset was created </a:t>
            </a:r>
            <a:endParaRPr lang="es-VE" dirty="0"/>
          </a:p>
        </p:txBody>
      </p:sp>
    </p:spTree>
    <p:extLst>
      <p:ext uri="{BB962C8B-B14F-4D97-AF65-F5344CB8AC3E}">
        <p14:creationId xmlns:p14="http://schemas.microsoft.com/office/powerpoint/2010/main" val="10518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02004" y="50024"/>
            <a:ext cx="8607104" cy="1088068"/>
          </a:xfrm>
          <a:prstGeom prst="rect">
            <a:avLst/>
          </a:prstGeom>
        </p:spPr>
        <p:txBody>
          <a:bodyPr/>
          <a:lstStyle/>
          <a:p>
            <a:r>
              <a:rPr lang="en-US" dirty="0"/>
              <a:t>Process &amp; Mechanical Condition Variables</a:t>
            </a:r>
            <a:endParaRPr lang="es-VE" dirty="0"/>
          </a:p>
        </p:txBody>
      </p:sp>
      <p:sp>
        <p:nvSpPr>
          <p:cNvPr id="5" name="TextBox 4">
            <a:extLst>
              <a:ext uri="{FF2B5EF4-FFF2-40B4-BE49-F238E27FC236}">
                <a16:creationId xmlns:a16="http://schemas.microsoft.com/office/drawing/2014/main" id="{5952C2DC-FDB1-48DE-8658-C13839948D37}"/>
              </a:ext>
            </a:extLst>
          </p:cNvPr>
          <p:cNvSpPr txBox="1"/>
          <p:nvPr/>
        </p:nvSpPr>
        <p:spPr>
          <a:xfrm>
            <a:off x="302005" y="1275127"/>
            <a:ext cx="8506436" cy="3913059"/>
          </a:xfrm>
          <a:prstGeom prst="rect">
            <a:avLst/>
          </a:prstGeom>
          <a:noFill/>
        </p:spPr>
        <p:txBody>
          <a:bodyPr wrap="square" rtlCol="0">
            <a:spAutoFit/>
          </a:bodyPr>
          <a:lstStyle/>
          <a:p>
            <a:pPr marL="342900" indent="-342900">
              <a:lnSpc>
                <a:spcPct val="150000"/>
              </a:lnSpc>
              <a:buAutoNum type="arabicPeriod"/>
            </a:pPr>
            <a:r>
              <a:rPr lang="en-US" sz="2400" dirty="0">
                <a:latin typeface="Calibri" panose="020F0502020204030204" pitchFamily="34" charset="0"/>
                <a:cs typeface="Calibri" panose="020F0502020204030204" pitchFamily="34" charset="0"/>
              </a:rPr>
              <a:t>Identify analysis variable (Vibration from AMS Machinery Manager).</a:t>
            </a:r>
          </a:p>
          <a:p>
            <a:pPr marL="342900" indent="-342900">
              <a:lnSpc>
                <a:spcPct val="150000"/>
              </a:lnSpc>
              <a:buAutoNum type="arabicPeriod"/>
            </a:pPr>
            <a:r>
              <a:rPr lang="en-US" sz="2400" dirty="0">
                <a:latin typeface="Calibri" panose="020F0502020204030204" pitchFamily="34" charset="0"/>
                <a:cs typeface="Calibri" panose="020F0502020204030204" pitchFamily="34" charset="0"/>
              </a:rPr>
              <a:t>Identify correlate or predictor variables (Process variable from </a:t>
            </a:r>
            <a:r>
              <a:rPr lang="en-US" sz="2400" dirty="0" err="1">
                <a:latin typeface="Calibri" panose="020F0502020204030204" pitchFamily="34" charset="0"/>
                <a:cs typeface="Calibri" panose="020F0502020204030204" pitchFamily="34" charset="0"/>
              </a:rPr>
              <a:t>IndX</a:t>
            </a:r>
            <a:r>
              <a:rPr lang="en-US" sz="2400" dirty="0">
                <a:latin typeface="Calibri" panose="020F0502020204030204" pitchFamily="34" charset="0"/>
                <a:cs typeface="Calibri" panose="020F0502020204030204" pitchFamily="34" charset="0"/>
              </a:rPr>
              <a:t>).</a:t>
            </a:r>
          </a:p>
          <a:p>
            <a:pPr marL="342900" indent="-342900">
              <a:lnSpc>
                <a:spcPct val="150000"/>
              </a:lnSpc>
              <a:buAutoNum type="arabicPeriod"/>
            </a:pPr>
            <a:r>
              <a:rPr lang="en-US" sz="2400" dirty="0">
                <a:latin typeface="Calibri" panose="020F0502020204030204" pitchFamily="34" charset="0"/>
                <a:cs typeface="Calibri" panose="020F0502020204030204" pitchFamily="34" charset="0"/>
              </a:rPr>
              <a:t>Criteria for data extraction and data cleaning.</a:t>
            </a:r>
          </a:p>
          <a:p>
            <a:pPr marL="342900" indent="-342900">
              <a:lnSpc>
                <a:spcPct val="150000"/>
              </a:lnSpc>
              <a:buAutoNum type="arabicPeriod"/>
            </a:pPr>
            <a:endParaRPr lang="en-US" sz="2400" dirty="0">
              <a:latin typeface="Calibri" panose="020F0502020204030204" pitchFamily="34" charset="0"/>
              <a:cs typeface="Calibri" panose="020F0502020204030204" pitchFamily="34" charset="0"/>
            </a:endParaRPr>
          </a:p>
          <a:p>
            <a:pPr marL="342900" indent="-342900">
              <a:lnSpc>
                <a:spcPct val="150000"/>
              </a:lnSpc>
              <a:buAutoNum type="arabicPeriod"/>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277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02004" y="50024"/>
            <a:ext cx="8607104" cy="1088068"/>
          </a:xfrm>
          <a:prstGeom prst="rect">
            <a:avLst/>
          </a:prstGeom>
        </p:spPr>
        <p:txBody>
          <a:bodyPr/>
          <a:lstStyle/>
          <a:p>
            <a:r>
              <a:rPr lang="en-US" dirty="0"/>
              <a:t>Process &amp; Mechanical Condition Variables</a:t>
            </a:r>
            <a:endParaRPr lang="es-VE" dirty="0"/>
          </a:p>
        </p:txBody>
      </p:sp>
      <p:pic>
        <p:nvPicPr>
          <p:cNvPr id="4" name="Picture 3">
            <a:extLst>
              <a:ext uri="{FF2B5EF4-FFF2-40B4-BE49-F238E27FC236}">
                <a16:creationId xmlns:a16="http://schemas.microsoft.com/office/drawing/2014/main" id="{DA4086AF-97F9-4184-A708-5C1FD1D2B09E}"/>
              </a:ext>
            </a:extLst>
          </p:cNvPr>
          <p:cNvPicPr>
            <a:picLocks noChangeAspect="1"/>
          </p:cNvPicPr>
          <p:nvPr/>
        </p:nvPicPr>
        <p:blipFill>
          <a:blip r:embed="rId2"/>
          <a:stretch>
            <a:fillRect/>
          </a:stretch>
        </p:blipFill>
        <p:spPr>
          <a:xfrm>
            <a:off x="2345918" y="3146112"/>
            <a:ext cx="6019707" cy="3230600"/>
          </a:xfrm>
          <a:prstGeom prst="rect">
            <a:avLst/>
          </a:prstGeom>
        </p:spPr>
      </p:pic>
      <p:pic>
        <p:nvPicPr>
          <p:cNvPr id="6" name="Picture 5">
            <a:extLst>
              <a:ext uri="{FF2B5EF4-FFF2-40B4-BE49-F238E27FC236}">
                <a16:creationId xmlns:a16="http://schemas.microsoft.com/office/drawing/2014/main" id="{0A14D9D0-3C1B-4EA8-AFC1-6AF9751BB5B6}"/>
              </a:ext>
            </a:extLst>
          </p:cNvPr>
          <p:cNvPicPr>
            <a:picLocks noChangeAspect="1"/>
          </p:cNvPicPr>
          <p:nvPr/>
        </p:nvPicPr>
        <p:blipFill>
          <a:blip r:embed="rId3"/>
          <a:stretch>
            <a:fillRect/>
          </a:stretch>
        </p:blipFill>
        <p:spPr>
          <a:xfrm>
            <a:off x="142028" y="1138092"/>
            <a:ext cx="1520454" cy="5360126"/>
          </a:xfrm>
          <a:prstGeom prst="rect">
            <a:avLst/>
          </a:prstGeom>
        </p:spPr>
      </p:pic>
      <p:sp>
        <p:nvSpPr>
          <p:cNvPr id="7" name="TextBox 6">
            <a:extLst>
              <a:ext uri="{FF2B5EF4-FFF2-40B4-BE49-F238E27FC236}">
                <a16:creationId xmlns:a16="http://schemas.microsoft.com/office/drawing/2014/main" id="{5AE1325B-635D-49A3-B990-3A8F72D41A6A}"/>
              </a:ext>
            </a:extLst>
          </p:cNvPr>
          <p:cNvSpPr txBox="1"/>
          <p:nvPr/>
        </p:nvSpPr>
        <p:spPr>
          <a:xfrm>
            <a:off x="2025261" y="1329680"/>
            <a:ext cx="6883847" cy="1429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Variable sent by Tony.</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216 Vibration data points.</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Time frame 2008 – 2020.</a:t>
            </a:r>
          </a:p>
        </p:txBody>
      </p:sp>
      <p:sp>
        <p:nvSpPr>
          <p:cNvPr id="8" name="Rectangle: Rounded Corners 7">
            <a:extLst>
              <a:ext uri="{FF2B5EF4-FFF2-40B4-BE49-F238E27FC236}">
                <a16:creationId xmlns:a16="http://schemas.microsoft.com/office/drawing/2014/main" id="{AABE007D-E74F-4A2E-A4A2-C461FAFD141A}"/>
              </a:ext>
            </a:extLst>
          </p:cNvPr>
          <p:cNvSpPr/>
          <p:nvPr/>
        </p:nvSpPr>
        <p:spPr>
          <a:xfrm>
            <a:off x="7585165" y="3818155"/>
            <a:ext cx="687979" cy="2558557"/>
          </a:xfrm>
          <a:prstGeom prst="round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09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02004" y="50024"/>
            <a:ext cx="8607104" cy="1088068"/>
          </a:xfrm>
          <a:prstGeom prst="rect">
            <a:avLst/>
          </a:prstGeom>
        </p:spPr>
        <p:txBody>
          <a:bodyPr/>
          <a:lstStyle/>
          <a:p>
            <a:r>
              <a:rPr lang="en-US" dirty="0"/>
              <a:t>Process &amp; Mechanical Condition Variables</a:t>
            </a:r>
            <a:endParaRPr lang="es-VE" dirty="0"/>
          </a:p>
        </p:txBody>
      </p:sp>
      <p:sp>
        <p:nvSpPr>
          <p:cNvPr id="7" name="TextBox 6">
            <a:extLst>
              <a:ext uri="{FF2B5EF4-FFF2-40B4-BE49-F238E27FC236}">
                <a16:creationId xmlns:a16="http://schemas.microsoft.com/office/drawing/2014/main" id="{5AE1325B-635D-49A3-B990-3A8F72D41A6A}"/>
              </a:ext>
            </a:extLst>
          </p:cNvPr>
          <p:cNvSpPr txBox="1"/>
          <p:nvPr/>
        </p:nvSpPr>
        <p:spPr>
          <a:xfrm>
            <a:off x="200297" y="1329680"/>
            <a:ext cx="8708811" cy="9679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Variable filtered sent by Tony.</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Worst Case and Best Case.</a:t>
            </a:r>
          </a:p>
        </p:txBody>
      </p:sp>
      <p:pic>
        <p:nvPicPr>
          <p:cNvPr id="3" name="Picture 2">
            <a:extLst>
              <a:ext uri="{FF2B5EF4-FFF2-40B4-BE49-F238E27FC236}">
                <a16:creationId xmlns:a16="http://schemas.microsoft.com/office/drawing/2014/main" id="{086679C5-6224-4D67-BBE9-80DC0D9CDBE0}"/>
              </a:ext>
            </a:extLst>
          </p:cNvPr>
          <p:cNvPicPr>
            <a:picLocks noChangeAspect="1"/>
          </p:cNvPicPr>
          <p:nvPr/>
        </p:nvPicPr>
        <p:blipFill>
          <a:blip r:embed="rId2"/>
          <a:stretch>
            <a:fillRect/>
          </a:stretch>
        </p:blipFill>
        <p:spPr>
          <a:xfrm>
            <a:off x="200297" y="2489225"/>
            <a:ext cx="8607104" cy="2941018"/>
          </a:xfrm>
          <a:prstGeom prst="rect">
            <a:avLst/>
          </a:prstGeom>
        </p:spPr>
      </p:pic>
      <p:sp>
        <p:nvSpPr>
          <p:cNvPr id="8" name="Rectangle: Rounded Corners 7">
            <a:extLst>
              <a:ext uri="{FF2B5EF4-FFF2-40B4-BE49-F238E27FC236}">
                <a16:creationId xmlns:a16="http://schemas.microsoft.com/office/drawing/2014/main" id="{FBEE6ACD-F5BE-4E8D-9B8A-B5A6B1949922}"/>
              </a:ext>
            </a:extLst>
          </p:cNvPr>
          <p:cNvSpPr/>
          <p:nvPr/>
        </p:nvSpPr>
        <p:spPr>
          <a:xfrm>
            <a:off x="547006" y="4654550"/>
            <a:ext cx="3666309" cy="622844"/>
          </a:xfrm>
          <a:prstGeom prst="round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12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02004" y="50024"/>
            <a:ext cx="8607104" cy="1088068"/>
          </a:xfrm>
          <a:prstGeom prst="rect">
            <a:avLst/>
          </a:prstGeom>
        </p:spPr>
        <p:txBody>
          <a:bodyPr/>
          <a:lstStyle/>
          <a:p>
            <a:r>
              <a:rPr lang="en-US" dirty="0"/>
              <a:t>Process &amp; Mechanical Condition Variables</a:t>
            </a:r>
            <a:endParaRPr lang="es-VE" dirty="0"/>
          </a:p>
        </p:txBody>
      </p:sp>
      <p:sp>
        <p:nvSpPr>
          <p:cNvPr id="5" name="TextBox 4">
            <a:extLst>
              <a:ext uri="{FF2B5EF4-FFF2-40B4-BE49-F238E27FC236}">
                <a16:creationId xmlns:a16="http://schemas.microsoft.com/office/drawing/2014/main" id="{5952C2DC-FDB1-48DE-8658-C13839948D37}"/>
              </a:ext>
            </a:extLst>
          </p:cNvPr>
          <p:cNvSpPr txBox="1"/>
          <p:nvPr/>
        </p:nvSpPr>
        <p:spPr>
          <a:xfrm>
            <a:off x="130629" y="942647"/>
            <a:ext cx="899595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Variable sent by Reggie.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There were 20 variables, but I removed the variable "Motor Status" as it is a categorical variable.</a:t>
            </a:r>
          </a:p>
        </p:txBody>
      </p:sp>
      <p:pic>
        <p:nvPicPr>
          <p:cNvPr id="3" name="Picture 2">
            <a:extLst>
              <a:ext uri="{FF2B5EF4-FFF2-40B4-BE49-F238E27FC236}">
                <a16:creationId xmlns:a16="http://schemas.microsoft.com/office/drawing/2014/main" id="{AB9D1491-CAC6-4C61-BC8F-C2FC2B12CF95}"/>
              </a:ext>
            </a:extLst>
          </p:cNvPr>
          <p:cNvPicPr>
            <a:picLocks noChangeAspect="1"/>
          </p:cNvPicPr>
          <p:nvPr/>
        </p:nvPicPr>
        <p:blipFill>
          <a:blip r:embed="rId2"/>
          <a:stretch>
            <a:fillRect/>
          </a:stretch>
        </p:blipFill>
        <p:spPr>
          <a:xfrm>
            <a:off x="16138" y="2005350"/>
            <a:ext cx="9110444" cy="4435725"/>
          </a:xfrm>
          <a:prstGeom prst="rect">
            <a:avLst/>
          </a:prstGeom>
          <a:ln>
            <a:solidFill>
              <a:schemeClr val="tx1"/>
            </a:solidFill>
          </a:ln>
        </p:spPr>
      </p:pic>
      <p:sp>
        <p:nvSpPr>
          <p:cNvPr id="4" name="Rectangle: Rounded Corners 3">
            <a:extLst>
              <a:ext uri="{FF2B5EF4-FFF2-40B4-BE49-F238E27FC236}">
                <a16:creationId xmlns:a16="http://schemas.microsoft.com/office/drawing/2014/main" id="{2D1A32F7-4F55-4021-91F7-41DC7934CBD4}"/>
              </a:ext>
            </a:extLst>
          </p:cNvPr>
          <p:cNvSpPr/>
          <p:nvPr/>
        </p:nvSpPr>
        <p:spPr>
          <a:xfrm>
            <a:off x="566057" y="4258496"/>
            <a:ext cx="2124892" cy="2072640"/>
          </a:xfrm>
          <a:prstGeom prst="roundRect">
            <a:avLst>
              <a:gd name="adj" fmla="val 2443"/>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49333CA-C8E8-4A48-BF05-1347BA9C149F}"/>
              </a:ext>
            </a:extLst>
          </p:cNvPr>
          <p:cNvCxnSpPr/>
          <p:nvPr/>
        </p:nvCxnSpPr>
        <p:spPr>
          <a:xfrm>
            <a:off x="696433" y="5205759"/>
            <a:ext cx="1866014" cy="0"/>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7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02004" y="50024"/>
            <a:ext cx="8607104" cy="1088068"/>
          </a:xfrm>
          <a:prstGeom prst="rect">
            <a:avLst/>
          </a:prstGeom>
        </p:spPr>
        <p:txBody>
          <a:bodyPr/>
          <a:lstStyle/>
          <a:p>
            <a:r>
              <a:rPr lang="en-US" dirty="0"/>
              <a:t>Process &amp; Mechanical Condition Variables</a:t>
            </a:r>
            <a:endParaRPr lang="es-VE" dirty="0"/>
          </a:p>
        </p:txBody>
      </p:sp>
      <p:sp>
        <p:nvSpPr>
          <p:cNvPr id="7" name="TextBox 6">
            <a:extLst>
              <a:ext uri="{FF2B5EF4-FFF2-40B4-BE49-F238E27FC236}">
                <a16:creationId xmlns:a16="http://schemas.microsoft.com/office/drawing/2014/main" id="{5AE1325B-635D-49A3-B990-3A8F72D41A6A}"/>
              </a:ext>
            </a:extLst>
          </p:cNvPr>
          <p:cNvSpPr txBox="1"/>
          <p:nvPr/>
        </p:nvSpPr>
        <p:spPr>
          <a:xfrm>
            <a:off x="133185" y="963920"/>
            <a:ext cx="8708811" cy="26721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Based on the Worst case and Best Case, I selected my starting point to extract the </a:t>
            </a:r>
            <a:r>
              <a:rPr lang="en-US" sz="2000" dirty="0" err="1">
                <a:latin typeface="Calibri" panose="020F0502020204030204" pitchFamily="34" charset="0"/>
                <a:cs typeface="Calibri" panose="020F0502020204030204" pitchFamily="34" charset="0"/>
              </a:rPr>
              <a:t>IndX</a:t>
            </a:r>
            <a:r>
              <a:rPr lang="en-US" sz="2000" dirty="0">
                <a:latin typeface="Calibri" panose="020F0502020204030204" pitchFamily="34" charset="0"/>
                <a:cs typeface="Calibri" panose="020F0502020204030204" pitchFamily="34" charset="0"/>
              </a:rPr>
              <a:t> data, with the criteria of three days of data that will include the day of high or low vibration, with the day before and after.</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Example:             Event: 10/6/2020             Data: 5</a:t>
            </a:r>
            <a:r>
              <a:rPr lang="en-US" sz="2000" baseline="30000" dirty="0">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 6</a:t>
            </a:r>
            <a:r>
              <a:rPr lang="en-US" sz="2000" baseline="30000" dirty="0">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and 7</a:t>
            </a:r>
            <a:r>
              <a:rPr lang="en-US" sz="2000" baseline="30000" dirty="0">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/10/2020.</a:t>
            </a:r>
          </a:p>
          <a:p>
            <a:pPr>
              <a:lnSpc>
                <a:spcPct val="150000"/>
              </a:lnSpc>
            </a:pPr>
            <a:endParaRPr lang="en-US" sz="900" dirty="0">
              <a:latin typeface="Calibri" panose="020F0502020204030204" pitchFamily="34" charset="0"/>
              <a:cs typeface="Calibri" panose="020F0502020204030204" pitchFamily="34" charset="0"/>
            </a:endParaRPr>
          </a:p>
          <a:p>
            <a:pPr algn="ctr">
              <a:lnSpc>
                <a:spcPct val="150000"/>
              </a:lnSpc>
            </a:pPr>
            <a:r>
              <a:rPr lang="en-US" sz="1200" dirty="0">
                <a:latin typeface="Calibri" panose="020F0502020204030204" pitchFamily="34" charset="0"/>
                <a:cs typeface="Calibri" panose="020F0502020204030204" pitchFamily="34" charset="0"/>
              </a:rPr>
              <a:t>As a lesson learned this generated a lot of data, the filter could have been only hours, but I had already downloaded the </a:t>
            </a:r>
            <a:r>
              <a:rPr lang="en-US" sz="1200" dirty="0" err="1">
                <a:latin typeface="Calibri" panose="020F0502020204030204" pitchFamily="34" charset="0"/>
                <a:cs typeface="Calibri" panose="020F0502020204030204" pitchFamily="34" charset="0"/>
              </a:rPr>
              <a:t>IndX</a:t>
            </a:r>
            <a:r>
              <a:rPr lang="en-US" sz="1200" dirty="0">
                <a:latin typeface="Calibri" panose="020F0502020204030204" pitchFamily="34" charset="0"/>
                <a:cs typeface="Calibri" panose="020F0502020204030204" pitchFamily="34" charset="0"/>
              </a:rPr>
              <a:t> data.</a:t>
            </a:r>
          </a:p>
          <a:p>
            <a:pPr algn="ctr">
              <a:lnSpc>
                <a:spcPct val="150000"/>
              </a:lnSpc>
            </a:pPr>
            <a:r>
              <a:rPr lang="en-US" sz="1200" dirty="0">
                <a:latin typeface="Calibri" panose="020F0502020204030204" pitchFamily="34" charset="0"/>
                <a:cs typeface="Calibri" panose="020F0502020204030204" pitchFamily="34" charset="0"/>
              </a:rPr>
              <a:t>Of the 31 data available, I included only 20 with the lowest and highest values (Time Frame 2012 – 2020)</a:t>
            </a:r>
          </a:p>
        </p:txBody>
      </p:sp>
      <p:pic>
        <p:nvPicPr>
          <p:cNvPr id="3" name="Picture 2">
            <a:extLst>
              <a:ext uri="{FF2B5EF4-FFF2-40B4-BE49-F238E27FC236}">
                <a16:creationId xmlns:a16="http://schemas.microsoft.com/office/drawing/2014/main" id="{086679C5-6224-4D67-BBE9-80DC0D9CDBE0}"/>
              </a:ext>
            </a:extLst>
          </p:cNvPr>
          <p:cNvPicPr>
            <a:picLocks noChangeAspect="1"/>
          </p:cNvPicPr>
          <p:nvPr/>
        </p:nvPicPr>
        <p:blipFill>
          <a:blip r:embed="rId2"/>
          <a:stretch>
            <a:fillRect/>
          </a:stretch>
        </p:blipFill>
        <p:spPr>
          <a:xfrm>
            <a:off x="166741" y="3699716"/>
            <a:ext cx="8607104" cy="2941018"/>
          </a:xfrm>
          <a:prstGeom prst="rect">
            <a:avLst/>
          </a:prstGeom>
        </p:spPr>
      </p:pic>
      <p:sp>
        <p:nvSpPr>
          <p:cNvPr id="5" name="Rectangle: Rounded Corners 4">
            <a:extLst>
              <a:ext uri="{FF2B5EF4-FFF2-40B4-BE49-F238E27FC236}">
                <a16:creationId xmlns:a16="http://schemas.microsoft.com/office/drawing/2014/main" id="{ABF65A36-B06D-4431-92B5-09EEB1CA397F}"/>
              </a:ext>
            </a:extLst>
          </p:cNvPr>
          <p:cNvSpPr/>
          <p:nvPr/>
        </p:nvSpPr>
        <p:spPr>
          <a:xfrm>
            <a:off x="464350" y="6305005"/>
            <a:ext cx="2673532" cy="191589"/>
          </a:xfrm>
          <a:prstGeom prst="roundRect">
            <a:avLst>
              <a:gd name="adj" fmla="val 2443"/>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35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22960" y="50024"/>
            <a:ext cx="7543800" cy="1088068"/>
          </a:xfrm>
          <a:prstGeom prst="rect">
            <a:avLst/>
          </a:prstGeom>
        </p:spPr>
        <p:txBody>
          <a:bodyPr/>
          <a:lstStyle/>
          <a:p>
            <a:r>
              <a:rPr lang="en-US" dirty="0"/>
              <a:t>P-1605 How the dataset was created </a:t>
            </a:r>
            <a:endParaRPr lang="es-VE" dirty="0"/>
          </a:p>
        </p:txBody>
      </p:sp>
      <p:sp>
        <p:nvSpPr>
          <p:cNvPr id="3" name="Marcador de contenido 2"/>
          <p:cNvSpPr>
            <a:spLocks noGrp="1"/>
          </p:cNvSpPr>
          <p:nvPr>
            <p:ph idx="4294967295"/>
          </p:nvPr>
        </p:nvSpPr>
        <p:spPr>
          <a:xfrm>
            <a:off x="2399424" y="2676803"/>
            <a:ext cx="3513241" cy="379217"/>
          </a:xfrm>
          <a:prstGeom prst="rect">
            <a:avLst/>
          </a:prstGeom>
        </p:spPr>
        <p:txBody>
          <a:bodyPr>
            <a:normAutofit fontScale="92500"/>
          </a:bodyPr>
          <a:lstStyle/>
          <a:p>
            <a:pPr marL="0" indent="0" algn="just" fontAlgn="t">
              <a:buNone/>
            </a:pPr>
            <a:r>
              <a:rPr lang="en-US" sz="1600" dirty="0">
                <a:latin typeface="Calibri" panose="020F0502020204030204" pitchFamily="34" charset="0"/>
                <a:cs typeface="Calibri" panose="020F0502020204030204" pitchFamily="34" charset="0"/>
              </a:rPr>
              <a:t>Variables from </a:t>
            </a:r>
            <a:r>
              <a:rPr lang="en-US" sz="1600" dirty="0" err="1">
                <a:latin typeface="Calibri" panose="020F0502020204030204" pitchFamily="34" charset="0"/>
                <a:cs typeface="Calibri" panose="020F0502020204030204" pitchFamily="34" charset="0"/>
              </a:rPr>
              <a:t>IndX</a:t>
            </a:r>
            <a:r>
              <a:rPr lang="en-US" sz="1600" dirty="0">
                <a:latin typeface="Calibri" panose="020F0502020204030204" pitchFamily="34" charset="0"/>
                <a:cs typeface="Calibri" panose="020F0502020204030204" pitchFamily="34" charset="0"/>
              </a:rPr>
              <a:t> with their date and time:</a:t>
            </a:r>
          </a:p>
          <a:p>
            <a:pPr algn="just"/>
            <a:endParaRPr lang="es-VE" sz="1600"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669390" y="2930946"/>
            <a:ext cx="2803205" cy="1199194"/>
          </a:xfrm>
          <a:prstGeom prst="rect">
            <a:avLst/>
          </a:prstGeom>
        </p:spPr>
      </p:pic>
      <p:sp>
        <p:nvSpPr>
          <p:cNvPr id="5" name="Marcador de contenido 9">
            <a:extLst>
              <a:ext uri="{FF2B5EF4-FFF2-40B4-BE49-F238E27FC236}">
                <a16:creationId xmlns:a16="http://schemas.microsoft.com/office/drawing/2014/main" id="{C9C21580-DE12-429B-B118-60BC75727C61}"/>
              </a:ext>
            </a:extLst>
          </p:cNvPr>
          <p:cNvSpPr txBox="1">
            <a:spLocks/>
          </p:cNvSpPr>
          <p:nvPr/>
        </p:nvSpPr>
        <p:spPr>
          <a:xfrm>
            <a:off x="390979" y="4332450"/>
            <a:ext cx="3048907" cy="684467"/>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a:latin typeface="Calibri" panose="020F0502020204030204" pitchFamily="34" charset="0"/>
                <a:cs typeface="Calibri" panose="020F0502020204030204" pitchFamily="34" charset="0"/>
              </a:rPr>
              <a:t>Predictor variable VIB contains dates and time from 2008 to present</a:t>
            </a:r>
            <a:endParaRPr lang="es-VE" sz="1600" dirty="0">
              <a:latin typeface="Calibri" panose="020F0502020204030204" pitchFamily="34" charset="0"/>
              <a:cs typeface="Calibri" panose="020F0502020204030204" pitchFamily="34" charset="0"/>
            </a:endParaRPr>
          </a:p>
        </p:txBody>
      </p:sp>
      <p:pic>
        <p:nvPicPr>
          <p:cNvPr id="6" name="Imagen 2">
            <a:extLst>
              <a:ext uri="{FF2B5EF4-FFF2-40B4-BE49-F238E27FC236}">
                <a16:creationId xmlns:a16="http://schemas.microsoft.com/office/drawing/2014/main" id="{1757D89F-5C4B-4DE7-8FA1-1DDFDEC73481}"/>
              </a:ext>
            </a:extLst>
          </p:cNvPr>
          <p:cNvPicPr>
            <a:picLocks noChangeAspect="1"/>
          </p:cNvPicPr>
          <p:nvPr/>
        </p:nvPicPr>
        <p:blipFill>
          <a:blip r:embed="rId3"/>
          <a:stretch>
            <a:fillRect/>
          </a:stretch>
        </p:blipFill>
        <p:spPr>
          <a:xfrm>
            <a:off x="822960" y="4765106"/>
            <a:ext cx="1973157" cy="1827282"/>
          </a:xfrm>
          <a:prstGeom prst="rect">
            <a:avLst/>
          </a:prstGeom>
        </p:spPr>
      </p:pic>
      <p:sp>
        <p:nvSpPr>
          <p:cNvPr id="7" name="Marcador de contenido 2">
            <a:extLst>
              <a:ext uri="{FF2B5EF4-FFF2-40B4-BE49-F238E27FC236}">
                <a16:creationId xmlns:a16="http://schemas.microsoft.com/office/drawing/2014/main" id="{5E7A8292-9D18-4B92-82BD-1C848BD5FDA9}"/>
              </a:ext>
            </a:extLst>
          </p:cNvPr>
          <p:cNvSpPr txBox="1">
            <a:spLocks/>
          </p:cNvSpPr>
          <p:nvPr/>
        </p:nvSpPr>
        <p:spPr>
          <a:xfrm>
            <a:off x="5177912" y="4379187"/>
            <a:ext cx="3513242" cy="792889"/>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a:latin typeface="Calibri" panose="020F0502020204030204" pitchFamily="34" charset="0"/>
                <a:cs typeface="Calibri" panose="020F0502020204030204" pitchFamily="34" charset="0"/>
              </a:rPr>
              <a:t>For the rest of the variables, there are events from the years 2012, 2019 and 2020 in the data.</a:t>
            </a:r>
            <a:endParaRPr lang="es-VE" sz="1600" dirty="0">
              <a:latin typeface="Calibri" panose="020F0502020204030204" pitchFamily="34" charset="0"/>
              <a:cs typeface="Calibri" panose="020F0502020204030204" pitchFamily="34" charset="0"/>
            </a:endParaRPr>
          </a:p>
        </p:txBody>
      </p:sp>
      <p:pic>
        <p:nvPicPr>
          <p:cNvPr id="8" name="Imagen 4">
            <a:extLst>
              <a:ext uri="{FF2B5EF4-FFF2-40B4-BE49-F238E27FC236}">
                <a16:creationId xmlns:a16="http://schemas.microsoft.com/office/drawing/2014/main" id="{472FEC1F-E53C-4EEF-B2E2-3A85F326F5BF}"/>
              </a:ext>
            </a:extLst>
          </p:cNvPr>
          <p:cNvPicPr>
            <a:picLocks noChangeAspect="1"/>
          </p:cNvPicPr>
          <p:nvPr/>
        </p:nvPicPr>
        <p:blipFill>
          <a:blip r:embed="rId4"/>
          <a:stretch>
            <a:fillRect/>
          </a:stretch>
        </p:blipFill>
        <p:spPr>
          <a:xfrm>
            <a:off x="4916655" y="5284755"/>
            <a:ext cx="3706022" cy="1087703"/>
          </a:xfrm>
          <a:prstGeom prst="rect">
            <a:avLst/>
          </a:prstGeom>
        </p:spPr>
      </p:pic>
      <p:sp>
        <p:nvSpPr>
          <p:cNvPr id="9" name="TextBox 8">
            <a:extLst>
              <a:ext uri="{FF2B5EF4-FFF2-40B4-BE49-F238E27FC236}">
                <a16:creationId xmlns:a16="http://schemas.microsoft.com/office/drawing/2014/main" id="{55A69EF0-4D92-4B48-8568-FF5979566A2B}"/>
              </a:ext>
            </a:extLst>
          </p:cNvPr>
          <p:cNvSpPr txBox="1"/>
          <p:nvPr/>
        </p:nvSpPr>
        <p:spPr>
          <a:xfrm>
            <a:off x="113379" y="732077"/>
            <a:ext cx="8708811" cy="1429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 created a new excel sheet to be able ordered the variables in the same row by the same date and time, because the variables do not coincide in hour and minute (</a:t>
            </a:r>
            <a:r>
              <a:rPr lang="en-US" sz="2000" dirty="0" err="1">
                <a:latin typeface="Calibri" panose="020F0502020204030204" pitchFamily="34" charset="0"/>
                <a:cs typeface="Calibri" panose="020F0502020204030204" pitchFamily="34" charset="0"/>
              </a:rPr>
              <a:t>IndX</a:t>
            </a:r>
            <a:r>
              <a:rPr lang="en-US" sz="2000" dirty="0">
                <a:latin typeface="Calibri" panose="020F0502020204030204" pitchFamily="34" charset="0"/>
                <a:cs typeface="Calibri" panose="020F0502020204030204" pitchFamily="34" charset="0"/>
              </a:rPr>
              <a:t> data), however a range of 1 hour was used to select the variables.</a:t>
            </a:r>
          </a:p>
        </p:txBody>
      </p:sp>
    </p:spTree>
    <p:extLst>
      <p:ext uri="{BB962C8B-B14F-4D97-AF65-F5344CB8AC3E}">
        <p14:creationId xmlns:p14="http://schemas.microsoft.com/office/powerpoint/2010/main" val="230319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291737" y="675655"/>
            <a:ext cx="8338457" cy="3057953"/>
          </a:xfrm>
          <a:prstGeom prst="rect">
            <a:avLst/>
          </a:prstGeom>
        </p:spPr>
        <p:txBody>
          <a:bodyPr>
            <a:normAutofit/>
          </a:bodyPr>
          <a:lstStyle/>
          <a:p>
            <a:pPr marL="0" indent="0" algn="just">
              <a:lnSpc>
                <a:spcPct val="150000"/>
              </a:lnSpc>
              <a:buNone/>
            </a:pPr>
            <a:r>
              <a:rPr lang="en-US" sz="2000" dirty="0">
                <a:latin typeface="Calibri" panose="020F0502020204030204" pitchFamily="34" charset="0"/>
                <a:cs typeface="Calibri" panose="020F0502020204030204" pitchFamily="34" charset="0"/>
              </a:rPr>
              <a:t>The data and dates that coincide between the variable VIB and the rest of the variables were crossed, considering the events that occurred in the years 2012, 2019 and 2020 in the same range of hours. (It was done manually)</a:t>
            </a:r>
            <a:endParaRPr lang="es-VE" sz="2000" dirty="0">
              <a:latin typeface="Calibri" panose="020F0502020204030204" pitchFamily="34" charset="0"/>
              <a:cs typeface="Calibri" panose="020F0502020204030204" pitchFamily="34" charset="0"/>
            </a:endParaRPr>
          </a:p>
        </p:txBody>
      </p:sp>
      <p:sp>
        <p:nvSpPr>
          <p:cNvPr id="4" name="Título 1">
            <a:extLst>
              <a:ext uri="{FF2B5EF4-FFF2-40B4-BE49-F238E27FC236}">
                <a16:creationId xmlns:a16="http://schemas.microsoft.com/office/drawing/2014/main" id="{C9A4D312-AC58-4E2C-856A-9C924D946BBE}"/>
              </a:ext>
            </a:extLst>
          </p:cNvPr>
          <p:cNvSpPr txBox="1">
            <a:spLocks/>
          </p:cNvSpPr>
          <p:nvPr/>
        </p:nvSpPr>
        <p:spPr>
          <a:xfrm>
            <a:off x="822960" y="50024"/>
            <a:ext cx="7543800" cy="1088068"/>
          </a:xfrm>
          <a:prstGeom prst="rect">
            <a:avLst/>
          </a:prstGeom>
        </p:spPr>
        <p:txBody>
          <a:bodyPr vert="horz" lIns="0" tIns="45720" rIns="0" bIns="45720" rtlCol="0" anchor="t">
            <a:noAutofit/>
          </a:bodyPr>
          <a:lstStyle>
            <a:lvl1pPr algn="ctr" defTabSz="457200" rtl="0" eaLnBrk="1" latinLnBrk="0" hangingPunct="1">
              <a:spcBef>
                <a:spcPct val="0"/>
              </a:spcBef>
              <a:buNone/>
              <a:defRPr sz="2800" b="1" kern="1200">
                <a:solidFill>
                  <a:schemeClr val="bg2"/>
                </a:solidFill>
                <a:latin typeface="+mj-lt"/>
                <a:ea typeface="+mj-ea"/>
                <a:cs typeface="+mj-cs"/>
              </a:defRPr>
            </a:lvl1pPr>
          </a:lstStyle>
          <a:p>
            <a:r>
              <a:rPr lang="en-US"/>
              <a:t>P-1605 How the dataset was created </a:t>
            </a:r>
            <a:endParaRPr lang="es-VE" dirty="0"/>
          </a:p>
        </p:txBody>
      </p:sp>
      <p:pic>
        <p:nvPicPr>
          <p:cNvPr id="7" name="Marcador de contenido 3">
            <a:extLst>
              <a:ext uri="{FF2B5EF4-FFF2-40B4-BE49-F238E27FC236}">
                <a16:creationId xmlns:a16="http://schemas.microsoft.com/office/drawing/2014/main" id="{12B8BF8E-6F65-4586-B938-91DBCA83AACA}"/>
              </a:ext>
            </a:extLst>
          </p:cNvPr>
          <p:cNvPicPr>
            <a:picLocks noChangeAspect="1"/>
          </p:cNvPicPr>
          <p:nvPr/>
        </p:nvPicPr>
        <p:blipFill>
          <a:blip r:embed="rId2"/>
          <a:stretch>
            <a:fillRect/>
          </a:stretch>
        </p:blipFill>
        <p:spPr>
          <a:xfrm>
            <a:off x="110183" y="2984671"/>
            <a:ext cx="8923634" cy="2485362"/>
          </a:xfrm>
          <a:prstGeom prst="rect">
            <a:avLst/>
          </a:prstGeom>
        </p:spPr>
      </p:pic>
      <p:sp>
        <p:nvSpPr>
          <p:cNvPr id="9" name="Oval 8">
            <a:extLst>
              <a:ext uri="{FF2B5EF4-FFF2-40B4-BE49-F238E27FC236}">
                <a16:creationId xmlns:a16="http://schemas.microsoft.com/office/drawing/2014/main" id="{0BB9CA31-1BE3-4053-A8E1-7B71080151A7}"/>
              </a:ext>
            </a:extLst>
          </p:cNvPr>
          <p:cNvSpPr/>
          <p:nvPr/>
        </p:nvSpPr>
        <p:spPr>
          <a:xfrm>
            <a:off x="2049781" y="2949835"/>
            <a:ext cx="609600" cy="16571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8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9A4D312-AC58-4E2C-856A-9C924D946BBE}"/>
              </a:ext>
            </a:extLst>
          </p:cNvPr>
          <p:cNvSpPr txBox="1">
            <a:spLocks/>
          </p:cNvSpPr>
          <p:nvPr/>
        </p:nvSpPr>
        <p:spPr>
          <a:xfrm>
            <a:off x="822960" y="50024"/>
            <a:ext cx="7543800" cy="1088068"/>
          </a:xfrm>
          <a:prstGeom prst="rect">
            <a:avLst/>
          </a:prstGeom>
        </p:spPr>
        <p:txBody>
          <a:bodyPr vert="horz" lIns="0" tIns="45720" rIns="0" bIns="45720" rtlCol="0" anchor="t">
            <a:noAutofit/>
          </a:bodyPr>
          <a:lstStyle>
            <a:lvl1pPr algn="ctr" defTabSz="457200" rtl="0" eaLnBrk="1" latinLnBrk="0" hangingPunct="1">
              <a:spcBef>
                <a:spcPct val="0"/>
              </a:spcBef>
              <a:buNone/>
              <a:defRPr sz="2800" b="1" kern="1200">
                <a:solidFill>
                  <a:schemeClr val="bg2"/>
                </a:solidFill>
                <a:latin typeface="+mj-lt"/>
                <a:ea typeface="+mj-ea"/>
                <a:cs typeface="+mj-cs"/>
              </a:defRPr>
            </a:lvl1pPr>
          </a:lstStyle>
          <a:p>
            <a:r>
              <a:rPr lang="en-US"/>
              <a:t>P-1605 How the dataset was created </a:t>
            </a:r>
            <a:endParaRPr lang="es-VE" dirty="0"/>
          </a:p>
        </p:txBody>
      </p:sp>
      <p:pic>
        <p:nvPicPr>
          <p:cNvPr id="6" name="Marcador de contenido 3">
            <a:extLst>
              <a:ext uri="{FF2B5EF4-FFF2-40B4-BE49-F238E27FC236}">
                <a16:creationId xmlns:a16="http://schemas.microsoft.com/office/drawing/2014/main" id="{CC927CE0-802C-4FC6-B382-6B78378C9074}"/>
              </a:ext>
            </a:extLst>
          </p:cNvPr>
          <p:cNvPicPr>
            <a:picLocks noChangeAspect="1"/>
          </p:cNvPicPr>
          <p:nvPr/>
        </p:nvPicPr>
        <p:blipFill>
          <a:blip r:embed="rId2"/>
          <a:stretch>
            <a:fillRect/>
          </a:stretch>
        </p:blipFill>
        <p:spPr>
          <a:xfrm>
            <a:off x="43486" y="754227"/>
            <a:ext cx="9057027" cy="2674773"/>
          </a:xfrm>
          <a:prstGeom prst="rect">
            <a:avLst/>
          </a:prstGeom>
        </p:spPr>
      </p:pic>
      <p:sp>
        <p:nvSpPr>
          <p:cNvPr id="7" name="Oval 6">
            <a:extLst>
              <a:ext uri="{FF2B5EF4-FFF2-40B4-BE49-F238E27FC236}">
                <a16:creationId xmlns:a16="http://schemas.microsoft.com/office/drawing/2014/main" id="{366B7D22-C33B-4449-97E2-5A664BB0A7DD}"/>
              </a:ext>
            </a:extLst>
          </p:cNvPr>
          <p:cNvSpPr/>
          <p:nvPr/>
        </p:nvSpPr>
        <p:spPr>
          <a:xfrm>
            <a:off x="1950721" y="687728"/>
            <a:ext cx="609600" cy="16571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Marcador de contenido 3">
            <a:extLst>
              <a:ext uri="{FF2B5EF4-FFF2-40B4-BE49-F238E27FC236}">
                <a16:creationId xmlns:a16="http://schemas.microsoft.com/office/drawing/2014/main" id="{B06A2C7A-0778-4586-95DD-3D5A26400884}"/>
              </a:ext>
            </a:extLst>
          </p:cNvPr>
          <p:cNvPicPr>
            <a:picLocks noChangeAspect="1"/>
          </p:cNvPicPr>
          <p:nvPr/>
        </p:nvPicPr>
        <p:blipFill>
          <a:blip r:embed="rId3"/>
          <a:stretch>
            <a:fillRect/>
          </a:stretch>
        </p:blipFill>
        <p:spPr>
          <a:xfrm>
            <a:off x="43485" y="3602981"/>
            <a:ext cx="9086579" cy="2196928"/>
          </a:xfrm>
          <a:prstGeom prst="rect">
            <a:avLst/>
          </a:prstGeom>
        </p:spPr>
      </p:pic>
      <p:sp>
        <p:nvSpPr>
          <p:cNvPr id="9" name="Oval 8">
            <a:extLst>
              <a:ext uri="{FF2B5EF4-FFF2-40B4-BE49-F238E27FC236}">
                <a16:creationId xmlns:a16="http://schemas.microsoft.com/office/drawing/2014/main" id="{C5058924-A623-421C-85AA-A75460431416}"/>
              </a:ext>
            </a:extLst>
          </p:cNvPr>
          <p:cNvSpPr/>
          <p:nvPr/>
        </p:nvSpPr>
        <p:spPr>
          <a:xfrm>
            <a:off x="1754777" y="3546252"/>
            <a:ext cx="609600" cy="16571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32227"/>
      </p:ext>
    </p:extLst>
  </p:cSld>
  <p:clrMapOvr>
    <a:masterClrMapping/>
  </p:clrMapOvr>
</p:sld>
</file>

<file path=ppt/theme/theme1.xml><?xml version="1.0" encoding="utf-8"?>
<a:theme xmlns:a="http://schemas.openxmlformats.org/drawingml/2006/main" name="Corporate_PPT_Standard">
  <a:themeElements>
    <a:clrScheme name="chevron">
      <a:dk1>
        <a:sysClr val="windowText" lastClr="000000"/>
      </a:dk1>
      <a:lt1>
        <a:sysClr val="window" lastClr="FFFFFF"/>
      </a:lt1>
      <a:dk2>
        <a:srgbClr val="0B2D71"/>
      </a:dk2>
      <a:lt2>
        <a:srgbClr val="009DD9"/>
      </a:lt2>
      <a:accent1>
        <a:srgbClr val="0066B2"/>
      </a:accent1>
      <a:accent2>
        <a:srgbClr val="00708C"/>
      </a:accent2>
      <a:accent3>
        <a:srgbClr val="769231"/>
      </a:accent3>
      <a:accent4>
        <a:srgbClr val="97002E"/>
      </a:accent4>
      <a:accent5>
        <a:srgbClr val="E5601F"/>
      </a:accent5>
      <a:accent6>
        <a:srgbClr val="751269"/>
      </a:accent6>
      <a:hlink>
        <a:srgbClr val="009DD9"/>
      </a:hlink>
      <a:folHlink>
        <a:srgbClr val="0B2D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hevron_PPT_Standard" id="{F5AF1C88-D356-944A-901D-C3EE1C3CB669}" vid="{02262430-1950-4C42-9482-D72AC495BF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460969A5DF694A96595D867B825084" ma:contentTypeVersion="4" ma:contentTypeDescription="Create a new document." ma:contentTypeScope="" ma:versionID="4071437138f1953962c08b09ee2acfed">
  <xsd:schema xmlns:xsd="http://www.w3.org/2001/XMLSchema" xmlns:xs="http://www.w3.org/2001/XMLSchema" xmlns:p="http://schemas.microsoft.com/office/2006/metadata/properties" xmlns:ns2="5b01a8b9-7f37-42ff-aa0c-82484d81d643" targetNamespace="http://schemas.microsoft.com/office/2006/metadata/properties" ma:root="true" ma:fieldsID="8fe4841f5e9930024c39c767e1cdf1ff" ns2:_="">
    <xsd:import namespace="5b01a8b9-7f37-42ff-aa0c-82484d81d64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1a8b9-7f37-42ff-aa0c-82484d81d6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734919-DBA4-4B51-B206-6BBAD9902CC8}"/>
</file>

<file path=customXml/itemProps2.xml><?xml version="1.0" encoding="utf-8"?>
<ds:datastoreItem xmlns:ds="http://schemas.openxmlformats.org/officeDocument/2006/customXml" ds:itemID="{65606FC1-A450-4F96-9591-40E756E5791A}"/>
</file>

<file path=customXml/itemProps3.xml><?xml version="1.0" encoding="utf-8"?>
<ds:datastoreItem xmlns:ds="http://schemas.openxmlformats.org/officeDocument/2006/customXml" ds:itemID="{9832C4A6-3D11-44E2-A83D-7AC06E7A460F}"/>
</file>

<file path=docProps/app.xml><?xml version="1.0" encoding="utf-8"?>
<Properties xmlns="http://schemas.openxmlformats.org/officeDocument/2006/extended-properties" xmlns:vt="http://schemas.openxmlformats.org/officeDocument/2006/docPropsVTypes">
  <Template>Corporate_PPT_Standard</Template>
  <TotalTime>34498</TotalTime>
  <Words>413</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Corporate_PPT_Standard</vt:lpstr>
      <vt:lpstr>P-1605  Process &amp; Mechanical Condition Variables</vt:lpstr>
      <vt:lpstr>Process &amp; Mechanical Condition Variables</vt:lpstr>
      <vt:lpstr>Process &amp; Mechanical Condition Variables</vt:lpstr>
      <vt:lpstr>Process &amp; Mechanical Condition Variables</vt:lpstr>
      <vt:lpstr>Process &amp; Mechanical Condition Variables</vt:lpstr>
      <vt:lpstr>Process &amp; Mechanical Condition Variables</vt:lpstr>
      <vt:lpstr>P-1605 How the dataset was created </vt:lpstr>
      <vt:lpstr>PowerPoint Presentation</vt:lpstr>
      <vt:lpstr>PowerPoint Presentation</vt:lpstr>
      <vt:lpstr>PowerPoint Presentation</vt:lpstr>
      <vt:lpstr>PowerPoint Presentation</vt:lpstr>
    </vt:vector>
  </TitlesOfParts>
  <Company>Chevron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Machinery Health Report</dc:title>
  <dc:creator>David Kistenmacher</dc:creator>
  <cp:lastModifiedBy>Primera, Ernesto Enrique</cp:lastModifiedBy>
  <cp:revision>547</cp:revision>
  <cp:lastPrinted>2020-06-29T13:17:33Z</cp:lastPrinted>
  <dcterms:created xsi:type="dcterms:W3CDTF">2016-01-27T18:32:18Z</dcterms:created>
  <dcterms:modified xsi:type="dcterms:W3CDTF">2021-02-10T15:43:15Z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4db608-ddec-4a44-8ad7-7d5a79b7448e_Enabled">
    <vt:lpwstr>true</vt:lpwstr>
  </property>
  <property fmtid="{D5CDD505-2E9C-101B-9397-08002B2CF9AE}" pid="3" name="MSIP_Label_6e4db608-ddec-4a44-8ad7-7d5a79b7448e_SetDate">
    <vt:lpwstr>2021-02-10T15:29:24Z</vt:lpwstr>
  </property>
  <property fmtid="{D5CDD505-2E9C-101B-9397-08002B2CF9AE}" pid="4" name="MSIP_Label_6e4db608-ddec-4a44-8ad7-7d5a79b7448e_Method">
    <vt:lpwstr>Standard</vt:lpwstr>
  </property>
  <property fmtid="{D5CDD505-2E9C-101B-9397-08002B2CF9AE}" pid="5" name="MSIP_Label_6e4db608-ddec-4a44-8ad7-7d5a79b7448e_Name">
    <vt:lpwstr>Internal</vt:lpwstr>
  </property>
  <property fmtid="{D5CDD505-2E9C-101B-9397-08002B2CF9AE}" pid="6" name="MSIP_Label_6e4db608-ddec-4a44-8ad7-7d5a79b7448e_SiteId">
    <vt:lpwstr>fd799da1-bfc1-4234-a91c-72b3a1cb9e26</vt:lpwstr>
  </property>
  <property fmtid="{D5CDD505-2E9C-101B-9397-08002B2CF9AE}" pid="7" name="MSIP_Label_6e4db608-ddec-4a44-8ad7-7d5a79b7448e_ActionId">
    <vt:lpwstr>e1f95759-d50a-42f2-af79-022bd1deb3f2</vt:lpwstr>
  </property>
  <property fmtid="{D5CDD505-2E9C-101B-9397-08002B2CF9AE}" pid="8" name="MSIP_Label_6e4db608-ddec-4a44-8ad7-7d5a79b7448e_ContentBits">
    <vt:lpwstr>0</vt:lpwstr>
  </property>
  <property fmtid="{D5CDD505-2E9C-101B-9397-08002B2CF9AE}" pid="9" name="ContentTypeId">
    <vt:lpwstr>0x010100B9460969A5DF694A96595D867B825084</vt:lpwstr>
  </property>
</Properties>
</file>