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obster"/>
      <p:regular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bster-regular.fntdata"/><Relationship Id="rId20" Type="http://schemas.openxmlformats.org/officeDocument/2006/relationships/slide" Target="slides/slide13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5.xml"/><Relationship Id="rId44" Type="http://schemas.openxmlformats.org/officeDocument/2006/relationships/font" Target="fonts/Lato-boldItalic.fntdata"/><Relationship Id="rId21" Type="http://schemas.openxmlformats.org/officeDocument/2006/relationships/slide" Target="slides/slide14.xml"/><Relationship Id="rId43" Type="http://schemas.openxmlformats.org/officeDocument/2006/relationships/font" Target="fonts/Lat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aleway-bold.fntdata"/><Relationship Id="rId14" Type="http://schemas.openxmlformats.org/officeDocument/2006/relationships/slide" Target="slides/slide7.xml"/><Relationship Id="rId36" Type="http://schemas.openxmlformats.org/officeDocument/2006/relationships/font" Target="fonts/Raleway-regular.fntdata"/><Relationship Id="rId17" Type="http://schemas.openxmlformats.org/officeDocument/2006/relationships/slide" Target="slides/slide10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9.xml"/><Relationship Id="rId38" Type="http://schemas.openxmlformats.org/officeDocument/2006/relationships/font" Target="fonts/Raleway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c05e30bfa_1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c05e30bfa_1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c05e30bfa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c05e30bfa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c05e30b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c05e30b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Além do protocolo de comunicação… a principal diferença entre o Bitcoin e o Ethereum é que o Ethereum tem a capacidade de execução de qualquer tipo de instrução, não sendo restrito apenas à operações de troca de moeda. Isso é possível pq Ethereum tem uma EVM</a:t>
            </a:r>
            <a:endParaRPr sz="13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c05e30b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c05e30b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Além do protocolo de comunicação… a principal diferença entre o Bitcoin e o Ethereum é que o Ethereum tem a capacidade de execução de qualquer tipo de instrução, não sendo restrito apenas à operações de troca de moeda. Isso é possível pq Ethereum tem uma EVM</a:t>
            </a:r>
            <a:endParaRPr sz="13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c05e30bfa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c05e30bfa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Ambas são uma rede de computadores rodando compartilhando blockchain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c05e30bfa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c05e30bfa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c05e30bfa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c05e30bfa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c05e30bfa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c05e30bfa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c05e30bf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c05e30b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Além do protocolo de comunicação… a principal diferença entre o Bitcoin e o Ethereum é que o Ethereum tem a capacidade de execução de qualquer tipo de instrução, não sendo restrito apenas à operações de troca de moeda. Isso é possível pq Ethereum tem uma EVM</a:t>
            </a:r>
            <a:endParaRPr sz="13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c05e30bfa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c05e30bfa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c05e30b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c05e30b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Client é basicamente um software que implementa as regras do jogo definidos pelo protocolo Ethereum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115164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115164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05e30b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05e30b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para eu acessar as funções da rede Ethereum, como consultar o saldo ou enviar uma nova transação, nós precisamos de um conector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Esses conectores facilitam o desenvolvimento de programas que interagem com a blockchain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c05e30b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c05e30b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c05e30bf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c05e30bf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c05e30bfa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c05e30bfa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c05e30bfa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c05e30bfa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c05e30bfa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c05e30bfa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c05e30bf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c05e30bf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c3e5ee3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c3e5ee3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115164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115164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baef29786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baef29786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c05e30bfa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c05e30bfa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c05e30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c05e30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Ambas são uma rede de computadores rodando compartilhando blockchain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c05e30b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c05e30b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c05e30bf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c05e30bf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c05e30bf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c05e30bf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" name="Google Shape;89;p11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16" name="Google Shape;116;p1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17" name="Google Shape;11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29" name="Google Shape;129;p17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30" name="Google Shape;13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140" name="Google Shape;140;p18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141" name="Google Shape;14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9" name="Google Shape;14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6" name="Google Shape;15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163" name="Google Shape;16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5" name="Google Shape;165;p2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" name="Google Shape;17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75" name="Google Shape;17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6692100" y="-4050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5" name="Google Shape;195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6692100" y="-4050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203" name="Google Shape;20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07" name="Google Shape;207;p28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08" name="Google Shape;20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8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3" name="Google Shape;213;p28"/>
          <p:cNvSpPr txBox="1"/>
          <p:nvPr/>
        </p:nvSpPr>
        <p:spPr>
          <a:xfrm rot="-5400000">
            <a:off x="7793850" y="158955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9D9D9"/>
                </a:solidFill>
              </a:rPr>
              <a:t>bbchain© Proibida a reprodução sem autorização.</a:t>
            </a:r>
            <a:endParaRPr sz="7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7" name="Google Shape;217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21" name="Google Shape;221;p29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22" name="Google Shape;222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9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/>
        </p:nvSpPr>
        <p:spPr>
          <a:xfrm rot="-5400000">
            <a:off x="7793850" y="158955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9D9D9"/>
                </a:solidFill>
              </a:rPr>
              <a:t>bbchain© Proibida a reprodução sem autorização.</a:t>
            </a:r>
            <a:endParaRPr sz="7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33" name="Google Shape;233;p30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34" name="Google Shape;234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0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9" name="Google Shape;239;p30"/>
          <p:cNvSpPr txBox="1"/>
          <p:nvPr/>
        </p:nvSpPr>
        <p:spPr>
          <a:xfrm rot="-5400000">
            <a:off x="7793850" y="158955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9D9D9"/>
                </a:solidFill>
              </a:rPr>
              <a:t>bbchain© Proibida a reprodução sem autorização.</a:t>
            </a:r>
            <a:endParaRPr sz="7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43" name="Google Shape;243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50" name="Google Shape;250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33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257" name="Google Shape;257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59" name="Google Shape;259;p33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4" name="Google Shape;264;p33"/>
          <p:cNvSpPr txBox="1"/>
          <p:nvPr/>
        </p:nvSpPr>
        <p:spPr>
          <a:xfrm>
            <a:off x="0" y="4788200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72" name="Google Shape;272;p35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73" name="Google Shape;273;p35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35"/>
          <p:cNvSpPr txBox="1"/>
          <p:nvPr/>
        </p:nvSpPr>
        <p:spPr>
          <a:xfrm>
            <a:off x="6720225" y="-42475"/>
            <a:ext cx="2451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3D85C6"/>
                </a:solidFill>
              </a:rPr>
              <a:t>bbchain© Proibida a reprodução sem autorização.</a:t>
            </a:r>
            <a:endParaRPr sz="700">
              <a:solidFill>
                <a:srgbClr val="3D85C6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53" name="Google Shape;5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75" name="Google Shape;7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Google Shape;77;p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hyperlink" Target="http://ethdocs.org/en/latest/ethereum-clients/choosing-a-clien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ethdocs.org/en/latest/connecting-to-clients/index.html#connecting-to-clients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769992" y="2695751"/>
            <a:ext cx="76884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Capítulo I - </a:t>
            </a:r>
            <a:r>
              <a:rPr b="1" lang="pt-BR" sz="30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Plataforma Ethereum</a:t>
            </a:r>
            <a:endParaRPr b="1" sz="30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Capítulo II - </a:t>
            </a:r>
            <a:r>
              <a:rPr b="1" lang="pt-BR" sz="30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Smart Contracts </a:t>
            </a:r>
            <a:r>
              <a:rPr b="1"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(na prática)</a:t>
            </a:r>
            <a:endParaRPr b="1" sz="24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Capítulo III - </a:t>
            </a:r>
            <a:r>
              <a:rPr b="1" lang="pt-BR" sz="30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pt-BR" sz="30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rojetos</a:t>
            </a:r>
            <a:r>
              <a:rPr b="1" lang="pt-BR" sz="30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1 - 10 </a:t>
            </a:r>
            <a:r>
              <a:rPr b="1"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(hands-on)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727801" y="1231983"/>
            <a:ext cx="76884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Laboratório de </a:t>
            </a:r>
            <a:r>
              <a:rPr lang="pt-BR">
                <a:solidFill>
                  <a:srgbClr val="FFFF00"/>
                </a:solidFill>
              </a:rPr>
              <a:t>Smart Contracts</a:t>
            </a:r>
            <a:r>
              <a:rPr lang="pt-BR">
                <a:solidFill>
                  <a:srgbClr val="FFFFFF"/>
                </a:solidFill>
              </a:rPr>
              <a:t> e </a:t>
            </a:r>
            <a:r>
              <a:rPr lang="pt-BR">
                <a:solidFill>
                  <a:srgbClr val="FFFF00"/>
                </a:solidFill>
              </a:rPr>
              <a:t>Cryptocurrencies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Diferenças entre a blockchain do </a:t>
            </a:r>
            <a:r>
              <a:rPr b="1" lang="pt-BR">
                <a:solidFill>
                  <a:srgbClr val="000000"/>
                </a:solidFill>
              </a:rPr>
              <a:t>Bitcoin</a:t>
            </a:r>
            <a:r>
              <a:rPr lang="pt-BR">
                <a:solidFill>
                  <a:srgbClr val="000000"/>
                </a:solidFill>
              </a:rPr>
              <a:t> e do </a:t>
            </a:r>
            <a:r>
              <a:rPr b="1" lang="pt-BR">
                <a:solidFill>
                  <a:srgbClr val="000000"/>
                </a:solidFill>
              </a:rPr>
              <a:t>Ethereum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pt-BR">
                <a:solidFill>
                  <a:schemeClr val="accent3"/>
                </a:solidFill>
              </a:rPr>
              <a:t>Como Ethereum </a:t>
            </a:r>
            <a:r>
              <a:rPr b="1" lang="pt-BR">
                <a:solidFill>
                  <a:schemeClr val="accent3"/>
                </a:solidFill>
              </a:rPr>
              <a:t>executa código</a:t>
            </a:r>
            <a:r>
              <a:rPr lang="pt-BR">
                <a:solidFill>
                  <a:schemeClr val="accent3"/>
                </a:solidFill>
              </a:rPr>
              <a:t> em uma rede blockchain com a </a:t>
            </a:r>
            <a:r>
              <a:rPr b="1" lang="pt-BR">
                <a:solidFill>
                  <a:schemeClr val="accent3"/>
                </a:solidFill>
              </a:rPr>
              <a:t>Ethereum Virtual Machine (EVM)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funciona o </a:t>
            </a:r>
            <a:r>
              <a:rPr b="1" lang="pt-BR">
                <a:solidFill>
                  <a:srgbClr val="073763"/>
                </a:solidFill>
              </a:rPr>
              <a:t>incentivo</a:t>
            </a:r>
            <a:r>
              <a:rPr lang="pt-BR">
                <a:solidFill>
                  <a:srgbClr val="073763"/>
                </a:solidFill>
              </a:rPr>
              <a:t> na rede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</a:t>
            </a:r>
            <a:r>
              <a:rPr b="1" lang="pt-BR">
                <a:solidFill>
                  <a:srgbClr val="073763"/>
                </a:solidFill>
              </a:rPr>
              <a:t>interagir</a:t>
            </a:r>
            <a:r>
              <a:rPr lang="pt-BR">
                <a:solidFill>
                  <a:srgbClr val="073763"/>
                </a:solidFill>
              </a:rPr>
              <a:t> com a plataforma Ethereum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Tipos de redes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355" name="Google Shape;355;p46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neste capítulo?</a:t>
            </a:r>
            <a:endParaRPr/>
          </a:p>
        </p:txBody>
      </p:sp>
      <p:sp>
        <p:nvSpPr>
          <p:cNvPr id="356" name="Google Shape;356;p46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relacionados a plataforma Ethereum.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Ethereum Virtual Machine (EVM)</a:t>
            </a:r>
            <a:endParaRPr/>
          </a:p>
        </p:txBody>
      </p:sp>
      <p:pic>
        <p:nvPicPr>
          <p:cNvPr id="362" name="Google Shape;3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841" y="110475"/>
            <a:ext cx="48855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>
            <p:ph idx="1" type="subTitle"/>
          </p:nvPr>
        </p:nvSpPr>
        <p:spPr>
          <a:xfrm>
            <a:off x="270875" y="2884875"/>
            <a:ext cx="34368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</a:t>
            </a:r>
            <a:r>
              <a:rPr b="1" lang="pt-BR">
                <a:solidFill>
                  <a:srgbClr val="FFFF00"/>
                </a:solidFill>
              </a:rPr>
              <a:t>nó da rede Ethereum possui uma EVM</a:t>
            </a:r>
            <a:r>
              <a:rPr lang="pt-BR"/>
              <a:t>, </a:t>
            </a:r>
            <a:r>
              <a:rPr lang="pt-BR"/>
              <a:t>similar uma </a:t>
            </a:r>
            <a:r>
              <a:rPr b="1" lang="pt-BR"/>
              <a:t>Java Virtual Machine (JVM)</a:t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b="1" lang="pt-BR">
                <a:solidFill>
                  <a:srgbClr val="FFFF00"/>
                </a:solidFill>
              </a:rPr>
              <a:t>EVM</a:t>
            </a:r>
            <a:r>
              <a:rPr b="1" lang="pt-BR">
                <a:solidFill>
                  <a:srgbClr val="CFE2F3"/>
                </a:solidFill>
              </a:rPr>
              <a:t> </a:t>
            </a:r>
            <a:r>
              <a:rPr lang="pt-BR">
                <a:solidFill>
                  <a:srgbClr val="CFE2F3"/>
                </a:solidFill>
              </a:rPr>
              <a:t>recebe</a:t>
            </a:r>
            <a:r>
              <a:rPr b="1" lang="pt-BR">
                <a:solidFill>
                  <a:srgbClr val="FFFF00"/>
                </a:solidFill>
              </a:rPr>
              <a:t> bytecodes</a:t>
            </a:r>
            <a:r>
              <a:rPr lang="pt-BR">
                <a:solidFill>
                  <a:srgbClr val="C9DAF8"/>
                </a:solidFill>
              </a:rPr>
              <a:t> </a:t>
            </a:r>
            <a:r>
              <a:rPr lang="pt-BR"/>
              <a:t>enviados </a:t>
            </a:r>
            <a:r>
              <a:rPr lang="pt-BR">
                <a:solidFill>
                  <a:srgbClr val="CFE2F3"/>
                </a:solidFill>
              </a:rPr>
              <a:t>junto às </a:t>
            </a:r>
            <a:r>
              <a:rPr b="1" lang="pt-BR">
                <a:solidFill>
                  <a:srgbClr val="FFFF00"/>
                </a:solidFill>
              </a:rPr>
              <a:t>transações</a:t>
            </a:r>
            <a:r>
              <a:rPr lang="pt-BR">
                <a:solidFill>
                  <a:srgbClr val="CFE2F3"/>
                </a:solidFill>
              </a:rPr>
              <a:t> e </a:t>
            </a:r>
            <a:r>
              <a:rPr b="1" lang="pt-BR">
                <a:solidFill>
                  <a:srgbClr val="FFFF00"/>
                </a:solidFill>
              </a:rPr>
              <a:t>executa-os </a:t>
            </a:r>
            <a:r>
              <a:rPr lang="pt-BR">
                <a:solidFill>
                  <a:srgbClr val="CFE2F3"/>
                </a:solidFill>
              </a:rPr>
              <a:t>em todos os nós da rede.</a:t>
            </a:r>
            <a:r>
              <a:rPr lang="pt-BR">
                <a:solidFill>
                  <a:srgbClr val="C9DAF8"/>
                </a:solidFill>
              </a:rPr>
              <a:t> </a:t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Ethereum Virtual Machine (EVM)</a:t>
            </a:r>
            <a:endParaRPr/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270875" y="3161525"/>
            <a:ext cx="34368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AF8"/>
                </a:solidFill>
              </a:rPr>
              <a:t>Ethereum suportam apenas a </a:t>
            </a:r>
            <a:r>
              <a:rPr b="1" lang="pt-BR">
                <a:solidFill>
                  <a:srgbClr val="FFFF00"/>
                </a:solidFill>
              </a:rPr>
              <a:t>linguagem Solidity</a:t>
            </a:r>
            <a:r>
              <a:rPr lang="pt-BR"/>
              <a:t> (s</a:t>
            </a:r>
            <a:r>
              <a:rPr lang="pt-BR">
                <a:solidFill>
                  <a:srgbClr val="C9DAF8"/>
                </a:solidFill>
              </a:rPr>
              <a:t>intaxe similar ao do Javascript).</a:t>
            </a:r>
            <a:endParaRPr>
              <a:solidFill>
                <a:srgbClr val="C9DAF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b="1" lang="pt-BR">
                <a:solidFill>
                  <a:srgbClr val="FFFF00"/>
                </a:solidFill>
              </a:rPr>
              <a:t>código fonte Solidity</a:t>
            </a:r>
            <a:r>
              <a:rPr lang="pt-BR"/>
              <a:t> é compilado para </a:t>
            </a:r>
            <a:r>
              <a:rPr b="1" lang="pt-BR">
                <a:solidFill>
                  <a:srgbClr val="FFFF00"/>
                </a:solidFill>
              </a:rPr>
              <a:t>bytecode</a:t>
            </a:r>
            <a:r>
              <a:rPr lang="pt-BR"/>
              <a:t> e uma interface </a:t>
            </a:r>
            <a:r>
              <a:rPr b="1" lang="pt-BR">
                <a:solidFill>
                  <a:srgbClr val="FFFF00"/>
                </a:solidFill>
              </a:rPr>
              <a:t>ABI</a:t>
            </a:r>
            <a:r>
              <a:rPr lang="pt-BR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1" y="440662"/>
            <a:ext cx="4471900" cy="4262175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rgbClr val="000000">
                <a:alpha val="31000"/>
              </a:srgbClr>
            </a:outerShdw>
            <a:reflection blurRad="0" dir="0" dist="0" endA="0" endPos="30000" fadeDir="5400012" kx="0" rotWithShape="0" algn="bl" stA="31000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9"/>
          <p:cNvSpPr txBox="1"/>
          <p:nvPr/>
        </p:nvSpPr>
        <p:spPr>
          <a:xfrm>
            <a:off x="3962875" y="223725"/>
            <a:ext cx="893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/>
              <a:t>vs</a:t>
            </a:r>
            <a:endParaRPr i="1" sz="3000"/>
          </a:p>
        </p:txBody>
      </p:sp>
      <p:sp>
        <p:nvSpPr>
          <p:cNvPr id="377" name="Google Shape;377;p49"/>
          <p:cNvSpPr txBox="1"/>
          <p:nvPr/>
        </p:nvSpPr>
        <p:spPr>
          <a:xfrm>
            <a:off x="5225625" y="2638500"/>
            <a:ext cx="554400" cy="15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</a:rPr>
              <a:t>EVM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78" name="Google Shape;378;p49"/>
          <p:cNvSpPr txBox="1"/>
          <p:nvPr/>
        </p:nvSpPr>
        <p:spPr>
          <a:xfrm>
            <a:off x="5870816" y="1569200"/>
            <a:ext cx="554400" cy="15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</a:rPr>
              <a:t>EVM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79" name="Google Shape;379;p49"/>
          <p:cNvSpPr txBox="1"/>
          <p:nvPr/>
        </p:nvSpPr>
        <p:spPr>
          <a:xfrm>
            <a:off x="7388666" y="1569200"/>
            <a:ext cx="554400" cy="15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</a:rPr>
              <a:t>EVM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8115991" y="2707200"/>
            <a:ext cx="554400" cy="15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</a:rPr>
              <a:t>EVM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81" name="Google Shape;381;p49"/>
          <p:cNvSpPr txBox="1"/>
          <p:nvPr/>
        </p:nvSpPr>
        <p:spPr>
          <a:xfrm>
            <a:off x="7508666" y="3855441"/>
            <a:ext cx="554400" cy="15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</a:rPr>
              <a:t>EVM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5997891" y="3855441"/>
            <a:ext cx="554400" cy="15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</a:rPr>
              <a:t>EVM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428825" y="115832"/>
            <a:ext cx="81855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Entendemos como a </a:t>
            </a:r>
            <a:r>
              <a:rPr b="1" lang="pt-BR">
                <a:solidFill>
                  <a:srgbClr val="FFFF00"/>
                </a:solidFill>
              </a:rPr>
              <a:t>rede Ethereum</a:t>
            </a:r>
            <a:r>
              <a:rPr lang="pt-BR"/>
              <a:t> consegue </a:t>
            </a:r>
            <a:r>
              <a:rPr b="1" lang="pt-BR">
                <a:solidFill>
                  <a:srgbClr val="FFFF00"/>
                </a:solidFill>
              </a:rPr>
              <a:t>executar código</a:t>
            </a:r>
            <a:r>
              <a:rPr lang="pt-BR"/>
              <a:t> personalizado em uma </a:t>
            </a:r>
            <a:r>
              <a:rPr b="1" lang="pt-BR">
                <a:solidFill>
                  <a:srgbClr val="FFFF00"/>
                </a:solidFill>
              </a:rPr>
              <a:t>blockchain</a:t>
            </a:r>
            <a:r>
              <a:rPr lang="pt-BR"/>
              <a:t>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428825" y="115832"/>
            <a:ext cx="81855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Entendemos como a </a:t>
            </a:r>
            <a:r>
              <a:rPr b="1" lang="pt-BR">
                <a:solidFill>
                  <a:srgbClr val="FFFF00"/>
                </a:solidFill>
              </a:rPr>
              <a:t>rede Ethereum</a:t>
            </a:r>
            <a:r>
              <a:rPr lang="pt-BR"/>
              <a:t> consegue </a:t>
            </a:r>
            <a:r>
              <a:rPr b="1" lang="pt-BR">
                <a:solidFill>
                  <a:srgbClr val="FFFF00"/>
                </a:solidFill>
              </a:rPr>
              <a:t>executar código</a:t>
            </a:r>
            <a:r>
              <a:rPr lang="pt-BR"/>
              <a:t> personalizado em uma </a:t>
            </a:r>
            <a:r>
              <a:rPr b="1" lang="pt-BR">
                <a:solidFill>
                  <a:srgbClr val="FFFF00"/>
                </a:solidFill>
              </a:rPr>
              <a:t>blockchain</a:t>
            </a:r>
            <a:r>
              <a:rPr lang="pt-BR"/>
              <a:t>!</a:t>
            </a:r>
            <a:endParaRPr/>
          </a:p>
        </p:txBody>
      </p:sp>
      <p:grpSp>
        <p:nvGrpSpPr>
          <p:cNvPr id="393" name="Google Shape;393;p51"/>
          <p:cNvGrpSpPr/>
          <p:nvPr/>
        </p:nvGrpSpPr>
        <p:grpSpPr>
          <a:xfrm>
            <a:off x="141575" y="1065981"/>
            <a:ext cx="8855122" cy="3942300"/>
            <a:chOff x="0" y="1201175"/>
            <a:chExt cx="9144075" cy="3942300"/>
          </a:xfrm>
        </p:grpSpPr>
        <p:sp>
          <p:nvSpPr>
            <p:cNvPr id="394" name="Google Shape;394;p51"/>
            <p:cNvSpPr/>
            <p:nvPr/>
          </p:nvSpPr>
          <p:spPr>
            <a:xfrm>
              <a:off x="0" y="2618075"/>
              <a:ext cx="9144000" cy="2525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  <a:effectLst>
              <a:outerShdw blurRad="14288" rotWithShape="0" algn="bl" dir="5400000" dist="9525">
                <a:srgbClr val="000000">
                  <a:alpha val="31000"/>
                </a:srgbClr>
              </a:outerShdw>
              <a:reflection blurRad="0" dir="0" dist="0" endA="0" endPos="30000" fadeDir="5400012" kx="0" rotWithShape="0" algn="bl" stA="3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8397900" y="2618075"/>
              <a:ext cx="746100" cy="25254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0" y="1201175"/>
              <a:ext cx="9144000" cy="14169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14288" rotWithShape="0" algn="bl" dir="5400000" dist="9525">
                <a:srgbClr val="000000">
                  <a:alpha val="31000"/>
                </a:srgbClr>
              </a:outerShdw>
              <a:reflection blurRad="0" dir="0" dist="0" endA="0" endPos="30000" fadeDir="5400012" kx="0" rotWithShape="0" algn="bl" stA="3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8397975" y="1201175"/>
              <a:ext cx="746100" cy="14169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1724775" y="3008075"/>
              <a:ext cx="4876500" cy="10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8" rotWithShape="0" algn="bl" dir="5400000" dist="9525">
                <a:srgbClr val="000000">
                  <a:alpha val="31000"/>
                </a:srgbClr>
              </a:outerShdw>
              <a:reflection blurRad="0" dir="0" dist="0" endA="0" endPos="30000" fadeDir="5400012" kx="0" rotWithShape="0" algn="bl" stA="3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9" name="Google Shape;39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5050" y="1325925"/>
              <a:ext cx="2210650" cy="2107000"/>
            </a:xfrm>
            <a:prstGeom prst="rect">
              <a:avLst/>
            </a:prstGeom>
            <a:noFill/>
            <a:ln>
              <a:noFill/>
            </a:ln>
            <a:effectLst>
              <a:outerShdw blurRad="14288" rotWithShape="0" algn="bl" dir="5400000" dist="9525">
                <a:srgbClr val="000000">
                  <a:alpha val="31000"/>
                </a:srgbClr>
              </a:outerShdw>
              <a:reflection blurRad="0" dir="0" dist="0" endA="0" endPos="30000" fadeDir="5400012" kx="0" rotWithShape="0" algn="bl" stA="31000" stPos="0" sy="-100000" ky="0"/>
            </a:effectLst>
          </p:spPr>
        </p:pic>
        <p:sp>
          <p:nvSpPr>
            <p:cNvPr id="400" name="Google Shape;400;p51"/>
            <p:cNvSpPr txBox="1"/>
            <p:nvPr/>
          </p:nvSpPr>
          <p:spPr>
            <a:xfrm>
              <a:off x="1806900" y="3176375"/>
              <a:ext cx="11745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0B5394"/>
                  </a:solidFill>
                  <a:latin typeface="Raleway"/>
                  <a:ea typeface="Raleway"/>
                  <a:cs typeface="Raleway"/>
                  <a:sym typeface="Raleway"/>
                </a:rPr>
                <a:t>Nó da rede Blockchain</a:t>
              </a:r>
              <a:endParaRPr b="1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1" name="Google Shape;401;p51"/>
            <p:cNvSpPr txBox="1"/>
            <p:nvPr/>
          </p:nvSpPr>
          <p:spPr>
            <a:xfrm rot="5400000">
              <a:off x="7556742" y="3577325"/>
              <a:ext cx="2433000" cy="6069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9525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CC0000"/>
                  </a:solidFill>
                  <a:latin typeface="Lobster"/>
                  <a:ea typeface="Lobster"/>
                  <a:cs typeface="Lobster"/>
                  <a:sym typeface="Lobster"/>
                </a:rPr>
                <a:t>Rede Blockchain</a:t>
              </a:r>
              <a:endParaRPr b="1" sz="24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402" name="Google Shape;402;p51"/>
            <p:cNvSpPr txBox="1"/>
            <p:nvPr/>
          </p:nvSpPr>
          <p:spPr>
            <a:xfrm rot="5400000">
              <a:off x="8100917" y="1533725"/>
              <a:ext cx="1355100" cy="6900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9525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CC0000"/>
                  </a:solidFill>
                  <a:latin typeface="Lobster"/>
                  <a:ea typeface="Lobster"/>
                  <a:cs typeface="Lobster"/>
                  <a:sym typeface="Lobster"/>
                </a:rPr>
                <a:t>Blockchain</a:t>
              </a:r>
              <a:endParaRPr b="1" sz="2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CC0000"/>
                  </a:solidFill>
                  <a:latin typeface="Lobster"/>
                  <a:ea typeface="Lobster"/>
                  <a:cs typeface="Lobster"/>
                  <a:sym typeface="Lobster"/>
                </a:rPr>
                <a:t>Developer</a:t>
              </a:r>
              <a:endParaRPr b="1" sz="2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grpSp>
          <p:nvGrpSpPr>
            <p:cNvPr id="403" name="Google Shape;403;p51"/>
            <p:cNvGrpSpPr/>
            <p:nvPr/>
          </p:nvGrpSpPr>
          <p:grpSpPr>
            <a:xfrm>
              <a:off x="645125" y="4293826"/>
              <a:ext cx="1256775" cy="803299"/>
              <a:chOff x="747800" y="4254376"/>
              <a:chExt cx="1256775" cy="803299"/>
            </a:xfrm>
          </p:grpSpPr>
          <p:sp>
            <p:nvSpPr>
              <p:cNvPr id="404" name="Google Shape;404;p51"/>
              <p:cNvSpPr/>
              <p:nvPr/>
            </p:nvSpPr>
            <p:spPr>
              <a:xfrm>
                <a:off x="747875" y="4285175"/>
                <a:ext cx="1256700" cy="772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8" rotWithShape="0" algn="bl" dir="5400000" dist="9525">
                  <a:srgbClr val="000000">
                    <a:alpha val="31000"/>
                  </a:srgbClr>
                </a:outerShdw>
                <a:reflection blurRad="0" dir="0" dist="0" endA="0" endPos="30000" fadeDir="5400012" kx="0" rotWithShape="0" algn="bl" stA="3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1"/>
              <p:cNvSpPr txBox="1"/>
              <p:nvPr/>
            </p:nvSpPr>
            <p:spPr>
              <a:xfrm>
                <a:off x="747800" y="4254376"/>
                <a:ext cx="1256700" cy="5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>
                    <a:solidFill>
                      <a:srgbClr val="0B5394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Nó da rede Blockchain</a:t>
                </a:r>
                <a:endParaRPr b="1">
                  <a:solidFill>
                    <a:srgbClr val="0B5394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06" name="Google Shape;406;p51"/>
            <p:cNvGrpSpPr/>
            <p:nvPr/>
          </p:nvGrpSpPr>
          <p:grpSpPr>
            <a:xfrm>
              <a:off x="2214300" y="4293826"/>
              <a:ext cx="1256775" cy="803299"/>
              <a:chOff x="747800" y="4254376"/>
              <a:chExt cx="1256775" cy="803299"/>
            </a:xfrm>
          </p:grpSpPr>
          <p:sp>
            <p:nvSpPr>
              <p:cNvPr id="407" name="Google Shape;407;p51"/>
              <p:cNvSpPr/>
              <p:nvPr/>
            </p:nvSpPr>
            <p:spPr>
              <a:xfrm>
                <a:off x="747875" y="4285175"/>
                <a:ext cx="1256700" cy="772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8" rotWithShape="0" algn="bl" dir="5400000" dist="9525">
                  <a:srgbClr val="000000">
                    <a:alpha val="31000"/>
                  </a:srgbClr>
                </a:outerShdw>
                <a:reflection blurRad="0" dir="0" dist="0" endA="0" endPos="30000" fadeDir="5400012" kx="0" rotWithShape="0" algn="bl" stA="3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51"/>
              <p:cNvSpPr txBox="1"/>
              <p:nvPr/>
            </p:nvSpPr>
            <p:spPr>
              <a:xfrm>
                <a:off x="747800" y="4254376"/>
                <a:ext cx="1256700" cy="5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>
                    <a:solidFill>
                      <a:srgbClr val="0B5394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Nó da rede Blockchain</a:t>
                </a:r>
                <a:endParaRPr b="1">
                  <a:solidFill>
                    <a:srgbClr val="0B5394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09" name="Google Shape;409;p51"/>
            <p:cNvGrpSpPr/>
            <p:nvPr/>
          </p:nvGrpSpPr>
          <p:grpSpPr>
            <a:xfrm>
              <a:off x="3732150" y="4293826"/>
              <a:ext cx="1256775" cy="803299"/>
              <a:chOff x="747809" y="4254376"/>
              <a:chExt cx="1256775" cy="803299"/>
            </a:xfrm>
          </p:grpSpPr>
          <p:sp>
            <p:nvSpPr>
              <p:cNvPr id="410" name="Google Shape;410;p51"/>
              <p:cNvSpPr/>
              <p:nvPr/>
            </p:nvSpPr>
            <p:spPr>
              <a:xfrm>
                <a:off x="747884" y="4285175"/>
                <a:ext cx="1256700" cy="772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8" rotWithShape="0" algn="bl" dir="5400000" dist="9525">
                  <a:srgbClr val="000000">
                    <a:alpha val="31000"/>
                  </a:srgbClr>
                </a:outerShdw>
                <a:reflection blurRad="0" dir="0" dist="0" endA="0" endPos="30000" fadeDir="5400012" kx="0" rotWithShape="0" algn="bl" stA="3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51"/>
              <p:cNvSpPr txBox="1"/>
              <p:nvPr/>
            </p:nvSpPr>
            <p:spPr>
              <a:xfrm>
                <a:off x="747809" y="4254376"/>
                <a:ext cx="1256700" cy="5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>
                    <a:solidFill>
                      <a:srgbClr val="0B5394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Nó da rede Blockchain</a:t>
                </a:r>
                <a:endParaRPr b="1">
                  <a:solidFill>
                    <a:srgbClr val="0B5394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12" name="Google Shape;412;p51"/>
            <p:cNvGrpSpPr/>
            <p:nvPr/>
          </p:nvGrpSpPr>
          <p:grpSpPr>
            <a:xfrm>
              <a:off x="5303425" y="4293826"/>
              <a:ext cx="1256775" cy="803299"/>
              <a:chOff x="747799" y="4254376"/>
              <a:chExt cx="1256775" cy="803299"/>
            </a:xfrm>
          </p:grpSpPr>
          <p:sp>
            <p:nvSpPr>
              <p:cNvPr id="413" name="Google Shape;413;p51"/>
              <p:cNvSpPr/>
              <p:nvPr/>
            </p:nvSpPr>
            <p:spPr>
              <a:xfrm>
                <a:off x="747874" y="4285175"/>
                <a:ext cx="1256700" cy="772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8" rotWithShape="0" algn="bl" dir="5400000" dist="9525">
                  <a:srgbClr val="000000">
                    <a:alpha val="31000"/>
                  </a:srgbClr>
                </a:outerShdw>
                <a:reflection blurRad="0" dir="0" dist="0" endA="0" endPos="30000" fadeDir="5400012" kx="0" rotWithShape="0" algn="bl" stA="3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1"/>
              <p:cNvSpPr txBox="1"/>
              <p:nvPr/>
            </p:nvSpPr>
            <p:spPr>
              <a:xfrm>
                <a:off x="747799" y="4254376"/>
                <a:ext cx="1256700" cy="5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>
                    <a:solidFill>
                      <a:srgbClr val="0B5394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Nó da rede Blockchain</a:t>
                </a:r>
                <a:endParaRPr b="1">
                  <a:solidFill>
                    <a:srgbClr val="0B5394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415" name="Google Shape;415;p51"/>
            <p:cNvGrpSpPr/>
            <p:nvPr/>
          </p:nvGrpSpPr>
          <p:grpSpPr>
            <a:xfrm>
              <a:off x="6850650" y="4293824"/>
              <a:ext cx="1256775" cy="803302"/>
              <a:chOff x="747799" y="4254382"/>
              <a:chExt cx="1256775" cy="803302"/>
            </a:xfrm>
          </p:grpSpPr>
          <p:sp>
            <p:nvSpPr>
              <p:cNvPr id="416" name="Google Shape;416;p51"/>
              <p:cNvSpPr/>
              <p:nvPr/>
            </p:nvSpPr>
            <p:spPr>
              <a:xfrm>
                <a:off x="747874" y="4285184"/>
                <a:ext cx="1256700" cy="772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8" rotWithShape="0" algn="bl" dir="5400000" dist="9525">
                  <a:srgbClr val="000000">
                    <a:alpha val="31000"/>
                  </a:srgbClr>
                </a:outerShdw>
                <a:reflection blurRad="0" dir="0" dist="0" endA="0" endPos="30000" fadeDir="5400012" kx="0" rotWithShape="0" algn="bl" stA="3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51"/>
              <p:cNvSpPr txBox="1"/>
              <p:nvPr/>
            </p:nvSpPr>
            <p:spPr>
              <a:xfrm>
                <a:off x="747799" y="4254382"/>
                <a:ext cx="1256700" cy="5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>
                    <a:solidFill>
                      <a:srgbClr val="0B5394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Nó da rede Blockchain</a:t>
                </a:r>
                <a:endParaRPr b="1">
                  <a:solidFill>
                    <a:srgbClr val="0B5394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cxnSp>
          <p:nvCxnSpPr>
            <p:cNvPr id="418" name="Google Shape;418;p51"/>
            <p:cNvCxnSpPr/>
            <p:nvPr/>
          </p:nvCxnSpPr>
          <p:spPr>
            <a:xfrm flipH="1" rot="10800000">
              <a:off x="1273475" y="4048023"/>
              <a:ext cx="923700" cy="26940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51"/>
            <p:cNvCxnSpPr/>
            <p:nvPr/>
          </p:nvCxnSpPr>
          <p:spPr>
            <a:xfrm flipH="1" rot="10800000">
              <a:off x="2842650" y="4027623"/>
              <a:ext cx="295500" cy="28980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51"/>
            <p:cNvCxnSpPr/>
            <p:nvPr/>
          </p:nvCxnSpPr>
          <p:spPr>
            <a:xfrm rot="10800000">
              <a:off x="4310700" y="4048023"/>
              <a:ext cx="49800" cy="26940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51"/>
            <p:cNvCxnSpPr/>
            <p:nvPr/>
          </p:nvCxnSpPr>
          <p:spPr>
            <a:xfrm rot="10800000">
              <a:off x="5397175" y="4037823"/>
              <a:ext cx="534600" cy="27960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51"/>
            <p:cNvCxnSpPr/>
            <p:nvPr/>
          </p:nvCxnSpPr>
          <p:spPr>
            <a:xfrm rot="10800000">
              <a:off x="6147900" y="4032721"/>
              <a:ext cx="1331100" cy="28470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51"/>
            <p:cNvCxnSpPr>
              <a:endCxn id="408" idx="1"/>
            </p:cNvCxnSpPr>
            <p:nvPr/>
          </p:nvCxnSpPr>
          <p:spPr>
            <a:xfrm>
              <a:off x="1902000" y="4548376"/>
              <a:ext cx="312300" cy="600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51"/>
            <p:cNvCxnSpPr>
              <a:stCxn id="408" idx="3"/>
              <a:endCxn id="411" idx="1"/>
            </p:cNvCxnSpPr>
            <p:nvPr/>
          </p:nvCxnSpPr>
          <p:spPr>
            <a:xfrm>
              <a:off x="3471000" y="4554376"/>
              <a:ext cx="261300" cy="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51"/>
            <p:cNvCxnSpPr>
              <a:stCxn id="411" idx="3"/>
              <a:endCxn id="414" idx="1"/>
            </p:cNvCxnSpPr>
            <p:nvPr/>
          </p:nvCxnSpPr>
          <p:spPr>
            <a:xfrm>
              <a:off x="4988850" y="4554376"/>
              <a:ext cx="314400" cy="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51"/>
            <p:cNvCxnSpPr>
              <a:stCxn id="414" idx="3"/>
              <a:endCxn id="417" idx="1"/>
            </p:cNvCxnSpPr>
            <p:nvPr/>
          </p:nvCxnSpPr>
          <p:spPr>
            <a:xfrm>
              <a:off x="6560125" y="4554376"/>
              <a:ext cx="290700" cy="0"/>
            </a:xfrm>
            <a:prstGeom prst="straightConnector1">
              <a:avLst/>
            </a:pr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27" name="Google Shape;427;p51"/>
          <p:cNvPicPr preferRelativeResize="0"/>
          <p:nvPr/>
        </p:nvPicPr>
        <p:blipFill rotWithShape="1">
          <a:blip r:embed="rId3">
            <a:alphaModFix/>
          </a:blip>
          <a:srcRect b="0" l="0" r="0" t="81373"/>
          <a:stretch/>
        </p:blipFill>
        <p:spPr>
          <a:xfrm>
            <a:off x="796713" y="4704180"/>
            <a:ext cx="1148051" cy="2038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rgbClr val="000000">
                <a:alpha val="31000"/>
              </a:srgbClr>
            </a:outerShdw>
            <a:reflection blurRad="0" dir="0" dist="0" endA="0" endPos="30000" fadeDir="5400012" kx="0" rotWithShape="0" algn="bl" stA="31000" stPos="0" sy="-100000" ky="0"/>
          </a:effectLst>
        </p:spPr>
      </p:pic>
      <p:pic>
        <p:nvPicPr>
          <p:cNvPr id="428" name="Google Shape;428;p51"/>
          <p:cNvPicPr preferRelativeResize="0"/>
          <p:nvPr/>
        </p:nvPicPr>
        <p:blipFill rotWithShape="1">
          <a:blip r:embed="rId3">
            <a:alphaModFix/>
          </a:blip>
          <a:srcRect b="0" l="0" r="0" t="81373"/>
          <a:stretch/>
        </p:blipFill>
        <p:spPr>
          <a:xfrm>
            <a:off x="2313284" y="4704180"/>
            <a:ext cx="1148051" cy="2038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rgbClr val="000000">
                <a:alpha val="31000"/>
              </a:srgbClr>
            </a:outerShdw>
            <a:reflection blurRad="0" dir="0" dist="0" endA="0" endPos="30000" fadeDir="5400012" kx="0" rotWithShape="0" algn="bl" stA="31000" stPos="0" sy="-100000" ky="0"/>
          </a:effectLst>
        </p:spPr>
      </p:pic>
      <p:pic>
        <p:nvPicPr>
          <p:cNvPr id="429" name="Google Shape;429;p51"/>
          <p:cNvPicPr preferRelativeResize="0"/>
          <p:nvPr/>
        </p:nvPicPr>
        <p:blipFill rotWithShape="1">
          <a:blip r:embed="rId3">
            <a:alphaModFix/>
          </a:blip>
          <a:srcRect b="0" l="0" r="0" t="81373"/>
          <a:stretch/>
        </p:blipFill>
        <p:spPr>
          <a:xfrm>
            <a:off x="3791268" y="4704180"/>
            <a:ext cx="1148051" cy="2038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rgbClr val="000000">
                <a:alpha val="31000"/>
              </a:srgbClr>
            </a:outerShdw>
            <a:reflection blurRad="0" dir="0" dist="0" endA="0" endPos="30000" fadeDir="5400012" kx="0" rotWithShape="0" algn="bl" stA="31000" stPos="0" sy="-100000" ky="0"/>
          </a:effectLst>
        </p:spPr>
      </p:pic>
      <p:pic>
        <p:nvPicPr>
          <p:cNvPr id="430" name="Google Shape;430;p51"/>
          <p:cNvPicPr preferRelativeResize="0"/>
          <p:nvPr/>
        </p:nvPicPr>
        <p:blipFill rotWithShape="1">
          <a:blip r:embed="rId3">
            <a:alphaModFix/>
          </a:blip>
          <a:srcRect b="0" l="0" r="0" t="81373"/>
          <a:stretch/>
        </p:blipFill>
        <p:spPr>
          <a:xfrm>
            <a:off x="5306123" y="4704180"/>
            <a:ext cx="1148051" cy="2038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rgbClr val="000000">
                <a:alpha val="31000"/>
              </a:srgbClr>
            </a:outerShdw>
            <a:reflection blurRad="0" dir="0" dist="0" endA="0" endPos="30000" fadeDir="5400012" kx="0" rotWithShape="0" algn="bl" stA="31000" stPos="0" sy="-100000" ky="0"/>
          </a:effectLst>
        </p:spPr>
      </p:pic>
      <p:pic>
        <p:nvPicPr>
          <p:cNvPr id="431" name="Google Shape;431;p51"/>
          <p:cNvPicPr preferRelativeResize="0"/>
          <p:nvPr/>
        </p:nvPicPr>
        <p:blipFill rotWithShape="1">
          <a:blip r:embed="rId3">
            <a:alphaModFix/>
          </a:blip>
          <a:srcRect b="0" l="0" r="0" t="81373"/>
          <a:stretch/>
        </p:blipFill>
        <p:spPr>
          <a:xfrm>
            <a:off x="6804271" y="4704180"/>
            <a:ext cx="1148051" cy="2038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rgbClr val="000000">
                <a:alpha val="31000"/>
              </a:srgbClr>
            </a:outerShdw>
            <a:reflection blurRad="0" dir="0" dist="0" endA="0" endPos="30000" fadeDir="5400012" kx="0" rotWithShape="0" algn="bl" stA="31000" stPos="0" sy="-100000" ky="0"/>
          </a:effectLst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Diferenças entre a blockchain do </a:t>
            </a:r>
            <a:r>
              <a:rPr b="1" lang="pt-BR">
                <a:solidFill>
                  <a:srgbClr val="073763"/>
                </a:solidFill>
              </a:rPr>
              <a:t>Bitcoin</a:t>
            </a:r>
            <a:r>
              <a:rPr lang="pt-BR">
                <a:solidFill>
                  <a:srgbClr val="073763"/>
                </a:solidFill>
              </a:rPr>
              <a:t> e do </a:t>
            </a:r>
            <a:r>
              <a:rPr b="1" lang="pt-BR">
                <a:solidFill>
                  <a:srgbClr val="073763"/>
                </a:solidFill>
              </a:rPr>
              <a:t>Ethereum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Ethereum </a:t>
            </a:r>
            <a:r>
              <a:rPr b="1" lang="pt-BR">
                <a:solidFill>
                  <a:srgbClr val="073763"/>
                </a:solidFill>
              </a:rPr>
              <a:t>executa código</a:t>
            </a:r>
            <a:r>
              <a:rPr lang="pt-BR">
                <a:solidFill>
                  <a:srgbClr val="073763"/>
                </a:solidFill>
              </a:rPr>
              <a:t> em uma rede blockchain com a </a:t>
            </a:r>
            <a:r>
              <a:rPr b="1" lang="pt-BR">
                <a:solidFill>
                  <a:srgbClr val="073763"/>
                </a:solidFill>
              </a:rPr>
              <a:t>Ethereum Virtual Machine (EVM)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pt-BR">
                <a:solidFill>
                  <a:schemeClr val="accent3"/>
                </a:solidFill>
              </a:rPr>
              <a:t>Como funciona o </a:t>
            </a:r>
            <a:r>
              <a:rPr b="1" lang="pt-BR">
                <a:solidFill>
                  <a:schemeClr val="accent3"/>
                </a:solidFill>
              </a:rPr>
              <a:t>incentivo</a:t>
            </a:r>
            <a:r>
              <a:rPr lang="pt-BR">
                <a:solidFill>
                  <a:schemeClr val="accent3"/>
                </a:solidFill>
              </a:rPr>
              <a:t> na rede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</a:t>
            </a:r>
            <a:r>
              <a:rPr b="1" lang="pt-BR">
                <a:solidFill>
                  <a:srgbClr val="073763"/>
                </a:solidFill>
              </a:rPr>
              <a:t>interagir</a:t>
            </a:r>
            <a:r>
              <a:rPr lang="pt-BR">
                <a:solidFill>
                  <a:srgbClr val="073763"/>
                </a:solidFill>
              </a:rPr>
              <a:t> com a plataforma Ethereum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Tipos de redes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437" name="Google Shape;437;p52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neste capítulo?</a:t>
            </a:r>
            <a:endParaRPr/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relacionados a plataforma Ethereum.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incentivar a rede Ethereum a executar código na EVM?</a:t>
            </a:r>
            <a:endParaRPr/>
          </a:p>
        </p:txBody>
      </p:sp>
      <p:sp>
        <p:nvSpPr>
          <p:cNvPr id="444" name="Google Shape;444;p53"/>
          <p:cNvSpPr txBox="1"/>
          <p:nvPr>
            <p:ph idx="1" type="subTitle"/>
          </p:nvPr>
        </p:nvSpPr>
        <p:spPr>
          <a:xfrm>
            <a:off x="270875" y="3161525"/>
            <a:ext cx="34368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</a:rPr>
              <a:t>Gas</a:t>
            </a:r>
            <a:r>
              <a:rPr lang="pt-BR">
                <a:solidFill>
                  <a:srgbClr val="C9DAF8"/>
                </a:solidFill>
              </a:rPr>
              <a:t>: É uma taxa cobrada para a execução de código nas EVM dos nós da rede.</a:t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rgbClr val="C9DAF8"/>
                </a:solidFill>
              </a:rPr>
            </a:br>
            <a:r>
              <a:rPr lang="pt-BR">
                <a:solidFill>
                  <a:srgbClr val="C9DAF8"/>
                </a:solidFill>
              </a:rPr>
              <a:t>A quantidade de </a:t>
            </a:r>
            <a:r>
              <a:rPr b="1" lang="pt-BR">
                <a:solidFill>
                  <a:srgbClr val="FFFF00"/>
                </a:solidFill>
              </a:rPr>
              <a:t>Gas é calculada</a:t>
            </a:r>
            <a:r>
              <a:rPr lang="pt-BR">
                <a:solidFill>
                  <a:srgbClr val="C9DAF8"/>
                </a:solidFill>
              </a:rPr>
              <a:t> com base na </a:t>
            </a:r>
            <a:r>
              <a:rPr b="1" lang="pt-BR">
                <a:solidFill>
                  <a:srgbClr val="FFFF00"/>
                </a:solidFill>
              </a:rPr>
              <a:t>complexidade computacional</a:t>
            </a:r>
            <a:r>
              <a:rPr lang="pt-BR">
                <a:solidFill>
                  <a:srgbClr val="C9DAF8"/>
                </a:solidFill>
              </a:rPr>
              <a:t> do código.</a:t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pic>
        <p:nvPicPr>
          <p:cNvPr id="445" name="Google Shape;445;p53"/>
          <p:cNvPicPr preferRelativeResize="0"/>
          <p:nvPr/>
        </p:nvPicPr>
        <p:blipFill rotWithShape="1">
          <a:blip r:embed="rId3">
            <a:alphaModFix/>
          </a:blip>
          <a:srcRect b="0" l="0" r="0" t="10714"/>
          <a:stretch/>
        </p:blipFill>
        <p:spPr>
          <a:xfrm>
            <a:off x="4282613" y="2761750"/>
            <a:ext cx="4576725" cy="21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4096325" y="62900"/>
            <a:ext cx="49329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aleway"/>
              <a:buChar char="●"/>
            </a:pPr>
            <a:r>
              <a:rPr lang="pt-BR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Processo de execução demanda recurso de máquina;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aleway"/>
              <a:buChar char="●"/>
            </a:pPr>
            <a:r>
              <a:rPr lang="pt-BR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Não seria justo que um código que demanda 1 instrução de máquina custe o mesmo que uma código que demanda 1 milhão de instruções de máquina.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Pensando nisso, foi criado o conceito de </a:t>
            </a:r>
            <a:r>
              <a:rPr b="1" lang="pt-BR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Gas</a:t>
            </a:r>
            <a:r>
              <a:rPr lang="pt-BR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Diferenças entre a blockchain do </a:t>
            </a:r>
            <a:r>
              <a:rPr b="1" lang="pt-BR">
                <a:solidFill>
                  <a:srgbClr val="073763"/>
                </a:solidFill>
              </a:rPr>
              <a:t>Bitcoin</a:t>
            </a:r>
            <a:r>
              <a:rPr lang="pt-BR">
                <a:solidFill>
                  <a:srgbClr val="073763"/>
                </a:solidFill>
              </a:rPr>
              <a:t> e do </a:t>
            </a:r>
            <a:r>
              <a:rPr b="1" lang="pt-BR">
                <a:solidFill>
                  <a:srgbClr val="073763"/>
                </a:solidFill>
              </a:rPr>
              <a:t>Ethereum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Ethereum roda código em uma rede blockchain com a </a:t>
            </a:r>
            <a:r>
              <a:rPr b="1" lang="pt-BR">
                <a:solidFill>
                  <a:srgbClr val="073763"/>
                </a:solidFill>
              </a:rPr>
              <a:t>Ethereum Virtual Machine (EVM)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funciona o </a:t>
            </a:r>
            <a:r>
              <a:rPr b="1" lang="pt-BR">
                <a:solidFill>
                  <a:srgbClr val="073763"/>
                </a:solidFill>
              </a:rPr>
              <a:t>incentivo</a:t>
            </a:r>
            <a:r>
              <a:rPr lang="pt-BR">
                <a:solidFill>
                  <a:srgbClr val="073763"/>
                </a:solidFill>
              </a:rPr>
              <a:t> na rede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pt-BR">
                <a:solidFill>
                  <a:schemeClr val="accent3"/>
                </a:solidFill>
              </a:rPr>
              <a:t>Como </a:t>
            </a:r>
            <a:r>
              <a:rPr b="1" lang="pt-BR">
                <a:solidFill>
                  <a:schemeClr val="accent3"/>
                </a:solidFill>
              </a:rPr>
              <a:t>interagir</a:t>
            </a:r>
            <a:r>
              <a:rPr lang="pt-BR">
                <a:solidFill>
                  <a:schemeClr val="accent3"/>
                </a:solidFill>
              </a:rPr>
              <a:t> com a plataforma Ethereum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Tipos de redes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452" name="Google Shape;452;p5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neste capítulo?</a:t>
            </a:r>
            <a:endParaRPr/>
          </a:p>
        </p:txBody>
      </p:sp>
      <p:sp>
        <p:nvSpPr>
          <p:cNvPr id="453" name="Google Shape;453;p54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relacionados a plataforma Ethereum.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parte da rede</a:t>
            </a:r>
            <a:r>
              <a:rPr lang="pt-BR"/>
              <a:t> Ethereum</a:t>
            </a:r>
            <a:endParaRPr/>
          </a:p>
        </p:txBody>
      </p:sp>
      <p:pic>
        <p:nvPicPr>
          <p:cNvPr id="459" name="Google Shape;4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728"/>
            <a:ext cx="8839201" cy="348376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5"/>
          <p:cNvSpPr txBox="1"/>
          <p:nvPr/>
        </p:nvSpPr>
        <p:spPr>
          <a:xfrm>
            <a:off x="0" y="4777475"/>
            <a:ext cx="914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http://ethdocs.org/en/latest/ethereum-clients/choosing-a-client.html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461" name="Google Shape;461;p55"/>
          <p:cNvSpPr txBox="1"/>
          <p:nvPr/>
        </p:nvSpPr>
        <p:spPr>
          <a:xfrm>
            <a:off x="1303850" y="1529700"/>
            <a:ext cx="26283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Roda o protocolo Ethereum </a:t>
            </a: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e a EVM</a:t>
            </a: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 no computador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2" name="Google Shape;462;p55"/>
          <p:cNvSpPr/>
          <p:nvPr/>
        </p:nvSpPr>
        <p:spPr>
          <a:xfrm>
            <a:off x="2397118" y="2145700"/>
            <a:ext cx="451800" cy="60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"/>
          <p:cNvSpPr txBox="1"/>
          <p:nvPr/>
        </p:nvSpPr>
        <p:spPr>
          <a:xfrm>
            <a:off x="6903925" y="3269927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00"/>
                </a:solidFill>
              </a:rPr>
              <a:t>EVM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64" name="Google Shape;464;p55"/>
          <p:cNvSpPr txBox="1"/>
          <p:nvPr/>
        </p:nvSpPr>
        <p:spPr>
          <a:xfrm>
            <a:off x="7939250" y="3269927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00"/>
                </a:solidFill>
              </a:rPr>
              <a:t>EVM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65" name="Google Shape;465;p55"/>
          <p:cNvSpPr txBox="1"/>
          <p:nvPr/>
        </p:nvSpPr>
        <p:spPr>
          <a:xfrm>
            <a:off x="8348317" y="2490452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00"/>
                </a:solidFill>
              </a:rPr>
              <a:t>EVM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66" name="Google Shape;466;p55"/>
          <p:cNvSpPr txBox="1"/>
          <p:nvPr/>
        </p:nvSpPr>
        <p:spPr>
          <a:xfrm>
            <a:off x="7843659" y="1710977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00"/>
                </a:solidFill>
              </a:rPr>
              <a:t>EVM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67" name="Google Shape;467;p55"/>
          <p:cNvSpPr txBox="1"/>
          <p:nvPr/>
        </p:nvSpPr>
        <p:spPr>
          <a:xfrm>
            <a:off x="6805150" y="1710977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00"/>
                </a:solidFill>
              </a:rPr>
              <a:t>EVM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468" name="Google Shape;468;p55"/>
          <p:cNvSpPr txBox="1"/>
          <p:nvPr/>
        </p:nvSpPr>
        <p:spPr>
          <a:xfrm>
            <a:off x="6382633" y="2445051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00"/>
                </a:solidFill>
              </a:rPr>
              <a:t>EVM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/>
        </p:nvSpPr>
        <p:spPr>
          <a:xfrm>
            <a:off x="769992" y="2695751"/>
            <a:ext cx="76884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Capítulo I - Plataforma Ethereum</a:t>
            </a:r>
            <a:endParaRPr b="1" sz="30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9FC5E8"/>
                </a:solidFill>
                <a:latin typeface="Raleway"/>
                <a:ea typeface="Raleway"/>
                <a:cs typeface="Raleway"/>
                <a:sym typeface="Raleway"/>
              </a:rPr>
              <a:t>Capítulo II - Smart Contracts </a:t>
            </a:r>
            <a:r>
              <a:rPr b="1" lang="pt-BR" sz="2400">
                <a:solidFill>
                  <a:srgbClr val="9FC5E8"/>
                </a:solidFill>
                <a:latin typeface="Raleway"/>
                <a:ea typeface="Raleway"/>
                <a:cs typeface="Raleway"/>
                <a:sym typeface="Raleway"/>
              </a:rPr>
              <a:t>(na prática)</a:t>
            </a:r>
            <a:endParaRPr b="1" sz="2400">
              <a:solidFill>
                <a:srgbClr val="9FC5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9FC5E8"/>
                </a:solidFill>
                <a:latin typeface="Raleway"/>
                <a:ea typeface="Raleway"/>
                <a:cs typeface="Raleway"/>
                <a:sym typeface="Raleway"/>
              </a:rPr>
              <a:t>Capítulo III - Projetos 1 - 10 </a:t>
            </a:r>
            <a:r>
              <a:rPr b="1" lang="pt-BR" sz="2400">
                <a:solidFill>
                  <a:srgbClr val="9FC5E8"/>
                </a:solidFill>
                <a:latin typeface="Raleway"/>
                <a:ea typeface="Raleway"/>
                <a:cs typeface="Raleway"/>
                <a:sym typeface="Raleway"/>
              </a:rPr>
              <a:t>(hands-on)</a:t>
            </a:r>
            <a:endParaRPr b="1" sz="2400">
              <a:solidFill>
                <a:srgbClr val="9FC5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727801" y="1231983"/>
            <a:ext cx="76884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Laboratório de </a:t>
            </a:r>
            <a:r>
              <a:rPr lang="pt-BR">
                <a:solidFill>
                  <a:srgbClr val="FFFF00"/>
                </a:solidFill>
              </a:rPr>
              <a:t>Smart Contracts</a:t>
            </a:r>
            <a:r>
              <a:rPr lang="pt-BR">
                <a:solidFill>
                  <a:srgbClr val="FFFFFF"/>
                </a:solidFill>
              </a:rPr>
              <a:t> e </a:t>
            </a:r>
            <a:r>
              <a:rPr lang="pt-BR">
                <a:solidFill>
                  <a:srgbClr val="FFFF00"/>
                </a:solidFill>
              </a:rPr>
              <a:t>Cryptocurrencies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interagir com uma Rede Ethereum</a:t>
            </a: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0" y="4777475"/>
            <a:ext cx="914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http://ethdocs.org/en/latest/connecting-to-clients/index.html#connecting-to-clients</a:t>
            </a:r>
            <a:r>
              <a:rPr lang="pt-BR" sz="13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5" name="Google Shape;47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99" y="1364125"/>
            <a:ext cx="8105825" cy="33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6"/>
          <p:cNvSpPr txBox="1"/>
          <p:nvPr>
            <p:ph type="title"/>
          </p:nvPr>
        </p:nvSpPr>
        <p:spPr>
          <a:xfrm>
            <a:off x="369600" y="1529700"/>
            <a:ext cx="28437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Para programadores</a:t>
            </a:r>
            <a:endParaRPr b="0" sz="1800"/>
          </a:p>
        </p:txBody>
      </p:sp>
      <p:sp>
        <p:nvSpPr>
          <p:cNvPr id="477" name="Google Shape;477;p56"/>
          <p:cNvSpPr/>
          <p:nvPr/>
        </p:nvSpPr>
        <p:spPr>
          <a:xfrm>
            <a:off x="1550250" y="2063550"/>
            <a:ext cx="451800" cy="88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interagir com uma Rede Ethereum</a:t>
            </a:r>
            <a:endParaRPr/>
          </a:p>
        </p:txBody>
      </p:sp>
      <p:pic>
        <p:nvPicPr>
          <p:cNvPr id="483" name="Google Shape;4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1419"/>
            <a:ext cx="8839198" cy="313999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7"/>
          <p:cNvSpPr txBox="1"/>
          <p:nvPr>
            <p:ph type="title"/>
          </p:nvPr>
        </p:nvSpPr>
        <p:spPr>
          <a:xfrm>
            <a:off x="-82132" y="1779841"/>
            <a:ext cx="28851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Para não programadores</a:t>
            </a:r>
            <a:endParaRPr b="0" sz="1800"/>
          </a:p>
        </p:txBody>
      </p:sp>
      <p:sp>
        <p:nvSpPr>
          <p:cNvPr id="485" name="Google Shape;485;p57"/>
          <p:cNvSpPr/>
          <p:nvPr/>
        </p:nvSpPr>
        <p:spPr>
          <a:xfrm>
            <a:off x="1025051" y="2305183"/>
            <a:ext cx="451800" cy="88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interagir com uma Rede Ethereum</a:t>
            </a:r>
            <a:endParaRPr/>
          </a:p>
        </p:txBody>
      </p:sp>
      <p:sp>
        <p:nvSpPr>
          <p:cNvPr id="491" name="Google Shape;491;p58"/>
          <p:cNvSpPr txBox="1"/>
          <p:nvPr>
            <p:ph type="title"/>
          </p:nvPr>
        </p:nvSpPr>
        <p:spPr>
          <a:xfrm>
            <a:off x="553933" y="1532910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MySQL Workbench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myetherwallet.com</a:t>
            </a:r>
            <a:endParaRPr b="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58"/>
          <p:cNvPicPr preferRelativeResize="0"/>
          <p:nvPr/>
        </p:nvPicPr>
        <p:blipFill rotWithShape="1">
          <a:blip r:embed="rId3">
            <a:alphaModFix/>
          </a:blip>
          <a:srcRect b="0" l="16978" r="0" t="12180"/>
          <a:stretch/>
        </p:blipFill>
        <p:spPr>
          <a:xfrm>
            <a:off x="1231975" y="2270050"/>
            <a:ext cx="7338699" cy="2757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8"/>
          <p:cNvSpPr/>
          <p:nvPr/>
        </p:nvSpPr>
        <p:spPr>
          <a:xfrm>
            <a:off x="2534250" y="1515225"/>
            <a:ext cx="451800" cy="14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8"/>
          <p:cNvSpPr/>
          <p:nvPr/>
        </p:nvSpPr>
        <p:spPr>
          <a:xfrm>
            <a:off x="1310915" y="2294916"/>
            <a:ext cx="451800" cy="88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8"/>
          <p:cNvSpPr txBox="1"/>
          <p:nvPr>
            <p:ph type="title"/>
          </p:nvPr>
        </p:nvSpPr>
        <p:spPr>
          <a:xfrm>
            <a:off x="1774508" y="1154631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JDBC Driver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web3.js</a:t>
            </a:r>
            <a:endParaRPr b="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8"/>
          <p:cNvSpPr/>
          <p:nvPr/>
        </p:nvSpPr>
        <p:spPr>
          <a:xfrm>
            <a:off x="3939152" y="2156024"/>
            <a:ext cx="451800" cy="10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"/>
          <p:cNvSpPr txBox="1"/>
          <p:nvPr>
            <p:ph type="title"/>
          </p:nvPr>
        </p:nvSpPr>
        <p:spPr>
          <a:xfrm>
            <a:off x="3179400" y="1742114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GETH</a:t>
            </a:r>
            <a:b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 b="0" sz="13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58"/>
          <p:cNvSpPr/>
          <p:nvPr/>
        </p:nvSpPr>
        <p:spPr>
          <a:xfrm flipH="1" rot="10800000">
            <a:off x="6900233" y="4281127"/>
            <a:ext cx="451800" cy="56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8"/>
          <p:cNvSpPr txBox="1"/>
          <p:nvPr>
            <p:ph type="title"/>
          </p:nvPr>
        </p:nvSpPr>
        <p:spPr>
          <a:xfrm>
            <a:off x="6140493" y="4782905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Host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Nó</a:t>
            </a:r>
            <a:endParaRPr b="0" sz="1800">
              <a:solidFill>
                <a:srgbClr val="FF0000"/>
              </a:solidFill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3203150" y="3901250"/>
            <a:ext cx="574800" cy="20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>
            <p:ph type="title"/>
          </p:nvPr>
        </p:nvSpPr>
        <p:spPr>
          <a:xfrm>
            <a:off x="428825" y="139429"/>
            <a:ext cx="81855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Entendemos quais </a:t>
            </a:r>
            <a:r>
              <a:rPr b="1" lang="pt-BR">
                <a:solidFill>
                  <a:srgbClr val="FFFF00"/>
                </a:solidFill>
              </a:rPr>
              <a:t>elementos</a:t>
            </a:r>
            <a:r>
              <a:rPr lang="pt-BR"/>
              <a:t> podemos usar </a:t>
            </a:r>
            <a:br>
              <a:rPr lang="pt-BR"/>
            </a:br>
            <a:r>
              <a:rPr lang="pt-BR">
                <a:solidFill>
                  <a:srgbClr val="FFFFFF"/>
                </a:solidFill>
              </a:rPr>
              <a:t>para</a:t>
            </a:r>
            <a:r>
              <a:rPr b="1" lang="pt-BR">
                <a:solidFill>
                  <a:srgbClr val="FFFF00"/>
                </a:solidFill>
              </a:rPr>
              <a:t> interagir</a:t>
            </a:r>
            <a:r>
              <a:rPr lang="pt-BR"/>
              <a:t> com a </a:t>
            </a:r>
            <a:r>
              <a:rPr b="1" lang="pt-BR">
                <a:solidFill>
                  <a:srgbClr val="FFFF00"/>
                </a:solidFill>
              </a:rPr>
              <a:t>plataforma Ethereum</a:t>
            </a:r>
            <a:r>
              <a:rPr lang="pt-BR"/>
              <a:t>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/>
          <p:nvPr/>
        </p:nvSpPr>
        <p:spPr>
          <a:xfrm>
            <a:off x="82600" y="1095625"/>
            <a:ext cx="8967000" cy="395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"/>
          <p:cNvSpPr txBox="1"/>
          <p:nvPr>
            <p:ph type="title"/>
          </p:nvPr>
        </p:nvSpPr>
        <p:spPr>
          <a:xfrm>
            <a:off x="428825" y="139429"/>
            <a:ext cx="81855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Entendemos quais </a:t>
            </a:r>
            <a:r>
              <a:rPr b="1" lang="pt-BR">
                <a:solidFill>
                  <a:srgbClr val="FFFF00"/>
                </a:solidFill>
              </a:rPr>
              <a:t>elementos</a:t>
            </a:r>
            <a:r>
              <a:rPr lang="pt-BR"/>
              <a:t> podemos usar </a:t>
            </a:r>
            <a:br>
              <a:rPr lang="pt-BR"/>
            </a:br>
            <a:r>
              <a:rPr lang="pt-BR">
                <a:solidFill>
                  <a:srgbClr val="FFFFFF"/>
                </a:solidFill>
              </a:rPr>
              <a:t>para</a:t>
            </a:r>
            <a:r>
              <a:rPr b="1" lang="pt-BR">
                <a:solidFill>
                  <a:srgbClr val="FFFF00"/>
                </a:solidFill>
              </a:rPr>
              <a:t> interagir</a:t>
            </a:r>
            <a:r>
              <a:rPr lang="pt-BR"/>
              <a:t> com a </a:t>
            </a:r>
            <a:r>
              <a:rPr b="1" lang="pt-BR">
                <a:solidFill>
                  <a:srgbClr val="FFFF00"/>
                </a:solidFill>
              </a:rPr>
              <a:t>plataforma Ethereum</a:t>
            </a:r>
            <a:r>
              <a:rPr lang="pt-BR"/>
              <a:t>!</a:t>
            </a:r>
            <a:endParaRPr/>
          </a:p>
        </p:txBody>
      </p:sp>
      <p:sp>
        <p:nvSpPr>
          <p:cNvPr id="512" name="Google Shape;512;p60"/>
          <p:cNvSpPr txBox="1"/>
          <p:nvPr>
            <p:ph idx="4294967295" type="title"/>
          </p:nvPr>
        </p:nvSpPr>
        <p:spPr>
          <a:xfrm>
            <a:off x="553933" y="1473916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MySQL Workbench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myetherwallet.com</a:t>
            </a:r>
            <a:endParaRPr b="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3" name="Google Shape;513;p60"/>
          <p:cNvPicPr preferRelativeResize="0"/>
          <p:nvPr/>
        </p:nvPicPr>
        <p:blipFill rotWithShape="1">
          <a:blip r:embed="rId3">
            <a:alphaModFix/>
          </a:blip>
          <a:srcRect b="0" l="16978" r="0" t="12180"/>
          <a:stretch/>
        </p:blipFill>
        <p:spPr>
          <a:xfrm>
            <a:off x="1231975" y="2211056"/>
            <a:ext cx="7338699" cy="275747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0"/>
          <p:cNvSpPr/>
          <p:nvPr/>
        </p:nvSpPr>
        <p:spPr>
          <a:xfrm>
            <a:off x="2534250" y="1456232"/>
            <a:ext cx="451800" cy="14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1310915" y="2235923"/>
            <a:ext cx="451800" cy="88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0"/>
          <p:cNvSpPr txBox="1"/>
          <p:nvPr>
            <p:ph idx="4294967295" type="title"/>
          </p:nvPr>
        </p:nvSpPr>
        <p:spPr>
          <a:xfrm>
            <a:off x="1774508" y="1095637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JDBC Driver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web3.js</a:t>
            </a:r>
            <a:endParaRPr b="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60"/>
          <p:cNvSpPr/>
          <p:nvPr/>
        </p:nvSpPr>
        <p:spPr>
          <a:xfrm>
            <a:off x="3939152" y="2097030"/>
            <a:ext cx="451800" cy="10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0"/>
          <p:cNvSpPr txBox="1"/>
          <p:nvPr>
            <p:ph idx="4294967295" type="title"/>
          </p:nvPr>
        </p:nvSpPr>
        <p:spPr>
          <a:xfrm>
            <a:off x="3179400" y="1683121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GETH</a:t>
            </a:r>
            <a:b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 b="0" sz="13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60"/>
          <p:cNvSpPr/>
          <p:nvPr/>
        </p:nvSpPr>
        <p:spPr>
          <a:xfrm flipH="1" rot="10800000">
            <a:off x="6900233" y="4222133"/>
            <a:ext cx="451800" cy="56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0"/>
          <p:cNvSpPr txBox="1"/>
          <p:nvPr>
            <p:ph idx="4294967295" type="title"/>
          </p:nvPr>
        </p:nvSpPr>
        <p:spPr>
          <a:xfrm>
            <a:off x="6140493" y="4723911"/>
            <a:ext cx="1971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Host</a:t>
            </a:r>
            <a:r>
              <a:rPr b="0" lang="pt-BR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b="0" lang="pt-B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Nó</a:t>
            </a:r>
            <a:endParaRPr b="0" sz="1800">
              <a:solidFill>
                <a:srgbClr val="FF0000"/>
              </a:solidFill>
            </a:endParaRPr>
          </a:p>
        </p:txBody>
      </p:sp>
      <p:sp>
        <p:nvSpPr>
          <p:cNvPr id="521" name="Google Shape;521;p60"/>
          <p:cNvSpPr/>
          <p:nvPr/>
        </p:nvSpPr>
        <p:spPr>
          <a:xfrm>
            <a:off x="3203150" y="3842256"/>
            <a:ext cx="574800" cy="20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 txBox="1"/>
          <p:nvPr/>
        </p:nvSpPr>
        <p:spPr>
          <a:xfrm>
            <a:off x="6751525" y="3577284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rgbClr val="FF0000"/>
                </a:solidFill>
              </a:rPr>
              <a:t>EVM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523" name="Google Shape;523;p60"/>
          <p:cNvSpPr txBox="1"/>
          <p:nvPr/>
        </p:nvSpPr>
        <p:spPr>
          <a:xfrm>
            <a:off x="6308467" y="2891368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rgbClr val="FF0000"/>
                </a:solidFill>
              </a:rPr>
              <a:t>EVM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524" name="Google Shape;524;p60"/>
          <p:cNvSpPr txBox="1"/>
          <p:nvPr/>
        </p:nvSpPr>
        <p:spPr>
          <a:xfrm>
            <a:off x="6666201" y="2256800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rgbClr val="FF0000"/>
                </a:solidFill>
              </a:rPr>
              <a:t>EVM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7547509" y="2256800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rgbClr val="FF0000"/>
                </a:solidFill>
              </a:rPr>
              <a:t>EVM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526" name="Google Shape;526;p60"/>
          <p:cNvSpPr txBox="1"/>
          <p:nvPr/>
        </p:nvSpPr>
        <p:spPr>
          <a:xfrm>
            <a:off x="7977093" y="2915875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rgbClr val="FF0000"/>
                </a:solidFill>
              </a:rPr>
              <a:t>EVM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527" name="Google Shape;527;p60"/>
          <p:cNvSpPr txBox="1"/>
          <p:nvPr/>
        </p:nvSpPr>
        <p:spPr>
          <a:xfrm>
            <a:off x="7626435" y="3574950"/>
            <a:ext cx="733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rgbClr val="FF0000"/>
                </a:solidFill>
              </a:rPr>
              <a:t>EVM</a:t>
            </a:r>
            <a:endParaRPr b="1" sz="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Diferenças entre a blockchain do </a:t>
            </a:r>
            <a:r>
              <a:rPr b="1" lang="pt-BR">
                <a:solidFill>
                  <a:srgbClr val="073763"/>
                </a:solidFill>
              </a:rPr>
              <a:t>Bitcoin</a:t>
            </a:r>
            <a:r>
              <a:rPr lang="pt-BR">
                <a:solidFill>
                  <a:srgbClr val="073763"/>
                </a:solidFill>
              </a:rPr>
              <a:t> e do </a:t>
            </a:r>
            <a:r>
              <a:rPr b="1" lang="pt-BR">
                <a:solidFill>
                  <a:srgbClr val="073763"/>
                </a:solidFill>
              </a:rPr>
              <a:t>Ethereum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Ethereum </a:t>
            </a:r>
            <a:r>
              <a:rPr b="1" lang="pt-BR">
                <a:solidFill>
                  <a:srgbClr val="073763"/>
                </a:solidFill>
              </a:rPr>
              <a:t>executa código</a:t>
            </a:r>
            <a:r>
              <a:rPr lang="pt-BR">
                <a:solidFill>
                  <a:srgbClr val="073763"/>
                </a:solidFill>
              </a:rPr>
              <a:t> em uma rede blockchain com a </a:t>
            </a:r>
            <a:r>
              <a:rPr b="1" lang="pt-BR">
                <a:solidFill>
                  <a:srgbClr val="073763"/>
                </a:solidFill>
              </a:rPr>
              <a:t>Ethereum Virtual Machine (EVM)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funciona o </a:t>
            </a:r>
            <a:r>
              <a:rPr b="1" lang="pt-BR">
                <a:solidFill>
                  <a:srgbClr val="073763"/>
                </a:solidFill>
              </a:rPr>
              <a:t>incentivo</a:t>
            </a:r>
            <a:r>
              <a:rPr lang="pt-BR">
                <a:solidFill>
                  <a:srgbClr val="073763"/>
                </a:solidFill>
              </a:rPr>
              <a:t> na rede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</a:t>
            </a:r>
            <a:r>
              <a:rPr b="1" lang="pt-BR">
                <a:solidFill>
                  <a:srgbClr val="073763"/>
                </a:solidFill>
              </a:rPr>
              <a:t>interagir</a:t>
            </a:r>
            <a:r>
              <a:rPr lang="pt-BR">
                <a:solidFill>
                  <a:srgbClr val="073763"/>
                </a:solidFill>
              </a:rPr>
              <a:t> com a plataforma Ethereum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pt-BR">
                <a:solidFill>
                  <a:schemeClr val="accent3"/>
                </a:solidFill>
              </a:rPr>
              <a:t>Tipos de redes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533" name="Google Shape;533;p6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neste capítulo?</a:t>
            </a:r>
            <a:endParaRPr/>
          </a:p>
        </p:txBody>
      </p:sp>
      <p:sp>
        <p:nvSpPr>
          <p:cNvPr id="534" name="Google Shape;534;p61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relacionados a plataforma Ethereum.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2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Ethereum</a:t>
            </a:r>
            <a:endParaRPr/>
          </a:p>
        </p:txBody>
      </p:sp>
      <p:sp>
        <p:nvSpPr>
          <p:cNvPr id="540" name="Google Shape;540;p62"/>
          <p:cNvSpPr txBox="1"/>
          <p:nvPr/>
        </p:nvSpPr>
        <p:spPr>
          <a:xfrm>
            <a:off x="6666989" y="3592744"/>
            <a:ext cx="6708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...</a:t>
            </a:r>
            <a:endParaRPr sz="1200"/>
          </a:p>
        </p:txBody>
      </p:sp>
      <p:pic>
        <p:nvPicPr>
          <p:cNvPr id="541" name="Google Shape;5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50" y="1249878"/>
            <a:ext cx="5978244" cy="373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plataforma Ethereum facilita o desenvolvimento e a execução de</a:t>
            </a:r>
            <a:r>
              <a:rPr lang="pt-BR">
                <a:solidFill>
                  <a:srgbClr val="FFFF00"/>
                </a:solidFill>
              </a:rPr>
              <a:t> aplicações descentralizadas</a:t>
            </a:r>
            <a:r>
              <a:rPr lang="pt-BR"/>
              <a:t> em uma </a:t>
            </a:r>
            <a:r>
              <a:rPr lang="pt-BR">
                <a:solidFill>
                  <a:srgbClr val="FFFF00"/>
                </a:solidFill>
              </a:rPr>
              <a:t>Blockchain</a:t>
            </a:r>
            <a:r>
              <a:rPr lang="pt-BR"/>
              <a:t> </a:t>
            </a:r>
            <a:br>
              <a:rPr lang="pt-BR"/>
            </a:br>
            <a:r>
              <a:rPr lang="pt-BR"/>
              <a:t>(pública ou privada).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Diferenças entre a blockchain do </a:t>
            </a:r>
            <a:r>
              <a:rPr b="1" lang="pt-BR">
                <a:solidFill>
                  <a:srgbClr val="073763"/>
                </a:solidFill>
              </a:rPr>
              <a:t>Bitcoin</a:t>
            </a:r>
            <a:r>
              <a:rPr lang="pt-BR">
                <a:solidFill>
                  <a:srgbClr val="073763"/>
                </a:solidFill>
              </a:rPr>
              <a:t> e do </a:t>
            </a:r>
            <a:r>
              <a:rPr b="1" lang="pt-BR">
                <a:solidFill>
                  <a:srgbClr val="073763"/>
                </a:solidFill>
              </a:rPr>
              <a:t>Ethereum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Ethereum </a:t>
            </a:r>
            <a:r>
              <a:rPr b="1" lang="pt-BR">
                <a:solidFill>
                  <a:srgbClr val="073763"/>
                </a:solidFill>
              </a:rPr>
              <a:t>executa código</a:t>
            </a:r>
            <a:r>
              <a:rPr lang="pt-BR">
                <a:solidFill>
                  <a:srgbClr val="073763"/>
                </a:solidFill>
              </a:rPr>
              <a:t> em uma rede blockchain com a </a:t>
            </a:r>
            <a:r>
              <a:rPr b="1" lang="pt-BR">
                <a:solidFill>
                  <a:srgbClr val="073763"/>
                </a:solidFill>
              </a:rPr>
              <a:t>Ethereum Virtual Machine (EVM)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funciona o </a:t>
            </a:r>
            <a:r>
              <a:rPr b="1" lang="pt-BR">
                <a:solidFill>
                  <a:srgbClr val="073763"/>
                </a:solidFill>
              </a:rPr>
              <a:t>incentivo</a:t>
            </a:r>
            <a:r>
              <a:rPr lang="pt-BR">
                <a:solidFill>
                  <a:srgbClr val="073763"/>
                </a:solidFill>
              </a:rPr>
              <a:t> na rede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</a:t>
            </a:r>
            <a:r>
              <a:rPr b="1" lang="pt-BR">
                <a:solidFill>
                  <a:srgbClr val="073763"/>
                </a:solidFill>
              </a:rPr>
              <a:t>interagir</a:t>
            </a:r>
            <a:r>
              <a:rPr lang="pt-BR">
                <a:solidFill>
                  <a:srgbClr val="073763"/>
                </a:solidFill>
              </a:rPr>
              <a:t> com a plataforma Ethereum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Tipos de redes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552" name="Google Shape;552;p6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neste capítulo?</a:t>
            </a:r>
            <a:endParaRPr/>
          </a:p>
        </p:txBody>
      </p:sp>
      <p:sp>
        <p:nvSpPr>
          <p:cNvPr id="553" name="Google Shape;553;p64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sobre a plataforma Ethereum.</a:t>
            </a:r>
            <a:endParaRPr/>
          </a:p>
        </p:txBody>
      </p:sp>
      <p:pic>
        <p:nvPicPr>
          <p:cNvPr id="554" name="Google Shape;5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5" name="Google Shape;555;p64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B400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00B4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ctrTitle"/>
          </p:nvPr>
        </p:nvSpPr>
        <p:spPr>
          <a:xfrm>
            <a:off x="0" y="687850"/>
            <a:ext cx="9144000" cy="3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CAPÍTULO I</a:t>
            </a:r>
            <a:br>
              <a:rPr lang="pt-BR" sz="3600"/>
            </a:b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PLATAFORMA BLOCKCHAIN</a:t>
            </a:r>
            <a:endParaRPr sz="48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rgbClr val="3D85C6"/>
                </a:solidFill>
              </a:rPr>
              <a:t>ETHEREUM</a:t>
            </a:r>
            <a:endParaRPr sz="5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Diferenças entre a blockchain do </a:t>
            </a:r>
            <a:r>
              <a:rPr b="1" lang="pt-BR">
                <a:solidFill>
                  <a:srgbClr val="073763"/>
                </a:solidFill>
              </a:rPr>
              <a:t>Bitcoin</a:t>
            </a:r>
            <a:r>
              <a:rPr lang="pt-BR">
                <a:solidFill>
                  <a:srgbClr val="073763"/>
                </a:solidFill>
              </a:rPr>
              <a:t> e do </a:t>
            </a:r>
            <a:r>
              <a:rPr b="1" lang="pt-BR">
                <a:solidFill>
                  <a:srgbClr val="073763"/>
                </a:solidFill>
              </a:rPr>
              <a:t>Ethereum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Ethereum </a:t>
            </a:r>
            <a:r>
              <a:rPr b="1" lang="pt-BR">
                <a:solidFill>
                  <a:srgbClr val="073763"/>
                </a:solidFill>
              </a:rPr>
              <a:t>executa código</a:t>
            </a:r>
            <a:r>
              <a:rPr lang="pt-BR">
                <a:solidFill>
                  <a:srgbClr val="073763"/>
                </a:solidFill>
              </a:rPr>
              <a:t> em uma rede blockchain com a </a:t>
            </a:r>
            <a:r>
              <a:rPr b="1" lang="pt-BR">
                <a:solidFill>
                  <a:srgbClr val="073763"/>
                </a:solidFill>
              </a:rPr>
              <a:t>Ethereum Virtual Machine (EVM)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funciona o </a:t>
            </a:r>
            <a:r>
              <a:rPr b="1" lang="pt-BR">
                <a:solidFill>
                  <a:srgbClr val="073763"/>
                </a:solidFill>
              </a:rPr>
              <a:t>incentivo</a:t>
            </a:r>
            <a:r>
              <a:rPr lang="pt-BR">
                <a:solidFill>
                  <a:srgbClr val="073763"/>
                </a:solidFill>
              </a:rPr>
              <a:t> na rede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</a:t>
            </a:r>
            <a:r>
              <a:rPr b="1" lang="pt-BR">
                <a:solidFill>
                  <a:srgbClr val="073763"/>
                </a:solidFill>
              </a:rPr>
              <a:t>interagir</a:t>
            </a:r>
            <a:r>
              <a:rPr lang="pt-BR">
                <a:solidFill>
                  <a:srgbClr val="073763"/>
                </a:solidFill>
              </a:rPr>
              <a:t> com a plataforma Ethereum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Tipos de redes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neste capítulo?</a:t>
            </a:r>
            <a:endParaRPr/>
          </a:p>
        </p:txBody>
      </p:sp>
      <p:sp>
        <p:nvSpPr>
          <p:cNvPr id="300" name="Google Shape;300;p40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sobre a plataforma Ethereum.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pt-BR">
                <a:solidFill>
                  <a:schemeClr val="accent3"/>
                </a:solidFill>
              </a:rPr>
              <a:t>Diferenças entre a blockchain do </a:t>
            </a:r>
            <a:r>
              <a:rPr b="1" lang="pt-BR">
                <a:solidFill>
                  <a:schemeClr val="accent3"/>
                </a:solidFill>
              </a:rPr>
              <a:t>Bitcoin</a:t>
            </a:r>
            <a:r>
              <a:rPr lang="pt-BR">
                <a:solidFill>
                  <a:schemeClr val="accent3"/>
                </a:solidFill>
              </a:rPr>
              <a:t> e do </a:t>
            </a:r>
            <a:r>
              <a:rPr b="1" lang="pt-BR">
                <a:solidFill>
                  <a:schemeClr val="accent3"/>
                </a:solidFill>
              </a:rPr>
              <a:t>Ethereum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Ethereum </a:t>
            </a:r>
            <a:r>
              <a:rPr b="1" lang="pt-BR">
                <a:solidFill>
                  <a:srgbClr val="073763"/>
                </a:solidFill>
              </a:rPr>
              <a:t>executa</a:t>
            </a:r>
            <a:r>
              <a:rPr b="1" lang="pt-BR">
                <a:solidFill>
                  <a:srgbClr val="073763"/>
                </a:solidFill>
              </a:rPr>
              <a:t> código</a:t>
            </a:r>
            <a:r>
              <a:rPr lang="pt-BR">
                <a:solidFill>
                  <a:srgbClr val="073763"/>
                </a:solidFill>
              </a:rPr>
              <a:t> em uma rede blockchain com a </a:t>
            </a:r>
            <a:r>
              <a:rPr b="1" lang="pt-BR">
                <a:solidFill>
                  <a:srgbClr val="073763"/>
                </a:solidFill>
              </a:rPr>
              <a:t>Ethereum Virtual Machine (EVM)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funciona o </a:t>
            </a:r>
            <a:r>
              <a:rPr b="1" lang="pt-BR">
                <a:solidFill>
                  <a:srgbClr val="073763"/>
                </a:solidFill>
              </a:rPr>
              <a:t>incentivo</a:t>
            </a:r>
            <a:r>
              <a:rPr lang="pt-BR">
                <a:solidFill>
                  <a:srgbClr val="073763"/>
                </a:solidFill>
              </a:rPr>
              <a:t> na rede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Como </a:t>
            </a:r>
            <a:r>
              <a:rPr b="1" lang="pt-BR">
                <a:solidFill>
                  <a:srgbClr val="073763"/>
                </a:solidFill>
              </a:rPr>
              <a:t>interagir</a:t>
            </a:r>
            <a:r>
              <a:rPr lang="pt-BR">
                <a:solidFill>
                  <a:srgbClr val="073763"/>
                </a:solidFill>
              </a:rPr>
              <a:t> com a plataforma Ethereum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Tipos de redes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neste capítulo?</a:t>
            </a:r>
            <a:endParaRPr/>
          </a:p>
        </p:txBody>
      </p:sp>
      <p:sp>
        <p:nvSpPr>
          <p:cNvPr id="307" name="Google Shape;307;p41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sobre a plataforma Ethereum.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0" y="0"/>
            <a:ext cx="8387699" cy="47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/>
        </p:nvSpPr>
        <p:spPr>
          <a:xfrm>
            <a:off x="3962875" y="223725"/>
            <a:ext cx="893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/>
              <a:t>vs</a:t>
            </a:r>
            <a:endParaRPr i="1" sz="3000"/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4">
            <a:alphaModFix/>
          </a:blip>
          <a:srcRect b="0" l="0" r="0" t="88276"/>
          <a:stretch/>
        </p:blipFill>
        <p:spPr>
          <a:xfrm>
            <a:off x="378125" y="4630174"/>
            <a:ext cx="8387724" cy="5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275" y="2813225"/>
            <a:ext cx="4586144" cy="168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275" y="342500"/>
            <a:ext cx="2435706" cy="16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Blockchain com suporte</a:t>
            </a:r>
            <a:r>
              <a:rPr lang="pt-BR"/>
              <a:t> a Smart Contract</a:t>
            </a:r>
            <a:endParaRPr/>
          </a:p>
        </p:txBody>
      </p:sp>
      <p:sp>
        <p:nvSpPr>
          <p:cNvPr id="322" name="Google Shape;322;p43"/>
          <p:cNvSpPr txBox="1"/>
          <p:nvPr>
            <p:ph idx="1" type="subTitle"/>
          </p:nvPr>
        </p:nvSpPr>
        <p:spPr>
          <a:xfrm>
            <a:off x="270875" y="3161525"/>
            <a:ext cx="34368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>
                <a:solidFill>
                  <a:srgbClr val="C9DAF8"/>
                </a:solidFill>
              </a:rPr>
              <a:t>apacidade de </a:t>
            </a:r>
            <a:r>
              <a:rPr b="1" lang="pt-BR">
                <a:solidFill>
                  <a:srgbClr val="FFFF00"/>
                </a:solidFill>
              </a:rPr>
              <a:t>execução de código personalizado</a:t>
            </a:r>
            <a:r>
              <a:rPr lang="pt-BR">
                <a:solidFill>
                  <a:srgbClr val="C9DAF8"/>
                </a:solidFill>
              </a:rPr>
              <a:t>, </a:t>
            </a:r>
            <a:r>
              <a:rPr lang="pt-BR"/>
              <a:t>permitindo implementar aplicações que vão </a:t>
            </a:r>
            <a:r>
              <a:rPr b="1" lang="pt-BR">
                <a:solidFill>
                  <a:srgbClr val="FFFF00"/>
                </a:solidFill>
              </a:rPr>
              <a:t>além de operações de troca de moeda</a:t>
            </a:r>
            <a:r>
              <a:rPr lang="pt-BR">
                <a:solidFill>
                  <a:srgbClr val="C9DAF8"/>
                </a:solidFill>
              </a:rPr>
              <a:t>.</a:t>
            </a:r>
            <a:endParaRPr/>
          </a:p>
        </p:txBody>
      </p:sp>
      <p:sp>
        <p:nvSpPr>
          <p:cNvPr id="323" name="Google Shape;323;p43"/>
          <p:cNvSpPr txBox="1"/>
          <p:nvPr/>
        </p:nvSpPr>
        <p:spPr>
          <a:xfrm>
            <a:off x="4665975" y="1979250"/>
            <a:ext cx="1668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3678"/>
                </a:solidFill>
              </a:rPr>
              <a:t>Plataforma </a:t>
            </a:r>
            <a:r>
              <a:rPr b="1" lang="pt-BR">
                <a:solidFill>
                  <a:srgbClr val="00B400"/>
                </a:solidFill>
              </a:rPr>
              <a:t>Bitcoin</a:t>
            </a:r>
            <a:endParaRPr b="1">
              <a:solidFill>
                <a:srgbClr val="1C3678"/>
              </a:solidFill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4665975" y="4444638"/>
            <a:ext cx="1668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3678"/>
                </a:solidFill>
              </a:rPr>
              <a:t>Plataforma </a:t>
            </a:r>
            <a:r>
              <a:rPr b="1" lang="pt-BR">
                <a:solidFill>
                  <a:srgbClr val="00B400"/>
                </a:solidFill>
              </a:rPr>
              <a:t>Ethereum</a:t>
            </a:r>
            <a:endParaRPr b="1">
              <a:solidFill>
                <a:srgbClr val="1C3678"/>
              </a:solidFill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099300" y="2636517"/>
            <a:ext cx="1287900" cy="525000"/>
          </a:xfrm>
          <a:prstGeom prst="wedgeRectCallout">
            <a:avLst>
              <a:gd fmla="val 80823" name="adj1"/>
              <a:gd fmla="val 136149" name="adj2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B400"/>
                </a:solidFill>
                <a:latin typeface="Calibri"/>
                <a:ea typeface="Calibri"/>
                <a:cs typeface="Calibri"/>
                <a:sym typeface="Calibri"/>
              </a:rPr>
              <a:t>Lógica da Plataforma</a:t>
            </a:r>
            <a:endParaRPr b="1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7287300" y="2476835"/>
            <a:ext cx="1287900" cy="525000"/>
          </a:xfrm>
          <a:prstGeom prst="wedgeRectCallout">
            <a:avLst>
              <a:gd fmla="val -20508" name="adj1"/>
              <a:gd fmla="val 95379" name="adj2"/>
            </a:avLst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Lógica da Personalizada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6550950" y="793643"/>
            <a:ext cx="1287900" cy="525000"/>
          </a:xfrm>
          <a:prstGeom prst="wedgeRectCallout">
            <a:avLst>
              <a:gd fmla="val -77083" name="adj1"/>
              <a:gd fmla="val 28992" name="adj2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B400"/>
                </a:solidFill>
                <a:latin typeface="Calibri"/>
                <a:ea typeface="Calibri"/>
                <a:cs typeface="Calibri"/>
                <a:sym typeface="Calibri"/>
              </a:rPr>
              <a:t>Lógica da Plataforma</a:t>
            </a:r>
            <a:endParaRPr b="1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428825" y="174826"/>
            <a:ext cx="81855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Sabemos quais são as </a:t>
            </a:r>
            <a:r>
              <a:rPr b="1" lang="pt-BR">
                <a:solidFill>
                  <a:srgbClr val="FFFF00"/>
                </a:solidFill>
              </a:rPr>
              <a:t>similaridades</a:t>
            </a:r>
            <a:r>
              <a:rPr lang="pt-BR"/>
              <a:t> e </a:t>
            </a:r>
            <a:r>
              <a:rPr b="1" lang="pt-BR">
                <a:solidFill>
                  <a:srgbClr val="FFFF00"/>
                </a:solidFill>
              </a:rPr>
              <a:t>diferenças</a:t>
            </a:r>
            <a:r>
              <a:rPr lang="pt-BR"/>
              <a:t> entre as </a:t>
            </a:r>
            <a:r>
              <a:rPr b="1" lang="pt-BR">
                <a:solidFill>
                  <a:srgbClr val="FFFF00"/>
                </a:solidFill>
              </a:rPr>
              <a:t>plataformas blockchain</a:t>
            </a:r>
            <a:r>
              <a:rPr lang="pt-BR"/>
              <a:t> do </a:t>
            </a:r>
            <a:r>
              <a:rPr b="1" lang="pt-BR">
                <a:solidFill>
                  <a:srgbClr val="FFFF00"/>
                </a:solidFill>
              </a:rPr>
              <a:t>Bitcoin</a:t>
            </a:r>
            <a:r>
              <a:rPr lang="pt-BR"/>
              <a:t> e do </a:t>
            </a:r>
            <a:r>
              <a:rPr b="1" lang="pt-BR">
                <a:solidFill>
                  <a:srgbClr val="FFFF00"/>
                </a:solidFill>
              </a:rPr>
              <a:t>Ethereum</a:t>
            </a:r>
            <a:r>
              <a:rPr lang="pt-BR"/>
              <a:t>!</a:t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88" y="1325924"/>
            <a:ext cx="2114275" cy="146455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FFFFFF">
                <a:alpha val="50000"/>
              </a:srgbClr>
            </a:outerShdw>
          </a:effectLst>
        </p:spPr>
      </p:pic>
      <p:pic>
        <p:nvPicPr>
          <p:cNvPr id="334" name="Google Shape;3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718" y="1325924"/>
            <a:ext cx="3980942" cy="146455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19050">
              <a:srgbClr val="FFFFFF"/>
            </a:outerShdw>
          </a:effectLst>
        </p:spPr>
      </p:pic>
      <p:sp>
        <p:nvSpPr>
          <p:cNvPr id="335" name="Google Shape;335;p44"/>
          <p:cNvSpPr txBox="1"/>
          <p:nvPr/>
        </p:nvSpPr>
        <p:spPr>
          <a:xfrm>
            <a:off x="182825" y="3013600"/>
            <a:ext cx="35643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camada de aplicação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implementa regras para 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criação e a transferência de cripotomoedas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em uma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blockchain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4467625" y="2982800"/>
            <a:ext cx="3499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amada de aplicação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implementa regras para 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criação e a transferência de cripotomoedas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em uma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blockchain</a:t>
            </a:r>
            <a:b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3808850" y="3293650"/>
            <a:ext cx="379800" cy="287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428825" y="174826"/>
            <a:ext cx="81855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Sabemos quais são as </a:t>
            </a:r>
            <a:r>
              <a:rPr b="1" lang="pt-BR">
                <a:solidFill>
                  <a:srgbClr val="FFFF00"/>
                </a:solidFill>
              </a:rPr>
              <a:t>similaridades</a:t>
            </a:r>
            <a:r>
              <a:rPr lang="pt-BR"/>
              <a:t> e </a:t>
            </a:r>
            <a:r>
              <a:rPr b="1" lang="pt-BR">
                <a:solidFill>
                  <a:srgbClr val="FFFF00"/>
                </a:solidFill>
              </a:rPr>
              <a:t>diferenças</a:t>
            </a:r>
            <a:r>
              <a:rPr lang="pt-BR"/>
              <a:t> entre as </a:t>
            </a:r>
            <a:r>
              <a:rPr b="1" lang="pt-BR">
                <a:solidFill>
                  <a:srgbClr val="FFFF00"/>
                </a:solidFill>
              </a:rPr>
              <a:t>plataformas blockchain</a:t>
            </a:r>
            <a:r>
              <a:rPr lang="pt-BR"/>
              <a:t> do </a:t>
            </a:r>
            <a:r>
              <a:rPr b="1" lang="pt-BR">
                <a:solidFill>
                  <a:srgbClr val="FFFF00"/>
                </a:solidFill>
              </a:rPr>
              <a:t>Bitcoin</a:t>
            </a:r>
            <a:r>
              <a:rPr lang="pt-BR"/>
              <a:t> e do </a:t>
            </a:r>
            <a:r>
              <a:rPr b="1" lang="pt-BR">
                <a:solidFill>
                  <a:srgbClr val="FFFF00"/>
                </a:solidFill>
              </a:rPr>
              <a:t>Ethereum</a:t>
            </a:r>
            <a:r>
              <a:rPr lang="pt-BR"/>
              <a:t>!</a:t>
            </a:r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182825" y="3013600"/>
            <a:ext cx="35643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camada de aplicação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implementa regras para 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criação e a transferência de cripotomoedas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em uma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blockchain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467625" y="2982800"/>
            <a:ext cx="3499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camada de aplicação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implementa regras para 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criação e a transferência de cripotomoedas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em uma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blockchain</a:t>
            </a:r>
            <a:b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4486434" y="3665118"/>
            <a:ext cx="4086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camada de aplicação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implementa regras para a 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execução de códigos/programas</a:t>
            </a:r>
            <a:r>
              <a:rPr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personalizados em</a:t>
            </a: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todos</a:t>
            </a:r>
            <a:b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os nós da rede</a:t>
            </a:r>
            <a:r>
              <a:rPr lang="pt-BR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3808850" y="3293650"/>
            <a:ext cx="379800" cy="287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3808850" y="4147675"/>
            <a:ext cx="379800" cy="2874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88" y="1325924"/>
            <a:ext cx="2114275" cy="146455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FFFFFF">
                <a:alpha val="50000"/>
              </a:srgbClr>
            </a:outerShdw>
          </a:effectLst>
        </p:spPr>
      </p:pic>
      <p:pic>
        <p:nvPicPr>
          <p:cNvPr id="349" name="Google Shape;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718" y="1325924"/>
            <a:ext cx="3980942" cy="146455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19050">
              <a:srgbClr val="FFFFFF"/>
            </a:outerShdw>
          </a:effectLst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