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Lst>
  <p:sldSz cy="5143500" cx="9144000"/>
  <p:notesSz cx="6858000" cy="9144000"/>
  <p:embeddedFontLst>
    <p:embeddedFont>
      <p:font typeface="Raleway"/>
      <p:regular r:id="rId145"/>
      <p:bold r:id="rId146"/>
      <p:italic r:id="rId147"/>
      <p:boldItalic r:id="rId148"/>
    </p:embeddedFont>
    <p:embeddedFont>
      <p:font typeface="Lobster"/>
      <p:regular r:id="rId149"/>
    </p:embeddedFont>
    <p:embeddedFont>
      <p:font typeface="Lato"/>
      <p:regular r:id="rId150"/>
      <p:bold r:id="rId151"/>
      <p:italic r:id="rId152"/>
      <p:boldItalic r:id="rId153"/>
    </p:embeddedFont>
    <p:embeddedFont>
      <p:font typeface="Source Code Pro"/>
      <p:regular r:id="rId154"/>
      <p:bold r:id="rId155"/>
    </p:embeddedFont>
    <p:embeddedFont>
      <p:font typeface="Oswald"/>
      <p:regular r:id="rId156"/>
      <p:bold r:id="rId1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font" Target="fonts/Lato-regular.fntdata"/><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Lobster-regular.fntdata"/><Relationship Id="rId4" Type="http://schemas.openxmlformats.org/officeDocument/2006/relationships/slideMaster" Target="slideMasters/slideMaster1.xml"/><Relationship Id="rId148" Type="http://schemas.openxmlformats.org/officeDocument/2006/relationships/font" Target="fonts/Raleway-boldItalic.fntdata"/><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2.xml"/><Relationship Id="rId147" Type="http://schemas.openxmlformats.org/officeDocument/2006/relationships/font" Target="fonts/Raleway-italic.fntdata"/><Relationship Id="rId6" Type="http://schemas.openxmlformats.org/officeDocument/2006/relationships/notesMaster" Target="notesMasters/notesMaster1.xml"/><Relationship Id="rId146" Type="http://schemas.openxmlformats.org/officeDocument/2006/relationships/font" Target="fonts/Raleway-bold.fntdata"/><Relationship Id="rId7" Type="http://schemas.openxmlformats.org/officeDocument/2006/relationships/slide" Target="slides/slide1.xml"/><Relationship Id="rId145" Type="http://schemas.openxmlformats.org/officeDocument/2006/relationships/font" Target="fonts/Raleway-regular.fntdata"/><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154" Type="http://schemas.openxmlformats.org/officeDocument/2006/relationships/font" Target="fonts/SourceCodePro-regular.fntdata"/><Relationship Id="rId58" Type="http://schemas.openxmlformats.org/officeDocument/2006/relationships/slide" Target="slides/slide52.xml"/><Relationship Id="rId153" Type="http://schemas.openxmlformats.org/officeDocument/2006/relationships/font" Target="fonts/Lato-boldItalic.fntdata"/><Relationship Id="rId152" Type="http://schemas.openxmlformats.org/officeDocument/2006/relationships/font" Target="fonts/Lato-italic.fntdata"/><Relationship Id="rId151" Type="http://schemas.openxmlformats.org/officeDocument/2006/relationships/font" Target="fonts/Lato-bold.fntdata"/><Relationship Id="rId157" Type="http://schemas.openxmlformats.org/officeDocument/2006/relationships/font" Target="fonts/Oswald-bold.fntdata"/><Relationship Id="rId156" Type="http://schemas.openxmlformats.org/officeDocument/2006/relationships/font" Target="fonts/Oswald-regular.fntdata"/><Relationship Id="rId155" Type="http://schemas.openxmlformats.org/officeDocument/2006/relationships/font" Target="fonts/SourceCodePr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a47b4920e_0_1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a47b4920e_0_1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8" name="Shape 928"/>
        <p:cNvGrpSpPr/>
        <p:nvPr/>
      </p:nvGrpSpPr>
      <p:grpSpPr>
        <a:xfrm>
          <a:off x="0" y="0"/>
          <a:ext cx="0" cy="0"/>
          <a:chOff x="0" y="0"/>
          <a:chExt cx="0" cy="0"/>
        </a:xfrm>
      </p:grpSpPr>
      <p:sp>
        <p:nvSpPr>
          <p:cNvPr id="929" name="Google Shape;929;g3a47b4920e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0" name="Google Shape;930;g3a47b4920e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A rede do Corda obrigatoriamente é uma rede permissionada, para participar da rede, você precisa possuir um certificado emitido por um gatekeeper. Considerando isso, modelos de negócio totalmente distribuídos não se encaixam bem no Corda, como por exemplo, o modelo de Criptomoedas. Apesar de ser possível construir este modelo com Corda, o seu modelo de consenso acaba não atraindo o público que hoje consome este tipo de moeda.</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Se seu modelo de negócio exige que todas as informações sejam públicas entre todas as partes, talvez seja mais interessante mover para uma plataforma, caso você tenha o throughput nelas.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9" name="Shape 939"/>
        <p:cNvGrpSpPr/>
        <p:nvPr/>
      </p:nvGrpSpPr>
      <p:grpSpPr>
        <a:xfrm>
          <a:off x="0" y="0"/>
          <a:ext cx="0" cy="0"/>
          <a:chOff x="0" y="0"/>
          <a:chExt cx="0" cy="0"/>
        </a:xfrm>
      </p:grpSpPr>
      <p:sp>
        <p:nvSpPr>
          <p:cNvPr id="940" name="Google Shape;940;g3a47b4920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1" name="Google Shape;941;g3a47b4920e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A rede do Corda obrigatoriamente é uma rede permissionada, para participar da rede, você precisa possuir um certificado emitido por um gatekeeper. Considerando isso, modelos de negócio totalmente distribuídos não se encaixam bem no Corda, como por exemplo, o modelo de Criptomoedas. Apesar de ser possível construir este modelo com Corda, o seu modelo de consenso acaba não atraindo o público que hoje consome este tipo de moeda.</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Se seu modelo de negócio exige que todas as informações sejam públicas entre todas as partes, talvez seja mais interessante mover para uma plataforma, caso você tenha o throughput nelas.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0" name="Shape 950"/>
        <p:cNvGrpSpPr/>
        <p:nvPr/>
      </p:nvGrpSpPr>
      <p:grpSpPr>
        <a:xfrm>
          <a:off x="0" y="0"/>
          <a:ext cx="0" cy="0"/>
          <a:chOff x="0" y="0"/>
          <a:chExt cx="0" cy="0"/>
        </a:xfrm>
      </p:grpSpPr>
      <p:sp>
        <p:nvSpPr>
          <p:cNvPr id="951" name="Google Shape;951;g3a47b4920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2" name="Google Shape;952;g3a47b4920e_0_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A rede do Corda obrigatoriamente é uma rede permissionada, para participar da rede, você precisa possuir um certificado emitido por um gatekeeper. Considerando isso, modelos de negócio totalmente distribuídos não se encaixam bem no Corda, como por exemplo, o modelo de Criptomoedas. Apesar de ser possível construir este modelo com Corda, o seu modelo de consenso acaba não atraindo o público que hoje consome este tipo de moeda.</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Se seu modelo de negócio exige que todas as informações sejam públicas entre todas as partes, talvez seja mais interessante mover para uma plataforma, caso você tenha o throughput nelas.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Google Shape;962;g3a47b4920e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3" name="Google Shape;963;g3a47b4920e_0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A rede do Corda obrigatoriamente é uma rede permissionada, para participar da rede, você precisa possuir um certificado emitido por um gatekeeper. Considerando isso, modelos de negócio totalmente distribuídos não se encaixam bem no Corda, como por exemplo, o modelo de Criptomoedas. Apesar de ser possível construir este modelo com Corda, o seu modelo de consenso acaba não atraindo o público que hoje consome este tipo de moeda.</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Se seu modelo de negócio exige que todas as informações sejam públicas entre todas as partes, talvez seja mais interessante mover para uma plataforma, caso você tenha o throughput nelas.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2" name="Shape 972"/>
        <p:cNvGrpSpPr/>
        <p:nvPr/>
      </p:nvGrpSpPr>
      <p:grpSpPr>
        <a:xfrm>
          <a:off x="0" y="0"/>
          <a:ext cx="0" cy="0"/>
          <a:chOff x="0" y="0"/>
          <a:chExt cx="0" cy="0"/>
        </a:xfrm>
      </p:grpSpPr>
      <p:sp>
        <p:nvSpPr>
          <p:cNvPr id="973" name="Google Shape;973;g3a47b4920e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4" name="Google Shape;974;g3a47b4920e_0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3" name="Shape 983"/>
        <p:cNvGrpSpPr/>
        <p:nvPr/>
      </p:nvGrpSpPr>
      <p:grpSpPr>
        <a:xfrm>
          <a:off x="0" y="0"/>
          <a:ext cx="0" cy="0"/>
          <a:chOff x="0" y="0"/>
          <a:chExt cx="0" cy="0"/>
        </a:xfrm>
      </p:grpSpPr>
      <p:sp>
        <p:nvSpPr>
          <p:cNvPr id="984" name="Google Shape;984;g3a47b4920e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5" name="Google Shape;985;g3a47b4920e_0_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g3a47b4920e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6" name="Google Shape;996;g3a47b4920e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Google Shape;1006;g3a47b4920e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7" name="Google Shape;1007;g3a47b4920e_0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Google Shape;1017;g3a47b4920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8" name="Google Shape;1018;g3a47b4920e_0_3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3a47b4920e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9" name="Google Shape;1029;g3a47b4920e_0_3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a499684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a499684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8" name="Shape 1038"/>
        <p:cNvGrpSpPr/>
        <p:nvPr/>
      </p:nvGrpSpPr>
      <p:grpSpPr>
        <a:xfrm>
          <a:off x="0" y="0"/>
          <a:ext cx="0" cy="0"/>
          <a:chOff x="0" y="0"/>
          <a:chExt cx="0" cy="0"/>
        </a:xfrm>
      </p:grpSpPr>
      <p:sp>
        <p:nvSpPr>
          <p:cNvPr id="1039" name="Google Shape;1039;g3a47b4920e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0" name="Google Shape;1040;g3a47b4920e_0_3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9" name="Shape 1049"/>
        <p:cNvGrpSpPr/>
        <p:nvPr/>
      </p:nvGrpSpPr>
      <p:grpSpPr>
        <a:xfrm>
          <a:off x="0" y="0"/>
          <a:ext cx="0" cy="0"/>
          <a:chOff x="0" y="0"/>
          <a:chExt cx="0" cy="0"/>
        </a:xfrm>
      </p:grpSpPr>
      <p:sp>
        <p:nvSpPr>
          <p:cNvPr id="1050" name="Google Shape;1050;g3a47b4920e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1" name="Google Shape;1051;g3a47b4920e_0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1" name="Shape 1061"/>
        <p:cNvGrpSpPr/>
        <p:nvPr/>
      </p:nvGrpSpPr>
      <p:grpSpPr>
        <a:xfrm>
          <a:off x="0" y="0"/>
          <a:ext cx="0" cy="0"/>
          <a:chOff x="0" y="0"/>
          <a:chExt cx="0" cy="0"/>
        </a:xfrm>
      </p:grpSpPr>
      <p:sp>
        <p:nvSpPr>
          <p:cNvPr id="1062" name="Google Shape;1062;g3a47b4920e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3" name="Google Shape;1063;g3a47b4920e_0_3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3" name="Shape 1073"/>
        <p:cNvGrpSpPr/>
        <p:nvPr/>
      </p:nvGrpSpPr>
      <p:grpSpPr>
        <a:xfrm>
          <a:off x="0" y="0"/>
          <a:ext cx="0" cy="0"/>
          <a:chOff x="0" y="0"/>
          <a:chExt cx="0" cy="0"/>
        </a:xfrm>
      </p:grpSpPr>
      <p:sp>
        <p:nvSpPr>
          <p:cNvPr id="1074" name="Google Shape;1074;g3a47b4920e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5" name="Google Shape;1075;g3a47b4920e_0_3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5" name="Shape 1085"/>
        <p:cNvGrpSpPr/>
        <p:nvPr/>
      </p:nvGrpSpPr>
      <p:grpSpPr>
        <a:xfrm>
          <a:off x="0" y="0"/>
          <a:ext cx="0" cy="0"/>
          <a:chOff x="0" y="0"/>
          <a:chExt cx="0" cy="0"/>
        </a:xfrm>
      </p:grpSpPr>
      <p:sp>
        <p:nvSpPr>
          <p:cNvPr id="1086" name="Google Shape;1086;g3a47b4920e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7" name="Google Shape;1087;g3a47b4920e_0_4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7" name="Shape 1097"/>
        <p:cNvGrpSpPr/>
        <p:nvPr/>
      </p:nvGrpSpPr>
      <p:grpSpPr>
        <a:xfrm>
          <a:off x="0" y="0"/>
          <a:ext cx="0" cy="0"/>
          <a:chOff x="0" y="0"/>
          <a:chExt cx="0" cy="0"/>
        </a:xfrm>
      </p:grpSpPr>
      <p:sp>
        <p:nvSpPr>
          <p:cNvPr id="1098" name="Google Shape;1098;g3a47b4920e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9" name="Google Shape;1099;g3a47b4920e_0_4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9" name="Shape 1109"/>
        <p:cNvGrpSpPr/>
        <p:nvPr/>
      </p:nvGrpSpPr>
      <p:grpSpPr>
        <a:xfrm>
          <a:off x="0" y="0"/>
          <a:ext cx="0" cy="0"/>
          <a:chOff x="0" y="0"/>
          <a:chExt cx="0" cy="0"/>
        </a:xfrm>
      </p:grpSpPr>
      <p:sp>
        <p:nvSpPr>
          <p:cNvPr id="1110" name="Google Shape;1110;g3a47b4920e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1" name="Google Shape;1111;g3a47b4920e_0_4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0" name="Shape 1120"/>
        <p:cNvGrpSpPr/>
        <p:nvPr/>
      </p:nvGrpSpPr>
      <p:grpSpPr>
        <a:xfrm>
          <a:off x="0" y="0"/>
          <a:ext cx="0" cy="0"/>
          <a:chOff x="0" y="0"/>
          <a:chExt cx="0" cy="0"/>
        </a:xfrm>
      </p:grpSpPr>
      <p:sp>
        <p:nvSpPr>
          <p:cNvPr id="1121" name="Google Shape;1121;g3a47b4920e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2" name="Google Shape;1122;g3a47b4920e_0_4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1" name="Shape 1131"/>
        <p:cNvGrpSpPr/>
        <p:nvPr/>
      </p:nvGrpSpPr>
      <p:grpSpPr>
        <a:xfrm>
          <a:off x="0" y="0"/>
          <a:ext cx="0" cy="0"/>
          <a:chOff x="0" y="0"/>
          <a:chExt cx="0" cy="0"/>
        </a:xfrm>
      </p:grpSpPr>
      <p:sp>
        <p:nvSpPr>
          <p:cNvPr id="1132" name="Google Shape;1132;g3a47b4920e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3" name="Google Shape;1133;g3a47b4920e_0_4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2" name="Shape 1142"/>
        <p:cNvGrpSpPr/>
        <p:nvPr/>
      </p:nvGrpSpPr>
      <p:grpSpPr>
        <a:xfrm>
          <a:off x="0" y="0"/>
          <a:ext cx="0" cy="0"/>
          <a:chOff x="0" y="0"/>
          <a:chExt cx="0" cy="0"/>
        </a:xfrm>
      </p:grpSpPr>
      <p:sp>
        <p:nvSpPr>
          <p:cNvPr id="1143" name="Google Shape;1143;g3a47b4920e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4" name="Google Shape;1144;g3a47b4920e_0_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a4b98a1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a4b98a1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3" name="Shape 1153"/>
        <p:cNvGrpSpPr/>
        <p:nvPr/>
      </p:nvGrpSpPr>
      <p:grpSpPr>
        <a:xfrm>
          <a:off x="0" y="0"/>
          <a:ext cx="0" cy="0"/>
          <a:chOff x="0" y="0"/>
          <a:chExt cx="0" cy="0"/>
        </a:xfrm>
      </p:grpSpPr>
      <p:sp>
        <p:nvSpPr>
          <p:cNvPr id="1154" name="Google Shape;1154;g3a47b4920e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5" name="Google Shape;1155;g3a47b4920e_0_4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5" name="Shape 1165"/>
        <p:cNvGrpSpPr/>
        <p:nvPr/>
      </p:nvGrpSpPr>
      <p:grpSpPr>
        <a:xfrm>
          <a:off x="0" y="0"/>
          <a:ext cx="0" cy="0"/>
          <a:chOff x="0" y="0"/>
          <a:chExt cx="0" cy="0"/>
        </a:xfrm>
      </p:grpSpPr>
      <p:sp>
        <p:nvSpPr>
          <p:cNvPr id="1166" name="Google Shape;1166;g3a47b4920e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7" name="Google Shape;1167;g3a47b4920e_0_4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g3a47b4920e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8" name="Google Shape;1178;g3a47b4920e_0_4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8" name="Shape 1188"/>
        <p:cNvGrpSpPr/>
        <p:nvPr/>
      </p:nvGrpSpPr>
      <p:grpSpPr>
        <a:xfrm>
          <a:off x="0" y="0"/>
          <a:ext cx="0" cy="0"/>
          <a:chOff x="0" y="0"/>
          <a:chExt cx="0" cy="0"/>
        </a:xfrm>
      </p:grpSpPr>
      <p:sp>
        <p:nvSpPr>
          <p:cNvPr id="1189" name="Google Shape;1189;g3a47b4920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0" name="Google Shape;1190;g3a47b4920e_0_4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9" name="Shape 1199"/>
        <p:cNvGrpSpPr/>
        <p:nvPr/>
      </p:nvGrpSpPr>
      <p:grpSpPr>
        <a:xfrm>
          <a:off x="0" y="0"/>
          <a:ext cx="0" cy="0"/>
          <a:chOff x="0" y="0"/>
          <a:chExt cx="0" cy="0"/>
        </a:xfrm>
      </p:grpSpPr>
      <p:sp>
        <p:nvSpPr>
          <p:cNvPr id="1200" name="Google Shape;1200;g3a47b4920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1" name="Google Shape;1201;g3a47b4920e_0_5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1" name="Shape 1211"/>
        <p:cNvGrpSpPr/>
        <p:nvPr/>
      </p:nvGrpSpPr>
      <p:grpSpPr>
        <a:xfrm>
          <a:off x="0" y="0"/>
          <a:ext cx="0" cy="0"/>
          <a:chOff x="0" y="0"/>
          <a:chExt cx="0" cy="0"/>
        </a:xfrm>
      </p:grpSpPr>
      <p:sp>
        <p:nvSpPr>
          <p:cNvPr id="1212" name="Google Shape;1212;g3a47b4920e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3" name="Google Shape;1213;g3a47b4920e_0_5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2" name="Shape 1222"/>
        <p:cNvGrpSpPr/>
        <p:nvPr/>
      </p:nvGrpSpPr>
      <p:grpSpPr>
        <a:xfrm>
          <a:off x="0" y="0"/>
          <a:ext cx="0" cy="0"/>
          <a:chOff x="0" y="0"/>
          <a:chExt cx="0" cy="0"/>
        </a:xfrm>
      </p:grpSpPr>
      <p:sp>
        <p:nvSpPr>
          <p:cNvPr id="1223" name="Google Shape;1223;g3a47b4920e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4" name="Google Shape;1224;g3a47b4920e_0_5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4" name="Shape 1234"/>
        <p:cNvGrpSpPr/>
        <p:nvPr/>
      </p:nvGrpSpPr>
      <p:grpSpPr>
        <a:xfrm>
          <a:off x="0" y="0"/>
          <a:ext cx="0" cy="0"/>
          <a:chOff x="0" y="0"/>
          <a:chExt cx="0" cy="0"/>
        </a:xfrm>
      </p:grpSpPr>
      <p:sp>
        <p:nvSpPr>
          <p:cNvPr id="1235" name="Google Shape;1235;g3a47b4920e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6" name="Google Shape;1236;g3a47b4920e_0_5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5" name="Shape 1245"/>
        <p:cNvGrpSpPr/>
        <p:nvPr/>
      </p:nvGrpSpPr>
      <p:grpSpPr>
        <a:xfrm>
          <a:off x="0" y="0"/>
          <a:ext cx="0" cy="0"/>
          <a:chOff x="0" y="0"/>
          <a:chExt cx="0" cy="0"/>
        </a:xfrm>
      </p:grpSpPr>
      <p:sp>
        <p:nvSpPr>
          <p:cNvPr id="1246" name="Google Shape;1246;g3a47b4920e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7" name="Google Shape;1247;g3a47b4920e_0_5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6" name="Shape 1256"/>
        <p:cNvGrpSpPr/>
        <p:nvPr/>
      </p:nvGrpSpPr>
      <p:grpSpPr>
        <a:xfrm>
          <a:off x="0" y="0"/>
          <a:ext cx="0" cy="0"/>
          <a:chOff x="0" y="0"/>
          <a:chExt cx="0" cy="0"/>
        </a:xfrm>
      </p:grpSpPr>
      <p:sp>
        <p:nvSpPr>
          <p:cNvPr id="1257" name="Google Shape;1257;g3a47b4920e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8" name="Google Shape;1258;g3a47b4920e_0_5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a47b4920e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a47b4920e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8" name="Shape 1268"/>
        <p:cNvGrpSpPr/>
        <p:nvPr/>
      </p:nvGrpSpPr>
      <p:grpSpPr>
        <a:xfrm>
          <a:off x="0" y="0"/>
          <a:ext cx="0" cy="0"/>
          <a:chOff x="0" y="0"/>
          <a:chExt cx="0" cy="0"/>
        </a:xfrm>
      </p:grpSpPr>
      <p:sp>
        <p:nvSpPr>
          <p:cNvPr id="1269" name="Google Shape;1269;g3a47b4920e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0" name="Google Shape;1270;g3a47b4920e_0_5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0" name="Shape 1280"/>
        <p:cNvGrpSpPr/>
        <p:nvPr/>
      </p:nvGrpSpPr>
      <p:grpSpPr>
        <a:xfrm>
          <a:off x="0" y="0"/>
          <a:ext cx="0" cy="0"/>
          <a:chOff x="0" y="0"/>
          <a:chExt cx="0" cy="0"/>
        </a:xfrm>
      </p:grpSpPr>
      <p:sp>
        <p:nvSpPr>
          <p:cNvPr id="1281" name="Google Shape;1281;g3a47b4920e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2" name="Google Shape;1282;g3a47b4920e_0_5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1" name="Shape 1291"/>
        <p:cNvGrpSpPr/>
        <p:nvPr/>
      </p:nvGrpSpPr>
      <p:grpSpPr>
        <a:xfrm>
          <a:off x="0" y="0"/>
          <a:ext cx="0" cy="0"/>
          <a:chOff x="0" y="0"/>
          <a:chExt cx="0" cy="0"/>
        </a:xfrm>
      </p:grpSpPr>
      <p:sp>
        <p:nvSpPr>
          <p:cNvPr id="1292" name="Google Shape;1292;g3a47b4920e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3" name="Google Shape;1293;g3a47b4920e_0_5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3" name="Shape 1303"/>
        <p:cNvGrpSpPr/>
        <p:nvPr/>
      </p:nvGrpSpPr>
      <p:grpSpPr>
        <a:xfrm>
          <a:off x="0" y="0"/>
          <a:ext cx="0" cy="0"/>
          <a:chOff x="0" y="0"/>
          <a:chExt cx="0" cy="0"/>
        </a:xfrm>
      </p:grpSpPr>
      <p:sp>
        <p:nvSpPr>
          <p:cNvPr id="1304" name="Google Shape;1304;g3a47b4920e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5" name="Google Shape;1305;g3a47b4920e_0_6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4" name="Shape 1314"/>
        <p:cNvGrpSpPr/>
        <p:nvPr/>
      </p:nvGrpSpPr>
      <p:grpSpPr>
        <a:xfrm>
          <a:off x="0" y="0"/>
          <a:ext cx="0" cy="0"/>
          <a:chOff x="0" y="0"/>
          <a:chExt cx="0" cy="0"/>
        </a:xfrm>
      </p:grpSpPr>
      <p:sp>
        <p:nvSpPr>
          <p:cNvPr id="1315" name="Google Shape;1315;g3a47b4920e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6" name="Google Shape;1316;g3a47b4920e_0_6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6" name="Shape 1326"/>
        <p:cNvGrpSpPr/>
        <p:nvPr/>
      </p:nvGrpSpPr>
      <p:grpSpPr>
        <a:xfrm>
          <a:off x="0" y="0"/>
          <a:ext cx="0" cy="0"/>
          <a:chOff x="0" y="0"/>
          <a:chExt cx="0" cy="0"/>
        </a:xfrm>
      </p:grpSpPr>
      <p:sp>
        <p:nvSpPr>
          <p:cNvPr id="1327" name="Google Shape;1327;g3a47b4920e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8" name="Google Shape;1328;g3a47b4920e_0_6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7" name="Shape 1337"/>
        <p:cNvGrpSpPr/>
        <p:nvPr/>
      </p:nvGrpSpPr>
      <p:grpSpPr>
        <a:xfrm>
          <a:off x="0" y="0"/>
          <a:ext cx="0" cy="0"/>
          <a:chOff x="0" y="0"/>
          <a:chExt cx="0" cy="0"/>
        </a:xfrm>
      </p:grpSpPr>
      <p:sp>
        <p:nvSpPr>
          <p:cNvPr id="1338" name="Google Shape;1338;g3a47b4920e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9" name="Google Shape;1339;g3a47b4920e_0_6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2" name="Shape 1372"/>
        <p:cNvGrpSpPr/>
        <p:nvPr/>
      </p:nvGrpSpPr>
      <p:grpSpPr>
        <a:xfrm>
          <a:off x="0" y="0"/>
          <a:ext cx="0" cy="0"/>
          <a:chOff x="0" y="0"/>
          <a:chExt cx="0" cy="0"/>
        </a:xfrm>
      </p:grpSpPr>
      <p:sp>
        <p:nvSpPr>
          <p:cNvPr id="1373" name="Google Shape;1373;g3a47b4920e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4" name="Google Shape;1374;g3a47b4920e_0_6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3" name="Shape 1383"/>
        <p:cNvGrpSpPr/>
        <p:nvPr/>
      </p:nvGrpSpPr>
      <p:grpSpPr>
        <a:xfrm>
          <a:off x="0" y="0"/>
          <a:ext cx="0" cy="0"/>
          <a:chOff x="0" y="0"/>
          <a:chExt cx="0" cy="0"/>
        </a:xfrm>
      </p:grpSpPr>
      <p:sp>
        <p:nvSpPr>
          <p:cNvPr id="1384" name="Google Shape;1384;g3a47b4920e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5" name="Google Shape;1385;g3a47b4920e_0_6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a47b4920e_0_1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a47b4920e_0_1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3a47b4920e_0_1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a47b4920e_0_1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a47b4920e_0_1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a47b4920e_0_1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a47b492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a47b492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a47b4920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a47b4920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a47b4920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a47b4920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baef29786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baef29786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a47b4920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a47b4920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3a47b4920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a47b4920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3a47b4920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a47b4920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3a47b4920e_0_1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a47b4920e_0_1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3a47b4920e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a47b4920e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3a47b4920e_0_1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a47b4920e_0_1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a47b4920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a47b4920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3a47b4920e_0_1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a47b4920e_0_1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3a47b4920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a47b4920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3a47b4920e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a47b4920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c3e5ee357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c3e5ee357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3a47b4920e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a47b4920e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3a47b4920e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a47b4920e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3a47b4920e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a47b4920e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3a4b98a1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a4b98a1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3a47b4920e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a47b4920e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3a47b4920e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a47b4920e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3a47b4920e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a47b4920e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3a47b4920e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a47b4920e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3a47b4920e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a47b4920e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a47b4920e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a47b4920e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a47b4920e_0_1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a47b4920e_0_1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3a47b4920e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a47b4920e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3a47b4920e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a47b4920e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3a47b4920e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a47b4920e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3a47b4920e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a47b4920e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3a47b4920e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a47b4920e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3a47b4920e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a47b4920e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3a47b4920e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a47b4920e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3a4b98a1e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a4b98a1e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3a47b4920e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a47b4920e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3a4b98a1e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a4b98a1e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c3e5ee357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c3e5ee357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3a4b98a1e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a4b98a1e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3a4b98a1e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a4b98a1e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3a4b98a1e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a4b98a1e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3a4b98a1e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a4b98a1e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3a4b98a1e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a4b98a1e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3a4b98a1e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a4b98a1e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3a4b98a1e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a4b98a1e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3a4b98a1e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a4b98a1e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3a4b98a1e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a4b98a1e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3a4b98a1e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a4b98a1e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a47b4920e_0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a47b4920e_0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3a4b98a1e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a4b98a1e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3a4b98a1e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a4b98a1e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3a4b98a1e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a4b98a1e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3a4b98a1e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a4b98a1e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3a4b98a1e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a4b98a1e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3a4b98a1e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a4b98a1e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3a4b98a1e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a4b98a1e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3a4b98a1e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a4b98a1e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3a4b98a1e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3a4b98a1e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3a4b98a1e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a4b98a1e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a47b4920e_0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a47b4920e_0_1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3a4b98a1e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3a4b98a1e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3a4b98a1e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a4b98a1e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3a4b98a1e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3a4b98a1e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3a4b98a1e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3a4b98a1e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3a4b98a1e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3a4b98a1e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3a4b98a1e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3a4b98a1e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3a4b98a1e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3a4b98a1e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3a4b98a1e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3a4b98a1e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3a4b98a1e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3a4b98a1e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3a4b98a1e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a4b98a1e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a47b4920e_0_1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a47b4920e_0_1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3a4b98a1e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3a4b98a1e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g3a4b98a1e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3a4b98a1e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3a4b98a1e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3a4b98a1e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3a47b4920e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g3a47b4920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3a47b4920e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g3a47b4920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g3a47b4920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g3a47b4920e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Em 14 de Janeiro de 2016, Mike Hearn disse que o experimento Bitcoin falhou, dentre os motivos estava o fato de que o bitcoin não conseguiu atingir seu objetivo de virar uma economia paralela, sem centralizadores. Bitcoin hoje não é utilizado como moeda de troca, e sim como lastro, da mesma forma que é operado o ouro.</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g3a47b4920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0" name="Google Shape;690;g3a47b4920e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Em 14 de Janeiro de 2016, Mike Hearn disse que o experimento Bitcoin falhou, dentre os motivos estava o fato de que o bitcoin não conseguiu atingir seu objetivo de virar uma economia paralela, sem centralizadores. Bitcoin hoje não é utilizado como moeda de troca, e sim como lastro, da mesma forma que é operado o ouro.</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g3a47b4920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1" name="Google Shape;701;g3a47b4920e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Google Shape;712;g3a47b4920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3" name="Google Shape;713;g3a47b4920e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whitepaper descrevendo o Corda, uma rede distribuída, com foco total no Peer-to-Peer, de forma a garantir a privacidade dos dados na rede.</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Com o Corda, as operações não sofrem broadcast, ou seja, não são enviadas para todos os nós, isto faz com que apenas quem realmente faz parte da transação possa ver os dados que estão sendo trafegados na rede.</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As transações são geradas por um mecanismo chamado Flow, que funciona de forma muito parecida com sistemas de Workflow, porém, tendo a sua execução acontecendo em paralelo em vários nós diferentes. É possível desenhar todo o fluxo de rede e, já que está sendo executado o mesmo código em todos os nós, fica fácil garantir a consistência das informações.</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O Corda normaliza todas as comunicações da rede, com isso, a percepção que as pessoas tem sobre a informação, com isso, não precisamos nos preocupar com conciliação de dados, já que a camada de acesso vai ser igual para todos os nodes.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3a47b4920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4" name="Google Shape;724;g3a47b4920e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whitepaper descrevendo o Corda, uma rede distribuída, com foco total no Peer-to-Peer, de forma a garantir a privacidade dos dados na rede.</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Com o Corda, as operações não sofrem broadcast, ou seja, não são enviadas para todos os nós, isto faz com que apenas quem realmente faz parte da transação possa ver os dados que estão sendo trafegados na rede.</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As transações são geradas por um mecanismo chamado Flow, que funciona de forma muito parecida com sistemas de Workflow, porém, tendo a sua execução acontecendo em paralelo em vários nós diferentes. É possível desenhar todo o fluxo de rede e, já que está sendo executado o mesmo código em todos os nós, fica fácil garantir a consistência das informações.</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O Corda normaliza todas as comunicações da rede, com isso, a percepção que as pessoas tem sobre a informação, com isso, não precisamos nos preocupar com conciliação de dados, já que a camada de acesso vai ser igual para todos os nodes.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a47b4920e_0_1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a47b4920e_0_1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g3a47b4920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5" name="Google Shape;735;g3a47b4920e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Um workflow padrão no Corda</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3a47b4920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7" name="Google Shape;767;g3a47b4920e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Slide sobre UTXO</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Google Shape;777;g3a47b4920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g3a47b4920e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Mas onde está o algoritmo de consenso? No Corda, o consegue é feito por uma parte terceira, o Notary, que opera igual a um cartório. Quando temos um documento importante e queremos que ele tenha validade juridica, pedimos para todas as partes envolvidas assinarem e depois pedimos para o cartório autenticar o contrato e as assinaturas. A mesma coisa acontece no Corda, todas as transações precisam ser assinadas e depois que todas as partes concordarem, o contrato é enviado para o Notary, para que ele possa certificar que todos os processos foram realizados corretamente e dar a sua assinatura. Com isso, também conseguimos evitar problemas de Double Spend. Uma vez que um contrato foi enviado para um Notary, todas as alterações que forem realizadas, precisarão necessariamente passar pelo mesmo Notary, e por consequencia, o Notary garante que o mesmo recurso não foi vendido para duas pessoas diferentes, mesmo elas não tendo ciencia das transações anteriores.</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Por exemplo, quando compramos uma casa, não temos como saber como foram todas as negociações anteriores e a única informação que comprova que aquela é realmente do vendedor é um contrato autenticado em cartório. Quando formos no cartório e pedir a troca de titularidade, o cartório fará uma verificação se aquele contrato ainda é válido, ou seja, é o mais recente. Com isso, apesar de não ser pública todas as informações de compra e venda de casas, você consegue ter segurança e garante que se houver problemas com a negociação, medidas legais podem ser tomadas.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3a47b4920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9" name="Google Shape;789;g3a47b4920e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g3a47b4920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6" name="Google Shape;806;g3a47b4920e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2" name="Shape 822"/>
        <p:cNvGrpSpPr/>
        <p:nvPr/>
      </p:nvGrpSpPr>
      <p:grpSpPr>
        <a:xfrm>
          <a:off x="0" y="0"/>
          <a:ext cx="0" cy="0"/>
          <a:chOff x="0" y="0"/>
          <a:chExt cx="0" cy="0"/>
        </a:xfrm>
      </p:grpSpPr>
      <p:sp>
        <p:nvSpPr>
          <p:cNvPr id="823" name="Google Shape;823;g3a47b4920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4" name="Google Shape;824;g3a47b4920e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Google Shape;847;g3a47b4920e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8" name="Google Shape;848;g3a47b4920e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Google Shape;865;g3a47b4920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6" name="Google Shape;866;g3a47b4920e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g3a47b4920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4" name="Google Shape;884;g3a47b4920e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7" name="Shape 917"/>
        <p:cNvGrpSpPr/>
        <p:nvPr/>
      </p:nvGrpSpPr>
      <p:grpSpPr>
        <a:xfrm>
          <a:off x="0" y="0"/>
          <a:ext cx="0" cy="0"/>
          <a:chOff x="0" y="0"/>
          <a:chExt cx="0" cy="0"/>
        </a:xfrm>
      </p:grpSpPr>
      <p:sp>
        <p:nvSpPr>
          <p:cNvPr id="918" name="Google Shape;918;g3a47b4920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9" name="Google Shape;919;g3a47b4920e_0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rgbClr val="073763"/>
              </a:buClr>
              <a:buSzPts val="4200"/>
              <a:buNone/>
              <a:defRPr sz="4200">
                <a:solidFill>
                  <a:srgbClr val="073763"/>
                </a:solidFill>
              </a:defRPr>
            </a:lvl1pPr>
            <a:lvl2pPr lvl="1">
              <a:spcBef>
                <a:spcPts val="0"/>
              </a:spcBef>
              <a:spcAft>
                <a:spcPts val="0"/>
              </a:spcAft>
              <a:buClr>
                <a:srgbClr val="073763"/>
              </a:buClr>
              <a:buSzPts val="4200"/>
              <a:buNone/>
              <a:defRPr sz="4200">
                <a:solidFill>
                  <a:srgbClr val="073763"/>
                </a:solidFill>
              </a:defRPr>
            </a:lvl2pPr>
            <a:lvl3pPr lvl="2">
              <a:spcBef>
                <a:spcPts val="0"/>
              </a:spcBef>
              <a:spcAft>
                <a:spcPts val="0"/>
              </a:spcAft>
              <a:buClr>
                <a:srgbClr val="073763"/>
              </a:buClr>
              <a:buSzPts val="4200"/>
              <a:buNone/>
              <a:defRPr sz="4200">
                <a:solidFill>
                  <a:srgbClr val="073763"/>
                </a:solidFill>
              </a:defRPr>
            </a:lvl3pPr>
            <a:lvl4pPr lvl="3">
              <a:spcBef>
                <a:spcPts val="0"/>
              </a:spcBef>
              <a:spcAft>
                <a:spcPts val="0"/>
              </a:spcAft>
              <a:buClr>
                <a:srgbClr val="073763"/>
              </a:buClr>
              <a:buSzPts val="4200"/>
              <a:buNone/>
              <a:defRPr sz="4200">
                <a:solidFill>
                  <a:srgbClr val="073763"/>
                </a:solidFill>
              </a:defRPr>
            </a:lvl4pPr>
            <a:lvl5pPr lvl="4">
              <a:spcBef>
                <a:spcPts val="0"/>
              </a:spcBef>
              <a:spcAft>
                <a:spcPts val="0"/>
              </a:spcAft>
              <a:buClr>
                <a:srgbClr val="073763"/>
              </a:buClr>
              <a:buSzPts val="4200"/>
              <a:buNone/>
              <a:defRPr sz="4200">
                <a:solidFill>
                  <a:srgbClr val="073763"/>
                </a:solidFill>
              </a:defRPr>
            </a:lvl5pPr>
            <a:lvl6pPr lvl="5">
              <a:spcBef>
                <a:spcPts val="0"/>
              </a:spcBef>
              <a:spcAft>
                <a:spcPts val="0"/>
              </a:spcAft>
              <a:buClr>
                <a:srgbClr val="073763"/>
              </a:buClr>
              <a:buSzPts val="4200"/>
              <a:buNone/>
              <a:defRPr sz="4200">
                <a:solidFill>
                  <a:srgbClr val="073763"/>
                </a:solidFill>
              </a:defRPr>
            </a:lvl6pPr>
            <a:lvl7pPr lvl="6">
              <a:spcBef>
                <a:spcPts val="0"/>
              </a:spcBef>
              <a:spcAft>
                <a:spcPts val="0"/>
              </a:spcAft>
              <a:buClr>
                <a:srgbClr val="073763"/>
              </a:buClr>
              <a:buSzPts val="4200"/>
              <a:buNone/>
              <a:defRPr sz="4200">
                <a:solidFill>
                  <a:srgbClr val="073763"/>
                </a:solidFill>
              </a:defRPr>
            </a:lvl7pPr>
            <a:lvl8pPr lvl="7">
              <a:spcBef>
                <a:spcPts val="0"/>
              </a:spcBef>
              <a:spcAft>
                <a:spcPts val="0"/>
              </a:spcAft>
              <a:buClr>
                <a:srgbClr val="073763"/>
              </a:buClr>
              <a:buSzPts val="4200"/>
              <a:buNone/>
              <a:defRPr sz="4200">
                <a:solidFill>
                  <a:srgbClr val="073763"/>
                </a:solidFill>
              </a:defRPr>
            </a:lvl8pPr>
            <a:lvl9pPr lvl="8">
              <a:spcBef>
                <a:spcPts val="0"/>
              </a:spcBef>
              <a:spcAft>
                <a:spcPts val="0"/>
              </a:spcAft>
              <a:buClr>
                <a:srgbClr val="073763"/>
              </a:buClr>
              <a:buSzPts val="4200"/>
              <a:buNone/>
              <a:defRPr sz="4200">
                <a:solidFill>
                  <a:srgbClr val="073763"/>
                </a:solidFill>
              </a:defRPr>
            </a:lvl9pPr>
          </a:lstStyle>
          <a:p/>
        </p:txBody>
      </p:sp>
      <p:sp>
        <p:nvSpPr>
          <p:cNvPr id="11" name="Google Shape;11;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
        <p:nvSpPr>
          <p:cNvPr id="13" name="Google Shape;13;p2"/>
          <p:cNvSpPr/>
          <p:nvPr/>
        </p:nvSpPr>
        <p:spPr>
          <a:xfrm>
            <a:off x="0" y="0"/>
            <a:ext cx="9144000" cy="487800"/>
          </a:xfrm>
          <a:prstGeom prst="rect">
            <a:avLst/>
          </a:prstGeom>
          <a:solidFill>
            <a:srgbClr val="0B539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4" name="Google Shape;14;p2"/>
          <p:cNvPicPr preferRelativeResize="0"/>
          <p:nvPr/>
        </p:nvPicPr>
        <p:blipFill>
          <a:blip r:embed="rId2">
            <a:alphaModFix/>
          </a:blip>
          <a:stretch>
            <a:fillRect/>
          </a:stretch>
        </p:blipFill>
        <p:spPr>
          <a:xfrm>
            <a:off x="210847" y="70460"/>
            <a:ext cx="1285375" cy="3150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eckpoint">
  <p:cSld name="BIG_NUMBER">
    <p:bg>
      <p:bgPr>
        <a:gradFill>
          <a:gsLst>
            <a:gs pos="0">
              <a:srgbClr val="1077D2"/>
            </a:gs>
            <a:gs pos="100000">
              <a:srgbClr val="09315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t-BR"/>
              <a:t>‹#›</a:t>
            </a:fld>
            <a:endParaRPr/>
          </a:p>
        </p:txBody>
      </p:sp>
      <p:pic>
        <p:nvPicPr>
          <p:cNvPr id="87" name="Google Shape;87;p11"/>
          <p:cNvPicPr preferRelativeResize="0"/>
          <p:nvPr/>
        </p:nvPicPr>
        <p:blipFill>
          <a:blip r:embed="rId2">
            <a:alphaModFix/>
          </a:blip>
          <a:stretch>
            <a:fillRect/>
          </a:stretch>
        </p:blipFill>
        <p:spPr>
          <a:xfrm>
            <a:off x="228473" y="4471928"/>
            <a:ext cx="1605694" cy="393600"/>
          </a:xfrm>
          <a:prstGeom prst="rect">
            <a:avLst/>
          </a:prstGeom>
          <a:noFill/>
          <a:ln>
            <a:noFill/>
          </a:ln>
        </p:spPr>
      </p:pic>
      <p:pic>
        <p:nvPicPr>
          <p:cNvPr id="88" name="Google Shape;88;p11"/>
          <p:cNvPicPr preferRelativeResize="0"/>
          <p:nvPr/>
        </p:nvPicPr>
        <p:blipFill>
          <a:blip r:embed="rId3">
            <a:alphaModFix/>
          </a:blip>
          <a:stretch>
            <a:fillRect/>
          </a:stretch>
        </p:blipFill>
        <p:spPr>
          <a:xfrm>
            <a:off x="8266900" y="4117838"/>
            <a:ext cx="823600" cy="8236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89" name="Google Shape;89;p11"/>
          <p:cNvSpPr txBox="1"/>
          <p:nvPr/>
        </p:nvSpPr>
        <p:spPr>
          <a:xfrm>
            <a:off x="6827700" y="4370914"/>
            <a:ext cx="1482000" cy="440400"/>
          </a:xfrm>
          <a:prstGeom prst="rect">
            <a:avLst/>
          </a:prstGeom>
          <a:noFill/>
          <a:ln>
            <a:noFill/>
          </a:ln>
          <a:effectLst>
            <a:outerShdw blurRad="57150" rotWithShape="0" algn="bl" dir="5400000" dist="19050">
              <a:srgbClr val="000000">
                <a:alpha val="50000"/>
              </a:srgbClr>
            </a:outerShdw>
            <a:reflection blurRad="0" dir="0" dist="0" endA="0" endPos="79000" fadeDir="5400012" kx="0" rotWithShape="0" algn="bl" stA="31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pt-BR" sz="2400">
                <a:solidFill>
                  <a:srgbClr val="FFFFFF"/>
                </a:solidFill>
                <a:latin typeface="Lobster"/>
                <a:ea typeface="Lobster"/>
                <a:cs typeface="Lobster"/>
                <a:sym typeface="Lobster"/>
              </a:rPr>
              <a:t>Checkpoint</a:t>
            </a:r>
            <a:endParaRPr sz="2400">
              <a:solidFill>
                <a:srgbClr val="FFFFFF"/>
              </a:solidFill>
              <a:latin typeface="Lobster"/>
              <a:ea typeface="Lobster"/>
              <a:cs typeface="Lobster"/>
              <a:sym typeface="Lobster"/>
            </a:endParaRPr>
          </a:p>
        </p:txBody>
      </p:sp>
      <p:sp>
        <p:nvSpPr>
          <p:cNvPr id="90" name="Google Shape;90;p11"/>
          <p:cNvSpPr txBox="1"/>
          <p:nvPr>
            <p:ph type="title"/>
          </p:nvPr>
        </p:nvSpPr>
        <p:spPr>
          <a:xfrm>
            <a:off x="730000" y="281825"/>
            <a:ext cx="7688400" cy="4190100"/>
          </a:xfrm>
          <a:prstGeom prst="rect">
            <a:avLst/>
          </a:prstGeom>
          <a:effectLst>
            <a:outerShdw blurRad="71438" rotWithShape="0" algn="bl" dir="5400000" dist="28575">
              <a:srgbClr val="000000">
                <a:alpha val="60000"/>
              </a:srgbClr>
            </a:outerShdw>
          </a:effectLst>
        </p:spPr>
        <p:txBody>
          <a:bodyPr anchorCtr="0" anchor="ctr" bIns="91425" lIns="91425" spcFirstLastPara="1" rIns="91425" wrap="square" tIns="91425"/>
          <a:lstStyle>
            <a:lvl1pPr lvl="0" rtl="0" algn="ctr">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chemeClr val="dk2"/>
              </a:buClr>
              <a:buSzPts val="2600"/>
              <a:buNone/>
              <a:defRPr b="0" sz="2600">
                <a:solidFill>
                  <a:schemeClr val="dk2"/>
                </a:solidFill>
              </a:defRPr>
            </a:lvl2pPr>
            <a:lvl3pPr lvl="2" rtl="0" algn="ctr">
              <a:spcBef>
                <a:spcPts val="0"/>
              </a:spcBef>
              <a:spcAft>
                <a:spcPts val="0"/>
              </a:spcAft>
              <a:buClr>
                <a:schemeClr val="dk2"/>
              </a:buClr>
              <a:buSzPts val="2600"/>
              <a:buNone/>
              <a:defRPr b="0" sz="2600">
                <a:solidFill>
                  <a:schemeClr val="dk2"/>
                </a:solidFill>
              </a:defRPr>
            </a:lvl3pPr>
            <a:lvl4pPr lvl="3" rtl="0" algn="ctr">
              <a:spcBef>
                <a:spcPts val="0"/>
              </a:spcBef>
              <a:spcAft>
                <a:spcPts val="0"/>
              </a:spcAft>
              <a:buClr>
                <a:schemeClr val="dk2"/>
              </a:buClr>
              <a:buSzPts val="2600"/>
              <a:buNone/>
              <a:defRPr b="0" sz="2600">
                <a:solidFill>
                  <a:schemeClr val="dk2"/>
                </a:solidFill>
              </a:defRPr>
            </a:lvl4pPr>
            <a:lvl5pPr lvl="4" rtl="0" algn="ctr">
              <a:spcBef>
                <a:spcPts val="0"/>
              </a:spcBef>
              <a:spcAft>
                <a:spcPts val="0"/>
              </a:spcAft>
              <a:buClr>
                <a:schemeClr val="dk2"/>
              </a:buClr>
              <a:buSzPts val="2600"/>
              <a:buNone/>
              <a:defRPr b="0" sz="2600">
                <a:solidFill>
                  <a:schemeClr val="dk2"/>
                </a:solidFill>
              </a:defRPr>
            </a:lvl5pPr>
            <a:lvl6pPr lvl="5" rtl="0" algn="ctr">
              <a:spcBef>
                <a:spcPts val="0"/>
              </a:spcBef>
              <a:spcAft>
                <a:spcPts val="0"/>
              </a:spcAft>
              <a:buClr>
                <a:schemeClr val="dk2"/>
              </a:buClr>
              <a:buSzPts val="2600"/>
              <a:buNone/>
              <a:defRPr b="0" sz="2600">
                <a:solidFill>
                  <a:schemeClr val="dk2"/>
                </a:solidFill>
              </a:defRPr>
            </a:lvl6pPr>
            <a:lvl7pPr lvl="6" rtl="0" algn="ctr">
              <a:spcBef>
                <a:spcPts val="0"/>
              </a:spcBef>
              <a:spcAft>
                <a:spcPts val="0"/>
              </a:spcAft>
              <a:buClr>
                <a:schemeClr val="dk2"/>
              </a:buClr>
              <a:buSzPts val="2600"/>
              <a:buNone/>
              <a:defRPr b="0" sz="2600">
                <a:solidFill>
                  <a:schemeClr val="dk2"/>
                </a:solidFill>
              </a:defRPr>
            </a:lvl7pPr>
            <a:lvl8pPr lvl="7" rtl="0" algn="ctr">
              <a:spcBef>
                <a:spcPts val="0"/>
              </a:spcBef>
              <a:spcAft>
                <a:spcPts val="0"/>
              </a:spcAft>
              <a:buClr>
                <a:schemeClr val="dk2"/>
              </a:buClr>
              <a:buSzPts val="2600"/>
              <a:buNone/>
              <a:defRPr b="0" sz="2600">
                <a:solidFill>
                  <a:schemeClr val="dk2"/>
                </a:solidFill>
              </a:defRPr>
            </a:lvl8pPr>
            <a:lvl9pPr lvl="8" rtl="0" algn="ctr">
              <a:spcBef>
                <a:spcPts val="0"/>
              </a:spcBef>
              <a:spcAft>
                <a:spcPts val="0"/>
              </a:spcAft>
              <a:buClr>
                <a:schemeClr val="dk2"/>
              </a:buClr>
              <a:buSzPts val="2600"/>
              <a:buNone/>
              <a:defRPr b="0" sz="2600">
                <a:solidFill>
                  <a:schemeClr val="dk2"/>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1" name="Shape 91"/>
        <p:cNvGrpSpPr/>
        <p:nvPr/>
      </p:nvGrpSpPr>
      <p:grpSpPr>
        <a:xfrm>
          <a:off x="0" y="0"/>
          <a:ext cx="0" cy="0"/>
          <a:chOff x="0" y="0"/>
          <a:chExt cx="0" cy="0"/>
        </a:xfrm>
      </p:grpSpPr>
      <p:sp>
        <p:nvSpPr>
          <p:cNvPr id="92" name="Google Shape;92;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7" name="Shape 97"/>
        <p:cNvGrpSpPr/>
        <p:nvPr/>
      </p:nvGrpSpPr>
      <p:grpSpPr>
        <a:xfrm>
          <a:off x="0" y="0"/>
          <a:ext cx="0" cy="0"/>
          <a:chOff x="0" y="0"/>
          <a:chExt cx="0" cy="0"/>
        </a:xfrm>
      </p:grpSpPr>
      <p:sp>
        <p:nvSpPr>
          <p:cNvPr id="98" name="Google Shape;98;p14"/>
          <p:cNvSpPr/>
          <p:nvPr/>
        </p:nvSpPr>
        <p:spPr>
          <a:xfrm rot="10800000">
            <a:off x="4226100" y="2933550"/>
            <a:ext cx="691800" cy="388500"/>
          </a:xfrm>
          <a:prstGeom prst="triangle">
            <a:avLst>
              <a:gd fmla="val 50000" name="adj"/>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a:off x="-25" y="0"/>
            <a:ext cx="9144000" cy="31242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lt1"/>
              </a:buClr>
              <a:buSzPts val="6000"/>
              <a:buFont typeface="Oswald"/>
              <a:buNone/>
              <a:defRPr b="0" i="0" sz="6000" u="none" cap="none" strike="noStrike">
                <a:solidFill>
                  <a:schemeClr val="lt1"/>
                </a:solidFill>
                <a:latin typeface="Oswald"/>
                <a:ea typeface="Oswald"/>
                <a:cs typeface="Oswald"/>
                <a:sym typeface="Oswald"/>
              </a:defRPr>
            </a:lvl1pPr>
            <a:lvl2pPr lvl="1" marR="0" rtl="0" algn="ctr">
              <a:lnSpc>
                <a:spcPct val="100000"/>
              </a:lnSpc>
              <a:spcBef>
                <a:spcPts val="0"/>
              </a:spcBef>
              <a:spcAft>
                <a:spcPts val="0"/>
              </a:spcAft>
              <a:buClr>
                <a:schemeClr val="lt1"/>
              </a:buClr>
              <a:buSzPts val="6000"/>
              <a:buFont typeface="Oswald"/>
              <a:buNone/>
              <a:defRPr b="0" i="0" sz="6000" u="none" cap="none" strike="noStrike">
                <a:solidFill>
                  <a:schemeClr val="lt1"/>
                </a:solidFill>
                <a:latin typeface="Oswald"/>
                <a:ea typeface="Oswald"/>
                <a:cs typeface="Oswald"/>
                <a:sym typeface="Oswald"/>
              </a:defRPr>
            </a:lvl2pPr>
            <a:lvl3pPr lvl="2" marR="0" rtl="0" algn="ctr">
              <a:lnSpc>
                <a:spcPct val="100000"/>
              </a:lnSpc>
              <a:spcBef>
                <a:spcPts val="0"/>
              </a:spcBef>
              <a:spcAft>
                <a:spcPts val="0"/>
              </a:spcAft>
              <a:buClr>
                <a:schemeClr val="lt1"/>
              </a:buClr>
              <a:buSzPts val="6000"/>
              <a:buFont typeface="Oswald"/>
              <a:buNone/>
              <a:defRPr b="0" i="0" sz="6000" u="none" cap="none" strike="noStrike">
                <a:solidFill>
                  <a:schemeClr val="lt1"/>
                </a:solidFill>
                <a:latin typeface="Oswald"/>
                <a:ea typeface="Oswald"/>
                <a:cs typeface="Oswald"/>
                <a:sym typeface="Oswald"/>
              </a:defRPr>
            </a:lvl3pPr>
            <a:lvl4pPr lvl="3" marR="0" rtl="0" algn="ctr">
              <a:lnSpc>
                <a:spcPct val="100000"/>
              </a:lnSpc>
              <a:spcBef>
                <a:spcPts val="0"/>
              </a:spcBef>
              <a:spcAft>
                <a:spcPts val="0"/>
              </a:spcAft>
              <a:buClr>
                <a:schemeClr val="lt1"/>
              </a:buClr>
              <a:buSzPts val="6000"/>
              <a:buFont typeface="Oswald"/>
              <a:buNone/>
              <a:defRPr b="0" i="0" sz="6000" u="none" cap="none" strike="noStrike">
                <a:solidFill>
                  <a:schemeClr val="lt1"/>
                </a:solidFill>
                <a:latin typeface="Oswald"/>
                <a:ea typeface="Oswald"/>
                <a:cs typeface="Oswald"/>
                <a:sym typeface="Oswald"/>
              </a:defRPr>
            </a:lvl4pPr>
            <a:lvl5pPr lvl="4" marR="0" rtl="0" algn="ctr">
              <a:lnSpc>
                <a:spcPct val="100000"/>
              </a:lnSpc>
              <a:spcBef>
                <a:spcPts val="0"/>
              </a:spcBef>
              <a:spcAft>
                <a:spcPts val="0"/>
              </a:spcAft>
              <a:buClr>
                <a:schemeClr val="lt1"/>
              </a:buClr>
              <a:buSzPts val="6000"/>
              <a:buFont typeface="Oswald"/>
              <a:buNone/>
              <a:defRPr b="0" i="0" sz="6000" u="none" cap="none" strike="noStrike">
                <a:solidFill>
                  <a:schemeClr val="lt1"/>
                </a:solidFill>
                <a:latin typeface="Oswald"/>
                <a:ea typeface="Oswald"/>
                <a:cs typeface="Oswald"/>
                <a:sym typeface="Oswald"/>
              </a:defRPr>
            </a:lvl5pPr>
            <a:lvl6pPr lvl="5" marR="0" rtl="0" algn="ctr">
              <a:lnSpc>
                <a:spcPct val="100000"/>
              </a:lnSpc>
              <a:spcBef>
                <a:spcPts val="0"/>
              </a:spcBef>
              <a:spcAft>
                <a:spcPts val="0"/>
              </a:spcAft>
              <a:buClr>
                <a:schemeClr val="lt1"/>
              </a:buClr>
              <a:buSzPts val="6000"/>
              <a:buFont typeface="Oswald"/>
              <a:buNone/>
              <a:defRPr b="0" i="0" sz="6000" u="none" cap="none" strike="noStrike">
                <a:solidFill>
                  <a:schemeClr val="lt1"/>
                </a:solidFill>
                <a:latin typeface="Oswald"/>
                <a:ea typeface="Oswald"/>
                <a:cs typeface="Oswald"/>
                <a:sym typeface="Oswald"/>
              </a:defRPr>
            </a:lvl6pPr>
            <a:lvl7pPr lvl="6" marR="0" rtl="0" algn="ctr">
              <a:lnSpc>
                <a:spcPct val="100000"/>
              </a:lnSpc>
              <a:spcBef>
                <a:spcPts val="0"/>
              </a:spcBef>
              <a:spcAft>
                <a:spcPts val="0"/>
              </a:spcAft>
              <a:buClr>
                <a:schemeClr val="lt1"/>
              </a:buClr>
              <a:buSzPts val="6000"/>
              <a:buFont typeface="Oswald"/>
              <a:buNone/>
              <a:defRPr b="0" i="0" sz="6000" u="none" cap="none" strike="noStrike">
                <a:solidFill>
                  <a:schemeClr val="lt1"/>
                </a:solidFill>
                <a:latin typeface="Oswald"/>
                <a:ea typeface="Oswald"/>
                <a:cs typeface="Oswald"/>
                <a:sym typeface="Oswald"/>
              </a:defRPr>
            </a:lvl7pPr>
            <a:lvl8pPr lvl="7" marR="0" rtl="0" algn="ctr">
              <a:lnSpc>
                <a:spcPct val="100000"/>
              </a:lnSpc>
              <a:spcBef>
                <a:spcPts val="0"/>
              </a:spcBef>
              <a:spcAft>
                <a:spcPts val="0"/>
              </a:spcAft>
              <a:buClr>
                <a:schemeClr val="lt1"/>
              </a:buClr>
              <a:buSzPts val="6000"/>
              <a:buFont typeface="Oswald"/>
              <a:buNone/>
              <a:defRPr b="0" i="0" sz="6000" u="none" cap="none" strike="noStrike">
                <a:solidFill>
                  <a:schemeClr val="lt1"/>
                </a:solidFill>
                <a:latin typeface="Oswald"/>
                <a:ea typeface="Oswald"/>
                <a:cs typeface="Oswald"/>
                <a:sym typeface="Oswald"/>
              </a:defRPr>
            </a:lvl8pPr>
            <a:lvl9pPr lvl="8" marR="0" rtl="0" algn="ctr">
              <a:lnSpc>
                <a:spcPct val="100000"/>
              </a:lnSpc>
              <a:spcBef>
                <a:spcPts val="0"/>
              </a:spcBef>
              <a:spcAft>
                <a:spcPts val="0"/>
              </a:spcAft>
              <a:buClr>
                <a:schemeClr val="lt1"/>
              </a:buClr>
              <a:buSzPts val="6000"/>
              <a:buFont typeface="Oswald"/>
              <a:buNone/>
              <a:defRPr b="0" i="0" sz="6000" u="none" cap="none" strike="noStrike">
                <a:solidFill>
                  <a:schemeClr val="lt1"/>
                </a:solidFill>
                <a:latin typeface="Oswald"/>
                <a:ea typeface="Oswald"/>
                <a:cs typeface="Oswald"/>
                <a:sym typeface="Oswald"/>
              </a:defRPr>
            </a:lvl9pPr>
          </a:lstStyle>
          <a:p/>
        </p:txBody>
      </p:sp>
      <p:sp>
        <p:nvSpPr>
          <p:cNvPr id="101" name="Google Shape;101;p14"/>
          <p:cNvSpPr txBox="1"/>
          <p:nvPr>
            <p:ph idx="1" type="subTitle"/>
          </p:nvPr>
        </p:nvSpPr>
        <p:spPr>
          <a:xfrm>
            <a:off x="411175" y="3398250"/>
            <a:ext cx="8282400" cy="12606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2"/>
              </a:buClr>
              <a:buSzPts val="3600"/>
              <a:buFont typeface="Oswald"/>
              <a:buNone/>
              <a:defRPr b="0" i="0" sz="3600" u="none" cap="none" strike="noStrike">
                <a:solidFill>
                  <a:schemeClr val="dk2"/>
                </a:solidFill>
                <a:latin typeface="Oswald"/>
                <a:ea typeface="Oswald"/>
                <a:cs typeface="Oswald"/>
                <a:sym typeface="Oswald"/>
              </a:defRPr>
            </a:lvl1pPr>
            <a:lvl2pPr lvl="1" marR="0" rtl="0" algn="ctr">
              <a:lnSpc>
                <a:spcPct val="100000"/>
              </a:lnSpc>
              <a:spcBef>
                <a:spcPts val="0"/>
              </a:spcBef>
              <a:spcAft>
                <a:spcPts val="0"/>
              </a:spcAft>
              <a:buClr>
                <a:schemeClr val="dk2"/>
              </a:buClr>
              <a:buSzPts val="3600"/>
              <a:buFont typeface="Oswald"/>
              <a:buNone/>
              <a:defRPr b="0" i="0" sz="3600" u="none" cap="none" strike="noStrike">
                <a:solidFill>
                  <a:schemeClr val="dk2"/>
                </a:solidFill>
                <a:latin typeface="Oswald"/>
                <a:ea typeface="Oswald"/>
                <a:cs typeface="Oswald"/>
                <a:sym typeface="Oswald"/>
              </a:defRPr>
            </a:lvl2pPr>
            <a:lvl3pPr lvl="2" marR="0" rtl="0" algn="ctr">
              <a:lnSpc>
                <a:spcPct val="100000"/>
              </a:lnSpc>
              <a:spcBef>
                <a:spcPts val="0"/>
              </a:spcBef>
              <a:spcAft>
                <a:spcPts val="0"/>
              </a:spcAft>
              <a:buClr>
                <a:schemeClr val="dk2"/>
              </a:buClr>
              <a:buSzPts val="3600"/>
              <a:buFont typeface="Oswald"/>
              <a:buNone/>
              <a:defRPr b="0" i="0" sz="3600" u="none" cap="none" strike="noStrike">
                <a:solidFill>
                  <a:schemeClr val="dk2"/>
                </a:solidFill>
                <a:latin typeface="Oswald"/>
                <a:ea typeface="Oswald"/>
                <a:cs typeface="Oswald"/>
                <a:sym typeface="Oswald"/>
              </a:defRPr>
            </a:lvl3pPr>
            <a:lvl4pPr lvl="3" marR="0" rtl="0" algn="ctr">
              <a:lnSpc>
                <a:spcPct val="100000"/>
              </a:lnSpc>
              <a:spcBef>
                <a:spcPts val="0"/>
              </a:spcBef>
              <a:spcAft>
                <a:spcPts val="0"/>
              </a:spcAft>
              <a:buClr>
                <a:schemeClr val="dk2"/>
              </a:buClr>
              <a:buSzPts val="3600"/>
              <a:buFont typeface="Oswald"/>
              <a:buNone/>
              <a:defRPr b="0" i="0" sz="3600" u="none" cap="none" strike="noStrike">
                <a:solidFill>
                  <a:schemeClr val="dk2"/>
                </a:solidFill>
                <a:latin typeface="Oswald"/>
                <a:ea typeface="Oswald"/>
                <a:cs typeface="Oswald"/>
                <a:sym typeface="Oswald"/>
              </a:defRPr>
            </a:lvl4pPr>
            <a:lvl5pPr lvl="4" marR="0" rtl="0" algn="ctr">
              <a:lnSpc>
                <a:spcPct val="100000"/>
              </a:lnSpc>
              <a:spcBef>
                <a:spcPts val="0"/>
              </a:spcBef>
              <a:spcAft>
                <a:spcPts val="0"/>
              </a:spcAft>
              <a:buClr>
                <a:schemeClr val="dk2"/>
              </a:buClr>
              <a:buSzPts val="3600"/>
              <a:buFont typeface="Oswald"/>
              <a:buNone/>
              <a:defRPr b="0" i="0" sz="3600" u="none" cap="none" strike="noStrike">
                <a:solidFill>
                  <a:schemeClr val="dk2"/>
                </a:solidFill>
                <a:latin typeface="Oswald"/>
                <a:ea typeface="Oswald"/>
                <a:cs typeface="Oswald"/>
                <a:sym typeface="Oswald"/>
              </a:defRPr>
            </a:lvl5pPr>
            <a:lvl6pPr lvl="5" marR="0" rtl="0" algn="ctr">
              <a:lnSpc>
                <a:spcPct val="100000"/>
              </a:lnSpc>
              <a:spcBef>
                <a:spcPts val="0"/>
              </a:spcBef>
              <a:spcAft>
                <a:spcPts val="0"/>
              </a:spcAft>
              <a:buClr>
                <a:schemeClr val="dk2"/>
              </a:buClr>
              <a:buSzPts val="3600"/>
              <a:buFont typeface="Oswald"/>
              <a:buNone/>
              <a:defRPr b="0" i="0" sz="3600" u="none" cap="none" strike="noStrike">
                <a:solidFill>
                  <a:schemeClr val="dk2"/>
                </a:solidFill>
                <a:latin typeface="Oswald"/>
                <a:ea typeface="Oswald"/>
                <a:cs typeface="Oswald"/>
                <a:sym typeface="Oswald"/>
              </a:defRPr>
            </a:lvl6pPr>
            <a:lvl7pPr lvl="6" marR="0" rtl="0" algn="ctr">
              <a:lnSpc>
                <a:spcPct val="100000"/>
              </a:lnSpc>
              <a:spcBef>
                <a:spcPts val="0"/>
              </a:spcBef>
              <a:spcAft>
                <a:spcPts val="0"/>
              </a:spcAft>
              <a:buClr>
                <a:schemeClr val="dk2"/>
              </a:buClr>
              <a:buSzPts val="3600"/>
              <a:buFont typeface="Oswald"/>
              <a:buNone/>
              <a:defRPr b="0" i="0" sz="3600" u="none" cap="none" strike="noStrike">
                <a:solidFill>
                  <a:schemeClr val="dk2"/>
                </a:solidFill>
                <a:latin typeface="Oswald"/>
                <a:ea typeface="Oswald"/>
                <a:cs typeface="Oswald"/>
                <a:sym typeface="Oswald"/>
              </a:defRPr>
            </a:lvl7pPr>
            <a:lvl8pPr lvl="7" marR="0" rtl="0" algn="ctr">
              <a:lnSpc>
                <a:spcPct val="100000"/>
              </a:lnSpc>
              <a:spcBef>
                <a:spcPts val="0"/>
              </a:spcBef>
              <a:spcAft>
                <a:spcPts val="0"/>
              </a:spcAft>
              <a:buClr>
                <a:schemeClr val="dk2"/>
              </a:buClr>
              <a:buSzPts val="3600"/>
              <a:buFont typeface="Oswald"/>
              <a:buNone/>
              <a:defRPr b="0" i="0" sz="3600" u="none" cap="none" strike="noStrike">
                <a:solidFill>
                  <a:schemeClr val="dk2"/>
                </a:solidFill>
                <a:latin typeface="Oswald"/>
                <a:ea typeface="Oswald"/>
                <a:cs typeface="Oswald"/>
                <a:sym typeface="Oswald"/>
              </a:defRPr>
            </a:lvl8pPr>
            <a:lvl9pPr lvl="8" marR="0" rtl="0" algn="ctr">
              <a:lnSpc>
                <a:spcPct val="100000"/>
              </a:lnSpc>
              <a:spcBef>
                <a:spcPts val="0"/>
              </a:spcBef>
              <a:spcAft>
                <a:spcPts val="0"/>
              </a:spcAft>
              <a:buClr>
                <a:schemeClr val="dk2"/>
              </a:buClr>
              <a:buSzPts val="3600"/>
              <a:buFont typeface="Oswald"/>
              <a:buNone/>
              <a:defRPr b="0" i="0" sz="3600" u="none" cap="none" strike="noStrike">
                <a:solidFill>
                  <a:schemeClr val="dk2"/>
                </a:solidFill>
                <a:latin typeface="Oswald"/>
                <a:ea typeface="Oswald"/>
                <a:cs typeface="Oswald"/>
                <a:sym typeface="Oswald"/>
              </a:defRPr>
            </a:lvl9pPr>
          </a:lstStyle>
          <a:p/>
        </p:txBody>
      </p:sp>
      <p:sp>
        <p:nvSpPr>
          <p:cNvPr id="102" name="Google Shape;10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rgbClr val="1155CC"/>
        </a:solidFill>
      </p:bgPr>
    </p:bg>
    <p:spTree>
      <p:nvGrpSpPr>
        <p:cNvPr id="103" name="Shape 103"/>
        <p:cNvGrpSpPr/>
        <p:nvPr/>
      </p:nvGrpSpPr>
      <p:grpSpPr>
        <a:xfrm>
          <a:off x="0" y="0"/>
          <a:ext cx="0" cy="0"/>
          <a:chOff x="0" y="0"/>
          <a:chExt cx="0" cy="0"/>
        </a:xfrm>
      </p:grpSpPr>
      <p:sp>
        <p:nvSpPr>
          <p:cNvPr id="104" name="Google Shape;104;p15"/>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txBox="1"/>
          <p:nvPr>
            <p:ph type="title"/>
          </p:nvPr>
        </p:nvSpPr>
        <p:spPr>
          <a:xfrm>
            <a:off x="265500" y="1078750"/>
            <a:ext cx="4045200" cy="17892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lt1"/>
              </a:buClr>
              <a:buSzPts val="4600"/>
              <a:buFont typeface="Oswald"/>
              <a:buNone/>
              <a:defRPr b="0" i="0" sz="4600" u="none" cap="none" strike="noStrike">
                <a:solidFill>
                  <a:schemeClr val="lt1"/>
                </a:solidFill>
                <a:latin typeface="Oswald"/>
                <a:ea typeface="Oswald"/>
                <a:cs typeface="Oswald"/>
                <a:sym typeface="Oswald"/>
              </a:defRPr>
            </a:lvl1pPr>
            <a:lvl2pPr lvl="1" marR="0" rtl="0" algn="ctr">
              <a:lnSpc>
                <a:spcPct val="100000"/>
              </a:lnSpc>
              <a:spcBef>
                <a:spcPts val="0"/>
              </a:spcBef>
              <a:spcAft>
                <a:spcPts val="0"/>
              </a:spcAft>
              <a:buClr>
                <a:schemeClr val="lt1"/>
              </a:buClr>
              <a:buSzPts val="4600"/>
              <a:buFont typeface="Oswald"/>
              <a:buNone/>
              <a:defRPr b="0" i="0" sz="4600" u="none" cap="none" strike="noStrike">
                <a:solidFill>
                  <a:schemeClr val="lt1"/>
                </a:solidFill>
                <a:latin typeface="Oswald"/>
                <a:ea typeface="Oswald"/>
                <a:cs typeface="Oswald"/>
                <a:sym typeface="Oswald"/>
              </a:defRPr>
            </a:lvl2pPr>
            <a:lvl3pPr lvl="2" marR="0" rtl="0" algn="ctr">
              <a:lnSpc>
                <a:spcPct val="100000"/>
              </a:lnSpc>
              <a:spcBef>
                <a:spcPts val="0"/>
              </a:spcBef>
              <a:spcAft>
                <a:spcPts val="0"/>
              </a:spcAft>
              <a:buClr>
                <a:schemeClr val="lt1"/>
              </a:buClr>
              <a:buSzPts val="4600"/>
              <a:buFont typeface="Oswald"/>
              <a:buNone/>
              <a:defRPr b="0" i="0" sz="4600" u="none" cap="none" strike="noStrike">
                <a:solidFill>
                  <a:schemeClr val="lt1"/>
                </a:solidFill>
                <a:latin typeface="Oswald"/>
                <a:ea typeface="Oswald"/>
                <a:cs typeface="Oswald"/>
                <a:sym typeface="Oswald"/>
              </a:defRPr>
            </a:lvl3pPr>
            <a:lvl4pPr lvl="3" marR="0" rtl="0" algn="ctr">
              <a:lnSpc>
                <a:spcPct val="100000"/>
              </a:lnSpc>
              <a:spcBef>
                <a:spcPts val="0"/>
              </a:spcBef>
              <a:spcAft>
                <a:spcPts val="0"/>
              </a:spcAft>
              <a:buClr>
                <a:schemeClr val="lt1"/>
              </a:buClr>
              <a:buSzPts val="4600"/>
              <a:buFont typeface="Oswald"/>
              <a:buNone/>
              <a:defRPr b="0" i="0" sz="4600" u="none" cap="none" strike="noStrike">
                <a:solidFill>
                  <a:schemeClr val="lt1"/>
                </a:solidFill>
                <a:latin typeface="Oswald"/>
                <a:ea typeface="Oswald"/>
                <a:cs typeface="Oswald"/>
                <a:sym typeface="Oswald"/>
              </a:defRPr>
            </a:lvl4pPr>
            <a:lvl5pPr lvl="4" marR="0" rtl="0" algn="ctr">
              <a:lnSpc>
                <a:spcPct val="100000"/>
              </a:lnSpc>
              <a:spcBef>
                <a:spcPts val="0"/>
              </a:spcBef>
              <a:spcAft>
                <a:spcPts val="0"/>
              </a:spcAft>
              <a:buClr>
                <a:schemeClr val="lt1"/>
              </a:buClr>
              <a:buSzPts val="4600"/>
              <a:buFont typeface="Oswald"/>
              <a:buNone/>
              <a:defRPr b="0" i="0" sz="4600" u="none" cap="none" strike="noStrike">
                <a:solidFill>
                  <a:schemeClr val="lt1"/>
                </a:solidFill>
                <a:latin typeface="Oswald"/>
                <a:ea typeface="Oswald"/>
                <a:cs typeface="Oswald"/>
                <a:sym typeface="Oswald"/>
              </a:defRPr>
            </a:lvl5pPr>
            <a:lvl6pPr lvl="5" marR="0" rtl="0" algn="ctr">
              <a:lnSpc>
                <a:spcPct val="100000"/>
              </a:lnSpc>
              <a:spcBef>
                <a:spcPts val="0"/>
              </a:spcBef>
              <a:spcAft>
                <a:spcPts val="0"/>
              </a:spcAft>
              <a:buClr>
                <a:schemeClr val="lt1"/>
              </a:buClr>
              <a:buSzPts val="4600"/>
              <a:buFont typeface="Oswald"/>
              <a:buNone/>
              <a:defRPr b="0" i="0" sz="4600" u="none" cap="none" strike="noStrike">
                <a:solidFill>
                  <a:schemeClr val="lt1"/>
                </a:solidFill>
                <a:latin typeface="Oswald"/>
                <a:ea typeface="Oswald"/>
                <a:cs typeface="Oswald"/>
                <a:sym typeface="Oswald"/>
              </a:defRPr>
            </a:lvl6pPr>
            <a:lvl7pPr lvl="6" marR="0" rtl="0" algn="ctr">
              <a:lnSpc>
                <a:spcPct val="100000"/>
              </a:lnSpc>
              <a:spcBef>
                <a:spcPts val="0"/>
              </a:spcBef>
              <a:spcAft>
                <a:spcPts val="0"/>
              </a:spcAft>
              <a:buClr>
                <a:schemeClr val="lt1"/>
              </a:buClr>
              <a:buSzPts val="4600"/>
              <a:buFont typeface="Oswald"/>
              <a:buNone/>
              <a:defRPr b="0" i="0" sz="4600" u="none" cap="none" strike="noStrike">
                <a:solidFill>
                  <a:schemeClr val="lt1"/>
                </a:solidFill>
                <a:latin typeface="Oswald"/>
                <a:ea typeface="Oswald"/>
                <a:cs typeface="Oswald"/>
                <a:sym typeface="Oswald"/>
              </a:defRPr>
            </a:lvl7pPr>
            <a:lvl8pPr lvl="7" marR="0" rtl="0" algn="ctr">
              <a:lnSpc>
                <a:spcPct val="100000"/>
              </a:lnSpc>
              <a:spcBef>
                <a:spcPts val="0"/>
              </a:spcBef>
              <a:spcAft>
                <a:spcPts val="0"/>
              </a:spcAft>
              <a:buClr>
                <a:schemeClr val="lt1"/>
              </a:buClr>
              <a:buSzPts val="4600"/>
              <a:buFont typeface="Oswald"/>
              <a:buNone/>
              <a:defRPr b="0" i="0" sz="4600" u="none" cap="none" strike="noStrike">
                <a:solidFill>
                  <a:schemeClr val="lt1"/>
                </a:solidFill>
                <a:latin typeface="Oswald"/>
                <a:ea typeface="Oswald"/>
                <a:cs typeface="Oswald"/>
                <a:sym typeface="Oswald"/>
              </a:defRPr>
            </a:lvl8pPr>
            <a:lvl9pPr lvl="8" marR="0" rtl="0" algn="ctr">
              <a:lnSpc>
                <a:spcPct val="100000"/>
              </a:lnSpc>
              <a:spcBef>
                <a:spcPts val="0"/>
              </a:spcBef>
              <a:spcAft>
                <a:spcPts val="0"/>
              </a:spcAft>
              <a:buClr>
                <a:schemeClr val="lt1"/>
              </a:buClr>
              <a:buSzPts val="4600"/>
              <a:buFont typeface="Oswald"/>
              <a:buNone/>
              <a:defRPr b="0" i="0" sz="4600" u="none" cap="none" strike="noStrike">
                <a:solidFill>
                  <a:schemeClr val="lt1"/>
                </a:solidFill>
                <a:latin typeface="Oswald"/>
                <a:ea typeface="Oswald"/>
                <a:cs typeface="Oswald"/>
                <a:sym typeface="Oswald"/>
              </a:defRPr>
            </a:lvl9pPr>
          </a:lstStyle>
          <a:p/>
        </p:txBody>
      </p:sp>
      <p:sp>
        <p:nvSpPr>
          <p:cNvPr id="106" name="Google Shape;106;p15"/>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lt1"/>
              </a:buClr>
              <a:buSzPts val="1900"/>
              <a:buFont typeface="Source Code Pro"/>
              <a:buNone/>
              <a:defRPr b="0" i="0" sz="1900" u="none" cap="none" strike="noStrike">
                <a:solidFill>
                  <a:schemeClr val="lt1"/>
                </a:solidFill>
                <a:latin typeface="Source Code Pro"/>
                <a:ea typeface="Source Code Pro"/>
                <a:cs typeface="Source Code Pro"/>
                <a:sym typeface="Source Code Pro"/>
              </a:defRPr>
            </a:lvl1pPr>
            <a:lvl2pPr lvl="1" marR="0" rtl="0" algn="ctr">
              <a:lnSpc>
                <a:spcPct val="100000"/>
              </a:lnSpc>
              <a:spcBef>
                <a:spcPts val="0"/>
              </a:spcBef>
              <a:spcAft>
                <a:spcPts val="0"/>
              </a:spcAft>
              <a:buClr>
                <a:schemeClr val="lt1"/>
              </a:buClr>
              <a:buSzPts val="1900"/>
              <a:buFont typeface="Source Code Pro"/>
              <a:buNone/>
              <a:defRPr b="0" i="0" sz="1900" u="none" cap="none" strike="noStrike">
                <a:solidFill>
                  <a:schemeClr val="lt1"/>
                </a:solidFill>
                <a:latin typeface="Source Code Pro"/>
                <a:ea typeface="Source Code Pro"/>
                <a:cs typeface="Source Code Pro"/>
                <a:sym typeface="Source Code Pro"/>
              </a:defRPr>
            </a:lvl2pPr>
            <a:lvl3pPr lvl="2" marR="0" rtl="0" algn="ctr">
              <a:lnSpc>
                <a:spcPct val="100000"/>
              </a:lnSpc>
              <a:spcBef>
                <a:spcPts val="0"/>
              </a:spcBef>
              <a:spcAft>
                <a:spcPts val="0"/>
              </a:spcAft>
              <a:buClr>
                <a:schemeClr val="lt1"/>
              </a:buClr>
              <a:buSzPts val="1900"/>
              <a:buFont typeface="Source Code Pro"/>
              <a:buNone/>
              <a:defRPr b="0" i="0" sz="1900" u="none" cap="none" strike="noStrike">
                <a:solidFill>
                  <a:schemeClr val="lt1"/>
                </a:solidFill>
                <a:latin typeface="Source Code Pro"/>
                <a:ea typeface="Source Code Pro"/>
                <a:cs typeface="Source Code Pro"/>
                <a:sym typeface="Source Code Pro"/>
              </a:defRPr>
            </a:lvl3pPr>
            <a:lvl4pPr lvl="3" marR="0" rtl="0" algn="ctr">
              <a:lnSpc>
                <a:spcPct val="100000"/>
              </a:lnSpc>
              <a:spcBef>
                <a:spcPts val="0"/>
              </a:spcBef>
              <a:spcAft>
                <a:spcPts val="0"/>
              </a:spcAft>
              <a:buClr>
                <a:schemeClr val="lt1"/>
              </a:buClr>
              <a:buSzPts val="1900"/>
              <a:buFont typeface="Source Code Pro"/>
              <a:buNone/>
              <a:defRPr b="0" i="0" sz="1900" u="none" cap="none" strike="noStrike">
                <a:solidFill>
                  <a:schemeClr val="lt1"/>
                </a:solidFill>
                <a:latin typeface="Source Code Pro"/>
                <a:ea typeface="Source Code Pro"/>
                <a:cs typeface="Source Code Pro"/>
                <a:sym typeface="Source Code Pro"/>
              </a:defRPr>
            </a:lvl4pPr>
            <a:lvl5pPr lvl="4" marR="0" rtl="0" algn="ctr">
              <a:lnSpc>
                <a:spcPct val="100000"/>
              </a:lnSpc>
              <a:spcBef>
                <a:spcPts val="0"/>
              </a:spcBef>
              <a:spcAft>
                <a:spcPts val="0"/>
              </a:spcAft>
              <a:buClr>
                <a:schemeClr val="lt1"/>
              </a:buClr>
              <a:buSzPts val="1900"/>
              <a:buFont typeface="Source Code Pro"/>
              <a:buNone/>
              <a:defRPr b="0" i="0" sz="1900" u="none" cap="none" strike="noStrike">
                <a:solidFill>
                  <a:schemeClr val="lt1"/>
                </a:solidFill>
                <a:latin typeface="Source Code Pro"/>
                <a:ea typeface="Source Code Pro"/>
                <a:cs typeface="Source Code Pro"/>
                <a:sym typeface="Source Code Pro"/>
              </a:defRPr>
            </a:lvl5pPr>
            <a:lvl6pPr lvl="5" marR="0" rtl="0" algn="ctr">
              <a:lnSpc>
                <a:spcPct val="100000"/>
              </a:lnSpc>
              <a:spcBef>
                <a:spcPts val="0"/>
              </a:spcBef>
              <a:spcAft>
                <a:spcPts val="0"/>
              </a:spcAft>
              <a:buClr>
                <a:schemeClr val="lt1"/>
              </a:buClr>
              <a:buSzPts val="1900"/>
              <a:buFont typeface="Source Code Pro"/>
              <a:buNone/>
              <a:defRPr b="0" i="0" sz="1900" u="none" cap="none" strike="noStrike">
                <a:solidFill>
                  <a:schemeClr val="lt1"/>
                </a:solidFill>
                <a:latin typeface="Source Code Pro"/>
                <a:ea typeface="Source Code Pro"/>
                <a:cs typeface="Source Code Pro"/>
                <a:sym typeface="Source Code Pro"/>
              </a:defRPr>
            </a:lvl6pPr>
            <a:lvl7pPr lvl="6" marR="0" rtl="0" algn="ctr">
              <a:lnSpc>
                <a:spcPct val="100000"/>
              </a:lnSpc>
              <a:spcBef>
                <a:spcPts val="0"/>
              </a:spcBef>
              <a:spcAft>
                <a:spcPts val="0"/>
              </a:spcAft>
              <a:buClr>
                <a:schemeClr val="lt1"/>
              </a:buClr>
              <a:buSzPts val="1900"/>
              <a:buFont typeface="Source Code Pro"/>
              <a:buNone/>
              <a:defRPr b="0" i="0" sz="1900" u="none" cap="none" strike="noStrike">
                <a:solidFill>
                  <a:schemeClr val="lt1"/>
                </a:solidFill>
                <a:latin typeface="Source Code Pro"/>
                <a:ea typeface="Source Code Pro"/>
                <a:cs typeface="Source Code Pro"/>
                <a:sym typeface="Source Code Pro"/>
              </a:defRPr>
            </a:lvl7pPr>
            <a:lvl8pPr lvl="7" marR="0" rtl="0" algn="ctr">
              <a:lnSpc>
                <a:spcPct val="100000"/>
              </a:lnSpc>
              <a:spcBef>
                <a:spcPts val="0"/>
              </a:spcBef>
              <a:spcAft>
                <a:spcPts val="0"/>
              </a:spcAft>
              <a:buClr>
                <a:schemeClr val="lt1"/>
              </a:buClr>
              <a:buSzPts val="1900"/>
              <a:buFont typeface="Source Code Pro"/>
              <a:buNone/>
              <a:defRPr b="0" i="0" sz="1900" u="none" cap="none" strike="noStrike">
                <a:solidFill>
                  <a:schemeClr val="lt1"/>
                </a:solidFill>
                <a:latin typeface="Source Code Pro"/>
                <a:ea typeface="Source Code Pro"/>
                <a:cs typeface="Source Code Pro"/>
                <a:sym typeface="Source Code Pro"/>
              </a:defRPr>
            </a:lvl8pPr>
            <a:lvl9pPr lvl="8" marR="0" rtl="0" algn="ctr">
              <a:lnSpc>
                <a:spcPct val="100000"/>
              </a:lnSpc>
              <a:spcBef>
                <a:spcPts val="0"/>
              </a:spcBef>
              <a:spcAft>
                <a:spcPts val="0"/>
              </a:spcAft>
              <a:buClr>
                <a:schemeClr val="lt1"/>
              </a:buClr>
              <a:buSzPts val="1900"/>
              <a:buFont typeface="Source Code Pro"/>
              <a:buNone/>
              <a:defRPr b="0" i="0" sz="1900" u="none" cap="none" strike="noStrike">
                <a:solidFill>
                  <a:schemeClr val="lt1"/>
                </a:solidFill>
                <a:latin typeface="Source Code Pro"/>
                <a:ea typeface="Source Code Pro"/>
                <a:cs typeface="Source Code Pro"/>
                <a:sym typeface="Source Code Pro"/>
              </a:defRPr>
            </a:lvl9pPr>
          </a:lstStyle>
          <a:p/>
        </p:txBody>
      </p:sp>
      <p:sp>
        <p:nvSpPr>
          <p:cNvPr id="107" name="Google Shape;107;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108" name="Google Shape;10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9" name="Shape 109"/>
        <p:cNvGrpSpPr/>
        <p:nvPr/>
      </p:nvGrpSpPr>
      <p:grpSpPr>
        <a:xfrm>
          <a:off x="0" y="0"/>
          <a:ext cx="0" cy="0"/>
          <a:chOff x="0" y="0"/>
          <a:chExt cx="0" cy="0"/>
        </a:xfrm>
      </p:grpSpPr>
      <p:sp>
        <p:nvSpPr>
          <p:cNvPr id="110" name="Google Shape;110;p16"/>
          <p:cNvSpPr txBox="1"/>
          <p:nvPr>
            <p:ph type="title"/>
          </p:nvPr>
        </p:nvSpPr>
        <p:spPr>
          <a:xfrm>
            <a:off x="311700" y="165766"/>
            <a:ext cx="8520600" cy="7335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9pPr>
          </a:lstStyle>
          <a:p/>
        </p:txBody>
      </p:sp>
      <p:sp>
        <p:nvSpPr>
          <p:cNvPr id="111" name="Google Shape;111;p16"/>
          <p:cNvSpPr txBox="1"/>
          <p:nvPr>
            <p:ph idx="1" type="body"/>
          </p:nvPr>
        </p:nvSpPr>
        <p:spPr>
          <a:xfrm>
            <a:off x="311700" y="1053475"/>
            <a:ext cx="8520600" cy="37968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112" name="Google Shape;1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3" name="Shape 113"/>
        <p:cNvGrpSpPr/>
        <p:nvPr/>
      </p:nvGrpSpPr>
      <p:grpSpPr>
        <a:xfrm>
          <a:off x="0" y="0"/>
          <a:ext cx="0" cy="0"/>
          <a:chOff x="0" y="0"/>
          <a:chExt cx="0" cy="0"/>
        </a:xfrm>
      </p:grpSpPr>
      <p:sp>
        <p:nvSpPr>
          <p:cNvPr id="114" name="Google Shape;114;p17"/>
          <p:cNvSpPr/>
          <p:nvPr/>
        </p:nvSpPr>
        <p:spPr>
          <a:xfrm>
            <a:off x="0" y="1567350"/>
            <a:ext cx="9144000" cy="20088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7"/>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lt1"/>
              </a:buClr>
              <a:buSzPts val="3600"/>
              <a:buFont typeface="Oswald"/>
              <a:buNone/>
              <a:defRPr b="0" i="0" sz="3600" u="none" cap="none" strike="noStrike">
                <a:solidFill>
                  <a:schemeClr val="lt1"/>
                </a:solidFill>
                <a:latin typeface="Oswald"/>
                <a:ea typeface="Oswald"/>
                <a:cs typeface="Oswald"/>
                <a:sym typeface="Oswald"/>
              </a:defRPr>
            </a:lvl1pPr>
            <a:lvl2pPr lvl="1" marR="0" rtl="0" algn="ctr">
              <a:lnSpc>
                <a:spcPct val="100000"/>
              </a:lnSpc>
              <a:spcBef>
                <a:spcPts val="0"/>
              </a:spcBef>
              <a:spcAft>
                <a:spcPts val="0"/>
              </a:spcAft>
              <a:buClr>
                <a:schemeClr val="lt1"/>
              </a:buClr>
              <a:buSzPts val="3600"/>
              <a:buFont typeface="Oswald"/>
              <a:buNone/>
              <a:defRPr b="0" i="0" sz="3600" u="none" cap="none" strike="noStrike">
                <a:solidFill>
                  <a:schemeClr val="lt1"/>
                </a:solidFill>
                <a:latin typeface="Oswald"/>
                <a:ea typeface="Oswald"/>
                <a:cs typeface="Oswald"/>
                <a:sym typeface="Oswald"/>
              </a:defRPr>
            </a:lvl2pPr>
            <a:lvl3pPr lvl="2" marR="0" rtl="0" algn="ctr">
              <a:lnSpc>
                <a:spcPct val="100000"/>
              </a:lnSpc>
              <a:spcBef>
                <a:spcPts val="0"/>
              </a:spcBef>
              <a:spcAft>
                <a:spcPts val="0"/>
              </a:spcAft>
              <a:buClr>
                <a:schemeClr val="lt1"/>
              </a:buClr>
              <a:buSzPts val="3600"/>
              <a:buFont typeface="Oswald"/>
              <a:buNone/>
              <a:defRPr b="0" i="0" sz="3600" u="none" cap="none" strike="noStrike">
                <a:solidFill>
                  <a:schemeClr val="lt1"/>
                </a:solidFill>
                <a:latin typeface="Oswald"/>
                <a:ea typeface="Oswald"/>
                <a:cs typeface="Oswald"/>
                <a:sym typeface="Oswald"/>
              </a:defRPr>
            </a:lvl3pPr>
            <a:lvl4pPr lvl="3" marR="0" rtl="0" algn="ctr">
              <a:lnSpc>
                <a:spcPct val="100000"/>
              </a:lnSpc>
              <a:spcBef>
                <a:spcPts val="0"/>
              </a:spcBef>
              <a:spcAft>
                <a:spcPts val="0"/>
              </a:spcAft>
              <a:buClr>
                <a:schemeClr val="lt1"/>
              </a:buClr>
              <a:buSzPts val="3600"/>
              <a:buFont typeface="Oswald"/>
              <a:buNone/>
              <a:defRPr b="0" i="0" sz="3600" u="none" cap="none" strike="noStrike">
                <a:solidFill>
                  <a:schemeClr val="lt1"/>
                </a:solidFill>
                <a:latin typeface="Oswald"/>
                <a:ea typeface="Oswald"/>
                <a:cs typeface="Oswald"/>
                <a:sym typeface="Oswald"/>
              </a:defRPr>
            </a:lvl4pPr>
            <a:lvl5pPr lvl="4" marR="0" rtl="0" algn="ctr">
              <a:lnSpc>
                <a:spcPct val="100000"/>
              </a:lnSpc>
              <a:spcBef>
                <a:spcPts val="0"/>
              </a:spcBef>
              <a:spcAft>
                <a:spcPts val="0"/>
              </a:spcAft>
              <a:buClr>
                <a:schemeClr val="lt1"/>
              </a:buClr>
              <a:buSzPts val="3600"/>
              <a:buFont typeface="Oswald"/>
              <a:buNone/>
              <a:defRPr b="0" i="0" sz="3600" u="none" cap="none" strike="noStrike">
                <a:solidFill>
                  <a:schemeClr val="lt1"/>
                </a:solidFill>
                <a:latin typeface="Oswald"/>
                <a:ea typeface="Oswald"/>
                <a:cs typeface="Oswald"/>
                <a:sym typeface="Oswald"/>
              </a:defRPr>
            </a:lvl5pPr>
            <a:lvl6pPr lvl="5" marR="0" rtl="0" algn="ctr">
              <a:lnSpc>
                <a:spcPct val="100000"/>
              </a:lnSpc>
              <a:spcBef>
                <a:spcPts val="0"/>
              </a:spcBef>
              <a:spcAft>
                <a:spcPts val="0"/>
              </a:spcAft>
              <a:buClr>
                <a:schemeClr val="lt1"/>
              </a:buClr>
              <a:buSzPts val="3600"/>
              <a:buFont typeface="Oswald"/>
              <a:buNone/>
              <a:defRPr b="0" i="0" sz="3600" u="none" cap="none" strike="noStrike">
                <a:solidFill>
                  <a:schemeClr val="lt1"/>
                </a:solidFill>
                <a:latin typeface="Oswald"/>
                <a:ea typeface="Oswald"/>
                <a:cs typeface="Oswald"/>
                <a:sym typeface="Oswald"/>
              </a:defRPr>
            </a:lvl6pPr>
            <a:lvl7pPr lvl="6" marR="0" rtl="0" algn="ctr">
              <a:lnSpc>
                <a:spcPct val="100000"/>
              </a:lnSpc>
              <a:spcBef>
                <a:spcPts val="0"/>
              </a:spcBef>
              <a:spcAft>
                <a:spcPts val="0"/>
              </a:spcAft>
              <a:buClr>
                <a:schemeClr val="lt1"/>
              </a:buClr>
              <a:buSzPts val="3600"/>
              <a:buFont typeface="Oswald"/>
              <a:buNone/>
              <a:defRPr b="0" i="0" sz="3600" u="none" cap="none" strike="noStrike">
                <a:solidFill>
                  <a:schemeClr val="lt1"/>
                </a:solidFill>
                <a:latin typeface="Oswald"/>
                <a:ea typeface="Oswald"/>
                <a:cs typeface="Oswald"/>
                <a:sym typeface="Oswald"/>
              </a:defRPr>
            </a:lvl7pPr>
            <a:lvl8pPr lvl="7" marR="0" rtl="0" algn="ctr">
              <a:lnSpc>
                <a:spcPct val="100000"/>
              </a:lnSpc>
              <a:spcBef>
                <a:spcPts val="0"/>
              </a:spcBef>
              <a:spcAft>
                <a:spcPts val="0"/>
              </a:spcAft>
              <a:buClr>
                <a:schemeClr val="lt1"/>
              </a:buClr>
              <a:buSzPts val="3600"/>
              <a:buFont typeface="Oswald"/>
              <a:buNone/>
              <a:defRPr b="0" i="0" sz="3600" u="none" cap="none" strike="noStrike">
                <a:solidFill>
                  <a:schemeClr val="lt1"/>
                </a:solidFill>
                <a:latin typeface="Oswald"/>
                <a:ea typeface="Oswald"/>
                <a:cs typeface="Oswald"/>
                <a:sym typeface="Oswald"/>
              </a:defRPr>
            </a:lvl8pPr>
            <a:lvl9pPr lvl="8" marR="0" rtl="0" algn="ctr">
              <a:lnSpc>
                <a:spcPct val="100000"/>
              </a:lnSpc>
              <a:spcBef>
                <a:spcPts val="0"/>
              </a:spcBef>
              <a:spcAft>
                <a:spcPts val="0"/>
              </a:spcAft>
              <a:buClr>
                <a:schemeClr val="lt1"/>
              </a:buClr>
              <a:buSzPts val="3600"/>
              <a:buFont typeface="Oswald"/>
              <a:buNone/>
              <a:defRPr b="0" i="0" sz="3600" u="none" cap="none" strike="noStrike">
                <a:solidFill>
                  <a:schemeClr val="lt1"/>
                </a:solidFill>
                <a:latin typeface="Oswald"/>
                <a:ea typeface="Oswald"/>
                <a:cs typeface="Oswald"/>
                <a:sym typeface="Oswald"/>
              </a:defRPr>
            </a:lvl9pPr>
          </a:lstStyle>
          <a:p/>
        </p:txBody>
      </p:sp>
      <p:sp>
        <p:nvSpPr>
          <p:cNvPr id="116" name="Google Shape;11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165766"/>
            <a:ext cx="8520600" cy="7335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9pPr>
          </a:lstStyle>
          <a:p/>
        </p:txBody>
      </p:sp>
      <p:sp>
        <p:nvSpPr>
          <p:cNvPr id="119" name="Google Shape;119;p18"/>
          <p:cNvSpPr txBox="1"/>
          <p:nvPr>
            <p:ph idx="1" type="body"/>
          </p:nvPr>
        </p:nvSpPr>
        <p:spPr>
          <a:xfrm>
            <a:off x="311700" y="1468825"/>
            <a:ext cx="3999900" cy="30999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1pPr>
            <a:lvl2pPr indent="-304800" lvl="1" marL="9144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2pPr>
            <a:lvl3pPr indent="-304800" lvl="2" marL="13716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3pPr>
            <a:lvl4pPr indent="-304800" lvl="3" marL="18288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4pPr>
            <a:lvl5pPr indent="-304800" lvl="4" marL="22860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5pPr>
            <a:lvl6pPr indent="-304800" lvl="5" marL="27432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6pPr>
            <a:lvl7pPr indent="-304800" lvl="6" marL="32004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7pPr>
            <a:lvl8pPr indent="-304800" lvl="7" marL="36576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8pPr>
            <a:lvl9pPr indent="-304800" lvl="8" marL="4114800" marR="0" rtl="0" algn="l">
              <a:lnSpc>
                <a:spcPct val="115000"/>
              </a:lnSpc>
              <a:spcBef>
                <a:spcPts val="1600"/>
              </a:spcBef>
              <a:spcAft>
                <a:spcPts val="160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9pPr>
          </a:lstStyle>
          <a:p/>
        </p:txBody>
      </p:sp>
      <p:sp>
        <p:nvSpPr>
          <p:cNvPr id="120" name="Google Shape;120;p18"/>
          <p:cNvSpPr txBox="1"/>
          <p:nvPr>
            <p:ph idx="2" type="body"/>
          </p:nvPr>
        </p:nvSpPr>
        <p:spPr>
          <a:xfrm>
            <a:off x="4832400" y="1468825"/>
            <a:ext cx="3999900" cy="30999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1pPr>
            <a:lvl2pPr indent="-304800" lvl="1" marL="9144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2pPr>
            <a:lvl3pPr indent="-304800" lvl="2" marL="13716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3pPr>
            <a:lvl4pPr indent="-304800" lvl="3" marL="18288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4pPr>
            <a:lvl5pPr indent="-304800" lvl="4" marL="22860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5pPr>
            <a:lvl6pPr indent="-304800" lvl="5" marL="27432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6pPr>
            <a:lvl7pPr indent="-304800" lvl="6" marL="32004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7pPr>
            <a:lvl8pPr indent="-304800" lvl="7" marL="36576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8pPr>
            <a:lvl9pPr indent="-304800" lvl="8" marL="4114800" marR="0" rtl="0" algn="l">
              <a:lnSpc>
                <a:spcPct val="115000"/>
              </a:lnSpc>
              <a:spcBef>
                <a:spcPts val="1600"/>
              </a:spcBef>
              <a:spcAft>
                <a:spcPts val="160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9pPr>
          </a:lstStyle>
          <a:p/>
        </p:txBody>
      </p:sp>
      <p:sp>
        <p:nvSpPr>
          <p:cNvPr id="121" name="Google Shape;12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165766"/>
            <a:ext cx="8520600" cy="7335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9pPr>
          </a:lstStyle>
          <a:p/>
        </p:txBody>
      </p:sp>
      <p:sp>
        <p:nvSpPr>
          <p:cNvPr id="124" name="Google Shape;1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2"/>
              </a:buClr>
              <a:buSzPts val="2400"/>
              <a:buFont typeface="Oswald"/>
              <a:buNone/>
              <a:defRPr b="0" i="0" sz="24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2400"/>
              <a:buFont typeface="Oswald"/>
              <a:buNone/>
              <a:defRPr b="0" i="0" sz="24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2400"/>
              <a:buFont typeface="Oswald"/>
              <a:buNone/>
              <a:defRPr b="0" i="0" sz="24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2400"/>
              <a:buFont typeface="Oswald"/>
              <a:buNone/>
              <a:defRPr b="0" i="0" sz="24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2400"/>
              <a:buFont typeface="Oswald"/>
              <a:buNone/>
              <a:defRPr b="0" i="0" sz="24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2400"/>
              <a:buFont typeface="Oswald"/>
              <a:buNone/>
              <a:defRPr b="0" i="0" sz="24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2400"/>
              <a:buFont typeface="Oswald"/>
              <a:buNone/>
              <a:defRPr b="0" i="0" sz="24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2400"/>
              <a:buFont typeface="Oswald"/>
              <a:buNone/>
              <a:defRPr b="0" i="0" sz="24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2400"/>
              <a:buFont typeface="Oswald"/>
              <a:buNone/>
              <a:defRPr b="0" i="0" sz="2400" u="none" cap="none" strike="noStrike">
                <a:solidFill>
                  <a:schemeClr val="dk2"/>
                </a:solidFill>
                <a:latin typeface="Oswald"/>
                <a:ea typeface="Oswald"/>
                <a:cs typeface="Oswald"/>
                <a:sym typeface="Oswald"/>
              </a:defRPr>
            </a:lvl9pPr>
          </a:lstStyle>
          <a:p/>
        </p:txBody>
      </p:sp>
      <p:sp>
        <p:nvSpPr>
          <p:cNvPr id="127" name="Google Shape;127;p20"/>
          <p:cNvSpPr txBox="1"/>
          <p:nvPr>
            <p:ph idx="1" type="body"/>
          </p:nvPr>
        </p:nvSpPr>
        <p:spPr>
          <a:xfrm>
            <a:off x="311700" y="1618204"/>
            <a:ext cx="2808000" cy="29508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1pPr>
            <a:lvl2pPr indent="-304800" lvl="1" marL="9144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2pPr>
            <a:lvl3pPr indent="-304800" lvl="2" marL="13716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3pPr>
            <a:lvl4pPr indent="-304800" lvl="3" marL="18288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4pPr>
            <a:lvl5pPr indent="-304800" lvl="4" marL="22860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5pPr>
            <a:lvl6pPr indent="-304800" lvl="5" marL="27432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6pPr>
            <a:lvl7pPr indent="-304800" lvl="6" marL="32004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7pPr>
            <a:lvl8pPr indent="-304800" lvl="7" marL="36576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8pPr>
            <a:lvl9pPr indent="-304800" lvl="8" marL="4114800" marR="0" rtl="0" algn="l">
              <a:lnSpc>
                <a:spcPct val="115000"/>
              </a:lnSpc>
              <a:spcBef>
                <a:spcPts val="1600"/>
              </a:spcBef>
              <a:spcAft>
                <a:spcPts val="160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9pPr>
          </a:lstStyle>
          <a:p/>
        </p:txBody>
      </p:sp>
      <p:sp>
        <p:nvSpPr>
          <p:cNvPr id="128" name="Google Shape;12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129" name="Shape 129"/>
        <p:cNvGrpSpPr/>
        <p:nvPr/>
      </p:nvGrpSpPr>
      <p:grpSpPr>
        <a:xfrm>
          <a:off x="0" y="0"/>
          <a:ext cx="0" cy="0"/>
          <a:chOff x="0" y="0"/>
          <a:chExt cx="0" cy="0"/>
        </a:xfrm>
      </p:grpSpPr>
      <p:sp>
        <p:nvSpPr>
          <p:cNvPr id="130" name="Google Shape;130;p21"/>
          <p:cNvSpPr txBox="1"/>
          <p:nvPr>
            <p:ph type="title"/>
          </p:nvPr>
        </p:nvSpPr>
        <p:spPr>
          <a:xfrm>
            <a:off x="490250" y="528900"/>
            <a:ext cx="5678100" cy="4085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5400"/>
              <a:buFont typeface="Oswald"/>
              <a:buNone/>
              <a:defRPr b="0" i="0" sz="5400" u="none" cap="none" strike="noStrike">
                <a:solidFill>
                  <a:schemeClr val="lt1"/>
                </a:solidFill>
                <a:latin typeface="Oswald"/>
                <a:ea typeface="Oswald"/>
                <a:cs typeface="Oswald"/>
                <a:sym typeface="Oswald"/>
              </a:defRPr>
            </a:lvl1pPr>
            <a:lvl2pPr lvl="1" marR="0" rtl="0" algn="l">
              <a:lnSpc>
                <a:spcPct val="100000"/>
              </a:lnSpc>
              <a:spcBef>
                <a:spcPts val="0"/>
              </a:spcBef>
              <a:spcAft>
                <a:spcPts val="0"/>
              </a:spcAft>
              <a:buClr>
                <a:schemeClr val="lt1"/>
              </a:buClr>
              <a:buSzPts val="5400"/>
              <a:buFont typeface="Oswald"/>
              <a:buNone/>
              <a:defRPr b="0" i="0" sz="5400" u="none" cap="none" strike="noStrike">
                <a:solidFill>
                  <a:schemeClr val="lt1"/>
                </a:solidFill>
                <a:latin typeface="Oswald"/>
                <a:ea typeface="Oswald"/>
                <a:cs typeface="Oswald"/>
                <a:sym typeface="Oswald"/>
              </a:defRPr>
            </a:lvl2pPr>
            <a:lvl3pPr lvl="2" marR="0" rtl="0" algn="l">
              <a:lnSpc>
                <a:spcPct val="100000"/>
              </a:lnSpc>
              <a:spcBef>
                <a:spcPts val="0"/>
              </a:spcBef>
              <a:spcAft>
                <a:spcPts val="0"/>
              </a:spcAft>
              <a:buClr>
                <a:schemeClr val="lt1"/>
              </a:buClr>
              <a:buSzPts val="5400"/>
              <a:buFont typeface="Oswald"/>
              <a:buNone/>
              <a:defRPr b="0" i="0" sz="5400" u="none" cap="none" strike="noStrike">
                <a:solidFill>
                  <a:schemeClr val="lt1"/>
                </a:solidFill>
                <a:latin typeface="Oswald"/>
                <a:ea typeface="Oswald"/>
                <a:cs typeface="Oswald"/>
                <a:sym typeface="Oswald"/>
              </a:defRPr>
            </a:lvl3pPr>
            <a:lvl4pPr lvl="3" marR="0" rtl="0" algn="l">
              <a:lnSpc>
                <a:spcPct val="100000"/>
              </a:lnSpc>
              <a:spcBef>
                <a:spcPts val="0"/>
              </a:spcBef>
              <a:spcAft>
                <a:spcPts val="0"/>
              </a:spcAft>
              <a:buClr>
                <a:schemeClr val="lt1"/>
              </a:buClr>
              <a:buSzPts val="5400"/>
              <a:buFont typeface="Oswald"/>
              <a:buNone/>
              <a:defRPr b="0" i="0" sz="5400" u="none" cap="none" strike="noStrike">
                <a:solidFill>
                  <a:schemeClr val="lt1"/>
                </a:solidFill>
                <a:latin typeface="Oswald"/>
                <a:ea typeface="Oswald"/>
                <a:cs typeface="Oswald"/>
                <a:sym typeface="Oswald"/>
              </a:defRPr>
            </a:lvl4pPr>
            <a:lvl5pPr lvl="4" marR="0" rtl="0" algn="l">
              <a:lnSpc>
                <a:spcPct val="100000"/>
              </a:lnSpc>
              <a:spcBef>
                <a:spcPts val="0"/>
              </a:spcBef>
              <a:spcAft>
                <a:spcPts val="0"/>
              </a:spcAft>
              <a:buClr>
                <a:schemeClr val="lt1"/>
              </a:buClr>
              <a:buSzPts val="5400"/>
              <a:buFont typeface="Oswald"/>
              <a:buNone/>
              <a:defRPr b="0" i="0" sz="5400" u="none" cap="none" strike="noStrike">
                <a:solidFill>
                  <a:schemeClr val="lt1"/>
                </a:solidFill>
                <a:latin typeface="Oswald"/>
                <a:ea typeface="Oswald"/>
                <a:cs typeface="Oswald"/>
                <a:sym typeface="Oswald"/>
              </a:defRPr>
            </a:lvl5pPr>
            <a:lvl6pPr lvl="5" marR="0" rtl="0" algn="l">
              <a:lnSpc>
                <a:spcPct val="100000"/>
              </a:lnSpc>
              <a:spcBef>
                <a:spcPts val="0"/>
              </a:spcBef>
              <a:spcAft>
                <a:spcPts val="0"/>
              </a:spcAft>
              <a:buClr>
                <a:schemeClr val="lt1"/>
              </a:buClr>
              <a:buSzPts val="5400"/>
              <a:buFont typeface="Oswald"/>
              <a:buNone/>
              <a:defRPr b="0" i="0" sz="5400" u="none" cap="none" strike="noStrike">
                <a:solidFill>
                  <a:schemeClr val="lt1"/>
                </a:solidFill>
                <a:latin typeface="Oswald"/>
                <a:ea typeface="Oswald"/>
                <a:cs typeface="Oswald"/>
                <a:sym typeface="Oswald"/>
              </a:defRPr>
            </a:lvl6pPr>
            <a:lvl7pPr lvl="6" marR="0" rtl="0" algn="l">
              <a:lnSpc>
                <a:spcPct val="100000"/>
              </a:lnSpc>
              <a:spcBef>
                <a:spcPts val="0"/>
              </a:spcBef>
              <a:spcAft>
                <a:spcPts val="0"/>
              </a:spcAft>
              <a:buClr>
                <a:schemeClr val="lt1"/>
              </a:buClr>
              <a:buSzPts val="5400"/>
              <a:buFont typeface="Oswald"/>
              <a:buNone/>
              <a:defRPr b="0" i="0" sz="5400" u="none" cap="none" strike="noStrike">
                <a:solidFill>
                  <a:schemeClr val="lt1"/>
                </a:solidFill>
                <a:latin typeface="Oswald"/>
                <a:ea typeface="Oswald"/>
                <a:cs typeface="Oswald"/>
                <a:sym typeface="Oswald"/>
              </a:defRPr>
            </a:lvl7pPr>
            <a:lvl8pPr lvl="7" marR="0" rtl="0" algn="l">
              <a:lnSpc>
                <a:spcPct val="100000"/>
              </a:lnSpc>
              <a:spcBef>
                <a:spcPts val="0"/>
              </a:spcBef>
              <a:spcAft>
                <a:spcPts val="0"/>
              </a:spcAft>
              <a:buClr>
                <a:schemeClr val="lt1"/>
              </a:buClr>
              <a:buSzPts val="5400"/>
              <a:buFont typeface="Oswald"/>
              <a:buNone/>
              <a:defRPr b="0" i="0" sz="5400" u="none" cap="none" strike="noStrike">
                <a:solidFill>
                  <a:schemeClr val="lt1"/>
                </a:solidFill>
                <a:latin typeface="Oswald"/>
                <a:ea typeface="Oswald"/>
                <a:cs typeface="Oswald"/>
                <a:sym typeface="Oswald"/>
              </a:defRPr>
            </a:lvl8pPr>
            <a:lvl9pPr lvl="8" marR="0" rtl="0" algn="l">
              <a:lnSpc>
                <a:spcPct val="100000"/>
              </a:lnSpc>
              <a:spcBef>
                <a:spcPts val="0"/>
              </a:spcBef>
              <a:spcAft>
                <a:spcPts val="0"/>
              </a:spcAft>
              <a:buClr>
                <a:schemeClr val="lt1"/>
              </a:buClr>
              <a:buSzPts val="5400"/>
              <a:buFont typeface="Oswald"/>
              <a:buNone/>
              <a:defRPr b="0" i="0" sz="5400" u="none" cap="none" strike="noStrike">
                <a:solidFill>
                  <a:schemeClr val="lt1"/>
                </a:solidFill>
                <a:latin typeface="Oswald"/>
                <a:ea typeface="Oswald"/>
                <a:cs typeface="Oswald"/>
                <a:sym typeface="Oswald"/>
              </a:defRPr>
            </a:lvl9pPr>
          </a:lstStyle>
          <a:p/>
        </p:txBody>
      </p:sp>
      <p:sp>
        <p:nvSpPr>
          <p:cNvPr id="131" name="Google Shape;1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0B5394"/>
        </a:solidFill>
      </p:bgPr>
    </p:bg>
    <p:spTree>
      <p:nvGrpSpPr>
        <p:cNvPr id="15" name="Shape 15"/>
        <p:cNvGrpSpPr/>
        <p:nvPr/>
      </p:nvGrpSpPr>
      <p:grpSpPr>
        <a:xfrm>
          <a:off x="0" y="0"/>
          <a:ext cx="0" cy="0"/>
          <a:chOff x="0" y="0"/>
          <a:chExt cx="0" cy="0"/>
        </a:xfrm>
      </p:grpSpPr>
      <p:grpSp>
        <p:nvGrpSpPr>
          <p:cNvPr id="16" name="Google Shape;16;p3"/>
          <p:cNvGrpSpPr/>
          <p:nvPr/>
        </p:nvGrpSpPr>
        <p:grpSpPr>
          <a:xfrm>
            <a:off x="830392" y="1191256"/>
            <a:ext cx="745763" cy="45826"/>
            <a:chOff x="4580561" y="2589004"/>
            <a:chExt cx="1064464" cy="25200"/>
          </a:xfrm>
        </p:grpSpPr>
        <p:sp>
          <p:nvSpPr>
            <p:cNvPr id="17" name="Google Shape;17;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Google Shape;18;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 name="Google Shape;19;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t-BR"/>
              <a:t>‹#›</a:t>
            </a:fld>
            <a:endParaRPr/>
          </a:p>
        </p:txBody>
      </p:sp>
      <p:pic>
        <p:nvPicPr>
          <p:cNvPr id="21" name="Google Shape;21;p3"/>
          <p:cNvPicPr preferRelativeResize="0"/>
          <p:nvPr/>
        </p:nvPicPr>
        <p:blipFill>
          <a:blip r:embed="rId2">
            <a:alphaModFix/>
          </a:blip>
          <a:stretch>
            <a:fillRect/>
          </a:stretch>
        </p:blipFill>
        <p:spPr>
          <a:xfrm>
            <a:off x="749283" y="4532225"/>
            <a:ext cx="1605694" cy="39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2" name="Shape 132"/>
        <p:cNvGrpSpPr/>
        <p:nvPr/>
      </p:nvGrpSpPr>
      <p:grpSpPr>
        <a:xfrm>
          <a:off x="0" y="0"/>
          <a:ext cx="0" cy="0"/>
          <a:chOff x="0" y="0"/>
          <a:chExt cx="0" cy="0"/>
        </a:xfrm>
      </p:grpSpPr>
      <p:sp>
        <p:nvSpPr>
          <p:cNvPr id="133" name="Google Shape;133;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2100"/>
              <a:buFont typeface="Oswald"/>
              <a:buNone/>
              <a:defRPr b="0" i="0" sz="2100" u="none" cap="none" strike="noStrike">
                <a:solidFill>
                  <a:schemeClr val="dk2"/>
                </a:solidFill>
                <a:latin typeface="Oswald"/>
                <a:ea typeface="Oswald"/>
                <a:cs typeface="Oswald"/>
                <a:sym typeface="Oswald"/>
              </a:defRPr>
            </a:lvl1pPr>
          </a:lstStyle>
          <a:p/>
        </p:txBody>
      </p:sp>
      <p:sp>
        <p:nvSpPr>
          <p:cNvPr id="134" name="Google Shape;1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5" name="Shape 135"/>
        <p:cNvGrpSpPr/>
        <p:nvPr/>
      </p:nvGrpSpPr>
      <p:grpSpPr>
        <a:xfrm>
          <a:off x="0" y="0"/>
          <a:ext cx="0" cy="0"/>
          <a:chOff x="0" y="0"/>
          <a:chExt cx="0" cy="0"/>
        </a:xfrm>
      </p:grpSpPr>
      <p:sp>
        <p:nvSpPr>
          <p:cNvPr id="136" name="Google Shape;136;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2"/>
              </a:buClr>
              <a:buSzPts val="12000"/>
              <a:buFont typeface="Oswald"/>
              <a:buNone/>
              <a:defRPr b="0" i="0" sz="120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12000"/>
              <a:buFont typeface="Oswald"/>
              <a:buNone/>
              <a:defRPr b="0" i="0" sz="120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12000"/>
              <a:buFont typeface="Oswald"/>
              <a:buNone/>
              <a:defRPr b="0" i="0" sz="120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12000"/>
              <a:buFont typeface="Oswald"/>
              <a:buNone/>
              <a:defRPr b="0" i="0" sz="120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12000"/>
              <a:buFont typeface="Oswald"/>
              <a:buNone/>
              <a:defRPr b="0" i="0" sz="120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12000"/>
              <a:buFont typeface="Oswald"/>
              <a:buNone/>
              <a:defRPr b="0" i="0" sz="120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12000"/>
              <a:buFont typeface="Oswald"/>
              <a:buNone/>
              <a:defRPr b="0" i="0" sz="120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12000"/>
              <a:buFont typeface="Oswald"/>
              <a:buNone/>
              <a:defRPr b="0" i="0" sz="120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12000"/>
              <a:buFont typeface="Oswald"/>
              <a:buNone/>
              <a:defRPr b="0" i="0" sz="12000" u="none" cap="none" strike="noStrike">
                <a:solidFill>
                  <a:schemeClr val="dk2"/>
                </a:solidFill>
                <a:latin typeface="Oswald"/>
                <a:ea typeface="Oswald"/>
                <a:cs typeface="Oswald"/>
                <a:sym typeface="Oswald"/>
              </a:defRPr>
            </a:lvl9pPr>
          </a:lstStyle>
          <a:p>
            <a:r>
              <a:t>xx%</a:t>
            </a:r>
          </a:p>
        </p:txBody>
      </p:sp>
      <p:sp>
        <p:nvSpPr>
          <p:cNvPr id="137" name="Google Shape;137;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138" name="Google Shape;13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9" name="Shape 139"/>
        <p:cNvGrpSpPr/>
        <p:nvPr/>
      </p:nvGrpSpPr>
      <p:grpSpPr>
        <a:xfrm>
          <a:off x="0" y="0"/>
          <a:ext cx="0" cy="0"/>
          <a:chOff x="0" y="0"/>
          <a:chExt cx="0" cy="0"/>
        </a:xfrm>
      </p:grpSpPr>
      <p:sp>
        <p:nvSpPr>
          <p:cNvPr id="140" name="Google Shape;14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idx="1" type="body"/>
          </p:nvPr>
        </p:nvSpPr>
        <p:spPr>
          <a:xfrm>
            <a:off x="5046875" y="1390525"/>
            <a:ext cx="4305900" cy="3689700"/>
          </a:xfrm>
          <a:prstGeom prst="rect">
            <a:avLst/>
          </a:prstGeom>
        </p:spPr>
        <p:txBody>
          <a:bodyPr anchorCtr="0" anchor="t" bIns="91425" lIns="91425" spcFirstLastPara="1" rIns="91425" wrap="square" tIns="91425"/>
          <a:lstStyle>
            <a:lvl1pPr indent="-311150" lvl="0" marL="457200" rtl="0">
              <a:spcBef>
                <a:spcPts val="0"/>
              </a:spcBef>
              <a:spcAft>
                <a:spcPts val="0"/>
              </a:spcAft>
              <a:buClr>
                <a:srgbClr val="073763"/>
              </a:buClr>
              <a:buSzPts val="1300"/>
              <a:buAutoNum type="arabicPeriod"/>
              <a:defRPr>
                <a:solidFill>
                  <a:srgbClr val="073763"/>
                </a:solidFill>
              </a:defRPr>
            </a:lvl1pPr>
            <a:lvl2pPr indent="-298450" lvl="1" marL="914400" rtl="0">
              <a:spcBef>
                <a:spcPts val="1600"/>
              </a:spcBef>
              <a:spcAft>
                <a:spcPts val="0"/>
              </a:spcAft>
              <a:buClr>
                <a:srgbClr val="073763"/>
              </a:buClr>
              <a:buSzPts val="1100"/>
              <a:buAutoNum type="alphaLcPeriod"/>
              <a:defRPr>
                <a:solidFill>
                  <a:srgbClr val="073763"/>
                </a:solidFill>
              </a:defRPr>
            </a:lvl2pPr>
            <a:lvl3pPr indent="-298450" lvl="2" marL="1371600" rtl="0">
              <a:spcBef>
                <a:spcPts val="1600"/>
              </a:spcBef>
              <a:spcAft>
                <a:spcPts val="0"/>
              </a:spcAft>
              <a:buClr>
                <a:srgbClr val="073763"/>
              </a:buClr>
              <a:buSzPts val="1100"/>
              <a:buAutoNum type="romanLcPeriod"/>
              <a:defRPr>
                <a:solidFill>
                  <a:srgbClr val="073763"/>
                </a:solidFill>
              </a:defRPr>
            </a:lvl3pPr>
            <a:lvl4pPr indent="-298450" lvl="3" marL="1828800" rtl="0">
              <a:spcBef>
                <a:spcPts val="1600"/>
              </a:spcBef>
              <a:spcAft>
                <a:spcPts val="0"/>
              </a:spcAft>
              <a:buClr>
                <a:srgbClr val="073763"/>
              </a:buClr>
              <a:buSzPts val="1100"/>
              <a:buAutoNum type="arabicPeriod"/>
              <a:defRPr>
                <a:solidFill>
                  <a:srgbClr val="073763"/>
                </a:solidFill>
              </a:defRPr>
            </a:lvl4pPr>
            <a:lvl5pPr indent="-298450" lvl="4" marL="2286000" rtl="0">
              <a:spcBef>
                <a:spcPts val="1600"/>
              </a:spcBef>
              <a:spcAft>
                <a:spcPts val="0"/>
              </a:spcAft>
              <a:buClr>
                <a:srgbClr val="073763"/>
              </a:buClr>
              <a:buSzPts val="1100"/>
              <a:buAutoNum type="alphaLcPeriod"/>
              <a:defRPr>
                <a:solidFill>
                  <a:srgbClr val="073763"/>
                </a:solidFill>
              </a:defRPr>
            </a:lvl5pPr>
            <a:lvl6pPr indent="-298450" lvl="5" marL="2743200" rtl="0">
              <a:spcBef>
                <a:spcPts val="1600"/>
              </a:spcBef>
              <a:spcAft>
                <a:spcPts val="0"/>
              </a:spcAft>
              <a:buClr>
                <a:srgbClr val="073763"/>
              </a:buClr>
              <a:buSzPts val="1100"/>
              <a:buAutoNum type="romanLcPeriod"/>
              <a:defRPr>
                <a:solidFill>
                  <a:srgbClr val="073763"/>
                </a:solidFill>
              </a:defRPr>
            </a:lvl6pPr>
            <a:lvl7pPr indent="-298450" lvl="6" marL="3200400" rtl="0">
              <a:spcBef>
                <a:spcPts val="1600"/>
              </a:spcBef>
              <a:spcAft>
                <a:spcPts val="0"/>
              </a:spcAft>
              <a:buClr>
                <a:srgbClr val="073763"/>
              </a:buClr>
              <a:buSzPts val="1100"/>
              <a:buAutoNum type="arabicPeriod"/>
              <a:defRPr>
                <a:solidFill>
                  <a:srgbClr val="073763"/>
                </a:solidFill>
              </a:defRPr>
            </a:lvl7pPr>
            <a:lvl8pPr indent="-298450" lvl="7" marL="3657600" rtl="0">
              <a:spcBef>
                <a:spcPts val="1600"/>
              </a:spcBef>
              <a:spcAft>
                <a:spcPts val="0"/>
              </a:spcAft>
              <a:buClr>
                <a:srgbClr val="073763"/>
              </a:buClr>
              <a:buSzPts val="1100"/>
              <a:buAutoNum type="alphaLcPeriod"/>
              <a:defRPr>
                <a:solidFill>
                  <a:srgbClr val="073763"/>
                </a:solidFill>
              </a:defRPr>
            </a:lvl8pPr>
            <a:lvl9pPr indent="-298450" lvl="8" marL="4114800" rtl="0">
              <a:spcBef>
                <a:spcPts val="1600"/>
              </a:spcBef>
              <a:spcAft>
                <a:spcPts val="1600"/>
              </a:spcAft>
              <a:buClr>
                <a:srgbClr val="073763"/>
              </a:buClr>
              <a:buSzPts val="1100"/>
              <a:buAutoNum type="romanLcPeriod"/>
              <a:defRPr>
                <a:solidFill>
                  <a:srgbClr val="073763"/>
                </a:solidFill>
              </a:defRPr>
            </a:lvl9pPr>
          </a:lstStyle>
          <a:p/>
        </p:txBody>
      </p:sp>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
        <p:nvSpPr>
          <p:cNvPr id="26" name="Google Shape;26;p4"/>
          <p:cNvSpPr/>
          <p:nvPr/>
        </p:nvSpPr>
        <p:spPr>
          <a:xfrm>
            <a:off x="0" y="0"/>
            <a:ext cx="9144000" cy="487800"/>
          </a:xfrm>
          <a:prstGeom prst="rect">
            <a:avLst/>
          </a:prstGeom>
          <a:solidFill>
            <a:srgbClr val="0B539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4"/>
          <p:cNvSpPr txBox="1"/>
          <p:nvPr>
            <p:ph type="title"/>
          </p:nvPr>
        </p:nvSpPr>
        <p:spPr>
          <a:xfrm>
            <a:off x="157630" y="572553"/>
            <a:ext cx="8556900" cy="535200"/>
          </a:xfrm>
          <a:prstGeom prst="rect">
            <a:avLst/>
          </a:prstGeom>
        </p:spPr>
        <p:txBody>
          <a:bodyPr anchorCtr="0" anchor="t" bIns="91425" lIns="91425" spcFirstLastPara="1" rIns="91425" wrap="square" tIns="91425"/>
          <a:lstStyle>
            <a:lvl1pPr lvl="0" rtl="0">
              <a:spcBef>
                <a:spcPts val="0"/>
              </a:spcBef>
              <a:spcAft>
                <a:spcPts val="0"/>
              </a:spcAft>
              <a:buClr>
                <a:srgbClr val="0B5394"/>
              </a:buClr>
              <a:buSzPts val="2600"/>
              <a:buNone/>
              <a:defRPr sz="2600">
                <a:solidFill>
                  <a:srgbClr val="0B5394"/>
                </a:solidFill>
              </a:defRPr>
            </a:lvl1pPr>
            <a:lvl2pPr lvl="1" rtl="0">
              <a:spcBef>
                <a:spcPts val="0"/>
              </a:spcBef>
              <a:spcAft>
                <a:spcPts val="0"/>
              </a:spcAft>
              <a:buClr>
                <a:srgbClr val="0B5394"/>
              </a:buClr>
              <a:buSzPts val="2600"/>
              <a:buNone/>
              <a:defRPr sz="2600">
                <a:solidFill>
                  <a:srgbClr val="0B5394"/>
                </a:solidFill>
              </a:defRPr>
            </a:lvl2pPr>
            <a:lvl3pPr lvl="2" rtl="0">
              <a:spcBef>
                <a:spcPts val="0"/>
              </a:spcBef>
              <a:spcAft>
                <a:spcPts val="0"/>
              </a:spcAft>
              <a:buClr>
                <a:srgbClr val="0B5394"/>
              </a:buClr>
              <a:buSzPts val="2600"/>
              <a:buNone/>
              <a:defRPr sz="2600">
                <a:solidFill>
                  <a:srgbClr val="0B5394"/>
                </a:solidFill>
              </a:defRPr>
            </a:lvl3pPr>
            <a:lvl4pPr lvl="3" rtl="0">
              <a:spcBef>
                <a:spcPts val="0"/>
              </a:spcBef>
              <a:spcAft>
                <a:spcPts val="0"/>
              </a:spcAft>
              <a:buClr>
                <a:srgbClr val="0B5394"/>
              </a:buClr>
              <a:buSzPts val="2600"/>
              <a:buNone/>
              <a:defRPr sz="2600">
                <a:solidFill>
                  <a:srgbClr val="0B5394"/>
                </a:solidFill>
              </a:defRPr>
            </a:lvl4pPr>
            <a:lvl5pPr lvl="4" rtl="0">
              <a:spcBef>
                <a:spcPts val="0"/>
              </a:spcBef>
              <a:spcAft>
                <a:spcPts val="0"/>
              </a:spcAft>
              <a:buClr>
                <a:srgbClr val="0B5394"/>
              </a:buClr>
              <a:buSzPts val="2600"/>
              <a:buNone/>
              <a:defRPr sz="2600">
                <a:solidFill>
                  <a:srgbClr val="0B5394"/>
                </a:solidFill>
              </a:defRPr>
            </a:lvl5pPr>
            <a:lvl6pPr lvl="5" rtl="0">
              <a:spcBef>
                <a:spcPts val="0"/>
              </a:spcBef>
              <a:spcAft>
                <a:spcPts val="0"/>
              </a:spcAft>
              <a:buClr>
                <a:srgbClr val="0B5394"/>
              </a:buClr>
              <a:buSzPts val="2600"/>
              <a:buNone/>
              <a:defRPr sz="2600">
                <a:solidFill>
                  <a:srgbClr val="0B5394"/>
                </a:solidFill>
              </a:defRPr>
            </a:lvl6pPr>
            <a:lvl7pPr lvl="6" rtl="0">
              <a:spcBef>
                <a:spcPts val="0"/>
              </a:spcBef>
              <a:spcAft>
                <a:spcPts val="0"/>
              </a:spcAft>
              <a:buClr>
                <a:srgbClr val="0B5394"/>
              </a:buClr>
              <a:buSzPts val="2600"/>
              <a:buNone/>
              <a:defRPr sz="2600">
                <a:solidFill>
                  <a:srgbClr val="0B5394"/>
                </a:solidFill>
              </a:defRPr>
            </a:lvl7pPr>
            <a:lvl8pPr lvl="7" rtl="0">
              <a:spcBef>
                <a:spcPts val="0"/>
              </a:spcBef>
              <a:spcAft>
                <a:spcPts val="0"/>
              </a:spcAft>
              <a:buClr>
                <a:srgbClr val="0B5394"/>
              </a:buClr>
              <a:buSzPts val="2600"/>
              <a:buNone/>
              <a:defRPr sz="2600">
                <a:solidFill>
                  <a:srgbClr val="0B5394"/>
                </a:solidFill>
              </a:defRPr>
            </a:lvl8pPr>
            <a:lvl9pPr lvl="8" rtl="0">
              <a:spcBef>
                <a:spcPts val="0"/>
              </a:spcBef>
              <a:spcAft>
                <a:spcPts val="0"/>
              </a:spcAft>
              <a:buClr>
                <a:srgbClr val="0B5394"/>
              </a:buClr>
              <a:buSzPts val="2600"/>
              <a:buNone/>
              <a:defRPr sz="2600">
                <a:solidFill>
                  <a:srgbClr val="0B5394"/>
                </a:solidFill>
              </a:defRPr>
            </a:lvl9pPr>
          </a:lstStyle>
          <a:p/>
        </p:txBody>
      </p:sp>
      <p:grpSp>
        <p:nvGrpSpPr>
          <p:cNvPr id="28" name="Google Shape;28;p4"/>
          <p:cNvGrpSpPr/>
          <p:nvPr/>
        </p:nvGrpSpPr>
        <p:grpSpPr>
          <a:xfrm>
            <a:off x="258560" y="1211145"/>
            <a:ext cx="745763" cy="45826"/>
            <a:chOff x="4580561" y="2589004"/>
            <a:chExt cx="1064464" cy="25200"/>
          </a:xfrm>
        </p:grpSpPr>
        <p:sp>
          <p:nvSpPr>
            <p:cNvPr id="29" name="Google Shape;29;p4"/>
            <p:cNvSpPr/>
            <p:nvPr/>
          </p:nvSpPr>
          <p:spPr>
            <a:xfrm rot="-5400000">
              <a:off x="5366325" y="2335504"/>
              <a:ext cx="25200" cy="532200"/>
            </a:xfrm>
            <a:prstGeom prst="rect">
              <a:avLst/>
            </a:prstGeom>
            <a:solidFill>
              <a:srgbClr val="0B5394"/>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 name="Google Shape;30;p4"/>
            <p:cNvSpPr/>
            <p:nvPr/>
          </p:nvSpPr>
          <p:spPr>
            <a:xfrm rot="-5400000">
              <a:off x="4836311" y="2333254"/>
              <a:ext cx="25200" cy="536700"/>
            </a:xfrm>
            <a:prstGeom prst="rect">
              <a:avLst/>
            </a:prstGeom>
            <a:solidFill>
              <a:srgbClr val="0B5394"/>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
        <p:nvSpPr>
          <p:cNvPr id="31" name="Google Shape;31;p4"/>
          <p:cNvSpPr txBox="1"/>
          <p:nvPr>
            <p:ph idx="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pic>
        <p:nvPicPr>
          <p:cNvPr id="32" name="Google Shape;32;p4"/>
          <p:cNvPicPr preferRelativeResize="0"/>
          <p:nvPr/>
        </p:nvPicPr>
        <p:blipFill>
          <a:blip r:embed="rId2">
            <a:alphaModFix/>
          </a:blip>
          <a:stretch>
            <a:fillRect/>
          </a:stretch>
        </p:blipFill>
        <p:spPr>
          <a:xfrm>
            <a:off x="210847" y="70460"/>
            <a:ext cx="1285375" cy="315080"/>
          </a:xfrm>
          <a:prstGeom prst="rect">
            <a:avLst/>
          </a:prstGeom>
          <a:noFill/>
          <a:ln>
            <a:noFill/>
          </a:ln>
        </p:spPr>
      </p:pic>
      <p:sp>
        <p:nvSpPr>
          <p:cNvPr id="33" name="Google Shape;33;p4"/>
          <p:cNvSpPr txBox="1"/>
          <p:nvPr>
            <p:ph idx="3" type="title"/>
          </p:nvPr>
        </p:nvSpPr>
        <p:spPr>
          <a:xfrm>
            <a:off x="2067350" y="86100"/>
            <a:ext cx="6774300" cy="315000"/>
          </a:xfrm>
          <a:prstGeom prst="rect">
            <a:avLst/>
          </a:prstGeom>
        </p:spPr>
        <p:txBody>
          <a:bodyPr anchorCtr="0" anchor="ctr" bIns="91425" lIns="91425" spcFirstLastPara="1" rIns="91425" wrap="square" tIns="91425"/>
          <a:lstStyle>
            <a:lvl1pPr lvl="0" rtl="0" algn="r">
              <a:spcBef>
                <a:spcPts val="0"/>
              </a:spcBef>
              <a:spcAft>
                <a:spcPts val="0"/>
              </a:spcAft>
              <a:buClr>
                <a:srgbClr val="FFFFFF"/>
              </a:buClr>
              <a:buSzPts val="1200"/>
              <a:buNone/>
              <a:defRPr b="0" sz="1200">
                <a:solidFill>
                  <a:srgbClr val="FFFFFF"/>
                </a:solidFill>
              </a:defRPr>
            </a:lvl1pPr>
            <a:lvl2pPr lvl="1" rtl="0" algn="r">
              <a:spcBef>
                <a:spcPts val="0"/>
              </a:spcBef>
              <a:spcAft>
                <a:spcPts val="0"/>
              </a:spcAft>
              <a:buClr>
                <a:srgbClr val="FFFFFF"/>
              </a:buClr>
              <a:buSzPts val="1200"/>
              <a:buNone/>
              <a:defRPr b="0" sz="1200">
                <a:solidFill>
                  <a:srgbClr val="FFFFFF"/>
                </a:solidFill>
              </a:defRPr>
            </a:lvl2pPr>
            <a:lvl3pPr lvl="2" rtl="0" algn="r">
              <a:spcBef>
                <a:spcPts val="0"/>
              </a:spcBef>
              <a:spcAft>
                <a:spcPts val="0"/>
              </a:spcAft>
              <a:buClr>
                <a:srgbClr val="FFFFFF"/>
              </a:buClr>
              <a:buSzPts val="1200"/>
              <a:buNone/>
              <a:defRPr b="0" sz="1200">
                <a:solidFill>
                  <a:srgbClr val="FFFFFF"/>
                </a:solidFill>
              </a:defRPr>
            </a:lvl3pPr>
            <a:lvl4pPr lvl="3" rtl="0" algn="r">
              <a:spcBef>
                <a:spcPts val="0"/>
              </a:spcBef>
              <a:spcAft>
                <a:spcPts val="0"/>
              </a:spcAft>
              <a:buClr>
                <a:srgbClr val="FFFFFF"/>
              </a:buClr>
              <a:buSzPts val="1200"/>
              <a:buNone/>
              <a:defRPr b="0" sz="1200">
                <a:solidFill>
                  <a:srgbClr val="FFFFFF"/>
                </a:solidFill>
              </a:defRPr>
            </a:lvl4pPr>
            <a:lvl5pPr lvl="4" rtl="0" algn="r">
              <a:spcBef>
                <a:spcPts val="0"/>
              </a:spcBef>
              <a:spcAft>
                <a:spcPts val="0"/>
              </a:spcAft>
              <a:buClr>
                <a:srgbClr val="FFFFFF"/>
              </a:buClr>
              <a:buSzPts val="1200"/>
              <a:buNone/>
              <a:defRPr b="0" sz="1200">
                <a:solidFill>
                  <a:srgbClr val="FFFFFF"/>
                </a:solidFill>
              </a:defRPr>
            </a:lvl5pPr>
            <a:lvl6pPr lvl="5" rtl="0" algn="r">
              <a:spcBef>
                <a:spcPts val="0"/>
              </a:spcBef>
              <a:spcAft>
                <a:spcPts val="0"/>
              </a:spcAft>
              <a:buClr>
                <a:srgbClr val="FFFFFF"/>
              </a:buClr>
              <a:buSzPts val="1200"/>
              <a:buNone/>
              <a:defRPr b="0" sz="1200">
                <a:solidFill>
                  <a:srgbClr val="FFFFFF"/>
                </a:solidFill>
              </a:defRPr>
            </a:lvl6pPr>
            <a:lvl7pPr lvl="6" rtl="0" algn="r">
              <a:spcBef>
                <a:spcPts val="0"/>
              </a:spcBef>
              <a:spcAft>
                <a:spcPts val="0"/>
              </a:spcAft>
              <a:buClr>
                <a:srgbClr val="FFFFFF"/>
              </a:buClr>
              <a:buSzPts val="1200"/>
              <a:buNone/>
              <a:defRPr b="0" sz="1200">
                <a:solidFill>
                  <a:srgbClr val="FFFFFF"/>
                </a:solidFill>
              </a:defRPr>
            </a:lvl7pPr>
            <a:lvl8pPr lvl="7" rtl="0" algn="r">
              <a:spcBef>
                <a:spcPts val="0"/>
              </a:spcBef>
              <a:spcAft>
                <a:spcPts val="0"/>
              </a:spcAft>
              <a:buClr>
                <a:srgbClr val="FFFFFF"/>
              </a:buClr>
              <a:buSzPts val="1200"/>
              <a:buNone/>
              <a:defRPr b="0" sz="1200">
                <a:solidFill>
                  <a:srgbClr val="FFFFFF"/>
                </a:solidFill>
              </a:defRPr>
            </a:lvl8pPr>
            <a:lvl9pPr lvl="8" rtl="0" algn="r">
              <a:spcBef>
                <a:spcPts val="0"/>
              </a:spcBef>
              <a:spcAft>
                <a:spcPts val="0"/>
              </a:spcAft>
              <a:buClr>
                <a:srgbClr val="FFFFFF"/>
              </a:buClr>
              <a:buSzPts val="1200"/>
              <a:buNone/>
              <a:defRPr b="0" sz="12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4" name="Shape 34"/>
        <p:cNvGrpSpPr/>
        <p:nvPr/>
      </p:nvGrpSpPr>
      <p:grpSpPr>
        <a:xfrm>
          <a:off x="0" y="0"/>
          <a:ext cx="0" cy="0"/>
          <a:chOff x="0" y="0"/>
          <a:chExt cx="0" cy="0"/>
        </a:xfrm>
      </p:grpSpPr>
      <p:sp>
        <p:nvSpPr>
          <p:cNvPr id="35" name="Google Shape;35;p5"/>
          <p:cNvSpPr txBox="1"/>
          <p:nvPr>
            <p:ph idx="1" type="body"/>
          </p:nvPr>
        </p:nvSpPr>
        <p:spPr>
          <a:xfrm>
            <a:off x="258550" y="1478950"/>
            <a:ext cx="4005300" cy="28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6" name="Google Shape;36;p5"/>
          <p:cNvSpPr txBox="1"/>
          <p:nvPr>
            <p:ph idx="2" type="body"/>
          </p:nvPr>
        </p:nvSpPr>
        <p:spPr>
          <a:xfrm>
            <a:off x="4717299" y="1478950"/>
            <a:ext cx="4005300" cy="28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7" name="Google Shape;37;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
        <p:nvSpPr>
          <p:cNvPr id="39" name="Google Shape;39;p5"/>
          <p:cNvSpPr/>
          <p:nvPr/>
        </p:nvSpPr>
        <p:spPr>
          <a:xfrm>
            <a:off x="0" y="0"/>
            <a:ext cx="9144000" cy="487800"/>
          </a:xfrm>
          <a:prstGeom prst="rect">
            <a:avLst/>
          </a:prstGeom>
          <a:solidFill>
            <a:srgbClr val="0B539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Google Shape;40;p5"/>
          <p:cNvSpPr txBox="1"/>
          <p:nvPr>
            <p:ph type="title"/>
          </p:nvPr>
        </p:nvSpPr>
        <p:spPr>
          <a:xfrm>
            <a:off x="157630" y="572553"/>
            <a:ext cx="8556900" cy="535200"/>
          </a:xfrm>
          <a:prstGeom prst="rect">
            <a:avLst/>
          </a:prstGeom>
        </p:spPr>
        <p:txBody>
          <a:bodyPr anchorCtr="0" anchor="t" bIns="91425" lIns="91425" spcFirstLastPara="1" rIns="91425" wrap="square" tIns="91425"/>
          <a:lstStyle>
            <a:lvl1pPr lvl="0" rtl="0">
              <a:spcBef>
                <a:spcPts val="0"/>
              </a:spcBef>
              <a:spcAft>
                <a:spcPts val="0"/>
              </a:spcAft>
              <a:buClr>
                <a:srgbClr val="0B5394"/>
              </a:buClr>
              <a:buSzPts val="2600"/>
              <a:buNone/>
              <a:defRPr sz="2600">
                <a:solidFill>
                  <a:srgbClr val="0B5394"/>
                </a:solidFill>
              </a:defRPr>
            </a:lvl1pPr>
            <a:lvl2pPr lvl="1" rtl="0">
              <a:spcBef>
                <a:spcPts val="0"/>
              </a:spcBef>
              <a:spcAft>
                <a:spcPts val="0"/>
              </a:spcAft>
              <a:buClr>
                <a:srgbClr val="0B5394"/>
              </a:buClr>
              <a:buSzPts val="2600"/>
              <a:buNone/>
              <a:defRPr sz="2600">
                <a:solidFill>
                  <a:srgbClr val="0B5394"/>
                </a:solidFill>
              </a:defRPr>
            </a:lvl2pPr>
            <a:lvl3pPr lvl="2" rtl="0">
              <a:spcBef>
                <a:spcPts val="0"/>
              </a:spcBef>
              <a:spcAft>
                <a:spcPts val="0"/>
              </a:spcAft>
              <a:buClr>
                <a:srgbClr val="0B5394"/>
              </a:buClr>
              <a:buSzPts val="2600"/>
              <a:buNone/>
              <a:defRPr sz="2600">
                <a:solidFill>
                  <a:srgbClr val="0B5394"/>
                </a:solidFill>
              </a:defRPr>
            </a:lvl3pPr>
            <a:lvl4pPr lvl="3" rtl="0">
              <a:spcBef>
                <a:spcPts val="0"/>
              </a:spcBef>
              <a:spcAft>
                <a:spcPts val="0"/>
              </a:spcAft>
              <a:buClr>
                <a:srgbClr val="0B5394"/>
              </a:buClr>
              <a:buSzPts val="2600"/>
              <a:buNone/>
              <a:defRPr sz="2600">
                <a:solidFill>
                  <a:srgbClr val="0B5394"/>
                </a:solidFill>
              </a:defRPr>
            </a:lvl4pPr>
            <a:lvl5pPr lvl="4" rtl="0">
              <a:spcBef>
                <a:spcPts val="0"/>
              </a:spcBef>
              <a:spcAft>
                <a:spcPts val="0"/>
              </a:spcAft>
              <a:buClr>
                <a:srgbClr val="0B5394"/>
              </a:buClr>
              <a:buSzPts val="2600"/>
              <a:buNone/>
              <a:defRPr sz="2600">
                <a:solidFill>
                  <a:srgbClr val="0B5394"/>
                </a:solidFill>
              </a:defRPr>
            </a:lvl5pPr>
            <a:lvl6pPr lvl="5" rtl="0">
              <a:spcBef>
                <a:spcPts val="0"/>
              </a:spcBef>
              <a:spcAft>
                <a:spcPts val="0"/>
              </a:spcAft>
              <a:buClr>
                <a:srgbClr val="0B5394"/>
              </a:buClr>
              <a:buSzPts val="2600"/>
              <a:buNone/>
              <a:defRPr sz="2600">
                <a:solidFill>
                  <a:srgbClr val="0B5394"/>
                </a:solidFill>
              </a:defRPr>
            </a:lvl6pPr>
            <a:lvl7pPr lvl="6" rtl="0">
              <a:spcBef>
                <a:spcPts val="0"/>
              </a:spcBef>
              <a:spcAft>
                <a:spcPts val="0"/>
              </a:spcAft>
              <a:buClr>
                <a:srgbClr val="0B5394"/>
              </a:buClr>
              <a:buSzPts val="2600"/>
              <a:buNone/>
              <a:defRPr sz="2600">
                <a:solidFill>
                  <a:srgbClr val="0B5394"/>
                </a:solidFill>
              </a:defRPr>
            </a:lvl7pPr>
            <a:lvl8pPr lvl="7" rtl="0">
              <a:spcBef>
                <a:spcPts val="0"/>
              </a:spcBef>
              <a:spcAft>
                <a:spcPts val="0"/>
              </a:spcAft>
              <a:buClr>
                <a:srgbClr val="0B5394"/>
              </a:buClr>
              <a:buSzPts val="2600"/>
              <a:buNone/>
              <a:defRPr sz="2600">
                <a:solidFill>
                  <a:srgbClr val="0B5394"/>
                </a:solidFill>
              </a:defRPr>
            </a:lvl8pPr>
            <a:lvl9pPr lvl="8" rtl="0">
              <a:spcBef>
                <a:spcPts val="0"/>
              </a:spcBef>
              <a:spcAft>
                <a:spcPts val="0"/>
              </a:spcAft>
              <a:buClr>
                <a:srgbClr val="0B5394"/>
              </a:buClr>
              <a:buSzPts val="2600"/>
              <a:buNone/>
              <a:defRPr sz="2600">
                <a:solidFill>
                  <a:srgbClr val="0B5394"/>
                </a:solidFill>
              </a:defRPr>
            </a:lvl9pPr>
          </a:lstStyle>
          <a:p/>
        </p:txBody>
      </p:sp>
      <p:grpSp>
        <p:nvGrpSpPr>
          <p:cNvPr id="41" name="Google Shape;41;p5"/>
          <p:cNvGrpSpPr/>
          <p:nvPr/>
        </p:nvGrpSpPr>
        <p:grpSpPr>
          <a:xfrm>
            <a:off x="258560" y="1211145"/>
            <a:ext cx="745763" cy="45826"/>
            <a:chOff x="4580561" y="2589004"/>
            <a:chExt cx="1064464" cy="25200"/>
          </a:xfrm>
        </p:grpSpPr>
        <p:sp>
          <p:nvSpPr>
            <p:cNvPr id="42" name="Google Shape;42;p5"/>
            <p:cNvSpPr/>
            <p:nvPr/>
          </p:nvSpPr>
          <p:spPr>
            <a:xfrm rot="-5400000">
              <a:off x="5366325" y="2335504"/>
              <a:ext cx="25200" cy="532200"/>
            </a:xfrm>
            <a:prstGeom prst="rect">
              <a:avLst/>
            </a:prstGeom>
            <a:solidFill>
              <a:srgbClr val="0B5394"/>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3" name="Google Shape;43;p5"/>
            <p:cNvSpPr/>
            <p:nvPr/>
          </p:nvSpPr>
          <p:spPr>
            <a:xfrm rot="-5400000">
              <a:off x="4836311" y="2333254"/>
              <a:ext cx="25200" cy="536700"/>
            </a:xfrm>
            <a:prstGeom prst="rect">
              <a:avLst/>
            </a:prstGeom>
            <a:solidFill>
              <a:srgbClr val="0B5394"/>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
        <p:nvSpPr>
          <p:cNvPr id="44" name="Google Shape;44;p5"/>
          <p:cNvSpPr txBox="1"/>
          <p:nvPr>
            <p:ph idx="3"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pic>
        <p:nvPicPr>
          <p:cNvPr id="45" name="Google Shape;45;p5"/>
          <p:cNvPicPr preferRelativeResize="0"/>
          <p:nvPr/>
        </p:nvPicPr>
        <p:blipFill>
          <a:blip r:embed="rId2">
            <a:alphaModFix/>
          </a:blip>
          <a:stretch>
            <a:fillRect/>
          </a:stretch>
        </p:blipFill>
        <p:spPr>
          <a:xfrm>
            <a:off x="210847" y="70460"/>
            <a:ext cx="1285375" cy="315080"/>
          </a:xfrm>
          <a:prstGeom prst="rect">
            <a:avLst/>
          </a:prstGeom>
          <a:noFill/>
          <a:ln>
            <a:noFill/>
          </a:ln>
        </p:spPr>
      </p:pic>
      <p:sp>
        <p:nvSpPr>
          <p:cNvPr id="46" name="Google Shape;46;p5"/>
          <p:cNvSpPr txBox="1"/>
          <p:nvPr>
            <p:ph idx="4" type="title"/>
          </p:nvPr>
        </p:nvSpPr>
        <p:spPr>
          <a:xfrm>
            <a:off x="2067350" y="86100"/>
            <a:ext cx="6774300" cy="315000"/>
          </a:xfrm>
          <a:prstGeom prst="rect">
            <a:avLst/>
          </a:prstGeom>
        </p:spPr>
        <p:txBody>
          <a:bodyPr anchorCtr="0" anchor="ctr" bIns="91425" lIns="91425" spcFirstLastPara="1" rIns="91425" wrap="square" tIns="91425"/>
          <a:lstStyle>
            <a:lvl1pPr lvl="0" rtl="0" algn="r">
              <a:spcBef>
                <a:spcPts val="0"/>
              </a:spcBef>
              <a:spcAft>
                <a:spcPts val="0"/>
              </a:spcAft>
              <a:buClr>
                <a:srgbClr val="FFFFFF"/>
              </a:buClr>
              <a:buSzPts val="1200"/>
              <a:buNone/>
              <a:defRPr b="0" sz="1200">
                <a:solidFill>
                  <a:srgbClr val="FFFFFF"/>
                </a:solidFill>
              </a:defRPr>
            </a:lvl1pPr>
            <a:lvl2pPr lvl="1" rtl="0" algn="r">
              <a:spcBef>
                <a:spcPts val="0"/>
              </a:spcBef>
              <a:spcAft>
                <a:spcPts val="0"/>
              </a:spcAft>
              <a:buClr>
                <a:srgbClr val="FFFFFF"/>
              </a:buClr>
              <a:buSzPts val="1200"/>
              <a:buNone/>
              <a:defRPr b="0" sz="1200">
                <a:solidFill>
                  <a:srgbClr val="FFFFFF"/>
                </a:solidFill>
              </a:defRPr>
            </a:lvl2pPr>
            <a:lvl3pPr lvl="2" rtl="0" algn="r">
              <a:spcBef>
                <a:spcPts val="0"/>
              </a:spcBef>
              <a:spcAft>
                <a:spcPts val="0"/>
              </a:spcAft>
              <a:buClr>
                <a:srgbClr val="FFFFFF"/>
              </a:buClr>
              <a:buSzPts val="1200"/>
              <a:buNone/>
              <a:defRPr b="0" sz="1200">
                <a:solidFill>
                  <a:srgbClr val="FFFFFF"/>
                </a:solidFill>
              </a:defRPr>
            </a:lvl3pPr>
            <a:lvl4pPr lvl="3" rtl="0" algn="r">
              <a:spcBef>
                <a:spcPts val="0"/>
              </a:spcBef>
              <a:spcAft>
                <a:spcPts val="0"/>
              </a:spcAft>
              <a:buClr>
                <a:srgbClr val="FFFFFF"/>
              </a:buClr>
              <a:buSzPts val="1200"/>
              <a:buNone/>
              <a:defRPr b="0" sz="1200">
                <a:solidFill>
                  <a:srgbClr val="FFFFFF"/>
                </a:solidFill>
              </a:defRPr>
            </a:lvl4pPr>
            <a:lvl5pPr lvl="4" rtl="0" algn="r">
              <a:spcBef>
                <a:spcPts val="0"/>
              </a:spcBef>
              <a:spcAft>
                <a:spcPts val="0"/>
              </a:spcAft>
              <a:buClr>
                <a:srgbClr val="FFFFFF"/>
              </a:buClr>
              <a:buSzPts val="1200"/>
              <a:buNone/>
              <a:defRPr b="0" sz="1200">
                <a:solidFill>
                  <a:srgbClr val="FFFFFF"/>
                </a:solidFill>
              </a:defRPr>
            </a:lvl5pPr>
            <a:lvl6pPr lvl="5" rtl="0" algn="r">
              <a:spcBef>
                <a:spcPts val="0"/>
              </a:spcBef>
              <a:spcAft>
                <a:spcPts val="0"/>
              </a:spcAft>
              <a:buClr>
                <a:srgbClr val="FFFFFF"/>
              </a:buClr>
              <a:buSzPts val="1200"/>
              <a:buNone/>
              <a:defRPr b="0" sz="1200">
                <a:solidFill>
                  <a:srgbClr val="FFFFFF"/>
                </a:solidFill>
              </a:defRPr>
            </a:lvl6pPr>
            <a:lvl7pPr lvl="6" rtl="0" algn="r">
              <a:spcBef>
                <a:spcPts val="0"/>
              </a:spcBef>
              <a:spcAft>
                <a:spcPts val="0"/>
              </a:spcAft>
              <a:buClr>
                <a:srgbClr val="FFFFFF"/>
              </a:buClr>
              <a:buSzPts val="1200"/>
              <a:buNone/>
              <a:defRPr b="0" sz="1200">
                <a:solidFill>
                  <a:srgbClr val="FFFFFF"/>
                </a:solidFill>
              </a:defRPr>
            </a:lvl7pPr>
            <a:lvl8pPr lvl="7" rtl="0" algn="r">
              <a:spcBef>
                <a:spcPts val="0"/>
              </a:spcBef>
              <a:spcAft>
                <a:spcPts val="0"/>
              </a:spcAft>
              <a:buClr>
                <a:srgbClr val="FFFFFF"/>
              </a:buClr>
              <a:buSzPts val="1200"/>
              <a:buNone/>
              <a:defRPr b="0" sz="1200">
                <a:solidFill>
                  <a:srgbClr val="FFFFFF"/>
                </a:solidFill>
              </a:defRPr>
            </a:lvl8pPr>
            <a:lvl9pPr lvl="8" rtl="0" algn="r">
              <a:spcBef>
                <a:spcPts val="0"/>
              </a:spcBef>
              <a:spcAft>
                <a:spcPts val="0"/>
              </a:spcAft>
              <a:buClr>
                <a:srgbClr val="FFFFFF"/>
              </a:buClr>
              <a:buSzPts val="1200"/>
              <a:buNone/>
              <a:defRPr b="0" sz="1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Google Shape;49;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
        <p:nvSpPr>
          <p:cNvPr id="50" name="Google Shape;50;p6"/>
          <p:cNvSpPr/>
          <p:nvPr/>
        </p:nvSpPr>
        <p:spPr>
          <a:xfrm>
            <a:off x="0" y="0"/>
            <a:ext cx="9144000" cy="487800"/>
          </a:xfrm>
          <a:prstGeom prst="rect">
            <a:avLst/>
          </a:prstGeom>
          <a:solidFill>
            <a:srgbClr val="0B539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6"/>
          <p:cNvSpPr txBox="1"/>
          <p:nvPr>
            <p:ph type="title"/>
          </p:nvPr>
        </p:nvSpPr>
        <p:spPr>
          <a:xfrm>
            <a:off x="157630" y="572553"/>
            <a:ext cx="8556900" cy="535200"/>
          </a:xfrm>
          <a:prstGeom prst="rect">
            <a:avLst/>
          </a:prstGeom>
        </p:spPr>
        <p:txBody>
          <a:bodyPr anchorCtr="0" anchor="t" bIns="91425" lIns="91425" spcFirstLastPara="1" rIns="91425" wrap="square" tIns="91425"/>
          <a:lstStyle>
            <a:lvl1pPr lvl="0" rtl="0">
              <a:spcBef>
                <a:spcPts val="0"/>
              </a:spcBef>
              <a:spcAft>
                <a:spcPts val="0"/>
              </a:spcAft>
              <a:buClr>
                <a:srgbClr val="0B5394"/>
              </a:buClr>
              <a:buSzPts val="2600"/>
              <a:buNone/>
              <a:defRPr sz="2600">
                <a:solidFill>
                  <a:srgbClr val="0B5394"/>
                </a:solidFill>
              </a:defRPr>
            </a:lvl1pPr>
            <a:lvl2pPr lvl="1" rtl="0">
              <a:spcBef>
                <a:spcPts val="0"/>
              </a:spcBef>
              <a:spcAft>
                <a:spcPts val="0"/>
              </a:spcAft>
              <a:buClr>
                <a:srgbClr val="0B5394"/>
              </a:buClr>
              <a:buSzPts val="2600"/>
              <a:buNone/>
              <a:defRPr sz="2600">
                <a:solidFill>
                  <a:srgbClr val="0B5394"/>
                </a:solidFill>
              </a:defRPr>
            </a:lvl2pPr>
            <a:lvl3pPr lvl="2" rtl="0">
              <a:spcBef>
                <a:spcPts val="0"/>
              </a:spcBef>
              <a:spcAft>
                <a:spcPts val="0"/>
              </a:spcAft>
              <a:buClr>
                <a:srgbClr val="0B5394"/>
              </a:buClr>
              <a:buSzPts val="2600"/>
              <a:buNone/>
              <a:defRPr sz="2600">
                <a:solidFill>
                  <a:srgbClr val="0B5394"/>
                </a:solidFill>
              </a:defRPr>
            </a:lvl3pPr>
            <a:lvl4pPr lvl="3" rtl="0">
              <a:spcBef>
                <a:spcPts val="0"/>
              </a:spcBef>
              <a:spcAft>
                <a:spcPts val="0"/>
              </a:spcAft>
              <a:buClr>
                <a:srgbClr val="0B5394"/>
              </a:buClr>
              <a:buSzPts val="2600"/>
              <a:buNone/>
              <a:defRPr sz="2600">
                <a:solidFill>
                  <a:srgbClr val="0B5394"/>
                </a:solidFill>
              </a:defRPr>
            </a:lvl4pPr>
            <a:lvl5pPr lvl="4" rtl="0">
              <a:spcBef>
                <a:spcPts val="0"/>
              </a:spcBef>
              <a:spcAft>
                <a:spcPts val="0"/>
              </a:spcAft>
              <a:buClr>
                <a:srgbClr val="0B5394"/>
              </a:buClr>
              <a:buSzPts val="2600"/>
              <a:buNone/>
              <a:defRPr sz="2600">
                <a:solidFill>
                  <a:srgbClr val="0B5394"/>
                </a:solidFill>
              </a:defRPr>
            </a:lvl5pPr>
            <a:lvl6pPr lvl="5" rtl="0">
              <a:spcBef>
                <a:spcPts val="0"/>
              </a:spcBef>
              <a:spcAft>
                <a:spcPts val="0"/>
              </a:spcAft>
              <a:buClr>
                <a:srgbClr val="0B5394"/>
              </a:buClr>
              <a:buSzPts val="2600"/>
              <a:buNone/>
              <a:defRPr sz="2600">
                <a:solidFill>
                  <a:srgbClr val="0B5394"/>
                </a:solidFill>
              </a:defRPr>
            </a:lvl6pPr>
            <a:lvl7pPr lvl="6" rtl="0">
              <a:spcBef>
                <a:spcPts val="0"/>
              </a:spcBef>
              <a:spcAft>
                <a:spcPts val="0"/>
              </a:spcAft>
              <a:buClr>
                <a:srgbClr val="0B5394"/>
              </a:buClr>
              <a:buSzPts val="2600"/>
              <a:buNone/>
              <a:defRPr sz="2600">
                <a:solidFill>
                  <a:srgbClr val="0B5394"/>
                </a:solidFill>
              </a:defRPr>
            </a:lvl7pPr>
            <a:lvl8pPr lvl="7" rtl="0">
              <a:spcBef>
                <a:spcPts val="0"/>
              </a:spcBef>
              <a:spcAft>
                <a:spcPts val="0"/>
              </a:spcAft>
              <a:buClr>
                <a:srgbClr val="0B5394"/>
              </a:buClr>
              <a:buSzPts val="2600"/>
              <a:buNone/>
              <a:defRPr sz="2600">
                <a:solidFill>
                  <a:srgbClr val="0B5394"/>
                </a:solidFill>
              </a:defRPr>
            </a:lvl8pPr>
            <a:lvl9pPr lvl="8" rtl="0">
              <a:spcBef>
                <a:spcPts val="0"/>
              </a:spcBef>
              <a:spcAft>
                <a:spcPts val="0"/>
              </a:spcAft>
              <a:buClr>
                <a:srgbClr val="0B5394"/>
              </a:buClr>
              <a:buSzPts val="2600"/>
              <a:buNone/>
              <a:defRPr sz="2600">
                <a:solidFill>
                  <a:srgbClr val="0B5394"/>
                </a:solidFill>
              </a:defRPr>
            </a:lvl9pPr>
          </a:lstStyle>
          <a:p/>
        </p:txBody>
      </p:sp>
      <p:grpSp>
        <p:nvGrpSpPr>
          <p:cNvPr id="52" name="Google Shape;52;p6"/>
          <p:cNvGrpSpPr/>
          <p:nvPr/>
        </p:nvGrpSpPr>
        <p:grpSpPr>
          <a:xfrm>
            <a:off x="258560" y="1211145"/>
            <a:ext cx="745763" cy="45826"/>
            <a:chOff x="4580561" y="2589004"/>
            <a:chExt cx="1064464" cy="25200"/>
          </a:xfrm>
        </p:grpSpPr>
        <p:sp>
          <p:nvSpPr>
            <p:cNvPr id="53" name="Google Shape;53;p6"/>
            <p:cNvSpPr/>
            <p:nvPr/>
          </p:nvSpPr>
          <p:spPr>
            <a:xfrm rot="-5400000">
              <a:off x="5366325" y="2335504"/>
              <a:ext cx="25200" cy="532200"/>
            </a:xfrm>
            <a:prstGeom prst="rect">
              <a:avLst/>
            </a:prstGeom>
            <a:solidFill>
              <a:srgbClr val="0B5394"/>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4" name="Google Shape;54;p6"/>
            <p:cNvSpPr/>
            <p:nvPr/>
          </p:nvSpPr>
          <p:spPr>
            <a:xfrm rot="-5400000">
              <a:off x="4836311" y="2333254"/>
              <a:ext cx="25200" cy="536700"/>
            </a:xfrm>
            <a:prstGeom prst="rect">
              <a:avLst/>
            </a:prstGeom>
            <a:solidFill>
              <a:srgbClr val="0B5394"/>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
        <p:nvSpPr>
          <p:cNvPr id="55" name="Google Shape;55;p6"/>
          <p:cNvSpPr txBox="1"/>
          <p:nvPr>
            <p:ph idx="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pic>
        <p:nvPicPr>
          <p:cNvPr id="56" name="Google Shape;56;p6"/>
          <p:cNvPicPr preferRelativeResize="0"/>
          <p:nvPr/>
        </p:nvPicPr>
        <p:blipFill>
          <a:blip r:embed="rId2">
            <a:alphaModFix/>
          </a:blip>
          <a:stretch>
            <a:fillRect/>
          </a:stretch>
        </p:blipFill>
        <p:spPr>
          <a:xfrm>
            <a:off x="210847" y="70460"/>
            <a:ext cx="1285375" cy="315080"/>
          </a:xfrm>
          <a:prstGeom prst="rect">
            <a:avLst/>
          </a:prstGeom>
          <a:noFill/>
          <a:ln>
            <a:noFill/>
          </a:ln>
        </p:spPr>
      </p:pic>
      <p:sp>
        <p:nvSpPr>
          <p:cNvPr id="57" name="Google Shape;57;p6"/>
          <p:cNvSpPr txBox="1"/>
          <p:nvPr>
            <p:ph idx="3" type="title"/>
          </p:nvPr>
        </p:nvSpPr>
        <p:spPr>
          <a:xfrm>
            <a:off x="2067350" y="86100"/>
            <a:ext cx="6774300" cy="315000"/>
          </a:xfrm>
          <a:prstGeom prst="rect">
            <a:avLst/>
          </a:prstGeom>
        </p:spPr>
        <p:txBody>
          <a:bodyPr anchorCtr="0" anchor="ctr" bIns="91425" lIns="91425" spcFirstLastPara="1" rIns="91425" wrap="square" tIns="91425"/>
          <a:lstStyle>
            <a:lvl1pPr lvl="0" rtl="0" algn="r">
              <a:spcBef>
                <a:spcPts val="0"/>
              </a:spcBef>
              <a:spcAft>
                <a:spcPts val="0"/>
              </a:spcAft>
              <a:buClr>
                <a:srgbClr val="FFFFFF"/>
              </a:buClr>
              <a:buSzPts val="1200"/>
              <a:buNone/>
              <a:defRPr b="0" sz="1200">
                <a:solidFill>
                  <a:srgbClr val="FFFFFF"/>
                </a:solidFill>
              </a:defRPr>
            </a:lvl1pPr>
            <a:lvl2pPr lvl="1" rtl="0" algn="r">
              <a:spcBef>
                <a:spcPts val="0"/>
              </a:spcBef>
              <a:spcAft>
                <a:spcPts val="0"/>
              </a:spcAft>
              <a:buClr>
                <a:srgbClr val="FFFFFF"/>
              </a:buClr>
              <a:buSzPts val="1200"/>
              <a:buNone/>
              <a:defRPr b="0" sz="1200">
                <a:solidFill>
                  <a:srgbClr val="FFFFFF"/>
                </a:solidFill>
              </a:defRPr>
            </a:lvl2pPr>
            <a:lvl3pPr lvl="2" rtl="0" algn="r">
              <a:spcBef>
                <a:spcPts val="0"/>
              </a:spcBef>
              <a:spcAft>
                <a:spcPts val="0"/>
              </a:spcAft>
              <a:buClr>
                <a:srgbClr val="FFFFFF"/>
              </a:buClr>
              <a:buSzPts val="1200"/>
              <a:buNone/>
              <a:defRPr b="0" sz="1200">
                <a:solidFill>
                  <a:srgbClr val="FFFFFF"/>
                </a:solidFill>
              </a:defRPr>
            </a:lvl3pPr>
            <a:lvl4pPr lvl="3" rtl="0" algn="r">
              <a:spcBef>
                <a:spcPts val="0"/>
              </a:spcBef>
              <a:spcAft>
                <a:spcPts val="0"/>
              </a:spcAft>
              <a:buClr>
                <a:srgbClr val="FFFFFF"/>
              </a:buClr>
              <a:buSzPts val="1200"/>
              <a:buNone/>
              <a:defRPr b="0" sz="1200">
                <a:solidFill>
                  <a:srgbClr val="FFFFFF"/>
                </a:solidFill>
              </a:defRPr>
            </a:lvl4pPr>
            <a:lvl5pPr lvl="4" rtl="0" algn="r">
              <a:spcBef>
                <a:spcPts val="0"/>
              </a:spcBef>
              <a:spcAft>
                <a:spcPts val="0"/>
              </a:spcAft>
              <a:buClr>
                <a:srgbClr val="FFFFFF"/>
              </a:buClr>
              <a:buSzPts val="1200"/>
              <a:buNone/>
              <a:defRPr b="0" sz="1200">
                <a:solidFill>
                  <a:srgbClr val="FFFFFF"/>
                </a:solidFill>
              </a:defRPr>
            </a:lvl5pPr>
            <a:lvl6pPr lvl="5" rtl="0" algn="r">
              <a:spcBef>
                <a:spcPts val="0"/>
              </a:spcBef>
              <a:spcAft>
                <a:spcPts val="0"/>
              </a:spcAft>
              <a:buClr>
                <a:srgbClr val="FFFFFF"/>
              </a:buClr>
              <a:buSzPts val="1200"/>
              <a:buNone/>
              <a:defRPr b="0" sz="1200">
                <a:solidFill>
                  <a:srgbClr val="FFFFFF"/>
                </a:solidFill>
              </a:defRPr>
            </a:lvl6pPr>
            <a:lvl7pPr lvl="6" rtl="0" algn="r">
              <a:spcBef>
                <a:spcPts val="0"/>
              </a:spcBef>
              <a:spcAft>
                <a:spcPts val="0"/>
              </a:spcAft>
              <a:buClr>
                <a:srgbClr val="FFFFFF"/>
              </a:buClr>
              <a:buSzPts val="1200"/>
              <a:buNone/>
              <a:defRPr b="0" sz="1200">
                <a:solidFill>
                  <a:srgbClr val="FFFFFF"/>
                </a:solidFill>
              </a:defRPr>
            </a:lvl7pPr>
            <a:lvl8pPr lvl="7" rtl="0" algn="r">
              <a:spcBef>
                <a:spcPts val="0"/>
              </a:spcBef>
              <a:spcAft>
                <a:spcPts val="0"/>
              </a:spcAft>
              <a:buClr>
                <a:srgbClr val="FFFFFF"/>
              </a:buClr>
              <a:buSzPts val="1200"/>
              <a:buNone/>
              <a:defRPr b="0" sz="1200">
                <a:solidFill>
                  <a:srgbClr val="FFFFFF"/>
                </a:solidFill>
              </a:defRPr>
            </a:lvl8pPr>
            <a:lvl9pPr lvl="8" rtl="0" algn="r">
              <a:spcBef>
                <a:spcPts val="0"/>
              </a:spcBef>
              <a:spcAft>
                <a:spcPts val="0"/>
              </a:spcAft>
              <a:buClr>
                <a:srgbClr val="FFFFFF"/>
              </a:buClr>
              <a:buSzPts val="1200"/>
              <a:buNone/>
              <a:defRPr b="0" sz="1200">
                <a:solidFill>
                  <a:srgbClr val="FFFFF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8" name="Shape 58"/>
        <p:cNvGrpSpPr/>
        <p:nvPr/>
      </p:nvGrpSpPr>
      <p:grpSpPr>
        <a:xfrm>
          <a:off x="0" y="0"/>
          <a:ext cx="0" cy="0"/>
          <a:chOff x="0" y="0"/>
          <a:chExt cx="0" cy="0"/>
        </a:xfrm>
      </p:grpSpPr>
      <p:sp>
        <p:nvSpPr>
          <p:cNvPr id="59" name="Google Shape;59;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0" name="Google Shape;60;p7"/>
          <p:cNvGrpSpPr/>
          <p:nvPr/>
        </p:nvGrpSpPr>
        <p:grpSpPr>
          <a:xfrm>
            <a:off x="830392" y="1191256"/>
            <a:ext cx="745763" cy="45826"/>
            <a:chOff x="4580561" y="2589004"/>
            <a:chExt cx="1064464" cy="25200"/>
          </a:xfrm>
        </p:grpSpPr>
        <p:sp>
          <p:nvSpPr>
            <p:cNvPr id="61" name="Google Shape;61;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3" name="Google Shape;63;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4" name="Google Shape;64;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66" name="Shape 66"/>
        <p:cNvGrpSpPr/>
        <p:nvPr/>
      </p:nvGrpSpPr>
      <p:grpSpPr>
        <a:xfrm>
          <a:off x="0" y="0"/>
          <a:ext cx="0" cy="0"/>
          <a:chOff x="0" y="0"/>
          <a:chExt cx="0" cy="0"/>
        </a:xfrm>
      </p:grpSpPr>
      <p:grpSp>
        <p:nvGrpSpPr>
          <p:cNvPr id="67" name="Google Shape;67;p8"/>
          <p:cNvGrpSpPr/>
          <p:nvPr/>
        </p:nvGrpSpPr>
        <p:grpSpPr>
          <a:xfrm>
            <a:off x="830392" y="4169130"/>
            <a:ext cx="745763" cy="45826"/>
            <a:chOff x="4580561" y="2589004"/>
            <a:chExt cx="1064464" cy="25200"/>
          </a:xfrm>
        </p:grpSpPr>
        <p:sp>
          <p:nvSpPr>
            <p:cNvPr id="68" name="Google Shape;68;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0" name="Google Shape;70;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71" name="Google Shape;71;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9"/>
          <p:cNvSpPr/>
          <p:nvPr/>
        </p:nvSpPr>
        <p:spPr>
          <a:xfrm>
            <a:off x="0" y="0"/>
            <a:ext cx="4013400" cy="5143500"/>
          </a:xfrm>
          <a:prstGeom prst="rect">
            <a:avLst/>
          </a:prstGeom>
          <a:solidFill>
            <a:srgbClr val="0B539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74" name="Google Shape;74;p9"/>
          <p:cNvGrpSpPr/>
          <p:nvPr/>
        </p:nvGrpSpPr>
        <p:grpSpPr>
          <a:xfrm>
            <a:off x="394426" y="1191240"/>
            <a:ext cx="875308" cy="45826"/>
            <a:chOff x="4580561" y="2589004"/>
            <a:chExt cx="1064464" cy="25200"/>
          </a:xfrm>
        </p:grpSpPr>
        <p:sp>
          <p:nvSpPr>
            <p:cNvPr id="75" name="Google Shape;75;p9"/>
            <p:cNvSpPr/>
            <p:nvPr/>
          </p:nvSpPr>
          <p:spPr>
            <a:xfrm rot="-5400000">
              <a:off x="5366325" y="2335504"/>
              <a:ext cx="25200" cy="532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FFFF"/>
                </a:solidFill>
              </a:endParaRPr>
            </a:p>
          </p:txBody>
        </p:sp>
        <p:sp>
          <p:nvSpPr>
            <p:cNvPr id="76" name="Google Shape;76;p9"/>
            <p:cNvSpPr/>
            <p:nvPr/>
          </p:nvSpPr>
          <p:spPr>
            <a:xfrm rot="-5400000">
              <a:off x="4836311" y="2333254"/>
              <a:ext cx="25200" cy="53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FFFF"/>
                </a:solidFill>
              </a:endParaRPr>
            </a:p>
          </p:txBody>
        </p:sp>
      </p:grpSp>
      <p:sp>
        <p:nvSpPr>
          <p:cNvPr id="77" name="Google Shape;77;p9"/>
          <p:cNvSpPr txBox="1"/>
          <p:nvPr>
            <p:ph type="title"/>
          </p:nvPr>
        </p:nvSpPr>
        <p:spPr>
          <a:xfrm>
            <a:off x="276141" y="1318650"/>
            <a:ext cx="3436800" cy="1687200"/>
          </a:xfrm>
          <a:prstGeom prst="rect">
            <a:avLst/>
          </a:prstGeom>
        </p:spPr>
        <p:txBody>
          <a:bodyPr anchorCtr="0" anchor="t" bIns="91425" lIns="91425" spcFirstLastPara="1" rIns="91425" wrap="square" tIns="91425"/>
          <a:lstStyle>
            <a:lvl1pPr lvl="0">
              <a:spcBef>
                <a:spcPts val="0"/>
              </a:spcBef>
              <a:spcAft>
                <a:spcPts val="0"/>
              </a:spcAft>
              <a:buClr>
                <a:srgbClr val="FFFFFF"/>
              </a:buClr>
              <a:buSzPts val="2600"/>
              <a:buNone/>
              <a:defRPr sz="2600">
                <a:solidFill>
                  <a:srgbClr val="FFFFFF"/>
                </a:solidFill>
              </a:defRPr>
            </a:lvl1pPr>
            <a:lvl2pPr lvl="1">
              <a:spcBef>
                <a:spcPts val="0"/>
              </a:spcBef>
              <a:spcAft>
                <a:spcPts val="0"/>
              </a:spcAft>
              <a:buClr>
                <a:srgbClr val="FFFFFF"/>
              </a:buClr>
              <a:buSzPts val="2600"/>
              <a:buNone/>
              <a:defRPr sz="2600">
                <a:solidFill>
                  <a:srgbClr val="FFFFFF"/>
                </a:solidFill>
              </a:defRPr>
            </a:lvl2pPr>
            <a:lvl3pPr lvl="2">
              <a:spcBef>
                <a:spcPts val="0"/>
              </a:spcBef>
              <a:spcAft>
                <a:spcPts val="0"/>
              </a:spcAft>
              <a:buClr>
                <a:srgbClr val="FFFFFF"/>
              </a:buClr>
              <a:buSzPts val="2600"/>
              <a:buNone/>
              <a:defRPr sz="2600">
                <a:solidFill>
                  <a:srgbClr val="FFFFFF"/>
                </a:solidFill>
              </a:defRPr>
            </a:lvl3pPr>
            <a:lvl4pPr lvl="3">
              <a:spcBef>
                <a:spcPts val="0"/>
              </a:spcBef>
              <a:spcAft>
                <a:spcPts val="0"/>
              </a:spcAft>
              <a:buClr>
                <a:srgbClr val="FFFFFF"/>
              </a:buClr>
              <a:buSzPts val="2600"/>
              <a:buNone/>
              <a:defRPr sz="2600">
                <a:solidFill>
                  <a:srgbClr val="FFFFFF"/>
                </a:solidFill>
              </a:defRPr>
            </a:lvl4pPr>
            <a:lvl5pPr lvl="4">
              <a:spcBef>
                <a:spcPts val="0"/>
              </a:spcBef>
              <a:spcAft>
                <a:spcPts val="0"/>
              </a:spcAft>
              <a:buClr>
                <a:srgbClr val="FFFFFF"/>
              </a:buClr>
              <a:buSzPts val="2600"/>
              <a:buNone/>
              <a:defRPr sz="2600">
                <a:solidFill>
                  <a:srgbClr val="FFFFFF"/>
                </a:solidFill>
              </a:defRPr>
            </a:lvl5pPr>
            <a:lvl6pPr lvl="5">
              <a:spcBef>
                <a:spcPts val="0"/>
              </a:spcBef>
              <a:spcAft>
                <a:spcPts val="0"/>
              </a:spcAft>
              <a:buClr>
                <a:srgbClr val="FFFFFF"/>
              </a:buClr>
              <a:buSzPts val="2600"/>
              <a:buNone/>
              <a:defRPr sz="2600">
                <a:solidFill>
                  <a:srgbClr val="FFFFFF"/>
                </a:solidFill>
              </a:defRPr>
            </a:lvl6pPr>
            <a:lvl7pPr lvl="6">
              <a:spcBef>
                <a:spcPts val="0"/>
              </a:spcBef>
              <a:spcAft>
                <a:spcPts val="0"/>
              </a:spcAft>
              <a:buClr>
                <a:srgbClr val="FFFFFF"/>
              </a:buClr>
              <a:buSzPts val="2600"/>
              <a:buNone/>
              <a:defRPr sz="2600">
                <a:solidFill>
                  <a:srgbClr val="FFFFFF"/>
                </a:solidFill>
              </a:defRPr>
            </a:lvl7pPr>
            <a:lvl8pPr lvl="7">
              <a:spcBef>
                <a:spcPts val="0"/>
              </a:spcBef>
              <a:spcAft>
                <a:spcPts val="0"/>
              </a:spcAft>
              <a:buClr>
                <a:srgbClr val="FFFFFF"/>
              </a:buClr>
              <a:buSzPts val="2600"/>
              <a:buNone/>
              <a:defRPr sz="2600">
                <a:solidFill>
                  <a:srgbClr val="FFFFFF"/>
                </a:solidFill>
              </a:defRPr>
            </a:lvl8pPr>
            <a:lvl9pPr lvl="8">
              <a:spcBef>
                <a:spcPts val="0"/>
              </a:spcBef>
              <a:spcAft>
                <a:spcPts val="0"/>
              </a:spcAft>
              <a:buClr>
                <a:srgbClr val="FFFFFF"/>
              </a:buClr>
              <a:buSzPts val="2600"/>
              <a:buNone/>
              <a:defRPr sz="2600">
                <a:solidFill>
                  <a:srgbClr val="FFFFFF"/>
                </a:solidFill>
              </a:defRPr>
            </a:lvl9pPr>
          </a:lstStyle>
          <a:p/>
        </p:txBody>
      </p:sp>
      <p:sp>
        <p:nvSpPr>
          <p:cNvPr id="78" name="Google Shape;78;p9"/>
          <p:cNvSpPr txBox="1"/>
          <p:nvPr>
            <p:ph idx="1" type="subTitle"/>
          </p:nvPr>
        </p:nvSpPr>
        <p:spPr>
          <a:xfrm>
            <a:off x="270883" y="3161525"/>
            <a:ext cx="34368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Clr>
                <a:srgbClr val="C9DAF8"/>
              </a:buClr>
              <a:buSzPts val="1600"/>
              <a:buNone/>
              <a:defRPr sz="1600">
                <a:solidFill>
                  <a:srgbClr val="C9DAF8"/>
                </a:solidFill>
              </a:defRPr>
            </a:lvl1pPr>
            <a:lvl2pPr lvl="1">
              <a:lnSpc>
                <a:spcPct val="100000"/>
              </a:lnSpc>
              <a:spcBef>
                <a:spcPts val="0"/>
              </a:spcBef>
              <a:spcAft>
                <a:spcPts val="0"/>
              </a:spcAft>
              <a:buClr>
                <a:srgbClr val="C9DAF8"/>
              </a:buClr>
              <a:buSzPts val="1600"/>
              <a:buNone/>
              <a:defRPr sz="1600">
                <a:solidFill>
                  <a:srgbClr val="C9DAF8"/>
                </a:solidFill>
              </a:defRPr>
            </a:lvl2pPr>
            <a:lvl3pPr lvl="2">
              <a:lnSpc>
                <a:spcPct val="100000"/>
              </a:lnSpc>
              <a:spcBef>
                <a:spcPts val="0"/>
              </a:spcBef>
              <a:spcAft>
                <a:spcPts val="0"/>
              </a:spcAft>
              <a:buClr>
                <a:srgbClr val="C9DAF8"/>
              </a:buClr>
              <a:buSzPts val="1600"/>
              <a:buNone/>
              <a:defRPr sz="1600">
                <a:solidFill>
                  <a:srgbClr val="C9DAF8"/>
                </a:solidFill>
              </a:defRPr>
            </a:lvl3pPr>
            <a:lvl4pPr lvl="3">
              <a:lnSpc>
                <a:spcPct val="100000"/>
              </a:lnSpc>
              <a:spcBef>
                <a:spcPts val="0"/>
              </a:spcBef>
              <a:spcAft>
                <a:spcPts val="0"/>
              </a:spcAft>
              <a:buClr>
                <a:srgbClr val="C9DAF8"/>
              </a:buClr>
              <a:buSzPts val="1600"/>
              <a:buNone/>
              <a:defRPr sz="1600">
                <a:solidFill>
                  <a:srgbClr val="C9DAF8"/>
                </a:solidFill>
              </a:defRPr>
            </a:lvl4pPr>
            <a:lvl5pPr lvl="4">
              <a:lnSpc>
                <a:spcPct val="100000"/>
              </a:lnSpc>
              <a:spcBef>
                <a:spcPts val="0"/>
              </a:spcBef>
              <a:spcAft>
                <a:spcPts val="0"/>
              </a:spcAft>
              <a:buClr>
                <a:srgbClr val="C9DAF8"/>
              </a:buClr>
              <a:buSzPts val="1600"/>
              <a:buNone/>
              <a:defRPr sz="1600">
                <a:solidFill>
                  <a:srgbClr val="C9DAF8"/>
                </a:solidFill>
              </a:defRPr>
            </a:lvl5pPr>
            <a:lvl6pPr lvl="5">
              <a:lnSpc>
                <a:spcPct val="100000"/>
              </a:lnSpc>
              <a:spcBef>
                <a:spcPts val="0"/>
              </a:spcBef>
              <a:spcAft>
                <a:spcPts val="0"/>
              </a:spcAft>
              <a:buClr>
                <a:srgbClr val="C9DAF8"/>
              </a:buClr>
              <a:buSzPts val="1600"/>
              <a:buNone/>
              <a:defRPr sz="1600">
                <a:solidFill>
                  <a:srgbClr val="C9DAF8"/>
                </a:solidFill>
              </a:defRPr>
            </a:lvl6pPr>
            <a:lvl7pPr lvl="6">
              <a:lnSpc>
                <a:spcPct val="100000"/>
              </a:lnSpc>
              <a:spcBef>
                <a:spcPts val="0"/>
              </a:spcBef>
              <a:spcAft>
                <a:spcPts val="0"/>
              </a:spcAft>
              <a:buClr>
                <a:srgbClr val="C9DAF8"/>
              </a:buClr>
              <a:buSzPts val="1600"/>
              <a:buNone/>
              <a:defRPr sz="1600">
                <a:solidFill>
                  <a:srgbClr val="C9DAF8"/>
                </a:solidFill>
              </a:defRPr>
            </a:lvl7pPr>
            <a:lvl8pPr lvl="7">
              <a:lnSpc>
                <a:spcPct val="100000"/>
              </a:lnSpc>
              <a:spcBef>
                <a:spcPts val="0"/>
              </a:spcBef>
              <a:spcAft>
                <a:spcPts val="0"/>
              </a:spcAft>
              <a:buClr>
                <a:srgbClr val="C9DAF8"/>
              </a:buClr>
              <a:buSzPts val="1600"/>
              <a:buNone/>
              <a:defRPr sz="1600">
                <a:solidFill>
                  <a:srgbClr val="C9DAF8"/>
                </a:solidFill>
              </a:defRPr>
            </a:lvl8pPr>
            <a:lvl9pPr lvl="8">
              <a:lnSpc>
                <a:spcPct val="100000"/>
              </a:lnSpc>
              <a:spcBef>
                <a:spcPts val="0"/>
              </a:spcBef>
              <a:spcAft>
                <a:spcPts val="0"/>
              </a:spcAft>
              <a:buClr>
                <a:srgbClr val="C9DAF8"/>
              </a:buClr>
              <a:buSzPts val="1600"/>
              <a:buNone/>
              <a:defRPr sz="1600">
                <a:solidFill>
                  <a:srgbClr val="C9DAF8"/>
                </a:solidFill>
              </a:defRPr>
            </a:lvl9pPr>
          </a:lstStyle>
          <a:p/>
        </p:txBody>
      </p:sp>
      <p:sp>
        <p:nvSpPr>
          <p:cNvPr id="79" name="Google Shape;7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pic>
        <p:nvPicPr>
          <p:cNvPr id="80" name="Google Shape;80;p9"/>
          <p:cNvPicPr preferRelativeResize="0"/>
          <p:nvPr/>
        </p:nvPicPr>
        <p:blipFill>
          <a:blip r:embed="rId2">
            <a:alphaModFix/>
          </a:blip>
          <a:stretch>
            <a:fillRect/>
          </a:stretch>
        </p:blipFill>
        <p:spPr>
          <a:xfrm>
            <a:off x="297019" y="161700"/>
            <a:ext cx="1379375" cy="338125"/>
          </a:xfrm>
          <a:prstGeom prst="rect">
            <a:avLst/>
          </a:prstGeom>
          <a:noFill/>
          <a:ln>
            <a:noFill/>
          </a:ln>
        </p:spPr>
      </p:pic>
      <p:sp>
        <p:nvSpPr>
          <p:cNvPr id="81" name="Google Shape;81;p9"/>
          <p:cNvSpPr txBox="1"/>
          <p:nvPr>
            <p:ph idx="2" type="title"/>
          </p:nvPr>
        </p:nvSpPr>
        <p:spPr>
          <a:xfrm>
            <a:off x="4205975" y="55625"/>
            <a:ext cx="4791900" cy="654300"/>
          </a:xfrm>
          <a:prstGeom prst="rect">
            <a:avLst/>
          </a:prstGeom>
        </p:spPr>
        <p:txBody>
          <a:bodyPr anchorCtr="0" anchor="t" bIns="91425" lIns="91425" spcFirstLastPara="1" rIns="91425" wrap="square" tIns="91425"/>
          <a:lstStyle>
            <a:lvl1pPr lvl="0" rtl="0" algn="ctr">
              <a:spcBef>
                <a:spcPts val="0"/>
              </a:spcBef>
              <a:spcAft>
                <a:spcPts val="0"/>
              </a:spcAft>
              <a:buClr>
                <a:schemeClr val="dk2"/>
              </a:buClr>
              <a:buSzPts val="1800"/>
              <a:buNone/>
              <a:defRPr b="0" sz="1800">
                <a:solidFill>
                  <a:schemeClr val="dk2"/>
                </a:solidFill>
              </a:defRPr>
            </a:lvl1pPr>
            <a:lvl2pPr lvl="1" rtl="0" algn="ctr">
              <a:spcBef>
                <a:spcPts val="0"/>
              </a:spcBef>
              <a:spcAft>
                <a:spcPts val="0"/>
              </a:spcAft>
              <a:buClr>
                <a:schemeClr val="dk2"/>
              </a:buClr>
              <a:buSzPts val="1800"/>
              <a:buNone/>
              <a:defRPr b="0" sz="1800">
                <a:solidFill>
                  <a:schemeClr val="dk2"/>
                </a:solidFill>
              </a:defRPr>
            </a:lvl2pPr>
            <a:lvl3pPr lvl="2" rtl="0" algn="ctr">
              <a:spcBef>
                <a:spcPts val="0"/>
              </a:spcBef>
              <a:spcAft>
                <a:spcPts val="0"/>
              </a:spcAft>
              <a:buClr>
                <a:schemeClr val="dk2"/>
              </a:buClr>
              <a:buSzPts val="1800"/>
              <a:buNone/>
              <a:defRPr b="0" sz="1800">
                <a:solidFill>
                  <a:schemeClr val="dk2"/>
                </a:solidFill>
              </a:defRPr>
            </a:lvl3pPr>
            <a:lvl4pPr lvl="3" rtl="0" algn="ctr">
              <a:spcBef>
                <a:spcPts val="0"/>
              </a:spcBef>
              <a:spcAft>
                <a:spcPts val="0"/>
              </a:spcAft>
              <a:buClr>
                <a:schemeClr val="dk2"/>
              </a:buClr>
              <a:buSzPts val="1800"/>
              <a:buNone/>
              <a:defRPr b="0" sz="1800">
                <a:solidFill>
                  <a:schemeClr val="dk2"/>
                </a:solidFill>
              </a:defRPr>
            </a:lvl4pPr>
            <a:lvl5pPr lvl="4" rtl="0" algn="ctr">
              <a:spcBef>
                <a:spcPts val="0"/>
              </a:spcBef>
              <a:spcAft>
                <a:spcPts val="0"/>
              </a:spcAft>
              <a:buClr>
                <a:schemeClr val="dk2"/>
              </a:buClr>
              <a:buSzPts val="1800"/>
              <a:buNone/>
              <a:defRPr b="0" sz="1800">
                <a:solidFill>
                  <a:schemeClr val="dk2"/>
                </a:solidFill>
              </a:defRPr>
            </a:lvl5pPr>
            <a:lvl6pPr lvl="5" rtl="0" algn="ctr">
              <a:spcBef>
                <a:spcPts val="0"/>
              </a:spcBef>
              <a:spcAft>
                <a:spcPts val="0"/>
              </a:spcAft>
              <a:buClr>
                <a:schemeClr val="dk2"/>
              </a:buClr>
              <a:buSzPts val="1800"/>
              <a:buNone/>
              <a:defRPr b="0" sz="1800">
                <a:solidFill>
                  <a:schemeClr val="dk2"/>
                </a:solidFill>
              </a:defRPr>
            </a:lvl6pPr>
            <a:lvl7pPr lvl="6" rtl="0" algn="ctr">
              <a:spcBef>
                <a:spcPts val="0"/>
              </a:spcBef>
              <a:spcAft>
                <a:spcPts val="0"/>
              </a:spcAft>
              <a:buClr>
                <a:schemeClr val="dk2"/>
              </a:buClr>
              <a:buSzPts val="1800"/>
              <a:buNone/>
              <a:defRPr b="0" sz="1800">
                <a:solidFill>
                  <a:schemeClr val="dk2"/>
                </a:solidFill>
              </a:defRPr>
            </a:lvl7pPr>
            <a:lvl8pPr lvl="7" rtl="0" algn="ctr">
              <a:spcBef>
                <a:spcPts val="0"/>
              </a:spcBef>
              <a:spcAft>
                <a:spcPts val="0"/>
              </a:spcAft>
              <a:buClr>
                <a:schemeClr val="dk2"/>
              </a:buClr>
              <a:buSzPts val="1800"/>
              <a:buNone/>
              <a:defRPr b="0" sz="1800">
                <a:solidFill>
                  <a:schemeClr val="dk2"/>
                </a:solidFill>
              </a:defRPr>
            </a:lvl8pPr>
            <a:lvl9pPr lvl="8" rtl="0" algn="ctr">
              <a:spcBef>
                <a:spcPts val="0"/>
              </a:spcBef>
              <a:spcAft>
                <a:spcPts val="0"/>
              </a:spcAft>
              <a:buClr>
                <a:schemeClr val="dk2"/>
              </a:buClr>
              <a:buSzPts val="1800"/>
              <a:buNone/>
              <a:defRPr b="0" sz="1800">
                <a:solidFill>
                  <a:schemeClr val="dk2"/>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2" name="Shape 82"/>
        <p:cNvGrpSpPr/>
        <p:nvPr/>
      </p:nvGrpSpPr>
      <p:grpSpPr>
        <a:xfrm>
          <a:off x="0" y="0"/>
          <a:ext cx="0" cy="0"/>
          <a:chOff x="0" y="0"/>
          <a:chExt cx="0" cy="0"/>
        </a:xfrm>
      </p:grpSpPr>
      <p:sp>
        <p:nvSpPr>
          <p:cNvPr id="83" name="Google Shape;83;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84" name="Google Shape;84;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93" name="Shape 93"/>
        <p:cNvGrpSpPr/>
        <p:nvPr/>
      </p:nvGrpSpPr>
      <p:grpSpPr>
        <a:xfrm>
          <a:off x="0" y="0"/>
          <a:ext cx="0" cy="0"/>
          <a:chOff x="0" y="0"/>
          <a:chExt cx="0" cy="0"/>
        </a:xfrm>
      </p:grpSpPr>
      <p:sp>
        <p:nvSpPr>
          <p:cNvPr id="94" name="Google Shape;94;p13"/>
          <p:cNvSpPr txBox="1"/>
          <p:nvPr>
            <p:ph type="title"/>
          </p:nvPr>
        </p:nvSpPr>
        <p:spPr>
          <a:xfrm>
            <a:off x="311700" y="165766"/>
            <a:ext cx="8520600" cy="7335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9pPr>
          </a:lstStyle>
          <a:p/>
        </p:txBody>
      </p:sp>
      <p:sp>
        <p:nvSpPr>
          <p:cNvPr id="95" name="Google Shape;95;p13"/>
          <p:cNvSpPr txBox="1"/>
          <p:nvPr>
            <p:ph idx="1" type="body"/>
          </p:nvPr>
        </p:nvSpPr>
        <p:spPr>
          <a:xfrm>
            <a:off x="311700" y="1053475"/>
            <a:ext cx="8520600" cy="37968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96" name="Google Shape;9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1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 Id="rId3" Type="http://schemas.openxmlformats.org/officeDocument/2006/relationships/image" Target="../media/image1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 Id="rId3" Type="http://schemas.openxmlformats.org/officeDocument/2006/relationships/image" Target="../media/image1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1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 Id="rId3" Type="http://schemas.openxmlformats.org/officeDocument/2006/relationships/image" Target="../media/image1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1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1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 Id="rId3" Type="http://schemas.openxmlformats.org/officeDocument/2006/relationships/image" Target="../media/image1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 Id="rId3" Type="http://schemas.openxmlformats.org/officeDocument/2006/relationships/image" Target="../media/image1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 Id="rId3" Type="http://schemas.openxmlformats.org/officeDocument/2006/relationships/image" Target="../media/image1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 Id="rId3" Type="http://schemas.openxmlformats.org/officeDocument/2006/relationships/image" Target="../media/image21.png"/><Relationship Id="rId4" Type="http://schemas.openxmlformats.org/officeDocument/2006/relationships/image" Target="../media/image1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 Id="rId3" Type="http://schemas.openxmlformats.org/officeDocument/2006/relationships/image" Target="../media/image33.png"/><Relationship Id="rId4" Type="http://schemas.openxmlformats.org/officeDocument/2006/relationships/image" Target="../media/image1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 Id="rId3" Type="http://schemas.openxmlformats.org/officeDocument/2006/relationships/image" Target="../media/image18.png"/><Relationship Id="rId4" Type="http://schemas.openxmlformats.org/officeDocument/2006/relationships/image" Target="../media/image12.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4.xml"/><Relationship Id="rId3" Type="http://schemas.openxmlformats.org/officeDocument/2006/relationships/image" Target="../media/image23.png"/><Relationship Id="rId4" Type="http://schemas.openxmlformats.org/officeDocument/2006/relationships/image" Target="../media/image1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5.xml"/><Relationship Id="rId3" Type="http://schemas.openxmlformats.org/officeDocument/2006/relationships/image" Target="../media/image27.png"/><Relationship Id="rId4" Type="http://schemas.openxmlformats.org/officeDocument/2006/relationships/image" Target="../media/image12.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6.xml"/><Relationship Id="rId3" Type="http://schemas.openxmlformats.org/officeDocument/2006/relationships/image" Target="../media/image21.png"/><Relationship Id="rId4" Type="http://schemas.openxmlformats.org/officeDocument/2006/relationships/image" Target="../media/image12.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7.xml"/><Relationship Id="rId3" Type="http://schemas.openxmlformats.org/officeDocument/2006/relationships/image" Target="../media/image1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8.xml"/><Relationship Id="rId3" Type="http://schemas.openxmlformats.org/officeDocument/2006/relationships/image" Target="../media/image24.png"/><Relationship Id="rId4" Type="http://schemas.openxmlformats.org/officeDocument/2006/relationships/image" Target="../media/image12.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 Id="rId3" Type="http://schemas.openxmlformats.org/officeDocument/2006/relationships/image" Target="../media/image26.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 Id="rId3" Type="http://schemas.openxmlformats.org/officeDocument/2006/relationships/image" Target="../media/image26.png"/><Relationship Id="rId4" Type="http://schemas.openxmlformats.org/officeDocument/2006/relationships/image" Target="../media/image12.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 Id="rId3" Type="http://schemas.openxmlformats.org/officeDocument/2006/relationships/image" Target="../media/image28.png"/><Relationship Id="rId4" Type="http://schemas.openxmlformats.org/officeDocument/2006/relationships/image" Target="../media/image12.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2.xml"/><Relationship Id="rId3" Type="http://schemas.openxmlformats.org/officeDocument/2006/relationships/image" Target="../media/image28.png"/><Relationship Id="rId4" Type="http://schemas.openxmlformats.org/officeDocument/2006/relationships/image" Target="../media/image12.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3.xml"/><Relationship Id="rId3" Type="http://schemas.openxmlformats.org/officeDocument/2006/relationships/image" Target="../media/image31.png"/><Relationship Id="rId4" Type="http://schemas.openxmlformats.org/officeDocument/2006/relationships/image" Target="../media/image12.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4.xml"/><Relationship Id="rId3" Type="http://schemas.openxmlformats.org/officeDocument/2006/relationships/image" Target="../media/image31.png"/><Relationship Id="rId4" Type="http://schemas.openxmlformats.org/officeDocument/2006/relationships/image" Target="../media/image1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5.xml"/><Relationship Id="rId3" Type="http://schemas.openxmlformats.org/officeDocument/2006/relationships/image" Target="../media/image30.png"/><Relationship Id="rId4" Type="http://schemas.openxmlformats.org/officeDocument/2006/relationships/image" Target="../media/image12.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6.xml"/><Relationship Id="rId3" Type="http://schemas.openxmlformats.org/officeDocument/2006/relationships/image" Target="../media/image30.png"/><Relationship Id="rId4" Type="http://schemas.openxmlformats.org/officeDocument/2006/relationships/image" Target="../media/image1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7.xml"/><Relationship Id="rId3" Type="http://schemas.openxmlformats.org/officeDocument/2006/relationships/image" Target="../media/image12.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8.xml"/><Relationship Id="rId3" Type="http://schemas.openxmlformats.org/officeDocument/2006/relationships/image" Target="../media/image34.png"/><Relationship Id="rId4" Type="http://schemas.openxmlformats.org/officeDocument/2006/relationships/image" Target="../media/image1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9.xml"/><Relationship Id="rId3" Type="http://schemas.openxmlformats.org/officeDocument/2006/relationships/image" Target="../media/image34.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0.xml"/><Relationship Id="rId3" Type="http://schemas.openxmlformats.org/officeDocument/2006/relationships/image" Target="../media/image32.png"/><Relationship Id="rId4" Type="http://schemas.openxmlformats.org/officeDocument/2006/relationships/image" Target="../media/image1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1.xml"/><Relationship Id="rId3" Type="http://schemas.openxmlformats.org/officeDocument/2006/relationships/image" Target="../media/image12.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2.xml"/><Relationship Id="rId3" Type="http://schemas.openxmlformats.org/officeDocument/2006/relationships/image" Target="../media/image29.png"/><Relationship Id="rId4" Type="http://schemas.openxmlformats.org/officeDocument/2006/relationships/image" Target="../media/image12.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3.xml"/><Relationship Id="rId3" Type="http://schemas.openxmlformats.org/officeDocument/2006/relationships/image" Target="../media/image12.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4.xml"/><Relationship Id="rId3" Type="http://schemas.openxmlformats.org/officeDocument/2006/relationships/image" Target="../media/image25.png"/><Relationship Id="rId4" Type="http://schemas.openxmlformats.org/officeDocument/2006/relationships/image" Target="../media/image12.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5.xml"/><Relationship Id="rId3" Type="http://schemas.openxmlformats.org/officeDocument/2006/relationships/image" Target="../media/image12.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6.xml"/><Relationship Id="rId3" Type="http://schemas.openxmlformats.org/officeDocument/2006/relationships/image" Target="../media/image12.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7.xml"/><Relationship Id="rId3" Type="http://schemas.openxmlformats.org/officeDocument/2006/relationships/image" Target="../media/image12.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8.xml"/><Relationship Id="rId3" Type="http://schemas.openxmlformats.org/officeDocument/2006/relationships/image" Target="../media/image3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8.xml"/><Relationship Id="rId3" Type="http://schemas.openxmlformats.org/officeDocument/2006/relationships/image" Target="../media/image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2.xml"/><Relationship Id="rId3" Type="http://schemas.openxmlformats.org/officeDocument/2006/relationships/image" Target="../media/image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image" Target="../media/image9.png"/><Relationship Id="rId4" Type="http://schemas.openxmlformats.org/officeDocument/2006/relationships/image" Target="../media/image1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 Id="rId3" Type="http://schemas.openxmlformats.org/officeDocument/2006/relationships/hyperlink" Target="https://blog.plan99.net/the-resolution-of-the-bitcoin-experiment-dabb30201f7" TargetMode="External"/><Relationship Id="rId4" Type="http://schemas.openxmlformats.org/officeDocument/2006/relationships/image" Target="../media/image16.png"/><Relationship Id="rId5" Type="http://schemas.openxmlformats.org/officeDocument/2006/relationships/image" Target="../media/image1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 Id="rId3" Type="http://schemas.openxmlformats.org/officeDocument/2006/relationships/image" Target="../media/image1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 Id="rId3" Type="http://schemas.openxmlformats.org/officeDocument/2006/relationships/hyperlink" Target="https://docs.corda.net/_static/corda-technical-whitepaper.pdf" TargetMode="External"/><Relationship Id="rId4" Type="http://schemas.openxmlformats.org/officeDocument/2006/relationships/image" Target="../media/image8.png"/><Relationship Id="rId5" Type="http://schemas.openxmlformats.org/officeDocument/2006/relationships/image" Target="../media/image1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1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1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 Id="rId3" Type="http://schemas.openxmlformats.org/officeDocument/2006/relationships/image" Target="../media/image14.png"/><Relationship Id="rId4" Type="http://schemas.openxmlformats.org/officeDocument/2006/relationships/image" Target="../media/image1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image" Target="../media/image1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1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20.png"/><Relationship Id="rId7" Type="http://schemas.openxmlformats.org/officeDocument/2006/relationships/image" Target="../media/image1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20.png"/><Relationship Id="rId7" Type="http://schemas.openxmlformats.org/officeDocument/2006/relationships/image" Target="../media/image1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20.png"/><Relationship Id="rId7" Type="http://schemas.openxmlformats.org/officeDocument/2006/relationships/image" Target="../media/image1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 Id="rId3" Type="http://schemas.openxmlformats.org/officeDocument/2006/relationships/image" Target="../media/image1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 Id="rId3" Type="http://schemas.openxmlformats.org/officeDocument/2006/relationships/image" Target="../media/image1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ctrTitle"/>
          </p:nvPr>
        </p:nvSpPr>
        <p:spPr>
          <a:xfrm>
            <a:off x="0" y="1160100"/>
            <a:ext cx="9144000" cy="29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4800">
                <a:solidFill>
                  <a:srgbClr val="3D85C6"/>
                </a:solidFill>
              </a:rPr>
              <a:t>CORDA</a:t>
            </a:r>
            <a:endParaRPr sz="4800">
              <a:solidFill>
                <a:srgbClr val="3D85C6"/>
              </a:solidFill>
            </a:endParaRPr>
          </a:p>
          <a:p>
            <a:pPr indent="0" lvl="0" marL="0" algn="ctr">
              <a:spcBef>
                <a:spcPts val="0"/>
              </a:spcBef>
              <a:spcAft>
                <a:spcPts val="0"/>
              </a:spcAft>
              <a:buNone/>
            </a:pPr>
            <a:r>
              <a:rPr lang="pt-BR" sz="3600"/>
              <a:t>CORDAPP IOU</a:t>
            </a:r>
            <a:endParaRPr sz="3600">
              <a:solidFill>
                <a:srgbClr val="3D85C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4"/>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197" name="Google Shape;197;p34"/>
          <p:cNvPicPr preferRelativeResize="0"/>
          <p:nvPr/>
        </p:nvPicPr>
        <p:blipFill>
          <a:blip r:embed="rId3">
            <a:alphaModFix/>
          </a:blip>
          <a:stretch>
            <a:fillRect/>
          </a:stretch>
        </p:blipFill>
        <p:spPr>
          <a:xfrm>
            <a:off x="609600" y="503800"/>
            <a:ext cx="8155426" cy="46397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31" name="Shape 931"/>
        <p:cNvGrpSpPr/>
        <p:nvPr/>
      </p:nvGrpSpPr>
      <p:grpSpPr>
        <a:xfrm>
          <a:off x="0" y="0"/>
          <a:ext cx="0" cy="0"/>
          <a:chOff x="0" y="0"/>
          <a:chExt cx="0" cy="0"/>
        </a:xfrm>
      </p:grpSpPr>
      <p:sp>
        <p:nvSpPr>
          <p:cNvPr id="932" name="Google Shape;932;p124"/>
          <p:cNvSpPr txBox="1"/>
          <p:nvPr>
            <p:ph idx="1" type="body"/>
          </p:nvPr>
        </p:nvSpPr>
        <p:spPr>
          <a:xfrm>
            <a:off x="311700" y="10534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160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Redes Permissionadas</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Gatekeeper</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Foco na indústria não no consumidor final</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Peer-to-Peer</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Privacidade</a:t>
            </a:r>
            <a:endParaRPr b="0" i="0" sz="1800" u="none" cap="none" strike="noStrike">
              <a:solidFill>
                <a:schemeClr val="dk2"/>
              </a:solidFill>
              <a:latin typeface="Source Code Pro"/>
              <a:ea typeface="Source Code Pro"/>
              <a:cs typeface="Source Code Pro"/>
              <a:sym typeface="Source Code Pro"/>
            </a:endParaRPr>
          </a:p>
        </p:txBody>
      </p:sp>
      <p:sp>
        <p:nvSpPr>
          <p:cNvPr id="933" name="Google Shape;933;p124"/>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934" name="Google Shape;934;p124"/>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Aplicações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935" name="Google Shape;935;p124"/>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936" name="Google Shape;936;p124"/>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937" name="Google Shape;937;p124"/>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938" name="Google Shape;938;p124"/>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\corda\características\aplicações\</a:t>
            </a:r>
            <a:endParaRPr sz="120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42" name="Shape 942"/>
        <p:cNvGrpSpPr/>
        <p:nvPr/>
      </p:nvGrpSpPr>
      <p:grpSpPr>
        <a:xfrm>
          <a:off x="0" y="0"/>
          <a:ext cx="0" cy="0"/>
          <a:chOff x="0" y="0"/>
          <a:chExt cx="0" cy="0"/>
        </a:xfrm>
      </p:grpSpPr>
      <p:sp>
        <p:nvSpPr>
          <p:cNvPr id="943" name="Google Shape;943;p125"/>
          <p:cNvSpPr txBox="1"/>
          <p:nvPr>
            <p:ph idx="1" type="body"/>
          </p:nvPr>
        </p:nvSpPr>
        <p:spPr>
          <a:xfrm>
            <a:off x="311700" y="10534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Problema de hoje:</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Transferência de Histórico Escolar entre Universidades</a:t>
            </a:r>
            <a:endParaRPr b="0" i="0" sz="1800" u="none" cap="none" strike="noStrike">
              <a:solidFill>
                <a:schemeClr val="dk2"/>
              </a:solidFill>
              <a:latin typeface="Source Code Pro"/>
              <a:ea typeface="Source Code Pro"/>
              <a:cs typeface="Source Code Pro"/>
              <a:sym typeface="Source Code Pro"/>
            </a:endParaRPr>
          </a:p>
        </p:txBody>
      </p:sp>
      <p:sp>
        <p:nvSpPr>
          <p:cNvPr id="944" name="Google Shape;944;p125"/>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945" name="Google Shape;945;p125"/>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Aplicações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946" name="Google Shape;946;p125"/>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947" name="Google Shape;947;p125"/>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948" name="Google Shape;948;p125"/>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949" name="Google Shape;949;p125"/>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\corda\case\aplicação</a:t>
            </a:r>
            <a:endParaRPr sz="120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53" name="Shape 953"/>
        <p:cNvGrpSpPr/>
        <p:nvPr/>
      </p:nvGrpSpPr>
      <p:grpSpPr>
        <a:xfrm>
          <a:off x="0" y="0"/>
          <a:ext cx="0" cy="0"/>
          <a:chOff x="0" y="0"/>
          <a:chExt cx="0" cy="0"/>
        </a:xfrm>
      </p:grpSpPr>
      <p:sp>
        <p:nvSpPr>
          <p:cNvPr id="954" name="Google Shape;954;p126"/>
          <p:cNvSpPr txBox="1"/>
          <p:nvPr>
            <p:ph idx="1" type="body"/>
          </p:nvPr>
        </p:nvSpPr>
        <p:spPr>
          <a:xfrm>
            <a:off x="183975" y="520075"/>
            <a:ext cx="88323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Pré requisitos:</a:t>
            </a:r>
            <a:endParaRPr b="0" i="0" sz="1800" u="none" cap="none" strike="noStrike">
              <a:solidFill>
                <a:schemeClr val="dk2"/>
              </a:solidFill>
              <a:latin typeface="Source Code Pro"/>
              <a:ea typeface="Source Code Pro"/>
              <a:cs typeface="Source Code Pro"/>
              <a:sym typeface="Source Code Pro"/>
            </a:endParaRPr>
          </a:p>
          <a:p>
            <a:pPr indent="-317500" lvl="0" marL="457200" marR="0" rtl="0" algn="l">
              <a:lnSpc>
                <a:spcPct val="115000"/>
              </a:lnSpc>
              <a:spcBef>
                <a:spcPts val="1600"/>
              </a:spcBef>
              <a:spcAft>
                <a:spcPts val="0"/>
              </a:spcAft>
              <a:buClr>
                <a:schemeClr val="dk2"/>
              </a:buClr>
              <a:buSzPts val="1400"/>
              <a:buFont typeface="Source Code Pro"/>
              <a:buChar char="●"/>
            </a:pPr>
            <a:r>
              <a:rPr b="0" i="0" lang="pt-BR" sz="1400" u="none" cap="none" strike="noStrike">
                <a:solidFill>
                  <a:schemeClr val="dk2"/>
                </a:solidFill>
                <a:latin typeface="Source Code Pro"/>
                <a:ea typeface="Source Code Pro"/>
                <a:cs typeface="Source Code Pro"/>
                <a:sym typeface="Source Code Pro"/>
              </a:rPr>
              <a:t>O Aluno não </a:t>
            </a:r>
            <a:r>
              <a:rPr lang="pt-BR" sz="1400"/>
              <a:t>precisará mais</a:t>
            </a:r>
            <a:r>
              <a:rPr b="0" i="0" lang="pt-BR" sz="1400" u="none" cap="none" strike="noStrike">
                <a:solidFill>
                  <a:schemeClr val="dk2"/>
                </a:solidFill>
                <a:latin typeface="Source Code Pro"/>
                <a:ea typeface="Source Code Pro"/>
                <a:cs typeface="Source Code Pro"/>
                <a:sym typeface="Source Code Pro"/>
              </a:rPr>
              <a:t> imprimir o histórico.</a:t>
            </a:r>
            <a:endParaRPr b="0" i="0" sz="1400" u="none" cap="none" strike="noStrike">
              <a:solidFill>
                <a:schemeClr val="dk2"/>
              </a:solidFill>
              <a:latin typeface="Source Code Pro"/>
              <a:ea typeface="Source Code Pro"/>
              <a:cs typeface="Source Code Pro"/>
              <a:sym typeface="Source Code Pro"/>
            </a:endParaRPr>
          </a:p>
          <a:p>
            <a:pPr indent="-317500" lvl="0" marL="457200" marR="0" rtl="0" algn="l">
              <a:lnSpc>
                <a:spcPct val="115000"/>
              </a:lnSpc>
              <a:spcBef>
                <a:spcPts val="0"/>
              </a:spcBef>
              <a:spcAft>
                <a:spcPts val="0"/>
              </a:spcAft>
              <a:buClr>
                <a:schemeClr val="dk2"/>
              </a:buClr>
              <a:buSzPts val="1400"/>
              <a:buFont typeface="Source Code Pro"/>
              <a:buChar char="●"/>
            </a:pPr>
            <a:r>
              <a:rPr b="0" i="0" lang="pt-BR" sz="1400" u="none" cap="none" strike="noStrike">
                <a:solidFill>
                  <a:schemeClr val="dk2"/>
                </a:solidFill>
                <a:latin typeface="Source Code Pro"/>
                <a:ea typeface="Source Code Pro"/>
                <a:cs typeface="Source Code Pro"/>
                <a:sym typeface="Source Code Pro"/>
              </a:rPr>
              <a:t>A certificação deverá ser enviada de forma totalmente digital.</a:t>
            </a:r>
            <a:endParaRPr b="0" i="0" sz="1400" u="none" cap="none" strike="noStrike">
              <a:solidFill>
                <a:schemeClr val="dk2"/>
              </a:solidFill>
              <a:latin typeface="Source Code Pro"/>
              <a:ea typeface="Source Code Pro"/>
              <a:cs typeface="Source Code Pro"/>
              <a:sym typeface="Source Code Pro"/>
            </a:endParaRPr>
          </a:p>
          <a:p>
            <a:pPr indent="-317500" lvl="0" marL="457200" marR="0" rtl="0" algn="l">
              <a:lnSpc>
                <a:spcPct val="115000"/>
              </a:lnSpc>
              <a:spcBef>
                <a:spcPts val="0"/>
              </a:spcBef>
              <a:spcAft>
                <a:spcPts val="0"/>
              </a:spcAft>
              <a:buClr>
                <a:schemeClr val="dk2"/>
              </a:buClr>
              <a:buSzPts val="1400"/>
              <a:buFont typeface="Source Code Pro"/>
              <a:buChar char="●"/>
            </a:pPr>
            <a:r>
              <a:rPr lang="pt-BR" sz="1400"/>
              <a:t>A instituição deverá</a:t>
            </a:r>
            <a:r>
              <a:rPr b="0" i="0" lang="pt-BR" sz="1400" u="none" cap="none" strike="noStrike">
                <a:solidFill>
                  <a:schemeClr val="dk2"/>
                </a:solidFill>
                <a:latin typeface="Source Code Pro"/>
                <a:ea typeface="Source Code Pro"/>
                <a:cs typeface="Source Code Pro"/>
                <a:sym typeface="Source Code Pro"/>
              </a:rPr>
              <a:t> enviar as informações relacionadas às aulas concluídas.</a:t>
            </a:r>
            <a:endParaRPr b="0" i="0" sz="1400" u="none" cap="none" strike="noStrike">
              <a:solidFill>
                <a:schemeClr val="dk2"/>
              </a:solidFill>
              <a:latin typeface="Source Code Pro"/>
              <a:ea typeface="Source Code Pro"/>
              <a:cs typeface="Source Code Pro"/>
              <a:sym typeface="Source Code Pro"/>
            </a:endParaRPr>
          </a:p>
          <a:p>
            <a:pPr indent="-317500" lvl="0" marL="457200" marR="0" rtl="0" algn="l">
              <a:lnSpc>
                <a:spcPct val="115000"/>
              </a:lnSpc>
              <a:spcBef>
                <a:spcPts val="0"/>
              </a:spcBef>
              <a:spcAft>
                <a:spcPts val="0"/>
              </a:spcAft>
              <a:buClr>
                <a:schemeClr val="dk2"/>
              </a:buClr>
              <a:buSzPts val="1400"/>
              <a:buFont typeface="Source Code Pro"/>
              <a:buChar char="●"/>
            </a:pPr>
            <a:r>
              <a:rPr lang="pt-BR" sz="1400"/>
              <a:t>A média geral também deverá ser enviada.</a:t>
            </a:r>
            <a:endParaRPr b="0" i="0" sz="1400" u="none" cap="none" strike="noStrike">
              <a:solidFill>
                <a:schemeClr val="dk2"/>
              </a:solidFill>
              <a:latin typeface="Source Code Pro"/>
              <a:ea typeface="Source Code Pro"/>
              <a:cs typeface="Source Code Pro"/>
              <a:sym typeface="Source Code Pro"/>
            </a:endParaRPr>
          </a:p>
          <a:p>
            <a:pPr indent="-317500" lvl="0" marL="457200" marR="0" rtl="0" algn="l">
              <a:lnSpc>
                <a:spcPct val="115000"/>
              </a:lnSpc>
              <a:spcBef>
                <a:spcPts val="0"/>
              </a:spcBef>
              <a:spcAft>
                <a:spcPts val="0"/>
              </a:spcAft>
              <a:buClr>
                <a:schemeClr val="dk2"/>
              </a:buClr>
              <a:buSzPts val="1400"/>
              <a:buFont typeface="Source Code Pro"/>
              <a:buChar char="●"/>
            </a:pPr>
            <a:r>
              <a:rPr lang="pt-BR" sz="1400"/>
              <a:t>Será</a:t>
            </a:r>
            <a:r>
              <a:rPr b="0" i="0" lang="pt-BR" sz="1400" u="none" cap="none" strike="noStrike">
                <a:solidFill>
                  <a:schemeClr val="dk2"/>
                </a:solidFill>
                <a:latin typeface="Source Code Pro"/>
                <a:ea typeface="Source Code Pro"/>
                <a:cs typeface="Source Code Pro"/>
                <a:sym typeface="Source Code Pro"/>
              </a:rPr>
              <a:t> necessário que a instituição que está provendo as informações informe qual a sua identidade.</a:t>
            </a:r>
            <a:endParaRPr b="0" i="0" sz="1400" u="none" cap="none" strike="noStrike">
              <a:solidFill>
                <a:schemeClr val="dk2"/>
              </a:solidFill>
              <a:latin typeface="Source Code Pro"/>
              <a:ea typeface="Source Code Pro"/>
              <a:cs typeface="Source Code Pro"/>
              <a:sym typeface="Source Code Pro"/>
            </a:endParaRPr>
          </a:p>
          <a:p>
            <a:pPr indent="-317500" lvl="0" marL="457200" marR="0" rtl="0" algn="l">
              <a:lnSpc>
                <a:spcPct val="115000"/>
              </a:lnSpc>
              <a:spcBef>
                <a:spcPts val="0"/>
              </a:spcBef>
              <a:spcAft>
                <a:spcPts val="0"/>
              </a:spcAft>
              <a:buClr>
                <a:schemeClr val="dk2"/>
              </a:buClr>
              <a:buSzPts val="1400"/>
              <a:buFont typeface="Source Code Pro"/>
              <a:buChar char="●"/>
            </a:pPr>
            <a:r>
              <a:rPr lang="pt-BR" sz="1400"/>
              <a:t>O aluno deverá autorizar</a:t>
            </a:r>
            <a:r>
              <a:rPr b="0" i="0" lang="pt-BR" sz="1400" u="none" cap="none" strike="noStrike">
                <a:solidFill>
                  <a:schemeClr val="dk2"/>
                </a:solidFill>
                <a:latin typeface="Source Code Pro"/>
                <a:ea typeface="Source Code Pro"/>
                <a:cs typeface="Source Code Pro"/>
                <a:sym typeface="Source Code Pro"/>
              </a:rPr>
              <a:t> o compartilhamento da informação.</a:t>
            </a:r>
            <a:endParaRPr b="0" i="0" sz="1400" u="none" cap="none" strike="noStrike">
              <a:solidFill>
                <a:schemeClr val="dk2"/>
              </a:solidFill>
              <a:latin typeface="Source Code Pro"/>
              <a:ea typeface="Source Code Pro"/>
              <a:cs typeface="Source Code Pro"/>
              <a:sym typeface="Source Code Pro"/>
            </a:endParaRPr>
          </a:p>
        </p:txBody>
      </p:sp>
      <p:sp>
        <p:nvSpPr>
          <p:cNvPr id="955" name="Google Shape;955;p126"/>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956" name="Google Shape;956;p126"/>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Aplicações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957" name="Google Shape;957;p126"/>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958" name="Google Shape;958;p126"/>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959" name="Google Shape;959;p126"/>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960" name="Google Shape;960;p126"/>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\corda\case\aplicação\pré_rec’s</a:t>
            </a:r>
            <a:endParaRPr sz="12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64" name="Shape 964"/>
        <p:cNvGrpSpPr/>
        <p:nvPr/>
      </p:nvGrpSpPr>
      <p:grpSpPr>
        <a:xfrm>
          <a:off x="0" y="0"/>
          <a:ext cx="0" cy="0"/>
          <a:chOff x="0" y="0"/>
          <a:chExt cx="0" cy="0"/>
        </a:xfrm>
      </p:grpSpPr>
      <p:sp>
        <p:nvSpPr>
          <p:cNvPr id="965" name="Google Shape;965;p127"/>
          <p:cNvSpPr txBox="1"/>
          <p:nvPr>
            <p:ph idx="1" type="body"/>
          </p:nvPr>
        </p:nvSpPr>
        <p:spPr>
          <a:xfrm>
            <a:off x="339825" y="572900"/>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Pré requisitos não-funcionais:</a:t>
            </a:r>
            <a:endParaRPr b="0" i="0" sz="1800" u="none" cap="none" strike="noStrike">
              <a:solidFill>
                <a:schemeClr val="dk2"/>
              </a:solidFill>
              <a:latin typeface="Source Code Pro"/>
              <a:ea typeface="Source Code Pro"/>
              <a:cs typeface="Source Code Pro"/>
              <a:sym typeface="Source Code Pro"/>
            </a:endParaRPr>
          </a:p>
          <a:p>
            <a:pPr indent="-317500" lvl="0" marL="457200" marR="0" rtl="0" algn="l">
              <a:lnSpc>
                <a:spcPct val="115000"/>
              </a:lnSpc>
              <a:spcBef>
                <a:spcPts val="1600"/>
              </a:spcBef>
              <a:spcAft>
                <a:spcPts val="0"/>
              </a:spcAft>
              <a:buClr>
                <a:schemeClr val="dk2"/>
              </a:buClr>
              <a:buSzPts val="1400"/>
              <a:buFont typeface="Source Code Pro"/>
              <a:buChar char="●"/>
            </a:pPr>
            <a:r>
              <a:rPr b="0" i="0" lang="pt-BR" sz="1400" u="none" cap="none" strike="noStrike">
                <a:solidFill>
                  <a:schemeClr val="dk2"/>
                </a:solidFill>
                <a:latin typeface="Source Code Pro"/>
                <a:ea typeface="Source Code Pro"/>
                <a:cs typeface="Source Code Pro"/>
                <a:sym typeface="Source Code Pro"/>
              </a:rPr>
              <a:t>O sistema deve ser eficiente o suficiente para o aluno conseguir utilizar as informações </a:t>
            </a:r>
            <a:r>
              <a:rPr lang="pt-BR" sz="1400"/>
              <a:t>no</a:t>
            </a:r>
            <a:r>
              <a:rPr b="0" i="0" lang="pt-BR" sz="1400" u="none" cap="none" strike="noStrike">
                <a:solidFill>
                  <a:schemeClr val="dk2"/>
                </a:solidFill>
                <a:latin typeface="Source Code Pro"/>
                <a:ea typeface="Source Code Pro"/>
                <a:cs typeface="Source Code Pro"/>
                <a:sym typeface="Source Code Pro"/>
              </a:rPr>
              <a:t> momento de matrícula.</a:t>
            </a:r>
            <a:endParaRPr b="0" i="0" sz="1400" u="none" cap="none" strike="noStrike">
              <a:solidFill>
                <a:schemeClr val="dk2"/>
              </a:solidFill>
              <a:latin typeface="Source Code Pro"/>
              <a:ea typeface="Source Code Pro"/>
              <a:cs typeface="Source Code Pro"/>
              <a:sym typeface="Source Code Pro"/>
            </a:endParaRPr>
          </a:p>
          <a:p>
            <a:pPr indent="-317500" lvl="0" marL="457200" marR="0" rtl="0" algn="l">
              <a:lnSpc>
                <a:spcPct val="115000"/>
              </a:lnSpc>
              <a:spcBef>
                <a:spcPts val="0"/>
              </a:spcBef>
              <a:spcAft>
                <a:spcPts val="0"/>
              </a:spcAft>
              <a:buClr>
                <a:schemeClr val="dk2"/>
              </a:buClr>
              <a:buSzPts val="1400"/>
              <a:buFont typeface="Source Code Pro"/>
              <a:buChar char="●"/>
            </a:pPr>
            <a:r>
              <a:rPr b="0" i="0" lang="pt-BR" sz="1400" u="none" cap="none" strike="noStrike">
                <a:solidFill>
                  <a:schemeClr val="dk2"/>
                </a:solidFill>
                <a:latin typeface="Source Code Pro"/>
                <a:ea typeface="Source Code Pro"/>
                <a:cs typeface="Source Code Pro"/>
                <a:sym typeface="Source Code Pro"/>
              </a:rPr>
              <a:t>Normalmente, teremos picos de uso em alguns dias do ano e baixo uso no restante do ano.</a:t>
            </a:r>
            <a:endParaRPr b="0" i="0" sz="1400" u="none" cap="none" strike="noStrike">
              <a:solidFill>
                <a:schemeClr val="dk2"/>
              </a:solidFill>
              <a:latin typeface="Source Code Pro"/>
              <a:ea typeface="Source Code Pro"/>
              <a:cs typeface="Source Code Pro"/>
              <a:sym typeface="Source Code Pro"/>
            </a:endParaRPr>
          </a:p>
          <a:p>
            <a:pPr indent="-317500" lvl="0" marL="457200" marR="0" rtl="0" algn="l">
              <a:lnSpc>
                <a:spcPct val="115000"/>
              </a:lnSpc>
              <a:spcBef>
                <a:spcPts val="0"/>
              </a:spcBef>
              <a:spcAft>
                <a:spcPts val="0"/>
              </a:spcAft>
              <a:buClr>
                <a:schemeClr val="dk2"/>
              </a:buClr>
              <a:buSzPts val="1400"/>
              <a:buFont typeface="Source Code Pro"/>
              <a:buChar char="●"/>
            </a:pPr>
            <a:r>
              <a:rPr b="0" i="0" lang="pt-BR" sz="1400" u="none" cap="none" strike="noStrike">
                <a:solidFill>
                  <a:schemeClr val="dk2"/>
                </a:solidFill>
                <a:latin typeface="Source Code Pro"/>
                <a:ea typeface="Source Code Pro"/>
                <a:cs typeface="Source Code Pro"/>
                <a:sym typeface="Source Code Pro"/>
              </a:rPr>
              <a:t>Toda vez que uma informação for alterada, é necessário que todo mundo receba uma nova cópia dos dados.</a:t>
            </a:r>
            <a:endParaRPr b="0" i="0" sz="1400" u="none" cap="none" strike="noStrike">
              <a:solidFill>
                <a:schemeClr val="dk2"/>
              </a:solidFill>
              <a:latin typeface="Source Code Pro"/>
              <a:ea typeface="Source Code Pro"/>
              <a:cs typeface="Source Code Pro"/>
              <a:sym typeface="Source Code Pro"/>
            </a:endParaRPr>
          </a:p>
        </p:txBody>
      </p:sp>
      <p:sp>
        <p:nvSpPr>
          <p:cNvPr id="966" name="Google Shape;966;p127"/>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967" name="Google Shape;967;p127"/>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Aplicações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968" name="Google Shape;968;p127"/>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969" name="Google Shape;969;p127"/>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970" name="Google Shape;970;p127"/>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971" name="Google Shape;971;p127"/>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\corda\case\aplicação\pré_rec’s</a:t>
            </a:r>
            <a:endParaRPr sz="12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75" name="Shape 975"/>
        <p:cNvGrpSpPr/>
        <p:nvPr/>
      </p:nvGrpSpPr>
      <p:grpSpPr>
        <a:xfrm>
          <a:off x="0" y="0"/>
          <a:ext cx="0" cy="0"/>
          <a:chOff x="0" y="0"/>
          <a:chExt cx="0" cy="0"/>
        </a:xfrm>
      </p:grpSpPr>
      <p:sp>
        <p:nvSpPr>
          <p:cNvPr id="976" name="Google Shape;976;p128"/>
          <p:cNvSpPr txBox="1"/>
          <p:nvPr>
            <p:ph idx="1" type="body"/>
          </p:nvPr>
        </p:nvSpPr>
        <p:spPr>
          <a:xfrm>
            <a:off x="311700" y="10534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Neste cenário, porque usar Corda?</a:t>
            </a:r>
            <a:endParaRPr b="0" i="0" sz="1800" u="none" cap="none" strike="noStrike">
              <a:solidFill>
                <a:schemeClr val="dk2"/>
              </a:solidFill>
              <a:latin typeface="Source Code Pro"/>
              <a:ea typeface="Source Code Pro"/>
              <a:cs typeface="Source Code Pro"/>
              <a:sym typeface="Source Code Pro"/>
            </a:endParaRPr>
          </a:p>
        </p:txBody>
      </p:sp>
      <p:sp>
        <p:nvSpPr>
          <p:cNvPr id="977" name="Google Shape;977;p128"/>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978" name="Google Shape;978;p128"/>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Aplicações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979" name="Google Shape;979;p128"/>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980" name="Google Shape;980;p128"/>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981" name="Google Shape;981;p128"/>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982" name="Google Shape;982;p128"/>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\corda\case\aplicação\uso\</a:t>
            </a:r>
            <a:endParaRPr sz="1200"/>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86" name="Shape 986"/>
        <p:cNvGrpSpPr/>
        <p:nvPr/>
      </p:nvGrpSpPr>
      <p:grpSpPr>
        <a:xfrm>
          <a:off x="0" y="0"/>
          <a:ext cx="0" cy="0"/>
          <a:chOff x="0" y="0"/>
          <a:chExt cx="0" cy="0"/>
        </a:xfrm>
      </p:grpSpPr>
      <p:sp>
        <p:nvSpPr>
          <p:cNvPr id="987" name="Google Shape;987;p129"/>
          <p:cNvSpPr txBox="1"/>
          <p:nvPr>
            <p:ph idx="1" type="body"/>
          </p:nvPr>
        </p:nvSpPr>
        <p:spPr>
          <a:xfrm>
            <a:off x="311700" y="5200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Smart Contracts.</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a:p>
          <a:p>
            <a:pPr indent="0" lvl="0" marL="0" marR="0" rtl="0" algn="l">
              <a:lnSpc>
                <a:spcPct val="115000"/>
              </a:lnSpc>
              <a:spcBef>
                <a:spcPts val="1600"/>
              </a:spcBef>
              <a:spcAft>
                <a:spcPts val="0"/>
              </a:spcAft>
              <a:buClr>
                <a:schemeClr val="dk2"/>
              </a:buClr>
              <a:buSzPts val="1800"/>
              <a:buFont typeface="Source Code Pro"/>
              <a:buNone/>
            </a:pPr>
            <a:r>
              <a:rPr lang="pt-BR"/>
              <a:t>No Corda, temos os corDapps, que são aplicações distribuídas construídas sobre o conceito de Smart Contract.</a:t>
            </a:r>
            <a:endParaRPr/>
          </a:p>
          <a:p>
            <a:pPr indent="0" lvl="0" marL="0" marR="0" rtl="0" algn="l">
              <a:lnSpc>
                <a:spcPct val="115000"/>
              </a:lnSpc>
              <a:spcBef>
                <a:spcPts val="160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Plataformas como Bitcoin não tem suporte nativo a smart contracts, não sendo possível utilizar a sua estrutura.</a:t>
            </a:r>
            <a:endParaRPr b="0" i="0" sz="1800" u="none" cap="none" strike="noStrike">
              <a:solidFill>
                <a:schemeClr val="dk2"/>
              </a:solidFill>
              <a:latin typeface="Source Code Pro"/>
              <a:ea typeface="Source Code Pro"/>
              <a:cs typeface="Source Code Pro"/>
              <a:sym typeface="Source Code Pro"/>
            </a:endParaRPr>
          </a:p>
        </p:txBody>
      </p:sp>
      <p:sp>
        <p:nvSpPr>
          <p:cNvPr id="988" name="Google Shape;988;p129"/>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989" name="Google Shape;989;p129"/>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Aplicações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990" name="Google Shape;990;p129"/>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991" name="Google Shape;991;p129"/>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992" name="Google Shape;992;p129"/>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993" name="Google Shape;993;p129"/>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\corda\case\aplicação\vantagens</a:t>
            </a:r>
            <a:endParaRPr sz="12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97" name="Shape 997"/>
        <p:cNvGrpSpPr/>
        <p:nvPr/>
      </p:nvGrpSpPr>
      <p:grpSpPr>
        <a:xfrm>
          <a:off x="0" y="0"/>
          <a:ext cx="0" cy="0"/>
          <a:chOff x="0" y="0"/>
          <a:chExt cx="0" cy="0"/>
        </a:xfrm>
      </p:grpSpPr>
      <p:sp>
        <p:nvSpPr>
          <p:cNvPr id="998" name="Google Shape;998;p130"/>
          <p:cNvSpPr txBox="1"/>
          <p:nvPr>
            <p:ph idx="1" type="body"/>
          </p:nvPr>
        </p:nvSpPr>
        <p:spPr>
          <a:xfrm>
            <a:off x="311700" y="5962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Performance.</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a:p>
          <a:p>
            <a:pPr indent="0" lvl="0" marL="0" marR="0" rtl="0" algn="l">
              <a:lnSpc>
                <a:spcPct val="115000"/>
              </a:lnSpc>
              <a:spcBef>
                <a:spcPts val="1600"/>
              </a:spcBef>
              <a:spcAft>
                <a:spcPts val="0"/>
              </a:spcAft>
              <a:buClr>
                <a:schemeClr val="dk2"/>
              </a:buClr>
              <a:buSzPts val="1800"/>
              <a:buFont typeface="Source Code Pro"/>
              <a:buNone/>
            </a:pPr>
            <a:r>
              <a:rPr lang="pt-BR"/>
              <a:t>O Corda, por trabalhar com transações Peer-to-Peer e poder utilizar mais de um cluster para atingir o consenso, consegue escalar de forma simples.</a:t>
            </a:r>
            <a:endParaRPr/>
          </a:p>
          <a:p>
            <a:pPr indent="0" lvl="0" marL="0" marR="0" rtl="0" algn="l">
              <a:lnSpc>
                <a:spcPct val="115000"/>
              </a:lnSpc>
              <a:spcBef>
                <a:spcPts val="160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A maior parte dos sistemas de Blockchain convencional necessita de um longo prazo para fazer validação dos dados.</a:t>
            </a:r>
            <a:endParaRPr b="0" i="0" sz="1800" u="none" cap="none" strike="noStrike">
              <a:solidFill>
                <a:schemeClr val="dk2"/>
              </a:solidFill>
              <a:latin typeface="Source Code Pro"/>
              <a:ea typeface="Source Code Pro"/>
              <a:cs typeface="Source Code Pro"/>
              <a:sym typeface="Source Code Pro"/>
            </a:endParaRPr>
          </a:p>
        </p:txBody>
      </p:sp>
      <p:sp>
        <p:nvSpPr>
          <p:cNvPr id="999" name="Google Shape;999;p130"/>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000" name="Google Shape;1000;p130"/>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Aplicações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001" name="Google Shape;1001;p130"/>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002" name="Google Shape;1002;p130"/>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1003" name="Google Shape;1003;p130"/>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004" name="Google Shape;1004;p130"/>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\corda\case\aplicação\vantagens</a:t>
            </a:r>
            <a:endParaRPr sz="120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08" name="Shape 1008"/>
        <p:cNvGrpSpPr/>
        <p:nvPr/>
      </p:nvGrpSpPr>
      <p:grpSpPr>
        <a:xfrm>
          <a:off x="0" y="0"/>
          <a:ext cx="0" cy="0"/>
          <a:chOff x="0" y="0"/>
          <a:chExt cx="0" cy="0"/>
        </a:xfrm>
      </p:grpSpPr>
      <p:sp>
        <p:nvSpPr>
          <p:cNvPr id="1009" name="Google Shape;1009;p131"/>
          <p:cNvSpPr txBox="1"/>
          <p:nvPr>
            <p:ph idx="1" type="body"/>
          </p:nvPr>
        </p:nvSpPr>
        <p:spPr>
          <a:xfrm>
            <a:off x="311700" y="5200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Flexibilidade.</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lang="pt-BR"/>
              <a:t>No Corda, a</a:t>
            </a:r>
            <a:r>
              <a:rPr b="0" i="0" lang="pt-BR" sz="1800" u="none" cap="none" strike="noStrike">
                <a:solidFill>
                  <a:schemeClr val="dk2"/>
                </a:solidFill>
                <a:latin typeface="Source Code Pro"/>
                <a:ea typeface="Source Code Pro"/>
                <a:cs typeface="Source Code Pro"/>
                <a:sym typeface="Source Code Pro"/>
              </a:rPr>
              <a:t> forma como as informações vão ser trafegadas podem ser customizadas para atender melhor os requisitos.</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rPr lang="pt-BR"/>
              <a:t>Nas plataformas de blockchain tradicional, o fluxo que é seguido é sempre o mesmo, não sendo possível construir fluxos alternativos.</a:t>
            </a:r>
            <a:endParaRPr/>
          </a:p>
        </p:txBody>
      </p:sp>
      <p:sp>
        <p:nvSpPr>
          <p:cNvPr id="1010" name="Google Shape;1010;p131"/>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011" name="Google Shape;1011;p131"/>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Aplicações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012" name="Google Shape;1012;p131"/>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013" name="Google Shape;1013;p131"/>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1014" name="Google Shape;1014;p131"/>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015" name="Google Shape;1015;p131"/>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\corda\case\aplicação\vantagens</a:t>
            </a:r>
            <a:endParaRPr sz="120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19" name="Shape 1019"/>
        <p:cNvGrpSpPr/>
        <p:nvPr/>
      </p:nvGrpSpPr>
      <p:grpSpPr>
        <a:xfrm>
          <a:off x="0" y="0"/>
          <a:ext cx="0" cy="0"/>
          <a:chOff x="0" y="0"/>
          <a:chExt cx="0" cy="0"/>
        </a:xfrm>
      </p:grpSpPr>
      <p:sp>
        <p:nvSpPr>
          <p:cNvPr id="1020" name="Google Shape;1020;p132"/>
          <p:cNvSpPr txBox="1"/>
          <p:nvPr>
            <p:ph idx="1" type="body"/>
          </p:nvPr>
        </p:nvSpPr>
        <p:spPr>
          <a:xfrm>
            <a:off x="311700" y="5200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Privacidade.</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lang="pt-BR"/>
              <a:t>Por ser Peer-to-Peer, no Corda, apenas quem for autorizado poderá ver as informações.</a:t>
            </a:r>
            <a:endParaRPr/>
          </a:p>
          <a:p>
            <a:pPr indent="0" lvl="0" marL="0" marR="0" rtl="0" algn="l">
              <a:lnSpc>
                <a:spcPct val="115000"/>
              </a:lnSpc>
              <a:spcBef>
                <a:spcPts val="1600"/>
              </a:spcBef>
              <a:spcAft>
                <a:spcPts val="1600"/>
              </a:spcAft>
              <a:buClr>
                <a:schemeClr val="dk2"/>
              </a:buClr>
              <a:buSzPts val="1800"/>
              <a:buFont typeface="Source Code Pro"/>
              <a:buNone/>
            </a:pPr>
            <a:r>
              <a:rPr lang="pt-BR"/>
              <a:t>A u</a:t>
            </a:r>
            <a:r>
              <a:rPr b="0" i="0" lang="pt-BR" sz="1800" u="none" cap="none" strike="noStrike">
                <a:solidFill>
                  <a:schemeClr val="dk2"/>
                </a:solidFill>
                <a:latin typeface="Source Code Pro"/>
                <a:ea typeface="Source Code Pro"/>
                <a:cs typeface="Source Code Pro"/>
                <a:sym typeface="Source Code Pro"/>
              </a:rPr>
              <a:t>tilização de plataformas onde temos broadcast de todas as operações implicaria em disponibilizar esta informação para todo mundo</a:t>
            </a:r>
            <a:r>
              <a:rPr lang="pt-BR"/>
              <a:t>, não existindo assim privacidade</a:t>
            </a:r>
            <a:r>
              <a:rPr b="0" i="0" lang="pt-BR" sz="1800" u="none" cap="none" strike="noStrike">
                <a:solidFill>
                  <a:schemeClr val="dk2"/>
                </a:solidFill>
                <a:latin typeface="Source Code Pro"/>
                <a:ea typeface="Source Code Pro"/>
                <a:cs typeface="Source Code Pro"/>
                <a:sym typeface="Source Code Pro"/>
              </a:rPr>
              <a:t>.</a:t>
            </a:r>
            <a:endParaRPr b="0" i="0" sz="1800" u="none" cap="none" strike="noStrike">
              <a:solidFill>
                <a:schemeClr val="dk2"/>
              </a:solidFill>
              <a:latin typeface="Source Code Pro"/>
              <a:ea typeface="Source Code Pro"/>
              <a:cs typeface="Source Code Pro"/>
              <a:sym typeface="Source Code Pro"/>
            </a:endParaRPr>
          </a:p>
        </p:txBody>
      </p:sp>
      <p:sp>
        <p:nvSpPr>
          <p:cNvPr id="1021" name="Google Shape;1021;p132"/>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022" name="Google Shape;1022;p132"/>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Aplicações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023" name="Google Shape;1023;p132"/>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024" name="Google Shape;1024;p132"/>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1025" name="Google Shape;1025;p132"/>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026" name="Google Shape;1026;p132"/>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\corda\case\aplicação\vantagens</a:t>
            </a:r>
            <a:endParaRPr sz="120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30" name="Shape 1030"/>
        <p:cNvGrpSpPr/>
        <p:nvPr/>
      </p:nvGrpSpPr>
      <p:grpSpPr>
        <a:xfrm>
          <a:off x="0" y="0"/>
          <a:ext cx="0" cy="0"/>
          <a:chOff x="0" y="0"/>
          <a:chExt cx="0" cy="0"/>
        </a:xfrm>
      </p:grpSpPr>
      <p:sp>
        <p:nvSpPr>
          <p:cNvPr id="1031" name="Google Shape;1031;p133"/>
          <p:cNvSpPr txBox="1"/>
          <p:nvPr>
            <p:ph idx="1" type="body"/>
          </p:nvPr>
        </p:nvSpPr>
        <p:spPr>
          <a:xfrm>
            <a:off x="311700" y="5962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Outras características:</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160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Fácil construção de corDapps escaláveis</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Alta compatibilidade com ferramentas do mercado</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Linguagem de programação com alto uso no mercado</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Utiliza as mesmas ferramentas de trabalho que o Java</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Ótima documentação</a:t>
            </a:r>
            <a:endParaRPr b="0" i="0" sz="1800" u="none" cap="none" strike="noStrike">
              <a:solidFill>
                <a:schemeClr val="dk2"/>
              </a:solidFill>
              <a:latin typeface="Source Code Pro"/>
              <a:ea typeface="Source Code Pro"/>
              <a:cs typeface="Source Code Pro"/>
              <a:sym typeface="Source Code Pro"/>
            </a:endParaRPr>
          </a:p>
        </p:txBody>
      </p:sp>
      <p:sp>
        <p:nvSpPr>
          <p:cNvPr id="1032" name="Google Shape;1032;p133"/>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033" name="Google Shape;1033;p133"/>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Aplicações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034" name="Google Shape;1034;p133"/>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035" name="Google Shape;1035;p133"/>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1036" name="Google Shape;1036;p133"/>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037" name="Google Shape;1037;p133"/>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\corda\case\aplicação\vantagens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5"/>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203" name="Google Shape;203;p35"/>
          <p:cNvPicPr preferRelativeResize="0"/>
          <p:nvPr/>
        </p:nvPicPr>
        <p:blipFill>
          <a:blip r:embed="rId3">
            <a:alphaModFix/>
          </a:blip>
          <a:stretch>
            <a:fillRect/>
          </a:stretch>
        </p:blipFill>
        <p:spPr>
          <a:xfrm>
            <a:off x="0" y="0"/>
            <a:ext cx="9144001" cy="4959143"/>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41" name="Shape 1041"/>
        <p:cNvGrpSpPr/>
        <p:nvPr/>
      </p:nvGrpSpPr>
      <p:grpSpPr>
        <a:xfrm>
          <a:off x="0" y="0"/>
          <a:ext cx="0" cy="0"/>
          <a:chOff x="0" y="0"/>
          <a:chExt cx="0" cy="0"/>
        </a:xfrm>
      </p:grpSpPr>
      <p:sp>
        <p:nvSpPr>
          <p:cNvPr id="1042" name="Google Shape;1042;p134"/>
          <p:cNvSpPr txBox="1"/>
          <p:nvPr>
            <p:ph idx="1" type="body"/>
          </p:nvPr>
        </p:nvSpPr>
        <p:spPr>
          <a:xfrm>
            <a:off x="311700" y="6724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O que é um CorDapp?</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Os corDapps são aplicações distribuídas construídas com Corda (Corda Distributed App), e tem como objetivo controlar todo o workflow entre as aplicações.</a:t>
            </a:r>
            <a:endParaRPr b="0" i="0" sz="1800" u="none" cap="none" strike="noStrike">
              <a:solidFill>
                <a:schemeClr val="dk2"/>
              </a:solidFill>
              <a:latin typeface="Source Code Pro"/>
              <a:ea typeface="Source Code Pro"/>
              <a:cs typeface="Source Code Pro"/>
              <a:sym typeface="Source Code Pro"/>
            </a:endParaRPr>
          </a:p>
          <a:p>
            <a:pPr indent="45720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É necessário ter acesso ao </a:t>
            </a:r>
            <a:r>
              <a:rPr lang="pt-BR"/>
              <a:t>C</a:t>
            </a:r>
            <a:r>
              <a:rPr b="0" i="0" lang="pt-BR" sz="1800" u="none" cap="none" strike="noStrike">
                <a:solidFill>
                  <a:schemeClr val="dk2"/>
                </a:solidFill>
                <a:latin typeface="Source Code Pro"/>
                <a:ea typeface="Source Code Pro"/>
                <a:cs typeface="Source Code Pro"/>
                <a:sym typeface="Source Code Pro"/>
              </a:rPr>
              <a:t>orDapp para que seja possível negociar com outras entidades na rede.</a:t>
            </a:r>
            <a:endParaRPr b="0" i="0" sz="1800" u="none" cap="none" strike="noStrike">
              <a:solidFill>
                <a:schemeClr val="dk2"/>
              </a:solidFill>
              <a:latin typeface="Source Code Pro"/>
              <a:ea typeface="Source Code Pro"/>
              <a:cs typeface="Source Code Pro"/>
              <a:sym typeface="Source Code Pro"/>
            </a:endParaRPr>
          </a:p>
          <a:p>
            <a:pPr indent="457200" lvl="0" marL="0" marR="0" rtl="0" algn="l">
              <a:lnSpc>
                <a:spcPct val="115000"/>
              </a:lnSpc>
              <a:spcBef>
                <a:spcPts val="160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Nem todo nó </a:t>
            </a:r>
            <a:r>
              <a:rPr lang="pt-BR"/>
              <a:t>possui</a:t>
            </a:r>
            <a:r>
              <a:rPr b="0" i="0" lang="pt-BR" sz="1800" u="none" cap="none" strike="noStrike">
                <a:solidFill>
                  <a:schemeClr val="dk2"/>
                </a:solidFill>
                <a:latin typeface="Source Code Pro"/>
                <a:ea typeface="Source Code Pro"/>
                <a:cs typeface="Source Code Pro"/>
                <a:sym typeface="Source Code Pro"/>
              </a:rPr>
              <a:t> todos os corDapps.</a:t>
            </a:r>
            <a:endParaRPr b="0" i="0" sz="1800" u="none" cap="none" strike="noStrike">
              <a:solidFill>
                <a:schemeClr val="dk2"/>
              </a:solidFill>
              <a:latin typeface="Source Code Pro"/>
              <a:ea typeface="Source Code Pro"/>
              <a:cs typeface="Source Code Pro"/>
              <a:sym typeface="Source Code Pro"/>
            </a:endParaRPr>
          </a:p>
        </p:txBody>
      </p:sp>
      <p:sp>
        <p:nvSpPr>
          <p:cNvPr id="1043" name="Google Shape;1043;p134"/>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044" name="Google Shape;1044;p134"/>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045" name="Google Shape;1045;p134"/>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046" name="Google Shape;1046;p134"/>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1047" name="Google Shape;1047;p134"/>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048" name="Google Shape;1048;p134"/>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\corda\case\aplicação\CorDapp</a:t>
            </a:r>
            <a:endParaRPr sz="120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52" name="Shape 1052"/>
        <p:cNvGrpSpPr/>
        <p:nvPr/>
      </p:nvGrpSpPr>
      <p:grpSpPr>
        <a:xfrm>
          <a:off x="0" y="0"/>
          <a:ext cx="0" cy="0"/>
          <a:chOff x="0" y="0"/>
          <a:chExt cx="0" cy="0"/>
        </a:xfrm>
      </p:grpSpPr>
      <p:sp>
        <p:nvSpPr>
          <p:cNvPr id="1053" name="Google Shape;1053;p135"/>
          <p:cNvSpPr txBox="1"/>
          <p:nvPr>
            <p:ph idx="1" type="body"/>
          </p:nvPr>
        </p:nvSpPr>
        <p:spPr>
          <a:xfrm>
            <a:off x="311700" y="5962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Composição de uma rede Corda:</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pic>
        <p:nvPicPr>
          <p:cNvPr id="1054" name="Google Shape;1054;p135"/>
          <p:cNvPicPr preferRelativeResize="0"/>
          <p:nvPr/>
        </p:nvPicPr>
        <p:blipFill rotWithShape="1">
          <a:blip r:embed="rId3">
            <a:alphaModFix/>
          </a:blip>
          <a:srcRect b="0" l="0" r="0" t="0"/>
          <a:stretch/>
        </p:blipFill>
        <p:spPr>
          <a:xfrm>
            <a:off x="1128700" y="1139750"/>
            <a:ext cx="6886075" cy="3354226"/>
          </a:xfrm>
          <a:prstGeom prst="rect">
            <a:avLst/>
          </a:prstGeom>
          <a:noFill/>
          <a:ln>
            <a:noFill/>
          </a:ln>
        </p:spPr>
      </p:pic>
      <p:sp>
        <p:nvSpPr>
          <p:cNvPr id="1055" name="Google Shape;1055;p135"/>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056" name="Google Shape;1056;p135"/>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057" name="Google Shape;1057;p135"/>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058" name="Google Shape;1058;p135"/>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059" name="Google Shape;1059;p135"/>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060" name="Google Shape;1060;p135"/>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\corda\rede\composição\</a:t>
            </a:r>
            <a:endParaRPr sz="1200"/>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64" name="Shape 1064"/>
        <p:cNvGrpSpPr/>
        <p:nvPr/>
      </p:nvGrpSpPr>
      <p:grpSpPr>
        <a:xfrm>
          <a:off x="0" y="0"/>
          <a:ext cx="0" cy="0"/>
          <a:chOff x="0" y="0"/>
          <a:chExt cx="0" cy="0"/>
        </a:xfrm>
      </p:grpSpPr>
      <p:sp>
        <p:nvSpPr>
          <p:cNvPr id="1065" name="Google Shape;1065;p136"/>
          <p:cNvSpPr txBox="1"/>
          <p:nvPr>
            <p:ph idx="1" type="body"/>
          </p:nvPr>
        </p:nvSpPr>
        <p:spPr>
          <a:xfrm>
            <a:off x="5037575" y="1053475"/>
            <a:ext cx="37947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O node representa a sua identidade na rede.</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É por ele que você tem acesso a todas as transações e aos seus corDapps</a:t>
            </a:r>
            <a:endParaRPr b="0" i="0" sz="1800" u="none" cap="none" strike="noStrike">
              <a:solidFill>
                <a:schemeClr val="dk2"/>
              </a:solidFill>
              <a:latin typeface="Source Code Pro"/>
              <a:ea typeface="Source Code Pro"/>
              <a:cs typeface="Source Code Pro"/>
              <a:sym typeface="Source Code Pro"/>
            </a:endParaRPr>
          </a:p>
        </p:txBody>
      </p:sp>
      <p:pic>
        <p:nvPicPr>
          <p:cNvPr id="1066" name="Google Shape;1066;p136"/>
          <p:cNvPicPr preferRelativeResize="0"/>
          <p:nvPr/>
        </p:nvPicPr>
        <p:blipFill rotWithShape="1">
          <a:blip r:embed="rId3">
            <a:alphaModFix/>
          </a:blip>
          <a:srcRect b="0" l="0" r="0" t="0"/>
          <a:stretch/>
        </p:blipFill>
        <p:spPr>
          <a:xfrm>
            <a:off x="658525" y="1734316"/>
            <a:ext cx="3171825" cy="1476375"/>
          </a:xfrm>
          <a:prstGeom prst="rect">
            <a:avLst/>
          </a:prstGeom>
          <a:noFill/>
          <a:ln>
            <a:noFill/>
          </a:ln>
        </p:spPr>
      </p:pic>
      <p:sp>
        <p:nvSpPr>
          <p:cNvPr id="1067" name="Google Shape;1067;p136"/>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068" name="Google Shape;1068;p136"/>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069" name="Google Shape;1069;p136"/>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070" name="Google Shape;1070;p136"/>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071" name="Google Shape;1071;p136"/>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072" name="Google Shape;1072;p136"/>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\corda\rede\composição\node\</a:t>
            </a:r>
            <a:endParaRPr sz="120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76" name="Shape 1076"/>
        <p:cNvGrpSpPr/>
        <p:nvPr/>
      </p:nvGrpSpPr>
      <p:grpSpPr>
        <a:xfrm>
          <a:off x="0" y="0"/>
          <a:ext cx="0" cy="0"/>
          <a:chOff x="0" y="0"/>
          <a:chExt cx="0" cy="0"/>
        </a:xfrm>
      </p:grpSpPr>
      <p:sp>
        <p:nvSpPr>
          <p:cNvPr id="1077" name="Google Shape;1077;p137"/>
          <p:cNvSpPr txBox="1"/>
          <p:nvPr>
            <p:ph idx="1" type="body"/>
          </p:nvPr>
        </p:nvSpPr>
        <p:spPr>
          <a:xfrm>
            <a:off x="3672250" y="1053475"/>
            <a:ext cx="5160000" cy="37968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O Notary, como dito anteriormente, tem como objetivo validar as transações da rede.</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É possível construir um cluster de Notaries, e caso não haja confiança entre as máquinas, utilizar um algoritmo convencional de consenso.</a:t>
            </a:r>
            <a:endParaRPr b="0" i="0" sz="1800" u="none" cap="none" strike="noStrike">
              <a:solidFill>
                <a:schemeClr val="dk2"/>
              </a:solidFill>
              <a:latin typeface="Source Code Pro"/>
              <a:ea typeface="Source Code Pro"/>
              <a:cs typeface="Source Code Pro"/>
              <a:sym typeface="Source Code Pro"/>
            </a:endParaRPr>
          </a:p>
        </p:txBody>
      </p:sp>
      <p:pic>
        <p:nvPicPr>
          <p:cNvPr id="1078" name="Google Shape;1078;p137"/>
          <p:cNvPicPr preferRelativeResize="0"/>
          <p:nvPr/>
        </p:nvPicPr>
        <p:blipFill rotWithShape="1">
          <a:blip r:embed="rId3">
            <a:alphaModFix/>
          </a:blip>
          <a:srcRect b="0" l="0" r="0" t="0"/>
          <a:stretch/>
        </p:blipFill>
        <p:spPr>
          <a:xfrm>
            <a:off x="392450" y="1477263"/>
            <a:ext cx="3086100" cy="2447925"/>
          </a:xfrm>
          <a:prstGeom prst="rect">
            <a:avLst/>
          </a:prstGeom>
          <a:noFill/>
          <a:ln>
            <a:noFill/>
          </a:ln>
        </p:spPr>
      </p:pic>
      <p:sp>
        <p:nvSpPr>
          <p:cNvPr id="1079" name="Google Shape;1079;p137"/>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080" name="Google Shape;1080;p137"/>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081" name="Google Shape;1081;p137"/>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082" name="Google Shape;1082;p137"/>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083" name="Google Shape;1083;p137"/>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084" name="Google Shape;1084;p137"/>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\corda\rede\composição\notary\</a:t>
            </a:r>
            <a:endParaRPr sz="1200"/>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88" name="Shape 1088"/>
        <p:cNvGrpSpPr/>
        <p:nvPr/>
      </p:nvGrpSpPr>
      <p:grpSpPr>
        <a:xfrm>
          <a:off x="0" y="0"/>
          <a:ext cx="0" cy="0"/>
          <a:chOff x="0" y="0"/>
          <a:chExt cx="0" cy="0"/>
        </a:xfrm>
      </p:grpSpPr>
      <p:pic>
        <p:nvPicPr>
          <p:cNvPr id="1089" name="Google Shape;1089;p138"/>
          <p:cNvPicPr preferRelativeResize="0"/>
          <p:nvPr/>
        </p:nvPicPr>
        <p:blipFill rotWithShape="1">
          <a:blip r:embed="rId3">
            <a:alphaModFix/>
          </a:blip>
          <a:srcRect b="0" l="0" r="0" t="0"/>
          <a:stretch/>
        </p:blipFill>
        <p:spPr>
          <a:xfrm>
            <a:off x="153750" y="2078213"/>
            <a:ext cx="3257550" cy="923925"/>
          </a:xfrm>
          <a:prstGeom prst="rect">
            <a:avLst/>
          </a:prstGeom>
          <a:noFill/>
          <a:ln>
            <a:noFill/>
          </a:ln>
        </p:spPr>
      </p:pic>
      <p:sp>
        <p:nvSpPr>
          <p:cNvPr id="1090" name="Google Shape;1090;p138"/>
          <p:cNvSpPr txBox="1"/>
          <p:nvPr>
            <p:ph idx="1" type="body"/>
          </p:nvPr>
        </p:nvSpPr>
        <p:spPr>
          <a:xfrm>
            <a:off x="3189675" y="1053475"/>
            <a:ext cx="56427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45720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Distribuí o mapa da rede para os nós</a:t>
            </a:r>
            <a:endParaRPr b="0" i="0" sz="1800" u="none" cap="none" strike="noStrike">
              <a:solidFill>
                <a:schemeClr val="dk2"/>
              </a:solidFill>
              <a:latin typeface="Source Code Pro"/>
              <a:ea typeface="Source Code Pro"/>
              <a:cs typeface="Source Code Pro"/>
              <a:sym typeface="Source Code Pro"/>
            </a:endParaRPr>
          </a:p>
          <a:p>
            <a:pPr indent="45720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Possui função parecida com um DNS</a:t>
            </a:r>
            <a:endParaRPr b="0" i="0" sz="1800" u="none" cap="none" strike="noStrike">
              <a:solidFill>
                <a:schemeClr val="dk2"/>
              </a:solidFill>
              <a:latin typeface="Source Code Pro"/>
              <a:ea typeface="Source Code Pro"/>
              <a:cs typeface="Source Code Pro"/>
              <a:sym typeface="Source Code Pro"/>
            </a:endParaRPr>
          </a:p>
          <a:p>
            <a:pPr indent="457200" lvl="0" marL="0" marR="0" rtl="0" algn="l">
              <a:lnSpc>
                <a:spcPct val="115000"/>
              </a:lnSpc>
              <a:spcBef>
                <a:spcPts val="160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Não precisa estar online para a rede funcionar</a:t>
            </a:r>
            <a:endParaRPr b="0" i="0" sz="1800" u="none" cap="none" strike="noStrike">
              <a:solidFill>
                <a:schemeClr val="dk2"/>
              </a:solidFill>
              <a:latin typeface="Source Code Pro"/>
              <a:ea typeface="Source Code Pro"/>
              <a:cs typeface="Source Code Pro"/>
              <a:sym typeface="Source Code Pro"/>
            </a:endParaRPr>
          </a:p>
        </p:txBody>
      </p:sp>
      <p:sp>
        <p:nvSpPr>
          <p:cNvPr id="1091" name="Google Shape;1091;p138"/>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092" name="Google Shape;1092;p138"/>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093" name="Google Shape;1093;p138"/>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094" name="Google Shape;1094;p138"/>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095" name="Google Shape;1095;p138"/>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096" name="Google Shape;1096;p138"/>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\corda\rede\composição\nms\</a:t>
            </a:r>
            <a:endParaRPr sz="120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00" name="Shape 1100"/>
        <p:cNvGrpSpPr/>
        <p:nvPr/>
      </p:nvGrpSpPr>
      <p:grpSpPr>
        <a:xfrm>
          <a:off x="0" y="0"/>
          <a:ext cx="0" cy="0"/>
          <a:chOff x="0" y="0"/>
          <a:chExt cx="0" cy="0"/>
        </a:xfrm>
      </p:grpSpPr>
      <p:sp>
        <p:nvSpPr>
          <p:cNvPr id="1101" name="Google Shape;1101;p139"/>
          <p:cNvSpPr txBox="1"/>
          <p:nvPr>
            <p:ph idx="1" type="body"/>
          </p:nvPr>
        </p:nvSpPr>
        <p:spPr>
          <a:xfrm>
            <a:off x="3283825" y="824875"/>
            <a:ext cx="55485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Gatekeeper da rede</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Garante a identidade de todos os membros da rede</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Tem poder para autorizar ou remover um pessoa da rede</a:t>
            </a:r>
            <a:endParaRPr b="0" i="0" sz="1800" u="none" cap="none" strike="noStrike">
              <a:solidFill>
                <a:schemeClr val="dk2"/>
              </a:solidFill>
              <a:latin typeface="Source Code Pro"/>
              <a:ea typeface="Source Code Pro"/>
              <a:cs typeface="Source Code Pro"/>
              <a:sym typeface="Source Code Pro"/>
            </a:endParaRPr>
          </a:p>
        </p:txBody>
      </p:sp>
      <p:pic>
        <p:nvPicPr>
          <p:cNvPr id="1102" name="Google Shape;1102;p139"/>
          <p:cNvPicPr preferRelativeResize="0"/>
          <p:nvPr/>
        </p:nvPicPr>
        <p:blipFill rotWithShape="1">
          <a:blip r:embed="rId3">
            <a:alphaModFix/>
          </a:blip>
          <a:srcRect b="0" l="0" r="0" t="0"/>
          <a:stretch/>
        </p:blipFill>
        <p:spPr>
          <a:xfrm>
            <a:off x="616500" y="1811141"/>
            <a:ext cx="1743075" cy="1200150"/>
          </a:xfrm>
          <a:prstGeom prst="rect">
            <a:avLst/>
          </a:prstGeom>
          <a:noFill/>
          <a:ln>
            <a:noFill/>
          </a:ln>
        </p:spPr>
      </p:pic>
      <p:sp>
        <p:nvSpPr>
          <p:cNvPr id="1103" name="Google Shape;1103;p139"/>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104" name="Google Shape;1104;p139"/>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105" name="Google Shape;1105;p139"/>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106" name="Google Shape;1106;p139"/>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107" name="Google Shape;1107;p139"/>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108" name="Google Shape;1108;p139"/>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\corda\rede\composição\ps\</a:t>
            </a:r>
            <a:endParaRPr sz="1200"/>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12" name="Shape 1112"/>
        <p:cNvGrpSpPr/>
        <p:nvPr/>
      </p:nvGrpSpPr>
      <p:grpSpPr>
        <a:xfrm>
          <a:off x="0" y="0"/>
          <a:ext cx="0" cy="0"/>
          <a:chOff x="0" y="0"/>
          <a:chExt cx="0" cy="0"/>
        </a:xfrm>
      </p:grpSpPr>
      <p:pic>
        <p:nvPicPr>
          <p:cNvPr id="1113" name="Google Shape;1113;p140"/>
          <p:cNvPicPr preferRelativeResize="0"/>
          <p:nvPr/>
        </p:nvPicPr>
        <p:blipFill rotWithShape="1">
          <a:blip r:embed="rId3">
            <a:alphaModFix/>
          </a:blip>
          <a:srcRect b="0" l="0" r="0" t="0"/>
          <a:stretch/>
        </p:blipFill>
        <p:spPr>
          <a:xfrm>
            <a:off x="1052500" y="911150"/>
            <a:ext cx="6886075" cy="3354226"/>
          </a:xfrm>
          <a:prstGeom prst="rect">
            <a:avLst/>
          </a:prstGeom>
          <a:noFill/>
          <a:ln>
            <a:noFill/>
          </a:ln>
        </p:spPr>
      </p:pic>
      <p:sp>
        <p:nvSpPr>
          <p:cNvPr id="1114" name="Google Shape;1114;p140"/>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115" name="Google Shape;1115;p140"/>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116" name="Google Shape;1116;p140"/>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117" name="Google Shape;1117;p140"/>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118" name="Google Shape;1118;p140"/>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119" name="Google Shape;1119;p140"/>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\corda\rede\composição\network\</a:t>
            </a:r>
            <a:endParaRPr sz="12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23" name="Shape 1123"/>
        <p:cNvGrpSpPr/>
        <p:nvPr/>
      </p:nvGrpSpPr>
      <p:grpSpPr>
        <a:xfrm>
          <a:off x="0" y="0"/>
          <a:ext cx="0" cy="0"/>
          <a:chOff x="0" y="0"/>
          <a:chExt cx="0" cy="0"/>
        </a:xfrm>
      </p:grpSpPr>
      <p:sp>
        <p:nvSpPr>
          <p:cNvPr id="1124" name="Google Shape;1124;p141"/>
          <p:cNvSpPr txBox="1"/>
          <p:nvPr>
            <p:ph idx="1" type="body"/>
          </p:nvPr>
        </p:nvSpPr>
        <p:spPr>
          <a:xfrm>
            <a:off x="311700" y="8248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Mas o que temos dentro de um node?</a:t>
            </a:r>
            <a:endParaRPr b="0" i="0" sz="1800" u="none" cap="none" strike="noStrike">
              <a:solidFill>
                <a:schemeClr val="dk2"/>
              </a:solidFill>
              <a:latin typeface="Source Code Pro"/>
              <a:ea typeface="Source Code Pro"/>
              <a:cs typeface="Source Code Pro"/>
              <a:sym typeface="Source Code Pro"/>
            </a:endParaRPr>
          </a:p>
        </p:txBody>
      </p:sp>
      <p:sp>
        <p:nvSpPr>
          <p:cNvPr id="1125" name="Google Shape;1125;p141"/>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126" name="Google Shape;1126;p141"/>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127" name="Google Shape;1127;p141"/>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128" name="Google Shape;1128;p141"/>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1129" name="Google Shape;1129;p141"/>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130" name="Google Shape;1130;p141"/>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\corda\rede\composição\node\</a:t>
            </a:r>
            <a:endParaRPr sz="120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34" name="Shape 1134"/>
        <p:cNvGrpSpPr/>
        <p:nvPr/>
      </p:nvGrpSpPr>
      <p:grpSpPr>
        <a:xfrm>
          <a:off x="0" y="0"/>
          <a:ext cx="0" cy="0"/>
          <a:chOff x="0" y="0"/>
          <a:chExt cx="0" cy="0"/>
        </a:xfrm>
      </p:grpSpPr>
      <p:pic>
        <p:nvPicPr>
          <p:cNvPr id="1135" name="Google Shape;1135;p142"/>
          <p:cNvPicPr preferRelativeResize="0"/>
          <p:nvPr/>
        </p:nvPicPr>
        <p:blipFill rotWithShape="1">
          <a:blip r:embed="rId3">
            <a:alphaModFix/>
          </a:blip>
          <a:srcRect b="0" l="0" r="0" t="0"/>
          <a:stretch/>
        </p:blipFill>
        <p:spPr>
          <a:xfrm>
            <a:off x="1614500" y="521200"/>
            <a:ext cx="5992284" cy="4340950"/>
          </a:xfrm>
          <a:prstGeom prst="rect">
            <a:avLst/>
          </a:prstGeom>
          <a:noFill/>
          <a:ln>
            <a:noFill/>
          </a:ln>
        </p:spPr>
      </p:pic>
      <p:sp>
        <p:nvSpPr>
          <p:cNvPr id="1136" name="Google Shape;1136;p142"/>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137" name="Google Shape;1137;p142"/>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138" name="Google Shape;1138;p142"/>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139" name="Google Shape;1139;p142"/>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140" name="Google Shape;1140;p142"/>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141" name="Google Shape;1141;p142"/>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\corda\rede\composição\node\</a:t>
            </a:r>
            <a:endParaRPr sz="12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45" name="Shape 1145"/>
        <p:cNvGrpSpPr/>
        <p:nvPr/>
      </p:nvGrpSpPr>
      <p:grpSpPr>
        <a:xfrm>
          <a:off x="0" y="0"/>
          <a:ext cx="0" cy="0"/>
          <a:chOff x="0" y="0"/>
          <a:chExt cx="0" cy="0"/>
        </a:xfrm>
      </p:grpSpPr>
      <p:pic>
        <p:nvPicPr>
          <p:cNvPr id="1146" name="Google Shape;1146;p143"/>
          <p:cNvPicPr preferRelativeResize="0"/>
          <p:nvPr/>
        </p:nvPicPr>
        <p:blipFill rotWithShape="1">
          <a:blip r:embed="rId3">
            <a:alphaModFix/>
          </a:blip>
          <a:srcRect b="0" l="0" r="0" t="0"/>
          <a:stretch/>
        </p:blipFill>
        <p:spPr>
          <a:xfrm>
            <a:off x="1385900" y="500075"/>
            <a:ext cx="5935752" cy="4299976"/>
          </a:xfrm>
          <a:prstGeom prst="rect">
            <a:avLst/>
          </a:prstGeom>
          <a:noFill/>
          <a:ln>
            <a:noFill/>
          </a:ln>
        </p:spPr>
      </p:pic>
      <p:sp>
        <p:nvSpPr>
          <p:cNvPr id="1147" name="Google Shape;1147;p143"/>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148" name="Google Shape;1148;p143"/>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149" name="Google Shape;1149;p143"/>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150" name="Google Shape;1150;p143"/>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151" name="Google Shape;1151;p143"/>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152" name="Google Shape;1152;p143"/>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\corda\rede\composição\node\</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6"/>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209" name="Google Shape;209;p36"/>
          <p:cNvPicPr preferRelativeResize="0"/>
          <p:nvPr/>
        </p:nvPicPr>
        <p:blipFill>
          <a:blip r:embed="rId3">
            <a:alphaModFix/>
          </a:blip>
          <a:stretch>
            <a:fillRect/>
          </a:stretch>
        </p:blipFill>
        <p:spPr>
          <a:xfrm>
            <a:off x="0" y="0"/>
            <a:ext cx="9144001" cy="4959143"/>
          </a:xfrm>
          <a:prstGeom prst="rect">
            <a:avLst/>
          </a:prstGeom>
          <a:noFill/>
          <a:ln>
            <a:noFill/>
          </a:ln>
        </p:spPr>
      </p:pic>
      <p:sp>
        <p:nvSpPr>
          <p:cNvPr id="210" name="Google Shape;210;p36"/>
          <p:cNvSpPr/>
          <p:nvPr/>
        </p:nvSpPr>
        <p:spPr>
          <a:xfrm>
            <a:off x="3995625" y="2000900"/>
            <a:ext cx="459000" cy="4356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56" name="Shape 1156"/>
        <p:cNvGrpSpPr/>
        <p:nvPr/>
      </p:nvGrpSpPr>
      <p:grpSpPr>
        <a:xfrm>
          <a:off x="0" y="0"/>
          <a:ext cx="0" cy="0"/>
          <a:chOff x="0" y="0"/>
          <a:chExt cx="0" cy="0"/>
        </a:xfrm>
      </p:grpSpPr>
      <p:sp>
        <p:nvSpPr>
          <p:cNvPr id="1157" name="Google Shape;1157;p144"/>
          <p:cNvSpPr txBox="1"/>
          <p:nvPr>
            <p:ph idx="1" type="body"/>
          </p:nvPr>
        </p:nvSpPr>
        <p:spPr>
          <a:xfrm>
            <a:off x="311700" y="13582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O node de Corda, oferece uma interface RPC para comunicação.</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Toda comunicação é feita através do protocolo AMQP 1.0</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Apenas usuários autorizados podem acessar o node</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O usuário pode acessar apenas os métodos que forem autorizados</a:t>
            </a:r>
            <a:endParaRPr b="0" i="0" sz="1800" u="none" cap="none" strike="noStrike">
              <a:solidFill>
                <a:schemeClr val="dk2"/>
              </a:solidFill>
              <a:latin typeface="Source Code Pro"/>
              <a:ea typeface="Source Code Pro"/>
              <a:cs typeface="Source Code Pro"/>
              <a:sym typeface="Source Code Pro"/>
            </a:endParaRPr>
          </a:p>
        </p:txBody>
      </p:sp>
      <p:pic>
        <p:nvPicPr>
          <p:cNvPr id="1158" name="Google Shape;1158;p144"/>
          <p:cNvPicPr preferRelativeResize="0"/>
          <p:nvPr/>
        </p:nvPicPr>
        <p:blipFill rotWithShape="1">
          <a:blip r:embed="rId3">
            <a:alphaModFix/>
          </a:blip>
          <a:srcRect b="0" l="0" r="0" t="0"/>
          <a:stretch/>
        </p:blipFill>
        <p:spPr>
          <a:xfrm>
            <a:off x="7743790" y="470574"/>
            <a:ext cx="1225409" cy="887701"/>
          </a:xfrm>
          <a:prstGeom prst="rect">
            <a:avLst/>
          </a:prstGeom>
          <a:noFill/>
          <a:ln>
            <a:noFill/>
          </a:ln>
        </p:spPr>
      </p:pic>
      <p:sp>
        <p:nvSpPr>
          <p:cNvPr id="1159" name="Google Shape;1159;p144"/>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160" name="Google Shape;1160;p144"/>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161" name="Google Shape;1161;p144"/>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162" name="Google Shape;1162;p144"/>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163" name="Google Shape;1163;p144"/>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164" name="Google Shape;1164;p144"/>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\corda\rede\composição\node\</a:t>
            </a:r>
            <a:endParaRPr sz="1200"/>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68" name="Shape 1168"/>
        <p:cNvGrpSpPr/>
        <p:nvPr/>
      </p:nvGrpSpPr>
      <p:grpSpPr>
        <a:xfrm>
          <a:off x="0" y="0"/>
          <a:ext cx="0" cy="0"/>
          <a:chOff x="0" y="0"/>
          <a:chExt cx="0" cy="0"/>
        </a:xfrm>
      </p:grpSpPr>
      <p:pic>
        <p:nvPicPr>
          <p:cNvPr id="1169" name="Google Shape;1169;p145"/>
          <p:cNvPicPr preferRelativeResize="0"/>
          <p:nvPr/>
        </p:nvPicPr>
        <p:blipFill rotWithShape="1">
          <a:blip r:embed="rId3">
            <a:alphaModFix/>
          </a:blip>
          <a:srcRect b="0" l="0" r="0" t="0"/>
          <a:stretch/>
        </p:blipFill>
        <p:spPr>
          <a:xfrm>
            <a:off x="1538300" y="500075"/>
            <a:ext cx="6052302" cy="4384401"/>
          </a:xfrm>
          <a:prstGeom prst="rect">
            <a:avLst/>
          </a:prstGeom>
          <a:noFill/>
          <a:ln>
            <a:noFill/>
          </a:ln>
        </p:spPr>
      </p:pic>
      <p:sp>
        <p:nvSpPr>
          <p:cNvPr id="1170" name="Google Shape;1170;p145"/>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171" name="Google Shape;1171;p145"/>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172" name="Google Shape;1172;p145"/>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173" name="Google Shape;1173;p145"/>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174" name="Google Shape;1174;p145"/>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175" name="Google Shape;1175;p145"/>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\corda\rede\composição\node\</a:t>
            </a:r>
            <a:endParaRPr sz="120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79" name="Shape 1179"/>
        <p:cNvGrpSpPr/>
        <p:nvPr/>
      </p:nvGrpSpPr>
      <p:grpSpPr>
        <a:xfrm>
          <a:off x="0" y="0"/>
          <a:ext cx="0" cy="0"/>
          <a:chOff x="0" y="0"/>
          <a:chExt cx="0" cy="0"/>
        </a:xfrm>
      </p:grpSpPr>
      <p:pic>
        <p:nvPicPr>
          <p:cNvPr id="1180" name="Google Shape;1180;p146"/>
          <p:cNvPicPr preferRelativeResize="0"/>
          <p:nvPr/>
        </p:nvPicPr>
        <p:blipFill rotWithShape="1">
          <a:blip r:embed="rId3">
            <a:alphaModFix/>
          </a:blip>
          <a:srcRect b="0" l="0" r="0" t="0"/>
          <a:stretch/>
        </p:blipFill>
        <p:spPr>
          <a:xfrm>
            <a:off x="7684425" y="500075"/>
            <a:ext cx="1216699" cy="881375"/>
          </a:xfrm>
          <a:prstGeom prst="rect">
            <a:avLst/>
          </a:prstGeom>
          <a:noFill/>
          <a:ln>
            <a:noFill/>
          </a:ln>
        </p:spPr>
      </p:pic>
      <p:sp>
        <p:nvSpPr>
          <p:cNvPr id="1181" name="Google Shape;1181;p146"/>
          <p:cNvSpPr txBox="1"/>
          <p:nvPr>
            <p:ph idx="1" type="body"/>
          </p:nvPr>
        </p:nvSpPr>
        <p:spPr>
          <a:xfrm>
            <a:off x="311700" y="12058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O vault é onde ficam armazenados os estados mais atualizados do seu node.</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Nenhum dado é modificado no Vault, novos dados são apenas adicionados.</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É possível gravar qualquer tipo de informação dentro do Vault.</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Não existe a necessidade de compartilhar todos os dados do Vault com outros nodes.</a:t>
            </a:r>
            <a:endParaRPr b="0" i="0" sz="1800" u="none" cap="none" strike="noStrike">
              <a:solidFill>
                <a:schemeClr val="dk2"/>
              </a:solidFill>
              <a:latin typeface="Source Code Pro"/>
              <a:ea typeface="Source Code Pro"/>
              <a:cs typeface="Source Code Pro"/>
              <a:sym typeface="Source Code Pro"/>
            </a:endParaRPr>
          </a:p>
        </p:txBody>
      </p:sp>
      <p:sp>
        <p:nvSpPr>
          <p:cNvPr id="1182" name="Google Shape;1182;p146"/>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183" name="Google Shape;1183;p146"/>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184" name="Google Shape;1184;p146"/>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185" name="Google Shape;1185;p146"/>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186" name="Google Shape;1186;p146"/>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187" name="Google Shape;1187;p146"/>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\corda\rede\composição\vault\</a:t>
            </a:r>
            <a:endParaRPr sz="1200"/>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91" name="Shape 1191"/>
        <p:cNvGrpSpPr/>
        <p:nvPr/>
      </p:nvGrpSpPr>
      <p:grpSpPr>
        <a:xfrm>
          <a:off x="0" y="0"/>
          <a:ext cx="0" cy="0"/>
          <a:chOff x="0" y="0"/>
          <a:chExt cx="0" cy="0"/>
        </a:xfrm>
      </p:grpSpPr>
      <p:pic>
        <p:nvPicPr>
          <p:cNvPr id="1192" name="Google Shape;1192;p147"/>
          <p:cNvPicPr preferRelativeResize="0"/>
          <p:nvPr/>
        </p:nvPicPr>
        <p:blipFill rotWithShape="1">
          <a:blip r:embed="rId3">
            <a:alphaModFix/>
          </a:blip>
          <a:srcRect b="0" l="0" r="0" t="0"/>
          <a:stretch/>
        </p:blipFill>
        <p:spPr>
          <a:xfrm>
            <a:off x="1462100" y="500075"/>
            <a:ext cx="6041424" cy="4376525"/>
          </a:xfrm>
          <a:prstGeom prst="rect">
            <a:avLst/>
          </a:prstGeom>
          <a:noFill/>
          <a:ln>
            <a:noFill/>
          </a:ln>
        </p:spPr>
      </p:pic>
      <p:sp>
        <p:nvSpPr>
          <p:cNvPr id="1193" name="Google Shape;1193;p147"/>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194" name="Google Shape;1194;p147"/>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195" name="Google Shape;1195;p147"/>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196" name="Google Shape;1196;p147"/>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197" name="Google Shape;1197;p147"/>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198" name="Google Shape;1198;p147"/>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\corda\rede\composição\indentity\</a:t>
            </a:r>
            <a:endParaRPr sz="1200"/>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02" name="Shape 1202"/>
        <p:cNvGrpSpPr/>
        <p:nvPr/>
      </p:nvGrpSpPr>
      <p:grpSpPr>
        <a:xfrm>
          <a:off x="0" y="0"/>
          <a:ext cx="0" cy="0"/>
          <a:chOff x="0" y="0"/>
          <a:chExt cx="0" cy="0"/>
        </a:xfrm>
      </p:grpSpPr>
      <p:pic>
        <p:nvPicPr>
          <p:cNvPr id="1203" name="Google Shape;1203;p148"/>
          <p:cNvPicPr preferRelativeResize="0"/>
          <p:nvPr/>
        </p:nvPicPr>
        <p:blipFill rotWithShape="1">
          <a:blip r:embed="rId3">
            <a:alphaModFix/>
          </a:blip>
          <a:srcRect b="0" l="0" r="0" t="0"/>
          <a:stretch/>
        </p:blipFill>
        <p:spPr>
          <a:xfrm>
            <a:off x="7698190" y="500065"/>
            <a:ext cx="1279125" cy="926600"/>
          </a:xfrm>
          <a:prstGeom prst="rect">
            <a:avLst/>
          </a:prstGeom>
          <a:noFill/>
          <a:ln>
            <a:noFill/>
          </a:ln>
        </p:spPr>
      </p:pic>
      <p:sp>
        <p:nvSpPr>
          <p:cNvPr id="1204" name="Google Shape;1204;p148"/>
          <p:cNvSpPr txBox="1"/>
          <p:nvPr>
            <p:ph idx="1" type="body"/>
          </p:nvPr>
        </p:nvSpPr>
        <p:spPr>
          <a:xfrm>
            <a:off x="311700" y="1434475"/>
            <a:ext cx="8520600" cy="37968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Este serviço expõe as informações relacionadas à identidade na rede.</a:t>
            </a:r>
            <a:endParaRPr b="0" i="0" sz="1800" u="none" cap="none" strike="noStrike">
              <a:solidFill>
                <a:schemeClr val="dk2"/>
              </a:solidFill>
              <a:latin typeface="Source Code Pro"/>
              <a:ea typeface="Source Code Pro"/>
              <a:cs typeface="Source Code Pro"/>
              <a:sym typeface="Source Code Pro"/>
            </a:endParaRPr>
          </a:p>
          <a:p>
            <a:pPr indent="45720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Resolve problemas de resolução de nome. </a:t>
            </a:r>
            <a:endParaRPr b="0" i="0" sz="1800" u="none" cap="none" strike="noStrike">
              <a:solidFill>
                <a:schemeClr val="dk2"/>
              </a:solidFill>
              <a:latin typeface="Source Code Pro"/>
              <a:ea typeface="Source Code Pro"/>
              <a:cs typeface="Source Code Pro"/>
              <a:sym typeface="Source Code Pro"/>
            </a:endParaRPr>
          </a:p>
          <a:p>
            <a:pPr indent="45720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Assina transações.</a:t>
            </a:r>
            <a:endParaRPr b="0" i="0" sz="1800" u="none" cap="none" strike="noStrike">
              <a:solidFill>
                <a:schemeClr val="dk2"/>
              </a:solidFill>
              <a:latin typeface="Source Code Pro"/>
              <a:ea typeface="Source Code Pro"/>
              <a:cs typeface="Source Code Pro"/>
              <a:sym typeface="Source Code Pro"/>
            </a:endParaRPr>
          </a:p>
          <a:p>
            <a:pPr indent="457200" lvl="0" marL="0" marR="0" rtl="0" algn="l">
              <a:lnSpc>
                <a:spcPct val="115000"/>
              </a:lnSpc>
              <a:spcBef>
                <a:spcPts val="160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Abstrair todo o conceito de criptografia para que o programador não tenha que se preocupar com isso.</a:t>
            </a:r>
            <a:br>
              <a:rPr b="0" i="0" lang="pt-BR" sz="1800" u="none" cap="none" strike="noStrike">
                <a:solidFill>
                  <a:schemeClr val="dk2"/>
                </a:solidFill>
                <a:latin typeface="Source Code Pro"/>
                <a:ea typeface="Source Code Pro"/>
                <a:cs typeface="Source Code Pro"/>
                <a:sym typeface="Source Code Pro"/>
              </a:rPr>
            </a:br>
            <a:endParaRPr b="0" i="0" sz="1800" u="none" cap="none" strike="noStrike">
              <a:solidFill>
                <a:schemeClr val="dk2"/>
              </a:solidFill>
              <a:latin typeface="Source Code Pro"/>
              <a:ea typeface="Source Code Pro"/>
              <a:cs typeface="Source Code Pro"/>
              <a:sym typeface="Source Code Pro"/>
            </a:endParaRPr>
          </a:p>
        </p:txBody>
      </p:sp>
      <p:sp>
        <p:nvSpPr>
          <p:cNvPr id="1205" name="Google Shape;1205;p148"/>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206" name="Google Shape;1206;p148"/>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207" name="Google Shape;1207;p148"/>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208" name="Google Shape;1208;p148"/>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209" name="Google Shape;1209;p148"/>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210" name="Google Shape;1210;p148"/>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\corda\rede\composição\indentity\</a:t>
            </a:r>
            <a:endParaRPr sz="1200"/>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14" name="Shape 1214"/>
        <p:cNvGrpSpPr/>
        <p:nvPr/>
      </p:nvGrpSpPr>
      <p:grpSpPr>
        <a:xfrm>
          <a:off x="0" y="0"/>
          <a:ext cx="0" cy="0"/>
          <a:chOff x="0" y="0"/>
          <a:chExt cx="0" cy="0"/>
        </a:xfrm>
      </p:grpSpPr>
      <p:pic>
        <p:nvPicPr>
          <p:cNvPr id="1215" name="Google Shape;1215;p149"/>
          <p:cNvPicPr preferRelativeResize="0"/>
          <p:nvPr/>
        </p:nvPicPr>
        <p:blipFill rotWithShape="1">
          <a:blip r:embed="rId3">
            <a:alphaModFix/>
          </a:blip>
          <a:srcRect b="0" l="0" r="0" t="0"/>
          <a:stretch/>
        </p:blipFill>
        <p:spPr>
          <a:xfrm>
            <a:off x="1385898" y="500073"/>
            <a:ext cx="5958850" cy="4316699"/>
          </a:xfrm>
          <a:prstGeom prst="rect">
            <a:avLst/>
          </a:prstGeom>
          <a:noFill/>
          <a:ln>
            <a:noFill/>
          </a:ln>
        </p:spPr>
      </p:pic>
      <p:sp>
        <p:nvSpPr>
          <p:cNvPr id="1216" name="Google Shape;1216;p149"/>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217" name="Google Shape;1217;p149"/>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218" name="Google Shape;1218;p149"/>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219" name="Google Shape;1219;p149"/>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220" name="Google Shape;1220;p149"/>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221" name="Google Shape;1221;p149"/>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\corda\rede\composição\messaging\</a:t>
            </a:r>
            <a:endParaRPr sz="1200"/>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25" name="Shape 1225"/>
        <p:cNvGrpSpPr/>
        <p:nvPr/>
      </p:nvGrpSpPr>
      <p:grpSpPr>
        <a:xfrm>
          <a:off x="0" y="0"/>
          <a:ext cx="0" cy="0"/>
          <a:chOff x="0" y="0"/>
          <a:chExt cx="0" cy="0"/>
        </a:xfrm>
      </p:grpSpPr>
      <p:pic>
        <p:nvPicPr>
          <p:cNvPr id="1226" name="Google Shape;1226;p150"/>
          <p:cNvPicPr preferRelativeResize="0"/>
          <p:nvPr/>
        </p:nvPicPr>
        <p:blipFill rotWithShape="1">
          <a:blip r:embed="rId3">
            <a:alphaModFix/>
          </a:blip>
          <a:srcRect b="0" l="0" r="0" t="0"/>
          <a:stretch/>
        </p:blipFill>
        <p:spPr>
          <a:xfrm>
            <a:off x="7727326" y="500076"/>
            <a:ext cx="1097600" cy="795099"/>
          </a:xfrm>
          <a:prstGeom prst="rect">
            <a:avLst/>
          </a:prstGeom>
          <a:noFill/>
          <a:ln>
            <a:noFill/>
          </a:ln>
        </p:spPr>
      </p:pic>
      <p:sp>
        <p:nvSpPr>
          <p:cNvPr id="1227" name="Google Shape;1227;p150"/>
          <p:cNvSpPr txBox="1"/>
          <p:nvPr>
            <p:ph idx="1" type="body"/>
          </p:nvPr>
        </p:nvSpPr>
        <p:spPr>
          <a:xfrm>
            <a:off x="311700" y="1205875"/>
            <a:ext cx="8520600" cy="37968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Toda a comunicação que é realizada com outros nodes ocorre através do serviço de mensageria.</a:t>
            </a:r>
            <a:endParaRPr b="0" i="0" sz="1800" u="none" cap="none" strike="noStrike">
              <a:solidFill>
                <a:schemeClr val="dk2"/>
              </a:solidFill>
              <a:latin typeface="Source Code Pro"/>
              <a:ea typeface="Source Code Pro"/>
              <a:cs typeface="Source Code Pro"/>
              <a:sym typeface="Source Code Pro"/>
            </a:endParaRPr>
          </a:p>
          <a:p>
            <a:pPr indent="45720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Garante que nenhuma mensagem será perdida caso um dos nodes esteja fora do ar.</a:t>
            </a:r>
            <a:endParaRPr b="0" i="0" sz="1800" u="none" cap="none" strike="noStrike">
              <a:solidFill>
                <a:schemeClr val="dk2"/>
              </a:solidFill>
              <a:latin typeface="Source Code Pro"/>
              <a:ea typeface="Source Code Pro"/>
              <a:cs typeface="Source Code Pro"/>
              <a:sym typeface="Source Code Pro"/>
            </a:endParaRPr>
          </a:p>
          <a:p>
            <a:pPr indent="45720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Armazena as suas mensagens caso o seu node esteja fora do ar.</a:t>
            </a:r>
            <a:endParaRPr b="0" i="0" sz="1800" u="none" cap="none" strike="noStrike">
              <a:solidFill>
                <a:schemeClr val="dk2"/>
              </a:solidFill>
              <a:latin typeface="Source Code Pro"/>
              <a:ea typeface="Source Code Pro"/>
              <a:cs typeface="Source Code Pro"/>
              <a:sym typeface="Source Code Pro"/>
            </a:endParaRPr>
          </a:p>
          <a:p>
            <a:pPr indent="457200" lvl="0" marL="0" marR="0" rtl="0" algn="l">
              <a:lnSpc>
                <a:spcPct val="115000"/>
              </a:lnSpc>
              <a:spcBef>
                <a:spcPts val="160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Realiza toda comunicação através do protocolo AMQP 1.0 sobre TLS.</a:t>
            </a:r>
            <a:endParaRPr b="0" i="0" sz="1800" u="none" cap="none" strike="noStrike">
              <a:solidFill>
                <a:schemeClr val="dk2"/>
              </a:solidFill>
              <a:latin typeface="Source Code Pro"/>
              <a:ea typeface="Source Code Pro"/>
              <a:cs typeface="Source Code Pro"/>
              <a:sym typeface="Source Code Pro"/>
            </a:endParaRPr>
          </a:p>
        </p:txBody>
      </p:sp>
      <p:sp>
        <p:nvSpPr>
          <p:cNvPr id="1228" name="Google Shape;1228;p150"/>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229" name="Google Shape;1229;p150"/>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230" name="Google Shape;1230;p150"/>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231" name="Google Shape;1231;p150"/>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232" name="Google Shape;1232;p150"/>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233" name="Google Shape;1233;p150"/>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\corda\rede\composição\messaging\</a:t>
            </a:r>
            <a:endParaRPr sz="1200"/>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37" name="Shape 1237"/>
        <p:cNvGrpSpPr/>
        <p:nvPr/>
      </p:nvGrpSpPr>
      <p:grpSpPr>
        <a:xfrm>
          <a:off x="0" y="0"/>
          <a:ext cx="0" cy="0"/>
          <a:chOff x="0" y="0"/>
          <a:chExt cx="0" cy="0"/>
        </a:xfrm>
      </p:grpSpPr>
      <p:sp>
        <p:nvSpPr>
          <p:cNvPr id="1238" name="Google Shape;1238;p151"/>
          <p:cNvSpPr txBox="1"/>
          <p:nvPr>
            <p:ph idx="1" type="body"/>
          </p:nvPr>
        </p:nvSpPr>
        <p:spPr>
          <a:xfrm>
            <a:off x="311700" y="10534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O que precisamos para construir um corDapp?</a:t>
            </a:r>
            <a:endParaRPr b="0" i="0" sz="1800" u="none" cap="none" strike="noStrike">
              <a:solidFill>
                <a:schemeClr val="dk2"/>
              </a:solidFill>
              <a:latin typeface="Source Code Pro"/>
              <a:ea typeface="Source Code Pro"/>
              <a:cs typeface="Source Code Pro"/>
              <a:sym typeface="Source Code Pro"/>
            </a:endParaRPr>
          </a:p>
        </p:txBody>
      </p:sp>
      <p:sp>
        <p:nvSpPr>
          <p:cNvPr id="1239" name="Google Shape;1239;p151"/>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240" name="Google Shape;1240;p151"/>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241" name="Google Shape;1241;p151"/>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242" name="Google Shape;1242;p151"/>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1243" name="Google Shape;1243;p151"/>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244" name="Google Shape;1244;p151"/>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\corda\rede\corDapp\</a:t>
            </a:r>
            <a:endParaRPr sz="1200"/>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48" name="Shape 1248"/>
        <p:cNvGrpSpPr/>
        <p:nvPr/>
      </p:nvGrpSpPr>
      <p:grpSpPr>
        <a:xfrm>
          <a:off x="0" y="0"/>
          <a:ext cx="0" cy="0"/>
          <a:chOff x="0" y="0"/>
          <a:chExt cx="0" cy="0"/>
        </a:xfrm>
      </p:grpSpPr>
      <p:pic>
        <p:nvPicPr>
          <p:cNvPr id="1249" name="Google Shape;1249;p152"/>
          <p:cNvPicPr preferRelativeResize="0"/>
          <p:nvPr/>
        </p:nvPicPr>
        <p:blipFill rotWithShape="1">
          <a:blip r:embed="rId3">
            <a:alphaModFix/>
          </a:blip>
          <a:srcRect b="0" l="0" r="0" t="0"/>
          <a:stretch/>
        </p:blipFill>
        <p:spPr>
          <a:xfrm>
            <a:off x="1309700" y="500075"/>
            <a:ext cx="5971850" cy="4326150"/>
          </a:xfrm>
          <a:prstGeom prst="rect">
            <a:avLst/>
          </a:prstGeom>
          <a:noFill/>
          <a:ln>
            <a:noFill/>
          </a:ln>
        </p:spPr>
      </p:pic>
      <p:sp>
        <p:nvSpPr>
          <p:cNvPr id="1250" name="Google Shape;1250;p152"/>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251" name="Google Shape;1251;p152"/>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252" name="Google Shape;1252;p152"/>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253" name="Google Shape;1253;p152"/>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254" name="Google Shape;1254;p152"/>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255" name="Google Shape;1255;p152"/>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\corda\rede\corDapp\peças</a:t>
            </a:r>
            <a:endParaRPr sz="1200"/>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59" name="Shape 1259"/>
        <p:cNvGrpSpPr/>
        <p:nvPr/>
      </p:nvGrpSpPr>
      <p:grpSpPr>
        <a:xfrm>
          <a:off x="0" y="0"/>
          <a:ext cx="0" cy="0"/>
          <a:chOff x="0" y="0"/>
          <a:chExt cx="0" cy="0"/>
        </a:xfrm>
      </p:grpSpPr>
      <p:pic>
        <p:nvPicPr>
          <p:cNvPr id="1260" name="Google Shape;1260;p153"/>
          <p:cNvPicPr preferRelativeResize="0"/>
          <p:nvPr/>
        </p:nvPicPr>
        <p:blipFill rotWithShape="1">
          <a:blip r:embed="rId3">
            <a:alphaModFix/>
          </a:blip>
          <a:srcRect b="0" l="0" r="0" t="0"/>
          <a:stretch/>
        </p:blipFill>
        <p:spPr>
          <a:xfrm>
            <a:off x="7670539" y="576264"/>
            <a:ext cx="1078175" cy="781025"/>
          </a:xfrm>
          <a:prstGeom prst="rect">
            <a:avLst/>
          </a:prstGeom>
          <a:noFill/>
          <a:ln>
            <a:noFill/>
          </a:ln>
        </p:spPr>
      </p:pic>
      <p:sp>
        <p:nvSpPr>
          <p:cNvPr id="1261" name="Google Shape;1261;p153"/>
          <p:cNvSpPr txBox="1"/>
          <p:nvPr>
            <p:ph idx="1" type="body"/>
          </p:nvPr>
        </p:nvSpPr>
        <p:spPr>
          <a:xfrm>
            <a:off x="311700" y="12820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As peças fundamentais de um contrato são:</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160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States</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Transactions</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Contract</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Flow</a:t>
            </a:r>
            <a:endParaRPr b="0" i="0" sz="1800" u="none" cap="none" strike="noStrike">
              <a:solidFill>
                <a:schemeClr val="dk2"/>
              </a:solidFill>
              <a:latin typeface="Source Code Pro"/>
              <a:ea typeface="Source Code Pro"/>
              <a:cs typeface="Source Code Pro"/>
              <a:sym typeface="Source Code Pro"/>
            </a:endParaRPr>
          </a:p>
        </p:txBody>
      </p:sp>
      <p:sp>
        <p:nvSpPr>
          <p:cNvPr id="1262" name="Google Shape;1262;p153"/>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263" name="Google Shape;1263;p153"/>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264" name="Google Shape;1264;p153"/>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265" name="Google Shape;1265;p153"/>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266" name="Google Shape;1266;p153"/>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267" name="Google Shape;1267;p153"/>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\corda\rede\corDapp\peças</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Agora vamos dar uma olhada nos arquivos.</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Navegue para o pacote </a:t>
            </a:r>
            <a:r>
              <a:rPr lang="pt-BR" sz="2400">
                <a:solidFill>
                  <a:srgbClr val="FFFF00"/>
                </a:solidFill>
                <a:latin typeface="Lato"/>
                <a:ea typeface="Lato"/>
                <a:cs typeface="Lato"/>
                <a:sym typeface="Lato"/>
              </a:rPr>
              <a:t>com.example.state </a:t>
            </a:r>
            <a:r>
              <a:rPr lang="pt-BR" sz="2400">
                <a:solidFill>
                  <a:srgbClr val="FFFFFF"/>
                </a:solidFill>
                <a:latin typeface="Lato"/>
                <a:ea typeface="Lato"/>
                <a:cs typeface="Lato"/>
                <a:sym typeface="Lato"/>
              </a:rPr>
              <a:t>e acesse o arquivo </a:t>
            </a:r>
            <a:r>
              <a:rPr lang="pt-BR" sz="2400">
                <a:solidFill>
                  <a:srgbClr val="FFFF00"/>
                </a:solidFill>
                <a:latin typeface="Lato"/>
                <a:ea typeface="Lato"/>
                <a:cs typeface="Lato"/>
                <a:sym typeface="Lato"/>
              </a:rPr>
              <a:t>IOUState</a:t>
            </a:r>
            <a:endParaRPr sz="2400">
              <a:solidFill>
                <a:srgbClr val="FFFF00"/>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71" name="Shape 1271"/>
        <p:cNvGrpSpPr/>
        <p:nvPr/>
      </p:nvGrpSpPr>
      <p:grpSpPr>
        <a:xfrm>
          <a:off x="0" y="0"/>
          <a:ext cx="0" cy="0"/>
          <a:chOff x="0" y="0"/>
          <a:chExt cx="0" cy="0"/>
        </a:xfrm>
      </p:grpSpPr>
      <p:sp>
        <p:nvSpPr>
          <p:cNvPr id="1272" name="Google Shape;1272;p154"/>
          <p:cNvSpPr txBox="1"/>
          <p:nvPr>
            <p:ph idx="1" type="body"/>
          </p:nvPr>
        </p:nvSpPr>
        <p:spPr>
          <a:xfrm>
            <a:off x="311700" y="8248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States</a:t>
            </a:r>
            <a:endParaRPr b="0" i="0" sz="1800" u="none" cap="none" strike="noStrike">
              <a:solidFill>
                <a:schemeClr val="dk2"/>
              </a:solidFill>
              <a:latin typeface="Source Code Pro"/>
              <a:ea typeface="Source Code Pro"/>
              <a:cs typeface="Source Code Pro"/>
              <a:sym typeface="Source Code Pro"/>
            </a:endParaRPr>
          </a:p>
        </p:txBody>
      </p:sp>
      <p:pic>
        <p:nvPicPr>
          <p:cNvPr id="1273" name="Google Shape;1273;p154"/>
          <p:cNvPicPr preferRelativeResize="0"/>
          <p:nvPr/>
        </p:nvPicPr>
        <p:blipFill rotWithShape="1">
          <a:blip r:embed="rId3">
            <a:alphaModFix/>
          </a:blip>
          <a:srcRect b="0" l="0" r="0" t="0"/>
          <a:stretch/>
        </p:blipFill>
        <p:spPr>
          <a:xfrm>
            <a:off x="995363" y="1528763"/>
            <a:ext cx="7153275" cy="2390775"/>
          </a:xfrm>
          <a:prstGeom prst="rect">
            <a:avLst/>
          </a:prstGeom>
          <a:noFill/>
          <a:ln>
            <a:noFill/>
          </a:ln>
        </p:spPr>
      </p:pic>
      <p:sp>
        <p:nvSpPr>
          <p:cNvPr id="1274" name="Google Shape;1274;p154"/>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275" name="Google Shape;1275;p154"/>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276" name="Google Shape;1276;p154"/>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277" name="Google Shape;1277;p154"/>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278" name="Google Shape;1278;p154"/>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279" name="Google Shape;1279;p154"/>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\corda\rede\corDapp\peças\</a:t>
            </a:r>
            <a:endParaRPr sz="1200"/>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83" name="Shape 1283"/>
        <p:cNvGrpSpPr/>
        <p:nvPr/>
      </p:nvGrpSpPr>
      <p:grpSpPr>
        <a:xfrm>
          <a:off x="0" y="0"/>
          <a:ext cx="0" cy="0"/>
          <a:chOff x="0" y="0"/>
          <a:chExt cx="0" cy="0"/>
        </a:xfrm>
      </p:grpSpPr>
      <p:sp>
        <p:nvSpPr>
          <p:cNvPr id="1284" name="Google Shape;1284;p155"/>
          <p:cNvSpPr txBox="1"/>
          <p:nvPr>
            <p:ph idx="1" type="body"/>
          </p:nvPr>
        </p:nvSpPr>
        <p:spPr>
          <a:xfrm>
            <a:off x="311700" y="10534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States representam todos os estados que um contrato esteve.</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Toda modificação em um State gera um novo State, que assume a posição de verdade sobre o contrato.</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States são governados por um Contract.</a:t>
            </a:r>
            <a:endParaRPr b="0" i="0" sz="1800" u="none" cap="none" strike="noStrike">
              <a:solidFill>
                <a:schemeClr val="dk2"/>
              </a:solidFill>
              <a:latin typeface="Source Code Pro"/>
              <a:ea typeface="Source Code Pro"/>
              <a:cs typeface="Source Code Pro"/>
              <a:sym typeface="Source Code Pro"/>
            </a:endParaRPr>
          </a:p>
        </p:txBody>
      </p:sp>
      <p:sp>
        <p:nvSpPr>
          <p:cNvPr id="1285" name="Google Shape;1285;p155"/>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286" name="Google Shape;1286;p155"/>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287" name="Google Shape;1287;p155"/>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288" name="Google Shape;1288;p155"/>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1289" name="Google Shape;1289;p155"/>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290" name="Google Shape;1290;p155"/>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\corda\rede\corDapp\peças\</a:t>
            </a:r>
            <a:endParaRPr sz="1200"/>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94" name="Shape 1294"/>
        <p:cNvGrpSpPr/>
        <p:nvPr/>
      </p:nvGrpSpPr>
      <p:grpSpPr>
        <a:xfrm>
          <a:off x="0" y="0"/>
          <a:ext cx="0" cy="0"/>
          <a:chOff x="0" y="0"/>
          <a:chExt cx="0" cy="0"/>
        </a:xfrm>
      </p:grpSpPr>
      <p:sp>
        <p:nvSpPr>
          <p:cNvPr id="1295" name="Google Shape;1295;p156"/>
          <p:cNvSpPr txBox="1"/>
          <p:nvPr>
            <p:ph idx="1" type="body"/>
          </p:nvPr>
        </p:nvSpPr>
        <p:spPr>
          <a:xfrm>
            <a:off x="311700" y="7486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Transactions</a:t>
            </a:r>
            <a:endParaRPr b="0" i="0" sz="1800" u="none" cap="none" strike="noStrike">
              <a:solidFill>
                <a:schemeClr val="dk2"/>
              </a:solidFill>
              <a:latin typeface="Source Code Pro"/>
              <a:ea typeface="Source Code Pro"/>
              <a:cs typeface="Source Code Pro"/>
              <a:sym typeface="Source Code Pro"/>
            </a:endParaRPr>
          </a:p>
        </p:txBody>
      </p:sp>
      <p:pic>
        <p:nvPicPr>
          <p:cNvPr id="1296" name="Google Shape;1296;p156"/>
          <p:cNvPicPr preferRelativeResize="0"/>
          <p:nvPr/>
        </p:nvPicPr>
        <p:blipFill rotWithShape="1">
          <a:blip r:embed="rId3">
            <a:alphaModFix/>
          </a:blip>
          <a:srcRect b="0" l="0" r="0" t="0"/>
          <a:stretch/>
        </p:blipFill>
        <p:spPr>
          <a:xfrm>
            <a:off x="0" y="1597975"/>
            <a:ext cx="8686274" cy="2538525"/>
          </a:xfrm>
          <a:prstGeom prst="rect">
            <a:avLst/>
          </a:prstGeom>
          <a:noFill/>
          <a:ln>
            <a:noFill/>
          </a:ln>
        </p:spPr>
      </p:pic>
      <p:sp>
        <p:nvSpPr>
          <p:cNvPr id="1297" name="Google Shape;1297;p156"/>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298" name="Google Shape;1298;p156"/>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299" name="Google Shape;1299;p156"/>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300" name="Google Shape;1300;p156"/>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301" name="Google Shape;1301;p156"/>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302" name="Google Shape;1302;p156"/>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\corda\rede\corDapp\peças\</a:t>
            </a:r>
            <a:endParaRPr sz="1200"/>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06" name="Shape 1306"/>
        <p:cNvGrpSpPr/>
        <p:nvPr/>
      </p:nvGrpSpPr>
      <p:grpSpPr>
        <a:xfrm>
          <a:off x="0" y="0"/>
          <a:ext cx="0" cy="0"/>
          <a:chOff x="0" y="0"/>
          <a:chExt cx="0" cy="0"/>
        </a:xfrm>
      </p:grpSpPr>
      <p:sp>
        <p:nvSpPr>
          <p:cNvPr id="1307" name="Google Shape;1307;p157"/>
          <p:cNvSpPr txBox="1"/>
          <p:nvPr>
            <p:ph idx="1" type="body"/>
          </p:nvPr>
        </p:nvSpPr>
        <p:spPr>
          <a:xfrm>
            <a:off x="311700" y="7486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Transactions são propostas de alteração do ledger, funcionam como uma operação de alteração de um banco de dados.</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O nível de complexidade de uma transação é variável.</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Não é existe uma regra que impeça você de criar uma transação, mas não significa que a transação vai ser aceita.</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Uma mesma transação pode alterar vários States de tipos diferentes.</a:t>
            </a:r>
            <a:endParaRPr b="0" i="0" sz="1800" u="none" cap="none" strike="noStrike">
              <a:solidFill>
                <a:schemeClr val="dk2"/>
              </a:solidFill>
              <a:latin typeface="Source Code Pro"/>
              <a:ea typeface="Source Code Pro"/>
              <a:cs typeface="Source Code Pro"/>
              <a:sym typeface="Source Code Pro"/>
            </a:endParaRPr>
          </a:p>
        </p:txBody>
      </p:sp>
      <p:sp>
        <p:nvSpPr>
          <p:cNvPr id="1308" name="Google Shape;1308;p157"/>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309" name="Google Shape;1309;p157"/>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310" name="Google Shape;1310;p157"/>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311" name="Google Shape;1311;p157"/>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1312" name="Google Shape;1312;p157"/>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313" name="Google Shape;1313;p157"/>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\corda\rede\corDapp\peças\</a:t>
            </a:r>
            <a:endParaRPr sz="1200"/>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17" name="Shape 1317"/>
        <p:cNvGrpSpPr/>
        <p:nvPr/>
      </p:nvGrpSpPr>
      <p:grpSpPr>
        <a:xfrm>
          <a:off x="0" y="0"/>
          <a:ext cx="0" cy="0"/>
          <a:chOff x="0" y="0"/>
          <a:chExt cx="0" cy="0"/>
        </a:xfrm>
      </p:grpSpPr>
      <p:sp>
        <p:nvSpPr>
          <p:cNvPr id="1318" name="Google Shape;1318;p158"/>
          <p:cNvSpPr txBox="1"/>
          <p:nvPr>
            <p:ph idx="1" type="body"/>
          </p:nvPr>
        </p:nvSpPr>
        <p:spPr>
          <a:xfrm>
            <a:off x="311700" y="6724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Contract</a:t>
            </a:r>
            <a:endParaRPr b="0" i="0" sz="1800" u="none" cap="none" strike="noStrike">
              <a:solidFill>
                <a:schemeClr val="dk2"/>
              </a:solidFill>
              <a:latin typeface="Source Code Pro"/>
              <a:ea typeface="Source Code Pro"/>
              <a:cs typeface="Source Code Pro"/>
              <a:sym typeface="Source Code Pro"/>
            </a:endParaRPr>
          </a:p>
        </p:txBody>
      </p:sp>
      <p:pic>
        <p:nvPicPr>
          <p:cNvPr id="1319" name="Google Shape;1319;p158"/>
          <p:cNvPicPr preferRelativeResize="0"/>
          <p:nvPr/>
        </p:nvPicPr>
        <p:blipFill rotWithShape="1">
          <a:blip r:embed="rId3">
            <a:alphaModFix/>
          </a:blip>
          <a:srcRect b="0" l="0" r="0" t="0"/>
          <a:stretch/>
        </p:blipFill>
        <p:spPr>
          <a:xfrm>
            <a:off x="1542238" y="1116475"/>
            <a:ext cx="6200775" cy="3352800"/>
          </a:xfrm>
          <a:prstGeom prst="rect">
            <a:avLst/>
          </a:prstGeom>
          <a:noFill/>
          <a:ln>
            <a:noFill/>
          </a:ln>
        </p:spPr>
      </p:pic>
      <p:sp>
        <p:nvSpPr>
          <p:cNvPr id="1320" name="Google Shape;1320;p158"/>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321" name="Google Shape;1321;p158"/>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322" name="Google Shape;1322;p158"/>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323" name="Google Shape;1323;p158"/>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324" name="Google Shape;1324;p158"/>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325" name="Google Shape;1325;p158"/>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\corda\rede\corDapp\peças\</a:t>
            </a:r>
            <a:endParaRPr sz="1200"/>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29" name="Shape 1329"/>
        <p:cNvGrpSpPr/>
        <p:nvPr/>
      </p:nvGrpSpPr>
      <p:grpSpPr>
        <a:xfrm>
          <a:off x="0" y="0"/>
          <a:ext cx="0" cy="0"/>
          <a:chOff x="0" y="0"/>
          <a:chExt cx="0" cy="0"/>
        </a:xfrm>
      </p:grpSpPr>
      <p:sp>
        <p:nvSpPr>
          <p:cNvPr id="1330" name="Google Shape;1330;p159"/>
          <p:cNvSpPr txBox="1"/>
          <p:nvPr>
            <p:ph idx="1" type="body"/>
          </p:nvPr>
        </p:nvSpPr>
        <p:spPr>
          <a:xfrm>
            <a:off x="311700" y="7486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Um Contract é um conjunto de regras que deve ser aplicado sobre uma transação para garantir que as alterações propostas são válidas.</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Um Contract valida:</a:t>
            </a:r>
            <a:endParaRPr b="0" i="0" sz="1800" u="none" cap="none" strike="noStrike">
              <a:solidFill>
                <a:schemeClr val="dk2"/>
              </a:solidFill>
              <a:latin typeface="Source Code Pro"/>
              <a:ea typeface="Source Code Pro"/>
              <a:cs typeface="Source Code Pro"/>
              <a:sym typeface="Source Code Pro"/>
            </a:endParaRPr>
          </a:p>
          <a:p>
            <a:pPr indent="-342900" lvl="0" marL="914400" marR="0" rtl="0" algn="l">
              <a:lnSpc>
                <a:spcPct val="115000"/>
              </a:lnSpc>
              <a:spcBef>
                <a:spcPts val="160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Entradas e Saídas de uma Transaction</a:t>
            </a:r>
            <a:endParaRPr b="0" i="0" sz="1800" u="none" cap="none" strike="noStrike">
              <a:solidFill>
                <a:schemeClr val="dk2"/>
              </a:solidFill>
              <a:latin typeface="Source Code Pro"/>
              <a:ea typeface="Source Code Pro"/>
              <a:cs typeface="Source Code Pro"/>
              <a:sym typeface="Source Code Pro"/>
            </a:endParaRPr>
          </a:p>
          <a:p>
            <a:pPr indent="-342900" lvl="0" marL="9144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Dados</a:t>
            </a:r>
            <a:endParaRPr b="0" i="0" sz="1800" u="none" cap="none" strike="noStrike">
              <a:solidFill>
                <a:schemeClr val="dk2"/>
              </a:solidFill>
              <a:latin typeface="Source Code Pro"/>
              <a:ea typeface="Source Code Pro"/>
              <a:cs typeface="Source Code Pro"/>
              <a:sym typeface="Source Code Pro"/>
            </a:endParaRPr>
          </a:p>
          <a:p>
            <a:pPr indent="-342900" lvl="0" marL="9144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Regras de negócio</a:t>
            </a:r>
            <a:endParaRPr b="0" i="0" sz="1800" u="none" cap="none" strike="noStrike">
              <a:solidFill>
                <a:schemeClr val="dk2"/>
              </a:solidFill>
              <a:latin typeface="Source Code Pro"/>
              <a:ea typeface="Source Code Pro"/>
              <a:cs typeface="Source Code Pro"/>
              <a:sym typeface="Source Code Pro"/>
            </a:endParaRPr>
          </a:p>
          <a:p>
            <a:pPr indent="-342900" lvl="0" marL="9144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Participantes</a:t>
            </a:r>
            <a:endParaRPr b="0" i="0" sz="1800" u="none" cap="none" strike="noStrike">
              <a:solidFill>
                <a:schemeClr val="dk2"/>
              </a:solidFill>
              <a:latin typeface="Source Code Pro"/>
              <a:ea typeface="Source Code Pro"/>
              <a:cs typeface="Source Code Pro"/>
              <a:sym typeface="Source Code Pro"/>
            </a:endParaRPr>
          </a:p>
        </p:txBody>
      </p:sp>
      <p:sp>
        <p:nvSpPr>
          <p:cNvPr id="1331" name="Google Shape;1331;p159"/>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332" name="Google Shape;1332;p159"/>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333" name="Google Shape;1333;p159"/>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334" name="Google Shape;1334;p159"/>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1335" name="Google Shape;1335;p159"/>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336" name="Google Shape;1336;p159"/>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\corda\rede\corDapp\peças\</a:t>
            </a:r>
            <a:endParaRPr sz="1200"/>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40" name="Shape 1340"/>
        <p:cNvGrpSpPr/>
        <p:nvPr/>
      </p:nvGrpSpPr>
      <p:grpSpPr>
        <a:xfrm>
          <a:off x="0" y="0"/>
          <a:ext cx="0" cy="0"/>
          <a:chOff x="0" y="0"/>
          <a:chExt cx="0" cy="0"/>
        </a:xfrm>
      </p:grpSpPr>
      <p:sp>
        <p:nvSpPr>
          <p:cNvPr id="1341" name="Google Shape;1341;p160"/>
          <p:cNvSpPr txBox="1"/>
          <p:nvPr>
            <p:ph idx="1" type="body"/>
          </p:nvPr>
        </p:nvSpPr>
        <p:spPr>
          <a:xfrm>
            <a:off x="311700" y="6724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Flow</a:t>
            </a:r>
            <a:endParaRPr b="0" i="0" sz="1800" u="none" cap="none" strike="noStrike">
              <a:solidFill>
                <a:schemeClr val="dk2"/>
              </a:solidFill>
              <a:latin typeface="Source Code Pro"/>
              <a:ea typeface="Source Code Pro"/>
              <a:cs typeface="Source Code Pro"/>
              <a:sym typeface="Source Code Pro"/>
            </a:endParaRPr>
          </a:p>
        </p:txBody>
      </p:sp>
      <p:sp>
        <p:nvSpPr>
          <p:cNvPr id="1342" name="Google Shape;1342;p160"/>
          <p:cNvSpPr/>
          <p:nvPr/>
        </p:nvSpPr>
        <p:spPr>
          <a:xfrm>
            <a:off x="1927850" y="2279025"/>
            <a:ext cx="200100" cy="2235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60"/>
          <p:cNvSpPr/>
          <p:nvPr/>
        </p:nvSpPr>
        <p:spPr>
          <a:xfrm>
            <a:off x="4669650" y="1513375"/>
            <a:ext cx="200100" cy="2235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60"/>
          <p:cNvSpPr/>
          <p:nvPr/>
        </p:nvSpPr>
        <p:spPr>
          <a:xfrm>
            <a:off x="4682650" y="2378550"/>
            <a:ext cx="200100" cy="2235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60"/>
          <p:cNvSpPr/>
          <p:nvPr/>
        </p:nvSpPr>
        <p:spPr>
          <a:xfrm>
            <a:off x="3244250" y="3411900"/>
            <a:ext cx="200100" cy="2235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6" name="Google Shape;1346;p160"/>
          <p:cNvCxnSpPr>
            <a:stCxn id="1342" idx="7"/>
            <a:endCxn id="1343" idx="2"/>
          </p:cNvCxnSpPr>
          <p:nvPr/>
        </p:nvCxnSpPr>
        <p:spPr>
          <a:xfrm flipH="1" rot="10800000">
            <a:off x="2098646" y="1625056"/>
            <a:ext cx="2571000" cy="686700"/>
          </a:xfrm>
          <a:prstGeom prst="straightConnector1">
            <a:avLst/>
          </a:prstGeom>
          <a:noFill/>
          <a:ln cap="flat" cmpd="sng" w="9525">
            <a:solidFill>
              <a:schemeClr val="dk2"/>
            </a:solidFill>
            <a:prstDash val="solid"/>
            <a:round/>
            <a:headEnd len="sm" w="sm" type="none"/>
            <a:tailEnd len="sm" w="sm" type="none"/>
          </a:ln>
        </p:spPr>
      </p:cxnSp>
      <p:cxnSp>
        <p:nvCxnSpPr>
          <p:cNvPr id="1347" name="Google Shape;1347;p160"/>
          <p:cNvCxnSpPr>
            <a:stCxn id="1342" idx="5"/>
            <a:endCxn id="1345" idx="2"/>
          </p:cNvCxnSpPr>
          <p:nvPr/>
        </p:nvCxnSpPr>
        <p:spPr>
          <a:xfrm>
            <a:off x="2098646" y="2469794"/>
            <a:ext cx="1145700" cy="1053900"/>
          </a:xfrm>
          <a:prstGeom prst="straightConnector1">
            <a:avLst/>
          </a:prstGeom>
          <a:noFill/>
          <a:ln cap="flat" cmpd="sng" w="9525">
            <a:solidFill>
              <a:schemeClr val="dk2"/>
            </a:solidFill>
            <a:prstDash val="solid"/>
            <a:round/>
            <a:headEnd len="sm" w="sm" type="none"/>
            <a:tailEnd len="sm" w="sm" type="none"/>
          </a:ln>
        </p:spPr>
      </p:cxnSp>
      <p:cxnSp>
        <p:nvCxnSpPr>
          <p:cNvPr id="1348" name="Google Shape;1348;p160"/>
          <p:cNvCxnSpPr>
            <a:stCxn id="1342" idx="6"/>
            <a:endCxn id="1344" idx="2"/>
          </p:cNvCxnSpPr>
          <p:nvPr/>
        </p:nvCxnSpPr>
        <p:spPr>
          <a:xfrm>
            <a:off x="2127950" y="2390775"/>
            <a:ext cx="2554800" cy="99600"/>
          </a:xfrm>
          <a:prstGeom prst="straightConnector1">
            <a:avLst/>
          </a:prstGeom>
          <a:noFill/>
          <a:ln cap="flat" cmpd="sng" w="9525">
            <a:solidFill>
              <a:schemeClr val="dk2"/>
            </a:solidFill>
            <a:prstDash val="solid"/>
            <a:round/>
            <a:headEnd len="sm" w="sm" type="none"/>
            <a:tailEnd len="sm" w="sm" type="none"/>
          </a:ln>
        </p:spPr>
      </p:cxnSp>
      <p:cxnSp>
        <p:nvCxnSpPr>
          <p:cNvPr id="1349" name="Google Shape;1349;p160"/>
          <p:cNvCxnSpPr>
            <a:stCxn id="1344" idx="0"/>
            <a:endCxn id="1343" idx="5"/>
          </p:cNvCxnSpPr>
          <p:nvPr/>
        </p:nvCxnSpPr>
        <p:spPr>
          <a:xfrm flipH="1" rot="10800000">
            <a:off x="4782700" y="1704150"/>
            <a:ext cx="57600" cy="674400"/>
          </a:xfrm>
          <a:prstGeom prst="straightConnector1">
            <a:avLst/>
          </a:prstGeom>
          <a:noFill/>
          <a:ln cap="flat" cmpd="sng" w="9525">
            <a:solidFill>
              <a:schemeClr val="dk2"/>
            </a:solidFill>
            <a:prstDash val="solid"/>
            <a:round/>
            <a:headEnd len="sm" w="sm" type="none"/>
            <a:tailEnd len="sm" w="sm" type="none"/>
          </a:ln>
        </p:spPr>
      </p:cxnSp>
      <p:cxnSp>
        <p:nvCxnSpPr>
          <p:cNvPr id="1350" name="Google Shape;1350;p160"/>
          <p:cNvCxnSpPr>
            <a:stCxn id="1345" idx="6"/>
            <a:endCxn id="1344" idx="3"/>
          </p:cNvCxnSpPr>
          <p:nvPr/>
        </p:nvCxnSpPr>
        <p:spPr>
          <a:xfrm flipH="1" rot="10800000">
            <a:off x="3444350" y="2569350"/>
            <a:ext cx="1267500" cy="954300"/>
          </a:xfrm>
          <a:prstGeom prst="straightConnector1">
            <a:avLst/>
          </a:prstGeom>
          <a:noFill/>
          <a:ln cap="flat" cmpd="sng" w="9525">
            <a:solidFill>
              <a:schemeClr val="dk2"/>
            </a:solidFill>
            <a:prstDash val="solid"/>
            <a:round/>
            <a:headEnd len="sm" w="sm" type="none"/>
            <a:tailEnd len="sm" w="sm" type="none"/>
          </a:ln>
        </p:spPr>
      </p:cxnSp>
      <p:cxnSp>
        <p:nvCxnSpPr>
          <p:cNvPr id="1351" name="Google Shape;1351;p160"/>
          <p:cNvCxnSpPr>
            <a:stCxn id="1345" idx="7"/>
            <a:endCxn id="1343" idx="3"/>
          </p:cNvCxnSpPr>
          <p:nvPr/>
        </p:nvCxnSpPr>
        <p:spPr>
          <a:xfrm flipH="1" rot="10800000">
            <a:off x="3415046" y="1704031"/>
            <a:ext cx="1284000" cy="1740600"/>
          </a:xfrm>
          <a:prstGeom prst="straightConnector1">
            <a:avLst/>
          </a:prstGeom>
          <a:noFill/>
          <a:ln cap="flat" cmpd="sng" w="9525">
            <a:solidFill>
              <a:schemeClr val="dk2"/>
            </a:solidFill>
            <a:prstDash val="solid"/>
            <a:round/>
            <a:headEnd len="sm" w="sm" type="none"/>
            <a:tailEnd len="sm" w="sm" type="none"/>
          </a:ln>
        </p:spPr>
      </p:cxnSp>
      <p:sp>
        <p:nvSpPr>
          <p:cNvPr id="1352" name="Google Shape;1352;p160"/>
          <p:cNvSpPr/>
          <p:nvPr/>
        </p:nvSpPr>
        <p:spPr>
          <a:xfrm>
            <a:off x="6398650" y="2088250"/>
            <a:ext cx="200100" cy="2235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53" name="Google Shape;1353;p160"/>
          <p:cNvCxnSpPr>
            <a:stCxn id="1352" idx="1"/>
            <a:endCxn id="1343" idx="6"/>
          </p:cNvCxnSpPr>
          <p:nvPr/>
        </p:nvCxnSpPr>
        <p:spPr>
          <a:xfrm rot="10800000">
            <a:off x="4869754" y="1625081"/>
            <a:ext cx="1558200" cy="495900"/>
          </a:xfrm>
          <a:prstGeom prst="straightConnector1">
            <a:avLst/>
          </a:prstGeom>
          <a:noFill/>
          <a:ln cap="flat" cmpd="sng" w="9525">
            <a:solidFill>
              <a:schemeClr val="dk2"/>
            </a:solidFill>
            <a:prstDash val="solid"/>
            <a:round/>
            <a:headEnd len="sm" w="sm" type="none"/>
            <a:tailEnd len="sm" w="sm" type="none"/>
          </a:ln>
        </p:spPr>
      </p:cxnSp>
      <p:cxnSp>
        <p:nvCxnSpPr>
          <p:cNvPr id="1354" name="Google Shape;1354;p160"/>
          <p:cNvCxnSpPr>
            <a:stCxn id="1352" idx="2"/>
            <a:endCxn id="1342" idx="6"/>
          </p:cNvCxnSpPr>
          <p:nvPr/>
        </p:nvCxnSpPr>
        <p:spPr>
          <a:xfrm flipH="1">
            <a:off x="2127850" y="2200000"/>
            <a:ext cx="4270800" cy="190800"/>
          </a:xfrm>
          <a:prstGeom prst="straightConnector1">
            <a:avLst/>
          </a:prstGeom>
          <a:noFill/>
          <a:ln cap="flat" cmpd="sng" w="9525">
            <a:solidFill>
              <a:schemeClr val="dk2"/>
            </a:solidFill>
            <a:prstDash val="solid"/>
            <a:round/>
            <a:headEnd len="sm" w="sm" type="none"/>
            <a:tailEnd len="sm" w="sm" type="none"/>
          </a:ln>
        </p:spPr>
      </p:cxnSp>
      <p:cxnSp>
        <p:nvCxnSpPr>
          <p:cNvPr id="1355" name="Google Shape;1355;p160"/>
          <p:cNvCxnSpPr>
            <a:stCxn id="1352" idx="3"/>
            <a:endCxn id="1344" idx="6"/>
          </p:cNvCxnSpPr>
          <p:nvPr/>
        </p:nvCxnSpPr>
        <p:spPr>
          <a:xfrm flipH="1">
            <a:off x="4882654" y="2279019"/>
            <a:ext cx="1545300" cy="211200"/>
          </a:xfrm>
          <a:prstGeom prst="straightConnector1">
            <a:avLst/>
          </a:prstGeom>
          <a:noFill/>
          <a:ln cap="flat" cmpd="sng" w="9525">
            <a:solidFill>
              <a:schemeClr val="dk2"/>
            </a:solidFill>
            <a:prstDash val="solid"/>
            <a:round/>
            <a:headEnd len="sm" w="sm" type="none"/>
            <a:tailEnd len="sm" w="sm" type="none"/>
          </a:ln>
        </p:spPr>
      </p:cxnSp>
      <p:cxnSp>
        <p:nvCxnSpPr>
          <p:cNvPr id="1356" name="Google Shape;1356;p160"/>
          <p:cNvCxnSpPr>
            <a:stCxn id="1352" idx="4"/>
          </p:cNvCxnSpPr>
          <p:nvPr/>
        </p:nvCxnSpPr>
        <p:spPr>
          <a:xfrm flipH="1">
            <a:off x="3425200" y="2311750"/>
            <a:ext cx="3073500" cy="1233000"/>
          </a:xfrm>
          <a:prstGeom prst="straightConnector1">
            <a:avLst/>
          </a:prstGeom>
          <a:noFill/>
          <a:ln cap="flat" cmpd="sng" w="9525">
            <a:solidFill>
              <a:schemeClr val="dk2"/>
            </a:solidFill>
            <a:prstDash val="solid"/>
            <a:round/>
            <a:headEnd len="sm" w="sm" type="none"/>
            <a:tailEnd len="sm" w="sm" type="none"/>
          </a:ln>
        </p:spPr>
      </p:cxnSp>
      <p:sp>
        <p:nvSpPr>
          <p:cNvPr id="1357" name="Google Shape;1357;p160"/>
          <p:cNvSpPr/>
          <p:nvPr/>
        </p:nvSpPr>
        <p:spPr>
          <a:xfrm>
            <a:off x="1836125" y="2191050"/>
            <a:ext cx="376500" cy="378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60"/>
          <p:cNvSpPr/>
          <p:nvPr/>
        </p:nvSpPr>
        <p:spPr>
          <a:xfrm>
            <a:off x="6310450" y="2010850"/>
            <a:ext cx="376500" cy="378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60"/>
          <p:cNvSpPr txBox="1"/>
          <p:nvPr/>
        </p:nvSpPr>
        <p:spPr>
          <a:xfrm>
            <a:off x="1529825" y="1742700"/>
            <a:ext cx="682800" cy="37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Alice</a:t>
            </a:r>
            <a:endParaRPr b="0" i="0" sz="1400" u="none" cap="none" strike="noStrike">
              <a:solidFill>
                <a:srgbClr val="000000"/>
              </a:solidFill>
              <a:latin typeface="Arial"/>
              <a:ea typeface="Arial"/>
              <a:cs typeface="Arial"/>
              <a:sym typeface="Arial"/>
            </a:endParaRPr>
          </a:p>
        </p:txBody>
      </p:sp>
      <p:sp>
        <p:nvSpPr>
          <p:cNvPr id="1360" name="Google Shape;1360;p160"/>
          <p:cNvSpPr txBox="1"/>
          <p:nvPr/>
        </p:nvSpPr>
        <p:spPr>
          <a:xfrm>
            <a:off x="6598750" y="2569350"/>
            <a:ext cx="682800" cy="37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Bob</a:t>
            </a:r>
            <a:endParaRPr b="0" i="0" sz="1400" u="none" cap="none" strike="noStrike">
              <a:solidFill>
                <a:srgbClr val="000000"/>
              </a:solidFill>
              <a:latin typeface="Arial"/>
              <a:ea typeface="Arial"/>
              <a:cs typeface="Arial"/>
              <a:sym typeface="Arial"/>
            </a:endParaRPr>
          </a:p>
        </p:txBody>
      </p:sp>
      <p:sp>
        <p:nvSpPr>
          <p:cNvPr id="1361" name="Google Shape;1361;p160"/>
          <p:cNvSpPr txBox="1"/>
          <p:nvPr/>
        </p:nvSpPr>
        <p:spPr>
          <a:xfrm>
            <a:off x="383575" y="2381725"/>
            <a:ext cx="1284000" cy="68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pt-BR" sz="1000" u="none" cap="none" strike="noStrike">
                <a:solidFill>
                  <a:srgbClr val="FF0000"/>
                </a:solidFill>
                <a:latin typeface="Arial"/>
                <a:ea typeface="Arial"/>
                <a:cs typeface="Arial"/>
                <a:sym typeface="Arial"/>
              </a:rPr>
              <a:t>1) </a:t>
            </a:r>
            <a:r>
              <a:rPr b="1" i="0" lang="pt-BR" sz="1000" u="none" cap="none" strike="noStrike">
                <a:solidFill>
                  <a:srgbClr val="000000"/>
                </a:solidFill>
                <a:latin typeface="Arial"/>
                <a:ea typeface="Arial"/>
                <a:cs typeface="Arial"/>
                <a:sym typeface="Arial"/>
              </a:rPr>
              <a:t>Alice </a:t>
            </a:r>
            <a:r>
              <a:rPr b="0" i="0" lang="pt-BR" sz="1000" u="none" cap="none" strike="noStrike">
                <a:solidFill>
                  <a:srgbClr val="000000"/>
                </a:solidFill>
                <a:latin typeface="Arial"/>
                <a:ea typeface="Arial"/>
                <a:cs typeface="Arial"/>
                <a:sym typeface="Arial"/>
              </a:rPr>
              <a:t> propõe comprar 10 ações de Bob a 100 reais</a:t>
            </a:r>
            <a:endParaRPr b="0" i="0" sz="1000" u="none" cap="none" strike="noStrike">
              <a:solidFill>
                <a:srgbClr val="000000"/>
              </a:solidFill>
              <a:latin typeface="Arial"/>
              <a:ea typeface="Arial"/>
              <a:cs typeface="Arial"/>
              <a:sym typeface="Arial"/>
            </a:endParaRPr>
          </a:p>
        </p:txBody>
      </p:sp>
      <p:sp>
        <p:nvSpPr>
          <p:cNvPr id="1362" name="Google Shape;1362;p160"/>
          <p:cNvSpPr txBox="1"/>
          <p:nvPr/>
        </p:nvSpPr>
        <p:spPr>
          <a:xfrm>
            <a:off x="6985925" y="1401538"/>
            <a:ext cx="1284000" cy="68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pt-BR" sz="1000" u="none" cap="none" strike="noStrike">
                <a:solidFill>
                  <a:srgbClr val="FF0000"/>
                </a:solidFill>
                <a:latin typeface="Arial"/>
                <a:ea typeface="Arial"/>
                <a:cs typeface="Arial"/>
                <a:sym typeface="Arial"/>
              </a:rPr>
              <a:t>3) </a:t>
            </a:r>
            <a:r>
              <a:rPr b="1" i="0" lang="pt-BR" sz="1000" u="none" cap="none" strike="noStrike">
                <a:solidFill>
                  <a:srgbClr val="000000"/>
                </a:solidFill>
                <a:latin typeface="Arial"/>
                <a:ea typeface="Arial"/>
                <a:cs typeface="Arial"/>
                <a:sym typeface="Arial"/>
              </a:rPr>
              <a:t>Bob </a:t>
            </a:r>
            <a:r>
              <a:rPr b="0" i="0" lang="pt-BR" sz="1000" u="none" cap="none" strike="noStrike">
                <a:solidFill>
                  <a:srgbClr val="000000"/>
                </a:solidFill>
                <a:latin typeface="Arial"/>
                <a:ea typeface="Arial"/>
                <a:cs typeface="Arial"/>
                <a:sym typeface="Arial"/>
              </a:rPr>
              <a:t>verifica a transação, corcorda com as condições e assina</a:t>
            </a:r>
            <a:endParaRPr b="0" i="0" sz="1000" u="none" cap="none" strike="noStrike">
              <a:solidFill>
                <a:srgbClr val="000000"/>
              </a:solidFill>
              <a:latin typeface="Arial"/>
              <a:ea typeface="Arial"/>
              <a:cs typeface="Arial"/>
              <a:sym typeface="Arial"/>
            </a:endParaRPr>
          </a:p>
        </p:txBody>
      </p:sp>
      <p:sp>
        <p:nvSpPr>
          <p:cNvPr id="1363" name="Google Shape;1363;p160"/>
          <p:cNvSpPr txBox="1"/>
          <p:nvPr/>
        </p:nvSpPr>
        <p:spPr>
          <a:xfrm>
            <a:off x="614650" y="3329138"/>
            <a:ext cx="1284000" cy="68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pt-BR" sz="1000" u="none" cap="none" strike="noStrike">
                <a:solidFill>
                  <a:srgbClr val="FF0000"/>
                </a:solidFill>
                <a:latin typeface="Arial"/>
                <a:ea typeface="Arial"/>
                <a:cs typeface="Arial"/>
                <a:sym typeface="Arial"/>
              </a:rPr>
              <a:t>2) </a:t>
            </a:r>
            <a:r>
              <a:rPr b="1" i="0" lang="pt-BR" sz="1000" u="none" cap="none" strike="noStrike">
                <a:solidFill>
                  <a:srgbClr val="000000"/>
                </a:solidFill>
                <a:latin typeface="Arial"/>
                <a:ea typeface="Arial"/>
                <a:cs typeface="Arial"/>
                <a:sym typeface="Arial"/>
              </a:rPr>
              <a:t>Alice </a:t>
            </a:r>
            <a:r>
              <a:rPr b="0" i="0" lang="pt-BR" sz="1000" u="none" cap="none" strike="noStrike">
                <a:solidFill>
                  <a:srgbClr val="000000"/>
                </a:solidFill>
                <a:latin typeface="Arial"/>
                <a:ea typeface="Arial"/>
                <a:cs typeface="Arial"/>
                <a:sym typeface="Arial"/>
              </a:rPr>
              <a:t>verifica as condições, cria uma transação e a assina</a:t>
            </a:r>
            <a:endParaRPr b="0" i="0" sz="1000" u="none" cap="none" strike="noStrike">
              <a:solidFill>
                <a:srgbClr val="000000"/>
              </a:solidFill>
              <a:latin typeface="Arial"/>
              <a:ea typeface="Arial"/>
              <a:cs typeface="Arial"/>
              <a:sym typeface="Arial"/>
            </a:endParaRPr>
          </a:p>
        </p:txBody>
      </p:sp>
      <p:sp>
        <p:nvSpPr>
          <p:cNvPr id="1364" name="Google Shape;1364;p160"/>
          <p:cNvSpPr txBox="1"/>
          <p:nvPr/>
        </p:nvSpPr>
        <p:spPr>
          <a:xfrm>
            <a:off x="6922775" y="3047713"/>
            <a:ext cx="1284000" cy="68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pt-BR" sz="1000" u="none" cap="none" strike="noStrike">
                <a:solidFill>
                  <a:srgbClr val="FF0000"/>
                </a:solidFill>
                <a:latin typeface="Arial"/>
                <a:ea typeface="Arial"/>
                <a:cs typeface="Arial"/>
                <a:sym typeface="Arial"/>
              </a:rPr>
              <a:t>4) </a:t>
            </a:r>
            <a:r>
              <a:rPr b="1" i="0" lang="pt-BR" sz="1000" u="none" cap="none" strike="noStrike">
                <a:solidFill>
                  <a:srgbClr val="000000"/>
                </a:solidFill>
                <a:latin typeface="Arial"/>
                <a:ea typeface="Arial"/>
                <a:cs typeface="Arial"/>
                <a:sym typeface="Arial"/>
              </a:rPr>
              <a:t>Bob </a:t>
            </a:r>
            <a:r>
              <a:rPr b="0" i="0" lang="pt-BR" sz="1000" u="none" cap="none" strike="noStrike">
                <a:solidFill>
                  <a:srgbClr val="000000"/>
                </a:solidFill>
                <a:latin typeface="Arial"/>
                <a:ea typeface="Arial"/>
                <a:cs typeface="Arial"/>
                <a:sym typeface="Arial"/>
              </a:rPr>
              <a:t>devolve a transação assinada</a:t>
            </a:r>
            <a:endParaRPr b="0" i="0" sz="1000" u="none" cap="none" strike="noStrike">
              <a:solidFill>
                <a:srgbClr val="000000"/>
              </a:solidFill>
              <a:latin typeface="Arial"/>
              <a:ea typeface="Arial"/>
              <a:cs typeface="Arial"/>
              <a:sym typeface="Arial"/>
            </a:endParaRPr>
          </a:p>
        </p:txBody>
      </p:sp>
      <p:sp>
        <p:nvSpPr>
          <p:cNvPr id="1365" name="Google Shape;1365;p160"/>
          <p:cNvSpPr txBox="1"/>
          <p:nvPr/>
        </p:nvSpPr>
        <p:spPr>
          <a:xfrm>
            <a:off x="2414250" y="3681750"/>
            <a:ext cx="1422900" cy="68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pt-BR" sz="1000" u="none" cap="none" strike="noStrike">
                <a:solidFill>
                  <a:srgbClr val="FF0000"/>
                </a:solidFill>
                <a:latin typeface="Arial"/>
                <a:ea typeface="Arial"/>
                <a:cs typeface="Arial"/>
                <a:sym typeface="Arial"/>
              </a:rPr>
              <a:t>5) </a:t>
            </a:r>
            <a:r>
              <a:rPr b="1" i="0" lang="pt-BR" sz="1000" u="none" cap="none" strike="noStrike">
                <a:solidFill>
                  <a:srgbClr val="000000"/>
                </a:solidFill>
                <a:latin typeface="Arial"/>
                <a:ea typeface="Arial"/>
                <a:cs typeface="Arial"/>
                <a:sym typeface="Arial"/>
              </a:rPr>
              <a:t>Alice </a:t>
            </a:r>
            <a:r>
              <a:rPr b="0" i="0" lang="pt-BR" sz="1000" u="none" cap="none" strike="noStrike">
                <a:solidFill>
                  <a:srgbClr val="000000"/>
                </a:solidFill>
                <a:latin typeface="Arial"/>
                <a:ea typeface="Arial"/>
                <a:cs typeface="Arial"/>
                <a:sym typeface="Arial"/>
              </a:rPr>
              <a:t>verifica a assinatura de Bob e comita a transação</a:t>
            </a:r>
            <a:endParaRPr b="0" i="0" sz="1000" u="none" cap="none" strike="noStrike">
              <a:solidFill>
                <a:srgbClr val="000000"/>
              </a:solidFill>
              <a:latin typeface="Arial"/>
              <a:ea typeface="Arial"/>
              <a:cs typeface="Arial"/>
              <a:sym typeface="Arial"/>
            </a:endParaRPr>
          </a:p>
        </p:txBody>
      </p:sp>
      <p:sp>
        <p:nvSpPr>
          <p:cNvPr id="1366" name="Google Shape;1366;p160"/>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367" name="Google Shape;1367;p160"/>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368" name="Google Shape;1368;p160"/>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369" name="Google Shape;1369;p160"/>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1370" name="Google Shape;1370;p160"/>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371" name="Google Shape;1371;p160"/>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\corda\rede\corDapp\peças\</a:t>
            </a:r>
            <a:endParaRPr sz="1200"/>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75" name="Shape 1375"/>
        <p:cNvGrpSpPr/>
        <p:nvPr/>
      </p:nvGrpSpPr>
      <p:grpSpPr>
        <a:xfrm>
          <a:off x="0" y="0"/>
          <a:ext cx="0" cy="0"/>
          <a:chOff x="0" y="0"/>
          <a:chExt cx="0" cy="0"/>
        </a:xfrm>
      </p:grpSpPr>
      <p:sp>
        <p:nvSpPr>
          <p:cNvPr id="1376" name="Google Shape;1376;p161"/>
          <p:cNvSpPr txBox="1"/>
          <p:nvPr>
            <p:ph idx="1" type="body"/>
          </p:nvPr>
        </p:nvSpPr>
        <p:spPr>
          <a:xfrm>
            <a:off x="311700" y="1053475"/>
            <a:ext cx="8520600" cy="379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	O Flow declara o processo que será utilizado para a negociação, cria as transações e, caso tudo esteja correto, grava os dados no ledger.</a:t>
            </a:r>
            <a:endParaRPr b="0" i="0" sz="1800" u="none" cap="none" strike="noStrike">
              <a:solidFill>
                <a:schemeClr val="dk2"/>
              </a:solidFill>
              <a:latin typeface="Source Code Pro"/>
              <a:ea typeface="Source Code Pro"/>
              <a:cs typeface="Source Code Pro"/>
              <a:sym typeface="Source Code Pro"/>
            </a:endParaRPr>
          </a:p>
        </p:txBody>
      </p:sp>
      <p:sp>
        <p:nvSpPr>
          <p:cNvPr id="1377" name="Google Shape;1377;p161"/>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378" name="Google Shape;1378;p161"/>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379" name="Google Shape;1379;p161"/>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380" name="Google Shape;1380;p161"/>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1381" name="Google Shape;1381;p161"/>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382" name="Google Shape;1382;p161"/>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\corda\rede\corDapp\peças\</a:t>
            </a:r>
            <a:endParaRPr sz="1200"/>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86" name="Shape 1386"/>
        <p:cNvGrpSpPr/>
        <p:nvPr/>
      </p:nvGrpSpPr>
      <p:grpSpPr>
        <a:xfrm>
          <a:off x="0" y="0"/>
          <a:ext cx="0" cy="0"/>
          <a:chOff x="0" y="0"/>
          <a:chExt cx="0" cy="0"/>
        </a:xfrm>
      </p:grpSpPr>
      <p:pic>
        <p:nvPicPr>
          <p:cNvPr id="1387" name="Google Shape;1387;p162"/>
          <p:cNvPicPr preferRelativeResize="0"/>
          <p:nvPr/>
        </p:nvPicPr>
        <p:blipFill rotWithShape="1">
          <a:blip r:embed="rId3">
            <a:alphaModFix/>
          </a:blip>
          <a:srcRect b="0" l="0" r="0" t="0"/>
          <a:stretch/>
        </p:blipFill>
        <p:spPr>
          <a:xfrm>
            <a:off x="1309700" y="500075"/>
            <a:ext cx="5971850" cy="4326150"/>
          </a:xfrm>
          <a:prstGeom prst="rect">
            <a:avLst/>
          </a:prstGeom>
          <a:noFill/>
          <a:ln>
            <a:noFill/>
          </a:ln>
        </p:spPr>
      </p:pic>
      <p:sp>
        <p:nvSpPr>
          <p:cNvPr id="1388" name="Google Shape;1388;p162"/>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1389" name="Google Shape;1389;p162"/>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pt-BR" sz="1600">
                <a:solidFill>
                  <a:schemeClr val="lt1"/>
                </a:solidFill>
              </a:rPr>
              <a:t>Conceitos de</a:t>
            </a:r>
            <a:r>
              <a:rPr b="0" i="0" lang="pt-BR" sz="1600" u="none" cap="none" strike="noStrike">
                <a:solidFill>
                  <a:schemeClr val="lt1"/>
                </a:solidFill>
                <a:latin typeface="Arial"/>
                <a:ea typeface="Arial"/>
                <a:cs typeface="Arial"/>
                <a:sym typeface="Arial"/>
              </a:rPr>
              <a:t> Corda</a:t>
            </a:r>
            <a:endParaRPr b="0" i="0" sz="1600" u="none" cap="none" strike="noStrike">
              <a:solidFill>
                <a:schemeClr val="lt1"/>
              </a:solidFill>
              <a:latin typeface="Arial"/>
              <a:ea typeface="Arial"/>
              <a:cs typeface="Arial"/>
              <a:sym typeface="Arial"/>
            </a:endParaRPr>
          </a:p>
        </p:txBody>
      </p:sp>
      <p:sp>
        <p:nvSpPr>
          <p:cNvPr id="1390" name="Google Shape;1390;p162"/>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1391" name="Google Shape;1391;p162"/>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1392" name="Google Shape;1392;p162"/>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1393" name="Google Shape;1393;p162"/>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\corda\rede\corDapp\peças\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State</a:t>
            </a:r>
            <a:endParaRPr/>
          </a:p>
        </p:txBody>
      </p:sp>
      <p:sp>
        <p:nvSpPr>
          <p:cNvPr id="221" name="Google Shape;221;p38"/>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O State representa o </a:t>
            </a:r>
            <a:r>
              <a:rPr b="1" lang="pt-BR">
                <a:solidFill>
                  <a:srgbClr val="FFFF00"/>
                </a:solidFill>
              </a:rPr>
              <a:t>estado </a:t>
            </a:r>
            <a:r>
              <a:rPr b="1" lang="pt-BR"/>
              <a:t>de um objeto qualquer em um </a:t>
            </a:r>
            <a:r>
              <a:rPr b="1" lang="pt-BR">
                <a:solidFill>
                  <a:srgbClr val="FFFF00"/>
                </a:solidFill>
              </a:rPr>
              <a:t>momento do tempo</a:t>
            </a:r>
            <a:r>
              <a:rPr b="1" lang="pt-BR"/>
              <a:t>, ou seja, o State representa todo o </a:t>
            </a:r>
            <a:r>
              <a:rPr b="1" lang="pt-BR">
                <a:solidFill>
                  <a:srgbClr val="FFFF00"/>
                </a:solidFill>
              </a:rPr>
              <a:t>histórico </a:t>
            </a:r>
            <a:r>
              <a:rPr b="1" lang="pt-BR"/>
              <a:t>de um objeto dentro da rede Corda.</a:t>
            </a:r>
            <a:endParaRPr b="1"/>
          </a:p>
        </p:txBody>
      </p:sp>
      <p:sp>
        <p:nvSpPr>
          <p:cNvPr id="222" name="Google Shape;222;p38"/>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pt-BR" sz="1200">
                <a:solidFill>
                  <a:srgbClr val="000080"/>
                </a:solidFill>
                <a:highlight>
                  <a:srgbClr val="FFFFFF"/>
                </a:highlight>
                <a:latin typeface="Courier New"/>
                <a:ea typeface="Courier New"/>
                <a:cs typeface="Courier New"/>
                <a:sym typeface="Courier New"/>
              </a:rPr>
              <a:t>.</a:t>
            </a:r>
            <a:endParaRPr b="1" sz="12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pt-BR" sz="1200">
                <a:solidFill>
                  <a:srgbClr val="000080"/>
                </a:solidFill>
                <a:highlight>
                  <a:srgbClr val="FFFFFF"/>
                </a:highlight>
                <a:latin typeface="Courier New"/>
                <a:ea typeface="Courier New"/>
                <a:cs typeface="Courier New"/>
                <a:sym typeface="Courier New"/>
              </a:rPr>
              <a:t>.</a:t>
            </a:r>
            <a:endParaRPr b="1" sz="12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pt-BR" sz="1200">
                <a:solidFill>
                  <a:srgbClr val="000080"/>
                </a:solidFill>
                <a:highlight>
                  <a:srgbClr val="FFFFFF"/>
                </a:highlight>
                <a:latin typeface="Courier New"/>
                <a:ea typeface="Courier New"/>
                <a:cs typeface="Courier New"/>
                <a:sym typeface="Courier New"/>
              </a:rPr>
              <a:t>.</a:t>
            </a:r>
            <a:endParaRPr b="1" sz="12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pt-BR" sz="1200">
                <a:solidFill>
                  <a:srgbClr val="000080"/>
                </a:solidFill>
                <a:highlight>
                  <a:srgbClr val="FFFFFF"/>
                </a:highlight>
                <a:latin typeface="Courier New"/>
                <a:ea typeface="Courier New"/>
                <a:cs typeface="Courier New"/>
                <a:sym typeface="Courier New"/>
              </a:rPr>
              <a:t>data class </a:t>
            </a:r>
            <a:r>
              <a:rPr lang="pt-BR" sz="1200">
                <a:solidFill>
                  <a:srgbClr val="000000"/>
                </a:solidFill>
                <a:highlight>
                  <a:srgbClr val="FFFFFF"/>
                </a:highlight>
                <a:latin typeface="Courier New"/>
                <a:ea typeface="Courier New"/>
                <a:cs typeface="Courier New"/>
                <a:sym typeface="Courier New"/>
              </a:rPr>
              <a:t>IOUState(</a:t>
            </a:r>
            <a:r>
              <a:rPr b="1" lang="pt-BR" sz="1200">
                <a:solidFill>
                  <a:srgbClr val="000080"/>
                </a:solidFill>
                <a:highlight>
                  <a:srgbClr val="FFFFFF"/>
                </a:highlight>
                <a:latin typeface="Courier New"/>
                <a:ea typeface="Courier New"/>
                <a:cs typeface="Courier New"/>
                <a:sym typeface="Courier New"/>
              </a:rPr>
              <a:t>val </a:t>
            </a:r>
            <a:r>
              <a:rPr b="1" lang="pt-BR" sz="1200">
                <a:solidFill>
                  <a:srgbClr val="660E7A"/>
                </a:solidFill>
                <a:highlight>
                  <a:srgbClr val="FFFFFF"/>
                </a:highlight>
                <a:latin typeface="Courier New"/>
                <a:ea typeface="Courier New"/>
                <a:cs typeface="Courier New"/>
                <a:sym typeface="Courier New"/>
              </a:rPr>
              <a:t>value</a:t>
            </a:r>
            <a:r>
              <a:rPr lang="pt-BR" sz="1200">
                <a:solidFill>
                  <a:srgbClr val="000000"/>
                </a:solidFill>
                <a:highlight>
                  <a:srgbClr val="FFFFFF"/>
                </a:highlight>
                <a:latin typeface="Courier New"/>
                <a:ea typeface="Courier New"/>
                <a:cs typeface="Courier New"/>
                <a:sym typeface="Courier New"/>
              </a:rPr>
              <a:t>: Int,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b="1" lang="pt-BR" sz="1200">
                <a:solidFill>
                  <a:srgbClr val="000080"/>
                </a:solidFill>
                <a:highlight>
                  <a:srgbClr val="FFFFFF"/>
                </a:highlight>
                <a:latin typeface="Courier New"/>
                <a:ea typeface="Courier New"/>
                <a:cs typeface="Courier New"/>
                <a:sym typeface="Courier New"/>
              </a:rPr>
              <a:t>val </a:t>
            </a:r>
            <a:r>
              <a:rPr b="1" lang="pt-BR" sz="1200">
                <a:solidFill>
                  <a:srgbClr val="660E7A"/>
                </a:solidFill>
                <a:highlight>
                  <a:srgbClr val="FFFFFF"/>
                </a:highlight>
                <a:latin typeface="Courier New"/>
                <a:ea typeface="Courier New"/>
                <a:cs typeface="Courier New"/>
                <a:sym typeface="Courier New"/>
              </a:rPr>
              <a:t>lender</a:t>
            </a:r>
            <a:r>
              <a:rPr lang="pt-BR" sz="1200">
                <a:solidFill>
                  <a:srgbClr val="000000"/>
                </a:solidFill>
                <a:highlight>
                  <a:srgbClr val="FFFFFF"/>
                </a:highlight>
                <a:latin typeface="Courier New"/>
                <a:ea typeface="Courier New"/>
                <a:cs typeface="Courier New"/>
                <a:sym typeface="Courier New"/>
              </a:rPr>
              <a:t>: Party,</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b="1" lang="pt-BR" sz="1200">
                <a:solidFill>
                  <a:srgbClr val="000080"/>
                </a:solidFill>
                <a:highlight>
                  <a:srgbClr val="FFFFFF"/>
                </a:highlight>
                <a:latin typeface="Courier New"/>
                <a:ea typeface="Courier New"/>
                <a:cs typeface="Courier New"/>
                <a:sym typeface="Courier New"/>
              </a:rPr>
              <a:t>val </a:t>
            </a:r>
            <a:r>
              <a:rPr b="1" lang="pt-BR" sz="1200">
                <a:solidFill>
                  <a:srgbClr val="660E7A"/>
                </a:solidFill>
                <a:highlight>
                  <a:srgbClr val="FFFFFF"/>
                </a:highlight>
                <a:latin typeface="Courier New"/>
                <a:ea typeface="Courier New"/>
                <a:cs typeface="Courier New"/>
                <a:sym typeface="Courier New"/>
              </a:rPr>
              <a:t>borrower</a:t>
            </a:r>
            <a:r>
              <a:rPr lang="pt-BR" sz="1200">
                <a:solidFill>
                  <a:srgbClr val="000000"/>
                </a:solidFill>
                <a:highlight>
                  <a:srgbClr val="FFFFFF"/>
                </a:highlight>
                <a:latin typeface="Courier New"/>
                <a:ea typeface="Courier New"/>
                <a:cs typeface="Courier New"/>
                <a:sym typeface="Courier New"/>
              </a:rPr>
              <a:t>: Party,</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b="1" lang="pt-BR" sz="1200">
                <a:solidFill>
                  <a:srgbClr val="000080"/>
                </a:solidFill>
                <a:highlight>
                  <a:srgbClr val="FFFFFF"/>
                </a:highlight>
                <a:latin typeface="Courier New"/>
                <a:ea typeface="Courier New"/>
                <a:cs typeface="Courier New"/>
                <a:sym typeface="Courier New"/>
              </a:rPr>
              <a:t>val </a:t>
            </a:r>
            <a:r>
              <a:rPr b="1" lang="pt-BR" sz="1200">
                <a:solidFill>
                  <a:srgbClr val="660E7A"/>
                </a:solidFill>
                <a:highlight>
                  <a:srgbClr val="FFFFFF"/>
                </a:highlight>
                <a:latin typeface="Courier New"/>
                <a:ea typeface="Courier New"/>
                <a:cs typeface="Courier New"/>
                <a:sym typeface="Courier New"/>
              </a:rPr>
              <a:t>dueDate</a:t>
            </a:r>
            <a:r>
              <a:rPr lang="pt-BR" sz="1200">
                <a:solidFill>
                  <a:srgbClr val="000000"/>
                </a:solidFill>
                <a:highlight>
                  <a:srgbClr val="FFFFFF"/>
                </a:highlight>
                <a:latin typeface="Courier New"/>
                <a:ea typeface="Courier New"/>
                <a:cs typeface="Courier New"/>
                <a:sym typeface="Courier New"/>
              </a:rPr>
              <a:t>: Instant,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b="1" lang="pt-BR" sz="1200">
                <a:solidFill>
                  <a:srgbClr val="000080"/>
                </a:solidFill>
                <a:highlight>
                  <a:srgbClr val="FFFFFF"/>
                </a:highlight>
                <a:latin typeface="Courier New"/>
                <a:ea typeface="Courier New"/>
                <a:cs typeface="Courier New"/>
                <a:sym typeface="Courier New"/>
              </a:rPr>
              <a:t>val </a:t>
            </a:r>
            <a:r>
              <a:rPr b="1" lang="pt-BR" sz="1200">
                <a:solidFill>
                  <a:srgbClr val="660E7A"/>
                </a:solidFill>
                <a:highlight>
                  <a:srgbClr val="FFFFFF"/>
                </a:highlight>
                <a:latin typeface="Courier New"/>
                <a:ea typeface="Courier New"/>
                <a:cs typeface="Courier New"/>
                <a:sym typeface="Courier New"/>
              </a:rPr>
              <a:t>interest</a:t>
            </a:r>
            <a:r>
              <a:rPr lang="pt-BR" sz="1200">
                <a:solidFill>
                  <a:srgbClr val="000000"/>
                </a:solidFill>
                <a:highlight>
                  <a:srgbClr val="FFFFFF"/>
                </a:highlight>
                <a:latin typeface="Courier New"/>
                <a:ea typeface="Courier New"/>
                <a:cs typeface="Courier New"/>
                <a:sym typeface="Courier New"/>
              </a:rPr>
              <a:t>: Int,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b="1" lang="pt-BR" sz="1200">
                <a:solidFill>
                  <a:srgbClr val="000080"/>
                </a:solidFill>
                <a:highlight>
                  <a:srgbClr val="FFFFFF"/>
                </a:highlight>
                <a:latin typeface="Courier New"/>
                <a:ea typeface="Courier New"/>
                <a:cs typeface="Courier New"/>
                <a:sym typeface="Courier New"/>
              </a:rPr>
              <a:t>val </a:t>
            </a:r>
            <a:r>
              <a:rPr b="1" lang="pt-BR" sz="1200">
                <a:solidFill>
                  <a:srgbClr val="660E7A"/>
                </a:solidFill>
                <a:highlight>
                  <a:srgbClr val="FFFFFF"/>
                </a:highlight>
                <a:latin typeface="Courier New"/>
                <a:ea typeface="Courier New"/>
                <a:cs typeface="Courier New"/>
                <a:sym typeface="Courier New"/>
              </a:rPr>
              <a:t>payment</a:t>
            </a:r>
            <a:r>
              <a:rPr lang="pt-BR" sz="1200">
                <a:solidFill>
                  <a:srgbClr val="000000"/>
                </a:solidFill>
                <a:highlight>
                  <a:srgbClr val="FFFFFF"/>
                </a:highlight>
                <a:latin typeface="Courier New"/>
                <a:ea typeface="Courier New"/>
                <a:cs typeface="Courier New"/>
                <a:sym typeface="Courier New"/>
              </a:rPr>
              <a:t>: Int = </a:t>
            </a:r>
            <a:r>
              <a:rPr lang="pt-BR" sz="1200">
                <a:solidFill>
                  <a:srgbClr val="0000FF"/>
                </a:solidFill>
                <a:highlight>
                  <a:srgbClr val="FFFFFF"/>
                </a:highlight>
                <a:latin typeface="Courier New"/>
                <a:ea typeface="Courier New"/>
                <a:cs typeface="Courier New"/>
                <a:sym typeface="Courier New"/>
              </a:rPr>
              <a:t>0</a:t>
            </a: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b="1" lang="pt-BR" sz="1200">
                <a:solidFill>
                  <a:srgbClr val="000080"/>
                </a:solidFill>
                <a:highlight>
                  <a:srgbClr val="FFFFFF"/>
                </a:highlight>
                <a:latin typeface="Courier New"/>
                <a:ea typeface="Courier New"/>
                <a:cs typeface="Courier New"/>
                <a:sym typeface="Courier New"/>
              </a:rPr>
              <a:t>val </a:t>
            </a:r>
            <a:r>
              <a:rPr b="1" lang="pt-BR" sz="1200">
                <a:solidFill>
                  <a:srgbClr val="660E7A"/>
                </a:solidFill>
                <a:highlight>
                  <a:srgbClr val="FFFFFF"/>
                </a:highlight>
                <a:latin typeface="Courier New"/>
                <a:ea typeface="Courier New"/>
                <a:cs typeface="Courier New"/>
                <a:sym typeface="Courier New"/>
              </a:rPr>
              <a:t>status</a:t>
            </a:r>
            <a:r>
              <a:rPr lang="pt-BR" sz="1200">
                <a:solidFill>
                  <a:srgbClr val="000000"/>
                </a:solidFill>
                <a:highlight>
                  <a:srgbClr val="FFFFFF"/>
                </a:highlight>
                <a:latin typeface="Courier New"/>
                <a:ea typeface="Courier New"/>
                <a:cs typeface="Courier New"/>
                <a:sym typeface="Courier New"/>
              </a:rPr>
              <a:t>: String = </a:t>
            </a:r>
            <a:r>
              <a:rPr b="1" lang="pt-BR" sz="1200">
                <a:solidFill>
                  <a:srgbClr val="008000"/>
                </a:solidFill>
                <a:highlight>
                  <a:srgbClr val="FFFFFF"/>
                </a:highlight>
                <a:latin typeface="Courier New"/>
                <a:ea typeface="Courier New"/>
                <a:cs typeface="Courier New"/>
                <a:sym typeface="Courier New"/>
              </a:rPr>
              <a:t>"Created"</a:t>
            </a: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b="1" lang="pt-BR" sz="1200">
                <a:solidFill>
                  <a:srgbClr val="000080"/>
                </a:solidFill>
                <a:highlight>
                  <a:srgbClr val="FFFFFF"/>
                </a:highlight>
                <a:latin typeface="Courier New"/>
                <a:ea typeface="Courier New"/>
                <a:cs typeface="Courier New"/>
                <a:sym typeface="Courier New"/>
              </a:rPr>
              <a:t>override val </a:t>
            </a:r>
            <a:r>
              <a:rPr b="1" lang="pt-BR" sz="1200">
                <a:solidFill>
                  <a:srgbClr val="660E7A"/>
                </a:solidFill>
                <a:highlight>
                  <a:srgbClr val="FFFFFF"/>
                </a:highlight>
                <a:latin typeface="Courier New"/>
                <a:ea typeface="Courier New"/>
                <a:cs typeface="Courier New"/>
                <a:sym typeface="Courier New"/>
              </a:rPr>
              <a:t>linearId</a:t>
            </a:r>
            <a:r>
              <a:rPr lang="pt-BR" sz="1200">
                <a:solidFill>
                  <a:srgbClr val="000000"/>
                </a:solidFill>
                <a:highlight>
                  <a:srgbClr val="FFFFFF"/>
                </a:highlight>
                <a:latin typeface="Courier New"/>
                <a:ea typeface="Courier New"/>
                <a:cs typeface="Courier New"/>
                <a:sym typeface="Courier New"/>
              </a:rPr>
              <a:t>: UniqueIdentifier = UniqueIdentifier()):</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LinearState, QueryableState {</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i="1" lang="pt-BR" sz="1200">
                <a:solidFill>
                  <a:srgbClr val="808080"/>
                </a:solidFill>
                <a:highlight>
                  <a:srgbClr val="FFFFFF"/>
                </a:highlight>
                <a:latin typeface="Courier New"/>
                <a:ea typeface="Courier New"/>
                <a:cs typeface="Courier New"/>
                <a:sym typeface="Courier New"/>
              </a:rPr>
              <a:t>/** The public keys of the involved parties. */</a:t>
            </a:r>
            <a:endParaRPr i="1" sz="1200">
              <a:solidFill>
                <a:srgbClr val="808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1200">
                <a:solidFill>
                  <a:srgbClr val="808080"/>
                </a:solidFill>
                <a:highlight>
                  <a:srgbClr val="FFFFFF"/>
                </a:highlight>
                <a:latin typeface="Courier New"/>
                <a:ea typeface="Courier New"/>
                <a:cs typeface="Courier New"/>
                <a:sym typeface="Courier New"/>
              </a:rPr>
              <a:t>   </a:t>
            </a:r>
            <a:r>
              <a:rPr b="1" lang="pt-BR" sz="1200">
                <a:solidFill>
                  <a:srgbClr val="000080"/>
                </a:solidFill>
                <a:highlight>
                  <a:srgbClr val="FFFFFF"/>
                </a:highlight>
                <a:latin typeface="Courier New"/>
                <a:ea typeface="Courier New"/>
                <a:cs typeface="Courier New"/>
                <a:sym typeface="Courier New"/>
              </a:rPr>
              <a:t>override val </a:t>
            </a:r>
            <a:r>
              <a:rPr b="1" lang="pt-BR" sz="1200">
                <a:solidFill>
                  <a:srgbClr val="660E7A"/>
                </a:solidFill>
                <a:highlight>
                  <a:srgbClr val="FFFFFF"/>
                </a:highlight>
                <a:latin typeface="Courier New"/>
                <a:ea typeface="Courier New"/>
                <a:cs typeface="Courier New"/>
                <a:sym typeface="Courier New"/>
              </a:rPr>
              <a:t>participants</a:t>
            </a:r>
            <a:r>
              <a:rPr lang="pt-BR" sz="1200">
                <a:solidFill>
                  <a:srgbClr val="000000"/>
                </a:solidFill>
                <a:highlight>
                  <a:srgbClr val="FFFFFF"/>
                </a:highlight>
                <a:latin typeface="Courier New"/>
                <a:ea typeface="Courier New"/>
                <a:cs typeface="Courier New"/>
                <a:sym typeface="Courier New"/>
              </a:rPr>
              <a:t>: List&lt;AbstractParty&gt; </a:t>
            </a:r>
            <a:r>
              <a:rPr b="1" lang="pt-BR" sz="1200">
                <a:solidFill>
                  <a:srgbClr val="000080"/>
                </a:solidFill>
                <a:highlight>
                  <a:srgbClr val="FFFFFF"/>
                </a:highlight>
                <a:latin typeface="Courier New"/>
                <a:ea typeface="Courier New"/>
                <a:cs typeface="Courier New"/>
                <a:sym typeface="Courier New"/>
              </a:rPr>
              <a:t>get</a:t>
            </a:r>
            <a:r>
              <a:rPr lang="pt-BR" sz="1200">
                <a:solidFill>
                  <a:srgbClr val="000000"/>
                </a:solidFill>
                <a:highlight>
                  <a:srgbClr val="FFFFFF"/>
                </a:highlight>
                <a:latin typeface="Courier New"/>
                <a:ea typeface="Courier New"/>
                <a:cs typeface="Courier New"/>
                <a:sym typeface="Courier New"/>
              </a:rPr>
              <a:t>() = </a:t>
            </a:r>
            <a:r>
              <a:rPr i="1" lang="pt-BR" sz="1200">
                <a:solidFill>
                  <a:srgbClr val="000000"/>
                </a:solidFill>
                <a:highlight>
                  <a:srgbClr val="FFFFFF"/>
                </a:highlight>
                <a:latin typeface="Courier New"/>
                <a:ea typeface="Courier New"/>
                <a:cs typeface="Courier New"/>
                <a:sym typeface="Courier New"/>
              </a:rPr>
              <a:t>listOf</a:t>
            </a:r>
            <a:r>
              <a:rPr lang="pt-BR" sz="1200">
                <a:solidFill>
                  <a:srgbClr val="000000"/>
                </a:solidFill>
                <a:highlight>
                  <a:srgbClr val="FFFFFF"/>
                </a:highlight>
                <a:latin typeface="Courier New"/>
                <a:ea typeface="Courier New"/>
                <a:cs typeface="Courier New"/>
                <a:sym typeface="Courier New"/>
              </a:rPr>
              <a:t>(</a:t>
            </a:r>
            <a:r>
              <a:rPr b="1" lang="pt-BR" sz="1200">
                <a:solidFill>
                  <a:srgbClr val="660E7A"/>
                </a:solidFill>
                <a:highlight>
                  <a:srgbClr val="FFFFFF"/>
                </a:highlight>
                <a:latin typeface="Courier New"/>
                <a:ea typeface="Courier New"/>
                <a:cs typeface="Courier New"/>
                <a:sym typeface="Courier New"/>
              </a:rPr>
              <a:t>lender</a:t>
            </a:r>
            <a:r>
              <a:rPr lang="pt-BR" sz="1200">
                <a:solidFill>
                  <a:srgbClr val="000000"/>
                </a:solidFill>
                <a:highlight>
                  <a:srgbClr val="FFFFFF"/>
                </a:highlight>
                <a:latin typeface="Courier New"/>
                <a:ea typeface="Courier New"/>
                <a:cs typeface="Courier New"/>
                <a:sym typeface="Courier New"/>
              </a:rPr>
              <a:t>, </a:t>
            </a:r>
            <a:r>
              <a:rPr b="1" lang="pt-BR" sz="1200">
                <a:solidFill>
                  <a:srgbClr val="660E7A"/>
                </a:solidFill>
                <a:highlight>
                  <a:srgbClr val="FFFFFF"/>
                </a:highlight>
                <a:latin typeface="Courier New"/>
                <a:ea typeface="Courier New"/>
                <a:cs typeface="Courier New"/>
                <a:sym typeface="Courier New"/>
              </a:rPr>
              <a:t>borrower</a:t>
            </a: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Com base nesta classe, conseguimos verificar algumas </a:t>
            </a:r>
            <a:r>
              <a:rPr lang="pt-BR" sz="2400">
                <a:solidFill>
                  <a:srgbClr val="FFFFFF"/>
                </a:solidFill>
                <a:latin typeface="Lato"/>
                <a:ea typeface="Lato"/>
                <a:cs typeface="Lato"/>
                <a:sym typeface="Lato"/>
              </a:rPr>
              <a:t>características</a:t>
            </a:r>
            <a:r>
              <a:rPr lang="pt-BR" sz="2400">
                <a:solidFill>
                  <a:srgbClr val="FFFFFF"/>
                </a:solidFill>
                <a:latin typeface="Lato"/>
                <a:ea typeface="Lato"/>
                <a:cs typeface="Lato"/>
                <a:sym typeface="Lato"/>
              </a:rPr>
              <a:t> do Kotlin.</a:t>
            </a:r>
            <a:endParaRPr sz="2400">
              <a:solidFill>
                <a:srgbClr val="FFFF00"/>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Kotlin</a:t>
            </a:r>
            <a:endParaRPr/>
          </a:p>
        </p:txBody>
      </p:sp>
      <p:sp>
        <p:nvSpPr>
          <p:cNvPr id="233" name="Google Shape;233;p40"/>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Linguagem de programação com target de execução na </a:t>
            </a:r>
            <a:r>
              <a:rPr b="1" lang="pt-BR">
                <a:solidFill>
                  <a:srgbClr val="FFFF00"/>
                </a:solidFill>
              </a:rPr>
              <a:t>JVM</a:t>
            </a:r>
            <a:r>
              <a:rPr b="1" lang="pt-BR"/>
              <a:t>. Criada pela </a:t>
            </a:r>
            <a:r>
              <a:rPr b="1" lang="pt-BR">
                <a:solidFill>
                  <a:srgbClr val="FFFF00"/>
                </a:solidFill>
              </a:rPr>
              <a:t>JetBrains </a:t>
            </a:r>
            <a:r>
              <a:rPr b="1" lang="pt-BR"/>
              <a:t>é a considerada pela </a:t>
            </a:r>
            <a:r>
              <a:rPr b="1" lang="pt-BR">
                <a:solidFill>
                  <a:srgbClr val="FFFF00"/>
                </a:solidFill>
              </a:rPr>
              <a:t>Google </a:t>
            </a:r>
            <a:r>
              <a:rPr b="1" lang="pt-BR"/>
              <a:t>a linguagem oficial para trabalhar com </a:t>
            </a:r>
            <a:r>
              <a:rPr b="1" lang="pt-BR">
                <a:solidFill>
                  <a:srgbClr val="FFFF00"/>
                </a:solidFill>
              </a:rPr>
              <a:t>programação funcional </a:t>
            </a:r>
            <a:r>
              <a:rPr b="1" lang="pt-BR"/>
              <a:t>em Mobile</a:t>
            </a:r>
            <a:endParaRPr b="1"/>
          </a:p>
        </p:txBody>
      </p:sp>
      <p:sp>
        <p:nvSpPr>
          <p:cNvPr id="234" name="Google Shape;234;p40"/>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lang="pt-BR">
                <a:solidFill>
                  <a:srgbClr val="073763"/>
                </a:solidFill>
              </a:rPr>
              <a:t>O construtor é escrito diretamente junto com a declaração da classe;</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As variáveis não precisam de getter e setter;</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Os valores declarados como val só podem receber uma atribuição, igual à um final no Java;</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Declara-se herança utilizando o operador “:”;</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lang="pt-BR">
                <a:solidFill>
                  <a:srgbClr val="073763"/>
                </a:solidFill>
              </a:rPr>
              <a:t>Valores podem sofrer override.</a:t>
            </a:r>
            <a:endParaRPr>
              <a:solidFill>
                <a:srgbClr val="07376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Kotlin</a:t>
            </a:r>
            <a:endParaRPr/>
          </a:p>
        </p:txBody>
      </p:sp>
      <p:sp>
        <p:nvSpPr>
          <p:cNvPr id="240" name="Google Shape;240;p41"/>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Linguagem de programação com target de execução na </a:t>
            </a:r>
            <a:r>
              <a:rPr b="1" lang="pt-BR">
                <a:solidFill>
                  <a:srgbClr val="FFFF00"/>
                </a:solidFill>
              </a:rPr>
              <a:t>JVM</a:t>
            </a:r>
            <a:r>
              <a:rPr b="1" lang="pt-BR"/>
              <a:t>. Criada pela </a:t>
            </a:r>
            <a:r>
              <a:rPr b="1" lang="pt-BR">
                <a:solidFill>
                  <a:srgbClr val="FFFF00"/>
                </a:solidFill>
              </a:rPr>
              <a:t>JetBrains </a:t>
            </a:r>
            <a:r>
              <a:rPr b="1" lang="pt-BR"/>
              <a:t>é a considerada pela </a:t>
            </a:r>
            <a:r>
              <a:rPr b="1" lang="pt-BR">
                <a:solidFill>
                  <a:srgbClr val="FFFF00"/>
                </a:solidFill>
              </a:rPr>
              <a:t>Google </a:t>
            </a:r>
            <a:r>
              <a:rPr b="1" lang="pt-BR"/>
              <a:t>a linguagem oficial para trabalhar com </a:t>
            </a:r>
            <a:r>
              <a:rPr b="1" lang="pt-BR">
                <a:solidFill>
                  <a:srgbClr val="FFFF00"/>
                </a:solidFill>
              </a:rPr>
              <a:t>programação funcional </a:t>
            </a:r>
            <a:r>
              <a:rPr b="1" lang="pt-BR"/>
              <a:t>em Mobile</a:t>
            </a:r>
            <a:endParaRPr b="1"/>
          </a:p>
        </p:txBody>
      </p:sp>
      <p:sp>
        <p:nvSpPr>
          <p:cNvPr id="241" name="Google Shape;241;p41"/>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FF0000"/>
              </a:buClr>
              <a:buSzPts val="1800"/>
              <a:buChar char="●"/>
            </a:pPr>
            <a:r>
              <a:rPr lang="pt-BR">
                <a:solidFill>
                  <a:srgbClr val="FF0000"/>
                </a:solidFill>
              </a:rPr>
              <a:t>O construtor é escrito diretamente junto com a declaração da classe;</a:t>
            </a:r>
            <a:endParaRPr>
              <a:solidFill>
                <a:srgbClr val="FF0000"/>
              </a:solidFill>
            </a:endParaRPr>
          </a:p>
          <a:p>
            <a:pPr indent="-342900" lvl="0" marL="457200" rtl="0" algn="l">
              <a:lnSpc>
                <a:spcPct val="115000"/>
              </a:lnSpc>
              <a:spcBef>
                <a:spcPts val="1000"/>
              </a:spcBef>
              <a:spcAft>
                <a:spcPts val="0"/>
              </a:spcAft>
              <a:buClr>
                <a:srgbClr val="FF0000"/>
              </a:buClr>
              <a:buSzPts val="1800"/>
              <a:buChar char="●"/>
            </a:pPr>
            <a:r>
              <a:rPr lang="pt-BR">
                <a:solidFill>
                  <a:srgbClr val="FF0000"/>
                </a:solidFill>
              </a:rPr>
              <a:t>As variáveis não precisam de getter e setter;</a:t>
            </a:r>
            <a:endParaRPr>
              <a:solidFill>
                <a:srgbClr val="FF0000"/>
              </a:solidFill>
            </a:endParaRPr>
          </a:p>
          <a:p>
            <a:pPr indent="-342900" lvl="0" marL="457200" rtl="0" algn="l">
              <a:lnSpc>
                <a:spcPct val="115000"/>
              </a:lnSpc>
              <a:spcBef>
                <a:spcPts val="1000"/>
              </a:spcBef>
              <a:spcAft>
                <a:spcPts val="0"/>
              </a:spcAft>
              <a:buClr>
                <a:srgbClr val="FF0000"/>
              </a:buClr>
              <a:buSzPts val="1800"/>
              <a:buChar char="●"/>
            </a:pPr>
            <a:r>
              <a:rPr lang="pt-BR">
                <a:solidFill>
                  <a:srgbClr val="FF0000"/>
                </a:solidFill>
              </a:rPr>
              <a:t>Os valores declarados como val só podem receber uma atribuição, igual à um final no Java;</a:t>
            </a:r>
            <a:endParaRPr>
              <a:solidFill>
                <a:srgbClr val="FF0000"/>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Declara-se herança utilizando o operador “:”;</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lang="pt-BR">
                <a:solidFill>
                  <a:srgbClr val="073763"/>
                </a:solidFill>
              </a:rPr>
              <a:t>Valores podem sofrer override.</a:t>
            </a:r>
            <a:endParaRPr>
              <a:solidFill>
                <a:srgbClr val="07376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Construtor, getters e setters, variáveis do tipo val</a:t>
            </a:r>
            <a:endParaRPr/>
          </a:p>
        </p:txBody>
      </p:sp>
      <p:sp>
        <p:nvSpPr>
          <p:cNvPr id="247" name="Google Shape;247;p42"/>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sp>
        <p:nvSpPr>
          <p:cNvPr id="248" name="Google Shape;248;p42"/>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0" lvl="0" marL="0" rtl="0" algn="l">
              <a:lnSpc>
                <a:spcPct val="157142"/>
              </a:lnSpc>
              <a:spcBef>
                <a:spcPts val="0"/>
              </a:spcBef>
              <a:spcAft>
                <a:spcPts val="1100"/>
              </a:spcAft>
              <a:buNone/>
            </a:pPr>
            <a:r>
              <a:rPr b="1" lang="pt-BR" sz="1600">
                <a:solidFill>
                  <a:srgbClr val="0037B3"/>
                </a:solidFill>
                <a:highlight>
                  <a:srgbClr val="F7F7F7"/>
                </a:highlight>
                <a:latin typeface="Consolas"/>
                <a:ea typeface="Consolas"/>
                <a:cs typeface="Consolas"/>
                <a:sym typeface="Consolas"/>
              </a:rPr>
              <a:t>class</a:t>
            </a:r>
            <a:r>
              <a:rPr lang="pt-BR" sz="1600">
                <a:solidFill>
                  <a:srgbClr val="000000"/>
                </a:solidFill>
                <a:highlight>
                  <a:srgbClr val="F7F7F7"/>
                </a:highlight>
                <a:latin typeface="Consolas"/>
                <a:ea typeface="Consolas"/>
                <a:cs typeface="Consolas"/>
                <a:sym typeface="Consolas"/>
              </a:rPr>
              <a:t> User(</a:t>
            </a:r>
            <a:r>
              <a:rPr b="1" lang="pt-BR" sz="1600">
                <a:solidFill>
                  <a:srgbClr val="0037B3"/>
                </a:solidFill>
                <a:highlight>
                  <a:srgbClr val="F7F7F7"/>
                </a:highlight>
                <a:latin typeface="Consolas"/>
                <a:ea typeface="Consolas"/>
                <a:cs typeface="Consolas"/>
                <a:sym typeface="Consolas"/>
              </a:rPr>
              <a:t>val</a:t>
            </a:r>
            <a:r>
              <a:rPr lang="pt-BR" sz="1600">
                <a:solidFill>
                  <a:srgbClr val="000000"/>
                </a:solidFill>
                <a:highlight>
                  <a:srgbClr val="F7F7F7"/>
                </a:highlight>
                <a:latin typeface="Consolas"/>
                <a:ea typeface="Consolas"/>
                <a:cs typeface="Consolas"/>
                <a:sym typeface="Consolas"/>
              </a:rPr>
              <a:t> name: </a:t>
            </a:r>
            <a:r>
              <a:rPr lang="pt-BR" sz="1600">
                <a:solidFill>
                  <a:srgbClr val="008855"/>
                </a:solidFill>
                <a:highlight>
                  <a:srgbClr val="F7F7F7"/>
                </a:highlight>
                <a:latin typeface="Consolas"/>
                <a:ea typeface="Consolas"/>
                <a:cs typeface="Consolas"/>
                <a:sym typeface="Consolas"/>
              </a:rPr>
              <a:t>String</a:t>
            </a:r>
            <a:r>
              <a:rPr lang="pt-BR" sz="1600">
                <a:solidFill>
                  <a:srgbClr val="000000"/>
                </a:solidFill>
                <a:highlight>
                  <a:srgbClr val="F7F7F7"/>
                </a:highlight>
                <a:latin typeface="Consolas"/>
                <a:ea typeface="Consolas"/>
                <a:cs typeface="Consolas"/>
                <a:sym typeface="Consolas"/>
              </a:rPr>
              <a:t>, </a:t>
            </a:r>
            <a:r>
              <a:rPr b="1" lang="pt-BR" sz="1600">
                <a:solidFill>
                  <a:srgbClr val="0037B3"/>
                </a:solidFill>
                <a:highlight>
                  <a:srgbClr val="F7F7F7"/>
                </a:highlight>
                <a:latin typeface="Consolas"/>
                <a:ea typeface="Consolas"/>
                <a:cs typeface="Consolas"/>
                <a:sym typeface="Consolas"/>
              </a:rPr>
              <a:t>val</a:t>
            </a:r>
            <a:r>
              <a:rPr lang="pt-BR" sz="1600">
                <a:solidFill>
                  <a:srgbClr val="000000"/>
                </a:solidFill>
                <a:highlight>
                  <a:srgbClr val="F7F7F7"/>
                </a:highlight>
                <a:latin typeface="Consolas"/>
                <a:ea typeface="Consolas"/>
                <a:cs typeface="Consolas"/>
                <a:sym typeface="Consolas"/>
              </a:rPr>
              <a:t> age: </a:t>
            </a:r>
            <a:r>
              <a:rPr lang="pt-BR" sz="1600">
                <a:solidFill>
                  <a:srgbClr val="008855"/>
                </a:solidFill>
                <a:highlight>
                  <a:srgbClr val="F7F7F7"/>
                </a:highlight>
                <a:latin typeface="Consolas"/>
                <a:ea typeface="Consolas"/>
                <a:cs typeface="Consolas"/>
                <a:sym typeface="Consolas"/>
              </a:rPr>
              <a:t>Int</a:t>
            </a:r>
            <a:r>
              <a:rPr lang="pt-BR" sz="1600">
                <a:solidFill>
                  <a:srgbClr val="000000"/>
                </a:solidFill>
                <a:highlight>
                  <a:srgbClr val="F7F7F7"/>
                </a:highlight>
                <a:latin typeface="Consolas"/>
                <a:ea typeface="Consolas"/>
                <a:cs typeface="Consolas"/>
                <a:sym typeface="Consolas"/>
              </a:rPr>
              <a:t>)</a:t>
            </a:r>
            <a:endParaRPr sz="1600">
              <a:solidFill>
                <a:srgbClr val="07376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Kotlin</a:t>
            </a:r>
            <a:endParaRPr/>
          </a:p>
        </p:txBody>
      </p:sp>
      <p:sp>
        <p:nvSpPr>
          <p:cNvPr id="254" name="Google Shape;254;p43"/>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Linguagem de programação com target de execução na </a:t>
            </a:r>
            <a:r>
              <a:rPr b="1" lang="pt-BR">
                <a:solidFill>
                  <a:srgbClr val="FFFF00"/>
                </a:solidFill>
              </a:rPr>
              <a:t>JVM</a:t>
            </a:r>
            <a:r>
              <a:rPr b="1" lang="pt-BR"/>
              <a:t>. Criada pela </a:t>
            </a:r>
            <a:r>
              <a:rPr b="1" lang="pt-BR">
                <a:solidFill>
                  <a:srgbClr val="FFFF00"/>
                </a:solidFill>
              </a:rPr>
              <a:t>JetBrains </a:t>
            </a:r>
            <a:r>
              <a:rPr b="1" lang="pt-BR"/>
              <a:t>é a considerada pela </a:t>
            </a:r>
            <a:r>
              <a:rPr b="1" lang="pt-BR">
                <a:solidFill>
                  <a:srgbClr val="FFFF00"/>
                </a:solidFill>
              </a:rPr>
              <a:t>Google </a:t>
            </a:r>
            <a:r>
              <a:rPr b="1" lang="pt-BR"/>
              <a:t>a linguagem oficial para trabalhar com </a:t>
            </a:r>
            <a:r>
              <a:rPr b="1" lang="pt-BR">
                <a:solidFill>
                  <a:srgbClr val="FFFF00"/>
                </a:solidFill>
              </a:rPr>
              <a:t>programação funcional </a:t>
            </a:r>
            <a:r>
              <a:rPr b="1" lang="pt-BR"/>
              <a:t>em Mobile</a:t>
            </a:r>
            <a:endParaRPr b="1"/>
          </a:p>
        </p:txBody>
      </p:sp>
      <p:sp>
        <p:nvSpPr>
          <p:cNvPr id="255" name="Google Shape;255;p43"/>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lang="pt-BR">
                <a:solidFill>
                  <a:srgbClr val="073763"/>
                </a:solidFill>
              </a:rPr>
              <a:t>O construtor é escrito diretamente junto com a declaração da classe;</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As variáveis não precisam de getter e setter;</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Os valores declarados como val só podem receber uma atribuição, igual à um final no Java;</a:t>
            </a:r>
            <a:endParaRPr>
              <a:solidFill>
                <a:srgbClr val="073763"/>
              </a:solidFill>
            </a:endParaRPr>
          </a:p>
          <a:p>
            <a:pPr indent="-342900" lvl="0" marL="457200" rtl="0" algn="l">
              <a:lnSpc>
                <a:spcPct val="115000"/>
              </a:lnSpc>
              <a:spcBef>
                <a:spcPts val="1000"/>
              </a:spcBef>
              <a:spcAft>
                <a:spcPts val="0"/>
              </a:spcAft>
              <a:buClr>
                <a:srgbClr val="FF0000"/>
              </a:buClr>
              <a:buSzPts val="1800"/>
              <a:buChar char="●"/>
            </a:pPr>
            <a:r>
              <a:rPr lang="pt-BR">
                <a:solidFill>
                  <a:srgbClr val="FF0000"/>
                </a:solidFill>
              </a:rPr>
              <a:t>Declara-se herança utilizando o operador “:”;</a:t>
            </a:r>
            <a:endParaRPr>
              <a:solidFill>
                <a:srgbClr val="FF0000"/>
              </a:solidFill>
            </a:endParaRPr>
          </a:p>
          <a:p>
            <a:pPr indent="-342900" lvl="0" marL="457200" rtl="0" algn="l">
              <a:lnSpc>
                <a:spcPct val="115000"/>
              </a:lnSpc>
              <a:spcBef>
                <a:spcPts val="1000"/>
              </a:spcBef>
              <a:spcAft>
                <a:spcPts val="0"/>
              </a:spcAft>
              <a:buClr>
                <a:srgbClr val="FF0000"/>
              </a:buClr>
              <a:buSzPts val="1800"/>
              <a:buChar char="●"/>
            </a:pPr>
            <a:r>
              <a:rPr lang="pt-BR">
                <a:solidFill>
                  <a:srgbClr val="FF0000"/>
                </a:solidFill>
              </a:rPr>
              <a:t>Não há diferenciação entre Herança e implementação de Interface;</a:t>
            </a:r>
            <a:endParaRPr>
              <a:solidFill>
                <a:srgbClr val="FF0000"/>
              </a:solidFill>
            </a:endParaRPr>
          </a:p>
          <a:p>
            <a:pPr indent="-342900" lvl="0" marL="457200" rtl="0" algn="l">
              <a:lnSpc>
                <a:spcPct val="115000"/>
              </a:lnSpc>
              <a:spcBef>
                <a:spcPts val="1000"/>
              </a:spcBef>
              <a:spcAft>
                <a:spcPts val="1000"/>
              </a:spcAft>
              <a:buClr>
                <a:srgbClr val="073763"/>
              </a:buClr>
              <a:buSzPts val="1800"/>
              <a:buChar char="●"/>
            </a:pPr>
            <a:r>
              <a:rPr lang="pt-BR">
                <a:solidFill>
                  <a:srgbClr val="073763"/>
                </a:solidFill>
              </a:rPr>
              <a:t>Valores podem sofrer override.</a:t>
            </a:r>
            <a:endParaRPr>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O que vamos fazer nesta aula?</a:t>
            </a:r>
            <a:endParaRPr/>
          </a:p>
        </p:txBody>
      </p:sp>
      <p:sp>
        <p:nvSpPr>
          <p:cNvPr id="151" name="Google Shape;151;p26"/>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pt-BR"/>
              <a:t>Avaliar a forma como um </a:t>
            </a:r>
            <a:r>
              <a:rPr b="1" lang="pt-BR">
                <a:solidFill>
                  <a:srgbClr val="FFFF00"/>
                </a:solidFill>
              </a:rPr>
              <a:t>corDapp </a:t>
            </a:r>
            <a:r>
              <a:rPr b="1" lang="pt-BR"/>
              <a:t>é codificado. Passando pelos </a:t>
            </a:r>
            <a:r>
              <a:rPr b="1" lang="pt-BR">
                <a:solidFill>
                  <a:srgbClr val="FFFF00"/>
                </a:solidFill>
              </a:rPr>
              <a:t>conceitos internos</a:t>
            </a:r>
            <a:r>
              <a:rPr b="1" lang="pt-BR"/>
              <a:t> e as formas de </a:t>
            </a:r>
            <a:r>
              <a:rPr b="1" lang="pt-BR">
                <a:solidFill>
                  <a:srgbClr val="FFFF00"/>
                </a:solidFill>
              </a:rPr>
              <a:t>comunicação </a:t>
            </a:r>
            <a:r>
              <a:rPr b="1" lang="pt-BR"/>
              <a:t>com o nó.</a:t>
            </a:r>
            <a:endParaRPr b="1"/>
          </a:p>
        </p:txBody>
      </p:sp>
      <p:sp>
        <p:nvSpPr>
          <p:cNvPr id="152" name="Google Shape;152;p26"/>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lang="pt-BR">
                <a:solidFill>
                  <a:srgbClr val="073763"/>
                </a:solidFill>
              </a:rPr>
              <a:t>Conceitos</a:t>
            </a:r>
            <a:endParaRPr>
              <a:solidFill>
                <a:srgbClr val="073763"/>
              </a:solidFill>
            </a:endParaRPr>
          </a:p>
          <a:p>
            <a:pPr indent="-342900" lvl="1" marL="914400" rtl="0" algn="l">
              <a:lnSpc>
                <a:spcPct val="115000"/>
              </a:lnSpc>
              <a:spcBef>
                <a:spcPts val="1000"/>
              </a:spcBef>
              <a:spcAft>
                <a:spcPts val="0"/>
              </a:spcAft>
              <a:buClr>
                <a:srgbClr val="073763"/>
              </a:buClr>
              <a:buSzPts val="1800"/>
              <a:buChar char="○"/>
            </a:pPr>
            <a:r>
              <a:rPr lang="pt-BR">
                <a:solidFill>
                  <a:srgbClr val="073763"/>
                </a:solidFill>
              </a:rPr>
              <a:t>State</a:t>
            </a:r>
            <a:endParaRPr>
              <a:solidFill>
                <a:srgbClr val="073763"/>
              </a:solidFill>
            </a:endParaRPr>
          </a:p>
          <a:p>
            <a:pPr indent="-342900" lvl="1" marL="914400" rtl="0" algn="l">
              <a:lnSpc>
                <a:spcPct val="115000"/>
              </a:lnSpc>
              <a:spcBef>
                <a:spcPts val="1000"/>
              </a:spcBef>
              <a:spcAft>
                <a:spcPts val="0"/>
              </a:spcAft>
              <a:buClr>
                <a:srgbClr val="073763"/>
              </a:buClr>
              <a:buSzPts val="1800"/>
              <a:buChar char="○"/>
            </a:pPr>
            <a:r>
              <a:rPr lang="pt-BR">
                <a:solidFill>
                  <a:srgbClr val="073763"/>
                </a:solidFill>
              </a:rPr>
              <a:t>Contract</a:t>
            </a:r>
            <a:endParaRPr>
              <a:solidFill>
                <a:srgbClr val="073763"/>
              </a:solidFill>
            </a:endParaRPr>
          </a:p>
          <a:p>
            <a:pPr indent="-342900" lvl="1" marL="914400" rtl="0" algn="l">
              <a:lnSpc>
                <a:spcPct val="115000"/>
              </a:lnSpc>
              <a:spcBef>
                <a:spcPts val="1000"/>
              </a:spcBef>
              <a:spcAft>
                <a:spcPts val="0"/>
              </a:spcAft>
              <a:buClr>
                <a:srgbClr val="073763"/>
              </a:buClr>
              <a:buSzPts val="1800"/>
              <a:buChar char="○"/>
            </a:pPr>
            <a:r>
              <a:rPr lang="pt-BR">
                <a:solidFill>
                  <a:srgbClr val="073763"/>
                </a:solidFill>
              </a:rPr>
              <a:t>Flow</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RPC em Corda</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APIs em Corda</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lang="pt-BR">
                <a:solidFill>
                  <a:srgbClr val="073763"/>
                </a:solidFill>
              </a:rPr>
              <a:t>Teste em Corda</a:t>
            </a:r>
            <a:endParaRPr>
              <a:solidFill>
                <a:srgbClr val="07376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Herança</a:t>
            </a:r>
            <a:endParaRPr/>
          </a:p>
        </p:txBody>
      </p:sp>
      <p:sp>
        <p:nvSpPr>
          <p:cNvPr id="261" name="Google Shape;261;p44"/>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sp>
        <p:nvSpPr>
          <p:cNvPr id="262" name="Google Shape;262;p44"/>
          <p:cNvSpPr txBox="1"/>
          <p:nvPr>
            <p:ph idx="2" type="title"/>
          </p:nvPr>
        </p:nvSpPr>
        <p:spPr>
          <a:xfrm>
            <a:off x="4093600" y="55625"/>
            <a:ext cx="4904400" cy="5005800"/>
          </a:xfrm>
          <a:prstGeom prst="rect">
            <a:avLst/>
          </a:prstGeom>
          <a:solidFill>
            <a:srgbClr val="F3F3F3"/>
          </a:solidFill>
        </p:spPr>
        <p:txBody>
          <a:bodyPr anchorCtr="0" anchor="ctr" bIns="91425" lIns="91425" spcFirstLastPara="1" rIns="91425" wrap="square" tIns="91425">
            <a:noAutofit/>
          </a:bodyPr>
          <a:lstStyle/>
          <a:p>
            <a:pPr indent="0" lvl="0" marL="0" rtl="0" algn="l">
              <a:lnSpc>
                <a:spcPct val="157142"/>
              </a:lnSpc>
              <a:spcBef>
                <a:spcPts val="0"/>
              </a:spcBef>
              <a:spcAft>
                <a:spcPts val="0"/>
              </a:spcAft>
              <a:buNone/>
            </a:pPr>
            <a:r>
              <a:rPr b="1" lang="pt-BR" sz="1600">
                <a:solidFill>
                  <a:srgbClr val="0037B3"/>
                </a:solidFill>
                <a:highlight>
                  <a:srgbClr val="F7F7F7"/>
                </a:highlight>
                <a:latin typeface="Consolas"/>
                <a:ea typeface="Consolas"/>
                <a:cs typeface="Consolas"/>
                <a:sym typeface="Consolas"/>
              </a:rPr>
              <a:t>open </a:t>
            </a:r>
            <a:r>
              <a:rPr b="1" lang="pt-BR" sz="1600">
                <a:solidFill>
                  <a:srgbClr val="0037B3"/>
                </a:solidFill>
                <a:highlight>
                  <a:srgbClr val="F7F7F7"/>
                </a:highlight>
                <a:latin typeface="Consolas"/>
                <a:ea typeface="Consolas"/>
                <a:cs typeface="Consolas"/>
                <a:sym typeface="Consolas"/>
              </a:rPr>
              <a:t>class</a:t>
            </a:r>
            <a:r>
              <a:rPr lang="pt-BR" sz="1600">
                <a:solidFill>
                  <a:srgbClr val="000000"/>
                </a:solidFill>
                <a:highlight>
                  <a:srgbClr val="F7F7F7"/>
                </a:highlight>
                <a:latin typeface="Consolas"/>
                <a:ea typeface="Consolas"/>
                <a:cs typeface="Consolas"/>
                <a:sym typeface="Consolas"/>
              </a:rPr>
              <a:t> User(</a:t>
            </a:r>
            <a:r>
              <a:rPr b="1" lang="pt-BR" sz="1600">
                <a:solidFill>
                  <a:srgbClr val="0037B3"/>
                </a:solidFill>
                <a:highlight>
                  <a:srgbClr val="F7F7F7"/>
                </a:highlight>
                <a:latin typeface="Consolas"/>
                <a:ea typeface="Consolas"/>
                <a:cs typeface="Consolas"/>
                <a:sym typeface="Consolas"/>
              </a:rPr>
              <a:t>val</a:t>
            </a:r>
            <a:r>
              <a:rPr lang="pt-BR" sz="1600">
                <a:solidFill>
                  <a:srgbClr val="000000"/>
                </a:solidFill>
                <a:highlight>
                  <a:srgbClr val="F7F7F7"/>
                </a:highlight>
                <a:latin typeface="Consolas"/>
                <a:ea typeface="Consolas"/>
                <a:cs typeface="Consolas"/>
                <a:sym typeface="Consolas"/>
              </a:rPr>
              <a:t> name: </a:t>
            </a:r>
            <a:r>
              <a:rPr lang="pt-BR" sz="1600">
                <a:solidFill>
                  <a:srgbClr val="008855"/>
                </a:solidFill>
                <a:highlight>
                  <a:srgbClr val="F7F7F7"/>
                </a:highlight>
                <a:latin typeface="Consolas"/>
                <a:ea typeface="Consolas"/>
                <a:cs typeface="Consolas"/>
                <a:sym typeface="Consolas"/>
              </a:rPr>
              <a:t>String</a:t>
            </a:r>
            <a:r>
              <a:rPr lang="pt-BR" sz="1600">
                <a:solidFill>
                  <a:srgbClr val="000000"/>
                </a:solidFill>
                <a:highlight>
                  <a:srgbClr val="F7F7F7"/>
                </a:highlight>
                <a:latin typeface="Consolas"/>
                <a:ea typeface="Consolas"/>
                <a:cs typeface="Consolas"/>
                <a:sym typeface="Consolas"/>
              </a:rPr>
              <a:t>, </a:t>
            </a:r>
            <a:r>
              <a:rPr b="1" lang="pt-BR" sz="1600">
                <a:solidFill>
                  <a:srgbClr val="0037B3"/>
                </a:solidFill>
                <a:highlight>
                  <a:srgbClr val="F7F7F7"/>
                </a:highlight>
                <a:latin typeface="Consolas"/>
                <a:ea typeface="Consolas"/>
                <a:cs typeface="Consolas"/>
                <a:sym typeface="Consolas"/>
              </a:rPr>
              <a:t>val</a:t>
            </a:r>
            <a:r>
              <a:rPr lang="pt-BR" sz="1600">
                <a:solidFill>
                  <a:srgbClr val="000000"/>
                </a:solidFill>
                <a:highlight>
                  <a:srgbClr val="F7F7F7"/>
                </a:highlight>
                <a:latin typeface="Consolas"/>
                <a:ea typeface="Consolas"/>
                <a:cs typeface="Consolas"/>
                <a:sym typeface="Consolas"/>
              </a:rPr>
              <a:t> age: </a:t>
            </a:r>
            <a:r>
              <a:rPr lang="pt-BR" sz="1600">
                <a:solidFill>
                  <a:srgbClr val="008855"/>
                </a:solidFill>
                <a:highlight>
                  <a:srgbClr val="F7F7F7"/>
                </a:highlight>
                <a:latin typeface="Consolas"/>
                <a:ea typeface="Consolas"/>
                <a:cs typeface="Consolas"/>
                <a:sym typeface="Consolas"/>
              </a:rPr>
              <a:t>Int</a:t>
            </a:r>
            <a:r>
              <a:rPr lang="pt-BR" sz="1600">
                <a:solidFill>
                  <a:srgbClr val="000000"/>
                </a:solidFill>
                <a:highlight>
                  <a:srgbClr val="F7F7F7"/>
                </a:highlight>
                <a:latin typeface="Consolas"/>
                <a:ea typeface="Consolas"/>
                <a:cs typeface="Consolas"/>
                <a:sym typeface="Consolas"/>
              </a:rPr>
              <a:t>)</a:t>
            </a:r>
            <a:endParaRPr sz="1600">
              <a:solidFill>
                <a:srgbClr val="000000"/>
              </a:solidFill>
              <a:highlight>
                <a:srgbClr val="F7F7F7"/>
              </a:highlight>
              <a:latin typeface="Consolas"/>
              <a:ea typeface="Consolas"/>
              <a:cs typeface="Consolas"/>
              <a:sym typeface="Consolas"/>
            </a:endParaRPr>
          </a:p>
          <a:p>
            <a:pPr indent="0" lvl="0" marL="0" rtl="0" algn="l">
              <a:lnSpc>
                <a:spcPct val="157142"/>
              </a:lnSpc>
              <a:spcBef>
                <a:spcPts val="1100"/>
              </a:spcBef>
              <a:spcAft>
                <a:spcPts val="1100"/>
              </a:spcAft>
              <a:buNone/>
            </a:pPr>
            <a:r>
              <a:rPr b="1" lang="pt-BR" sz="1600">
                <a:solidFill>
                  <a:srgbClr val="0037B3"/>
                </a:solidFill>
                <a:highlight>
                  <a:srgbClr val="F7F7F7"/>
                </a:highlight>
                <a:latin typeface="Consolas"/>
                <a:ea typeface="Consolas"/>
                <a:cs typeface="Consolas"/>
                <a:sym typeface="Consolas"/>
              </a:rPr>
              <a:t>class</a:t>
            </a:r>
            <a:r>
              <a:rPr lang="pt-BR" sz="1600">
                <a:solidFill>
                  <a:srgbClr val="000000"/>
                </a:solidFill>
                <a:highlight>
                  <a:srgbClr val="F7F7F7"/>
                </a:highlight>
                <a:latin typeface="Consolas"/>
                <a:ea typeface="Consolas"/>
                <a:cs typeface="Consolas"/>
                <a:sym typeface="Consolas"/>
              </a:rPr>
              <a:t> Admin(</a:t>
            </a:r>
            <a:r>
              <a:rPr lang="pt-BR" sz="1600">
                <a:solidFill>
                  <a:srgbClr val="000000"/>
                </a:solidFill>
                <a:highlight>
                  <a:srgbClr val="F7F7F7"/>
                </a:highlight>
                <a:latin typeface="Consolas"/>
                <a:ea typeface="Consolas"/>
                <a:cs typeface="Consolas"/>
                <a:sym typeface="Consolas"/>
              </a:rPr>
              <a:t>name: </a:t>
            </a:r>
            <a:r>
              <a:rPr lang="pt-BR" sz="1600">
                <a:solidFill>
                  <a:srgbClr val="008855"/>
                </a:solidFill>
                <a:highlight>
                  <a:srgbClr val="F7F7F7"/>
                </a:highlight>
                <a:latin typeface="Consolas"/>
                <a:ea typeface="Consolas"/>
                <a:cs typeface="Consolas"/>
                <a:sym typeface="Consolas"/>
              </a:rPr>
              <a:t>String</a:t>
            </a:r>
            <a:r>
              <a:rPr lang="pt-BR" sz="1600">
                <a:solidFill>
                  <a:srgbClr val="000000"/>
                </a:solidFill>
                <a:highlight>
                  <a:srgbClr val="F7F7F7"/>
                </a:highlight>
                <a:latin typeface="Consolas"/>
                <a:ea typeface="Consolas"/>
                <a:cs typeface="Consolas"/>
                <a:sym typeface="Consolas"/>
              </a:rPr>
              <a:t>, age: </a:t>
            </a:r>
            <a:r>
              <a:rPr lang="pt-BR" sz="1600">
                <a:solidFill>
                  <a:srgbClr val="008855"/>
                </a:solidFill>
                <a:highlight>
                  <a:srgbClr val="F7F7F7"/>
                </a:highlight>
                <a:latin typeface="Consolas"/>
                <a:ea typeface="Consolas"/>
                <a:cs typeface="Consolas"/>
                <a:sym typeface="Consolas"/>
              </a:rPr>
              <a:t>Int</a:t>
            </a:r>
            <a:r>
              <a:rPr lang="pt-BR" sz="1600">
                <a:solidFill>
                  <a:srgbClr val="000000"/>
                </a:solidFill>
                <a:highlight>
                  <a:srgbClr val="F7F7F7"/>
                </a:highlight>
                <a:latin typeface="Consolas"/>
                <a:ea typeface="Consolas"/>
                <a:cs typeface="Consolas"/>
                <a:sym typeface="Consolas"/>
              </a:rPr>
              <a:t>, </a:t>
            </a:r>
            <a:r>
              <a:rPr b="1" lang="pt-BR" sz="1600">
                <a:solidFill>
                  <a:srgbClr val="0037B3"/>
                </a:solidFill>
                <a:highlight>
                  <a:srgbClr val="F7F7F7"/>
                </a:highlight>
                <a:latin typeface="Consolas"/>
                <a:ea typeface="Consolas"/>
                <a:cs typeface="Consolas"/>
                <a:sym typeface="Consolas"/>
              </a:rPr>
              <a:t>val</a:t>
            </a:r>
            <a:r>
              <a:rPr lang="pt-BR" sz="1600">
                <a:solidFill>
                  <a:srgbClr val="000000"/>
                </a:solidFill>
                <a:highlight>
                  <a:srgbClr val="F7F7F7"/>
                </a:highlight>
                <a:latin typeface="Consolas"/>
                <a:ea typeface="Consolas"/>
                <a:cs typeface="Consolas"/>
                <a:sym typeface="Consolas"/>
              </a:rPr>
              <a:t> admin: </a:t>
            </a:r>
            <a:r>
              <a:rPr lang="pt-BR" sz="1600">
                <a:solidFill>
                  <a:srgbClr val="008855"/>
                </a:solidFill>
                <a:highlight>
                  <a:srgbClr val="F7F7F7"/>
                </a:highlight>
                <a:latin typeface="Consolas"/>
                <a:ea typeface="Consolas"/>
                <a:cs typeface="Consolas"/>
                <a:sym typeface="Consolas"/>
              </a:rPr>
              <a:t>Boolean</a:t>
            </a:r>
            <a:r>
              <a:rPr lang="pt-BR" sz="1600">
                <a:solidFill>
                  <a:srgbClr val="000000"/>
                </a:solidFill>
                <a:highlight>
                  <a:srgbClr val="F7F7F7"/>
                </a:highlight>
                <a:latin typeface="Consolas"/>
                <a:ea typeface="Consolas"/>
                <a:cs typeface="Consolas"/>
                <a:sym typeface="Consolas"/>
              </a:rPr>
              <a:t>): User(name, age)</a:t>
            </a:r>
            <a:endParaRPr sz="1600">
              <a:solidFill>
                <a:srgbClr val="000000"/>
              </a:solidFill>
              <a:highlight>
                <a:srgbClr val="F7F7F7"/>
              </a:highlight>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Kotlin</a:t>
            </a:r>
            <a:endParaRPr/>
          </a:p>
        </p:txBody>
      </p:sp>
      <p:sp>
        <p:nvSpPr>
          <p:cNvPr id="268" name="Google Shape;268;p45"/>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Linguagem de programação com target de execução na </a:t>
            </a:r>
            <a:r>
              <a:rPr b="1" lang="pt-BR">
                <a:solidFill>
                  <a:srgbClr val="FFFF00"/>
                </a:solidFill>
              </a:rPr>
              <a:t>JVM</a:t>
            </a:r>
            <a:r>
              <a:rPr b="1" lang="pt-BR"/>
              <a:t>. Criada pela </a:t>
            </a:r>
            <a:r>
              <a:rPr b="1" lang="pt-BR">
                <a:solidFill>
                  <a:srgbClr val="FFFF00"/>
                </a:solidFill>
              </a:rPr>
              <a:t>JetBrains </a:t>
            </a:r>
            <a:r>
              <a:rPr b="1" lang="pt-BR"/>
              <a:t>é a considerada pela </a:t>
            </a:r>
            <a:r>
              <a:rPr b="1" lang="pt-BR">
                <a:solidFill>
                  <a:srgbClr val="FFFF00"/>
                </a:solidFill>
              </a:rPr>
              <a:t>Google </a:t>
            </a:r>
            <a:r>
              <a:rPr b="1" lang="pt-BR"/>
              <a:t>a linguagem oficial para trabalhar com </a:t>
            </a:r>
            <a:r>
              <a:rPr b="1" lang="pt-BR">
                <a:solidFill>
                  <a:srgbClr val="FFFF00"/>
                </a:solidFill>
              </a:rPr>
              <a:t>programação funcional </a:t>
            </a:r>
            <a:r>
              <a:rPr b="1" lang="pt-BR"/>
              <a:t>em Mobile</a:t>
            </a:r>
            <a:endParaRPr b="1"/>
          </a:p>
        </p:txBody>
      </p:sp>
      <p:sp>
        <p:nvSpPr>
          <p:cNvPr id="269" name="Google Shape;269;p45"/>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lang="pt-BR">
                <a:solidFill>
                  <a:srgbClr val="073763"/>
                </a:solidFill>
              </a:rPr>
              <a:t>O construtor é escrito diretamente junto com a declaração da classe;</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As variáveis não precisam de getter e setter;</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Os valores declarados como val só podem receber uma atribuição, igual à um final no Java;</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Declara-se herança utilizando o operador “:”;</a:t>
            </a:r>
            <a:endParaRPr>
              <a:solidFill>
                <a:srgbClr val="073763"/>
              </a:solidFill>
            </a:endParaRPr>
          </a:p>
          <a:p>
            <a:pPr indent="-342900" lvl="0" marL="457200" rtl="0" algn="l">
              <a:lnSpc>
                <a:spcPct val="115000"/>
              </a:lnSpc>
              <a:spcBef>
                <a:spcPts val="1000"/>
              </a:spcBef>
              <a:spcAft>
                <a:spcPts val="1000"/>
              </a:spcAft>
              <a:buClr>
                <a:srgbClr val="FF0000"/>
              </a:buClr>
              <a:buSzPts val="1800"/>
              <a:buChar char="●"/>
            </a:pPr>
            <a:r>
              <a:rPr lang="pt-BR">
                <a:solidFill>
                  <a:srgbClr val="FF0000"/>
                </a:solidFill>
              </a:rPr>
              <a:t>Valores podem sofrer override.</a:t>
            </a:r>
            <a:endParaRPr>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Override de Valor</a:t>
            </a:r>
            <a:endParaRPr/>
          </a:p>
        </p:txBody>
      </p:sp>
      <p:sp>
        <p:nvSpPr>
          <p:cNvPr id="275" name="Google Shape;275;p46"/>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sp>
        <p:nvSpPr>
          <p:cNvPr id="276" name="Google Shape;276;p46"/>
          <p:cNvSpPr txBox="1"/>
          <p:nvPr>
            <p:ph idx="2" type="title"/>
          </p:nvPr>
        </p:nvSpPr>
        <p:spPr>
          <a:xfrm>
            <a:off x="4093600" y="55625"/>
            <a:ext cx="4904400" cy="5005800"/>
          </a:xfrm>
          <a:prstGeom prst="rect">
            <a:avLst/>
          </a:prstGeom>
          <a:solidFill>
            <a:srgbClr val="F3F3F3"/>
          </a:solidFill>
        </p:spPr>
        <p:txBody>
          <a:bodyPr anchorCtr="0" anchor="ctr" bIns="91425" lIns="91425" spcFirstLastPara="1" rIns="91425" wrap="square" tIns="91425">
            <a:noAutofit/>
          </a:bodyPr>
          <a:lstStyle/>
          <a:p>
            <a:pPr indent="0" lvl="0" marL="0" rtl="0" algn="l">
              <a:lnSpc>
                <a:spcPct val="157142"/>
              </a:lnSpc>
              <a:spcBef>
                <a:spcPts val="0"/>
              </a:spcBef>
              <a:spcAft>
                <a:spcPts val="0"/>
              </a:spcAft>
              <a:buNone/>
            </a:pPr>
            <a:r>
              <a:rPr b="1" lang="pt-BR" sz="1600">
                <a:solidFill>
                  <a:srgbClr val="0037B3"/>
                </a:solidFill>
                <a:highlight>
                  <a:srgbClr val="F7F7F7"/>
                </a:highlight>
                <a:latin typeface="Consolas"/>
                <a:ea typeface="Consolas"/>
                <a:cs typeface="Consolas"/>
                <a:sym typeface="Consolas"/>
              </a:rPr>
              <a:t>open class</a:t>
            </a:r>
            <a:r>
              <a:rPr lang="pt-BR" sz="1600">
                <a:solidFill>
                  <a:srgbClr val="000000"/>
                </a:solidFill>
                <a:highlight>
                  <a:srgbClr val="F7F7F7"/>
                </a:highlight>
                <a:latin typeface="Consolas"/>
                <a:ea typeface="Consolas"/>
                <a:cs typeface="Consolas"/>
                <a:sym typeface="Consolas"/>
              </a:rPr>
              <a:t> User(</a:t>
            </a:r>
            <a:r>
              <a:rPr b="1" lang="pt-BR" sz="1600">
                <a:solidFill>
                  <a:srgbClr val="0037B3"/>
                </a:solidFill>
                <a:highlight>
                  <a:srgbClr val="F7F7F7"/>
                </a:highlight>
                <a:latin typeface="Consolas"/>
                <a:ea typeface="Consolas"/>
                <a:cs typeface="Consolas"/>
                <a:sym typeface="Consolas"/>
              </a:rPr>
              <a:t>open val</a:t>
            </a:r>
            <a:r>
              <a:rPr lang="pt-BR" sz="1600">
                <a:solidFill>
                  <a:srgbClr val="000000"/>
                </a:solidFill>
                <a:highlight>
                  <a:srgbClr val="F7F7F7"/>
                </a:highlight>
                <a:latin typeface="Consolas"/>
                <a:ea typeface="Consolas"/>
                <a:cs typeface="Consolas"/>
                <a:sym typeface="Consolas"/>
              </a:rPr>
              <a:t> name: </a:t>
            </a:r>
            <a:r>
              <a:rPr lang="pt-BR" sz="1600">
                <a:solidFill>
                  <a:srgbClr val="008855"/>
                </a:solidFill>
                <a:highlight>
                  <a:srgbClr val="F7F7F7"/>
                </a:highlight>
                <a:latin typeface="Consolas"/>
                <a:ea typeface="Consolas"/>
                <a:cs typeface="Consolas"/>
                <a:sym typeface="Consolas"/>
              </a:rPr>
              <a:t>String</a:t>
            </a:r>
            <a:r>
              <a:rPr lang="pt-BR" sz="1600">
                <a:solidFill>
                  <a:srgbClr val="000000"/>
                </a:solidFill>
                <a:highlight>
                  <a:srgbClr val="F7F7F7"/>
                </a:highlight>
                <a:latin typeface="Consolas"/>
                <a:ea typeface="Consolas"/>
                <a:cs typeface="Consolas"/>
                <a:sym typeface="Consolas"/>
              </a:rPr>
              <a:t>, </a:t>
            </a:r>
            <a:r>
              <a:rPr b="1" lang="pt-BR" sz="1600">
                <a:solidFill>
                  <a:srgbClr val="0037B3"/>
                </a:solidFill>
                <a:highlight>
                  <a:srgbClr val="F7F7F7"/>
                </a:highlight>
                <a:latin typeface="Consolas"/>
                <a:ea typeface="Consolas"/>
                <a:cs typeface="Consolas"/>
                <a:sym typeface="Consolas"/>
              </a:rPr>
              <a:t>val</a:t>
            </a:r>
            <a:r>
              <a:rPr lang="pt-BR" sz="1600">
                <a:solidFill>
                  <a:srgbClr val="000000"/>
                </a:solidFill>
                <a:highlight>
                  <a:srgbClr val="F7F7F7"/>
                </a:highlight>
                <a:latin typeface="Consolas"/>
                <a:ea typeface="Consolas"/>
                <a:cs typeface="Consolas"/>
                <a:sym typeface="Consolas"/>
              </a:rPr>
              <a:t> age: </a:t>
            </a:r>
            <a:r>
              <a:rPr lang="pt-BR" sz="1600">
                <a:solidFill>
                  <a:srgbClr val="008855"/>
                </a:solidFill>
                <a:highlight>
                  <a:srgbClr val="F7F7F7"/>
                </a:highlight>
                <a:latin typeface="Consolas"/>
                <a:ea typeface="Consolas"/>
                <a:cs typeface="Consolas"/>
                <a:sym typeface="Consolas"/>
              </a:rPr>
              <a:t>Int</a:t>
            </a:r>
            <a:r>
              <a:rPr lang="pt-BR" sz="1600">
                <a:solidFill>
                  <a:srgbClr val="000000"/>
                </a:solidFill>
                <a:highlight>
                  <a:srgbClr val="F7F7F7"/>
                </a:highlight>
                <a:latin typeface="Consolas"/>
                <a:ea typeface="Consolas"/>
                <a:cs typeface="Consolas"/>
                <a:sym typeface="Consolas"/>
              </a:rPr>
              <a:t>)</a:t>
            </a:r>
            <a:endParaRPr sz="1600">
              <a:solidFill>
                <a:srgbClr val="000000"/>
              </a:solidFill>
              <a:highlight>
                <a:srgbClr val="F7F7F7"/>
              </a:highlight>
              <a:latin typeface="Consolas"/>
              <a:ea typeface="Consolas"/>
              <a:cs typeface="Consolas"/>
              <a:sym typeface="Consolas"/>
            </a:endParaRPr>
          </a:p>
          <a:p>
            <a:pPr indent="0" lvl="0" marL="0" rtl="0" algn="l">
              <a:lnSpc>
                <a:spcPct val="157142"/>
              </a:lnSpc>
              <a:spcBef>
                <a:spcPts val="1100"/>
              </a:spcBef>
              <a:spcAft>
                <a:spcPts val="0"/>
              </a:spcAft>
              <a:buNone/>
            </a:pPr>
            <a:r>
              <a:rPr b="1" lang="pt-BR" sz="1600">
                <a:solidFill>
                  <a:srgbClr val="0037B3"/>
                </a:solidFill>
                <a:highlight>
                  <a:srgbClr val="F7F7F7"/>
                </a:highlight>
                <a:latin typeface="Consolas"/>
                <a:ea typeface="Consolas"/>
                <a:cs typeface="Consolas"/>
                <a:sym typeface="Consolas"/>
              </a:rPr>
              <a:t>class</a:t>
            </a:r>
            <a:r>
              <a:rPr lang="pt-BR" sz="1600">
                <a:solidFill>
                  <a:srgbClr val="000000"/>
                </a:solidFill>
                <a:highlight>
                  <a:srgbClr val="F7F7F7"/>
                </a:highlight>
                <a:latin typeface="Consolas"/>
                <a:ea typeface="Consolas"/>
                <a:cs typeface="Consolas"/>
                <a:sym typeface="Consolas"/>
              </a:rPr>
              <a:t> Admin(</a:t>
            </a:r>
            <a:r>
              <a:rPr lang="pt-BR" sz="1600">
                <a:solidFill>
                  <a:srgbClr val="000000"/>
                </a:solidFill>
                <a:highlight>
                  <a:srgbClr val="F7F7F7"/>
                </a:highlight>
                <a:latin typeface="Consolas"/>
                <a:ea typeface="Consolas"/>
                <a:cs typeface="Consolas"/>
                <a:sym typeface="Consolas"/>
              </a:rPr>
              <a:t>age: </a:t>
            </a:r>
            <a:r>
              <a:rPr lang="pt-BR" sz="1600">
                <a:solidFill>
                  <a:srgbClr val="008855"/>
                </a:solidFill>
                <a:highlight>
                  <a:srgbClr val="F7F7F7"/>
                </a:highlight>
                <a:latin typeface="Consolas"/>
                <a:ea typeface="Consolas"/>
                <a:cs typeface="Consolas"/>
                <a:sym typeface="Consolas"/>
              </a:rPr>
              <a:t>Int</a:t>
            </a:r>
            <a:r>
              <a:rPr lang="pt-BR" sz="1600">
                <a:solidFill>
                  <a:srgbClr val="000000"/>
                </a:solidFill>
                <a:highlight>
                  <a:srgbClr val="F7F7F7"/>
                </a:highlight>
                <a:latin typeface="Consolas"/>
                <a:ea typeface="Consolas"/>
                <a:cs typeface="Consolas"/>
                <a:sym typeface="Consolas"/>
              </a:rPr>
              <a:t>, </a:t>
            </a:r>
            <a:r>
              <a:rPr b="1" lang="pt-BR" sz="1600">
                <a:solidFill>
                  <a:srgbClr val="0037B3"/>
                </a:solidFill>
                <a:highlight>
                  <a:srgbClr val="F7F7F7"/>
                </a:highlight>
                <a:latin typeface="Consolas"/>
                <a:ea typeface="Consolas"/>
                <a:cs typeface="Consolas"/>
                <a:sym typeface="Consolas"/>
              </a:rPr>
              <a:t>val</a:t>
            </a:r>
            <a:r>
              <a:rPr lang="pt-BR" sz="1600">
                <a:solidFill>
                  <a:srgbClr val="000000"/>
                </a:solidFill>
                <a:highlight>
                  <a:srgbClr val="F7F7F7"/>
                </a:highlight>
                <a:latin typeface="Consolas"/>
                <a:ea typeface="Consolas"/>
                <a:cs typeface="Consolas"/>
                <a:sym typeface="Consolas"/>
              </a:rPr>
              <a:t> admin: </a:t>
            </a:r>
            <a:r>
              <a:rPr lang="pt-BR" sz="1600">
                <a:solidFill>
                  <a:srgbClr val="008855"/>
                </a:solidFill>
                <a:highlight>
                  <a:srgbClr val="F7F7F7"/>
                </a:highlight>
                <a:latin typeface="Consolas"/>
                <a:ea typeface="Consolas"/>
                <a:cs typeface="Consolas"/>
                <a:sym typeface="Consolas"/>
              </a:rPr>
              <a:t>Boolean</a:t>
            </a:r>
            <a:r>
              <a:rPr lang="pt-BR" sz="1600">
                <a:solidFill>
                  <a:srgbClr val="000000"/>
                </a:solidFill>
                <a:highlight>
                  <a:srgbClr val="F7F7F7"/>
                </a:highlight>
                <a:latin typeface="Consolas"/>
                <a:ea typeface="Consolas"/>
                <a:cs typeface="Consolas"/>
                <a:sym typeface="Consolas"/>
              </a:rPr>
              <a:t>,</a:t>
            </a:r>
            <a:r>
              <a:rPr lang="pt-BR" sz="1600">
                <a:solidFill>
                  <a:srgbClr val="008855"/>
                </a:solidFill>
                <a:highlight>
                  <a:srgbClr val="F7F7F7"/>
                </a:highlight>
                <a:latin typeface="Consolas"/>
                <a:ea typeface="Consolas"/>
                <a:cs typeface="Consolas"/>
                <a:sym typeface="Consolas"/>
              </a:rPr>
              <a:t> </a:t>
            </a:r>
            <a:endParaRPr sz="1600">
              <a:solidFill>
                <a:srgbClr val="008855"/>
              </a:solidFill>
              <a:highlight>
                <a:srgbClr val="F7F7F7"/>
              </a:highlight>
              <a:latin typeface="Consolas"/>
              <a:ea typeface="Consolas"/>
              <a:cs typeface="Consolas"/>
              <a:sym typeface="Consolas"/>
            </a:endParaRPr>
          </a:p>
          <a:p>
            <a:pPr indent="0" lvl="0" marL="0" rtl="0" algn="l">
              <a:lnSpc>
                <a:spcPct val="157142"/>
              </a:lnSpc>
              <a:spcBef>
                <a:spcPts val="1100"/>
              </a:spcBef>
              <a:spcAft>
                <a:spcPts val="1100"/>
              </a:spcAft>
              <a:buNone/>
            </a:pPr>
            <a:r>
              <a:rPr b="1" lang="pt-BR" sz="1600">
                <a:solidFill>
                  <a:srgbClr val="0037B3"/>
                </a:solidFill>
                <a:highlight>
                  <a:srgbClr val="F7F7F7"/>
                </a:highlight>
                <a:latin typeface="Consolas"/>
                <a:ea typeface="Consolas"/>
                <a:cs typeface="Consolas"/>
                <a:sym typeface="Consolas"/>
              </a:rPr>
              <a:t>override val</a:t>
            </a:r>
            <a:r>
              <a:rPr lang="pt-BR" sz="1600">
                <a:solidFill>
                  <a:srgbClr val="008855"/>
                </a:solidFill>
                <a:highlight>
                  <a:srgbClr val="F7F7F7"/>
                </a:highlight>
                <a:latin typeface="Consolas"/>
                <a:ea typeface="Consolas"/>
                <a:cs typeface="Consolas"/>
                <a:sym typeface="Consolas"/>
              </a:rPr>
              <a:t> </a:t>
            </a:r>
            <a:r>
              <a:rPr lang="pt-BR" sz="1600">
                <a:solidFill>
                  <a:srgbClr val="000000"/>
                </a:solidFill>
                <a:highlight>
                  <a:srgbClr val="F7F7F7"/>
                </a:highlight>
                <a:latin typeface="Consolas"/>
                <a:ea typeface="Consolas"/>
                <a:cs typeface="Consolas"/>
                <a:sym typeface="Consolas"/>
              </a:rPr>
              <a:t>name:</a:t>
            </a:r>
            <a:r>
              <a:rPr lang="pt-BR" sz="1600">
                <a:solidFill>
                  <a:srgbClr val="008855"/>
                </a:solidFill>
                <a:highlight>
                  <a:srgbClr val="F7F7F7"/>
                </a:highlight>
                <a:latin typeface="Consolas"/>
                <a:ea typeface="Consolas"/>
                <a:cs typeface="Consolas"/>
                <a:sym typeface="Consolas"/>
              </a:rPr>
              <a:t> String </a:t>
            </a:r>
            <a:r>
              <a:rPr lang="pt-BR" sz="1600">
                <a:solidFill>
                  <a:srgbClr val="000000"/>
                </a:solidFill>
                <a:highlight>
                  <a:srgbClr val="F7F7F7"/>
                </a:highlight>
                <a:latin typeface="Consolas"/>
                <a:ea typeface="Consolas"/>
                <a:cs typeface="Consolas"/>
                <a:sym typeface="Consolas"/>
              </a:rPr>
              <a:t>=</a:t>
            </a:r>
            <a:r>
              <a:rPr lang="pt-BR" sz="1600">
                <a:solidFill>
                  <a:srgbClr val="008855"/>
                </a:solidFill>
                <a:highlight>
                  <a:srgbClr val="F7F7F7"/>
                </a:highlight>
                <a:latin typeface="Consolas"/>
                <a:ea typeface="Consolas"/>
                <a:cs typeface="Consolas"/>
                <a:sym typeface="Consolas"/>
              </a:rPr>
              <a:t> </a:t>
            </a:r>
            <a:r>
              <a:rPr lang="pt-BR" sz="1600">
                <a:solidFill>
                  <a:srgbClr val="000000"/>
                </a:solidFill>
                <a:highlight>
                  <a:srgbClr val="F7F7F7"/>
                </a:highlight>
                <a:latin typeface="Consolas"/>
                <a:ea typeface="Consolas"/>
                <a:cs typeface="Consolas"/>
                <a:sym typeface="Consolas"/>
              </a:rPr>
              <a:t>“Admin”</a:t>
            </a:r>
            <a:r>
              <a:rPr lang="pt-BR" sz="1600">
                <a:solidFill>
                  <a:srgbClr val="000000"/>
                </a:solidFill>
                <a:highlight>
                  <a:srgbClr val="F7F7F7"/>
                </a:highlight>
                <a:latin typeface="Consolas"/>
                <a:ea typeface="Consolas"/>
                <a:cs typeface="Consolas"/>
                <a:sym typeface="Consolas"/>
              </a:rPr>
              <a:t>): User(name, age)</a:t>
            </a:r>
            <a:endParaRPr sz="1600">
              <a:solidFill>
                <a:srgbClr val="000000"/>
              </a:solidFill>
              <a:highlight>
                <a:srgbClr val="F7F7F7"/>
              </a:highlight>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Kotlin</a:t>
            </a:r>
            <a:endParaRPr/>
          </a:p>
        </p:txBody>
      </p:sp>
      <p:sp>
        <p:nvSpPr>
          <p:cNvPr id="282" name="Google Shape;282;p47"/>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Linguagem de programação com target de execução na </a:t>
            </a:r>
            <a:r>
              <a:rPr b="1" lang="pt-BR">
                <a:solidFill>
                  <a:srgbClr val="FFFF00"/>
                </a:solidFill>
              </a:rPr>
              <a:t>JVM</a:t>
            </a:r>
            <a:r>
              <a:rPr b="1" lang="pt-BR"/>
              <a:t>. Criada pela </a:t>
            </a:r>
            <a:r>
              <a:rPr b="1" lang="pt-BR">
                <a:solidFill>
                  <a:srgbClr val="FFFF00"/>
                </a:solidFill>
              </a:rPr>
              <a:t>JetBrains </a:t>
            </a:r>
            <a:r>
              <a:rPr b="1" lang="pt-BR"/>
              <a:t>é a considerada pela </a:t>
            </a:r>
            <a:r>
              <a:rPr b="1" lang="pt-BR">
                <a:solidFill>
                  <a:srgbClr val="FFFF00"/>
                </a:solidFill>
              </a:rPr>
              <a:t>Google </a:t>
            </a:r>
            <a:r>
              <a:rPr b="1" lang="pt-BR"/>
              <a:t>a linguagem oficial para trabalhar com </a:t>
            </a:r>
            <a:r>
              <a:rPr b="1" lang="pt-BR">
                <a:solidFill>
                  <a:srgbClr val="FFFF00"/>
                </a:solidFill>
              </a:rPr>
              <a:t>programação funcional </a:t>
            </a:r>
            <a:r>
              <a:rPr b="1" lang="pt-BR"/>
              <a:t>em Mobile</a:t>
            </a:r>
            <a:endParaRPr b="1"/>
          </a:p>
        </p:txBody>
      </p:sp>
      <p:sp>
        <p:nvSpPr>
          <p:cNvPr id="283" name="Google Shape;283;p47"/>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lang="pt-BR">
                <a:solidFill>
                  <a:srgbClr val="073763"/>
                </a:solidFill>
              </a:rPr>
              <a:t>Funções são declaradas utilizando a palavra reservada fun.</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Os retornos das funções são declarados após o operador “:”;</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Construção de objetos sem a utilização da palavra reservada new;</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Suporte à Pattern Matching;</a:t>
            </a:r>
            <a:endParaRPr>
              <a:solidFill>
                <a:srgbClr val="073763"/>
              </a:solidFill>
            </a:endParaRPr>
          </a:p>
          <a:p>
            <a:pPr indent="0" lvl="0" marL="0" rtl="0" algn="l">
              <a:lnSpc>
                <a:spcPct val="115000"/>
              </a:lnSpc>
              <a:spcBef>
                <a:spcPts val="1000"/>
              </a:spcBef>
              <a:spcAft>
                <a:spcPts val="1000"/>
              </a:spcAft>
              <a:buNone/>
            </a:pPr>
            <a:r>
              <a:t/>
            </a:r>
            <a:endParaRPr>
              <a:solidFill>
                <a:srgbClr val="07376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8"/>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Kotlin</a:t>
            </a:r>
            <a:endParaRPr/>
          </a:p>
        </p:txBody>
      </p:sp>
      <p:sp>
        <p:nvSpPr>
          <p:cNvPr id="289" name="Google Shape;289;p48"/>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Linguagem de programação com target de execução na </a:t>
            </a:r>
            <a:r>
              <a:rPr b="1" lang="pt-BR">
                <a:solidFill>
                  <a:srgbClr val="FFFF00"/>
                </a:solidFill>
              </a:rPr>
              <a:t>JVM</a:t>
            </a:r>
            <a:r>
              <a:rPr b="1" lang="pt-BR"/>
              <a:t>. Criada pela </a:t>
            </a:r>
            <a:r>
              <a:rPr b="1" lang="pt-BR">
                <a:solidFill>
                  <a:srgbClr val="FFFF00"/>
                </a:solidFill>
              </a:rPr>
              <a:t>JetBrains </a:t>
            </a:r>
            <a:r>
              <a:rPr b="1" lang="pt-BR"/>
              <a:t>é a considerada pela </a:t>
            </a:r>
            <a:r>
              <a:rPr b="1" lang="pt-BR">
                <a:solidFill>
                  <a:srgbClr val="FFFF00"/>
                </a:solidFill>
              </a:rPr>
              <a:t>Google </a:t>
            </a:r>
            <a:r>
              <a:rPr b="1" lang="pt-BR"/>
              <a:t>a linguagem oficial para trabalhar com </a:t>
            </a:r>
            <a:r>
              <a:rPr b="1" lang="pt-BR">
                <a:solidFill>
                  <a:srgbClr val="FFFF00"/>
                </a:solidFill>
              </a:rPr>
              <a:t>programação funcional </a:t>
            </a:r>
            <a:r>
              <a:rPr b="1" lang="pt-BR"/>
              <a:t>em Mobile</a:t>
            </a:r>
            <a:endParaRPr b="1"/>
          </a:p>
        </p:txBody>
      </p:sp>
      <p:sp>
        <p:nvSpPr>
          <p:cNvPr id="290" name="Google Shape;290;p48"/>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FF0000"/>
              </a:buClr>
              <a:buSzPts val="1800"/>
              <a:buChar char="●"/>
            </a:pPr>
            <a:r>
              <a:rPr lang="pt-BR">
                <a:solidFill>
                  <a:srgbClr val="FF0000"/>
                </a:solidFill>
              </a:rPr>
              <a:t>Funções são declaradas utilizando a palavra reservada fun.</a:t>
            </a:r>
            <a:endParaRPr>
              <a:solidFill>
                <a:srgbClr val="FF0000"/>
              </a:solidFill>
            </a:endParaRPr>
          </a:p>
          <a:p>
            <a:pPr indent="-342900" lvl="0" marL="457200" rtl="0" algn="l">
              <a:lnSpc>
                <a:spcPct val="115000"/>
              </a:lnSpc>
              <a:spcBef>
                <a:spcPts val="1000"/>
              </a:spcBef>
              <a:spcAft>
                <a:spcPts val="0"/>
              </a:spcAft>
              <a:buClr>
                <a:srgbClr val="FF0000"/>
              </a:buClr>
              <a:buSzPts val="1800"/>
              <a:buChar char="●"/>
            </a:pPr>
            <a:r>
              <a:rPr lang="pt-BR">
                <a:solidFill>
                  <a:srgbClr val="FF0000"/>
                </a:solidFill>
              </a:rPr>
              <a:t>Os retornos das funções são declarados após o operador “:”;</a:t>
            </a:r>
            <a:endParaRPr>
              <a:solidFill>
                <a:srgbClr val="FF0000"/>
              </a:solidFill>
            </a:endParaRPr>
          </a:p>
          <a:p>
            <a:pPr indent="-342900" lvl="0" marL="457200" rtl="0" algn="l">
              <a:lnSpc>
                <a:spcPct val="115000"/>
              </a:lnSpc>
              <a:spcBef>
                <a:spcPts val="1000"/>
              </a:spcBef>
              <a:spcAft>
                <a:spcPts val="0"/>
              </a:spcAft>
              <a:buClr>
                <a:srgbClr val="FF0000"/>
              </a:buClr>
              <a:buSzPts val="1800"/>
              <a:buChar char="●"/>
            </a:pPr>
            <a:r>
              <a:rPr lang="pt-BR">
                <a:solidFill>
                  <a:srgbClr val="FF0000"/>
                </a:solidFill>
              </a:rPr>
              <a:t>Construção de objetos sem a utilização da palavra reservada new;</a:t>
            </a:r>
            <a:endParaRPr>
              <a:solidFill>
                <a:srgbClr val="FF0000"/>
              </a:solidFill>
            </a:endParaRPr>
          </a:p>
          <a:p>
            <a:pPr indent="-342900" lvl="0" marL="457200" rtl="0" algn="l">
              <a:lnSpc>
                <a:spcPct val="115000"/>
              </a:lnSpc>
              <a:spcBef>
                <a:spcPts val="1000"/>
              </a:spcBef>
              <a:spcAft>
                <a:spcPts val="1000"/>
              </a:spcAft>
              <a:buClr>
                <a:srgbClr val="073763"/>
              </a:buClr>
              <a:buSzPts val="1800"/>
              <a:buChar char="●"/>
            </a:pPr>
            <a:r>
              <a:rPr lang="pt-BR">
                <a:solidFill>
                  <a:srgbClr val="073763"/>
                </a:solidFill>
              </a:rPr>
              <a:t>Suporte à Pattern Matching;</a:t>
            </a:r>
            <a:endParaRPr>
              <a:solidFill>
                <a:srgbClr val="07376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Funções e Construção de Objetos</a:t>
            </a:r>
            <a:endParaRPr/>
          </a:p>
        </p:txBody>
      </p:sp>
      <p:sp>
        <p:nvSpPr>
          <p:cNvPr id="296" name="Google Shape;296;p49"/>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sp>
        <p:nvSpPr>
          <p:cNvPr id="297" name="Google Shape;297;p49"/>
          <p:cNvSpPr txBox="1"/>
          <p:nvPr>
            <p:ph idx="2" type="title"/>
          </p:nvPr>
        </p:nvSpPr>
        <p:spPr>
          <a:xfrm>
            <a:off x="4093600" y="55625"/>
            <a:ext cx="4904400" cy="5005800"/>
          </a:xfrm>
          <a:prstGeom prst="rect">
            <a:avLst/>
          </a:prstGeom>
          <a:solidFill>
            <a:srgbClr val="EFEFEF"/>
          </a:solidFill>
        </p:spPr>
        <p:txBody>
          <a:bodyPr anchorCtr="0" anchor="ctr" bIns="91425" lIns="91425" spcFirstLastPara="1" rIns="91425" wrap="square" tIns="91425">
            <a:noAutofit/>
          </a:bodyPr>
          <a:lstStyle/>
          <a:p>
            <a:pPr indent="0" lvl="0" marL="0" rtl="0" algn="l">
              <a:lnSpc>
                <a:spcPct val="157142"/>
              </a:lnSpc>
              <a:spcBef>
                <a:spcPts val="0"/>
              </a:spcBef>
              <a:spcAft>
                <a:spcPts val="0"/>
              </a:spcAft>
              <a:buNone/>
            </a:pPr>
            <a:r>
              <a:rPr b="1" lang="pt-BR" sz="1200">
                <a:solidFill>
                  <a:srgbClr val="0037B3"/>
                </a:solidFill>
                <a:highlight>
                  <a:srgbClr val="F7F7F7"/>
                </a:highlight>
                <a:latin typeface="Consolas"/>
                <a:ea typeface="Consolas"/>
                <a:cs typeface="Consolas"/>
                <a:sym typeface="Consolas"/>
              </a:rPr>
              <a:t>fun </a:t>
            </a:r>
            <a:r>
              <a:rPr lang="pt-BR" sz="1200">
                <a:solidFill>
                  <a:srgbClr val="000000"/>
                </a:solidFill>
                <a:highlight>
                  <a:srgbClr val="F7F7F7"/>
                </a:highlight>
                <a:latin typeface="Consolas"/>
                <a:ea typeface="Consolas"/>
                <a:cs typeface="Consolas"/>
                <a:sym typeface="Consolas"/>
              </a:rPr>
              <a:t>createUser(</a:t>
            </a:r>
            <a:r>
              <a:rPr b="1" lang="pt-BR" sz="1200">
                <a:solidFill>
                  <a:srgbClr val="0037B3"/>
                </a:solidFill>
                <a:highlight>
                  <a:srgbClr val="F7F7F7"/>
                </a:highlight>
                <a:latin typeface="Consolas"/>
                <a:ea typeface="Consolas"/>
                <a:cs typeface="Consolas"/>
                <a:sym typeface="Consolas"/>
              </a:rPr>
              <a:t>val</a:t>
            </a:r>
            <a:r>
              <a:rPr lang="pt-BR" sz="1200">
                <a:solidFill>
                  <a:srgbClr val="000000"/>
                </a:solidFill>
                <a:highlight>
                  <a:srgbClr val="F7F7F7"/>
                </a:highlight>
                <a:latin typeface="Consolas"/>
                <a:ea typeface="Consolas"/>
                <a:cs typeface="Consolas"/>
                <a:sym typeface="Consolas"/>
              </a:rPr>
              <a:t> name: </a:t>
            </a:r>
            <a:r>
              <a:rPr lang="pt-BR" sz="1200">
                <a:solidFill>
                  <a:srgbClr val="008855"/>
                </a:solidFill>
                <a:highlight>
                  <a:srgbClr val="F7F7F7"/>
                </a:highlight>
                <a:latin typeface="Consolas"/>
                <a:ea typeface="Consolas"/>
                <a:cs typeface="Consolas"/>
                <a:sym typeface="Consolas"/>
              </a:rPr>
              <a:t>String</a:t>
            </a:r>
            <a:r>
              <a:rPr lang="pt-BR" sz="1200">
                <a:solidFill>
                  <a:srgbClr val="000000"/>
                </a:solidFill>
                <a:highlight>
                  <a:srgbClr val="F7F7F7"/>
                </a:highlight>
                <a:latin typeface="Consolas"/>
                <a:ea typeface="Consolas"/>
                <a:cs typeface="Consolas"/>
                <a:sym typeface="Consolas"/>
              </a:rPr>
              <a:t>, </a:t>
            </a:r>
            <a:r>
              <a:rPr b="1" lang="pt-BR" sz="1200">
                <a:solidFill>
                  <a:srgbClr val="0037B3"/>
                </a:solidFill>
                <a:highlight>
                  <a:srgbClr val="F7F7F7"/>
                </a:highlight>
                <a:latin typeface="Consolas"/>
                <a:ea typeface="Consolas"/>
                <a:cs typeface="Consolas"/>
                <a:sym typeface="Consolas"/>
              </a:rPr>
              <a:t>val</a:t>
            </a:r>
            <a:r>
              <a:rPr lang="pt-BR" sz="1200">
                <a:solidFill>
                  <a:srgbClr val="000000"/>
                </a:solidFill>
                <a:highlight>
                  <a:srgbClr val="F7F7F7"/>
                </a:highlight>
                <a:latin typeface="Consolas"/>
                <a:ea typeface="Consolas"/>
                <a:cs typeface="Consolas"/>
                <a:sym typeface="Consolas"/>
              </a:rPr>
              <a:t> age: </a:t>
            </a:r>
            <a:r>
              <a:rPr lang="pt-BR" sz="1200">
                <a:solidFill>
                  <a:srgbClr val="008855"/>
                </a:solidFill>
                <a:highlight>
                  <a:srgbClr val="F7F7F7"/>
                </a:highlight>
                <a:latin typeface="Consolas"/>
                <a:ea typeface="Consolas"/>
                <a:cs typeface="Consolas"/>
                <a:sym typeface="Consolas"/>
              </a:rPr>
              <a:t>Int</a:t>
            </a:r>
            <a:r>
              <a:rPr lang="pt-BR" sz="1200">
                <a:solidFill>
                  <a:srgbClr val="000000"/>
                </a:solidFill>
                <a:highlight>
                  <a:srgbClr val="F7F7F7"/>
                </a:highlight>
                <a:latin typeface="Consolas"/>
                <a:ea typeface="Consolas"/>
                <a:cs typeface="Consolas"/>
                <a:sym typeface="Consolas"/>
              </a:rPr>
              <a:t>): User {</a:t>
            </a:r>
            <a:endParaRPr sz="1200">
              <a:solidFill>
                <a:srgbClr val="000000"/>
              </a:solidFill>
              <a:highlight>
                <a:srgbClr val="F7F7F7"/>
              </a:highlight>
              <a:latin typeface="Consolas"/>
              <a:ea typeface="Consolas"/>
              <a:cs typeface="Consolas"/>
              <a:sym typeface="Consolas"/>
            </a:endParaRPr>
          </a:p>
          <a:p>
            <a:pPr indent="0" lvl="0" marL="0" rtl="0" algn="l">
              <a:lnSpc>
                <a:spcPct val="157142"/>
              </a:lnSpc>
              <a:spcBef>
                <a:spcPts val="1100"/>
              </a:spcBef>
              <a:spcAft>
                <a:spcPts val="0"/>
              </a:spcAft>
              <a:buNone/>
            </a:pPr>
            <a:r>
              <a:rPr lang="pt-BR" sz="1200">
                <a:solidFill>
                  <a:srgbClr val="000000"/>
                </a:solidFill>
                <a:highlight>
                  <a:srgbClr val="F7F7F7"/>
                </a:highlight>
                <a:latin typeface="Consolas"/>
                <a:ea typeface="Consolas"/>
                <a:cs typeface="Consolas"/>
                <a:sym typeface="Consolas"/>
              </a:rPr>
              <a:t>	return User(name, age)</a:t>
            </a:r>
            <a:endParaRPr sz="1200">
              <a:solidFill>
                <a:srgbClr val="000000"/>
              </a:solidFill>
              <a:highlight>
                <a:srgbClr val="F7F7F7"/>
              </a:highlight>
              <a:latin typeface="Consolas"/>
              <a:ea typeface="Consolas"/>
              <a:cs typeface="Consolas"/>
              <a:sym typeface="Consolas"/>
            </a:endParaRPr>
          </a:p>
          <a:p>
            <a:pPr indent="0" lvl="0" marL="0" rtl="0" algn="l">
              <a:lnSpc>
                <a:spcPct val="157142"/>
              </a:lnSpc>
              <a:spcBef>
                <a:spcPts val="1100"/>
              </a:spcBef>
              <a:spcAft>
                <a:spcPts val="1100"/>
              </a:spcAft>
              <a:buNone/>
            </a:pPr>
            <a:r>
              <a:rPr lang="pt-BR" sz="1200">
                <a:solidFill>
                  <a:srgbClr val="000000"/>
                </a:solidFill>
                <a:highlight>
                  <a:srgbClr val="F7F7F7"/>
                </a:highlight>
                <a:latin typeface="Consolas"/>
                <a:ea typeface="Consolas"/>
                <a:cs typeface="Consolas"/>
                <a:sym typeface="Consolas"/>
              </a:rPr>
              <a:t>}</a:t>
            </a:r>
            <a:endParaRPr sz="1200">
              <a:solidFill>
                <a:srgbClr val="000000"/>
              </a:solidFill>
              <a:highlight>
                <a:srgbClr val="F7F7F7"/>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0"/>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Kotlin</a:t>
            </a:r>
            <a:endParaRPr/>
          </a:p>
        </p:txBody>
      </p:sp>
      <p:sp>
        <p:nvSpPr>
          <p:cNvPr id="303" name="Google Shape;303;p50"/>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Linguagem de programação com target de execução na </a:t>
            </a:r>
            <a:r>
              <a:rPr b="1" lang="pt-BR">
                <a:solidFill>
                  <a:srgbClr val="FFFF00"/>
                </a:solidFill>
              </a:rPr>
              <a:t>JVM</a:t>
            </a:r>
            <a:r>
              <a:rPr b="1" lang="pt-BR"/>
              <a:t>. Criada pela </a:t>
            </a:r>
            <a:r>
              <a:rPr b="1" lang="pt-BR">
                <a:solidFill>
                  <a:srgbClr val="FFFF00"/>
                </a:solidFill>
              </a:rPr>
              <a:t>JetBrains </a:t>
            </a:r>
            <a:r>
              <a:rPr b="1" lang="pt-BR"/>
              <a:t>é a considerada pela </a:t>
            </a:r>
            <a:r>
              <a:rPr b="1" lang="pt-BR">
                <a:solidFill>
                  <a:srgbClr val="FFFF00"/>
                </a:solidFill>
              </a:rPr>
              <a:t>Google </a:t>
            </a:r>
            <a:r>
              <a:rPr b="1" lang="pt-BR"/>
              <a:t>a linguagem oficial para trabalhar com </a:t>
            </a:r>
            <a:r>
              <a:rPr b="1" lang="pt-BR">
                <a:solidFill>
                  <a:srgbClr val="FFFF00"/>
                </a:solidFill>
              </a:rPr>
              <a:t>programação funcional </a:t>
            </a:r>
            <a:r>
              <a:rPr b="1" lang="pt-BR"/>
              <a:t>em Mobile</a:t>
            </a:r>
            <a:endParaRPr b="1"/>
          </a:p>
        </p:txBody>
      </p:sp>
      <p:sp>
        <p:nvSpPr>
          <p:cNvPr id="304" name="Google Shape;304;p50"/>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lang="pt-BR">
                <a:solidFill>
                  <a:srgbClr val="073763"/>
                </a:solidFill>
              </a:rPr>
              <a:t>Funções são declaradas utilizando a palavra reservada fun.</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Os retornos das funções são declarados após o operador “:”;</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Construção de objetos sem a utilização da palavra reservada new;</a:t>
            </a:r>
            <a:endParaRPr>
              <a:solidFill>
                <a:srgbClr val="073763"/>
              </a:solidFill>
            </a:endParaRPr>
          </a:p>
          <a:p>
            <a:pPr indent="-342900" lvl="0" marL="457200" rtl="0" algn="l">
              <a:lnSpc>
                <a:spcPct val="115000"/>
              </a:lnSpc>
              <a:spcBef>
                <a:spcPts val="1000"/>
              </a:spcBef>
              <a:spcAft>
                <a:spcPts val="1000"/>
              </a:spcAft>
              <a:buClr>
                <a:srgbClr val="FF0000"/>
              </a:buClr>
              <a:buSzPts val="1800"/>
              <a:buChar char="●"/>
            </a:pPr>
            <a:r>
              <a:rPr lang="pt-BR">
                <a:solidFill>
                  <a:srgbClr val="FF0000"/>
                </a:solidFill>
              </a:rPr>
              <a:t>Suporte à Pattern Matching;</a:t>
            </a:r>
            <a:endParaRPr>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Pattern Matching</a:t>
            </a:r>
            <a:endParaRPr/>
          </a:p>
        </p:txBody>
      </p:sp>
      <p:sp>
        <p:nvSpPr>
          <p:cNvPr id="310" name="Google Shape;310;p51"/>
          <p:cNvSpPr txBox="1"/>
          <p:nvPr>
            <p:ph idx="2" type="title"/>
          </p:nvPr>
        </p:nvSpPr>
        <p:spPr>
          <a:xfrm>
            <a:off x="4093600" y="55625"/>
            <a:ext cx="4904400" cy="5005800"/>
          </a:xfrm>
          <a:prstGeom prst="rect">
            <a:avLst/>
          </a:prstGeom>
          <a:solidFill>
            <a:srgbClr val="F3F3F3"/>
          </a:solidFill>
        </p:spPr>
        <p:txBody>
          <a:bodyPr anchorCtr="0" anchor="ctr" bIns="91425" lIns="91425" spcFirstLastPara="1" rIns="91425" wrap="square" tIns="91425">
            <a:noAutofit/>
          </a:bodyPr>
          <a:lstStyle/>
          <a:p>
            <a:pPr indent="0" lvl="0" marL="0" rtl="0" algn="l">
              <a:lnSpc>
                <a:spcPct val="157142"/>
              </a:lnSpc>
              <a:spcBef>
                <a:spcPts val="0"/>
              </a:spcBef>
              <a:spcAft>
                <a:spcPts val="0"/>
              </a:spcAft>
              <a:buNone/>
            </a:pPr>
            <a:r>
              <a:rPr b="1" lang="pt-BR" sz="1400">
                <a:solidFill>
                  <a:srgbClr val="0037B3"/>
                </a:solidFill>
                <a:highlight>
                  <a:srgbClr val="F7F7F7"/>
                </a:highlight>
                <a:latin typeface="Consolas"/>
                <a:ea typeface="Consolas"/>
                <a:cs typeface="Consolas"/>
                <a:sym typeface="Consolas"/>
              </a:rPr>
              <a:t>fun</a:t>
            </a:r>
            <a:r>
              <a:rPr lang="pt-BR" sz="1400">
                <a:solidFill>
                  <a:srgbClr val="000000"/>
                </a:solidFill>
                <a:highlight>
                  <a:srgbClr val="F7F7F7"/>
                </a:highlight>
                <a:latin typeface="Consolas"/>
                <a:ea typeface="Consolas"/>
                <a:cs typeface="Consolas"/>
                <a:sym typeface="Consolas"/>
              </a:rPr>
              <a:t> isAdmin(</a:t>
            </a:r>
            <a:r>
              <a:rPr b="1" lang="pt-BR" sz="1400">
                <a:solidFill>
                  <a:srgbClr val="0037B3"/>
                </a:solidFill>
                <a:highlight>
                  <a:srgbClr val="F7F7F7"/>
                </a:highlight>
                <a:latin typeface="Consolas"/>
                <a:ea typeface="Consolas"/>
                <a:cs typeface="Consolas"/>
                <a:sym typeface="Consolas"/>
              </a:rPr>
              <a:t>val</a:t>
            </a:r>
            <a:r>
              <a:rPr lang="pt-BR" sz="1400">
                <a:solidFill>
                  <a:srgbClr val="000000"/>
                </a:solidFill>
                <a:highlight>
                  <a:srgbClr val="F7F7F7"/>
                </a:highlight>
                <a:latin typeface="Consolas"/>
                <a:ea typeface="Consolas"/>
                <a:cs typeface="Consolas"/>
                <a:sym typeface="Consolas"/>
              </a:rPr>
              <a:t> user: </a:t>
            </a:r>
            <a:r>
              <a:rPr lang="pt-BR" sz="1400">
                <a:solidFill>
                  <a:srgbClr val="008855"/>
                </a:solidFill>
                <a:highlight>
                  <a:srgbClr val="F7F7F7"/>
                </a:highlight>
                <a:latin typeface="Consolas"/>
                <a:ea typeface="Consolas"/>
                <a:cs typeface="Consolas"/>
                <a:sym typeface="Consolas"/>
              </a:rPr>
              <a:t>User</a:t>
            </a:r>
            <a:r>
              <a:rPr lang="pt-BR" sz="1400">
                <a:solidFill>
                  <a:srgbClr val="000000"/>
                </a:solidFill>
                <a:highlight>
                  <a:srgbClr val="F7F7F7"/>
                </a:highlight>
                <a:latin typeface="Consolas"/>
                <a:ea typeface="Consolas"/>
                <a:cs typeface="Consolas"/>
                <a:sym typeface="Consolas"/>
              </a:rPr>
              <a:t>): </a:t>
            </a:r>
            <a:r>
              <a:rPr lang="pt-BR" sz="1400">
                <a:solidFill>
                  <a:srgbClr val="008855"/>
                </a:solidFill>
                <a:highlight>
                  <a:srgbClr val="F7F7F7"/>
                </a:highlight>
                <a:latin typeface="Consolas"/>
                <a:ea typeface="Consolas"/>
                <a:cs typeface="Consolas"/>
                <a:sym typeface="Consolas"/>
              </a:rPr>
              <a:t>Boolean</a:t>
            </a:r>
            <a:r>
              <a:rPr lang="pt-BR" sz="1400">
                <a:solidFill>
                  <a:srgbClr val="000000"/>
                </a:solidFill>
                <a:highlight>
                  <a:srgbClr val="F7F7F7"/>
                </a:highlight>
                <a:latin typeface="Consolas"/>
                <a:ea typeface="Consolas"/>
                <a:cs typeface="Consolas"/>
                <a:sym typeface="Consolas"/>
              </a:rPr>
              <a:t> {</a:t>
            </a:r>
            <a:endParaRPr sz="1400">
              <a:solidFill>
                <a:srgbClr val="000000"/>
              </a:solidFill>
              <a:highlight>
                <a:srgbClr val="F7F7F7"/>
              </a:highlight>
              <a:latin typeface="Consolas"/>
              <a:ea typeface="Consolas"/>
              <a:cs typeface="Consolas"/>
              <a:sym typeface="Consolas"/>
            </a:endParaRPr>
          </a:p>
          <a:p>
            <a:pPr indent="0" lvl="0" marL="0" rtl="0" algn="l">
              <a:lnSpc>
                <a:spcPct val="157142"/>
              </a:lnSpc>
              <a:spcBef>
                <a:spcPts val="1100"/>
              </a:spcBef>
              <a:spcAft>
                <a:spcPts val="0"/>
              </a:spcAft>
              <a:buNone/>
            </a:pPr>
            <a:r>
              <a:rPr lang="pt-BR" sz="1400">
                <a:solidFill>
                  <a:srgbClr val="000000"/>
                </a:solidFill>
                <a:highlight>
                  <a:srgbClr val="F7F7F7"/>
                </a:highlight>
                <a:latin typeface="Consolas"/>
                <a:ea typeface="Consolas"/>
                <a:cs typeface="Consolas"/>
                <a:sym typeface="Consolas"/>
              </a:rPr>
              <a:t>	</a:t>
            </a:r>
            <a:r>
              <a:rPr b="1" lang="pt-BR" sz="1400">
                <a:solidFill>
                  <a:srgbClr val="0037B3"/>
                </a:solidFill>
                <a:highlight>
                  <a:srgbClr val="F7F7F7"/>
                </a:highlight>
                <a:latin typeface="Consolas"/>
                <a:ea typeface="Consolas"/>
                <a:cs typeface="Consolas"/>
                <a:sym typeface="Consolas"/>
              </a:rPr>
              <a:t>when</a:t>
            </a:r>
            <a:r>
              <a:rPr lang="pt-BR" sz="1400">
                <a:solidFill>
                  <a:srgbClr val="000000"/>
                </a:solidFill>
                <a:highlight>
                  <a:srgbClr val="F7F7F7"/>
                </a:highlight>
                <a:latin typeface="Consolas"/>
                <a:ea typeface="Consolas"/>
                <a:cs typeface="Consolas"/>
                <a:sym typeface="Consolas"/>
              </a:rPr>
              <a:t>(user) {</a:t>
            </a:r>
            <a:endParaRPr sz="1400">
              <a:solidFill>
                <a:srgbClr val="000000"/>
              </a:solidFill>
              <a:highlight>
                <a:srgbClr val="F7F7F7"/>
              </a:highlight>
              <a:latin typeface="Consolas"/>
              <a:ea typeface="Consolas"/>
              <a:cs typeface="Consolas"/>
              <a:sym typeface="Consolas"/>
            </a:endParaRPr>
          </a:p>
          <a:p>
            <a:pPr indent="457200" lvl="0" marL="457200" rtl="0" algn="l">
              <a:lnSpc>
                <a:spcPct val="157142"/>
              </a:lnSpc>
              <a:spcBef>
                <a:spcPts val="1100"/>
              </a:spcBef>
              <a:spcAft>
                <a:spcPts val="0"/>
              </a:spcAft>
              <a:buNone/>
            </a:pPr>
            <a:r>
              <a:rPr b="1" lang="pt-BR" sz="1400">
                <a:solidFill>
                  <a:srgbClr val="0037B3"/>
                </a:solidFill>
                <a:highlight>
                  <a:srgbClr val="F7F7F7"/>
                </a:highlight>
                <a:latin typeface="Consolas"/>
                <a:ea typeface="Consolas"/>
                <a:cs typeface="Consolas"/>
                <a:sym typeface="Consolas"/>
              </a:rPr>
              <a:t>is</a:t>
            </a:r>
            <a:r>
              <a:rPr lang="pt-BR" sz="1400">
                <a:solidFill>
                  <a:srgbClr val="000000"/>
                </a:solidFill>
                <a:highlight>
                  <a:srgbClr val="F7F7F7"/>
                </a:highlight>
                <a:latin typeface="Consolas"/>
                <a:ea typeface="Consolas"/>
                <a:cs typeface="Consolas"/>
                <a:sym typeface="Consolas"/>
              </a:rPr>
              <a:t> Admin -&gt; </a:t>
            </a:r>
            <a:r>
              <a:rPr b="1" lang="pt-BR" sz="1400">
                <a:solidFill>
                  <a:srgbClr val="0037B3"/>
                </a:solidFill>
                <a:highlight>
                  <a:srgbClr val="F7F7F7"/>
                </a:highlight>
                <a:latin typeface="Consolas"/>
                <a:ea typeface="Consolas"/>
                <a:cs typeface="Consolas"/>
                <a:sym typeface="Consolas"/>
              </a:rPr>
              <a:t>return</a:t>
            </a:r>
            <a:r>
              <a:rPr lang="pt-BR" sz="1400">
                <a:solidFill>
                  <a:srgbClr val="000000"/>
                </a:solidFill>
                <a:highlight>
                  <a:srgbClr val="F7F7F7"/>
                </a:highlight>
                <a:latin typeface="Consolas"/>
                <a:ea typeface="Consolas"/>
                <a:cs typeface="Consolas"/>
                <a:sym typeface="Consolas"/>
              </a:rPr>
              <a:t> user.admin</a:t>
            </a:r>
            <a:endParaRPr sz="1400">
              <a:solidFill>
                <a:srgbClr val="000000"/>
              </a:solidFill>
              <a:highlight>
                <a:srgbClr val="F7F7F7"/>
              </a:highlight>
              <a:latin typeface="Consolas"/>
              <a:ea typeface="Consolas"/>
              <a:cs typeface="Consolas"/>
              <a:sym typeface="Consolas"/>
            </a:endParaRPr>
          </a:p>
          <a:p>
            <a:pPr indent="457200" lvl="0" marL="457200" rtl="0" algn="l">
              <a:lnSpc>
                <a:spcPct val="157142"/>
              </a:lnSpc>
              <a:spcBef>
                <a:spcPts val="1100"/>
              </a:spcBef>
              <a:spcAft>
                <a:spcPts val="0"/>
              </a:spcAft>
              <a:buNone/>
            </a:pPr>
            <a:r>
              <a:rPr b="1" lang="pt-BR" sz="1400">
                <a:solidFill>
                  <a:srgbClr val="0037B3"/>
                </a:solidFill>
                <a:highlight>
                  <a:srgbClr val="F7F7F7"/>
                </a:highlight>
                <a:latin typeface="Consolas"/>
                <a:ea typeface="Consolas"/>
                <a:cs typeface="Consolas"/>
                <a:sym typeface="Consolas"/>
              </a:rPr>
              <a:t>is</a:t>
            </a:r>
            <a:r>
              <a:rPr lang="pt-BR" sz="1400">
                <a:solidFill>
                  <a:srgbClr val="000000"/>
                </a:solidFill>
                <a:highlight>
                  <a:srgbClr val="F7F7F7"/>
                </a:highlight>
                <a:latin typeface="Consolas"/>
                <a:ea typeface="Consolas"/>
                <a:cs typeface="Consolas"/>
                <a:sym typeface="Consolas"/>
              </a:rPr>
              <a:t> User -&gt; </a:t>
            </a:r>
            <a:r>
              <a:rPr b="1" lang="pt-BR" sz="1400">
                <a:solidFill>
                  <a:srgbClr val="0037B3"/>
                </a:solidFill>
                <a:highlight>
                  <a:srgbClr val="F7F7F7"/>
                </a:highlight>
                <a:latin typeface="Consolas"/>
                <a:ea typeface="Consolas"/>
                <a:cs typeface="Consolas"/>
                <a:sym typeface="Consolas"/>
              </a:rPr>
              <a:t>return false</a:t>
            </a:r>
            <a:endParaRPr sz="1400">
              <a:solidFill>
                <a:srgbClr val="000000"/>
              </a:solidFill>
              <a:highlight>
                <a:srgbClr val="F7F7F7"/>
              </a:highlight>
              <a:latin typeface="Consolas"/>
              <a:ea typeface="Consolas"/>
              <a:cs typeface="Consolas"/>
              <a:sym typeface="Consolas"/>
            </a:endParaRPr>
          </a:p>
          <a:p>
            <a:pPr indent="457200" lvl="0" marL="0" rtl="0" algn="l">
              <a:lnSpc>
                <a:spcPct val="157142"/>
              </a:lnSpc>
              <a:spcBef>
                <a:spcPts val="1100"/>
              </a:spcBef>
              <a:spcAft>
                <a:spcPts val="0"/>
              </a:spcAft>
              <a:buNone/>
            </a:pPr>
            <a:r>
              <a:rPr lang="pt-BR" sz="1400">
                <a:solidFill>
                  <a:srgbClr val="000000"/>
                </a:solidFill>
                <a:highlight>
                  <a:srgbClr val="F7F7F7"/>
                </a:highlight>
                <a:latin typeface="Consolas"/>
                <a:ea typeface="Consolas"/>
                <a:cs typeface="Consolas"/>
                <a:sym typeface="Consolas"/>
              </a:rPr>
              <a:t>}</a:t>
            </a:r>
            <a:endParaRPr sz="1400">
              <a:solidFill>
                <a:srgbClr val="000000"/>
              </a:solidFill>
              <a:highlight>
                <a:srgbClr val="F7F7F7"/>
              </a:highlight>
              <a:latin typeface="Consolas"/>
              <a:ea typeface="Consolas"/>
              <a:cs typeface="Consolas"/>
              <a:sym typeface="Consolas"/>
            </a:endParaRPr>
          </a:p>
          <a:p>
            <a:pPr indent="0" lvl="0" marL="0" rtl="0" algn="l">
              <a:lnSpc>
                <a:spcPct val="157142"/>
              </a:lnSpc>
              <a:spcBef>
                <a:spcPts val="1100"/>
              </a:spcBef>
              <a:spcAft>
                <a:spcPts val="1100"/>
              </a:spcAft>
              <a:buNone/>
            </a:pPr>
            <a:r>
              <a:rPr lang="pt-BR" sz="1400">
                <a:solidFill>
                  <a:srgbClr val="000000"/>
                </a:solidFill>
                <a:highlight>
                  <a:srgbClr val="F7F7F7"/>
                </a:highlight>
                <a:latin typeface="Consolas"/>
                <a:ea typeface="Consolas"/>
                <a:cs typeface="Consolas"/>
                <a:sym typeface="Consolas"/>
              </a:rPr>
              <a:t>}</a:t>
            </a:r>
            <a:endParaRPr sz="1400">
              <a:solidFill>
                <a:srgbClr val="000000"/>
              </a:solidFill>
              <a:highlight>
                <a:srgbClr val="F7F7F7"/>
              </a:highlight>
              <a:latin typeface="Consolas"/>
              <a:ea typeface="Consolas"/>
              <a:cs typeface="Consolas"/>
              <a:sym typeface="Consolas"/>
            </a:endParaRPr>
          </a:p>
        </p:txBody>
      </p:sp>
      <p:sp>
        <p:nvSpPr>
          <p:cNvPr id="311" name="Google Shape;311;p51"/>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2"/>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latin typeface="Lato"/>
                <a:ea typeface="Lato"/>
                <a:cs typeface="Lato"/>
                <a:sym typeface="Lato"/>
              </a:rPr>
              <a:t>A classe IOUState possui as interfaces </a:t>
            </a:r>
            <a:r>
              <a:rPr lang="pt-BR" sz="2400">
                <a:solidFill>
                  <a:srgbClr val="FFFF00"/>
                </a:solidFill>
                <a:latin typeface="Lato"/>
                <a:ea typeface="Lato"/>
                <a:cs typeface="Lato"/>
                <a:sym typeface="Lato"/>
              </a:rPr>
              <a:t>LinearState </a:t>
            </a:r>
            <a:r>
              <a:rPr lang="pt-BR" sz="2400">
                <a:solidFill>
                  <a:srgbClr val="FFFFFF"/>
                </a:solidFill>
                <a:latin typeface="Lato"/>
                <a:ea typeface="Lato"/>
                <a:cs typeface="Lato"/>
                <a:sym typeface="Lato"/>
              </a:rPr>
              <a:t>e </a:t>
            </a:r>
            <a:r>
              <a:rPr lang="pt-BR" sz="2400">
                <a:solidFill>
                  <a:srgbClr val="FFFF00"/>
                </a:solidFill>
                <a:latin typeface="Lato"/>
                <a:ea typeface="Lato"/>
                <a:cs typeface="Lato"/>
                <a:sym typeface="Lato"/>
              </a:rPr>
              <a:t>QueryableState</a:t>
            </a:r>
            <a:r>
              <a:rPr lang="pt-BR" sz="2400">
                <a:solidFill>
                  <a:srgbClr val="FFFFFF"/>
                </a:solidFill>
                <a:latin typeface="Lato"/>
                <a:ea typeface="Lato"/>
                <a:cs typeface="Lato"/>
                <a:sym typeface="Lato"/>
              </a:rPr>
              <a:t>.</a:t>
            </a:r>
            <a:endParaRPr sz="2400">
              <a:solidFill>
                <a:srgbClr val="FFFF00"/>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latin typeface="Lato"/>
                <a:ea typeface="Lato"/>
                <a:cs typeface="Lato"/>
                <a:sym typeface="Lato"/>
              </a:rPr>
              <a:t>A classe IOUState possui as interfaces </a:t>
            </a:r>
            <a:r>
              <a:rPr lang="pt-BR" sz="2400">
                <a:solidFill>
                  <a:srgbClr val="FFFF00"/>
                </a:solidFill>
                <a:latin typeface="Lato"/>
                <a:ea typeface="Lato"/>
                <a:cs typeface="Lato"/>
                <a:sym typeface="Lato"/>
              </a:rPr>
              <a:t>LinearState </a:t>
            </a:r>
            <a:r>
              <a:rPr lang="pt-BR" sz="2400">
                <a:solidFill>
                  <a:srgbClr val="FFFFFF"/>
                </a:solidFill>
                <a:latin typeface="Lato"/>
                <a:ea typeface="Lato"/>
                <a:cs typeface="Lato"/>
                <a:sym typeface="Lato"/>
              </a:rPr>
              <a:t>e </a:t>
            </a:r>
            <a:r>
              <a:rPr lang="pt-BR" sz="2400">
                <a:solidFill>
                  <a:srgbClr val="FFFF00"/>
                </a:solidFill>
                <a:latin typeface="Lato"/>
                <a:ea typeface="Lato"/>
                <a:cs typeface="Lato"/>
                <a:sym typeface="Lato"/>
              </a:rPr>
              <a:t>QueryableState</a:t>
            </a:r>
            <a:r>
              <a:rPr lang="pt-BR" sz="2400">
                <a:solidFill>
                  <a:srgbClr val="FFFFFF"/>
                </a:solidFill>
                <a:latin typeface="Lato"/>
                <a:ea typeface="Lato"/>
                <a:cs typeface="Lato"/>
                <a:sym typeface="Lato"/>
              </a:rPr>
              <a:t>.</a:t>
            </a:r>
            <a:endParaRPr sz="2400">
              <a:solidFill>
                <a:srgbClr val="FFFF00"/>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a:p>
            <a:pPr indent="0" lvl="0" marL="0" rtl="0" algn="ctr">
              <a:spcBef>
                <a:spcPts val="0"/>
              </a:spcBef>
              <a:spcAft>
                <a:spcPts val="0"/>
              </a:spcAft>
              <a:buNone/>
            </a:pPr>
            <a:r>
              <a:rPr b="0" lang="pt-BR" sz="2400">
                <a:solidFill>
                  <a:srgbClr val="CFE2F3"/>
                </a:solidFill>
                <a:latin typeface="Lato"/>
                <a:ea typeface="Lato"/>
                <a:cs typeface="Lato"/>
                <a:sym typeface="Lato"/>
              </a:rPr>
              <a:t>O </a:t>
            </a:r>
            <a:r>
              <a:rPr b="0" lang="pt-BR" sz="2400">
                <a:solidFill>
                  <a:srgbClr val="FFFF00"/>
                </a:solidFill>
                <a:latin typeface="Lato"/>
                <a:ea typeface="Lato"/>
                <a:cs typeface="Lato"/>
                <a:sym typeface="Lato"/>
              </a:rPr>
              <a:t>LinearState </a:t>
            </a:r>
            <a:r>
              <a:rPr b="0" lang="pt-BR" sz="2400">
                <a:solidFill>
                  <a:srgbClr val="CFE2F3"/>
                </a:solidFill>
                <a:latin typeface="Lato"/>
                <a:ea typeface="Lato"/>
                <a:cs typeface="Lato"/>
                <a:sym typeface="Lato"/>
              </a:rPr>
              <a:t>representa um State que se comporta no modelo UTXO, ou seja, possui apenas uma única verdade em algum momento do tempo, e novas transações consomem as transações anteriores. Um exemplo de UTXO fora do Corda é o Bitcoin.</a:t>
            </a:r>
            <a:endParaRPr b="0" sz="2400">
              <a:solidFill>
                <a:srgbClr val="CFE2F3"/>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latin typeface="Lato"/>
                <a:ea typeface="Lato"/>
                <a:cs typeface="Lato"/>
                <a:sym typeface="Lato"/>
              </a:rPr>
              <a:t>Para entender um pouco melhor o </a:t>
            </a:r>
            <a:r>
              <a:rPr lang="pt-BR" sz="2400">
                <a:solidFill>
                  <a:srgbClr val="FFFF00"/>
                </a:solidFill>
                <a:latin typeface="Lato"/>
                <a:ea typeface="Lato"/>
                <a:cs typeface="Lato"/>
                <a:sym typeface="Lato"/>
              </a:rPr>
              <a:t>Corda</a:t>
            </a:r>
            <a:r>
              <a:rPr lang="pt-BR" sz="2400">
                <a:solidFill>
                  <a:srgbClr val="FFFFFF"/>
                </a:solidFill>
                <a:latin typeface="Lato"/>
                <a:ea typeface="Lato"/>
                <a:cs typeface="Lato"/>
                <a:sym typeface="Lato"/>
              </a:rPr>
              <a:t>, vamos utilizar o </a:t>
            </a:r>
            <a:r>
              <a:rPr lang="pt-BR" sz="2400">
                <a:solidFill>
                  <a:srgbClr val="FFFF00"/>
                </a:solidFill>
                <a:latin typeface="Lato"/>
                <a:ea typeface="Lato"/>
                <a:cs typeface="Lato"/>
                <a:sym typeface="Lato"/>
              </a:rPr>
              <a:t>corDapp </a:t>
            </a:r>
            <a:r>
              <a:rPr lang="pt-BR" sz="2400">
                <a:solidFill>
                  <a:srgbClr val="FFFFFF"/>
                </a:solidFill>
                <a:latin typeface="Lato"/>
                <a:ea typeface="Lato"/>
                <a:cs typeface="Lato"/>
                <a:sym typeface="Lato"/>
              </a:rPr>
              <a:t>de exemplo.</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Este </a:t>
            </a:r>
            <a:r>
              <a:rPr lang="pt-BR" sz="2400">
                <a:solidFill>
                  <a:srgbClr val="FFFF00"/>
                </a:solidFill>
                <a:latin typeface="Lato"/>
                <a:ea typeface="Lato"/>
                <a:cs typeface="Lato"/>
                <a:sym typeface="Lato"/>
              </a:rPr>
              <a:t>corDapp </a:t>
            </a:r>
            <a:r>
              <a:rPr lang="pt-BR" sz="2400">
                <a:solidFill>
                  <a:srgbClr val="FFFFFF"/>
                </a:solidFill>
                <a:latin typeface="Lato"/>
                <a:ea typeface="Lato"/>
                <a:cs typeface="Lato"/>
                <a:sym typeface="Lato"/>
              </a:rPr>
              <a:t>permite você criar IOU (I Own yoU), ou seja, criar </a:t>
            </a:r>
            <a:r>
              <a:rPr lang="pt-BR" sz="2400" u="sng">
                <a:solidFill>
                  <a:srgbClr val="FFFFFF"/>
                </a:solidFill>
                <a:latin typeface="Lato"/>
                <a:ea typeface="Lato"/>
                <a:cs typeface="Lato"/>
                <a:sym typeface="Lato"/>
              </a:rPr>
              <a:t>dívidas</a:t>
            </a:r>
            <a:r>
              <a:rPr lang="pt-BR" sz="2400">
                <a:solidFill>
                  <a:srgbClr val="FFFFFF"/>
                </a:solidFill>
                <a:latin typeface="Lato"/>
                <a:ea typeface="Lato"/>
                <a:cs typeface="Lato"/>
                <a:sym typeface="Lato"/>
              </a:rPr>
              <a:t> </a:t>
            </a:r>
            <a:r>
              <a:rPr lang="pt-BR" sz="2400">
                <a:solidFill>
                  <a:srgbClr val="FFFFFF"/>
                </a:solidFill>
                <a:latin typeface="Lato"/>
                <a:ea typeface="Lato"/>
                <a:cs typeface="Lato"/>
                <a:sym typeface="Lato"/>
              </a:rPr>
              <a:t>com outras pessoas.</a:t>
            </a:r>
            <a:endParaRPr sz="2400">
              <a:solidFill>
                <a:srgbClr val="FFFFFF"/>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4"/>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latin typeface="Lato"/>
                <a:ea typeface="Lato"/>
                <a:cs typeface="Lato"/>
                <a:sym typeface="Lato"/>
              </a:rPr>
              <a:t>A classe IOUState possui as interfaces </a:t>
            </a:r>
            <a:r>
              <a:rPr lang="pt-BR" sz="2400">
                <a:solidFill>
                  <a:srgbClr val="FFFF00"/>
                </a:solidFill>
                <a:latin typeface="Lato"/>
                <a:ea typeface="Lato"/>
                <a:cs typeface="Lato"/>
                <a:sym typeface="Lato"/>
              </a:rPr>
              <a:t>LinearState </a:t>
            </a:r>
            <a:r>
              <a:rPr lang="pt-BR" sz="2400">
                <a:solidFill>
                  <a:srgbClr val="FFFFFF"/>
                </a:solidFill>
                <a:latin typeface="Lato"/>
                <a:ea typeface="Lato"/>
                <a:cs typeface="Lato"/>
                <a:sym typeface="Lato"/>
              </a:rPr>
              <a:t>e </a:t>
            </a:r>
            <a:r>
              <a:rPr lang="pt-BR" sz="2400">
                <a:solidFill>
                  <a:srgbClr val="FFFF00"/>
                </a:solidFill>
                <a:latin typeface="Lato"/>
                <a:ea typeface="Lato"/>
                <a:cs typeface="Lato"/>
                <a:sym typeface="Lato"/>
              </a:rPr>
              <a:t>QueryableState</a:t>
            </a:r>
            <a:r>
              <a:rPr lang="pt-BR" sz="2400">
                <a:solidFill>
                  <a:srgbClr val="FFFFFF"/>
                </a:solidFill>
                <a:latin typeface="Lato"/>
                <a:ea typeface="Lato"/>
                <a:cs typeface="Lato"/>
                <a:sym typeface="Lato"/>
              </a:rPr>
              <a:t>.</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b="0" lang="pt-BR" sz="2400">
                <a:solidFill>
                  <a:srgbClr val="CFE2F3"/>
                </a:solidFill>
                <a:latin typeface="Lato"/>
                <a:ea typeface="Lato"/>
                <a:cs typeface="Lato"/>
                <a:sym typeface="Lato"/>
              </a:rPr>
              <a:t>A Interface </a:t>
            </a:r>
            <a:r>
              <a:rPr b="0" lang="pt-BR" sz="2400">
                <a:solidFill>
                  <a:srgbClr val="FFFF00"/>
                </a:solidFill>
                <a:latin typeface="Lato"/>
                <a:ea typeface="Lato"/>
                <a:cs typeface="Lato"/>
                <a:sym typeface="Lato"/>
              </a:rPr>
              <a:t>QueryableState</a:t>
            </a:r>
            <a:r>
              <a:rPr b="0" lang="pt-BR" sz="2400">
                <a:solidFill>
                  <a:srgbClr val="CFE2F3"/>
                </a:solidFill>
                <a:latin typeface="Lato"/>
                <a:ea typeface="Lato"/>
                <a:cs typeface="Lato"/>
                <a:sym typeface="Lato"/>
              </a:rPr>
              <a:t> irá nos permitir fazer queries customizadas sobre o Corda, mais sobre isso na sequência.</a:t>
            </a:r>
            <a:endParaRPr b="0" sz="2400">
              <a:solidFill>
                <a:srgbClr val="CFE2F3"/>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5"/>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latin typeface="Lato"/>
                <a:ea typeface="Lato"/>
                <a:cs typeface="Lato"/>
                <a:sym typeface="Lato"/>
              </a:rPr>
              <a:t>A classe IOUState possui as interfaces </a:t>
            </a:r>
            <a:r>
              <a:rPr lang="pt-BR" sz="2400">
                <a:solidFill>
                  <a:srgbClr val="FFFF00"/>
                </a:solidFill>
                <a:latin typeface="Lato"/>
                <a:ea typeface="Lato"/>
                <a:cs typeface="Lato"/>
                <a:sym typeface="Lato"/>
              </a:rPr>
              <a:t>LinearState </a:t>
            </a:r>
            <a:r>
              <a:rPr lang="pt-BR" sz="2400">
                <a:solidFill>
                  <a:srgbClr val="FFFFFF"/>
                </a:solidFill>
                <a:latin typeface="Lato"/>
                <a:ea typeface="Lato"/>
                <a:cs typeface="Lato"/>
                <a:sym typeface="Lato"/>
              </a:rPr>
              <a:t>e </a:t>
            </a:r>
            <a:r>
              <a:rPr lang="pt-BR" sz="2400">
                <a:solidFill>
                  <a:srgbClr val="FFFF00"/>
                </a:solidFill>
                <a:latin typeface="Lato"/>
                <a:ea typeface="Lato"/>
                <a:cs typeface="Lato"/>
                <a:sym typeface="Lato"/>
              </a:rPr>
              <a:t>QueryableState</a:t>
            </a:r>
            <a:r>
              <a:rPr lang="pt-BR" sz="2400">
                <a:solidFill>
                  <a:srgbClr val="FFFFFF"/>
                </a:solidFill>
                <a:latin typeface="Lato"/>
                <a:ea typeface="Lato"/>
                <a:cs typeface="Lato"/>
                <a:sym typeface="Lato"/>
              </a:rPr>
              <a:t>.</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b="0" lang="pt-BR" sz="2400">
                <a:solidFill>
                  <a:srgbClr val="CFE2F3"/>
                </a:solidFill>
                <a:latin typeface="Lato"/>
                <a:ea typeface="Lato"/>
                <a:cs typeface="Lato"/>
                <a:sym typeface="Lato"/>
              </a:rPr>
              <a:t>A Interface </a:t>
            </a:r>
            <a:r>
              <a:rPr b="0" lang="pt-BR" sz="2400">
                <a:solidFill>
                  <a:srgbClr val="FFFF00"/>
                </a:solidFill>
                <a:latin typeface="Lato"/>
                <a:ea typeface="Lato"/>
                <a:cs typeface="Lato"/>
                <a:sym typeface="Lato"/>
              </a:rPr>
              <a:t>QueryableState</a:t>
            </a:r>
            <a:r>
              <a:rPr b="0" lang="pt-BR" sz="2400">
                <a:solidFill>
                  <a:srgbClr val="CFE2F3"/>
                </a:solidFill>
                <a:latin typeface="Lato"/>
                <a:ea typeface="Lato"/>
                <a:cs typeface="Lato"/>
                <a:sym typeface="Lato"/>
              </a:rPr>
              <a:t> irá nos permitir fazer queries customizadas sobre o Corda, mais sobre isso na sequência.</a:t>
            </a:r>
            <a:endParaRPr b="0" sz="2400">
              <a:solidFill>
                <a:srgbClr val="CFE2F3"/>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6"/>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O que aprendemos até aqui?</a:t>
            </a:r>
            <a:endParaRPr/>
          </a:p>
        </p:txBody>
      </p:sp>
      <p:sp>
        <p:nvSpPr>
          <p:cNvPr id="337" name="Google Shape;337;p56"/>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lang="pt-BR">
                <a:solidFill>
                  <a:srgbClr val="073763"/>
                </a:solidFill>
              </a:rPr>
              <a:t>Padrões de </a:t>
            </a:r>
            <a:r>
              <a:rPr b="1" lang="pt-BR">
                <a:solidFill>
                  <a:srgbClr val="073763"/>
                </a:solidFill>
              </a:rPr>
              <a:t>desenvolvimento </a:t>
            </a:r>
            <a:r>
              <a:rPr lang="pt-BR">
                <a:solidFill>
                  <a:srgbClr val="073763"/>
                </a:solidFill>
              </a:rPr>
              <a:t>em Kotlin</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O que é um </a:t>
            </a:r>
            <a:r>
              <a:rPr b="1" lang="pt-BR">
                <a:solidFill>
                  <a:srgbClr val="073763"/>
                </a:solidFill>
              </a:rPr>
              <a:t>State</a:t>
            </a:r>
            <a:endParaRPr b="1">
              <a:solidFill>
                <a:srgbClr val="073763"/>
              </a:solidFill>
            </a:endParaRPr>
          </a:p>
          <a:p>
            <a:pPr indent="-342900" lvl="0" marL="457200" rtl="0" algn="l">
              <a:lnSpc>
                <a:spcPct val="115000"/>
              </a:lnSpc>
              <a:spcBef>
                <a:spcPts val="1000"/>
              </a:spcBef>
              <a:spcAft>
                <a:spcPts val="1000"/>
              </a:spcAft>
              <a:buClr>
                <a:srgbClr val="073763"/>
              </a:buClr>
              <a:buSzPts val="1800"/>
              <a:buChar char="●"/>
            </a:pPr>
            <a:r>
              <a:rPr lang="pt-BR">
                <a:solidFill>
                  <a:srgbClr val="073763"/>
                </a:solidFill>
              </a:rPr>
              <a:t>Como fazer com que o Corda </a:t>
            </a:r>
            <a:r>
              <a:rPr b="1" lang="pt-BR">
                <a:solidFill>
                  <a:srgbClr val="073763"/>
                </a:solidFill>
              </a:rPr>
              <a:t>reconheça </a:t>
            </a:r>
            <a:r>
              <a:rPr lang="pt-BR">
                <a:solidFill>
                  <a:srgbClr val="073763"/>
                </a:solidFill>
              </a:rPr>
              <a:t>o seu State</a:t>
            </a:r>
            <a:endParaRPr>
              <a:solidFill>
                <a:srgbClr val="073763"/>
              </a:solidFill>
            </a:endParaRPr>
          </a:p>
        </p:txBody>
      </p:sp>
      <p:sp>
        <p:nvSpPr>
          <p:cNvPr id="338" name="Google Shape;338;p56"/>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pic>
        <p:nvPicPr>
          <p:cNvPr id="339" name="Google Shape;339;p56"/>
          <p:cNvPicPr preferRelativeResize="0"/>
          <p:nvPr/>
        </p:nvPicPr>
        <p:blipFill>
          <a:blip r:embed="rId3">
            <a:alphaModFix/>
          </a:blip>
          <a:stretch>
            <a:fillRect/>
          </a:stretch>
        </p:blipFill>
        <p:spPr>
          <a:xfrm>
            <a:off x="8266900" y="4117838"/>
            <a:ext cx="823600" cy="8236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340" name="Google Shape;340;p56"/>
          <p:cNvSpPr txBox="1"/>
          <p:nvPr/>
        </p:nvSpPr>
        <p:spPr>
          <a:xfrm>
            <a:off x="6827700" y="4370914"/>
            <a:ext cx="1482000" cy="440400"/>
          </a:xfrm>
          <a:prstGeom prst="rect">
            <a:avLst/>
          </a:prstGeom>
          <a:noFill/>
          <a:ln>
            <a:noFill/>
          </a:ln>
          <a:effectLst>
            <a:outerShdw blurRad="14288" rotWithShape="0" algn="bl" dir="5400000" dist="19050">
              <a:srgbClr val="000000">
                <a:alpha val="50000"/>
              </a:srgbClr>
            </a:outerShdw>
            <a:reflection blurRad="0" dir="0" dist="0" endA="0" endPos="79000" fadeDir="5400012" kx="0" rotWithShape="0" algn="bl" stA="31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pt-BR" sz="2400">
                <a:solidFill>
                  <a:srgbClr val="00B400"/>
                </a:solidFill>
                <a:latin typeface="Lobster"/>
                <a:ea typeface="Lobster"/>
                <a:cs typeface="Lobster"/>
                <a:sym typeface="Lobster"/>
              </a:rPr>
              <a:t>Checkpoint</a:t>
            </a:r>
            <a:endParaRPr sz="2400">
              <a:solidFill>
                <a:srgbClr val="00B400"/>
              </a:solidFill>
              <a:latin typeface="Lobster"/>
              <a:ea typeface="Lobster"/>
              <a:cs typeface="Lobster"/>
              <a:sym typeface="Lobst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7"/>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346" name="Google Shape;346;p57"/>
          <p:cNvPicPr preferRelativeResize="0"/>
          <p:nvPr/>
        </p:nvPicPr>
        <p:blipFill>
          <a:blip r:embed="rId3">
            <a:alphaModFix/>
          </a:blip>
          <a:stretch>
            <a:fillRect/>
          </a:stretch>
        </p:blipFill>
        <p:spPr>
          <a:xfrm>
            <a:off x="0" y="0"/>
            <a:ext cx="9144001" cy="4959143"/>
          </a:xfrm>
          <a:prstGeom prst="rect">
            <a:avLst/>
          </a:prstGeom>
          <a:noFill/>
          <a:ln>
            <a:noFill/>
          </a:ln>
        </p:spPr>
      </p:pic>
      <p:sp>
        <p:nvSpPr>
          <p:cNvPr id="347" name="Google Shape;347;p57"/>
          <p:cNvSpPr/>
          <p:nvPr/>
        </p:nvSpPr>
        <p:spPr>
          <a:xfrm>
            <a:off x="4757625" y="2000900"/>
            <a:ext cx="459000" cy="4356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8"/>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	Agora, no pacote </a:t>
            </a:r>
            <a:r>
              <a:rPr lang="pt-BR" sz="2400">
                <a:solidFill>
                  <a:srgbClr val="FFFF00"/>
                </a:solidFill>
                <a:latin typeface="Lato"/>
                <a:ea typeface="Lato"/>
                <a:cs typeface="Lato"/>
                <a:sym typeface="Lato"/>
              </a:rPr>
              <a:t>com.example.contract</a:t>
            </a:r>
            <a:r>
              <a:rPr lang="pt-BR" sz="2400">
                <a:solidFill>
                  <a:srgbClr val="FFFFFF"/>
                </a:solidFill>
                <a:latin typeface="Lato"/>
                <a:ea typeface="Lato"/>
                <a:cs typeface="Lato"/>
                <a:sym typeface="Lato"/>
              </a:rPr>
              <a:t> acesse o arquivo </a:t>
            </a:r>
            <a:r>
              <a:rPr lang="pt-BR" sz="2400">
                <a:solidFill>
                  <a:srgbClr val="FFFF00"/>
                </a:solidFill>
                <a:latin typeface="Lato"/>
                <a:ea typeface="Lato"/>
                <a:cs typeface="Lato"/>
                <a:sym typeface="Lato"/>
              </a:rPr>
              <a:t>IOUContract</a:t>
            </a:r>
            <a:r>
              <a:rPr lang="pt-BR" sz="2400">
                <a:solidFill>
                  <a:srgbClr val="FFFFFF"/>
                </a:solidFill>
                <a:latin typeface="Lato"/>
                <a:ea typeface="Lato"/>
                <a:cs typeface="Lato"/>
                <a:sym typeface="Lato"/>
              </a:rPr>
              <a:t>.</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9"/>
          <p:cNvSpPr txBox="1"/>
          <p:nvPr>
            <p:ph idx="1" type="subTitle"/>
          </p:nvPr>
        </p:nvSpPr>
        <p:spPr>
          <a:xfrm>
            <a:off x="270875" y="29329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Um </a:t>
            </a:r>
            <a:r>
              <a:rPr b="1" lang="pt-BR">
                <a:solidFill>
                  <a:srgbClr val="FFFF00"/>
                </a:solidFill>
              </a:rPr>
              <a:t>contract </a:t>
            </a:r>
            <a:r>
              <a:rPr b="1" lang="pt-BR"/>
              <a:t>representa o que pode ou não ser feito com um ou mais </a:t>
            </a:r>
            <a:r>
              <a:rPr b="1" lang="pt-BR">
                <a:solidFill>
                  <a:srgbClr val="FFFF00"/>
                </a:solidFill>
              </a:rPr>
              <a:t>States </a:t>
            </a:r>
            <a:r>
              <a:rPr b="1" lang="pt-BR"/>
              <a:t>dentro de uma </a:t>
            </a:r>
            <a:r>
              <a:rPr b="1" lang="pt-BR">
                <a:solidFill>
                  <a:srgbClr val="FFFF00"/>
                </a:solidFill>
              </a:rPr>
              <a:t>transação </a:t>
            </a:r>
            <a:r>
              <a:rPr b="1" lang="pt-BR"/>
              <a:t>do Corda. Ele deve verificar as </a:t>
            </a:r>
            <a:r>
              <a:rPr b="1" lang="pt-BR">
                <a:solidFill>
                  <a:srgbClr val="FFFF00"/>
                </a:solidFill>
              </a:rPr>
              <a:t>regras de negócio</a:t>
            </a:r>
            <a:r>
              <a:rPr b="1" lang="pt-BR"/>
              <a:t> e validar que todas as informações foram preenchidas corretamente.</a:t>
            </a:r>
            <a:endParaRPr b="1"/>
          </a:p>
        </p:txBody>
      </p:sp>
      <p:sp>
        <p:nvSpPr>
          <p:cNvPr id="358" name="Google Shape;358;p59"/>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Contract</a:t>
            </a:r>
            <a:endParaRPr/>
          </a:p>
        </p:txBody>
      </p:sp>
      <p:sp>
        <p:nvSpPr>
          <p:cNvPr id="359" name="Google Shape;359;p59"/>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pt-BR" sz="900">
                <a:solidFill>
                  <a:srgbClr val="000080"/>
                </a:solidFill>
                <a:highlight>
                  <a:srgbClr val="FFFFFF"/>
                </a:highlight>
                <a:latin typeface="Courier New"/>
                <a:ea typeface="Courier New"/>
                <a:cs typeface="Courier New"/>
                <a:sym typeface="Courier New"/>
              </a:rPr>
              <a:t>open class </a:t>
            </a:r>
            <a:r>
              <a:rPr lang="pt-BR" sz="900">
                <a:solidFill>
                  <a:srgbClr val="000000"/>
                </a:solidFill>
                <a:highlight>
                  <a:srgbClr val="FFFFFF"/>
                </a:highlight>
                <a:latin typeface="Courier New"/>
                <a:ea typeface="Courier New"/>
                <a:cs typeface="Courier New"/>
                <a:sym typeface="Courier New"/>
              </a:rPr>
              <a:t>IOUContract : Contract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companion object </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lang="pt-BR" sz="900">
                <a:solidFill>
                  <a:srgbClr val="000080"/>
                </a:solidFill>
                <a:highlight>
                  <a:srgbClr val="FFFFFF"/>
                </a:highlight>
                <a:latin typeface="Courier New"/>
                <a:ea typeface="Courier New"/>
                <a:cs typeface="Courier New"/>
                <a:sym typeface="Courier New"/>
              </a:rPr>
              <a:t>@JvmStatic</a:t>
            </a:r>
            <a:endParaRPr sz="9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8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b="1" lang="pt-BR" sz="900">
                <a:solidFill>
                  <a:srgbClr val="660E7A"/>
                </a:solidFill>
                <a:highlight>
                  <a:srgbClr val="FFFFFF"/>
                </a:highlight>
                <a:latin typeface="Courier New"/>
                <a:ea typeface="Courier New"/>
                <a:cs typeface="Courier New"/>
                <a:sym typeface="Courier New"/>
              </a:rPr>
              <a:t>IOU_CONTRACT_ID </a:t>
            </a:r>
            <a:r>
              <a:rPr lang="pt-BR" sz="900">
                <a:solidFill>
                  <a:srgbClr val="000000"/>
                </a:solidFill>
                <a:highlight>
                  <a:srgbClr val="FFFFFF"/>
                </a:highlight>
                <a:latin typeface="Courier New"/>
                <a:ea typeface="Courier New"/>
                <a:cs typeface="Courier New"/>
                <a:sym typeface="Courier New"/>
              </a:rPr>
              <a:t>= </a:t>
            </a:r>
            <a:r>
              <a:rPr b="1" lang="pt-BR" sz="900">
                <a:solidFill>
                  <a:srgbClr val="008000"/>
                </a:solidFill>
                <a:highlight>
                  <a:srgbClr val="FFFFFF"/>
                </a:highlight>
                <a:latin typeface="Courier New"/>
                <a:ea typeface="Courier New"/>
                <a:cs typeface="Courier New"/>
                <a:sym typeface="Courier New"/>
              </a:rPr>
              <a:t>"com.example.contract.IOUContract"</a:t>
            </a:r>
            <a:endParaRPr b="1" sz="900">
              <a:solidFill>
                <a:srgbClr val="008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pt-BR" sz="900">
                <a:solidFill>
                  <a:srgbClr val="008000"/>
                </a:solidFill>
                <a:highlight>
                  <a:srgbClr val="FFFFFF"/>
                </a:highlight>
                <a:latin typeface="Courier New"/>
                <a:ea typeface="Courier New"/>
                <a:cs typeface="Courier New"/>
                <a:sym typeface="Courier New"/>
              </a:rPr>
              <a:t>   </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i="1" sz="900">
              <a:solidFill>
                <a:srgbClr val="808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900">
                <a:solidFill>
                  <a:srgbClr val="80808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override fun </a:t>
            </a:r>
            <a:r>
              <a:rPr lang="pt-BR" sz="900">
                <a:solidFill>
                  <a:srgbClr val="000000"/>
                </a:solidFill>
                <a:highlight>
                  <a:srgbClr val="FFFFFF"/>
                </a:highlight>
                <a:latin typeface="Courier New"/>
                <a:ea typeface="Courier New"/>
                <a:cs typeface="Courier New"/>
                <a:sym typeface="Courier New"/>
              </a:rPr>
              <a:t>verify(tx: LedgerTransaction)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command = tx.</a:t>
            </a:r>
            <a:r>
              <a:rPr b="1" lang="pt-BR" sz="900">
                <a:solidFill>
                  <a:srgbClr val="660E7A"/>
                </a:solidFill>
                <a:highlight>
                  <a:srgbClr val="FFFFFF"/>
                </a:highlight>
                <a:latin typeface="Courier New"/>
                <a:ea typeface="Courier New"/>
                <a:cs typeface="Courier New"/>
                <a:sym typeface="Courier New"/>
              </a:rPr>
              <a:t>commands</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requireSingleCommand</a:t>
            </a:r>
            <a:r>
              <a:rPr lang="pt-BR" sz="900">
                <a:solidFill>
                  <a:srgbClr val="000000"/>
                </a:solidFill>
                <a:highlight>
                  <a:srgbClr val="FFFFFF"/>
                </a:highlight>
                <a:latin typeface="Courier New"/>
                <a:ea typeface="Courier New"/>
                <a:cs typeface="Courier New"/>
                <a:sym typeface="Courier New"/>
              </a:rPr>
              <a:t>&lt;Commands.Create&gt;()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i="1" lang="pt-BR" sz="900">
                <a:solidFill>
                  <a:srgbClr val="000000"/>
                </a:solidFill>
                <a:highlight>
                  <a:srgbClr val="FFFFFF"/>
                </a:highlight>
                <a:latin typeface="Courier New"/>
                <a:ea typeface="Courier New"/>
                <a:cs typeface="Courier New"/>
                <a:sym typeface="Courier New"/>
              </a:rPr>
              <a:t>requireThat </a:t>
            </a:r>
            <a:r>
              <a:rPr b="1" lang="pt-BR" sz="900">
                <a:solidFill>
                  <a:srgbClr val="000000"/>
                </a:solidFill>
                <a:highlight>
                  <a:srgbClr val="FFFFFF"/>
                </a:highlight>
                <a:latin typeface="Courier New"/>
                <a:ea typeface="Courier New"/>
                <a:cs typeface="Courier New"/>
                <a:sym typeface="Courier New"/>
              </a:rPr>
              <a:t>{</a:t>
            </a:r>
            <a:endParaRPr b="1"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900">
                <a:solidFill>
                  <a:srgbClr val="808080"/>
                </a:solidFill>
                <a:highlight>
                  <a:srgbClr val="FFFFFF"/>
                </a:highlight>
                <a:latin typeface="Courier New"/>
                <a:ea typeface="Courier New"/>
                <a:cs typeface="Courier New"/>
                <a:sym typeface="Courier New"/>
              </a:rPr>
              <a:t>           </a:t>
            </a:r>
            <a:r>
              <a:rPr b="1" lang="pt-BR" sz="900">
                <a:solidFill>
                  <a:srgbClr val="008000"/>
                </a:solidFill>
                <a:highlight>
                  <a:srgbClr val="FFFFFF"/>
                </a:highlight>
                <a:latin typeface="Courier New"/>
                <a:ea typeface="Courier New"/>
                <a:cs typeface="Courier New"/>
                <a:sym typeface="Courier New"/>
              </a:rPr>
              <a:t>"No inputs should be consumed when issuing an IOU." </a:t>
            </a:r>
            <a:r>
              <a:rPr i="1" lang="pt-BR" sz="900">
                <a:solidFill>
                  <a:srgbClr val="000000"/>
                </a:solidFill>
                <a:highlight>
                  <a:srgbClr val="FFFFFF"/>
                </a:highlight>
                <a:latin typeface="Courier New"/>
                <a:ea typeface="Courier New"/>
                <a:cs typeface="Courier New"/>
                <a:sym typeface="Courier New"/>
              </a:rPr>
              <a:t>using </a:t>
            </a:r>
            <a:r>
              <a:rPr lang="pt-BR" sz="900">
                <a:solidFill>
                  <a:srgbClr val="000000"/>
                </a:solidFill>
                <a:highlight>
                  <a:srgbClr val="FFFFFF"/>
                </a:highlight>
                <a:latin typeface="Courier New"/>
                <a:ea typeface="Courier New"/>
                <a:cs typeface="Courier New"/>
                <a:sym typeface="Courier New"/>
              </a:rPr>
              <a:t>(tx.</a:t>
            </a:r>
            <a:r>
              <a:rPr b="1" lang="pt-BR" sz="900">
                <a:solidFill>
                  <a:srgbClr val="660E7A"/>
                </a:solidFill>
                <a:highlight>
                  <a:srgbClr val="FFFFFF"/>
                </a:highlight>
                <a:latin typeface="Courier New"/>
                <a:ea typeface="Courier New"/>
                <a:cs typeface="Courier New"/>
                <a:sym typeface="Courier New"/>
              </a:rPr>
              <a:t>inputs</a:t>
            </a:r>
            <a:r>
              <a:rPr lang="pt-BR" sz="900">
                <a:solidFill>
                  <a:srgbClr val="000000"/>
                </a:solidFill>
                <a:highlight>
                  <a:srgbClr val="FFFFFF"/>
                </a:highlight>
                <a:latin typeface="Courier New"/>
                <a:ea typeface="Courier New"/>
                <a:cs typeface="Courier New"/>
                <a:sym typeface="Courier New"/>
              </a:rPr>
              <a:t>.isEmpty())</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8000"/>
                </a:solidFill>
                <a:highlight>
                  <a:srgbClr val="FFFFFF"/>
                </a:highlight>
                <a:latin typeface="Courier New"/>
                <a:ea typeface="Courier New"/>
                <a:cs typeface="Courier New"/>
                <a:sym typeface="Courier New"/>
              </a:rPr>
              <a:t>"Only one output state should be created." </a:t>
            </a:r>
            <a:r>
              <a:rPr i="1" lang="pt-BR" sz="900">
                <a:solidFill>
                  <a:srgbClr val="000000"/>
                </a:solidFill>
                <a:highlight>
                  <a:srgbClr val="FFFFFF"/>
                </a:highlight>
                <a:latin typeface="Courier New"/>
                <a:ea typeface="Courier New"/>
                <a:cs typeface="Courier New"/>
                <a:sym typeface="Courier New"/>
              </a:rPr>
              <a:t>using </a:t>
            </a:r>
            <a:r>
              <a:rPr lang="pt-BR" sz="900">
                <a:solidFill>
                  <a:srgbClr val="000000"/>
                </a:solidFill>
                <a:highlight>
                  <a:srgbClr val="FFFFFF"/>
                </a:highlight>
                <a:latin typeface="Courier New"/>
                <a:ea typeface="Courier New"/>
                <a:cs typeface="Courier New"/>
                <a:sym typeface="Courier New"/>
              </a:rPr>
              <a:t>(tx.</a:t>
            </a:r>
            <a:r>
              <a:rPr b="1" lang="pt-BR" sz="900">
                <a:solidFill>
                  <a:srgbClr val="660E7A"/>
                </a:solidFill>
                <a:highlight>
                  <a:srgbClr val="FFFFFF"/>
                </a:highlight>
                <a:latin typeface="Courier New"/>
                <a:ea typeface="Courier New"/>
                <a:cs typeface="Courier New"/>
                <a:sym typeface="Courier New"/>
              </a:rPr>
              <a:t>outputs</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size </a:t>
            </a:r>
            <a:r>
              <a:rPr lang="pt-BR" sz="900">
                <a:solidFill>
                  <a:srgbClr val="000000"/>
                </a:solidFill>
                <a:highlight>
                  <a:srgbClr val="FFFFFF"/>
                </a:highlight>
                <a:latin typeface="Courier New"/>
                <a:ea typeface="Courier New"/>
                <a:cs typeface="Courier New"/>
                <a:sym typeface="Courier New"/>
              </a:rPr>
              <a:t>== </a:t>
            </a:r>
            <a:r>
              <a:rPr lang="pt-BR" sz="900">
                <a:solidFill>
                  <a:srgbClr val="0000FF"/>
                </a:solidFill>
                <a:highlight>
                  <a:srgbClr val="FFFFFF"/>
                </a:highlight>
                <a:latin typeface="Courier New"/>
                <a:ea typeface="Courier New"/>
                <a:cs typeface="Courier New"/>
                <a:sym typeface="Courier New"/>
              </a:rPr>
              <a:t>1</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out = tx.outputsOfType&lt;IOUState&gt;().</a:t>
            </a:r>
            <a:r>
              <a:rPr i="1" lang="pt-BR" sz="900">
                <a:solidFill>
                  <a:srgbClr val="000000"/>
                </a:solidFill>
                <a:highlight>
                  <a:srgbClr val="FFFFFF"/>
                </a:highlight>
                <a:latin typeface="Courier New"/>
                <a:ea typeface="Courier New"/>
                <a:cs typeface="Courier New"/>
                <a:sym typeface="Courier New"/>
              </a:rPr>
              <a:t>single</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8000"/>
                </a:solidFill>
                <a:highlight>
                  <a:srgbClr val="FFFFFF"/>
                </a:highlight>
                <a:latin typeface="Courier New"/>
                <a:ea typeface="Courier New"/>
                <a:cs typeface="Courier New"/>
                <a:sym typeface="Courier New"/>
              </a:rPr>
              <a:t>"The lender and the borrower cannot be the same entity." </a:t>
            </a:r>
            <a:r>
              <a:rPr i="1" lang="pt-BR" sz="900">
                <a:solidFill>
                  <a:srgbClr val="000000"/>
                </a:solidFill>
                <a:highlight>
                  <a:srgbClr val="FFFFFF"/>
                </a:highlight>
                <a:latin typeface="Courier New"/>
                <a:ea typeface="Courier New"/>
                <a:cs typeface="Courier New"/>
                <a:sym typeface="Courier New"/>
              </a:rPr>
              <a:t>using </a:t>
            </a:r>
            <a:r>
              <a:rPr lang="pt-BR" sz="900">
                <a:solidFill>
                  <a:srgbClr val="000000"/>
                </a:solidFill>
                <a:highlight>
                  <a:srgbClr val="FFFFFF"/>
                </a:highlight>
                <a:latin typeface="Courier New"/>
                <a:ea typeface="Courier New"/>
                <a:cs typeface="Courier New"/>
                <a:sym typeface="Courier New"/>
              </a:rPr>
              <a:t>(out.</a:t>
            </a:r>
            <a:r>
              <a:rPr b="1" lang="pt-BR" sz="900">
                <a:solidFill>
                  <a:srgbClr val="660E7A"/>
                </a:solidFill>
                <a:highlight>
                  <a:srgbClr val="FFFFFF"/>
                </a:highlight>
                <a:latin typeface="Courier New"/>
                <a:ea typeface="Courier New"/>
                <a:cs typeface="Courier New"/>
                <a:sym typeface="Courier New"/>
              </a:rPr>
              <a:t>lender </a:t>
            </a:r>
            <a:r>
              <a:rPr lang="pt-BR" sz="900">
                <a:solidFill>
                  <a:srgbClr val="000000"/>
                </a:solidFill>
                <a:highlight>
                  <a:srgbClr val="FFFFFF"/>
                </a:highlight>
                <a:latin typeface="Courier New"/>
                <a:ea typeface="Courier New"/>
                <a:cs typeface="Courier New"/>
                <a:sym typeface="Courier New"/>
              </a:rPr>
              <a:t>!= out.</a:t>
            </a:r>
            <a:r>
              <a:rPr b="1" lang="pt-BR" sz="900">
                <a:solidFill>
                  <a:srgbClr val="660E7A"/>
                </a:solidFill>
                <a:highlight>
                  <a:srgbClr val="FFFFFF"/>
                </a:highlight>
                <a:latin typeface="Courier New"/>
                <a:ea typeface="Courier New"/>
                <a:cs typeface="Courier New"/>
                <a:sym typeface="Courier New"/>
              </a:rPr>
              <a:t>borrower</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8000"/>
                </a:solidFill>
                <a:highlight>
                  <a:srgbClr val="FFFFFF"/>
                </a:highlight>
                <a:latin typeface="Courier New"/>
                <a:ea typeface="Courier New"/>
                <a:cs typeface="Courier New"/>
                <a:sym typeface="Courier New"/>
              </a:rPr>
              <a:t>"All of the participants must be signers." </a:t>
            </a:r>
            <a:r>
              <a:rPr i="1" lang="pt-BR" sz="900">
                <a:solidFill>
                  <a:srgbClr val="000000"/>
                </a:solidFill>
                <a:highlight>
                  <a:srgbClr val="FFFFFF"/>
                </a:highlight>
                <a:latin typeface="Courier New"/>
                <a:ea typeface="Courier New"/>
                <a:cs typeface="Courier New"/>
                <a:sym typeface="Courier New"/>
              </a:rPr>
              <a:t>using </a:t>
            </a:r>
            <a:r>
              <a:rPr lang="pt-BR" sz="900">
                <a:solidFill>
                  <a:srgbClr val="000000"/>
                </a:solidFill>
                <a:highlight>
                  <a:srgbClr val="FFFFFF"/>
                </a:highlight>
                <a:latin typeface="Courier New"/>
                <a:ea typeface="Courier New"/>
                <a:cs typeface="Courier New"/>
                <a:sym typeface="Courier New"/>
              </a:rPr>
              <a:t>(command.</a:t>
            </a:r>
            <a:r>
              <a:rPr b="1" lang="pt-BR" sz="900">
                <a:solidFill>
                  <a:srgbClr val="660E7A"/>
                </a:solidFill>
                <a:highlight>
                  <a:srgbClr val="FFFFFF"/>
                </a:highlight>
                <a:latin typeface="Courier New"/>
                <a:ea typeface="Courier New"/>
                <a:cs typeface="Courier New"/>
                <a:sym typeface="Courier New"/>
              </a:rPr>
              <a:t>signers</a:t>
            </a:r>
            <a:r>
              <a:rPr lang="pt-BR" sz="900">
                <a:solidFill>
                  <a:srgbClr val="000000"/>
                </a:solidFill>
                <a:highlight>
                  <a:srgbClr val="FFFFFF"/>
                </a:highlight>
                <a:latin typeface="Courier New"/>
                <a:ea typeface="Courier New"/>
                <a:cs typeface="Courier New"/>
                <a:sym typeface="Courier New"/>
              </a:rPr>
              <a:t>.containsAll(out.</a:t>
            </a:r>
            <a:r>
              <a:rPr b="1" lang="pt-BR" sz="900">
                <a:solidFill>
                  <a:srgbClr val="660E7A"/>
                </a:solidFill>
                <a:highlight>
                  <a:srgbClr val="FFFFFF"/>
                </a:highlight>
                <a:latin typeface="Courier New"/>
                <a:ea typeface="Courier New"/>
                <a:cs typeface="Courier New"/>
                <a:sym typeface="Courier New"/>
              </a:rPr>
              <a:t>participants</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map </a:t>
            </a:r>
            <a:r>
              <a:rPr b="1" lang="pt-BR" sz="900">
                <a:solidFill>
                  <a:srgbClr val="000000"/>
                </a:solidFill>
                <a:highlight>
                  <a:srgbClr val="FFFFFF"/>
                </a:highlight>
                <a:latin typeface="Courier New"/>
                <a:ea typeface="Courier New"/>
                <a:cs typeface="Courier New"/>
                <a:sym typeface="Courier New"/>
              </a:rPr>
              <a:t>{ it</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owningKey </a:t>
            </a:r>
            <a:r>
              <a:rPr b="1" lang="pt-BR" sz="900">
                <a:solidFill>
                  <a:srgbClr val="000000"/>
                </a:solidFill>
                <a:highlight>
                  <a:srgbClr val="FFFFFF"/>
                </a:highlight>
                <a:latin typeface="Courier New"/>
                <a:ea typeface="Courier New"/>
                <a:cs typeface="Courier New"/>
                <a:sym typeface="Courier New"/>
              </a:rPr>
              <a:t>}</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900">
                <a:solidFill>
                  <a:srgbClr val="808080"/>
                </a:solidFill>
                <a:highlight>
                  <a:srgbClr val="FFFFFF"/>
                </a:highlight>
                <a:latin typeface="Courier New"/>
                <a:ea typeface="Courier New"/>
                <a:cs typeface="Courier New"/>
                <a:sym typeface="Courier New"/>
              </a:rPr>
              <a:t>           </a:t>
            </a:r>
            <a:r>
              <a:rPr b="1" lang="pt-BR" sz="900">
                <a:solidFill>
                  <a:srgbClr val="008000"/>
                </a:solidFill>
                <a:highlight>
                  <a:srgbClr val="FFFFFF"/>
                </a:highlight>
                <a:latin typeface="Courier New"/>
                <a:ea typeface="Courier New"/>
                <a:cs typeface="Courier New"/>
                <a:sym typeface="Courier New"/>
              </a:rPr>
              <a:t>"The IOU's value must be non-negative." </a:t>
            </a:r>
            <a:r>
              <a:rPr i="1" lang="pt-BR" sz="900">
                <a:solidFill>
                  <a:srgbClr val="000000"/>
                </a:solidFill>
                <a:highlight>
                  <a:srgbClr val="FFFFFF"/>
                </a:highlight>
                <a:latin typeface="Courier New"/>
                <a:ea typeface="Courier New"/>
                <a:cs typeface="Courier New"/>
                <a:sym typeface="Courier New"/>
              </a:rPr>
              <a:t>using </a:t>
            </a:r>
            <a:r>
              <a:rPr lang="pt-BR" sz="900">
                <a:solidFill>
                  <a:srgbClr val="000000"/>
                </a:solidFill>
                <a:highlight>
                  <a:srgbClr val="FFFFFF"/>
                </a:highlight>
                <a:latin typeface="Courier New"/>
                <a:ea typeface="Courier New"/>
                <a:cs typeface="Courier New"/>
                <a:sym typeface="Courier New"/>
              </a:rPr>
              <a:t>(out.</a:t>
            </a:r>
            <a:r>
              <a:rPr b="1" lang="pt-BR" sz="900">
                <a:solidFill>
                  <a:srgbClr val="660E7A"/>
                </a:solidFill>
                <a:highlight>
                  <a:srgbClr val="FFFFFF"/>
                </a:highlight>
                <a:latin typeface="Courier New"/>
                <a:ea typeface="Courier New"/>
                <a:cs typeface="Courier New"/>
                <a:sym typeface="Courier New"/>
              </a:rPr>
              <a:t>value </a:t>
            </a:r>
            <a:r>
              <a:rPr lang="pt-BR" sz="900">
                <a:solidFill>
                  <a:srgbClr val="000000"/>
                </a:solidFill>
                <a:highlight>
                  <a:srgbClr val="FFFFFF"/>
                </a:highlight>
                <a:latin typeface="Courier New"/>
                <a:ea typeface="Courier New"/>
                <a:cs typeface="Courier New"/>
                <a:sym typeface="Courier New"/>
              </a:rPr>
              <a:t>&gt; </a:t>
            </a:r>
            <a:r>
              <a:rPr lang="pt-BR" sz="900">
                <a:solidFill>
                  <a:srgbClr val="0000FF"/>
                </a:solidFill>
                <a:highlight>
                  <a:srgbClr val="FFFFFF"/>
                </a:highlight>
                <a:latin typeface="Courier New"/>
                <a:ea typeface="Courier New"/>
                <a:cs typeface="Courier New"/>
                <a:sym typeface="Courier New"/>
              </a:rPr>
              <a:t>0</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00"/>
                </a:solidFill>
                <a:highlight>
                  <a:srgbClr val="FFFFFF"/>
                </a:highlight>
                <a:latin typeface="Courier New"/>
                <a:ea typeface="Courier New"/>
                <a:cs typeface="Courier New"/>
                <a:sym typeface="Courier New"/>
              </a:rPr>
              <a:t>}</a:t>
            </a:r>
            <a:endParaRPr b="1"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pt-BR" sz="900">
                <a:solidFill>
                  <a:srgbClr val="000000"/>
                </a:solidFill>
                <a:highlight>
                  <a:srgbClr val="FFFFFF"/>
                </a:highlight>
                <a:latin typeface="Courier New"/>
                <a:ea typeface="Courier New"/>
                <a:cs typeface="Courier New"/>
                <a:sym typeface="Courier New"/>
              </a:rPr>
              <a:t>   </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900">
                <a:solidFill>
                  <a:srgbClr val="80808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interface </a:t>
            </a:r>
            <a:r>
              <a:rPr lang="pt-BR" sz="900">
                <a:solidFill>
                  <a:srgbClr val="000000"/>
                </a:solidFill>
                <a:highlight>
                  <a:srgbClr val="FFFFFF"/>
                </a:highlight>
                <a:latin typeface="Courier New"/>
                <a:ea typeface="Courier New"/>
                <a:cs typeface="Courier New"/>
                <a:sym typeface="Courier New"/>
              </a:rPr>
              <a:t>Commands : CommandData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class </a:t>
            </a:r>
            <a:r>
              <a:rPr lang="pt-BR" sz="900">
                <a:solidFill>
                  <a:srgbClr val="000000"/>
                </a:solidFill>
                <a:highlight>
                  <a:srgbClr val="FFFFFF"/>
                </a:highlight>
                <a:latin typeface="Courier New"/>
                <a:ea typeface="Courier New"/>
                <a:cs typeface="Courier New"/>
                <a:sym typeface="Courier New"/>
              </a:rPr>
              <a:t>Create : Commands</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900">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60"/>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Com base nesta classe, conseguimos verificar algumas características do Kotlin.</a:t>
            </a:r>
            <a:endParaRPr sz="2400">
              <a:solidFill>
                <a:srgbClr val="FFFF00"/>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61"/>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Kotlin</a:t>
            </a:r>
            <a:endParaRPr/>
          </a:p>
        </p:txBody>
      </p:sp>
      <p:sp>
        <p:nvSpPr>
          <p:cNvPr id="370" name="Google Shape;370;p61"/>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Linguagem de programação com target de execução na </a:t>
            </a:r>
            <a:r>
              <a:rPr b="1" lang="pt-BR">
                <a:solidFill>
                  <a:srgbClr val="FFFF00"/>
                </a:solidFill>
              </a:rPr>
              <a:t>JVM</a:t>
            </a:r>
            <a:r>
              <a:rPr b="1" lang="pt-BR"/>
              <a:t>. Criada pela </a:t>
            </a:r>
            <a:r>
              <a:rPr b="1" lang="pt-BR">
                <a:solidFill>
                  <a:srgbClr val="FFFF00"/>
                </a:solidFill>
              </a:rPr>
              <a:t>JetBrains </a:t>
            </a:r>
            <a:r>
              <a:rPr b="1" lang="pt-BR"/>
              <a:t>é a considerada pela </a:t>
            </a:r>
            <a:r>
              <a:rPr b="1" lang="pt-BR">
                <a:solidFill>
                  <a:srgbClr val="FFFF00"/>
                </a:solidFill>
              </a:rPr>
              <a:t>Google </a:t>
            </a:r>
            <a:r>
              <a:rPr b="1" lang="pt-BR"/>
              <a:t>a linguagem oficial para trabalhar com </a:t>
            </a:r>
            <a:r>
              <a:rPr b="1" lang="pt-BR">
                <a:solidFill>
                  <a:srgbClr val="FFFF00"/>
                </a:solidFill>
              </a:rPr>
              <a:t>programação funcional </a:t>
            </a:r>
            <a:r>
              <a:rPr b="1" lang="pt-BR"/>
              <a:t>em Mobile</a:t>
            </a:r>
            <a:endParaRPr b="1"/>
          </a:p>
        </p:txBody>
      </p:sp>
      <p:sp>
        <p:nvSpPr>
          <p:cNvPr id="371" name="Google Shape;371;p61"/>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b="1" lang="pt-BR">
                <a:solidFill>
                  <a:srgbClr val="073763"/>
                </a:solidFill>
              </a:rPr>
              <a:t>open</a:t>
            </a:r>
            <a:r>
              <a:rPr lang="pt-BR">
                <a:solidFill>
                  <a:srgbClr val="073763"/>
                </a:solidFill>
              </a:rPr>
              <a:t>: A palavra reservada </a:t>
            </a:r>
            <a:r>
              <a:rPr b="1" lang="pt-BR">
                <a:solidFill>
                  <a:srgbClr val="073763"/>
                </a:solidFill>
              </a:rPr>
              <a:t>open </a:t>
            </a:r>
            <a:r>
              <a:rPr lang="pt-BR">
                <a:solidFill>
                  <a:srgbClr val="073763"/>
                </a:solidFill>
              </a:rPr>
              <a:t>indica que a classe pode ser </a:t>
            </a:r>
            <a:r>
              <a:rPr b="1" lang="pt-BR">
                <a:solidFill>
                  <a:srgbClr val="073763"/>
                </a:solidFill>
              </a:rPr>
              <a:t>extendida</a:t>
            </a:r>
            <a:endParaRPr b="1">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companion object</a:t>
            </a:r>
            <a:r>
              <a:rPr lang="pt-BR">
                <a:solidFill>
                  <a:srgbClr val="073763"/>
                </a:solidFill>
              </a:rPr>
              <a:t>: uma instância que irá </a:t>
            </a:r>
            <a:r>
              <a:rPr b="1" lang="pt-BR">
                <a:solidFill>
                  <a:srgbClr val="073763"/>
                </a:solidFill>
              </a:rPr>
              <a:t>acompanhar </a:t>
            </a:r>
            <a:r>
              <a:rPr lang="pt-BR">
                <a:solidFill>
                  <a:srgbClr val="073763"/>
                </a:solidFill>
              </a:rPr>
              <a:t>a classe, contém métodos e variáveis consideradas </a:t>
            </a:r>
            <a:r>
              <a:rPr b="1" lang="pt-BR">
                <a:solidFill>
                  <a:srgbClr val="073763"/>
                </a:solidFill>
              </a:rPr>
              <a:t>estáticas</a:t>
            </a:r>
            <a:r>
              <a:rPr lang="pt-BR">
                <a:solidFill>
                  <a:srgbClr val="073763"/>
                </a:solidFill>
              </a:rPr>
              <a:t>, únicas para aquela classe e qualquer instância desta classe.</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b="1" lang="pt-BR">
                <a:solidFill>
                  <a:srgbClr val="073763"/>
                </a:solidFill>
              </a:rPr>
              <a:t>requireThat</a:t>
            </a:r>
            <a:r>
              <a:rPr lang="pt-BR">
                <a:solidFill>
                  <a:srgbClr val="073763"/>
                </a:solidFill>
              </a:rPr>
              <a:t>: O requireThat irá testar o valor que está presente após a palavra reservada </a:t>
            </a:r>
            <a:r>
              <a:rPr b="1" lang="pt-BR">
                <a:solidFill>
                  <a:srgbClr val="073763"/>
                </a:solidFill>
              </a:rPr>
              <a:t>using</a:t>
            </a:r>
            <a:r>
              <a:rPr lang="pt-BR">
                <a:solidFill>
                  <a:srgbClr val="073763"/>
                </a:solidFill>
              </a:rPr>
              <a:t>, caso o resultado seja </a:t>
            </a:r>
            <a:r>
              <a:rPr b="1" lang="pt-BR">
                <a:solidFill>
                  <a:srgbClr val="073763"/>
                </a:solidFill>
              </a:rPr>
              <a:t>falso</a:t>
            </a:r>
            <a:r>
              <a:rPr lang="pt-BR">
                <a:solidFill>
                  <a:srgbClr val="073763"/>
                </a:solidFill>
              </a:rPr>
              <a:t>, uma </a:t>
            </a:r>
            <a:r>
              <a:rPr b="1" lang="pt-BR">
                <a:solidFill>
                  <a:srgbClr val="073763"/>
                </a:solidFill>
              </a:rPr>
              <a:t>exceção </a:t>
            </a:r>
            <a:r>
              <a:rPr lang="pt-BR">
                <a:solidFill>
                  <a:srgbClr val="073763"/>
                </a:solidFill>
              </a:rPr>
              <a:t>será lançada com o texto definido antes da palavra reservada </a:t>
            </a:r>
            <a:r>
              <a:rPr b="1" lang="pt-BR">
                <a:solidFill>
                  <a:srgbClr val="073763"/>
                </a:solidFill>
              </a:rPr>
              <a:t>using</a:t>
            </a:r>
            <a:r>
              <a:rPr lang="pt-BR">
                <a:solidFill>
                  <a:srgbClr val="073763"/>
                </a:solidFill>
              </a:rPr>
              <a:t>.</a:t>
            </a:r>
            <a:endParaRPr>
              <a:solidFill>
                <a:srgbClr val="07376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62"/>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latin typeface="Lato"/>
                <a:ea typeface="Lato"/>
                <a:cs typeface="Lato"/>
                <a:sym typeface="Lato"/>
              </a:rPr>
              <a:t>A classe </a:t>
            </a:r>
            <a:r>
              <a:rPr lang="pt-BR" sz="2400">
                <a:solidFill>
                  <a:srgbClr val="FFFF00"/>
                </a:solidFill>
                <a:latin typeface="Lato"/>
                <a:ea typeface="Lato"/>
                <a:cs typeface="Lato"/>
                <a:sym typeface="Lato"/>
              </a:rPr>
              <a:t>IOUContract </a:t>
            </a:r>
            <a:r>
              <a:rPr lang="pt-BR" sz="2400">
                <a:solidFill>
                  <a:srgbClr val="FFFFFF"/>
                </a:solidFill>
                <a:latin typeface="Lato"/>
                <a:ea typeface="Lato"/>
                <a:cs typeface="Lato"/>
                <a:sym typeface="Lato"/>
              </a:rPr>
              <a:t>herda diretamente da classe </a:t>
            </a:r>
            <a:r>
              <a:rPr lang="pt-BR" sz="2400">
                <a:solidFill>
                  <a:srgbClr val="FFFF00"/>
                </a:solidFill>
                <a:latin typeface="Lato"/>
                <a:ea typeface="Lato"/>
                <a:cs typeface="Lato"/>
                <a:sym typeface="Lato"/>
              </a:rPr>
              <a:t>Contract</a:t>
            </a:r>
            <a:r>
              <a:rPr lang="pt-BR" sz="2400">
                <a:solidFill>
                  <a:srgbClr val="FFFFFF"/>
                </a:solidFill>
                <a:latin typeface="Lato"/>
                <a:ea typeface="Lato"/>
                <a:cs typeface="Lato"/>
                <a:sym typeface="Lato"/>
              </a:rPr>
              <a:t>.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Ao executar uma transação, será verificado todos os </a:t>
            </a:r>
            <a:r>
              <a:rPr lang="pt-BR" sz="2400">
                <a:solidFill>
                  <a:srgbClr val="FFFF00"/>
                </a:solidFill>
                <a:latin typeface="Lato"/>
                <a:ea typeface="Lato"/>
                <a:cs typeface="Lato"/>
                <a:sym typeface="Lato"/>
              </a:rPr>
              <a:t>Contracts </a:t>
            </a:r>
            <a:r>
              <a:rPr lang="pt-BR" sz="2400">
                <a:solidFill>
                  <a:srgbClr val="FFFFFF"/>
                </a:solidFill>
                <a:latin typeface="Lato"/>
                <a:ea typeface="Lato"/>
                <a:cs typeface="Lato"/>
                <a:sym typeface="Lato"/>
              </a:rPr>
              <a:t>que estão presentes e será executado o método </a:t>
            </a:r>
            <a:r>
              <a:rPr i="1" lang="pt-BR" sz="2400">
                <a:solidFill>
                  <a:srgbClr val="FFFF00"/>
                </a:solidFill>
                <a:latin typeface="Lato"/>
                <a:ea typeface="Lato"/>
                <a:cs typeface="Lato"/>
                <a:sym typeface="Lato"/>
              </a:rPr>
              <a:t>verify </a:t>
            </a:r>
            <a:r>
              <a:rPr lang="pt-BR" sz="2400">
                <a:solidFill>
                  <a:srgbClr val="FFFFFF"/>
                </a:solidFill>
                <a:latin typeface="Lato"/>
                <a:ea typeface="Lato"/>
                <a:cs typeface="Lato"/>
                <a:sym typeface="Lato"/>
              </a:rPr>
              <a:t>para garantir que não há inconsistência na transformação que foi realizada nos </a:t>
            </a:r>
            <a:r>
              <a:rPr lang="pt-BR" sz="2400">
                <a:solidFill>
                  <a:srgbClr val="FFFF00"/>
                </a:solidFill>
                <a:latin typeface="Lato"/>
                <a:ea typeface="Lato"/>
                <a:cs typeface="Lato"/>
                <a:sym typeface="Lato"/>
              </a:rPr>
              <a:t>States </a:t>
            </a:r>
            <a:r>
              <a:rPr lang="pt-BR" sz="2400">
                <a:solidFill>
                  <a:srgbClr val="FFFFFF"/>
                </a:solidFill>
                <a:latin typeface="Lato"/>
                <a:ea typeface="Lato"/>
                <a:cs typeface="Lato"/>
                <a:sym typeface="Lato"/>
              </a:rPr>
              <a:t>desta transação.</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l">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276150" y="1318650"/>
            <a:ext cx="11814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verify</a:t>
            </a:r>
            <a:endParaRPr/>
          </a:p>
        </p:txBody>
      </p:sp>
      <p:sp>
        <p:nvSpPr>
          <p:cNvPr id="382" name="Google Shape;382;p63"/>
          <p:cNvSpPr txBox="1"/>
          <p:nvPr>
            <p:ph idx="2" type="title"/>
          </p:nvPr>
        </p:nvSpPr>
        <p:spPr>
          <a:xfrm>
            <a:off x="2228150" y="0"/>
            <a:ext cx="69159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pt-BR" sz="1200">
                <a:solidFill>
                  <a:srgbClr val="000080"/>
                </a:solidFill>
                <a:highlight>
                  <a:srgbClr val="FFFFFF"/>
                </a:highlight>
                <a:latin typeface="Courier New"/>
                <a:ea typeface="Courier New"/>
                <a:cs typeface="Courier New"/>
                <a:sym typeface="Courier New"/>
              </a:rPr>
              <a:t>override fun </a:t>
            </a:r>
            <a:r>
              <a:rPr lang="pt-BR" sz="1200">
                <a:solidFill>
                  <a:srgbClr val="000000"/>
                </a:solidFill>
                <a:highlight>
                  <a:srgbClr val="FFFFFF"/>
                </a:highlight>
                <a:latin typeface="Courier New"/>
                <a:ea typeface="Courier New"/>
                <a:cs typeface="Courier New"/>
                <a:sym typeface="Courier New"/>
              </a:rPr>
              <a:t>verify(tx: LedgerTransaction) {</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b="1" lang="pt-BR" sz="1200">
                <a:solidFill>
                  <a:srgbClr val="000080"/>
                </a:solidFill>
                <a:highlight>
                  <a:srgbClr val="FFFFFF"/>
                </a:highlight>
                <a:latin typeface="Courier New"/>
                <a:ea typeface="Courier New"/>
                <a:cs typeface="Courier New"/>
                <a:sym typeface="Courier New"/>
              </a:rPr>
              <a:t>val </a:t>
            </a:r>
            <a:r>
              <a:rPr lang="pt-BR" sz="1200">
                <a:solidFill>
                  <a:srgbClr val="000000"/>
                </a:solidFill>
                <a:highlight>
                  <a:srgbClr val="FFFFFF"/>
                </a:highlight>
                <a:latin typeface="Courier New"/>
                <a:ea typeface="Courier New"/>
                <a:cs typeface="Courier New"/>
                <a:sym typeface="Courier New"/>
              </a:rPr>
              <a:t>command = tx.</a:t>
            </a:r>
            <a:r>
              <a:rPr b="1" lang="pt-BR" sz="1200">
                <a:solidFill>
                  <a:srgbClr val="660E7A"/>
                </a:solidFill>
                <a:highlight>
                  <a:srgbClr val="FFFFFF"/>
                </a:highlight>
                <a:latin typeface="Courier New"/>
                <a:ea typeface="Courier New"/>
                <a:cs typeface="Courier New"/>
                <a:sym typeface="Courier New"/>
              </a:rPr>
              <a:t>commands</a:t>
            </a:r>
            <a:r>
              <a:rPr lang="pt-BR" sz="1200">
                <a:solidFill>
                  <a:srgbClr val="000000"/>
                </a:solidFill>
                <a:highlight>
                  <a:srgbClr val="FFFFFF"/>
                </a:highlight>
                <a:latin typeface="Courier New"/>
                <a:ea typeface="Courier New"/>
                <a:cs typeface="Courier New"/>
                <a:sym typeface="Courier New"/>
              </a:rPr>
              <a:t>.</a:t>
            </a:r>
            <a:r>
              <a:rPr i="1" lang="pt-BR" sz="1200">
                <a:solidFill>
                  <a:srgbClr val="000000"/>
                </a:solidFill>
                <a:highlight>
                  <a:srgbClr val="FFFFFF"/>
                </a:highlight>
                <a:latin typeface="Courier New"/>
                <a:ea typeface="Courier New"/>
                <a:cs typeface="Courier New"/>
                <a:sym typeface="Courier New"/>
              </a:rPr>
              <a:t>requireSingleCommand</a:t>
            </a:r>
            <a:r>
              <a:rPr lang="pt-BR" sz="1200">
                <a:solidFill>
                  <a:srgbClr val="000000"/>
                </a:solidFill>
                <a:highlight>
                  <a:srgbClr val="FFFFFF"/>
                </a:highlight>
                <a:latin typeface="Courier New"/>
                <a:ea typeface="Courier New"/>
                <a:cs typeface="Courier New"/>
                <a:sym typeface="Courier New"/>
              </a:rPr>
              <a:t>&lt;Commands.Create&gt;()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i="1" lang="pt-BR" sz="1200">
                <a:solidFill>
                  <a:srgbClr val="000000"/>
                </a:solidFill>
                <a:highlight>
                  <a:srgbClr val="FFFFFF"/>
                </a:highlight>
                <a:latin typeface="Courier New"/>
                <a:ea typeface="Courier New"/>
                <a:cs typeface="Courier New"/>
                <a:sym typeface="Courier New"/>
              </a:rPr>
              <a:t>requireThat </a:t>
            </a:r>
            <a:r>
              <a:rPr b="1" lang="pt-BR"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1200">
                <a:solidFill>
                  <a:srgbClr val="808080"/>
                </a:solidFill>
                <a:highlight>
                  <a:srgbClr val="FFFFFF"/>
                </a:highlight>
                <a:latin typeface="Courier New"/>
                <a:ea typeface="Courier New"/>
                <a:cs typeface="Courier New"/>
                <a:sym typeface="Courier New"/>
              </a:rPr>
              <a:t>    </a:t>
            </a:r>
            <a:r>
              <a:rPr b="1" lang="pt-BR" sz="1200">
                <a:solidFill>
                  <a:srgbClr val="008000"/>
                </a:solidFill>
                <a:highlight>
                  <a:srgbClr val="FFFFFF"/>
                </a:highlight>
                <a:latin typeface="Courier New"/>
                <a:ea typeface="Courier New"/>
                <a:cs typeface="Courier New"/>
                <a:sym typeface="Courier New"/>
              </a:rPr>
              <a:t>"No inputs should be consumed when issuing an IOU." </a:t>
            </a:r>
            <a:r>
              <a:rPr i="1" lang="pt-BR" sz="1200">
                <a:solidFill>
                  <a:srgbClr val="000000"/>
                </a:solidFill>
                <a:highlight>
                  <a:srgbClr val="FFFFFF"/>
                </a:highlight>
                <a:latin typeface="Courier New"/>
                <a:ea typeface="Courier New"/>
                <a:cs typeface="Courier New"/>
                <a:sym typeface="Courier New"/>
              </a:rPr>
              <a:t>using </a:t>
            </a:r>
            <a:endParaRPr i="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lang="pt-BR" sz="1200">
                <a:solidFill>
                  <a:srgbClr val="000000"/>
                </a:solidFill>
                <a:highlight>
                  <a:srgbClr val="FFFFFF"/>
                </a:highlight>
                <a:latin typeface="Courier New"/>
                <a:ea typeface="Courier New"/>
                <a:cs typeface="Courier New"/>
                <a:sym typeface="Courier New"/>
              </a:rPr>
              <a:t>(tx.</a:t>
            </a:r>
            <a:r>
              <a:rPr b="1" lang="pt-BR" sz="1200">
                <a:solidFill>
                  <a:srgbClr val="660E7A"/>
                </a:solidFill>
                <a:highlight>
                  <a:srgbClr val="FFFFFF"/>
                </a:highlight>
                <a:latin typeface="Courier New"/>
                <a:ea typeface="Courier New"/>
                <a:cs typeface="Courier New"/>
                <a:sym typeface="Courier New"/>
              </a:rPr>
              <a:t>inputs</a:t>
            </a:r>
            <a:r>
              <a:rPr lang="pt-BR" sz="1200">
                <a:solidFill>
                  <a:srgbClr val="000000"/>
                </a:solidFill>
                <a:highlight>
                  <a:srgbClr val="FFFFFF"/>
                </a:highlight>
                <a:latin typeface="Courier New"/>
                <a:ea typeface="Courier New"/>
                <a:cs typeface="Courier New"/>
                <a:sym typeface="Courier New"/>
              </a:rPr>
              <a:t>.isEmpty())</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b="1" lang="pt-BR" sz="1200">
                <a:solidFill>
                  <a:srgbClr val="008000"/>
                </a:solidFill>
                <a:highlight>
                  <a:srgbClr val="FFFFFF"/>
                </a:highlight>
                <a:latin typeface="Courier New"/>
                <a:ea typeface="Courier New"/>
                <a:cs typeface="Courier New"/>
                <a:sym typeface="Courier New"/>
              </a:rPr>
              <a:t>"Only one output state should be created." </a:t>
            </a:r>
            <a:r>
              <a:rPr i="1" lang="pt-BR" sz="1200">
                <a:solidFill>
                  <a:srgbClr val="000000"/>
                </a:solidFill>
                <a:highlight>
                  <a:srgbClr val="FFFFFF"/>
                </a:highlight>
                <a:latin typeface="Courier New"/>
                <a:ea typeface="Courier New"/>
                <a:cs typeface="Courier New"/>
                <a:sym typeface="Courier New"/>
              </a:rPr>
              <a:t>using </a:t>
            </a:r>
            <a:endParaRPr i="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lang="pt-BR" sz="1200">
                <a:solidFill>
                  <a:srgbClr val="000000"/>
                </a:solidFill>
                <a:highlight>
                  <a:srgbClr val="FFFFFF"/>
                </a:highlight>
                <a:latin typeface="Courier New"/>
                <a:ea typeface="Courier New"/>
                <a:cs typeface="Courier New"/>
                <a:sym typeface="Courier New"/>
              </a:rPr>
              <a:t>(tx.</a:t>
            </a:r>
            <a:r>
              <a:rPr b="1" lang="pt-BR" sz="1200">
                <a:solidFill>
                  <a:srgbClr val="660E7A"/>
                </a:solidFill>
                <a:highlight>
                  <a:srgbClr val="FFFFFF"/>
                </a:highlight>
                <a:latin typeface="Courier New"/>
                <a:ea typeface="Courier New"/>
                <a:cs typeface="Courier New"/>
                <a:sym typeface="Courier New"/>
              </a:rPr>
              <a:t>outputs</a:t>
            </a:r>
            <a:r>
              <a:rPr lang="pt-BR" sz="1200">
                <a:solidFill>
                  <a:srgbClr val="000000"/>
                </a:solidFill>
                <a:highlight>
                  <a:srgbClr val="FFFFFF"/>
                </a:highlight>
                <a:latin typeface="Courier New"/>
                <a:ea typeface="Courier New"/>
                <a:cs typeface="Courier New"/>
                <a:sym typeface="Courier New"/>
              </a:rPr>
              <a:t>.</a:t>
            </a:r>
            <a:r>
              <a:rPr b="1" lang="pt-BR" sz="1200">
                <a:solidFill>
                  <a:srgbClr val="660E7A"/>
                </a:solidFill>
                <a:highlight>
                  <a:srgbClr val="FFFFFF"/>
                </a:highlight>
                <a:latin typeface="Courier New"/>
                <a:ea typeface="Courier New"/>
                <a:cs typeface="Courier New"/>
                <a:sym typeface="Courier New"/>
              </a:rPr>
              <a:t>size </a:t>
            </a:r>
            <a:r>
              <a:rPr lang="pt-BR" sz="1200">
                <a:solidFill>
                  <a:srgbClr val="000000"/>
                </a:solidFill>
                <a:highlight>
                  <a:srgbClr val="FFFFFF"/>
                </a:highlight>
                <a:latin typeface="Courier New"/>
                <a:ea typeface="Courier New"/>
                <a:cs typeface="Courier New"/>
                <a:sym typeface="Courier New"/>
              </a:rPr>
              <a:t>== </a:t>
            </a:r>
            <a:r>
              <a:rPr lang="pt-BR" sz="1200">
                <a:solidFill>
                  <a:srgbClr val="0000FF"/>
                </a:solidFill>
                <a:highlight>
                  <a:srgbClr val="FFFFFF"/>
                </a:highlight>
                <a:latin typeface="Courier New"/>
                <a:ea typeface="Courier New"/>
                <a:cs typeface="Courier New"/>
                <a:sym typeface="Courier New"/>
              </a:rPr>
              <a:t>1</a:t>
            </a: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b="1" lang="pt-BR" sz="1200">
                <a:solidFill>
                  <a:srgbClr val="000080"/>
                </a:solidFill>
                <a:highlight>
                  <a:srgbClr val="FFFFFF"/>
                </a:highlight>
                <a:latin typeface="Courier New"/>
                <a:ea typeface="Courier New"/>
                <a:cs typeface="Courier New"/>
                <a:sym typeface="Courier New"/>
              </a:rPr>
              <a:t>val </a:t>
            </a:r>
            <a:r>
              <a:rPr lang="pt-BR" sz="1200">
                <a:solidFill>
                  <a:srgbClr val="000000"/>
                </a:solidFill>
                <a:highlight>
                  <a:srgbClr val="FFFFFF"/>
                </a:highlight>
                <a:latin typeface="Courier New"/>
                <a:ea typeface="Courier New"/>
                <a:cs typeface="Courier New"/>
                <a:sym typeface="Courier New"/>
              </a:rPr>
              <a:t>out = tx.outputsOfType&lt;IOUState&gt;().</a:t>
            </a:r>
            <a:r>
              <a:rPr i="1" lang="pt-BR" sz="1200">
                <a:solidFill>
                  <a:srgbClr val="000000"/>
                </a:solidFill>
                <a:highlight>
                  <a:srgbClr val="FFFFFF"/>
                </a:highlight>
                <a:latin typeface="Courier New"/>
                <a:ea typeface="Courier New"/>
                <a:cs typeface="Courier New"/>
                <a:sym typeface="Courier New"/>
              </a:rPr>
              <a:t>single</a:t>
            </a: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b="1" lang="pt-BR" sz="1200">
                <a:solidFill>
                  <a:srgbClr val="008000"/>
                </a:solidFill>
                <a:highlight>
                  <a:srgbClr val="FFFFFF"/>
                </a:highlight>
                <a:latin typeface="Courier New"/>
                <a:ea typeface="Courier New"/>
                <a:cs typeface="Courier New"/>
                <a:sym typeface="Courier New"/>
              </a:rPr>
              <a:t>"The lender and the borrower cannot be the same entity." </a:t>
            </a:r>
            <a:r>
              <a:rPr i="1" lang="pt-BR" sz="1200">
                <a:solidFill>
                  <a:srgbClr val="000000"/>
                </a:solidFill>
                <a:highlight>
                  <a:srgbClr val="FFFFFF"/>
                </a:highlight>
                <a:latin typeface="Courier New"/>
                <a:ea typeface="Courier New"/>
                <a:cs typeface="Courier New"/>
                <a:sym typeface="Courier New"/>
              </a:rPr>
              <a:t>using </a:t>
            </a:r>
            <a:endParaRPr i="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lang="pt-BR" sz="1200">
                <a:solidFill>
                  <a:srgbClr val="000000"/>
                </a:solidFill>
                <a:highlight>
                  <a:srgbClr val="FFFFFF"/>
                </a:highlight>
                <a:latin typeface="Courier New"/>
                <a:ea typeface="Courier New"/>
                <a:cs typeface="Courier New"/>
                <a:sym typeface="Courier New"/>
              </a:rPr>
              <a:t>(out.</a:t>
            </a:r>
            <a:r>
              <a:rPr b="1" lang="pt-BR" sz="1200">
                <a:solidFill>
                  <a:srgbClr val="660E7A"/>
                </a:solidFill>
                <a:highlight>
                  <a:srgbClr val="FFFFFF"/>
                </a:highlight>
                <a:latin typeface="Courier New"/>
                <a:ea typeface="Courier New"/>
                <a:cs typeface="Courier New"/>
                <a:sym typeface="Courier New"/>
              </a:rPr>
              <a:t>lender </a:t>
            </a:r>
            <a:r>
              <a:rPr lang="pt-BR" sz="1200">
                <a:solidFill>
                  <a:srgbClr val="000000"/>
                </a:solidFill>
                <a:highlight>
                  <a:srgbClr val="FFFFFF"/>
                </a:highlight>
                <a:latin typeface="Courier New"/>
                <a:ea typeface="Courier New"/>
                <a:cs typeface="Courier New"/>
                <a:sym typeface="Courier New"/>
              </a:rPr>
              <a:t>!= out.</a:t>
            </a:r>
            <a:r>
              <a:rPr b="1" lang="pt-BR" sz="1200">
                <a:solidFill>
                  <a:srgbClr val="660E7A"/>
                </a:solidFill>
                <a:highlight>
                  <a:srgbClr val="FFFFFF"/>
                </a:highlight>
                <a:latin typeface="Courier New"/>
                <a:ea typeface="Courier New"/>
                <a:cs typeface="Courier New"/>
                <a:sym typeface="Courier New"/>
              </a:rPr>
              <a:t>borrower</a:t>
            </a: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b="1" lang="pt-BR" sz="1200">
                <a:solidFill>
                  <a:srgbClr val="008000"/>
                </a:solidFill>
                <a:highlight>
                  <a:srgbClr val="FFFFFF"/>
                </a:highlight>
                <a:latin typeface="Courier New"/>
                <a:ea typeface="Courier New"/>
                <a:cs typeface="Courier New"/>
                <a:sym typeface="Courier New"/>
              </a:rPr>
              <a:t>"All of the participants must be signers." </a:t>
            </a:r>
            <a:r>
              <a:rPr i="1" lang="pt-BR" sz="1200">
                <a:solidFill>
                  <a:srgbClr val="000000"/>
                </a:solidFill>
                <a:highlight>
                  <a:srgbClr val="FFFFFF"/>
                </a:highlight>
                <a:latin typeface="Courier New"/>
                <a:ea typeface="Courier New"/>
                <a:cs typeface="Courier New"/>
                <a:sym typeface="Courier New"/>
              </a:rPr>
              <a:t>using </a:t>
            </a:r>
            <a:endParaRPr i="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lang="pt-BR" sz="1200">
                <a:solidFill>
                  <a:srgbClr val="000000"/>
                </a:solidFill>
                <a:highlight>
                  <a:srgbClr val="FFFFFF"/>
                </a:highlight>
                <a:latin typeface="Courier New"/>
                <a:ea typeface="Courier New"/>
                <a:cs typeface="Courier New"/>
                <a:sym typeface="Courier New"/>
              </a:rPr>
              <a:t>(command.</a:t>
            </a:r>
            <a:r>
              <a:rPr b="1" lang="pt-BR" sz="1200">
                <a:solidFill>
                  <a:srgbClr val="660E7A"/>
                </a:solidFill>
                <a:highlight>
                  <a:srgbClr val="FFFFFF"/>
                </a:highlight>
                <a:latin typeface="Courier New"/>
                <a:ea typeface="Courier New"/>
                <a:cs typeface="Courier New"/>
                <a:sym typeface="Courier New"/>
              </a:rPr>
              <a:t>signers</a:t>
            </a:r>
            <a:r>
              <a:rPr lang="pt-BR" sz="1200">
                <a:solidFill>
                  <a:srgbClr val="000000"/>
                </a:solidFill>
                <a:highlight>
                  <a:srgbClr val="FFFFFF"/>
                </a:highlight>
                <a:latin typeface="Courier New"/>
                <a:ea typeface="Courier New"/>
                <a:cs typeface="Courier New"/>
                <a:sym typeface="Courier New"/>
              </a:rPr>
              <a:t>.containsAll(out.</a:t>
            </a:r>
            <a:r>
              <a:rPr b="1" lang="pt-BR" sz="1200">
                <a:solidFill>
                  <a:srgbClr val="660E7A"/>
                </a:solidFill>
                <a:highlight>
                  <a:srgbClr val="FFFFFF"/>
                </a:highlight>
                <a:latin typeface="Courier New"/>
                <a:ea typeface="Courier New"/>
                <a:cs typeface="Courier New"/>
                <a:sym typeface="Courier New"/>
              </a:rPr>
              <a:t>participants</a:t>
            </a:r>
            <a:r>
              <a:rPr lang="pt-BR" sz="1200">
                <a:solidFill>
                  <a:srgbClr val="000000"/>
                </a:solidFill>
                <a:highlight>
                  <a:srgbClr val="FFFFFF"/>
                </a:highlight>
                <a:latin typeface="Courier New"/>
                <a:ea typeface="Courier New"/>
                <a:cs typeface="Courier New"/>
                <a:sym typeface="Courier New"/>
              </a:rPr>
              <a:t>.</a:t>
            </a:r>
            <a:r>
              <a:rPr i="1" lang="pt-BR" sz="1200">
                <a:solidFill>
                  <a:srgbClr val="000000"/>
                </a:solidFill>
                <a:highlight>
                  <a:srgbClr val="FFFFFF"/>
                </a:highlight>
                <a:latin typeface="Courier New"/>
                <a:ea typeface="Courier New"/>
                <a:cs typeface="Courier New"/>
                <a:sym typeface="Courier New"/>
              </a:rPr>
              <a:t>map </a:t>
            </a:r>
            <a:r>
              <a:rPr b="1" lang="pt-BR" sz="1200">
                <a:solidFill>
                  <a:srgbClr val="000000"/>
                </a:solidFill>
                <a:highlight>
                  <a:srgbClr val="FFFFFF"/>
                </a:highlight>
                <a:latin typeface="Courier New"/>
                <a:ea typeface="Courier New"/>
                <a:cs typeface="Courier New"/>
                <a:sym typeface="Courier New"/>
              </a:rPr>
              <a:t>{ it</a:t>
            </a:r>
            <a:r>
              <a:rPr lang="pt-BR" sz="1200">
                <a:solidFill>
                  <a:srgbClr val="000000"/>
                </a:solidFill>
                <a:highlight>
                  <a:srgbClr val="FFFFFF"/>
                </a:highlight>
                <a:latin typeface="Courier New"/>
                <a:ea typeface="Courier New"/>
                <a:cs typeface="Courier New"/>
                <a:sym typeface="Courier New"/>
              </a:rPr>
              <a:t>.</a:t>
            </a:r>
            <a:r>
              <a:rPr b="1" lang="pt-BR" sz="1200">
                <a:solidFill>
                  <a:srgbClr val="660E7A"/>
                </a:solidFill>
                <a:highlight>
                  <a:srgbClr val="FFFFFF"/>
                </a:highlight>
                <a:latin typeface="Courier New"/>
                <a:ea typeface="Courier New"/>
                <a:cs typeface="Courier New"/>
                <a:sym typeface="Courier New"/>
              </a:rPr>
              <a:t>owningKey </a:t>
            </a:r>
            <a:r>
              <a:rPr b="1" lang="pt-BR" sz="1200">
                <a:solidFill>
                  <a:srgbClr val="000000"/>
                </a:solidFill>
                <a:highlight>
                  <a:srgbClr val="FFFFFF"/>
                </a:highlight>
                <a:latin typeface="Courier New"/>
                <a:ea typeface="Courier New"/>
                <a:cs typeface="Courier New"/>
                <a:sym typeface="Courier New"/>
              </a:rPr>
              <a:t>}</a:t>
            </a: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1200">
                <a:solidFill>
                  <a:srgbClr val="808080"/>
                </a:solidFill>
                <a:highlight>
                  <a:srgbClr val="FFFFFF"/>
                </a:highlight>
                <a:latin typeface="Courier New"/>
                <a:ea typeface="Courier New"/>
                <a:cs typeface="Courier New"/>
                <a:sym typeface="Courier New"/>
              </a:rPr>
              <a:t>    </a:t>
            </a:r>
            <a:r>
              <a:rPr b="1" lang="pt-BR" sz="1200">
                <a:solidFill>
                  <a:srgbClr val="008000"/>
                </a:solidFill>
                <a:highlight>
                  <a:srgbClr val="FFFFFF"/>
                </a:highlight>
                <a:latin typeface="Courier New"/>
                <a:ea typeface="Courier New"/>
                <a:cs typeface="Courier New"/>
                <a:sym typeface="Courier New"/>
              </a:rPr>
              <a:t>"The IOU's value must be non-negative." </a:t>
            </a:r>
            <a:r>
              <a:rPr i="1" lang="pt-BR" sz="1200">
                <a:solidFill>
                  <a:srgbClr val="000000"/>
                </a:solidFill>
                <a:highlight>
                  <a:srgbClr val="FFFFFF"/>
                </a:highlight>
                <a:latin typeface="Courier New"/>
                <a:ea typeface="Courier New"/>
                <a:cs typeface="Courier New"/>
                <a:sym typeface="Courier New"/>
              </a:rPr>
              <a:t>using </a:t>
            </a:r>
            <a:r>
              <a:rPr lang="pt-BR" sz="1200">
                <a:solidFill>
                  <a:srgbClr val="000000"/>
                </a:solidFill>
                <a:highlight>
                  <a:srgbClr val="FFFFFF"/>
                </a:highlight>
                <a:latin typeface="Courier New"/>
                <a:ea typeface="Courier New"/>
                <a:cs typeface="Courier New"/>
                <a:sym typeface="Courier New"/>
              </a:rPr>
              <a:t>(out.</a:t>
            </a:r>
            <a:r>
              <a:rPr b="1" lang="pt-BR" sz="1200">
                <a:solidFill>
                  <a:srgbClr val="660E7A"/>
                </a:solidFill>
                <a:highlight>
                  <a:srgbClr val="FFFFFF"/>
                </a:highlight>
                <a:latin typeface="Courier New"/>
                <a:ea typeface="Courier New"/>
                <a:cs typeface="Courier New"/>
                <a:sym typeface="Courier New"/>
              </a:rPr>
              <a:t>value </a:t>
            </a:r>
            <a:r>
              <a:rPr lang="pt-BR" sz="1200">
                <a:solidFill>
                  <a:srgbClr val="000000"/>
                </a:solidFill>
                <a:highlight>
                  <a:srgbClr val="FFFFFF"/>
                </a:highlight>
                <a:latin typeface="Courier New"/>
                <a:ea typeface="Courier New"/>
                <a:cs typeface="Courier New"/>
                <a:sym typeface="Courier New"/>
              </a:rPr>
              <a:t>&gt; </a:t>
            </a:r>
            <a:r>
              <a:rPr lang="pt-BR" sz="1200">
                <a:solidFill>
                  <a:srgbClr val="0000FF"/>
                </a:solidFill>
                <a:highlight>
                  <a:srgbClr val="FFFFFF"/>
                </a:highlight>
                <a:latin typeface="Courier New"/>
                <a:ea typeface="Courier New"/>
                <a:cs typeface="Courier New"/>
                <a:sym typeface="Courier New"/>
              </a:rPr>
              <a:t>0</a:t>
            </a: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  </a:t>
            </a:r>
            <a:r>
              <a:rPr b="1" lang="pt-BR"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200">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latin typeface="Lato"/>
                <a:ea typeface="Lato"/>
                <a:cs typeface="Lato"/>
                <a:sym typeface="Lato"/>
              </a:rPr>
              <a:t>Antes de começarmos precisamos importar o projeto </a:t>
            </a:r>
            <a:r>
              <a:rPr lang="pt-BR" sz="2400">
                <a:solidFill>
                  <a:srgbClr val="FFFF00"/>
                </a:solidFill>
                <a:latin typeface="Lato"/>
                <a:ea typeface="Lato"/>
                <a:cs typeface="Lato"/>
                <a:sym typeface="Lato"/>
              </a:rPr>
              <a:t>cordapp-example</a:t>
            </a:r>
            <a:r>
              <a:rPr lang="pt-BR" sz="2400">
                <a:solidFill>
                  <a:srgbClr val="FFFFFF"/>
                </a:solidFill>
                <a:latin typeface="Lato"/>
                <a:ea typeface="Lato"/>
                <a:cs typeface="Lato"/>
                <a:sym typeface="Lato"/>
              </a:rPr>
              <a:t> no Intellij.</a:t>
            </a:r>
            <a:endParaRPr b="0" sz="2400">
              <a:solidFill>
                <a:srgbClr val="CFE2F3"/>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4"/>
          <p:cNvSpPr txBox="1"/>
          <p:nvPr>
            <p:ph type="title"/>
          </p:nvPr>
        </p:nvSpPr>
        <p:spPr>
          <a:xfrm>
            <a:off x="655950" y="1322450"/>
            <a:ext cx="7933800" cy="3149100"/>
          </a:xfrm>
          <a:prstGeom prst="rect">
            <a:avLst/>
          </a:prstGeom>
          <a:noFill/>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latin typeface="Lato"/>
                <a:ea typeface="Lato"/>
                <a:cs typeface="Lato"/>
                <a:sym typeface="Lato"/>
              </a:rPr>
              <a:t>Uma das validações mais </a:t>
            </a:r>
            <a:r>
              <a:rPr lang="pt-BR" sz="2400" u="sng">
                <a:solidFill>
                  <a:srgbClr val="FFFFFF"/>
                </a:solidFill>
                <a:latin typeface="Lato"/>
                <a:ea typeface="Lato"/>
                <a:cs typeface="Lato"/>
                <a:sym typeface="Lato"/>
              </a:rPr>
              <a:t>importantes</a:t>
            </a:r>
            <a:r>
              <a:rPr lang="pt-BR" sz="2400">
                <a:solidFill>
                  <a:srgbClr val="FFFFFF"/>
                </a:solidFill>
                <a:latin typeface="Lato"/>
                <a:ea typeface="Lato"/>
                <a:cs typeface="Lato"/>
                <a:sym typeface="Lato"/>
              </a:rPr>
              <a:t> na verificação é a verificação de quem vai receber as transações</a:t>
            </a:r>
            <a:endParaRPr sz="2400">
              <a:solidFill>
                <a:srgbClr val="FFFFFF"/>
              </a:solidFill>
              <a:latin typeface="Lato"/>
              <a:ea typeface="Lato"/>
              <a:cs typeface="Lato"/>
              <a:sym typeface="Lato"/>
            </a:endParaRPr>
          </a:p>
          <a:p>
            <a:pPr indent="0" lvl="0" marL="0" rtl="0" algn="l">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
        <p:nvSpPr>
          <p:cNvPr id="388" name="Google Shape;388;p64"/>
          <p:cNvSpPr/>
          <p:nvPr/>
        </p:nvSpPr>
        <p:spPr>
          <a:xfrm>
            <a:off x="1203750" y="2620025"/>
            <a:ext cx="6736500" cy="749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100">
                <a:solidFill>
                  <a:srgbClr val="CFE2F3"/>
                </a:solidFill>
                <a:latin typeface="Lato"/>
                <a:ea typeface="Lato"/>
                <a:cs typeface="Lato"/>
                <a:sym typeface="Lato"/>
              </a:rPr>
              <a:t>            </a:t>
            </a:r>
            <a:r>
              <a:rPr b="1" lang="pt-BR" sz="1100">
                <a:solidFill>
                  <a:srgbClr val="008000"/>
                </a:solidFill>
                <a:highlight>
                  <a:srgbClr val="FFFFFF"/>
                </a:highlight>
                <a:latin typeface="Courier New"/>
                <a:ea typeface="Courier New"/>
                <a:cs typeface="Courier New"/>
                <a:sym typeface="Courier New"/>
              </a:rPr>
              <a:t>"All of the participants must be signers." </a:t>
            </a:r>
            <a:r>
              <a:rPr i="1" lang="pt-BR" sz="1100">
                <a:highlight>
                  <a:srgbClr val="FFFFFF"/>
                </a:highlight>
                <a:latin typeface="Courier New"/>
                <a:ea typeface="Courier New"/>
                <a:cs typeface="Courier New"/>
                <a:sym typeface="Courier New"/>
              </a:rPr>
              <a:t>using </a:t>
            </a:r>
            <a:r>
              <a:rPr lang="pt-BR" sz="1100">
                <a:highlight>
                  <a:srgbClr val="FFFFFF"/>
                </a:highlight>
                <a:latin typeface="Courier New"/>
                <a:ea typeface="Courier New"/>
                <a:cs typeface="Courier New"/>
                <a:sym typeface="Courier New"/>
              </a:rPr>
              <a:t>(command.</a:t>
            </a:r>
            <a:r>
              <a:rPr b="1" lang="pt-BR" sz="1100">
                <a:solidFill>
                  <a:srgbClr val="660E7A"/>
                </a:solidFill>
                <a:highlight>
                  <a:srgbClr val="FFFFFF"/>
                </a:highlight>
                <a:latin typeface="Courier New"/>
                <a:ea typeface="Courier New"/>
                <a:cs typeface="Courier New"/>
                <a:sym typeface="Courier New"/>
              </a:rPr>
              <a:t>signers</a:t>
            </a:r>
            <a:r>
              <a:rPr lang="pt-BR" sz="1100">
                <a:highlight>
                  <a:srgbClr val="FFFFFF"/>
                </a:highlight>
                <a:latin typeface="Courier New"/>
                <a:ea typeface="Courier New"/>
                <a:cs typeface="Courier New"/>
                <a:sym typeface="Courier New"/>
              </a:rPr>
              <a:t>.containsAll(out.</a:t>
            </a:r>
            <a:r>
              <a:rPr b="1" lang="pt-BR" sz="1100">
                <a:solidFill>
                  <a:srgbClr val="660E7A"/>
                </a:solidFill>
                <a:highlight>
                  <a:srgbClr val="FFFFFF"/>
                </a:highlight>
                <a:latin typeface="Courier New"/>
                <a:ea typeface="Courier New"/>
                <a:cs typeface="Courier New"/>
                <a:sym typeface="Courier New"/>
              </a:rPr>
              <a:t>participants</a:t>
            </a:r>
            <a:r>
              <a:rPr lang="pt-BR" sz="1100">
                <a:highlight>
                  <a:srgbClr val="FFFFFF"/>
                </a:highlight>
                <a:latin typeface="Courier New"/>
                <a:ea typeface="Courier New"/>
                <a:cs typeface="Courier New"/>
                <a:sym typeface="Courier New"/>
              </a:rPr>
              <a:t>.</a:t>
            </a:r>
            <a:r>
              <a:rPr i="1" lang="pt-BR" sz="1100">
                <a:highlight>
                  <a:srgbClr val="FFFFFF"/>
                </a:highlight>
                <a:latin typeface="Courier New"/>
                <a:ea typeface="Courier New"/>
                <a:cs typeface="Courier New"/>
                <a:sym typeface="Courier New"/>
              </a:rPr>
              <a:t>map </a:t>
            </a:r>
            <a:r>
              <a:rPr b="1" lang="pt-BR" sz="1100">
                <a:highlight>
                  <a:srgbClr val="FFFFFF"/>
                </a:highlight>
                <a:latin typeface="Courier New"/>
                <a:ea typeface="Courier New"/>
                <a:cs typeface="Courier New"/>
                <a:sym typeface="Courier New"/>
              </a:rPr>
              <a:t>{ it</a:t>
            </a:r>
            <a:r>
              <a:rPr lang="pt-BR" sz="1100">
                <a:highlight>
                  <a:srgbClr val="FFFFFF"/>
                </a:highlight>
                <a:latin typeface="Courier New"/>
                <a:ea typeface="Courier New"/>
                <a:cs typeface="Courier New"/>
                <a:sym typeface="Courier New"/>
              </a:rPr>
              <a:t>.</a:t>
            </a:r>
            <a:r>
              <a:rPr b="1" lang="pt-BR" sz="1100">
                <a:solidFill>
                  <a:srgbClr val="660E7A"/>
                </a:solidFill>
                <a:highlight>
                  <a:srgbClr val="FFFFFF"/>
                </a:highlight>
                <a:latin typeface="Courier New"/>
                <a:ea typeface="Courier New"/>
                <a:cs typeface="Courier New"/>
                <a:sym typeface="Courier New"/>
              </a:rPr>
              <a:t>owningKey </a:t>
            </a:r>
            <a:r>
              <a:rPr b="1" lang="pt-BR" sz="1100">
                <a:highlight>
                  <a:srgbClr val="FFFFFF"/>
                </a:highlight>
                <a:latin typeface="Courier New"/>
                <a:ea typeface="Courier New"/>
                <a:cs typeface="Courier New"/>
                <a:sym typeface="Courier New"/>
              </a:rPr>
              <a:t>}</a:t>
            </a:r>
            <a:r>
              <a:rPr lang="pt-BR"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65"/>
          <p:cNvSpPr txBox="1"/>
          <p:nvPr>
            <p:ph type="title"/>
          </p:nvPr>
        </p:nvSpPr>
        <p:spPr>
          <a:xfrm>
            <a:off x="655950" y="1322450"/>
            <a:ext cx="7933800" cy="3149100"/>
          </a:xfrm>
          <a:prstGeom prst="rect">
            <a:avLst/>
          </a:prstGeom>
          <a:noFill/>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latin typeface="Lato"/>
                <a:ea typeface="Lato"/>
                <a:cs typeface="Lato"/>
                <a:sym typeface="Lato"/>
              </a:rPr>
              <a:t>	Como não temos consenso distribuído igual nas plataformas de tradicionais de blockchain, precisamos ter certeza que todas as partes envolvidas realmente concordaram em realizar a alteração e estão cientes que o dado já não está no mesmo estado, assim garantimos que todas as partes vão sempre estar enxergando a mesma verdade.</a:t>
            </a:r>
            <a:endParaRPr sz="2400">
              <a:solidFill>
                <a:srgbClr val="FFFFFF"/>
              </a:solidFill>
              <a:latin typeface="Lato"/>
              <a:ea typeface="Lato"/>
              <a:cs typeface="Lato"/>
              <a:sym typeface="Lato"/>
            </a:endParaRPr>
          </a:p>
          <a:p>
            <a:pPr indent="0" lvl="0" marL="0" rtl="0" algn="l">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6"/>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Commands</a:t>
            </a:r>
            <a:endParaRPr/>
          </a:p>
        </p:txBody>
      </p:sp>
      <p:sp>
        <p:nvSpPr>
          <p:cNvPr id="399" name="Google Shape;399;p66"/>
          <p:cNvSpPr txBox="1"/>
          <p:nvPr>
            <p:ph idx="2" type="title"/>
          </p:nvPr>
        </p:nvSpPr>
        <p:spPr>
          <a:xfrm>
            <a:off x="3873250" y="0"/>
            <a:ext cx="52707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pt-BR" sz="1100">
                <a:solidFill>
                  <a:srgbClr val="808080"/>
                </a:solidFill>
                <a:highlight>
                  <a:srgbClr val="FFFFFF"/>
                </a:highlight>
                <a:latin typeface="Courier New"/>
                <a:ea typeface="Courier New"/>
                <a:cs typeface="Courier New"/>
                <a:sym typeface="Courier New"/>
              </a:rPr>
              <a:t>/**</a:t>
            </a:r>
            <a:endParaRPr i="1" sz="1100">
              <a:solidFill>
                <a:srgbClr val="808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1100">
                <a:solidFill>
                  <a:srgbClr val="808080"/>
                </a:solidFill>
                <a:highlight>
                  <a:srgbClr val="FFFFFF"/>
                </a:highlight>
                <a:latin typeface="Courier New"/>
                <a:ea typeface="Courier New"/>
                <a:cs typeface="Courier New"/>
                <a:sym typeface="Courier New"/>
              </a:rPr>
              <a:t>* This contract only implements one command, Create.</a:t>
            </a:r>
            <a:endParaRPr i="1" sz="1100">
              <a:solidFill>
                <a:srgbClr val="808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1100">
                <a:solidFill>
                  <a:srgbClr val="808080"/>
                </a:solidFill>
                <a:highlight>
                  <a:srgbClr val="FFFFFF"/>
                </a:highlight>
                <a:latin typeface="Courier New"/>
                <a:ea typeface="Courier New"/>
                <a:cs typeface="Courier New"/>
                <a:sym typeface="Courier New"/>
              </a:rPr>
              <a:t>*/</a:t>
            </a:r>
            <a:endParaRPr i="1" sz="1100">
              <a:solidFill>
                <a:srgbClr val="808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pt-BR" sz="1100">
                <a:solidFill>
                  <a:srgbClr val="000080"/>
                </a:solidFill>
                <a:highlight>
                  <a:srgbClr val="FFFFFF"/>
                </a:highlight>
                <a:latin typeface="Courier New"/>
                <a:ea typeface="Courier New"/>
                <a:cs typeface="Courier New"/>
                <a:sym typeface="Courier New"/>
              </a:rPr>
              <a:t>interface </a:t>
            </a:r>
            <a:r>
              <a:rPr lang="pt-BR" sz="1100">
                <a:solidFill>
                  <a:srgbClr val="000000"/>
                </a:solidFill>
                <a:highlight>
                  <a:srgbClr val="FFFFFF"/>
                </a:highlight>
                <a:latin typeface="Courier New"/>
                <a:ea typeface="Courier New"/>
                <a:cs typeface="Courier New"/>
                <a:sym typeface="Courier New"/>
              </a:rPr>
              <a:t>Commands : CommandData {</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100">
                <a:solidFill>
                  <a:srgbClr val="000000"/>
                </a:solidFill>
                <a:highlight>
                  <a:srgbClr val="FFFFFF"/>
                </a:highlight>
                <a:latin typeface="Courier New"/>
                <a:ea typeface="Courier New"/>
                <a:cs typeface="Courier New"/>
                <a:sym typeface="Courier New"/>
              </a:rPr>
              <a:t>   </a:t>
            </a:r>
            <a:r>
              <a:rPr b="1" lang="pt-BR" sz="1100">
                <a:solidFill>
                  <a:srgbClr val="000080"/>
                </a:solidFill>
                <a:highlight>
                  <a:srgbClr val="FFFFFF"/>
                </a:highlight>
                <a:latin typeface="Courier New"/>
                <a:ea typeface="Courier New"/>
                <a:cs typeface="Courier New"/>
                <a:sym typeface="Courier New"/>
              </a:rPr>
              <a:t>class </a:t>
            </a:r>
            <a:r>
              <a:rPr lang="pt-BR" sz="1100">
                <a:solidFill>
                  <a:srgbClr val="000000"/>
                </a:solidFill>
                <a:highlight>
                  <a:srgbClr val="FFFFFF"/>
                </a:highlight>
                <a:latin typeface="Courier New"/>
                <a:ea typeface="Courier New"/>
                <a:cs typeface="Courier New"/>
                <a:sym typeface="Courier New"/>
              </a:rPr>
              <a:t>Create : Commands</a:t>
            </a:r>
            <a:endParaRPr sz="11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1100">
                <a:solidFill>
                  <a:srgbClr val="000000"/>
                </a:solidFill>
                <a:highlight>
                  <a:srgbClr val="FFFFFF"/>
                </a:highlight>
                <a:latin typeface="Courier New"/>
                <a:ea typeface="Courier New"/>
                <a:cs typeface="Courier New"/>
                <a:sym typeface="Courier New"/>
              </a:rPr>
              <a:t>}</a:t>
            </a:r>
            <a:endParaRPr b="1" sz="1200">
              <a:solidFill>
                <a:srgbClr val="000080"/>
              </a:solidFill>
              <a:highlight>
                <a:srgbClr val="FFFFFF"/>
              </a:highlight>
              <a:latin typeface="Courier New"/>
              <a:ea typeface="Courier New"/>
              <a:cs typeface="Courier New"/>
              <a:sym typeface="Courier New"/>
            </a:endParaRPr>
          </a:p>
        </p:txBody>
      </p:sp>
      <p:sp>
        <p:nvSpPr>
          <p:cNvPr id="400" name="Google Shape;400;p66"/>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Dentro do Corda, todas as </a:t>
            </a:r>
            <a:r>
              <a:rPr b="1" lang="pt-BR">
                <a:solidFill>
                  <a:srgbClr val="FFFF00"/>
                </a:solidFill>
              </a:rPr>
              <a:t>transações </a:t>
            </a:r>
            <a:r>
              <a:rPr b="1" lang="pt-BR"/>
              <a:t>carregam com elas, </a:t>
            </a:r>
            <a:r>
              <a:rPr b="1" lang="pt-BR">
                <a:solidFill>
                  <a:srgbClr val="FFFF00"/>
                </a:solidFill>
              </a:rPr>
              <a:t>comandos </a:t>
            </a:r>
            <a:r>
              <a:rPr b="1" lang="pt-BR"/>
              <a:t>que informam qual tipo de </a:t>
            </a:r>
            <a:r>
              <a:rPr b="1" lang="pt-BR">
                <a:solidFill>
                  <a:srgbClr val="FFFF00"/>
                </a:solidFill>
              </a:rPr>
              <a:t>operação </a:t>
            </a:r>
            <a:r>
              <a:rPr b="1" lang="pt-BR"/>
              <a:t>será realizada.</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67"/>
          <p:cNvSpPr txBox="1"/>
          <p:nvPr>
            <p:ph type="title"/>
          </p:nvPr>
        </p:nvSpPr>
        <p:spPr>
          <a:xfrm>
            <a:off x="655950" y="1322450"/>
            <a:ext cx="79338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latin typeface="Lato"/>
                <a:ea typeface="Lato"/>
                <a:cs typeface="Lato"/>
                <a:sym typeface="Lato"/>
              </a:rPr>
              <a:t>Falamos várias vezes de </a:t>
            </a:r>
            <a:r>
              <a:rPr lang="pt-BR" sz="2400">
                <a:solidFill>
                  <a:srgbClr val="FFFF00"/>
                </a:solidFill>
                <a:latin typeface="Lato"/>
                <a:ea typeface="Lato"/>
                <a:cs typeface="Lato"/>
                <a:sym typeface="Lato"/>
              </a:rPr>
              <a:t>Transação </a:t>
            </a:r>
            <a:r>
              <a:rPr lang="pt-BR" sz="2400">
                <a:solidFill>
                  <a:srgbClr val="FFFFFF"/>
                </a:solidFill>
                <a:latin typeface="Lato"/>
                <a:ea typeface="Lato"/>
                <a:cs typeface="Lato"/>
                <a:sym typeface="Lato"/>
              </a:rPr>
              <a:t>aqui, mas o que ela é?</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A </a:t>
            </a:r>
            <a:r>
              <a:rPr lang="pt-BR" sz="2400">
                <a:solidFill>
                  <a:srgbClr val="FFFF00"/>
                </a:solidFill>
                <a:latin typeface="Lato"/>
                <a:ea typeface="Lato"/>
                <a:cs typeface="Lato"/>
                <a:sym typeface="Lato"/>
              </a:rPr>
              <a:t>Transação </a:t>
            </a:r>
            <a:r>
              <a:rPr lang="pt-BR" sz="2400">
                <a:solidFill>
                  <a:srgbClr val="FFFFFF"/>
                </a:solidFill>
                <a:latin typeface="Lato"/>
                <a:ea typeface="Lato"/>
                <a:cs typeface="Lato"/>
                <a:sym typeface="Lato"/>
              </a:rPr>
              <a:t>é um objeto </a:t>
            </a:r>
            <a:r>
              <a:rPr lang="pt-BR" sz="2400">
                <a:solidFill>
                  <a:srgbClr val="FFFF00"/>
                </a:solidFill>
                <a:latin typeface="Lato"/>
                <a:ea typeface="Lato"/>
                <a:cs typeface="Lato"/>
                <a:sym typeface="Lato"/>
              </a:rPr>
              <a:t>imutável </a:t>
            </a:r>
            <a:r>
              <a:rPr lang="pt-BR" sz="2400">
                <a:solidFill>
                  <a:srgbClr val="FFFFFF"/>
                </a:solidFill>
                <a:latin typeface="Lato"/>
                <a:ea typeface="Lato"/>
                <a:cs typeface="Lato"/>
                <a:sym typeface="Lato"/>
              </a:rPr>
              <a:t>que representa a </a:t>
            </a:r>
            <a:r>
              <a:rPr lang="pt-BR" sz="2400">
                <a:solidFill>
                  <a:srgbClr val="FFFF00"/>
                </a:solidFill>
                <a:latin typeface="Lato"/>
                <a:ea typeface="Lato"/>
                <a:cs typeface="Lato"/>
                <a:sym typeface="Lato"/>
              </a:rPr>
              <a:t>alteração </a:t>
            </a:r>
            <a:r>
              <a:rPr lang="pt-BR" sz="2400">
                <a:solidFill>
                  <a:srgbClr val="FFFFFF"/>
                </a:solidFill>
                <a:latin typeface="Lato"/>
                <a:ea typeface="Lato"/>
                <a:cs typeface="Lato"/>
                <a:sym typeface="Lato"/>
              </a:rPr>
              <a:t>de um ou mais </a:t>
            </a:r>
            <a:r>
              <a:rPr lang="pt-BR" sz="2400">
                <a:solidFill>
                  <a:srgbClr val="FFFF00"/>
                </a:solidFill>
                <a:latin typeface="Lato"/>
                <a:ea typeface="Lato"/>
                <a:cs typeface="Lato"/>
                <a:sym typeface="Lato"/>
              </a:rPr>
              <a:t>States</a:t>
            </a:r>
            <a:r>
              <a:rPr lang="pt-BR" sz="2400">
                <a:solidFill>
                  <a:srgbClr val="FFFFFF"/>
                </a:solidFill>
                <a:latin typeface="Lato"/>
                <a:ea typeface="Lato"/>
                <a:cs typeface="Lato"/>
                <a:sym typeface="Lato"/>
              </a:rPr>
              <a:t>. </a:t>
            </a:r>
            <a:r>
              <a:rPr lang="pt-BR" sz="2400">
                <a:solidFill>
                  <a:srgbClr val="FFFFFF"/>
                </a:solidFill>
                <a:latin typeface="Lato"/>
                <a:ea typeface="Lato"/>
                <a:cs typeface="Lato"/>
                <a:sym typeface="Lato"/>
              </a:rPr>
              <a:t>Na transação, temos acesso a duas listas que representam as </a:t>
            </a:r>
            <a:r>
              <a:rPr lang="pt-BR" sz="2400">
                <a:solidFill>
                  <a:srgbClr val="FFFF00"/>
                </a:solidFill>
                <a:latin typeface="Lato"/>
                <a:ea typeface="Lato"/>
                <a:cs typeface="Lato"/>
                <a:sym typeface="Lato"/>
              </a:rPr>
              <a:t>Entradas </a:t>
            </a:r>
            <a:r>
              <a:rPr lang="pt-BR" sz="2400">
                <a:solidFill>
                  <a:srgbClr val="FFFFFF"/>
                </a:solidFill>
                <a:latin typeface="Lato"/>
                <a:ea typeface="Lato"/>
                <a:cs typeface="Lato"/>
                <a:sym typeface="Lato"/>
              </a:rPr>
              <a:t>da Transação e as </a:t>
            </a:r>
            <a:r>
              <a:rPr lang="pt-BR" sz="2400">
                <a:solidFill>
                  <a:srgbClr val="FFFF00"/>
                </a:solidFill>
                <a:latin typeface="Lato"/>
                <a:ea typeface="Lato"/>
                <a:cs typeface="Lato"/>
                <a:sym typeface="Lato"/>
              </a:rPr>
              <a:t>Saídas </a:t>
            </a:r>
            <a:r>
              <a:rPr lang="pt-BR" sz="2400">
                <a:solidFill>
                  <a:srgbClr val="FFFFFF"/>
                </a:solidFill>
                <a:latin typeface="Lato"/>
                <a:ea typeface="Lato"/>
                <a:cs typeface="Lato"/>
                <a:sym typeface="Lato"/>
              </a:rPr>
              <a:t>da Transação.</a:t>
            </a:r>
            <a:endParaRPr sz="2400">
              <a:solidFill>
                <a:srgbClr val="FFFFFF"/>
              </a:solidFill>
              <a:latin typeface="Lato"/>
              <a:ea typeface="Lato"/>
              <a:cs typeface="Lato"/>
              <a:sym typeface="Lato"/>
            </a:endParaRPr>
          </a:p>
          <a:p>
            <a:pPr indent="0" lvl="0" marL="0" rtl="0" algn="l">
              <a:spcBef>
                <a:spcPts val="0"/>
              </a:spcBef>
              <a:spcAft>
                <a:spcPts val="0"/>
              </a:spcAft>
              <a:buNone/>
            </a:pPr>
            <a:r>
              <a:t/>
            </a:r>
            <a:endParaRPr sz="2400">
              <a:solidFill>
                <a:srgbClr val="FFFFFF"/>
              </a:solidFill>
              <a:latin typeface="Lato"/>
              <a:ea typeface="Lato"/>
              <a:cs typeface="Lato"/>
              <a:sym typeface="Lato"/>
            </a:endParaRPr>
          </a:p>
          <a:p>
            <a:pPr indent="0" lvl="0" marL="0" rtl="0" algn="l">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68"/>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Transações</a:t>
            </a:r>
            <a:endParaRPr/>
          </a:p>
        </p:txBody>
      </p:sp>
      <p:sp>
        <p:nvSpPr>
          <p:cNvPr id="411" name="Google Shape;411;p68"/>
          <p:cNvSpPr txBox="1"/>
          <p:nvPr>
            <p:ph idx="2" type="title"/>
          </p:nvPr>
        </p:nvSpPr>
        <p:spPr>
          <a:xfrm>
            <a:off x="3873250" y="0"/>
            <a:ext cx="5270700" cy="5143500"/>
          </a:xfrm>
          <a:prstGeom prst="rect">
            <a:avLst/>
          </a:prstGeom>
          <a:solidFill>
            <a:srgbClr val="FFFFFF"/>
          </a:solidFill>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lang="pt-BR">
                <a:solidFill>
                  <a:srgbClr val="073763"/>
                </a:solidFill>
              </a:rPr>
              <a:t>Transação </a:t>
            </a:r>
            <a:r>
              <a:rPr b="1" lang="pt-BR">
                <a:solidFill>
                  <a:srgbClr val="073763"/>
                </a:solidFill>
              </a:rPr>
              <a:t>somente </a:t>
            </a:r>
            <a:r>
              <a:rPr lang="pt-BR">
                <a:solidFill>
                  <a:srgbClr val="073763"/>
                </a:solidFill>
              </a:rPr>
              <a:t>com </a:t>
            </a:r>
            <a:r>
              <a:rPr b="1" lang="pt-BR">
                <a:solidFill>
                  <a:srgbClr val="073763"/>
                </a:solidFill>
              </a:rPr>
              <a:t>Saída</a:t>
            </a:r>
            <a:r>
              <a:rPr lang="pt-BR">
                <a:solidFill>
                  <a:srgbClr val="073763"/>
                </a:solidFill>
              </a:rPr>
              <a:t>: Representa a </a:t>
            </a:r>
            <a:r>
              <a:rPr b="1" lang="pt-BR">
                <a:solidFill>
                  <a:srgbClr val="073763"/>
                </a:solidFill>
              </a:rPr>
              <a:t>criação </a:t>
            </a:r>
            <a:r>
              <a:rPr lang="pt-BR">
                <a:solidFill>
                  <a:srgbClr val="073763"/>
                </a:solidFill>
              </a:rPr>
              <a:t>de um </a:t>
            </a:r>
            <a:r>
              <a:rPr b="1" lang="pt-BR">
                <a:solidFill>
                  <a:srgbClr val="073763"/>
                </a:solidFill>
              </a:rPr>
              <a:t>State</a:t>
            </a:r>
            <a:endParaRPr b="1">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Transação com </a:t>
            </a:r>
            <a:r>
              <a:rPr b="1" lang="pt-BR">
                <a:solidFill>
                  <a:srgbClr val="073763"/>
                </a:solidFill>
              </a:rPr>
              <a:t>Entrada </a:t>
            </a:r>
            <a:r>
              <a:rPr lang="pt-BR">
                <a:solidFill>
                  <a:srgbClr val="073763"/>
                </a:solidFill>
              </a:rPr>
              <a:t>e </a:t>
            </a:r>
            <a:r>
              <a:rPr b="1" lang="pt-BR">
                <a:solidFill>
                  <a:srgbClr val="073763"/>
                </a:solidFill>
              </a:rPr>
              <a:t>Saída</a:t>
            </a:r>
            <a:r>
              <a:rPr lang="pt-BR">
                <a:solidFill>
                  <a:srgbClr val="073763"/>
                </a:solidFill>
              </a:rPr>
              <a:t>: Representa a </a:t>
            </a:r>
            <a:r>
              <a:rPr b="1" lang="pt-BR">
                <a:solidFill>
                  <a:srgbClr val="073763"/>
                </a:solidFill>
              </a:rPr>
              <a:t>atualização </a:t>
            </a:r>
            <a:r>
              <a:rPr lang="pt-BR">
                <a:solidFill>
                  <a:srgbClr val="073763"/>
                </a:solidFill>
              </a:rPr>
              <a:t>de um </a:t>
            </a:r>
            <a:r>
              <a:rPr b="1" lang="pt-BR">
                <a:solidFill>
                  <a:srgbClr val="073763"/>
                </a:solidFill>
              </a:rPr>
              <a:t>State</a:t>
            </a:r>
            <a:endParaRPr b="1">
              <a:solidFill>
                <a:srgbClr val="073763"/>
              </a:solidFill>
            </a:endParaRPr>
          </a:p>
          <a:p>
            <a:pPr indent="-342900" lvl="0" marL="457200" rtl="0" algn="l">
              <a:lnSpc>
                <a:spcPct val="115000"/>
              </a:lnSpc>
              <a:spcBef>
                <a:spcPts val="1000"/>
              </a:spcBef>
              <a:spcAft>
                <a:spcPts val="1000"/>
              </a:spcAft>
              <a:buClr>
                <a:srgbClr val="073763"/>
              </a:buClr>
              <a:buSzPts val="1800"/>
              <a:buChar char="●"/>
            </a:pPr>
            <a:r>
              <a:rPr lang="pt-BR">
                <a:solidFill>
                  <a:srgbClr val="073763"/>
                </a:solidFill>
              </a:rPr>
              <a:t>Transação </a:t>
            </a:r>
            <a:r>
              <a:rPr b="1" lang="pt-BR">
                <a:solidFill>
                  <a:srgbClr val="073763"/>
                </a:solidFill>
              </a:rPr>
              <a:t>somente </a:t>
            </a:r>
            <a:r>
              <a:rPr lang="pt-BR">
                <a:solidFill>
                  <a:srgbClr val="073763"/>
                </a:solidFill>
              </a:rPr>
              <a:t>com </a:t>
            </a:r>
            <a:r>
              <a:rPr b="1" lang="pt-BR">
                <a:solidFill>
                  <a:srgbClr val="073763"/>
                </a:solidFill>
              </a:rPr>
              <a:t>Entrada</a:t>
            </a:r>
            <a:r>
              <a:rPr lang="pt-BR">
                <a:solidFill>
                  <a:srgbClr val="073763"/>
                </a:solidFill>
              </a:rPr>
              <a:t>: Representa a </a:t>
            </a:r>
            <a:r>
              <a:rPr b="1" lang="pt-BR">
                <a:solidFill>
                  <a:srgbClr val="073763"/>
                </a:solidFill>
              </a:rPr>
              <a:t>exclusão </a:t>
            </a:r>
            <a:r>
              <a:rPr lang="pt-BR">
                <a:solidFill>
                  <a:srgbClr val="073763"/>
                </a:solidFill>
              </a:rPr>
              <a:t>de um </a:t>
            </a:r>
            <a:r>
              <a:rPr b="1" lang="pt-BR">
                <a:solidFill>
                  <a:srgbClr val="073763"/>
                </a:solidFill>
              </a:rPr>
              <a:t>State</a:t>
            </a:r>
            <a:endParaRPr b="1">
              <a:solidFill>
                <a:srgbClr val="073763"/>
              </a:solidFill>
            </a:endParaRPr>
          </a:p>
        </p:txBody>
      </p:sp>
      <p:sp>
        <p:nvSpPr>
          <p:cNvPr id="412" name="Google Shape;412;p68"/>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As </a:t>
            </a:r>
            <a:r>
              <a:rPr b="1" lang="pt-BR">
                <a:solidFill>
                  <a:srgbClr val="FFFF00"/>
                </a:solidFill>
              </a:rPr>
              <a:t>transações </a:t>
            </a:r>
            <a:r>
              <a:rPr b="1" lang="pt-BR"/>
              <a:t>vão representar todas as funções de um </a:t>
            </a:r>
            <a:r>
              <a:rPr b="1" lang="pt-BR">
                <a:solidFill>
                  <a:srgbClr val="FFFF00"/>
                </a:solidFill>
              </a:rPr>
              <a:t>banco de dados tradicional</a:t>
            </a:r>
            <a:r>
              <a:rPr b="1" lang="pt-BR"/>
              <a:t> de acordo com a forma como os </a:t>
            </a:r>
            <a:r>
              <a:rPr b="1" lang="pt-BR">
                <a:solidFill>
                  <a:srgbClr val="FFFF00"/>
                </a:solidFill>
              </a:rPr>
              <a:t>States </a:t>
            </a:r>
            <a:r>
              <a:rPr b="1" lang="pt-BR"/>
              <a:t>são colocados dentro da transação.</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9"/>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O que aprendemos até aqui?</a:t>
            </a:r>
            <a:endParaRPr/>
          </a:p>
        </p:txBody>
      </p:sp>
      <p:sp>
        <p:nvSpPr>
          <p:cNvPr id="418" name="Google Shape;418;p69"/>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lang="pt-BR">
                <a:solidFill>
                  <a:srgbClr val="073763"/>
                </a:solidFill>
              </a:rPr>
              <a:t>Validações em </a:t>
            </a:r>
            <a:r>
              <a:rPr b="1" lang="pt-BR">
                <a:solidFill>
                  <a:srgbClr val="073763"/>
                </a:solidFill>
              </a:rPr>
              <a:t>Kotlin</a:t>
            </a:r>
            <a:endParaRPr b="1">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O que é um </a:t>
            </a:r>
            <a:r>
              <a:rPr b="1" lang="pt-BR">
                <a:solidFill>
                  <a:srgbClr val="073763"/>
                </a:solidFill>
              </a:rPr>
              <a:t>Contract</a:t>
            </a:r>
            <a:endParaRPr b="1">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Como fazer com que o Corda </a:t>
            </a:r>
            <a:r>
              <a:rPr b="1" lang="pt-BR">
                <a:solidFill>
                  <a:srgbClr val="073763"/>
                </a:solidFill>
              </a:rPr>
              <a:t>reconheça </a:t>
            </a:r>
            <a:r>
              <a:rPr lang="pt-BR">
                <a:solidFill>
                  <a:srgbClr val="073763"/>
                </a:solidFill>
              </a:rPr>
              <a:t>o seu Contract</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Problemas</a:t>
            </a:r>
            <a:r>
              <a:rPr lang="pt-BR">
                <a:solidFill>
                  <a:srgbClr val="073763"/>
                </a:solidFill>
              </a:rPr>
              <a:t> que você pode ter ao </a:t>
            </a:r>
            <a:r>
              <a:rPr b="1" lang="pt-BR">
                <a:solidFill>
                  <a:srgbClr val="073763"/>
                </a:solidFill>
              </a:rPr>
              <a:t>não </a:t>
            </a:r>
            <a:r>
              <a:rPr lang="pt-BR">
                <a:solidFill>
                  <a:srgbClr val="073763"/>
                </a:solidFill>
              </a:rPr>
              <a:t>fizer as </a:t>
            </a:r>
            <a:r>
              <a:rPr b="1" lang="pt-BR">
                <a:solidFill>
                  <a:srgbClr val="073763"/>
                </a:solidFill>
              </a:rPr>
              <a:t>validações</a:t>
            </a:r>
            <a:r>
              <a:rPr lang="pt-BR">
                <a:solidFill>
                  <a:srgbClr val="073763"/>
                </a:solidFill>
              </a:rPr>
              <a:t> necessárias</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Como declaramos a nossa </a:t>
            </a:r>
            <a:r>
              <a:rPr b="1" lang="pt-BR">
                <a:solidFill>
                  <a:srgbClr val="073763"/>
                </a:solidFill>
              </a:rPr>
              <a:t>intenção</a:t>
            </a:r>
            <a:r>
              <a:rPr lang="pt-BR">
                <a:solidFill>
                  <a:srgbClr val="073763"/>
                </a:solidFill>
              </a:rPr>
              <a:t> </a:t>
            </a:r>
            <a:r>
              <a:rPr b="1" lang="pt-BR">
                <a:solidFill>
                  <a:srgbClr val="073763"/>
                </a:solidFill>
              </a:rPr>
              <a:t>de</a:t>
            </a:r>
            <a:r>
              <a:rPr lang="pt-BR">
                <a:solidFill>
                  <a:srgbClr val="073763"/>
                </a:solidFill>
              </a:rPr>
              <a:t> </a:t>
            </a:r>
            <a:r>
              <a:rPr b="1" lang="pt-BR">
                <a:solidFill>
                  <a:srgbClr val="073763"/>
                </a:solidFill>
              </a:rPr>
              <a:t>alteração</a:t>
            </a:r>
            <a:r>
              <a:rPr lang="pt-BR">
                <a:solidFill>
                  <a:srgbClr val="073763"/>
                </a:solidFill>
              </a:rPr>
              <a:t> do ledger</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lang="pt-BR">
                <a:solidFill>
                  <a:srgbClr val="073763"/>
                </a:solidFill>
              </a:rPr>
              <a:t>O que é uma </a:t>
            </a:r>
            <a:r>
              <a:rPr b="1" lang="pt-BR">
                <a:solidFill>
                  <a:srgbClr val="073763"/>
                </a:solidFill>
              </a:rPr>
              <a:t>Transação</a:t>
            </a:r>
            <a:endParaRPr b="1">
              <a:solidFill>
                <a:srgbClr val="073763"/>
              </a:solidFill>
            </a:endParaRPr>
          </a:p>
        </p:txBody>
      </p:sp>
      <p:sp>
        <p:nvSpPr>
          <p:cNvPr id="419" name="Google Shape;419;p69"/>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pic>
        <p:nvPicPr>
          <p:cNvPr id="420" name="Google Shape;420;p69"/>
          <p:cNvPicPr preferRelativeResize="0"/>
          <p:nvPr/>
        </p:nvPicPr>
        <p:blipFill>
          <a:blip r:embed="rId3">
            <a:alphaModFix/>
          </a:blip>
          <a:stretch>
            <a:fillRect/>
          </a:stretch>
        </p:blipFill>
        <p:spPr>
          <a:xfrm>
            <a:off x="8266900" y="4117838"/>
            <a:ext cx="823600" cy="8236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421" name="Google Shape;421;p69"/>
          <p:cNvSpPr txBox="1"/>
          <p:nvPr/>
        </p:nvSpPr>
        <p:spPr>
          <a:xfrm>
            <a:off x="6827700" y="4370914"/>
            <a:ext cx="1482000" cy="440400"/>
          </a:xfrm>
          <a:prstGeom prst="rect">
            <a:avLst/>
          </a:prstGeom>
          <a:noFill/>
          <a:ln>
            <a:noFill/>
          </a:ln>
          <a:effectLst>
            <a:outerShdw blurRad="14288" rotWithShape="0" algn="bl" dir="5400000" dist="19050">
              <a:srgbClr val="000000">
                <a:alpha val="50000"/>
              </a:srgbClr>
            </a:outerShdw>
            <a:reflection blurRad="0" dir="0" dist="0" endA="0" endPos="79000" fadeDir="5400012" kx="0" rotWithShape="0" algn="bl" stA="31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pt-BR" sz="2400">
                <a:solidFill>
                  <a:srgbClr val="00B400"/>
                </a:solidFill>
                <a:latin typeface="Lobster"/>
                <a:ea typeface="Lobster"/>
                <a:cs typeface="Lobster"/>
                <a:sym typeface="Lobster"/>
              </a:rPr>
              <a:t>Checkpoint</a:t>
            </a:r>
            <a:endParaRPr sz="2400">
              <a:solidFill>
                <a:srgbClr val="00B400"/>
              </a:solidFill>
              <a:latin typeface="Lobster"/>
              <a:ea typeface="Lobster"/>
              <a:cs typeface="Lobster"/>
              <a:sym typeface="Lobste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	Agora, no pacote </a:t>
            </a:r>
            <a:r>
              <a:rPr lang="pt-BR" sz="2400">
                <a:solidFill>
                  <a:srgbClr val="FFFF00"/>
                </a:solidFill>
                <a:latin typeface="Lato"/>
                <a:ea typeface="Lato"/>
                <a:cs typeface="Lato"/>
                <a:sym typeface="Lato"/>
              </a:rPr>
              <a:t>com.example.flow</a:t>
            </a:r>
            <a:r>
              <a:rPr lang="pt-BR" sz="2400">
                <a:solidFill>
                  <a:srgbClr val="FFFFFF"/>
                </a:solidFill>
                <a:latin typeface="Lato"/>
                <a:ea typeface="Lato"/>
                <a:cs typeface="Lato"/>
                <a:sym typeface="Lato"/>
              </a:rPr>
              <a:t> acesse o arquivo </a:t>
            </a:r>
            <a:r>
              <a:rPr lang="pt-BR" sz="2400">
                <a:solidFill>
                  <a:srgbClr val="FFFF00"/>
                </a:solidFill>
                <a:latin typeface="Lato"/>
                <a:ea typeface="Lato"/>
                <a:cs typeface="Lato"/>
                <a:sym typeface="Lato"/>
              </a:rPr>
              <a:t>ExampleFlow</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71"/>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432" name="Google Shape;432;p71"/>
          <p:cNvPicPr preferRelativeResize="0"/>
          <p:nvPr/>
        </p:nvPicPr>
        <p:blipFill>
          <a:blip r:embed="rId3">
            <a:alphaModFix/>
          </a:blip>
          <a:stretch>
            <a:fillRect/>
          </a:stretch>
        </p:blipFill>
        <p:spPr>
          <a:xfrm>
            <a:off x="0" y="0"/>
            <a:ext cx="9144001" cy="4959143"/>
          </a:xfrm>
          <a:prstGeom prst="rect">
            <a:avLst/>
          </a:prstGeom>
          <a:noFill/>
          <a:ln>
            <a:noFill/>
          </a:ln>
        </p:spPr>
      </p:pic>
      <p:sp>
        <p:nvSpPr>
          <p:cNvPr id="433" name="Google Shape;433;p71"/>
          <p:cNvSpPr/>
          <p:nvPr/>
        </p:nvSpPr>
        <p:spPr>
          <a:xfrm rot="5400000">
            <a:off x="5367225" y="2686700"/>
            <a:ext cx="459000" cy="4356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276150" y="1318650"/>
            <a:ext cx="11814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Flow</a:t>
            </a:r>
            <a:endParaRPr/>
          </a:p>
        </p:txBody>
      </p:sp>
      <p:sp>
        <p:nvSpPr>
          <p:cNvPr id="439" name="Google Shape;439;p72"/>
          <p:cNvSpPr txBox="1"/>
          <p:nvPr>
            <p:ph idx="2" type="title"/>
          </p:nvPr>
        </p:nvSpPr>
        <p:spPr>
          <a:xfrm>
            <a:off x="1853325" y="0"/>
            <a:ext cx="72906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pt-BR" sz="900">
                <a:solidFill>
                  <a:srgbClr val="000080"/>
                </a:solidFill>
                <a:highlight>
                  <a:srgbClr val="FFFFFF"/>
                </a:highlight>
                <a:latin typeface="Courier New"/>
                <a:ea typeface="Courier New"/>
                <a:cs typeface="Courier New"/>
                <a:sym typeface="Courier New"/>
              </a:rPr>
              <a:t>object </a:t>
            </a:r>
            <a:r>
              <a:rPr lang="pt-BR" sz="900">
                <a:solidFill>
                  <a:srgbClr val="000000"/>
                </a:solidFill>
                <a:highlight>
                  <a:srgbClr val="FFFFFF"/>
                </a:highlight>
                <a:latin typeface="Courier New"/>
                <a:ea typeface="Courier New"/>
                <a:cs typeface="Courier New"/>
                <a:sym typeface="Courier New"/>
              </a:rPr>
              <a:t>ExampleFlow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8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class </a:t>
            </a:r>
            <a:r>
              <a:rPr lang="pt-BR" sz="900">
                <a:solidFill>
                  <a:srgbClr val="000000"/>
                </a:solidFill>
                <a:highlight>
                  <a:srgbClr val="FFFFFF"/>
                </a:highlight>
                <a:latin typeface="Courier New"/>
                <a:ea typeface="Courier New"/>
                <a:cs typeface="Courier New"/>
                <a:sym typeface="Courier New"/>
              </a:rPr>
              <a:t>Initiator(</a:t>
            </a:r>
            <a:r>
              <a:rPr b="1" lang="pt-BR" sz="900">
                <a:solidFill>
                  <a:srgbClr val="000080"/>
                </a:solidFill>
                <a:highlight>
                  <a:srgbClr val="FFFFFF"/>
                </a:highlight>
                <a:latin typeface="Courier New"/>
                <a:ea typeface="Courier New"/>
                <a:cs typeface="Courier New"/>
                <a:sym typeface="Courier New"/>
              </a:rPr>
              <a:t>val </a:t>
            </a:r>
            <a:r>
              <a:rPr b="1" lang="pt-BR" sz="900">
                <a:solidFill>
                  <a:srgbClr val="660E7A"/>
                </a:solidFill>
                <a:highlight>
                  <a:srgbClr val="FFFFFF"/>
                </a:highlight>
                <a:latin typeface="Courier New"/>
                <a:ea typeface="Courier New"/>
                <a:cs typeface="Courier New"/>
                <a:sym typeface="Courier New"/>
              </a:rPr>
              <a:t>iouValue</a:t>
            </a:r>
            <a:r>
              <a:rPr lang="pt-BR" sz="900">
                <a:solidFill>
                  <a:srgbClr val="000000"/>
                </a:solidFill>
                <a:highlight>
                  <a:srgbClr val="FFFFFF"/>
                </a:highlight>
                <a:latin typeface="Courier New"/>
                <a:ea typeface="Courier New"/>
                <a:cs typeface="Courier New"/>
                <a:sym typeface="Courier New"/>
              </a:rPr>
              <a:t>: Int,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b="1" lang="pt-BR" sz="900">
                <a:solidFill>
                  <a:srgbClr val="660E7A"/>
                </a:solidFill>
                <a:highlight>
                  <a:srgbClr val="FFFFFF"/>
                </a:highlight>
                <a:latin typeface="Courier New"/>
                <a:ea typeface="Courier New"/>
                <a:cs typeface="Courier New"/>
                <a:sym typeface="Courier New"/>
              </a:rPr>
              <a:t>otherParty</a:t>
            </a:r>
            <a:r>
              <a:rPr lang="pt-BR" sz="900">
                <a:solidFill>
                  <a:srgbClr val="000000"/>
                </a:solidFill>
                <a:highlight>
                  <a:srgbClr val="FFFFFF"/>
                </a:highlight>
                <a:latin typeface="Courier New"/>
                <a:ea typeface="Courier New"/>
                <a:cs typeface="Courier New"/>
                <a:sym typeface="Courier New"/>
              </a:rPr>
              <a:t>: Party) : FlowLogic&lt;SignedTransaction&gt;()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i="1" lang="pt-BR" sz="900">
                <a:solidFill>
                  <a:srgbClr val="808080"/>
                </a:solidFill>
                <a:highlight>
                  <a:srgbClr val="FFFFFF"/>
                </a:highlight>
                <a:latin typeface="Courier New"/>
                <a:ea typeface="Courier New"/>
                <a:cs typeface="Courier New"/>
                <a:sym typeface="Courier New"/>
              </a:rPr>
              <a:t>       </a:t>
            </a:r>
            <a:r>
              <a:rPr lang="pt-BR" sz="900">
                <a:solidFill>
                  <a:srgbClr val="000080"/>
                </a:solidFill>
                <a:highlight>
                  <a:srgbClr val="FFFFFF"/>
                </a:highlight>
                <a:latin typeface="Courier New"/>
                <a:ea typeface="Courier New"/>
                <a:cs typeface="Courier New"/>
                <a:sym typeface="Courier New"/>
              </a:rPr>
              <a:t>@Suspendable</a:t>
            </a:r>
            <a:endParaRPr sz="9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8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override fun </a:t>
            </a:r>
            <a:r>
              <a:rPr lang="pt-BR" sz="900">
                <a:solidFill>
                  <a:srgbClr val="000000"/>
                </a:solidFill>
                <a:highlight>
                  <a:srgbClr val="FFFFFF"/>
                </a:highlight>
                <a:latin typeface="Courier New"/>
                <a:ea typeface="Courier New"/>
                <a:cs typeface="Courier New"/>
                <a:sym typeface="Courier New"/>
              </a:rPr>
              <a:t>call(): SignedTransaction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900">
                <a:solidFill>
                  <a:srgbClr val="80808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notary = </a:t>
            </a:r>
            <a:r>
              <a:rPr b="1" lang="pt-BR" sz="900">
                <a:solidFill>
                  <a:srgbClr val="660E7A"/>
                </a:solidFill>
                <a:highlight>
                  <a:srgbClr val="FFFFFF"/>
                </a:highlight>
                <a:latin typeface="Courier New"/>
                <a:ea typeface="Courier New"/>
                <a:cs typeface="Courier New"/>
                <a:sym typeface="Courier New"/>
              </a:rPr>
              <a:t>serviceHub</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networkMapCache</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notaryIdentities</a:t>
            </a:r>
            <a:r>
              <a:rPr lang="pt-BR" sz="900">
                <a:solidFill>
                  <a:srgbClr val="000000"/>
                </a:solidFill>
                <a:highlight>
                  <a:srgbClr val="FFFFFF"/>
                </a:highlight>
                <a:latin typeface="Courier New"/>
                <a:ea typeface="Courier New"/>
                <a:cs typeface="Courier New"/>
                <a:sym typeface="Courier New"/>
              </a:rPr>
              <a:t>[</a:t>
            </a:r>
            <a:r>
              <a:rPr lang="pt-BR" sz="900">
                <a:solidFill>
                  <a:srgbClr val="0000FF"/>
                </a:solidFill>
                <a:highlight>
                  <a:srgbClr val="FFFFFF"/>
                </a:highlight>
                <a:latin typeface="Courier New"/>
                <a:ea typeface="Courier New"/>
                <a:cs typeface="Courier New"/>
                <a:sym typeface="Courier New"/>
              </a:rPr>
              <a:t>0</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900">
                <a:solidFill>
                  <a:srgbClr val="80808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iouState = IOUState(</a:t>
            </a:r>
            <a:r>
              <a:rPr b="1" lang="pt-BR" sz="900">
                <a:solidFill>
                  <a:srgbClr val="660E7A"/>
                </a:solidFill>
                <a:highlight>
                  <a:srgbClr val="FFFFFF"/>
                </a:highlight>
                <a:latin typeface="Courier New"/>
                <a:ea typeface="Courier New"/>
                <a:cs typeface="Courier New"/>
                <a:sym typeface="Courier New"/>
              </a:rPr>
              <a:t>iouValue</a:t>
            </a:r>
            <a:r>
              <a:rPr lang="pt-BR" sz="900">
                <a:solidFill>
                  <a:srgbClr val="000000"/>
                </a:solidFill>
                <a:highlight>
                  <a:srgbClr val="FFFFFF"/>
                </a:highlight>
                <a:latin typeface="Courier New"/>
                <a:ea typeface="Courier New"/>
                <a:cs typeface="Courier New"/>
                <a:sym typeface="Courier New"/>
              </a:rPr>
              <a:t>, </a:t>
            </a:r>
            <a:r>
              <a:rPr b="1" lang="pt-BR" sz="900">
                <a:solidFill>
                  <a:srgbClr val="660E7A"/>
                </a:solidFill>
                <a:highlight>
                  <a:srgbClr val="FFFFFF"/>
                </a:highlight>
                <a:latin typeface="Courier New"/>
                <a:ea typeface="Courier New"/>
                <a:cs typeface="Courier New"/>
                <a:sym typeface="Courier New"/>
              </a:rPr>
              <a:t>serviceHub</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myInfo</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legalIdentities</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first</a:t>
            </a:r>
            <a:r>
              <a:rPr lang="pt-BR" sz="900">
                <a:solidFill>
                  <a:srgbClr val="000000"/>
                </a:solidFill>
                <a:highlight>
                  <a:srgbClr val="FFFFFF"/>
                </a:highlight>
                <a:latin typeface="Courier New"/>
                <a:ea typeface="Courier New"/>
                <a:cs typeface="Courier New"/>
                <a:sym typeface="Courier New"/>
              </a:rPr>
              <a:t>(), </a:t>
            </a:r>
            <a:r>
              <a:rPr b="1" lang="pt-BR" sz="900">
                <a:solidFill>
                  <a:srgbClr val="660E7A"/>
                </a:solidFill>
                <a:highlight>
                  <a:srgbClr val="FFFFFF"/>
                </a:highlight>
                <a:latin typeface="Courier New"/>
                <a:ea typeface="Courier New"/>
                <a:cs typeface="Courier New"/>
                <a:sym typeface="Courier New"/>
              </a:rPr>
              <a:t>otherParty</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txCommand = Command(IOUContract.Commands.Create(), iouState.</a:t>
            </a:r>
            <a:r>
              <a:rPr b="1" lang="pt-BR" sz="900">
                <a:solidFill>
                  <a:srgbClr val="660E7A"/>
                </a:solidFill>
                <a:highlight>
                  <a:srgbClr val="FFFFFF"/>
                </a:highlight>
                <a:latin typeface="Courier New"/>
                <a:ea typeface="Courier New"/>
                <a:cs typeface="Courier New"/>
                <a:sym typeface="Courier New"/>
              </a:rPr>
              <a:t>participants</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map </a:t>
            </a:r>
            <a:r>
              <a:rPr b="1" lang="pt-BR" sz="900">
                <a:solidFill>
                  <a:srgbClr val="000000"/>
                </a:solidFill>
                <a:highlight>
                  <a:srgbClr val="FFFFFF"/>
                </a:highlight>
                <a:latin typeface="Courier New"/>
                <a:ea typeface="Courier New"/>
                <a:cs typeface="Courier New"/>
                <a:sym typeface="Courier New"/>
              </a:rPr>
              <a:t>{ it</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owningKey </a:t>
            </a:r>
            <a:r>
              <a:rPr b="1" lang="pt-BR" sz="900">
                <a:solidFill>
                  <a:srgbClr val="000000"/>
                </a:solidFill>
                <a:highlight>
                  <a:srgbClr val="FFFFFF"/>
                </a:highlight>
                <a:latin typeface="Courier New"/>
                <a:ea typeface="Courier New"/>
                <a:cs typeface="Courier New"/>
                <a:sym typeface="Courier New"/>
              </a:rPr>
              <a:t>}</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txBuilder = TransactionBuilder(notary).addOutputState(iouState, </a:t>
            </a:r>
            <a:r>
              <a:rPr i="1" lang="pt-BR" sz="900">
                <a:solidFill>
                  <a:srgbClr val="660E7A"/>
                </a:solidFill>
                <a:highlight>
                  <a:srgbClr val="FFFFFF"/>
                </a:highlight>
                <a:latin typeface="Courier New"/>
                <a:ea typeface="Courier New"/>
                <a:cs typeface="Courier New"/>
                <a:sym typeface="Courier New"/>
              </a:rPr>
              <a:t>IOU_CONTRACT_ID</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.addCommand(txCommand)</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900">
                <a:solidFill>
                  <a:srgbClr val="808080"/>
                </a:solidFill>
                <a:highlight>
                  <a:srgbClr val="FFFFFF"/>
                </a:highlight>
                <a:latin typeface="Courier New"/>
                <a:ea typeface="Courier New"/>
                <a:cs typeface="Courier New"/>
                <a:sym typeface="Courier New"/>
              </a:rPr>
              <a:t>           </a:t>
            </a:r>
            <a:r>
              <a:rPr lang="pt-BR" sz="900">
                <a:solidFill>
                  <a:srgbClr val="000000"/>
                </a:solidFill>
                <a:highlight>
                  <a:srgbClr val="FFFFFF"/>
                </a:highlight>
                <a:latin typeface="Courier New"/>
                <a:ea typeface="Courier New"/>
                <a:cs typeface="Courier New"/>
                <a:sym typeface="Courier New"/>
              </a:rPr>
              <a:t>txBuilder.verify(</a:t>
            </a:r>
            <a:r>
              <a:rPr b="1" lang="pt-BR" sz="900">
                <a:solidFill>
                  <a:srgbClr val="660E7A"/>
                </a:solidFill>
                <a:highlight>
                  <a:srgbClr val="FFFFFF"/>
                </a:highlight>
                <a:latin typeface="Courier New"/>
                <a:ea typeface="Courier New"/>
                <a:cs typeface="Courier New"/>
                <a:sym typeface="Courier New"/>
              </a:rPr>
              <a:t>serviceHub</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900">
                <a:solidFill>
                  <a:srgbClr val="80808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partSignedTx = </a:t>
            </a:r>
            <a:r>
              <a:rPr b="1" lang="pt-BR" sz="900">
                <a:solidFill>
                  <a:srgbClr val="660E7A"/>
                </a:solidFill>
                <a:highlight>
                  <a:srgbClr val="FFFFFF"/>
                </a:highlight>
                <a:latin typeface="Courier New"/>
                <a:ea typeface="Courier New"/>
                <a:cs typeface="Courier New"/>
                <a:sym typeface="Courier New"/>
              </a:rPr>
              <a:t>serviceHub</a:t>
            </a:r>
            <a:r>
              <a:rPr lang="pt-BR" sz="900">
                <a:solidFill>
                  <a:srgbClr val="000000"/>
                </a:solidFill>
                <a:highlight>
                  <a:srgbClr val="FFFFFF"/>
                </a:highlight>
                <a:latin typeface="Courier New"/>
                <a:ea typeface="Courier New"/>
                <a:cs typeface="Courier New"/>
                <a:sym typeface="Courier New"/>
              </a:rPr>
              <a:t>.signInitialTransaction(txBuilder)</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900">
                <a:solidFill>
                  <a:srgbClr val="80808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otherPartyFlow = initiateFlow(</a:t>
            </a:r>
            <a:r>
              <a:rPr b="1" lang="pt-BR" sz="900">
                <a:solidFill>
                  <a:srgbClr val="660E7A"/>
                </a:solidFill>
                <a:highlight>
                  <a:srgbClr val="FFFFFF"/>
                </a:highlight>
                <a:latin typeface="Courier New"/>
                <a:ea typeface="Courier New"/>
                <a:cs typeface="Courier New"/>
                <a:sym typeface="Courier New"/>
              </a:rPr>
              <a:t>otherParty</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fullySignedTx = subFlow(CollectSignaturesFlow(partSignedTx, </a:t>
            </a:r>
            <a:r>
              <a:rPr i="1" lang="pt-BR" sz="900">
                <a:solidFill>
                  <a:srgbClr val="000000"/>
                </a:solidFill>
                <a:highlight>
                  <a:srgbClr val="FFFFFF"/>
                </a:highlight>
                <a:latin typeface="Courier New"/>
                <a:ea typeface="Courier New"/>
                <a:cs typeface="Courier New"/>
                <a:sym typeface="Courier New"/>
              </a:rPr>
              <a:t>setOf</a:t>
            </a:r>
            <a:r>
              <a:rPr lang="pt-BR" sz="900">
                <a:solidFill>
                  <a:srgbClr val="000000"/>
                </a:solidFill>
                <a:highlight>
                  <a:srgbClr val="FFFFFF"/>
                </a:highlight>
                <a:latin typeface="Courier New"/>
                <a:ea typeface="Courier New"/>
                <a:cs typeface="Courier New"/>
                <a:sym typeface="Courier New"/>
              </a:rPr>
              <a:t>(otherPartyFlow)))</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900">
                <a:solidFill>
                  <a:srgbClr val="80808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return </a:t>
            </a:r>
            <a:r>
              <a:rPr lang="pt-BR" sz="900">
                <a:solidFill>
                  <a:srgbClr val="000000"/>
                </a:solidFill>
                <a:highlight>
                  <a:srgbClr val="FFFFFF"/>
                </a:highlight>
                <a:latin typeface="Courier New"/>
                <a:ea typeface="Courier New"/>
                <a:cs typeface="Courier New"/>
                <a:sym typeface="Courier New"/>
              </a:rPr>
              <a:t>subFlow(FinalityFlow(fullySignedTx))</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lang="pt-BR" sz="900">
                <a:solidFill>
                  <a:srgbClr val="000080"/>
                </a:solidFill>
                <a:highlight>
                  <a:srgbClr val="FFFFFF"/>
                </a:highlight>
                <a:latin typeface="Courier New"/>
                <a:ea typeface="Courier New"/>
                <a:cs typeface="Courier New"/>
                <a:sym typeface="Courier New"/>
              </a:rPr>
              <a:t>@InitiatedBy</a:t>
            </a:r>
            <a:r>
              <a:rPr lang="pt-BR" sz="900">
                <a:solidFill>
                  <a:srgbClr val="000000"/>
                </a:solidFill>
                <a:highlight>
                  <a:srgbClr val="FFFFFF"/>
                </a:highlight>
                <a:latin typeface="Courier New"/>
                <a:ea typeface="Courier New"/>
                <a:cs typeface="Courier New"/>
                <a:sym typeface="Courier New"/>
              </a:rPr>
              <a:t>(Initiator::</a:t>
            </a:r>
            <a:r>
              <a:rPr b="1" lang="pt-BR" sz="900">
                <a:solidFill>
                  <a:srgbClr val="000080"/>
                </a:solidFill>
                <a:highlight>
                  <a:srgbClr val="FFFFFF"/>
                </a:highlight>
                <a:latin typeface="Courier New"/>
                <a:ea typeface="Courier New"/>
                <a:cs typeface="Courier New"/>
                <a:sym typeface="Courier New"/>
              </a:rPr>
              <a:t>class</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class </a:t>
            </a:r>
            <a:r>
              <a:rPr lang="pt-BR" sz="900">
                <a:solidFill>
                  <a:srgbClr val="000000"/>
                </a:solidFill>
                <a:highlight>
                  <a:srgbClr val="FFFFFF"/>
                </a:highlight>
                <a:latin typeface="Courier New"/>
                <a:ea typeface="Courier New"/>
                <a:cs typeface="Courier New"/>
                <a:sym typeface="Courier New"/>
              </a:rPr>
              <a:t>Acceptor(</a:t>
            </a:r>
            <a:r>
              <a:rPr b="1" lang="pt-BR" sz="900">
                <a:solidFill>
                  <a:srgbClr val="000080"/>
                </a:solidFill>
                <a:highlight>
                  <a:srgbClr val="FFFFFF"/>
                </a:highlight>
                <a:latin typeface="Courier New"/>
                <a:ea typeface="Courier New"/>
                <a:cs typeface="Courier New"/>
                <a:sym typeface="Courier New"/>
              </a:rPr>
              <a:t>val </a:t>
            </a:r>
            <a:r>
              <a:rPr b="1" lang="pt-BR" sz="900">
                <a:solidFill>
                  <a:srgbClr val="660E7A"/>
                </a:solidFill>
                <a:highlight>
                  <a:srgbClr val="FFFFFF"/>
                </a:highlight>
                <a:latin typeface="Courier New"/>
                <a:ea typeface="Courier New"/>
                <a:cs typeface="Courier New"/>
                <a:sym typeface="Courier New"/>
              </a:rPr>
              <a:t>otherPartyFlow</a:t>
            </a:r>
            <a:r>
              <a:rPr lang="pt-BR" sz="900">
                <a:solidFill>
                  <a:srgbClr val="000000"/>
                </a:solidFill>
                <a:highlight>
                  <a:srgbClr val="FFFFFF"/>
                </a:highlight>
                <a:latin typeface="Courier New"/>
                <a:ea typeface="Courier New"/>
                <a:cs typeface="Courier New"/>
                <a:sym typeface="Courier New"/>
              </a:rPr>
              <a:t>: FlowSession) : FlowLogic&lt;SignedTransaction&gt;()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lang="pt-BR" sz="900">
                <a:solidFill>
                  <a:srgbClr val="000080"/>
                </a:solidFill>
                <a:highlight>
                  <a:srgbClr val="FFFFFF"/>
                </a:highlight>
                <a:latin typeface="Courier New"/>
                <a:ea typeface="Courier New"/>
                <a:cs typeface="Courier New"/>
                <a:sym typeface="Courier New"/>
              </a:rPr>
              <a:t>@Suspendable</a:t>
            </a:r>
            <a:endParaRPr sz="9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8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override fun </a:t>
            </a:r>
            <a:r>
              <a:rPr lang="pt-BR" sz="900">
                <a:solidFill>
                  <a:srgbClr val="000000"/>
                </a:solidFill>
                <a:highlight>
                  <a:srgbClr val="FFFFFF"/>
                </a:highlight>
                <a:latin typeface="Courier New"/>
                <a:ea typeface="Courier New"/>
                <a:cs typeface="Courier New"/>
                <a:sym typeface="Courier New"/>
              </a:rPr>
              <a:t>call(): SignedTransaction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signTransactionFlow = </a:t>
            </a:r>
            <a:r>
              <a:rPr b="1" lang="pt-BR" sz="900">
                <a:solidFill>
                  <a:srgbClr val="000080"/>
                </a:solidFill>
                <a:highlight>
                  <a:srgbClr val="FFFFFF"/>
                </a:highlight>
                <a:latin typeface="Courier New"/>
                <a:ea typeface="Courier New"/>
                <a:cs typeface="Courier New"/>
                <a:sym typeface="Courier New"/>
              </a:rPr>
              <a:t>object </a:t>
            </a:r>
            <a:r>
              <a:rPr lang="pt-BR" sz="900">
                <a:solidFill>
                  <a:srgbClr val="000000"/>
                </a:solidFill>
                <a:highlight>
                  <a:srgbClr val="FFFFFF"/>
                </a:highlight>
                <a:latin typeface="Courier New"/>
                <a:ea typeface="Courier New"/>
                <a:cs typeface="Courier New"/>
                <a:sym typeface="Courier New"/>
              </a:rPr>
              <a:t>: SignTransactionFlow(</a:t>
            </a:r>
            <a:r>
              <a:rPr b="1" lang="pt-BR" sz="900">
                <a:solidFill>
                  <a:srgbClr val="660E7A"/>
                </a:solidFill>
                <a:highlight>
                  <a:srgbClr val="FFFFFF"/>
                </a:highlight>
                <a:latin typeface="Courier New"/>
                <a:ea typeface="Courier New"/>
                <a:cs typeface="Courier New"/>
                <a:sym typeface="Courier New"/>
              </a:rPr>
              <a:t>otherPartyFlow</a:t>
            </a:r>
            <a:r>
              <a:rPr lang="pt-BR"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override fun </a:t>
            </a:r>
            <a:r>
              <a:rPr lang="pt-BR" sz="900">
                <a:solidFill>
                  <a:srgbClr val="000000"/>
                </a:solidFill>
                <a:highlight>
                  <a:srgbClr val="FFFFFF"/>
                </a:highlight>
                <a:latin typeface="Courier New"/>
                <a:ea typeface="Courier New"/>
                <a:cs typeface="Courier New"/>
                <a:sym typeface="Courier New"/>
              </a:rPr>
              <a:t>checkTransaction(stx: SignedTransaction) = </a:t>
            </a:r>
            <a:r>
              <a:rPr i="1" lang="pt-BR" sz="900">
                <a:solidFill>
                  <a:srgbClr val="000000"/>
                </a:solidFill>
                <a:highlight>
                  <a:srgbClr val="FFFFFF"/>
                </a:highlight>
                <a:latin typeface="Courier New"/>
                <a:ea typeface="Courier New"/>
                <a:cs typeface="Courier New"/>
                <a:sym typeface="Courier New"/>
              </a:rPr>
              <a:t>requireThat </a:t>
            </a:r>
            <a:r>
              <a:rPr b="1" lang="pt-BR" sz="900">
                <a:solidFill>
                  <a:srgbClr val="000000"/>
                </a:solidFill>
                <a:highlight>
                  <a:srgbClr val="FFFFFF"/>
                </a:highlight>
                <a:latin typeface="Courier New"/>
                <a:ea typeface="Courier New"/>
                <a:cs typeface="Courier New"/>
                <a:sym typeface="Courier New"/>
              </a:rPr>
              <a:t>{</a:t>
            </a:r>
            <a:endParaRPr b="1" sz="900">
              <a:solidFill>
                <a:srgbClr val="000000"/>
              </a:solidFill>
              <a:highlight>
                <a:srgbClr val="FFFFFF"/>
              </a:highlight>
              <a:latin typeface="Courier New"/>
              <a:ea typeface="Courier New"/>
              <a:cs typeface="Courier New"/>
              <a:sym typeface="Courier New"/>
            </a:endParaRPr>
          </a:p>
          <a:p>
            <a:pPr indent="457200" lvl="0" marL="914400" rtl="0" algn="l">
              <a:lnSpc>
                <a:spcPct val="115000"/>
              </a:lnSpc>
              <a:spcBef>
                <a:spcPts val="0"/>
              </a:spcBef>
              <a:spcAft>
                <a:spcPts val="0"/>
              </a:spcAft>
              <a:buNone/>
            </a:pPr>
            <a:r>
              <a:rPr b="1" lang="pt-BR" sz="900">
                <a:solidFill>
                  <a:srgbClr val="000000"/>
                </a:solidFill>
                <a:highlight>
                  <a:srgbClr val="FFFFFF"/>
                </a:highlight>
                <a:latin typeface="Courier New"/>
                <a:ea typeface="Courier New"/>
                <a:cs typeface="Courier New"/>
                <a:sym typeface="Courier New"/>
              </a:rPr>
              <a:t>//validações</a:t>
            </a:r>
            <a:endParaRPr b="1"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00"/>
                </a:solidFill>
                <a:highlight>
                  <a:srgbClr val="FFFFFF"/>
                </a:highlight>
                <a:latin typeface="Courier New"/>
                <a:ea typeface="Courier New"/>
                <a:cs typeface="Courier New"/>
                <a:sym typeface="Courier New"/>
              </a:rPr>
              <a:t>}</a:t>
            </a:r>
            <a:endParaRPr b="1"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pt-BR" sz="900">
                <a:solidFill>
                  <a:srgbClr val="000000"/>
                </a:solidFill>
                <a:highlight>
                  <a:srgbClr val="FFFFFF"/>
                </a:highlight>
                <a:latin typeface="Courier New"/>
                <a:ea typeface="Courier New"/>
                <a:cs typeface="Courier New"/>
                <a:sym typeface="Courier New"/>
              </a:rPr>
              <a:t>           </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return </a:t>
            </a:r>
            <a:r>
              <a:rPr lang="pt-BR" sz="900">
                <a:solidFill>
                  <a:srgbClr val="000000"/>
                </a:solidFill>
                <a:highlight>
                  <a:srgbClr val="FFFFFF"/>
                </a:highlight>
                <a:latin typeface="Courier New"/>
                <a:ea typeface="Courier New"/>
                <a:cs typeface="Courier New"/>
                <a:sym typeface="Courier New"/>
              </a:rPr>
              <a:t>subFlow(signTransactionFlow)</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a:t>
            </a:r>
            <a:endParaRPr b="1" sz="900">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73"/>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Flow</a:t>
            </a:r>
            <a:endParaRPr/>
          </a:p>
        </p:txBody>
      </p:sp>
      <p:sp>
        <p:nvSpPr>
          <p:cNvPr id="445" name="Google Shape;445;p73"/>
          <p:cNvSpPr txBox="1"/>
          <p:nvPr>
            <p:ph idx="2" type="title"/>
          </p:nvPr>
        </p:nvSpPr>
        <p:spPr>
          <a:xfrm>
            <a:off x="3873250" y="0"/>
            <a:ext cx="52707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pt-BR">
                <a:solidFill>
                  <a:srgbClr val="073763"/>
                </a:solidFill>
              </a:rPr>
              <a:t>Os componentes do Flow são:</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Initiator</a:t>
            </a:r>
            <a:r>
              <a:rPr lang="pt-BR">
                <a:solidFill>
                  <a:srgbClr val="073763"/>
                </a:solidFill>
              </a:rPr>
              <a:t>: O </a:t>
            </a:r>
            <a:r>
              <a:rPr b="1" lang="pt-BR">
                <a:solidFill>
                  <a:srgbClr val="073763"/>
                </a:solidFill>
              </a:rPr>
              <a:t>inicializador </a:t>
            </a:r>
            <a:r>
              <a:rPr lang="pt-BR">
                <a:solidFill>
                  <a:srgbClr val="073763"/>
                </a:solidFill>
              </a:rPr>
              <a:t>de um novo fluxo, descreve como será a operação por parte do </a:t>
            </a:r>
            <a:r>
              <a:rPr b="1" lang="pt-BR">
                <a:solidFill>
                  <a:srgbClr val="073763"/>
                </a:solidFill>
              </a:rPr>
              <a:t>inicializador</a:t>
            </a:r>
            <a:r>
              <a:rPr lang="pt-BR">
                <a:solidFill>
                  <a:srgbClr val="073763"/>
                </a:solidFill>
              </a:rPr>
              <a:t>.</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b="1" lang="pt-BR">
                <a:solidFill>
                  <a:srgbClr val="073763"/>
                </a:solidFill>
              </a:rPr>
              <a:t>Acceptor</a:t>
            </a:r>
            <a:r>
              <a:rPr lang="pt-BR">
                <a:solidFill>
                  <a:srgbClr val="073763"/>
                </a:solidFill>
              </a:rPr>
              <a:t>: O </a:t>
            </a:r>
            <a:r>
              <a:rPr b="1" lang="pt-BR">
                <a:solidFill>
                  <a:srgbClr val="073763"/>
                </a:solidFill>
              </a:rPr>
              <a:t>receptor </a:t>
            </a:r>
            <a:r>
              <a:rPr lang="pt-BR">
                <a:solidFill>
                  <a:srgbClr val="073763"/>
                </a:solidFill>
              </a:rPr>
              <a:t>de um fluxo, descreve como será a operação caso você </a:t>
            </a:r>
            <a:r>
              <a:rPr b="1" lang="pt-BR">
                <a:solidFill>
                  <a:srgbClr val="073763"/>
                </a:solidFill>
              </a:rPr>
              <a:t>receba </a:t>
            </a:r>
            <a:r>
              <a:rPr lang="pt-BR">
                <a:solidFill>
                  <a:srgbClr val="073763"/>
                </a:solidFill>
              </a:rPr>
              <a:t>uma chamada deste Flow.</a:t>
            </a:r>
            <a:endParaRPr>
              <a:solidFill>
                <a:srgbClr val="073763"/>
              </a:solidFill>
            </a:endParaRPr>
          </a:p>
        </p:txBody>
      </p:sp>
      <p:sp>
        <p:nvSpPr>
          <p:cNvPr id="446" name="Google Shape;446;p73"/>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Os </a:t>
            </a:r>
            <a:r>
              <a:rPr b="1" lang="pt-BR">
                <a:solidFill>
                  <a:srgbClr val="FFFF00"/>
                </a:solidFill>
              </a:rPr>
              <a:t>flows </a:t>
            </a:r>
            <a:r>
              <a:rPr b="1" lang="pt-BR"/>
              <a:t>descrevem a </a:t>
            </a:r>
            <a:r>
              <a:rPr b="1" lang="pt-BR">
                <a:solidFill>
                  <a:srgbClr val="FFFF00"/>
                </a:solidFill>
              </a:rPr>
              <a:t>forma </a:t>
            </a:r>
            <a:r>
              <a:rPr b="1" lang="pt-BR"/>
              <a:t>como uma </a:t>
            </a:r>
            <a:r>
              <a:rPr b="1" lang="pt-BR">
                <a:solidFill>
                  <a:srgbClr val="FFFF00"/>
                </a:solidFill>
              </a:rPr>
              <a:t>transação </a:t>
            </a:r>
            <a:r>
              <a:rPr b="1" lang="pt-BR"/>
              <a:t>vai ser </a:t>
            </a:r>
            <a:r>
              <a:rPr b="1" lang="pt-BR">
                <a:solidFill>
                  <a:srgbClr val="FFFF00"/>
                </a:solidFill>
              </a:rPr>
              <a:t>executada </a:t>
            </a:r>
            <a:r>
              <a:rPr b="1" lang="pt-BR"/>
              <a:t>pela rede.</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68" name="Google Shape;168;p29"/>
          <p:cNvPicPr preferRelativeResize="0"/>
          <p:nvPr/>
        </p:nvPicPr>
        <p:blipFill>
          <a:blip r:embed="rId3">
            <a:alphaModFix/>
          </a:blip>
          <a:stretch>
            <a:fillRect/>
          </a:stretch>
        </p:blipFill>
        <p:spPr>
          <a:xfrm>
            <a:off x="914400" y="477300"/>
            <a:ext cx="7325217" cy="4590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74"/>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	O </a:t>
            </a:r>
            <a:r>
              <a:rPr lang="pt-BR" sz="2400">
                <a:solidFill>
                  <a:srgbClr val="FFFF00"/>
                </a:solidFill>
                <a:latin typeface="Lato"/>
                <a:ea typeface="Lato"/>
                <a:cs typeface="Lato"/>
                <a:sym typeface="Lato"/>
              </a:rPr>
              <a:t>Initiator </a:t>
            </a:r>
            <a:r>
              <a:rPr lang="pt-BR" sz="2400">
                <a:solidFill>
                  <a:srgbClr val="FFFFFF"/>
                </a:solidFill>
                <a:latin typeface="Lato"/>
                <a:ea typeface="Lato"/>
                <a:cs typeface="Lato"/>
                <a:sym typeface="Lato"/>
              </a:rPr>
              <a:t>e o </a:t>
            </a:r>
            <a:r>
              <a:rPr lang="pt-BR" sz="2400">
                <a:solidFill>
                  <a:srgbClr val="FFFF00"/>
                </a:solidFill>
                <a:latin typeface="Lato"/>
                <a:ea typeface="Lato"/>
                <a:cs typeface="Lato"/>
                <a:sym typeface="Lato"/>
              </a:rPr>
              <a:t>Acceptor </a:t>
            </a:r>
            <a:r>
              <a:rPr lang="pt-BR" sz="2400">
                <a:solidFill>
                  <a:srgbClr val="FFFFFF"/>
                </a:solidFill>
                <a:latin typeface="Lato"/>
                <a:ea typeface="Lato"/>
                <a:cs typeface="Lato"/>
                <a:sym typeface="Lato"/>
              </a:rPr>
              <a:t>precisam extender a classe </a:t>
            </a:r>
            <a:r>
              <a:rPr lang="pt-BR" sz="2400">
                <a:solidFill>
                  <a:srgbClr val="FFFF00"/>
                </a:solidFill>
                <a:latin typeface="Lato"/>
                <a:ea typeface="Lato"/>
                <a:cs typeface="Lato"/>
                <a:sym typeface="Lato"/>
              </a:rPr>
              <a:t>FlowLogic&lt;T&gt;</a:t>
            </a:r>
            <a:r>
              <a:rPr lang="pt-BR" sz="2400">
                <a:solidFill>
                  <a:srgbClr val="FFFFFF"/>
                </a:solidFill>
                <a:latin typeface="Lato"/>
                <a:ea typeface="Lato"/>
                <a:cs typeface="Lato"/>
                <a:sym typeface="Lato"/>
              </a:rPr>
              <a:t>.</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Um </a:t>
            </a:r>
            <a:r>
              <a:rPr lang="pt-BR" sz="2400">
                <a:solidFill>
                  <a:srgbClr val="FFFF00"/>
                </a:solidFill>
                <a:latin typeface="Lato"/>
                <a:ea typeface="Lato"/>
                <a:cs typeface="Lato"/>
                <a:sym typeface="Lato"/>
              </a:rPr>
              <a:t>FlowLogic </a:t>
            </a:r>
            <a:r>
              <a:rPr lang="pt-BR" sz="2400">
                <a:solidFill>
                  <a:srgbClr val="FFFFFF"/>
                </a:solidFill>
                <a:latin typeface="Lato"/>
                <a:ea typeface="Lato"/>
                <a:cs typeface="Lato"/>
                <a:sym typeface="Lato"/>
              </a:rPr>
              <a:t>é um fluxo de negócio e no final irá retornar uma váriavel do tipo </a:t>
            </a:r>
            <a:r>
              <a:rPr lang="pt-BR" sz="2400">
                <a:solidFill>
                  <a:srgbClr val="FFFF00"/>
                </a:solidFill>
                <a:latin typeface="Lato"/>
                <a:ea typeface="Lato"/>
                <a:cs typeface="Lato"/>
                <a:sym typeface="Lato"/>
              </a:rPr>
              <a:t>T</a:t>
            </a:r>
            <a:r>
              <a:rPr lang="pt-BR" sz="2400">
                <a:solidFill>
                  <a:srgbClr val="FFFFFF"/>
                </a:solidFill>
                <a:latin typeface="Lato"/>
                <a:ea typeface="Lato"/>
                <a:cs typeface="Lato"/>
                <a:sym typeface="Lato"/>
              </a:rPr>
              <a:t> </a:t>
            </a:r>
            <a:r>
              <a:rPr lang="pt-BR" sz="2400">
                <a:solidFill>
                  <a:srgbClr val="FFFFFF"/>
                </a:solidFill>
                <a:latin typeface="Lato"/>
                <a:ea typeface="Lato"/>
                <a:cs typeface="Lato"/>
                <a:sym typeface="Lato"/>
              </a:rPr>
              <a:t>quando a função </a:t>
            </a:r>
            <a:r>
              <a:rPr lang="pt-BR" sz="2400">
                <a:solidFill>
                  <a:srgbClr val="FFFF00"/>
                </a:solidFill>
                <a:latin typeface="Lato"/>
                <a:ea typeface="Lato"/>
                <a:cs typeface="Lato"/>
                <a:sym typeface="Lato"/>
              </a:rPr>
              <a:t>call </a:t>
            </a:r>
            <a:r>
              <a:rPr lang="pt-BR" sz="2400">
                <a:solidFill>
                  <a:srgbClr val="FFFFFF"/>
                </a:solidFill>
                <a:latin typeface="Lato"/>
                <a:ea typeface="Lato"/>
                <a:cs typeface="Lato"/>
                <a:sym typeface="Lato"/>
              </a:rPr>
              <a:t>for executada.</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75"/>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FlowLogic</a:t>
            </a:r>
            <a:endParaRPr/>
          </a:p>
        </p:txBody>
      </p:sp>
      <p:sp>
        <p:nvSpPr>
          <p:cNvPr id="457" name="Google Shape;457;p75"/>
          <p:cNvSpPr txBox="1"/>
          <p:nvPr>
            <p:ph idx="2" type="title"/>
          </p:nvPr>
        </p:nvSpPr>
        <p:spPr>
          <a:xfrm>
            <a:off x="2483475" y="0"/>
            <a:ext cx="66606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b="1" lang="pt-BR" sz="900">
                <a:solidFill>
                  <a:srgbClr val="000080"/>
                </a:solidFill>
                <a:highlight>
                  <a:srgbClr val="FFFFFF"/>
                </a:highlight>
                <a:latin typeface="Courier New"/>
                <a:ea typeface="Courier New"/>
                <a:cs typeface="Courier New"/>
                <a:sym typeface="Courier New"/>
              </a:rPr>
              <a:t>class </a:t>
            </a:r>
            <a:r>
              <a:rPr lang="pt-BR" sz="900">
                <a:solidFill>
                  <a:srgbClr val="000000"/>
                </a:solidFill>
                <a:highlight>
                  <a:srgbClr val="FFFFFF"/>
                </a:highlight>
                <a:latin typeface="Courier New"/>
                <a:ea typeface="Courier New"/>
                <a:cs typeface="Courier New"/>
                <a:sym typeface="Courier New"/>
              </a:rPr>
              <a:t>Initiator(</a:t>
            </a:r>
            <a:r>
              <a:rPr b="1" lang="pt-BR" sz="900">
                <a:solidFill>
                  <a:srgbClr val="000080"/>
                </a:solidFill>
                <a:highlight>
                  <a:srgbClr val="FFFFFF"/>
                </a:highlight>
                <a:latin typeface="Courier New"/>
                <a:ea typeface="Courier New"/>
                <a:cs typeface="Courier New"/>
                <a:sym typeface="Courier New"/>
              </a:rPr>
              <a:t>val </a:t>
            </a:r>
            <a:r>
              <a:rPr b="1" lang="pt-BR" sz="900">
                <a:solidFill>
                  <a:srgbClr val="660E7A"/>
                </a:solidFill>
                <a:highlight>
                  <a:srgbClr val="FFFFFF"/>
                </a:highlight>
                <a:latin typeface="Courier New"/>
                <a:ea typeface="Courier New"/>
                <a:cs typeface="Courier New"/>
                <a:sym typeface="Courier New"/>
              </a:rPr>
              <a:t>iouValue</a:t>
            </a:r>
            <a:r>
              <a:rPr lang="pt-BR" sz="900">
                <a:solidFill>
                  <a:srgbClr val="000000"/>
                </a:solidFill>
                <a:highlight>
                  <a:srgbClr val="FFFFFF"/>
                </a:highlight>
                <a:latin typeface="Courier New"/>
                <a:ea typeface="Courier New"/>
                <a:cs typeface="Courier New"/>
                <a:sym typeface="Courier New"/>
              </a:rPr>
              <a:t>: Int,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b="1" lang="pt-BR" sz="900">
                <a:solidFill>
                  <a:srgbClr val="660E7A"/>
                </a:solidFill>
                <a:highlight>
                  <a:srgbClr val="FFFFFF"/>
                </a:highlight>
                <a:latin typeface="Courier New"/>
                <a:ea typeface="Courier New"/>
                <a:cs typeface="Courier New"/>
                <a:sym typeface="Courier New"/>
              </a:rPr>
              <a:t>otherParty</a:t>
            </a:r>
            <a:r>
              <a:rPr lang="pt-BR" sz="900">
                <a:solidFill>
                  <a:srgbClr val="000000"/>
                </a:solidFill>
                <a:highlight>
                  <a:srgbClr val="FFFFFF"/>
                </a:highlight>
                <a:latin typeface="Courier New"/>
                <a:ea typeface="Courier New"/>
                <a:cs typeface="Courier New"/>
                <a:sym typeface="Courier New"/>
              </a:rPr>
              <a:t>: Party) : FlowLogic&lt;SignedTransaction&gt;()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i="1" lang="pt-BR" sz="900">
                <a:solidFill>
                  <a:srgbClr val="808080"/>
                </a:solidFill>
                <a:highlight>
                  <a:srgbClr val="FFFFFF"/>
                </a:highlight>
                <a:latin typeface="Courier New"/>
                <a:ea typeface="Courier New"/>
                <a:cs typeface="Courier New"/>
                <a:sym typeface="Courier New"/>
              </a:rPr>
              <a:t>   </a:t>
            </a:r>
            <a:r>
              <a:rPr lang="pt-BR" sz="900">
                <a:solidFill>
                  <a:srgbClr val="000080"/>
                </a:solidFill>
                <a:highlight>
                  <a:srgbClr val="FFFFFF"/>
                </a:highlight>
                <a:latin typeface="Courier New"/>
                <a:ea typeface="Courier New"/>
                <a:cs typeface="Courier New"/>
                <a:sym typeface="Courier New"/>
              </a:rPr>
              <a:t>@Suspendable</a:t>
            </a:r>
            <a:endParaRPr sz="9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8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override fun </a:t>
            </a:r>
            <a:r>
              <a:rPr lang="pt-BR" sz="900">
                <a:solidFill>
                  <a:srgbClr val="000000"/>
                </a:solidFill>
                <a:highlight>
                  <a:srgbClr val="FFFFFF"/>
                </a:highlight>
                <a:latin typeface="Courier New"/>
                <a:ea typeface="Courier New"/>
                <a:cs typeface="Courier New"/>
                <a:sym typeface="Courier New"/>
              </a:rPr>
              <a:t>call(): SignedTransaction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txBuilder = TransactionBuilder(notary)</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.addOutputState(iouState, </a:t>
            </a:r>
            <a:r>
              <a:rPr i="1" lang="pt-BR" sz="900">
                <a:solidFill>
                  <a:srgbClr val="660E7A"/>
                </a:solidFill>
                <a:highlight>
                  <a:srgbClr val="FFFFFF"/>
                </a:highlight>
                <a:latin typeface="Courier New"/>
                <a:ea typeface="Courier New"/>
                <a:cs typeface="Courier New"/>
                <a:sym typeface="Courier New"/>
              </a:rPr>
              <a:t>IOU_CONTRACT_ID</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.addCommand(txCommand)</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fullySignedTx = subFlow(CollectSignaturesFlow(partSignedTx, </a:t>
            </a:r>
            <a:r>
              <a:rPr i="1" lang="pt-BR" sz="900">
                <a:solidFill>
                  <a:srgbClr val="000000"/>
                </a:solidFill>
                <a:highlight>
                  <a:srgbClr val="FFFFFF"/>
                </a:highlight>
                <a:latin typeface="Courier New"/>
                <a:ea typeface="Courier New"/>
                <a:cs typeface="Courier New"/>
                <a:sym typeface="Courier New"/>
              </a:rPr>
              <a:t>setOf</a:t>
            </a:r>
            <a:r>
              <a:rPr lang="pt-BR" sz="900">
                <a:solidFill>
                  <a:srgbClr val="000000"/>
                </a:solidFill>
                <a:highlight>
                  <a:srgbClr val="FFFFFF"/>
                </a:highlight>
                <a:latin typeface="Courier New"/>
                <a:ea typeface="Courier New"/>
                <a:cs typeface="Courier New"/>
                <a:sym typeface="Courier New"/>
              </a:rPr>
              <a:t>(otherPartyFlow))</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i="1" lang="pt-BR" sz="900">
                <a:solidFill>
                  <a:srgbClr val="80808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return </a:t>
            </a:r>
            <a:r>
              <a:rPr lang="pt-BR" sz="900">
                <a:solidFill>
                  <a:srgbClr val="000000"/>
                </a:solidFill>
                <a:highlight>
                  <a:srgbClr val="FFFFFF"/>
                </a:highlight>
                <a:latin typeface="Courier New"/>
                <a:ea typeface="Courier New"/>
                <a:cs typeface="Courier New"/>
                <a:sym typeface="Courier New"/>
              </a:rPr>
              <a:t>subFlow(FinalityFlow(fullySignedTx)</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1000"/>
              </a:spcAft>
              <a:buNone/>
            </a:pPr>
            <a:r>
              <a:rPr lang="pt-BR" sz="900">
                <a:solidFill>
                  <a:srgbClr val="000000"/>
                </a:solidFill>
                <a:highlight>
                  <a:srgbClr val="FFFFFF"/>
                </a:highlight>
                <a:latin typeface="Courier New"/>
                <a:ea typeface="Courier New"/>
                <a:cs typeface="Courier New"/>
                <a:sym typeface="Courier New"/>
              </a:rPr>
              <a:t>}</a:t>
            </a:r>
            <a:endParaRPr>
              <a:solidFill>
                <a:srgbClr val="073763"/>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76"/>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FlowLogic</a:t>
            </a:r>
            <a:endParaRPr/>
          </a:p>
        </p:txBody>
      </p:sp>
      <p:sp>
        <p:nvSpPr>
          <p:cNvPr id="463" name="Google Shape;463;p76"/>
          <p:cNvSpPr txBox="1"/>
          <p:nvPr>
            <p:ph idx="2" type="title"/>
          </p:nvPr>
        </p:nvSpPr>
        <p:spPr>
          <a:xfrm>
            <a:off x="3707675" y="0"/>
            <a:ext cx="5436300" cy="5143500"/>
          </a:xfrm>
          <a:prstGeom prst="rect">
            <a:avLst/>
          </a:prstGeom>
          <a:solidFill>
            <a:srgbClr val="FFFFFF"/>
          </a:solidFill>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b="1" lang="pt-BR">
                <a:solidFill>
                  <a:srgbClr val="073763"/>
                </a:solidFill>
              </a:rPr>
              <a:t>ourIdentity: </a:t>
            </a:r>
            <a:r>
              <a:rPr lang="pt-BR">
                <a:solidFill>
                  <a:srgbClr val="073763"/>
                </a:solidFill>
              </a:rPr>
              <a:t>informações sobre o nó atual</a:t>
            </a:r>
            <a:r>
              <a:rPr lang="pt-BR">
                <a:solidFill>
                  <a:srgbClr val="073763"/>
                </a:solidFill>
              </a:rPr>
              <a:t>.</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serviceHub</a:t>
            </a:r>
            <a:r>
              <a:rPr lang="pt-BR">
                <a:solidFill>
                  <a:srgbClr val="073763"/>
                </a:solidFill>
              </a:rPr>
              <a:t>: hub de serviços do Corda, utilizado para acessar os serviços implementados no nó.</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b="1" lang="pt-BR">
                <a:solidFill>
                  <a:srgbClr val="073763"/>
                </a:solidFill>
              </a:rPr>
              <a:t>initiateFlow</a:t>
            </a:r>
            <a:r>
              <a:rPr lang="pt-BR">
                <a:solidFill>
                  <a:srgbClr val="073763"/>
                </a:solidFill>
              </a:rPr>
              <a:t>: Abre uma sessão com outro nó.</a:t>
            </a:r>
            <a:endParaRPr b="1" sz="900">
              <a:solidFill>
                <a:srgbClr val="000080"/>
              </a:solidFill>
              <a:highlight>
                <a:srgbClr val="FFFFFF"/>
              </a:highlight>
              <a:latin typeface="Courier New"/>
              <a:ea typeface="Courier New"/>
              <a:cs typeface="Courier New"/>
              <a:sym typeface="Courier New"/>
            </a:endParaRPr>
          </a:p>
        </p:txBody>
      </p:sp>
      <p:sp>
        <p:nvSpPr>
          <p:cNvPr id="464" name="Google Shape;464;p76"/>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O </a:t>
            </a:r>
            <a:r>
              <a:rPr b="1" lang="pt-BR">
                <a:solidFill>
                  <a:srgbClr val="FFFF00"/>
                </a:solidFill>
              </a:rPr>
              <a:t>FlowLogic </a:t>
            </a:r>
            <a:r>
              <a:rPr b="1" lang="pt-BR"/>
              <a:t>oferece alguns </a:t>
            </a:r>
            <a:r>
              <a:rPr b="1" lang="pt-BR">
                <a:solidFill>
                  <a:srgbClr val="FFFF00"/>
                </a:solidFill>
              </a:rPr>
              <a:t>métodos e variáveis </a:t>
            </a:r>
            <a:r>
              <a:rPr b="1" lang="pt-BR"/>
              <a:t>para facilitar o desenvolvimento de um </a:t>
            </a:r>
            <a:r>
              <a:rPr b="1" lang="pt-BR">
                <a:solidFill>
                  <a:srgbClr val="FFFF00"/>
                </a:solidFill>
              </a:rPr>
              <a:t>flow</a:t>
            </a:r>
            <a:r>
              <a:rPr b="1" lang="pt-BR"/>
              <a:t>.</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77"/>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sp>
        <p:nvSpPr>
          <p:cNvPr id="470" name="Google Shape;470;p77"/>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ServiceHub</a:t>
            </a:r>
            <a:endParaRPr/>
          </a:p>
        </p:txBody>
      </p:sp>
      <p:sp>
        <p:nvSpPr>
          <p:cNvPr id="471" name="Google Shape;471;p77"/>
          <p:cNvSpPr txBox="1"/>
          <p:nvPr>
            <p:ph idx="2" type="title"/>
          </p:nvPr>
        </p:nvSpPr>
        <p:spPr>
          <a:xfrm>
            <a:off x="3707675" y="0"/>
            <a:ext cx="5436300" cy="5143500"/>
          </a:xfrm>
          <a:prstGeom prst="rect">
            <a:avLst/>
          </a:prstGeom>
          <a:solidFill>
            <a:srgbClr val="FFFFFF"/>
          </a:solidFill>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b="1" lang="pt-BR">
                <a:solidFill>
                  <a:srgbClr val="073763"/>
                </a:solidFill>
              </a:rPr>
              <a:t>networkMapCache</a:t>
            </a:r>
            <a:r>
              <a:rPr b="1" lang="pt-BR">
                <a:solidFill>
                  <a:srgbClr val="073763"/>
                </a:solidFill>
              </a:rPr>
              <a:t>: </a:t>
            </a:r>
            <a:r>
              <a:rPr lang="pt-BR">
                <a:solidFill>
                  <a:srgbClr val="073763"/>
                </a:solidFill>
              </a:rPr>
              <a:t>mapa da rede</a:t>
            </a:r>
            <a:r>
              <a:rPr lang="pt-BR">
                <a:solidFill>
                  <a:srgbClr val="073763"/>
                </a:solidFill>
              </a:rPr>
              <a:t>.</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vaultService</a:t>
            </a:r>
            <a:r>
              <a:rPr lang="pt-BR">
                <a:solidFill>
                  <a:srgbClr val="073763"/>
                </a:solidFill>
              </a:rPr>
              <a:t>: serviço para acesso aos dados armazenados no nó.</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b="1" lang="pt-BR">
                <a:solidFill>
                  <a:srgbClr val="073763"/>
                </a:solidFill>
              </a:rPr>
              <a:t>signInitialTransaction</a:t>
            </a:r>
            <a:r>
              <a:rPr lang="pt-BR">
                <a:solidFill>
                  <a:srgbClr val="073763"/>
                </a:solidFill>
              </a:rPr>
              <a:t>: realiza a primeira assinatura de uma transação.</a:t>
            </a:r>
            <a:endParaRPr b="1" sz="900">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78"/>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	Para </a:t>
            </a:r>
            <a:r>
              <a:rPr lang="pt-BR" sz="2400">
                <a:solidFill>
                  <a:srgbClr val="FFFF00"/>
                </a:solidFill>
                <a:latin typeface="Lato"/>
                <a:ea typeface="Lato"/>
                <a:cs typeface="Lato"/>
                <a:sym typeface="Lato"/>
              </a:rPr>
              <a:t>construir </a:t>
            </a:r>
            <a:r>
              <a:rPr lang="pt-BR" sz="2400">
                <a:solidFill>
                  <a:srgbClr val="FFFFFF"/>
                </a:solidFill>
                <a:latin typeface="Lato"/>
                <a:ea typeface="Lato"/>
                <a:cs typeface="Lato"/>
                <a:sym typeface="Lato"/>
              </a:rPr>
              <a:t>uma transação utilizamos o </a:t>
            </a:r>
            <a:r>
              <a:rPr lang="pt-BR" sz="2400">
                <a:solidFill>
                  <a:srgbClr val="FFFF00"/>
                </a:solidFill>
                <a:latin typeface="Lato"/>
                <a:ea typeface="Lato"/>
                <a:cs typeface="Lato"/>
                <a:sym typeface="Lato"/>
              </a:rPr>
              <a:t>TransationBuilder</a:t>
            </a:r>
            <a:r>
              <a:rPr lang="pt-BR" sz="2400">
                <a:solidFill>
                  <a:srgbClr val="FFFFFF"/>
                </a:solidFill>
                <a:latin typeface="Lato"/>
                <a:ea typeface="Lato"/>
                <a:cs typeface="Lato"/>
                <a:sym typeface="Lato"/>
              </a:rPr>
              <a:t>.</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79"/>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TransactionBuilder</a:t>
            </a:r>
            <a:endParaRPr/>
          </a:p>
        </p:txBody>
      </p:sp>
      <p:sp>
        <p:nvSpPr>
          <p:cNvPr id="482" name="Google Shape;482;p79"/>
          <p:cNvSpPr txBox="1"/>
          <p:nvPr>
            <p:ph idx="2" type="title"/>
          </p:nvPr>
        </p:nvSpPr>
        <p:spPr>
          <a:xfrm>
            <a:off x="2483475" y="0"/>
            <a:ext cx="66606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iouState = IOUState(</a:t>
            </a:r>
            <a:r>
              <a:rPr b="1" lang="pt-BR" sz="900">
                <a:solidFill>
                  <a:srgbClr val="660E7A"/>
                </a:solidFill>
                <a:highlight>
                  <a:srgbClr val="FFFFFF"/>
                </a:highlight>
                <a:latin typeface="Courier New"/>
                <a:ea typeface="Courier New"/>
                <a:cs typeface="Courier New"/>
                <a:sym typeface="Courier New"/>
              </a:rPr>
              <a:t>iouValue</a:t>
            </a:r>
            <a:r>
              <a:rPr lang="pt-BR" sz="900">
                <a:solidFill>
                  <a:srgbClr val="000000"/>
                </a:solidFill>
                <a:highlight>
                  <a:srgbClr val="FFFFFF"/>
                </a:highlight>
                <a:latin typeface="Courier New"/>
                <a:ea typeface="Courier New"/>
                <a:cs typeface="Courier New"/>
                <a:sym typeface="Courier New"/>
              </a:rPr>
              <a:t>, </a:t>
            </a:r>
            <a:r>
              <a:rPr b="1" lang="pt-BR" sz="900">
                <a:solidFill>
                  <a:srgbClr val="660E7A"/>
                </a:solidFill>
                <a:highlight>
                  <a:srgbClr val="FFFFFF"/>
                </a:highlight>
                <a:latin typeface="Courier New"/>
                <a:ea typeface="Courier New"/>
                <a:cs typeface="Courier New"/>
                <a:sym typeface="Courier New"/>
              </a:rPr>
              <a:t>serviceHub</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myInfo</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legalIdentities</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first</a:t>
            </a:r>
            <a:r>
              <a:rPr lang="pt-BR" sz="900">
                <a:solidFill>
                  <a:srgbClr val="000000"/>
                </a:solidFill>
                <a:highlight>
                  <a:srgbClr val="FFFFFF"/>
                </a:highlight>
                <a:latin typeface="Courier New"/>
                <a:ea typeface="Courier New"/>
                <a:cs typeface="Courier New"/>
                <a:sym typeface="Courier New"/>
              </a:rPr>
              <a:t>(), </a:t>
            </a:r>
            <a:r>
              <a:rPr b="1" lang="pt-BR" sz="900">
                <a:solidFill>
                  <a:srgbClr val="660E7A"/>
                </a:solidFill>
                <a:highlight>
                  <a:srgbClr val="FFFFFF"/>
                </a:highlight>
                <a:latin typeface="Courier New"/>
                <a:ea typeface="Courier New"/>
                <a:cs typeface="Courier New"/>
                <a:sym typeface="Courier New"/>
              </a:rPr>
              <a:t>otherParty</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txCommand = Command(IOUContract.Commands.Create(), iouState.</a:t>
            </a:r>
            <a:r>
              <a:rPr b="1" lang="pt-BR" sz="900">
                <a:solidFill>
                  <a:srgbClr val="660E7A"/>
                </a:solidFill>
                <a:highlight>
                  <a:srgbClr val="FFFFFF"/>
                </a:highlight>
                <a:latin typeface="Courier New"/>
                <a:ea typeface="Courier New"/>
                <a:cs typeface="Courier New"/>
                <a:sym typeface="Courier New"/>
              </a:rPr>
              <a:t>participants</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map </a:t>
            </a:r>
            <a:r>
              <a:rPr b="1" lang="pt-BR" sz="900">
                <a:solidFill>
                  <a:srgbClr val="000000"/>
                </a:solidFill>
                <a:highlight>
                  <a:srgbClr val="FFFFFF"/>
                </a:highlight>
                <a:latin typeface="Courier New"/>
                <a:ea typeface="Courier New"/>
                <a:cs typeface="Courier New"/>
                <a:sym typeface="Courier New"/>
              </a:rPr>
              <a:t>{ it</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owningKey </a:t>
            </a:r>
            <a:r>
              <a:rPr b="1" lang="pt-BR" sz="900">
                <a:solidFill>
                  <a:srgbClr val="000000"/>
                </a:solidFill>
                <a:highlight>
                  <a:srgbClr val="FFFFFF"/>
                </a:highlight>
                <a:latin typeface="Courier New"/>
                <a:ea typeface="Courier New"/>
                <a:cs typeface="Courier New"/>
                <a:sym typeface="Courier New"/>
              </a:rPr>
              <a:t>}</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txBuilder = TransactionBuilder(notary)</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.addOutputState(iouState, </a:t>
            </a:r>
            <a:r>
              <a:rPr i="1" lang="pt-BR" sz="900">
                <a:solidFill>
                  <a:srgbClr val="660E7A"/>
                </a:solidFill>
                <a:highlight>
                  <a:srgbClr val="FFFFFF"/>
                </a:highlight>
                <a:latin typeface="Courier New"/>
                <a:ea typeface="Courier New"/>
                <a:cs typeface="Courier New"/>
                <a:sym typeface="Courier New"/>
              </a:rPr>
              <a:t>IOU_CONTRACT_ID</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.addCommand(txCommand)</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t/>
            </a:r>
            <a:endParaRPr i="1" sz="900">
              <a:solidFill>
                <a:srgbClr val="80808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txBuilder.verify(</a:t>
            </a:r>
            <a:r>
              <a:rPr b="1" lang="pt-BR" sz="900">
                <a:solidFill>
                  <a:srgbClr val="660E7A"/>
                </a:solidFill>
                <a:highlight>
                  <a:srgbClr val="FFFFFF"/>
                </a:highlight>
                <a:latin typeface="Courier New"/>
                <a:ea typeface="Courier New"/>
                <a:cs typeface="Courier New"/>
                <a:sym typeface="Courier New"/>
              </a:rPr>
              <a:t>serviceHub</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t/>
            </a:r>
            <a:endParaRPr i="1" sz="900">
              <a:solidFill>
                <a:srgbClr val="80808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partSignedTx = </a:t>
            </a:r>
            <a:r>
              <a:rPr b="1" lang="pt-BR" sz="900">
                <a:solidFill>
                  <a:srgbClr val="660E7A"/>
                </a:solidFill>
                <a:highlight>
                  <a:srgbClr val="FFFFFF"/>
                </a:highlight>
                <a:latin typeface="Courier New"/>
                <a:ea typeface="Courier New"/>
                <a:cs typeface="Courier New"/>
                <a:sym typeface="Courier New"/>
              </a:rPr>
              <a:t>serviceHub</a:t>
            </a:r>
            <a:r>
              <a:rPr lang="pt-BR" sz="900">
                <a:solidFill>
                  <a:srgbClr val="000000"/>
                </a:solidFill>
                <a:highlight>
                  <a:srgbClr val="FFFFFF"/>
                </a:highlight>
                <a:latin typeface="Courier New"/>
                <a:ea typeface="Courier New"/>
                <a:cs typeface="Courier New"/>
                <a:sym typeface="Courier New"/>
              </a:rPr>
              <a:t>.signInitialTransaction(txBuilder)</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1000"/>
              </a:spcAft>
              <a:buNone/>
            </a:pPr>
            <a:r>
              <a:t/>
            </a:r>
            <a:endParaRPr b="1" sz="900">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80"/>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Como existem </a:t>
            </a:r>
            <a:r>
              <a:rPr lang="pt-BR" sz="2400">
                <a:solidFill>
                  <a:srgbClr val="FFFF00"/>
                </a:solidFill>
                <a:latin typeface="Lato"/>
                <a:ea typeface="Lato"/>
                <a:cs typeface="Lato"/>
                <a:sym typeface="Lato"/>
              </a:rPr>
              <a:t>processos padrões</a:t>
            </a:r>
            <a:r>
              <a:rPr lang="pt-BR" sz="2400">
                <a:solidFill>
                  <a:srgbClr val="FFFFFF"/>
                </a:solidFill>
                <a:latin typeface="Lato"/>
                <a:ea typeface="Lato"/>
                <a:cs typeface="Lato"/>
                <a:sym typeface="Lato"/>
              </a:rPr>
              <a:t>, é possível construir Flows </a:t>
            </a:r>
            <a:r>
              <a:rPr lang="pt-BR" sz="2400">
                <a:solidFill>
                  <a:srgbClr val="FFFF00"/>
                </a:solidFill>
                <a:latin typeface="Lato"/>
                <a:ea typeface="Lato"/>
                <a:cs typeface="Lato"/>
                <a:sym typeface="Lato"/>
              </a:rPr>
              <a:t>genéricos </a:t>
            </a:r>
            <a:r>
              <a:rPr lang="pt-BR" sz="2400">
                <a:solidFill>
                  <a:srgbClr val="FFFFFF"/>
                </a:solidFill>
                <a:latin typeface="Lato"/>
                <a:ea typeface="Lato"/>
                <a:cs typeface="Lato"/>
                <a:sym typeface="Lato"/>
              </a:rPr>
              <a:t>e executá-los </a:t>
            </a:r>
            <a:r>
              <a:rPr lang="pt-BR" sz="2400">
                <a:solidFill>
                  <a:srgbClr val="FFFF00"/>
                </a:solidFill>
                <a:latin typeface="Lato"/>
                <a:ea typeface="Lato"/>
                <a:cs typeface="Lato"/>
                <a:sym typeface="Lato"/>
              </a:rPr>
              <a:t>durante </a:t>
            </a:r>
            <a:r>
              <a:rPr lang="pt-BR" sz="2400">
                <a:solidFill>
                  <a:srgbClr val="FFFFFF"/>
                </a:solidFill>
                <a:latin typeface="Lato"/>
                <a:ea typeface="Lato"/>
                <a:cs typeface="Lato"/>
                <a:sym typeface="Lato"/>
              </a:rPr>
              <a:t>a execução do seu Flow.</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81"/>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sp>
        <p:nvSpPr>
          <p:cNvPr id="493" name="Google Shape;493;p81"/>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Flows Genéricos</a:t>
            </a:r>
            <a:endParaRPr/>
          </a:p>
        </p:txBody>
      </p:sp>
      <p:sp>
        <p:nvSpPr>
          <p:cNvPr id="494" name="Google Shape;494;p81"/>
          <p:cNvSpPr txBox="1"/>
          <p:nvPr>
            <p:ph idx="2" type="title"/>
          </p:nvPr>
        </p:nvSpPr>
        <p:spPr>
          <a:xfrm>
            <a:off x="3707675" y="0"/>
            <a:ext cx="5436300" cy="5143500"/>
          </a:xfrm>
          <a:prstGeom prst="rect">
            <a:avLst/>
          </a:prstGeom>
          <a:solidFill>
            <a:srgbClr val="FFFFFF"/>
          </a:solidFill>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b="1" lang="pt-BR">
                <a:solidFill>
                  <a:srgbClr val="073763"/>
                </a:solidFill>
              </a:rPr>
              <a:t>CollectSignaturesFlow</a:t>
            </a:r>
            <a:r>
              <a:rPr b="1" lang="pt-BR">
                <a:solidFill>
                  <a:srgbClr val="073763"/>
                </a:solidFill>
              </a:rPr>
              <a:t>: </a:t>
            </a:r>
            <a:r>
              <a:rPr lang="pt-BR">
                <a:solidFill>
                  <a:srgbClr val="073763"/>
                </a:solidFill>
              </a:rPr>
              <a:t>Flow que recebe uma transação assinada e envia para outros nós um pedido de assinatura</a:t>
            </a:r>
            <a:r>
              <a:rPr lang="pt-BR">
                <a:solidFill>
                  <a:srgbClr val="073763"/>
                </a:solidFill>
              </a:rPr>
              <a:t>.</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FinalityFlow</a:t>
            </a:r>
            <a:r>
              <a:rPr lang="pt-BR">
                <a:solidFill>
                  <a:srgbClr val="073763"/>
                </a:solidFill>
              </a:rPr>
              <a:t>: Notoriza a transação e grava os dados em todos os nós participantes da transação em caso de sucesso.</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b="1" lang="pt-BR">
                <a:solidFill>
                  <a:srgbClr val="073763"/>
                </a:solidFill>
              </a:rPr>
              <a:t>SignTransactionFlow</a:t>
            </a:r>
            <a:r>
              <a:rPr lang="pt-BR">
                <a:solidFill>
                  <a:srgbClr val="073763"/>
                </a:solidFill>
              </a:rPr>
              <a:t>: Realiza a assinatura de uma transação recebida caso esteja valida.</a:t>
            </a:r>
            <a:endParaRPr b="1" sz="900">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82"/>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Vamos ver agora como tudo isso funciona junto</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83"/>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Seleção de </a:t>
            </a:r>
            <a:r>
              <a:rPr lang="pt-BR">
                <a:solidFill>
                  <a:srgbClr val="FFFF00"/>
                </a:solidFill>
              </a:rPr>
              <a:t>Notary</a:t>
            </a:r>
            <a:endParaRPr>
              <a:solidFill>
                <a:srgbClr val="FFFF00"/>
              </a:solidFill>
            </a:endParaRPr>
          </a:p>
        </p:txBody>
      </p:sp>
      <p:sp>
        <p:nvSpPr>
          <p:cNvPr id="505" name="Google Shape;505;p83"/>
          <p:cNvSpPr txBox="1"/>
          <p:nvPr>
            <p:ph idx="2" type="title"/>
          </p:nvPr>
        </p:nvSpPr>
        <p:spPr>
          <a:xfrm>
            <a:off x="2483475" y="0"/>
            <a:ext cx="66606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b="1" lang="pt-BR" sz="1200">
                <a:solidFill>
                  <a:srgbClr val="000080"/>
                </a:solidFill>
                <a:highlight>
                  <a:srgbClr val="FFFFFF"/>
                </a:highlight>
                <a:latin typeface="Courier New"/>
                <a:ea typeface="Courier New"/>
                <a:cs typeface="Courier New"/>
                <a:sym typeface="Courier New"/>
              </a:rPr>
              <a:t>val </a:t>
            </a:r>
            <a:r>
              <a:rPr lang="pt-BR" sz="1200">
                <a:solidFill>
                  <a:srgbClr val="000000"/>
                </a:solidFill>
                <a:highlight>
                  <a:srgbClr val="FFFFFF"/>
                </a:highlight>
                <a:latin typeface="Courier New"/>
                <a:ea typeface="Courier New"/>
                <a:cs typeface="Courier New"/>
                <a:sym typeface="Courier New"/>
              </a:rPr>
              <a:t>notary = </a:t>
            </a:r>
            <a:r>
              <a:rPr b="1" lang="pt-BR" sz="1200">
                <a:solidFill>
                  <a:srgbClr val="660E7A"/>
                </a:solidFill>
                <a:highlight>
                  <a:srgbClr val="FFFFFF"/>
                </a:highlight>
                <a:latin typeface="Courier New"/>
                <a:ea typeface="Courier New"/>
                <a:cs typeface="Courier New"/>
                <a:sym typeface="Courier New"/>
              </a:rPr>
              <a:t>serviceHub</a:t>
            </a:r>
            <a:r>
              <a:rPr lang="pt-BR" sz="1200">
                <a:solidFill>
                  <a:srgbClr val="000000"/>
                </a:solidFill>
                <a:highlight>
                  <a:srgbClr val="FFFFFF"/>
                </a:highlight>
                <a:latin typeface="Courier New"/>
                <a:ea typeface="Courier New"/>
                <a:cs typeface="Courier New"/>
                <a:sym typeface="Courier New"/>
              </a:rPr>
              <a:t>.</a:t>
            </a:r>
            <a:r>
              <a:rPr b="1" lang="pt-BR" sz="1200">
                <a:solidFill>
                  <a:srgbClr val="660E7A"/>
                </a:solidFill>
                <a:highlight>
                  <a:srgbClr val="FFFFFF"/>
                </a:highlight>
                <a:latin typeface="Courier New"/>
                <a:ea typeface="Courier New"/>
                <a:cs typeface="Courier New"/>
                <a:sym typeface="Courier New"/>
              </a:rPr>
              <a:t>networkMapCache</a:t>
            </a:r>
            <a:r>
              <a:rPr lang="pt-BR" sz="1200">
                <a:solidFill>
                  <a:srgbClr val="000000"/>
                </a:solidFill>
                <a:highlight>
                  <a:srgbClr val="FFFFFF"/>
                </a:highlight>
                <a:latin typeface="Courier New"/>
                <a:ea typeface="Courier New"/>
                <a:cs typeface="Courier New"/>
                <a:sym typeface="Courier New"/>
              </a:rPr>
              <a:t>.</a:t>
            </a:r>
            <a:r>
              <a:rPr b="1" lang="pt-BR" sz="1200">
                <a:solidFill>
                  <a:srgbClr val="660E7A"/>
                </a:solidFill>
                <a:highlight>
                  <a:srgbClr val="FFFFFF"/>
                </a:highlight>
                <a:latin typeface="Courier New"/>
                <a:ea typeface="Courier New"/>
                <a:cs typeface="Courier New"/>
                <a:sym typeface="Courier New"/>
              </a:rPr>
              <a:t>notaryIdentities</a:t>
            </a:r>
            <a:r>
              <a:rPr lang="pt-BR" sz="1200">
                <a:solidFill>
                  <a:srgbClr val="000000"/>
                </a:solidFill>
                <a:highlight>
                  <a:srgbClr val="FFFFFF"/>
                </a:highlight>
                <a:latin typeface="Courier New"/>
                <a:ea typeface="Courier New"/>
                <a:cs typeface="Courier New"/>
                <a:sym typeface="Courier New"/>
              </a:rPr>
              <a:t>[</a:t>
            </a:r>
            <a:r>
              <a:rPr lang="pt-BR" sz="1200">
                <a:solidFill>
                  <a:srgbClr val="0000FF"/>
                </a:solidFill>
                <a:highlight>
                  <a:srgbClr val="FFFFFF"/>
                </a:highlight>
                <a:latin typeface="Courier New"/>
                <a:ea typeface="Courier New"/>
                <a:cs typeface="Courier New"/>
                <a:sym typeface="Courier New"/>
              </a:rPr>
              <a:t>0</a:t>
            </a: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t/>
            </a:r>
            <a:endParaRPr b="1" sz="12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1000"/>
              </a:spcAft>
              <a:buNone/>
            </a:pPr>
            <a:r>
              <a:t/>
            </a:r>
            <a:endParaRPr b="1" sz="1200">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174" name="Google Shape;174;p30"/>
          <p:cNvPicPr preferRelativeResize="0"/>
          <p:nvPr/>
        </p:nvPicPr>
        <p:blipFill rotWithShape="1">
          <a:blip r:embed="rId3">
            <a:alphaModFix/>
          </a:blip>
          <a:srcRect b="0" l="0" r="0" t="47723"/>
          <a:stretch/>
        </p:blipFill>
        <p:spPr>
          <a:xfrm>
            <a:off x="1219200" y="581675"/>
            <a:ext cx="6420501" cy="44856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84"/>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Construção do </a:t>
            </a:r>
            <a:r>
              <a:rPr lang="pt-BR">
                <a:solidFill>
                  <a:srgbClr val="FFFF00"/>
                </a:solidFill>
              </a:rPr>
              <a:t>State</a:t>
            </a:r>
            <a:r>
              <a:rPr lang="pt-BR"/>
              <a:t>, </a:t>
            </a:r>
            <a:r>
              <a:rPr lang="pt-BR">
                <a:solidFill>
                  <a:srgbClr val="FFFF00"/>
                </a:solidFill>
              </a:rPr>
              <a:t>Comando </a:t>
            </a:r>
            <a:r>
              <a:rPr lang="pt-BR"/>
              <a:t>e da </a:t>
            </a:r>
            <a:r>
              <a:rPr lang="pt-BR">
                <a:solidFill>
                  <a:srgbClr val="FFFF00"/>
                </a:solidFill>
              </a:rPr>
              <a:t>Transação</a:t>
            </a:r>
            <a:endParaRPr>
              <a:solidFill>
                <a:srgbClr val="FFFF00"/>
              </a:solidFill>
            </a:endParaRPr>
          </a:p>
        </p:txBody>
      </p:sp>
      <p:sp>
        <p:nvSpPr>
          <p:cNvPr id="511" name="Google Shape;511;p84"/>
          <p:cNvSpPr txBox="1"/>
          <p:nvPr>
            <p:ph idx="2" type="title"/>
          </p:nvPr>
        </p:nvSpPr>
        <p:spPr>
          <a:xfrm>
            <a:off x="2483475" y="0"/>
            <a:ext cx="66606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iouState = IOUState(</a:t>
            </a:r>
            <a:r>
              <a:rPr b="1" lang="pt-BR" sz="900">
                <a:solidFill>
                  <a:srgbClr val="660E7A"/>
                </a:solidFill>
                <a:highlight>
                  <a:srgbClr val="FFFFFF"/>
                </a:highlight>
                <a:latin typeface="Courier New"/>
                <a:ea typeface="Courier New"/>
                <a:cs typeface="Courier New"/>
                <a:sym typeface="Courier New"/>
              </a:rPr>
              <a:t>iouValue</a:t>
            </a:r>
            <a:r>
              <a:rPr lang="pt-BR" sz="900">
                <a:solidFill>
                  <a:srgbClr val="000000"/>
                </a:solidFill>
                <a:highlight>
                  <a:srgbClr val="FFFFFF"/>
                </a:highlight>
                <a:latin typeface="Courier New"/>
                <a:ea typeface="Courier New"/>
                <a:cs typeface="Courier New"/>
                <a:sym typeface="Courier New"/>
              </a:rPr>
              <a:t>, </a:t>
            </a:r>
            <a:r>
              <a:rPr b="1" lang="pt-BR" sz="900">
                <a:solidFill>
                  <a:srgbClr val="660E7A"/>
                </a:solidFill>
                <a:highlight>
                  <a:srgbClr val="FFFFFF"/>
                </a:highlight>
                <a:latin typeface="Courier New"/>
                <a:ea typeface="Courier New"/>
                <a:cs typeface="Courier New"/>
                <a:sym typeface="Courier New"/>
              </a:rPr>
              <a:t>serviceHub</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myInfo</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legalIdentities</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first</a:t>
            </a:r>
            <a:r>
              <a:rPr lang="pt-BR" sz="900">
                <a:solidFill>
                  <a:srgbClr val="000000"/>
                </a:solidFill>
                <a:highlight>
                  <a:srgbClr val="FFFFFF"/>
                </a:highlight>
                <a:latin typeface="Courier New"/>
                <a:ea typeface="Courier New"/>
                <a:cs typeface="Courier New"/>
                <a:sym typeface="Courier New"/>
              </a:rPr>
              <a:t>(), </a:t>
            </a:r>
            <a:r>
              <a:rPr b="1" lang="pt-BR" sz="900">
                <a:solidFill>
                  <a:srgbClr val="660E7A"/>
                </a:solidFill>
                <a:highlight>
                  <a:srgbClr val="FFFFFF"/>
                </a:highlight>
                <a:latin typeface="Courier New"/>
                <a:ea typeface="Courier New"/>
                <a:cs typeface="Courier New"/>
                <a:sym typeface="Courier New"/>
              </a:rPr>
              <a:t>otherParty</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txCommand = Command(IOUContract.Commands.Create(), iouState.</a:t>
            </a:r>
            <a:r>
              <a:rPr b="1" lang="pt-BR" sz="900">
                <a:solidFill>
                  <a:srgbClr val="660E7A"/>
                </a:solidFill>
                <a:highlight>
                  <a:srgbClr val="FFFFFF"/>
                </a:highlight>
                <a:latin typeface="Courier New"/>
                <a:ea typeface="Courier New"/>
                <a:cs typeface="Courier New"/>
                <a:sym typeface="Courier New"/>
              </a:rPr>
              <a:t>participants</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map </a:t>
            </a:r>
            <a:r>
              <a:rPr b="1" lang="pt-BR" sz="900">
                <a:solidFill>
                  <a:srgbClr val="000000"/>
                </a:solidFill>
                <a:highlight>
                  <a:srgbClr val="FFFFFF"/>
                </a:highlight>
                <a:latin typeface="Courier New"/>
                <a:ea typeface="Courier New"/>
                <a:cs typeface="Courier New"/>
                <a:sym typeface="Courier New"/>
              </a:rPr>
              <a:t>{ it</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owningKey </a:t>
            </a:r>
            <a:r>
              <a:rPr b="1" lang="pt-BR" sz="900">
                <a:solidFill>
                  <a:srgbClr val="000000"/>
                </a:solidFill>
                <a:highlight>
                  <a:srgbClr val="FFFFFF"/>
                </a:highlight>
                <a:latin typeface="Courier New"/>
                <a:ea typeface="Courier New"/>
                <a:cs typeface="Courier New"/>
                <a:sym typeface="Courier New"/>
              </a:rPr>
              <a:t>}</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txBuilder = TransactionBuilder(notary)</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.addOutputState(iouState, </a:t>
            </a:r>
            <a:r>
              <a:rPr i="1" lang="pt-BR" sz="900">
                <a:solidFill>
                  <a:srgbClr val="660E7A"/>
                </a:solidFill>
                <a:highlight>
                  <a:srgbClr val="FFFFFF"/>
                </a:highlight>
                <a:latin typeface="Courier New"/>
                <a:ea typeface="Courier New"/>
                <a:cs typeface="Courier New"/>
                <a:sym typeface="Courier New"/>
              </a:rPr>
              <a:t>IOU_CONTRACT_ID</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.addCommand(txCommand)</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1000"/>
              </a:spcAft>
              <a:buNone/>
            </a:pPr>
            <a:r>
              <a:t/>
            </a:r>
            <a:endParaRPr b="1" sz="1200">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85"/>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FFFF00"/>
                </a:solidFill>
              </a:rPr>
              <a:t>Validação </a:t>
            </a:r>
            <a:r>
              <a:rPr lang="pt-BR"/>
              <a:t>e </a:t>
            </a:r>
            <a:r>
              <a:rPr lang="pt-BR">
                <a:solidFill>
                  <a:srgbClr val="FFFF00"/>
                </a:solidFill>
              </a:rPr>
              <a:t>Assinatura </a:t>
            </a:r>
            <a:r>
              <a:rPr lang="pt-BR"/>
              <a:t>da Transação</a:t>
            </a:r>
            <a:endParaRPr/>
          </a:p>
        </p:txBody>
      </p:sp>
      <p:sp>
        <p:nvSpPr>
          <p:cNvPr id="517" name="Google Shape;517;p85"/>
          <p:cNvSpPr txBox="1"/>
          <p:nvPr>
            <p:ph idx="2" type="title"/>
          </p:nvPr>
        </p:nvSpPr>
        <p:spPr>
          <a:xfrm>
            <a:off x="2483475" y="0"/>
            <a:ext cx="66606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pt-BR" sz="1200">
                <a:solidFill>
                  <a:srgbClr val="000000"/>
                </a:solidFill>
                <a:highlight>
                  <a:srgbClr val="FFFFFF"/>
                </a:highlight>
                <a:latin typeface="Courier New"/>
                <a:ea typeface="Courier New"/>
                <a:cs typeface="Courier New"/>
                <a:sym typeface="Courier New"/>
              </a:rPr>
              <a:t>txBuilder.verify(</a:t>
            </a:r>
            <a:r>
              <a:rPr b="1" lang="pt-BR" sz="1200">
                <a:solidFill>
                  <a:srgbClr val="660E7A"/>
                </a:solidFill>
                <a:highlight>
                  <a:srgbClr val="FFFFFF"/>
                </a:highlight>
                <a:latin typeface="Courier New"/>
                <a:ea typeface="Courier New"/>
                <a:cs typeface="Courier New"/>
                <a:sym typeface="Courier New"/>
              </a:rPr>
              <a:t>serviceHub</a:t>
            </a:r>
            <a:r>
              <a:rPr lang="pt-BR" sz="1200">
                <a:solidFill>
                  <a:srgbClr val="000000"/>
                </a:solidFill>
                <a:highlight>
                  <a:srgbClr val="FFFFFF"/>
                </a:highlight>
                <a:latin typeface="Courier New"/>
                <a:ea typeface="Courier New"/>
                <a:cs typeface="Courier New"/>
                <a:sym typeface="Courier New"/>
              </a:rPr>
              <a:t>)</a:t>
            </a:r>
            <a:endParaRPr i="1" sz="1200">
              <a:solidFill>
                <a:srgbClr val="80808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1200">
                <a:solidFill>
                  <a:srgbClr val="000080"/>
                </a:solidFill>
                <a:highlight>
                  <a:srgbClr val="FFFFFF"/>
                </a:highlight>
                <a:latin typeface="Courier New"/>
                <a:ea typeface="Courier New"/>
                <a:cs typeface="Courier New"/>
                <a:sym typeface="Courier New"/>
              </a:rPr>
              <a:t>val </a:t>
            </a:r>
            <a:r>
              <a:rPr lang="pt-BR" sz="1200">
                <a:solidFill>
                  <a:srgbClr val="000000"/>
                </a:solidFill>
                <a:highlight>
                  <a:srgbClr val="FFFFFF"/>
                </a:highlight>
                <a:latin typeface="Courier New"/>
                <a:ea typeface="Courier New"/>
                <a:cs typeface="Courier New"/>
                <a:sym typeface="Courier New"/>
              </a:rPr>
              <a:t>partSignedTx = </a:t>
            </a:r>
            <a:r>
              <a:rPr b="1" lang="pt-BR" sz="1200">
                <a:solidFill>
                  <a:srgbClr val="660E7A"/>
                </a:solidFill>
                <a:highlight>
                  <a:srgbClr val="FFFFFF"/>
                </a:highlight>
                <a:latin typeface="Courier New"/>
                <a:ea typeface="Courier New"/>
                <a:cs typeface="Courier New"/>
                <a:sym typeface="Courier New"/>
              </a:rPr>
              <a:t>serviceHub</a:t>
            </a:r>
            <a:r>
              <a:rPr lang="pt-BR" sz="1200">
                <a:solidFill>
                  <a:srgbClr val="000000"/>
                </a:solidFill>
                <a:highlight>
                  <a:srgbClr val="FFFFFF"/>
                </a:highlight>
                <a:latin typeface="Courier New"/>
                <a:ea typeface="Courier New"/>
                <a:cs typeface="Courier New"/>
                <a:sym typeface="Courier New"/>
              </a:rPr>
              <a:t>.signInitialTransaction(txBuilder)</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t/>
            </a:r>
            <a:endParaRPr b="1" sz="12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1000"/>
              </a:spcAft>
              <a:buNone/>
            </a:pPr>
            <a:r>
              <a:t/>
            </a:r>
            <a:endParaRPr b="1" sz="1200">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86"/>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FFFF00"/>
                </a:solidFill>
              </a:rPr>
              <a:t>Coleta </a:t>
            </a:r>
            <a:r>
              <a:rPr lang="pt-BR"/>
              <a:t>de</a:t>
            </a:r>
            <a:r>
              <a:rPr lang="pt-BR">
                <a:solidFill>
                  <a:srgbClr val="FFFF00"/>
                </a:solidFill>
              </a:rPr>
              <a:t> </a:t>
            </a:r>
            <a:r>
              <a:rPr lang="pt-BR"/>
              <a:t>Assinaturas</a:t>
            </a:r>
            <a:endParaRPr/>
          </a:p>
        </p:txBody>
      </p:sp>
      <p:sp>
        <p:nvSpPr>
          <p:cNvPr id="523" name="Google Shape;523;p86"/>
          <p:cNvSpPr txBox="1"/>
          <p:nvPr>
            <p:ph idx="2" type="title"/>
          </p:nvPr>
        </p:nvSpPr>
        <p:spPr>
          <a:xfrm>
            <a:off x="2483475" y="0"/>
            <a:ext cx="66606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b="1" lang="pt-BR" sz="1200">
                <a:solidFill>
                  <a:srgbClr val="000080"/>
                </a:solidFill>
                <a:highlight>
                  <a:srgbClr val="FFFFFF"/>
                </a:highlight>
                <a:latin typeface="Courier New"/>
                <a:ea typeface="Courier New"/>
                <a:cs typeface="Courier New"/>
                <a:sym typeface="Courier New"/>
              </a:rPr>
              <a:t>val </a:t>
            </a:r>
            <a:r>
              <a:rPr lang="pt-BR" sz="1200">
                <a:solidFill>
                  <a:srgbClr val="000000"/>
                </a:solidFill>
                <a:highlight>
                  <a:srgbClr val="FFFFFF"/>
                </a:highlight>
                <a:latin typeface="Courier New"/>
                <a:ea typeface="Courier New"/>
                <a:cs typeface="Courier New"/>
                <a:sym typeface="Courier New"/>
              </a:rPr>
              <a:t>otherPartyFlow = initiateFlow(</a:t>
            </a:r>
            <a:r>
              <a:rPr b="1" lang="pt-BR" sz="1200">
                <a:solidFill>
                  <a:srgbClr val="660E7A"/>
                </a:solidFill>
                <a:highlight>
                  <a:srgbClr val="FFFFFF"/>
                </a:highlight>
                <a:latin typeface="Courier New"/>
                <a:ea typeface="Courier New"/>
                <a:cs typeface="Courier New"/>
                <a:sym typeface="Courier New"/>
              </a:rPr>
              <a:t>otherParty</a:t>
            </a: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1200">
                <a:solidFill>
                  <a:srgbClr val="000080"/>
                </a:solidFill>
                <a:highlight>
                  <a:srgbClr val="FFFFFF"/>
                </a:highlight>
                <a:latin typeface="Courier New"/>
                <a:ea typeface="Courier New"/>
                <a:cs typeface="Courier New"/>
                <a:sym typeface="Courier New"/>
              </a:rPr>
              <a:t>val </a:t>
            </a:r>
            <a:r>
              <a:rPr lang="pt-BR" sz="1200">
                <a:solidFill>
                  <a:srgbClr val="000000"/>
                </a:solidFill>
                <a:highlight>
                  <a:srgbClr val="FFFFFF"/>
                </a:highlight>
                <a:latin typeface="Courier New"/>
                <a:ea typeface="Courier New"/>
                <a:cs typeface="Courier New"/>
                <a:sym typeface="Courier New"/>
              </a:rPr>
              <a:t>fullySignedTx = subFlow(CollectSignaturesFlow(partSignedTx, </a:t>
            </a:r>
            <a:endParaRPr sz="1200">
              <a:solidFill>
                <a:srgbClr val="000000"/>
              </a:solidFill>
              <a:highlight>
                <a:srgbClr val="FFFFFF"/>
              </a:highlight>
              <a:latin typeface="Courier New"/>
              <a:ea typeface="Courier New"/>
              <a:cs typeface="Courier New"/>
              <a:sym typeface="Courier New"/>
            </a:endParaRPr>
          </a:p>
          <a:p>
            <a:pPr indent="457200" lvl="0" marL="457200" rtl="0" algn="l">
              <a:lnSpc>
                <a:spcPct val="115000"/>
              </a:lnSpc>
              <a:spcBef>
                <a:spcPts val="1000"/>
              </a:spcBef>
              <a:spcAft>
                <a:spcPts val="0"/>
              </a:spcAft>
              <a:buNone/>
            </a:pPr>
            <a:r>
              <a:rPr i="1" lang="pt-BR" sz="1200">
                <a:solidFill>
                  <a:srgbClr val="000000"/>
                </a:solidFill>
                <a:highlight>
                  <a:srgbClr val="FFFFFF"/>
                </a:highlight>
                <a:latin typeface="Courier New"/>
                <a:ea typeface="Courier New"/>
                <a:cs typeface="Courier New"/>
                <a:sym typeface="Courier New"/>
              </a:rPr>
              <a:t>setOf</a:t>
            </a:r>
            <a:r>
              <a:rPr lang="pt-BR" sz="1200">
                <a:solidFill>
                  <a:srgbClr val="000000"/>
                </a:solidFill>
                <a:highlight>
                  <a:srgbClr val="FFFFFF"/>
                </a:highlight>
                <a:latin typeface="Courier New"/>
                <a:ea typeface="Courier New"/>
                <a:cs typeface="Courier New"/>
                <a:sym typeface="Courier New"/>
              </a:rPr>
              <a:t>(otherPartyFlow))</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1000"/>
              </a:spcAft>
              <a:buNone/>
            </a:pPr>
            <a:r>
              <a:t/>
            </a:r>
            <a:endParaRPr sz="120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87"/>
          <p:cNvSpPr txBox="1"/>
          <p:nvPr>
            <p:ph idx="2" type="title"/>
          </p:nvPr>
        </p:nvSpPr>
        <p:spPr>
          <a:xfrm>
            <a:off x="2483475" y="0"/>
            <a:ext cx="66606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pt-BR" sz="1200">
                <a:solidFill>
                  <a:srgbClr val="000000"/>
                </a:solidFill>
                <a:highlight>
                  <a:srgbClr val="FFFFFF"/>
                </a:highlight>
                <a:latin typeface="Courier New"/>
                <a:ea typeface="Courier New"/>
                <a:cs typeface="Courier New"/>
                <a:sym typeface="Courier New"/>
              </a:rPr>
              <a:t>subFlow(FinalityFlow(fullySignedTx))</a:t>
            </a:r>
            <a:endParaRPr b="1" sz="12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1000"/>
              </a:spcAft>
              <a:buNone/>
            </a:pPr>
            <a:r>
              <a:t/>
            </a:r>
            <a:endParaRPr sz="1200">
              <a:solidFill>
                <a:srgbClr val="000000"/>
              </a:solidFill>
              <a:highlight>
                <a:srgbClr val="FFFFFF"/>
              </a:highlight>
              <a:latin typeface="Courier New"/>
              <a:ea typeface="Courier New"/>
              <a:cs typeface="Courier New"/>
              <a:sym typeface="Courier New"/>
            </a:endParaRPr>
          </a:p>
        </p:txBody>
      </p:sp>
      <p:sp>
        <p:nvSpPr>
          <p:cNvPr id="529" name="Google Shape;529;p87"/>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FFFF00"/>
                </a:solidFill>
              </a:rPr>
              <a:t>Notarização e Gravação </a:t>
            </a:r>
            <a:r>
              <a:rPr lang="pt-BR"/>
              <a:t>da transação</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88"/>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Este é o processo que vemos no nó que fez o envio da transação, na recepção da transação pelo outro nó temos:</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89"/>
          <p:cNvSpPr txBox="1"/>
          <p:nvPr>
            <p:ph idx="2" type="title"/>
          </p:nvPr>
        </p:nvSpPr>
        <p:spPr>
          <a:xfrm>
            <a:off x="2483475" y="0"/>
            <a:ext cx="66606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pt-BR" sz="900">
                <a:solidFill>
                  <a:srgbClr val="000080"/>
                </a:solidFill>
                <a:highlight>
                  <a:srgbClr val="FFFFFF"/>
                </a:highlight>
                <a:latin typeface="Courier New"/>
                <a:ea typeface="Courier New"/>
                <a:cs typeface="Courier New"/>
                <a:sym typeface="Courier New"/>
              </a:rPr>
              <a:t>@InitiatedBy</a:t>
            </a:r>
            <a:r>
              <a:rPr lang="pt-BR" sz="900">
                <a:solidFill>
                  <a:srgbClr val="000000"/>
                </a:solidFill>
                <a:highlight>
                  <a:srgbClr val="FFFFFF"/>
                </a:highlight>
                <a:latin typeface="Courier New"/>
                <a:ea typeface="Courier New"/>
                <a:cs typeface="Courier New"/>
                <a:sym typeface="Courier New"/>
              </a:rPr>
              <a:t>(Initiator::</a:t>
            </a:r>
            <a:r>
              <a:rPr b="1" lang="pt-BR" sz="900">
                <a:solidFill>
                  <a:srgbClr val="000080"/>
                </a:solidFill>
                <a:highlight>
                  <a:srgbClr val="FFFFFF"/>
                </a:highlight>
                <a:latin typeface="Courier New"/>
                <a:ea typeface="Courier New"/>
                <a:cs typeface="Courier New"/>
                <a:sym typeface="Courier New"/>
              </a:rPr>
              <a:t>class</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900">
                <a:solidFill>
                  <a:srgbClr val="000080"/>
                </a:solidFill>
                <a:highlight>
                  <a:srgbClr val="FFFFFF"/>
                </a:highlight>
                <a:latin typeface="Courier New"/>
                <a:ea typeface="Courier New"/>
                <a:cs typeface="Courier New"/>
                <a:sym typeface="Courier New"/>
              </a:rPr>
              <a:t>class </a:t>
            </a:r>
            <a:r>
              <a:rPr lang="pt-BR" sz="900">
                <a:solidFill>
                  <a:srgbClr val="000000"/>
                </a:solidFill>
                <a:highlight>
                  <a:srgbClr val="FFFFFF"/>
                </a:highlight>
                <a:latin typeface="Courier New"/>
                <a:ea typeface="Courier New"/>
                <a:cs typeface="Courier New"/>
                <a:sym typeface="Courier New"/>
              </a:rPr>
              <a:t>Acceptor(</a:t>
            </a:r>
            <a:r>
              <a:rPr b="1" lang="pt-BR" sz="900">
                <a:solidFill>
                  <a:srgbClr val="000080"/>
                </a:solidFill>
                <a:highlight>
                  <a:srgbClr val="FFFFFF"/>
                </a:highlight>
                <a:latin typeface="Courier New"/>
                <a:ea typeface="Courier New"/>
                <a:cs typeface="Courier New"/>
                <a:sym typeface="Courier New"/>
              </a:rPr>
              <a:t>val </a:t>
            </a:r>
            <a:r>
              <a:rPr b="1" lang="pt-BR" sz="900">
                <a:solidFill>
                  <a:srgbClr val="660E7A"/>
                </a:solidFill>
                <a:highlight>
                  <a:srgbClr val="FFFFFF"/>
                </a:highlight>
                <a:latin typeface="Courier New"/>
                <a:ea typeface="Courier New"/>
                <a:cs typeface="Courier New"/>
                <a:sym typeface="Courier New"/>
              </a:rPr>
              <a:t>otherPartyFlow</a:t>
            </a:r>
            <a:r>
              <a:rPr lang="pt-BR" sz="900">
                <a:solidFill>
                  <a:srgbClr val="000000"/>
                </a:solidFill>
                <a:highlight>
                  <a:srgbClr val="FFFFFF"/>
                </a:highlight>
                <a:latin typeface="Courier New"/>
                <a:ea typeface="Courier New"/>
                <a:cs typeface="Courier New"/>
                <a:sym typeface="Courier New"/>
              </a:rPr>
              <a:t>: FlowSession) : FlowLogic&lt;SignedTransaction&gt;()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lang="pt-BR" sz="900">
                <a:solidFill>
                  <a:srgbClr val="000080"/>
                </a:solidFill>
                <a:highlight>
                  <a:srgbClr val="FFFFFF"/>
                </a:highlight>
                <a:latin typeface="Courier New"/>
                <a:ea typeface="Courier New"/>
                <a:cs typeface="Courier New"/>
                <a:sym typeface="Courier New"/>
              </a:rPr>
              <a:t>@Suspendable</a:t>
            </a:r>
            <a:endParaRPr sz="9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8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override fun </a:t>
            </a:r>
            <a:r>
              <a:rPr lang="pt-BR" sz="900">
                <a:solidFill>
                  <a:srgbClr val="000000"/>
                </a:solidFill>
                <a:highlight>
                  <a:srgbClr val="FFFFFF"/>
                </a:highlight>
                <a:latin typeface="Courier New"/>
                <a:ea typeface="Courier New"/>
                <a:cs typeface="Courier New"/>
                <a:sym typeface="Courier New"/>
              </a:rPr>
              <a:t>call(): SignedTransaction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signTransactionFlow = </a:t>
            </a:r>
            <a:r>
              <a:rPr b="1" lang="pt-BR" sz="900">
                <a:solidFill>
                  <a:srgbClr val="000080"/>
                </a:solidFill>
                <a:highlight>
                  <a:srgbClr val="FFFFFF"/>
                </a:highlight>
                <a:latin typeface="Courier New"/>
                <a:ea typeface="Courier New"/>
                <a:cs typeface="Courier New"/>
                <a:sym typeface="Courier New"/>
              </a:rPr>
              <a:t>object </a:t>
            </a:r>
            <a:r>
              <a:rPr lang="pt-BR" sz="900">
                <a:solidFill>
                  <a:srgbClr val="000000"/>
                </a:solidFill>
                <a:highlight>
                  <a:srgbClr val="FFFFFF"/>
                </a:highlight>
                <a:latin typeface="Courier New"/>
                <a:ea typeface="Courier New"/>
                <a:cs typeface="Courier New"/>
                <a:sym typeface="Courier New"/>
              </a:rPr>
              <a:t>: SignTransactionFlow(</a:t>
            </a:r>
            <a:r>
              <a:rPr b="1" lang="pt-BR" sz="900">
                <a:solidFill>
                  <a:srgbClr val="660E7A"/>
                </a:solidFill>
                <a:highlight>
                  <a:srgbClr val="FFFFFF"/>
                </a:highlight>
                <a:latin typeface="Courier New"/>
                <a:ea typeface="Courier New"/>
                <a:cs typeface="Courier New"/>
                <a:sym typeface="Courier New"/>
              </a:rPr>
              <a:t>otherPartyFlow</a:t>
            </a:r>
            <a:r>
              <a:rPr lang="pt-BR"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override fun </a:t>
            </a:r>
            <a:r>
              <a:rPr lang="pt-BR" sz="900">
                <a:solidFill>
                  <a:srgbClr val="000000"/>
                </a:solidFill>
                <a:highlight>
                  <a:srgbClr val="FFFFFF"/>
                </a:highlight>
                <a:latin typeface="Courier New"/>
                <a:ea typeface="Courier New"/>
                <a:cs typeface="Courier New"/>
                <a:sym typeface="Courier New"/>
              </a:rPr>
              <a:t>checkTransaction(stx: SignedTransaction) = </a:t>
            </a:r>
            <a:r>
              <a:rPr i="1" lang="pt-BR" sz="900">
                <a:solidFill>
                  <a:srgbClr val="000000"/>
                </a:solidFill>
                <a:highlight>
                  <a:srgbClr val="FFFFFF"/>
                </a:highlight>
                <a:latin typeface="Courier New"/>
                <a:ea typeface="Courier New"/>
                <a:cs typeface="Courier New"/>
                <a:sym typeface="Courier New"/>
              </a:rPr>
              <a:t>requireThat </a:t>
            </a:r>
            <a:r>
              <a:rPr b="1" lang="pt-BR" sz="900">
                <a:solidFill>
                  <a:srgbClr val="000000"/>
                </a:solidFill>
                <a:highlight>
                  <a:srgbClr val="FFFFFF"/>
                </a:highlight>
                <a:latin typeface="Courier New"/>
                <a:ea typeface="Courier New"/>
                <a:cs typeface="Courier New"/>
                <a:sym typeface="Courier New"/>
              </a:rPr>
              <a:t>{</a:t>
            </a:r>
            <a:endParaRPr b="1"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output = stx.</a:t>
            </a:r>
            <a:r>
              <a:rPr b="1" lang="pt-BR" sz="900">
                <a:solidFill>
                  <a:srgbClr val="660E7A"/>
                </a:solidFill>
                <a:highlight>
                  <a:srgbClr val="FFFFFF"/>
                </a:highlight>
                <a:latin typeface="Courier New"/>
                <a:ea typeface="Courier New"/>
                <a:cs typeface="Courier New"/>
                <a:sym typeface="Courier New"/>
              </a:rPr>
              <a:t>tx</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outputs</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single</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data</a:t>
            </a:r>
            <a:endParaRPr b="1" sz="900">
              <a:solidFill>
                <a:srgbClr val="660E7A"/>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900">
                <a:solidFill>
                  <a:srgbClr val="660E7A"/>
                </a:solidFill>
                <a:highlight>
                  <a:srgbClr val="FFFFFF"/>
                </a:highlight>
                <a:latin typeface="Courier New"/>
                <a:ea typeface="Courier New"/>
                <a:cs typeface="Courier New"/>
                <a:sym typeface="Courier New"/>
              </a:rPr>
              <a:t>               </a:t>
            </a:r>
            <a:r>
              <a:rPr b="1" lang="pt-BR" sz="900">
                <a:solidFill>
                  <a:srgbClr val="008000"/>
                </a:solidFill>
                <a:highlight>
                  <a:srgbClr val="FFFFFF"/>
                </a:highlight>
                <a:latin typeface="Courier New"/>
                <a:ea typeface="Courier New"/>
                <a:cs typeface="Courier New"/>
                <a:sym typeface="Courier New"/>
              </a:rPr>
              <a:t>"This must be an IOU transaction." </a:t>
            </a:r>
            <a:r>
              <a:rPr i="1" lang="pt-BR" sz="900">
                <a:solidFill>
                  <a:srgbClr val="000000"/>
                </a:solidFill>
                <a:highlight>
                  <a:srgbClr val="FFFFFF"/>
                </a:highlight>
                <a:latin typeface="Courier New"/>
                <a:ea typeface="Courier New"/>
                <a:cs typeface="Courier New"/>
                <a:sym typeface="Courier New"/>
              </a:rPr>
              <a:t>using </a:t>
            </a:r>
            <a:r>
              <a:rPr lang="pt-BR" sz="900">
                <a:solidFill>
                  <a:srgbClr val="000000"/>
                </a:solidFill>
                <a:highlight>
                  <a:srgbClr val="FFFFFF"/>
                </a:highlight>
                <a:latin typeface="Courier New"/>
                <a:ea typeface="Courier New"/>
                <a:cs typeface="Courier New"/>
                <a:sym typeface="Courier New"/>
              </a:rPr>
              <a:t>(output </a:t>
            </a:r>
            <a:r>
              <a:rPr b="1" lang="pt-BR" sz="900">
                <a:solidFill>
                  <a:srgbClr val="000080"/>
                </a:solidFill>
                <a:highlight>
                  <a:srgbClr val="FFFFFF"/>
                </a:highlight>
                <a:latin typeface="Courier New"/>
                <a:ea typeface="Courier New"/>
                <a:cs typeface="Courier New"/>
                <a:sym typeface="Courier New"/>
              </a:rPr>
              <a:t>is </a:t>
            </a:r>
            <a:r>
              <a:rPr lang="pt-BR" sz="900">
                <a:solidFill>
                  <a:srgbClr val="000000"/>
                </a:solidFill>
                <a:highlight>
                  <a:srgbClr val="FFFFFF"/>
                </a:highlight>
                <a:latin typeface="Courier New"/>
                <a:ea typeface="Courier New"/>
                <a:cs typeface="Courier New"/>
                <a:sym typeface="Courier New"/>
              </a:rPr>
              <a:t>IOUState)</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iou = output </a:t>
            </a:r>
            <a:r>
              <a:rPr b="1" lang="pt-BR" sz="900">
                <a:solidFill>
                  <a:srgbClr val="000080"/>
                </a:solidFill>
                <a:highlight>
                  <a:srgbClr val="FFFFFF"/>
                </a:highlight>
                <a:latin typeface="Courier New"/>
                <a:ea typeface="Courier New"/>
                <a:cs typeface="Courier New"/>
                <a:sym typeface="Courier New"/>
              </a:rPr>
              <a:t>as </a:t>
            </a:r>
            <a:r>
              <a:rPr lang="pt-BR" sz="900">
                <a:solidFill>
                  <a:srgbClr val="000000"/>
                </a:solidFill>
                <a:highlight>
                  <a:srgbClr val="FFFFFF"/>
                </a:highlight>
                <a:latin typeface="Courier New"/>
                <a:ea typeface="Courier New"/>
                <a:cs typeface="Courier New"/>
                <a:sym typeface="Courier New"/>
              </a:rPr>
              <a:t>IOUState</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8000"/>
                </a:solidFill>
                <a:highlight>
                  <a:srgbClr val="FFFFFF"/>
                </a:highlight>
                <a:latin typeface="Courier New"/>
                <a:ea typeface="Courier New"/>
                <a:cs typeface="Courier New"/>
                <a:sym typeface="Courier New"/>
              </a:rPr>
              <a:t>"I won't accept IOUs with a value over 100." </a:t>
            </a:r>
            <a:r>
              <a:rPr i="1" lang="pt-BR" sz="900">
                <a:solidFill>
                  <a:srgbClr val="000000"/>
                </a:solidFill>
                <a:highlight>
                  <a:srgbClr val="FFFFFF"/>
                </a:highlight>
                <a:latin typeface="Courier New"/>
                <a:ea typeface="Courier New"/>
                <a:cs typeface="Courier New"/>
                <a:sym typeface="Courier New"/>
              </a:rPr>
              <a:t>using </a:t>
            </a:r>
            <a:r>
              <a:rPr lang="pt-BR" sz="900">
                <a:solidFill>
                  <a:srgbClr val="000000"/>
                </a:solidFill>
                <a:highlight>
                  <a:srgbClr val="FFFFFF"/>
                </a:highlight>
                <a:latin typeface="Courier New"/>
                <a:ea typeface="Courier New"/>
                <a:cs typeface="Courier New"/>
                <a:sym typeface="Courier New"/>
              </a:rPr>
              <a:t>(iou.</a:t>
            </a:r>
            <a:r>
              <a:rPr b="1" lang="pt-BR" sz="900">
                <a:solidFill>
                  <a:srgbClr val="660E7A"/>
                </a:solidFill>
                <a:highlight>
                  <a:srgbClr val="FFFFFF"/>
                </a:highlight>
                <a:latin typeface="Courier New"/>
                <a:ea typeface="Courier New"/>
                <a:cs typeface="Courier New"/>
                <a:sym typeface="Courier New"/>
              </a:rPr>
              <a:t>value </a:t>
            </a:r>
            <a:r>
              <a:rPr lang="pt-BR" sz="900">
                <a:solidFill>
                  <a:srgbClr val="000000"/>
                </a:solidFill>
                <a:highlight>
                  <a:srgbClr val="FFFFFF"/>
                </a:highlight>
                <a:latin typeface="Courier New"/>
                <a:ea typeface="Courier New"/>
                <a:cs typeface="Courier New"/>
                <a:sym typeface="Courier New"/>
              </a:rPr>
              <a:t>&lt;= </a:t>
            </a:r>
            <a:r>
              <a:rPr lang="pt-BR" sz="900">
                <a:solidFill>
                  <a:srgbClr val="0000FF"/>
                </a:solidFill>
                <a:highlight>
                  <a:srgbClr val="FFFFFF"/>
                </a:highlight>
                <a:latin typeface="Courier New"/>
                <a:ea typeface="Courier New"/>
                <a:cs typeface="Courier New"/>
                <a:sym typeface="Courier New"/>
              </a:rPr>
              <a:t>100</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00"/>
                </a:solidFill>
                <a:highlight>
                  <a:srgbClr val="FFFFFF"/>
                </a:highlight>
                <a:latin typeface="Courier New"/>
                <a:ea typeface="Courier New"/>
                <a:cs typeface="Courier New"/>
                <a:sym typeface="Courier New"/>
              </a:rPr>
              <a:t>}</a:t>
            </a:r>
            <a:endParaRPr b="1"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900">
                <a:solidFill>
                  <a:srgbClr val="000000"/>
                </a:solidFill>
                <a:highlight>
                  <a:srgbClr val="FFFFFF"/>
                </a:highlight>
                <a:latin typeface="Courier New"/>
                <a:ea typeface="Courier New"/>
                <a:cs typeface="Courier New"/>
                <a:sym typeface="Courier New"/>
              </a:rPr>
              <a:t>       </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return </a:t>
            </a:r>
            <a:r>
              <a:rPr lang="pt-BR" sz="900">
                <a:solidFill>
                  <a:srgbClr val="000000"/>
                </a:solidFill>
                <a:highlight>
                  <a:srgbClr val="FFFFFF"/>
                </a:highlight>
                <a:latin typeface="Courier New"/>
                <a:ea typeface="Courier New"/>
                <a:cs typeface="Courier New"/>
                <a:sym typeface="Courier New"/>
              </a:rPr>
              <a:t>subFlow(signTransactionFlow)</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1000"/>
              </a:spcAft>
              <a:buNone/>
            </a:pPr>
            <a:r>
              <a:rPr lang="pt-BR" sz="9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p:txBody>
      </p:sp>
      <p:sp>
        <p:nvSpPr>
          <p:cNvPr id="540" name="Google Shape;540;p89"/>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FFFF00"/>
                </a:solidFill>
              </a:rPr>
              <a:t>Validação</a:t>
            </a:r>
            <a:r>
              <a:rPr lang="pt-BR">
                <a:solidFill>
                  <a:srgbClr val="FFFF00"/>
                </a:solidFill>
              </a:rPr>
              <a:t> </a:t>
            </a:r>
            <a:r>
              <a:rPr lang="pt-BR"/>
              <a:t>da transação no outro Nó</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90"/>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Temos quatro </a:t>
            </a:r>
            <a:r>
              <a:rPr lang="pt-BR" sz="2400">
                <a:solidFill>
                  <a:srgbClr val="FFFF00"/>
                </a:solidFill>
                <a:latin typeface="Lato"/>
                <a:ea typeface="Lato"/>
                <a:cs typeface="Lato"/>
                <a:sym typeface="Lato"/>
              </a:rPr>
              <a:t>anotações </a:t>
            </a:r>
            <a:r>
              <a:rPr lang="pt-BR" sz="2400">
                <a:solidFill>
                  <a:srgbClr val="FFFFFF"/>
                </a:solidFill>
                <a:latin typeface="Lato"/>
                <a:ea typeface="Lato"/>
                <a:cs typeface="Lato"/>
                <a:sym typeface="Lato"/>
              </a:rPr>
              <a:t>que são utilizadas para declarar o comportamento do flow.</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91"/>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sp>
        <p:nvSpPr>
          <p:cNvPr id="551" name="Google Shape;551;p91"/>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Anotações</a:t>
            </a:r>
            <a:endParaRPr/>
          </a:p>
        </p:txBody>
      </p:sp>
      <p:sp>
        <p:nvSpPr>
          <p:cNvPr id="552" name="Google Shape;552;p91"/>
          <p:cNvSpPr txBox="1"/>
          <p:nvPr>
            <p:ph idx="2" type="title"/>
          </p:nvPr>
        </p:nvSpPr>
        <p:spPr>
          <a:xfrm>
            <a:off x="3707675" y="0"/>
            <a:ext cx="5436300" cy="5143500"/>
          </a:xfrm>
          <a:prstGeom prst="rect">
            <a:avLst/>
          </a:prstGeom>
          <a:solidFill>
            <a:srgbClr val="FFFFFF"/>
          </a:solidFill>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b="1" lang="pt-BR">
                <a:solidFill>
                  <a:srgbClr val="073763"/>
                </a:solidFill>
              </a:rPr>
              <a:t>@InitiatingFlow</a:t>
            </a:r>
            <a:r>
              <a:rPr b="1" lang="pt-BR">
                <a:solidFill>
                  <a:srgbClr val="073763"/>
                </a:solidFill>
              </a:rPr>
              <a:t>: </a:t>
            </a:r>
            <a:r>
              <a:rPr lang="pt-BR">
                <a:solidFill>
                  <a:srgbClr val="073763"/>
                </a:solidFill>
              </a:rPr>
              <a:t>Indica que esta classe é a classe que irá iniciar o Flow</a:t>
            </a:r>
            <a:r>
              <a:rPr lang="pt-BR">
                <a:solidFill>
                  <a:srgbClr val="073763"/>
                </a:solidFill>
              </a:rPr>
              <a:t>.</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@StartableByRPC</a:t>
            </a:r>
            <a:r>
              <a:rPr lang="pt-BR">
                <a:solidFill>
                  <a:srgbClr val="073763"/>
                </a:solidFill>
              </a:rPr>
              <a:t>: Indica que este flow pode ser chamado diretamente por serviços externos.</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@Suspendable</a:t>
            </a:r>
            <a:r>
              <a:rPr lang="pt-BR">
                <a:solidFill>
                  <a:srgbClr val="073763"/>
                </a:solidFill>
              </a:rPr>
              <a:t>: Indica que este método ao ser blockado por uma chamada a um serviço externo, pode ser suspendido e colocado outro método para executar nesta Thread.</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b="1" lang="pt-BR">
                <a:solidFill>
                  <a:srgbClr val="073763"/>
                </a:solidFill>
              </a:rPr>
              <a:t>@InitiateBy(Initiator::class)</a:t>
            </a:r>
            <a:r>
              <a:rPr lang="pt-BR">
                <a:solidFill>
                  <a:srgbClr val="073763"/>
                </a:solidFill>
              </a:rPr>
              <a:t>: Indica que esta classe que irá responder às chamadas da classe Initiator.</a:t>
            </a:r>
            <a:endParaRPr>
              <a:solidFill>
                <a:srgbClr val="073763"/>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92"/>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O que aprendemos até aqui?</a:t>
            </a:r>
            <a:endParaRPr/>
          </a:p>
        </p:txBody>
      </p:sp>
      <p:sp>
        <p:nvSpPr>
          <p:cNvPr id="558" name="Google Shape;558;p92"/>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lang="pt-BR">
                <a:solidFill>
                  <a:srgbClr val="073763"/>
                </a:solidFill>
              </a:rPr>
              <a:t>O que é um </a:t>
            </a:r>
            <a:r>
              <a:rPr b="1" lang="pt-BR">
                <a:solidFill>
                  <a:srgbClr val="073763"/>
                </a:solidFill>
              </a:rPr>
              <a:t>Flow</a:t>
            </a:r>
            <a:endParaRPr b="1">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Como </a:t>
            </a:r>
            <a:r>
              <a:rPr b="1" lang="pt-BR">
                <a:solidFill>
                  <a:srgbClr val="073763"/>
                </a:solidFill>
              </a:rPr>
              <a:t>escrever </a:t>
            </a:r>
            <a:r>
              <a:rPr lang="pt-BR">
                <a:solidFill>
                  <a:srgbClr val="073763"/>
                </a:solidFill>
              </a:rPr>
              <a:t>um fluxo</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Como </a:t>
            </a:r>
            <a:r>
              <a:rPr b="1" lang="pt-BR">
                <a:solidFill>
                  <a:srgbClr val="073763"/>
                </a:solidFill>
              </a:rPr>
              <a:t>criar </a:t>
            </a:r>
            <a:r>
              <a:rPr lang="pt-BR">
                <a:solidFill>
                  <a:srgbClr val="073763"/>
                </a:solidFill>
              </a:rPr>
              <a:t>uma transação</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Como </a:t>
            </a:r>
            <a:r>
              <a:rPr b="1" lang="pt-BR">
                <a:solidFill>
                  <a:srgbClr val="073763"/>
                </a:solidFill>
              </a:rPr>
              <a:t>assinar</a:t>
            </a:r>
            <a:r>
              <a:rPr lang="pt-BR">
                <a:solidFill>
                  <a:srgbClr val="073763"/>
                </a:solidFill>
              </a:rPr>
              <a:t> uma transação</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Como enviar e como receber </a:t>
            </a:r>
            <a:r>
              <a:rPr b="1" lang="pt-BR">
                <a:solidFill>
                  <a:srgbClr val="073763"/>
                </a:solidFill>
              </a:rPr>
              <a:t>pedidos de assinatura</a:t>
            </a:r>
            <a:endParaRPr b="1">
              <a:solidFill>
                <a:srgbClr val="073763"/>
              </a:solidFill>
            </a:endParaRPr>
          </a:p>
          <a:p>
            <a:pPr indent="-342900" lvl="0" marL="457200" rtl="0" algn="l">
              <a:lnSpc>
                <a:spcPct val="115000"/>
              </a:lnSpc>
              <a:spcBef>
                <a:spcPts val="1000"/>
              </a:spcBef>
              <a:spcAft>
                <a:spcPts val="1000"/>
              </a:spcAft>
              <a:buClr>
                <a:srgbClr val="073763"/>
              </a:buClr>
              <a:buSzPts val="1800"/>
              <a:buChar char="●"/>
            </a:pPr>
            <a:r>
              <a:rPr lang="pt-BR">
                <a:solidFill>
                  <a:srgbClr val="073763"/>
                </a:solidFill>
              </a:rPr>
              <a:t>Como enviar a transação para o </a:t>
            </a:r>
            <a:r>
              <a:rPr b="1" lang="pt-BR">
                <a:solidFill>
                  <a:srgbClr val="073763"/>
                </a:solidFill>
              </a:rPr>
              <a:t>Notary</a:t>
            </a:r>
            <a:r>
              <a:rPr lang="pt-BR">
                <a:solidFill>
                  <a:srgbClr val="073763"/>
                </a:solidFill>
              </a:rPr>
              <a:t> e armazenar no </a:t>
            </a:r>
            <a:r>
              <a:rPr b="1" lang="pt-BR">
                <a:solidFill>
                  <a:srgbClr val="073763"/>
                </a:solidFill>
              </a:rPr>
              <a:t>Vault</a:t>
            </a:r>
            <a:endParaRPr b="1">
              <a:solidFill>
                <a:srgbClr val="073763"/>
              </a:solidFill>
            </a:endParaRPr>
          </a:p>
        </p:txBody>
      </p:sp>
      <p:sp>
        <p:nvSpPr>
          <p:cNvPr id="559" name="Google Shape;559;p92"/>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pic>
        <p:nvPicPr>
          <p:cNvPr id="560" name="Google Shape;560;p92"/>
          <p:cNvPicPr preferRelativeResize="0"/>
          <p:nvPr/>
        </p:nvPicPr>
        <p:blipFill>
          <a:blip r:embed="rId3">
            <a:alphaModFix/>
          </a:blip>
          <a:stretch>
            <a:fillRect/>
          </a:stretch>
        </p:blipFill>
        <p:spPr>
          <a:xfrm>
            <a:off x="8266900" y="4117838"/>
            <a:ext cx="823600" cy="8236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561" name="Google Shape;561;p92"/>
          <p:cNvSpPr txBox="1"/>
          <p:nvPr/>
        </p:nvSpPr>
        <p:spPr>
          <a:xfrm>
            <a:off x="6827700" y="4370914"/>
            <a:ext cx="1482000" cy="440400"/>
          </a:xfrm>
          <a:prstGeom prst="rect">
            <a:avLst/>
          </a:prstGeom>
          <a:noFill/>
          <a:ln>
            <a:noFill/>
          </a:ln>
          <a:effectLst>
            <a:outerShdw blurRad="14288" rotWithShape="0" algn="bl" dir="5400000" dist="19050">
              <a:srgbClr val="000000">
                <a:alpha val="50000"/>
              </a:srgbClr>
            </a:outerShdw>
            <a:reflection blurRad="0" dir="0" dist="0" endA="0" endPos="79000" fadeDir="5400012" kx="0" rotWithShape="0" algn="bl" stA="31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pt-BR" sz="2400">
                <a:solidFill>
                  <a:srgbClr val="00B400"/>
                </a:solidFill>
                <a:latin typeface="Lobster"/>
                <a:ea typeface="Lobster"/>
                <a:cs typeface="Lobster"/>
                <a:sym typeface="Lobster"/>
              </a:rPr>
              <a:t>Checkpoint</a:t>
            </a:r>
            <a:endParaRPr sz="2400">
              <a:solidFill>
                <a:srgbClr val="00B400"/>
              </a:solidFill>
              <a:latin typeface="Lobster"/>
              <a:ea typeface="Lobster"/>
              <a:cs typeface="Lobster"/>
              <a:sym typeface="Lobste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93"/>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	Agora, no pacote </a:t>
            </a:r>
            <a:r>
              <a:rPr lang="pt-BR" sz="2400">
                <a:solidFill>
                  <a:srgbClr val="FFFF00"/>
                </a:solidFill>
                <a:latin typeface="Lato"/>
                <a:ea typeface="Lato"/>
                <a:cs typeface="Lato"/>
                <a:sym typeface="Lato"/>
              </a:rPr>
              <a:t>com.example.api</a:t>
            </a:r>
            <a:r>
              <a:rPr lang="pt-BR" sz="2400">
                <a:solidFill>
                  <a:srgbClr val="FFFFFF"/>
                </a:solidFill>
                <a:latin typeface="Lato"/>
                <a:ea typeface="Lato"/>
                <a:cs typeface="Lato"/>
                <a:sym typeface="Lato"/>
              </a:rPr>
              <a:t> acesse o arquivo </a:t>
            </a:r>
            <a:r>
              <a:rPr lang="pt-BR" sz="2400">
                <a:solidFill>
                  <a:srgbClr val="FFFF00"/>
                </a:solidFill>
                <a:latin typeface="Lato"/>
                <a:ea typeface="Lato"/>
                <a:cs typeface="Lato"/>
                <a:sym typeface="Lato"/>
              </a:rPr>
              <a:t>ExampleAPI.kt</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180" name="Google Shape;180;p31"/>
          <p:cNvPicPr preferRelativeResize="0"/>
          <p:nvPr/>
        </p:nvPicPr>
        <p:blipFill>
          <a:blip r:embed="rId3">
            <a:alphaModFix/>
          </a:blip>
          <a:stretch>
            <a:fillRect/>
          </a:stretch>
        </p:blipFill>
        <p:spPr>
          <a:xfrm>
            <a:off x="0" y="506650"/>
            <a:ext cx="9143999" cy="908539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94"/>
          <p:cNvSpPr txBox="1"/>
          <p:nvPr>
            <p:ph idx="2" type="title"/>
          </p:nvPr>
        </p:nvSpPr>
        <p:spPr>
          <a:xfrm>
            <a:off x="2483475" y="0"/>
            <a:ext cx="66606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pt-BR" sz="900">
                <a:solidFill>
                  <a:srgbClr val="000080"/>
                </a:solidFill>
                <a:highlight>
                  <a:srgbClr val="FFFFFF"/>
                </a:highlight>
                <a:latin typeface="Courier New"/>
                <a:ea typeface="Courier New"/>
                <a:cs typeface="Courier New"/>
                <a:sym typeface="Courier New"/>
              </a:rPr>
              <a:t>@Path</a:t>
            </a:r>
            <a:r>
              <a:rPr lang="pt-BR" sz="900">
                <a:solidFill>
                  <a:srgbClr val="000000"/>
                </a:solidFill>
                <a:highlight>
                  <a:srgbClr val="FFFFFF"/>
                </a:highlight>
                <a:latin typeface="Courier New"/>
                <a:ea typeface="Courier New"/>
                <a:cs typeface="Courier New"/>
                <a:sym typeface="Courier New"/>
              </a:rPr>
              <a:t>(</a:t>
            </a:r>
            <a:r>
              <a:rPr b="1" lang="pt-BR" sz="900">
                <a:solidFill>
                  <a:srgbClr val="008000"/>
                </a:solidFill>
                <a:highlight>
                  <a:srgbClr val="FFFFFF"/>
                </a:highlight>
                <a:latin typeface="Courier New"/>
                <a:ea typeface="Courier New"/>
                <a:cs typeface="Courier New"/>
                <a:sym typeface="Courier New"/>
              </a:rPr>
              <a:t>"example"</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pt-BR" sz="900">
                <a:solidFill>
                  <a:srgbClr val="000080"/>
                </a:solidFill>
                <a:highlight>
                  <a:srgbClr val="FFFFFF"/>
                </a:highlight>
                <a:latin typeface="Courier New"/>
                <a:ea typeface="Courier New"/>
                <a:cs typeface="Courier New"/>
                <a:sym typeface="Courier New"/>
              </a:rPr>
              <a:t>class </a:t>
            </a:r>
            <a:r>
              <a:rPr lang="pt-BR" sz="900">
                <a:solidFill>
                  <a:srgbClr val="000000"/>
                </a:solidFill>
                <a:highlight>
                  <a:srgbClr val="FFFFFF"/>
                </a:highlight>
                <a:latin typeface="Courier New"/>
                <a:ea typeface="Courier New"/>
                <a:cs typeface="Courier New"/>
                <a:sym typeface="Courier New"/>
              </a:rPr>
              <a:t>ExampleApi(</a:t>
            </a:r>
            <a:r>
              <a:rPr b="1" lang="pt-BR" sz="900">
                <a:solidFill>
                  <a:srgbClr val="000080"/>
                </a:solidFill>
                <a:highlight>
                  <a:srgbClr val="FFFFFF"/>
                </a:highlight>
                <a:latin typeface="Courier New"/>
                <a:ea typeface="Courier New"/>
                <a:cs typeface="Courier New"/>
                <a:sym typeface="Courier New"/>
              </a:rPr>
              <a:t>private val </a:t>
            </a:r>
            <a:r>
              <a:rPr b="1" lang="pt-BR" sz="900">
                <a:solidFill>
                  <a:srgbClr val="660E7A"/>
                </a:solidFill>
                <a:highlight>
                  <a:srgbClr val="FFFFFF"/>
                </a:highlight>
                <a:latin typeface="Courier New"/>
                <a:ea typeface="Courier New"/>
                <a:cs typeface="Courier New"/>
                <a:sym typeface="Courier New"/>
              </a:rPr>
              <a:t>rpcOps</a:t>
            </a:r>
            <a:r>
              <a:rPr lang="pt-BR" sz="900">
                <a:solidFill>
                  <a:srgbClr val="000000"/>
                </a:solidFill>
                <a:highlight>
                  <a:srgbClr val="FFFFFF"/>
                </a:highlight>
                <a:latin typeface="Courier New"/>
                <a:ea typeface="Courier New"/>
                <a:cs typeface="Courier New"/>
                <a:sym typeface="Courier New"/>
              </a:rPr>
              <a:t>: CordaRPCOps)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private val </a:t>
            </a:r>
            <a:r>
              <a:rPr b="1" lang="pt-BR" sz="900">
                <a:solidFill>
                  <a:srgbClr val="660E7A"/>
                </a:solidFill>
                <a:highlight>
                  <a:srgbClr val="FFFFFF"/>
                </a:highlight>
                <a:latin typeface="Courier New"/>
                <a:ea typeface="Courier New"/>
                <a:cs typeface="Courier New"/>
                <a:sym typeface="Courier New"/>
              </a:rPr>
              <a:t>myLegalName</a:t>
            </a:r>
            <a:r>
              <a:rPr lang="pt-BR" sz="900">
                <a:solidFill>
                  <a:srgbClr val="000000"/>
                </a:solidFill>
                <a:highlight>
                  <a:srgbClr val="FFFFFF"/>
                </a:highlight>
                <a:latin typeface="Courier New"/>
                <a:ea typeface="Courier New"/>
                <a:cs typeface="Courier New"/>
                <a:sym typeface="Courier New"/>
              </a:rPr>
              <a:t>: CordaX500Name = </a:t>
            </a:r>
            <a:r>
              <a:rPr b="1" lang="pt-BR" sz="900">
                <a:solidFill>
                  <a:srgbClr val="660E7A"/>
                </a:solidFill>
                <a:highlight>
                  <a:srgbClr val="FFFFFF"/>
                </a:highlight>
                <a:latin typeface="Courier New"/>
                <a:ea typeface="Courier New"/>
                <a:cs typeface="Courier New"/>
                <a:sym typeface="Courier New"/>
              </a:rPr>
              <a:t>rpcOps</a:t>
            </a:r>
            <a:r>
              <a:rPr lang="pt-BR" sz="900">
                <a:solidFill>
                  <a:srgbClr val="000000"/>
                </a:solidFill>
                <a:highlight>
                  <a:srgbClr val="FFFFFF"/>
                </a:highlight>
                <a:latin typeface="Courier New"/>
                <a:ea typeface="Courier New"/>
                <a:cs typeface="Courier New"/>
                <a:sym typeface="Courier New"/>
              </a:rPr>
              <a:t>.nodeInfo().</a:t>
            </a:r>
            <a:r>
              <a:rPr b="1" lang="pt-BR" sz="900">
                <a:solidFill>
                  <a:srgbClr val="660E7A"/>
                </a:solidFill>
                <a:highlight>
                  <a:srgbClr val="FFFFFF"/>
                </a:highlight>
                <a:latin typeface="Courier New"/>
                <a:ea typeface="Courier New"/>
                <a:cs typeface="Courier New"/>
                <a:sym typeface="Courier New"/>
              </a:rPr>
              <a:t>legalIdentities</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first</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name</a:t>
            </a:r>
            <a:endParaRPr b="1" sz="900">
              <a:solidFill>
                <a:srgbClr val="660E7A"/>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900">
              <a:solidFill>
                <a:srgbClr val="660E7A"/>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pt-BR" sz="900">
                <a:solidFill>
                  <a:srgbClr val="660E7A"/>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companion object </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private val </a:t>
            </a:r>
            <a:r>
              <a:rPr b="1" lang="pt-BR" sz="900">
                <a:solidFill>
                  <a:srgbClr val="660E7A"/>
                </a:solidFill>
                <a:highlight>
                  <a:srgbClr val="FFFFFF"/>
                </a:highlight>
                <a:latin typeface="Courier New"/>
                <a:ea typeface="Courier New"/>
                <a:cs typeface="Courier New"/>
                <a:sym typeface="Courier New"/>
              </a:rPr>
              <a:t>logger</a:t>
            </a:r>
            <a:r>
              <a:rPr lang="pt-BR" sz="900">
                <a:solidFill>
                  <a:srgbClr val="000000"/>
                </a:solidFill>
                <a:highlight>
                  <a:srgbClr val="FFFFFF"/>
                </a:highlight>
                <a:latin typeface="Courier New"/>
                <a:ea typeface="Courier New"/>
                <a:cs typeface="Courier New"/>
                <a:sym typeface="Courier New"/>
              </a:rPr>
              <a:t>: Logger = </a:t>
            </a:r>
            <a:r>
              <a:rPr i="1" lang="pt-BR" sz="900">
                <a:solidFill>
                  <a:srgbClr val="000000"/>
                </a:solidFill>
                <a:highlight>
                  <a:srgbClr val="FFFFFF"/>
                </a:highlight>
                <a:latin typeface="Courier New"/>
                <a:ea typeface="Courier New"/>
                <a:cs typeface="Courier New"/>
                <a:sym typeface="Courier New"/>
              </a:rPr>
              <a:t>loggerFor</a:t>
            </a:r>
            <a:r>
              <a:rPr lang="pt-BR" sz="900">
                <a:solidFill>
                  <a:srgbClr val="000000"/>
                </a:solidFill>
                <a:highlight>
                  <a:srgbClr val="FFFFFF"/>
                </a:highlight>
                <a:latin typeface="Courier New"/>
                <a:ea typeface="Courier New"/>
                <a:cs typeface="Courier New"/>
                <a:sym typeface="Courier New"/>
              </a:rPr>
              <a:t>&lt;ExampleApi&gt;()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i="1" sz="900">
              <a:solidFill>
                <a:srgbClr val="808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900">
                <a:solidFill>
                  <a:srgbClr val="808080"/>
                </a:solidFill>
                <a:highlight>
                  <a:srgbClr val="FFFFFF"/>
                </a:highlight>
                <a:latin typeface="Courier New"/>
                <a:ea typeface="Courier New"/>
                <a:cs typeface="Courier New"/>
                <a:sym typeface="Courier New"/>
              </a:rPr>
              <a:t>   </a:t>
            </a:r>
            <a:r>
              <a:rPr lang="pt-BR" sz="900">
                <a:solidFill>
                  <a:srgbClr val="000080"/>
                </a:solidFill>
                <a:highlight>
                  <a:srgbClr val="FFFFFF"/>
                </a:highlight>
                <a:latin typeface="Courier New"/>
                <a:ea typeface="Courier New"/>
                <a:cs typeface="Courier New"/>
                <a:sym typeface="Courier New"/>
              </a:rPr>
              <a:t>@GET</a:t>
            </a:r>
            <a:endParaRPr sz="9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80"/>
                </a:solidFill>
                <a:highlight>
                  <a:srgbClr val="FFFFFF"/>
                </a:highlight>
                <a:latin typeface="Courier New"/>
                <a:ea typeface="Courier New"/>
                <a:cs typeface="Courier New"/>
                <a:sym typeface="Courier New"/>
              </a:rPr>
              <a:t>   @Path</a:t>
            </a:r>
            <a:r>
              <a:rPr lang="pt-BR" sz="900">
                <a:solidFill>
                  <a:srgbClr val="000000"/>
                </a:solidFill>
                <a:highlight>
                  <a:srgbClr val="FFFFFF"/>
                </a:highlight>
                <a:latin typeface="Courier New"/>
                <a:ea typeface="Courier New"/>
                <a:cs typeface="Courier New"/>
                <a:sym typeface="Courier New"/>
              </a:rPr>
              <a:t>(</a:t>
            </a:r>
            <a:r>
              <a:rPr b="1" lang="pt-BR" sz="900">
                <a:solidFill>
                  <a:srgbClr val="008000"/>
                </a:solidFill>
                <a:highlight>
                  <a:srgbClr val="FFFFFF"/>
                </a:highlight>
                <a:latin typeface="Courier New"/>
                <a:ea typeface="Courier New"/>
                <a:cs typeface="Courier New"/>
                <a:sym typeface="Courier New"/>
              </a:rPr>
              <a:t>"me"</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lang="pt-BR" sz="900">
                <a:solidFill>
                  <a:srgbClr val="000080"/>
                </a:solidFill>
                <a:highlight>
                  <a:srgbClr val="FFFFFF"/>
                </a:highlight>
                <a:latin typeface="Courier New"/>
                <a:ea typeface="Courier New"/>
                <a:cs typeface="Courier New"/>
                <a:sym typeface="Courier New"/>
              </a:rPr>
              <a:t>@Produces</a:t>
            </a:r>
            <a:r>
              <a:rPr lang="pt-BR" sz="900">
                <a:solidFill>
                  <a:srgbClr val="000000"/>
                </a:solidFill>
                <a:highlight>
                  <a:srgbClr val="FFFFFF"/>
                </a:highlight>
                <a:latin typeface="Courier New"/>
                <a:ea typeface="Courier New"/>
                <a:cs typeface="Courier New"/>
                <a:sym typeface="Courier New"/>
              </a:rPr>
              <a:t>(MediaType.</a:t>
            </a:r>
            <a:r>
              <a:rPr i="1" lang="pt-BR" sz="900">
                <a:solidFill>
                  <a:srgbClr val="660E7A"/>
                </a:solidFill>
                <a:highlight>
                  <a:srgbClr val="FFFFFF"/>
                </a:highlight>
                <a:latin typeface="Courier New"/>
                <a:ea typeface="Courier New"/>
                <a:cs typeface="Courier New"/>
                <a:sym typeface="Courier New"/>
              </a:rPr>
              <a:t>APPLICATION_JSON</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fun </a:t>
            </a:r>
            <a:r>
              <a:rPr lang="pt-BR" sz="900">
                <a:solidFill>
                  <a:srgbClr val="000000"/>
                </a:solidFill>
                <a:highlight>
                  <a:srgbClr val="FFFFFF"/>
                </a:highlight>
                <a:latin typeface="Courier New"/>
                <a:ea typeface="Courier New"/>
                <a:cs typeface="Courier New"/>
                <a:sym typeface="Courier New"/>
              </a:rPr>
              <a:t>whoami() = </a:t>
            </a:r>
            <a:r>
              <a:rPr i="1" lang="pt-BR" sz="900">
                <a:solidFill>
                  <a:srgbClr val="000000"/>
                </a:solidFill>
                <a:highlight>
                  <a:srgbClr val="FFFFFF"/>
                </a:highlight>
                <a:latin typeface="Courier New"/>
                <a:ea typeface="Courier New"/>
                <a:cs typeface="Courier New"/>
                <a:sym typeface="Courier New"/>
              </a:rPr>
              <a:t>mapOf</a:t>
            </a:r>
            <a:r>
              <a:rPr lang="pt-BR" sz="900">
                <a:solidFill>
                  <a:srgbClr val="000000"/>
                </a:solidFill>
                <a:highlight>
                  <a:srgbClr val="FFFFFF"/>
                </a:highlight>
                <a:latin typeface="Courier New"/>
                <a:ea typeface="Courier New"/>
                <a:cs typeface="Courier New"/>
                <a:sym typeface="Courier New"/>
              </a:rPr>
              <a:t>(</a:t>
            </a:r>
            <a:r>
              <a:rPr b="1" lang="pt-BR" sz="900">
                <a:solidFill>
                  <a:srgbClr val="008000"/>
                </a:solidFill>
                <a:highlight>
                  <a:srgbClr val="FFFFFF"/>
                </a:highlight>
                <a:latin typeface="Courier New"/>
                <a:ea typeface="Courier New"/>
                <a:cs typeface="Courier New"/>
                <a:sym typeface="Courier New"/>
              </a:rPr>
              <a:t>"me" </a:t>
            </a:r>
            <a:r>
              <a:rPr i="1" lang="pt-BR" sz="900">
                <a:solidFill>
                  <a:srgbClr val="000000"/>
                </a:solidFill>
                <a:highlight>
                  <a:srgbClr val="FFFFFF"/>
                </a:highlight>
                <a:latin typeface="Courier New"/>
                <a:ea typeface="Courier New"/>
                <a:cs typeface="Courier New"/>
                <a:sym typeface="Courier New"/>
              </a:rPr>
              <a:t>to </a:t>
            </a:r>
            <a:r>
              <a:rPr b="1" lang="pt-BR" sz="900">
                <a:solidFill>
                  <a:srgbClr val="660E7A"/>
                </a:solidFill>
                <a:highlight>
                  <a:srgbClr val="FFFFFF"/>
                </a:highlight>
                <a:latin typeface="Courier New"/>
                <a:ea typeface="Courier New"/>
                <a:cs typeface="Courier New"/>
                <a:sym typeface="Courier New"/>
              </a:rPr>
              <a:t>myLegalName</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i="1" sz="900">
              <a:solidFill>
                <a:srgbClr val="808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900">
                <a:solidFill>
                  <a:srgbClr val="808080"/>
                </a:solidFill>
                <a:highlight>
                  <a:srgbClr val="FFFFFF"/>
                </a:highlight>
                <a:latin typeface="Courier New"/>
                <a:ea typeface="Courier New"/>
                <a:cs typeface="Courier New"/>
                <a:sym typeface="Courier New"/>
              </a:rPr>
              <a:t>   </a:t>
            </a:r>
            <a:r>
              <a:rPr lang="pt-BR" sz="900">
                <a:solidFill>
                  <a:srgbClr val="000080"/>
                </a:solidFill>
                <a:highlight>
                  <a:srgbClr val="FFFFFF"/>
                </a:highlight>
                <a:latin typeface="Courier New"/>
                <a:ea typeface="Courier New"/>
                <a:cs typeface="Courier New"/>
                <a:sym typeface="Courier New"/>
              </a:rPr>
              <a:t>@GET</a:t>
            </a:r>
            <a:endParaRPr sz="9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80"/>
                </a:solidFill>
                <a:highlight>
                  <a:srgbClr val="FFFFFF"/>
                </a:highlight>
                <a:latin typeface="Courier New"/>
                <a:ea typeface="Courier New"/>
                <a:cs typeface="Courier New"/>
                <a:sym typeface="Courier New"/>
              </a:rPr>
              <a:t>   @Path</a:t>
            </a:r>
            <a:r>
              <a:rPr lang="pt-BR" sz="900">
                <a:solidFill>
                  <a:srgbClr val="000000"/>
                </a:solidFill>
                <a:highlight>
                  <a:srgbClr val="FFFFFF"/>
                </a:highlight>
                <a:latin typeface="Courier New"/>
                <a:ea typeface="Courier New"/>
                <a:cs typeface="Courier New"/>
                <a:sym typeface="Courier New"/>
              </a:rPr>
              <a:t>(</a:t>
            </a:r>
            <a:r>
              <a:rPr b="1" lang="pt-BR" sz="900">
                <a:solidFill>
                  <a:srgbClr val="008000"/>
                </a:solidFill>
                <a:highlight>
                  <a:srgbClr val="FFFFFF"/>
                </a:highlight>
                <a:latin typeface="Courier New"/>
                <a:ea typeface="Courier New"/>
                <a:cs typeface="Courier New"/>
                <a:sym typeface="Courier New"/>
              </a:rPr>
              <a:t>"peers"</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lang="pt-BR" sz="900">
                <a:solidFill>
                  <a:srgbClr val="000080"/>
                </a:solidFill>
                <a:highlight>
                  <a:srgbClr val="FFFFFF"/>
                </a:highlight>
                <a:latin typeface="Courier New"/>
                <a:ea typeface="Courier New"/>
                <a:cs typeface="Courier New"/>
                <a:sym typeface="Courier New"/>
              </a:rPr>
              <a:t>@Produces</a:t>
            </a:r>
            <a:r>
              <a:rPr lang="pt-BR" sz="900">
                <a:solidFill>
                  <a:srgbClr val="000000"/>
                </a:solidFill>
                <a:highlight>
                  <a:srgbClr val="FFFFFF"/>
                </a:highlight>
                <a:latin typeface="Courier New"/>
                <a:ea typeface="Courier New"/>
                <a:cs typeface="Courier New"/>
                <a:sym typeface="Courier New"/>
              </a:rPr>
              <a:t>(MediaType.</a:t>
            </a:r>
            <a:r>
              <a:rPr i="1" lang="pt-BR" sz="900">
                <a:solidFill>
                  <a:srgbClr val="660E7A"/>
                </a:solidFill>
                <a:highlight>
                  <a:srgbClr val="FFFFFF"/>
                </a:highlight>
                <a:latin typeface="Courier New"/>
                <a:ea typeface="Courier New"/>
                <a:cs typeface="Courier New"/>
                <a:sym typeface="Courier New"/>
              </a:rPr>
              <a:t>APPLICATION_JSON</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fun </a:t>
            </a:r>
            <a:r>
              <a:rPr lang="pt-BR" sz="900">
                <a:solidFill>
                  <a:srgbClr val="000000"/>
                </a:solidFill>
                <a:highlight>
                  <a:srgbClr val="FFFFFF"/>
                </a:highlight>
                <a:latin typeface="Courier New"/>
                <a:ea typeface="Courier New"/>
                <a:cs typeface="Courier New"/>
                <a:sym typeface="Courier New"/>
              </a:rPr>
              <a:t>getPeers(): Map&lt;String, List&lt;CordaX500Name&gt;&gt;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nodeInfo = </a:t>
            </a:r>
            <a:r>
              <a:rPr b="1" lang="pt-BR" sz="900">
                <a:solidFill>
                  <a:srgbClr val="660E7A"/>
                </a:solidFill>
                <a:highlight>
                  <a:srgbClr val="FFFFFF"/>
                </a:highlight>
                <a:latin typeface="Courier New"/>
                <a:ea typeface="Courier New"/>
                <a:cs typeface="Courier New"/>
                <a:sym typeface="Courier New"/>
              </a:rPr>
              <a:t>rpcOps</a:t>
            </a:r>
            <a:r>
              <a:rPr lang="pt-BR" sz="900">
                <a:solidFill>
                  <a:srgbClr val="000000"/>
                </a:solidFill>
                <a:highlight>
                  <a:srgbClr val="FFFFFF"/>
                </a:highlight>
                <a:latin typeface="Courier New"/>
                <a:ea typeface="Courier New"/>
                <a:cs typeface="Courier New"/>
                <a:sym typeface="Courier New"/>
              </a:rPr>
              <a:t>.networkMapSnapshot()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return </a:t>
            </a:r>
            <a:r>
              <a:rPr i="1" lang="pt-BR" sz="900">
                <a:solidFill>
                  <a:srgbClr val="000000"/>
                </a:solidFill>
                <a:highlight>
                  <a:srgbClr val="FFFFFF"/>
                </a:highlight>
                <a:latin typeface="Courier New"/>
                <a:ea typeface="Courier New"/>
                <a:cs typeface="Courier New"/>
                <a:sym typeface="Courier New"/>
              </a:rPr>
              <a:t>mapOf</a:t>
            </a:r>
            <a:r>
              <a:rPr lang="pt-BR" sz="900">
                <a:solidFill>
                  <a:srgbClr val="000000"/>
                </a:solidFill>
                <a:highlight>
                  <a:srgbClr val="FFFFFF"/>
                </a:highlight>
                <a:latin typeface="Courier New"/>
                <a:ea typeface="Courier New"/>
                <a:cs typeface="Courier New"/>
                <a:sym typeface="Courier New"/>
              </a:rPr>
              <a:t>(</a:t>
            </a:r>
            <a:r>
              <a:rPr b="1" lang="pt-BR" sz="900">
                <a:solidFill>
                  <a:srgbClr val="008000"/>
                </a:solidFill>
                <a:highlight>
                  <a:srgbClr val="FFFFFF"/>
                </a:highlight>
                <a:latin typeface="Courier New"/>
                <a:ea typeface="Courier New"/>
                <a:cs typeface="Courier New"/>
                <a:sym typeface="Courier New"/>
              </a:rPr>
              <a:t>"peers" </a:t>
            </a:r>
            <a:r>
              <a:rPr i="1" lang="pt-BR" sz="900">
                <a:solidFill>
                  <a:srgbClr val="000000"/>
                </a:solidFill>
                <a:highlight>
                  <a:srgbClr val="FFFFFF"/>
                </a:highlight>
                <a:latin typeface="Courier New"/>
                <a:ea typeface="Courier New"/>
                <a:cs typeface="Courier New"/>
                <a:sym typeface="Courier New"/>
              </a:rPr>
              <a:t>to </a:t>
            </a:r>
            <a:r>
              <a:rPr lang="pt-BR" sz="900">
                <a:solidFill>
                  <a:srgbClr val="000000"/>
                </a:solidFill>
                <a:highlight>
                  <a:srgbClr val="FFFFFF"/>
                </a:highlight>
                <a:latin typeface="Courier New"/>
                <a:ea typeface="Courier New"/>
                <a:cs typeface="Courier New"/>
                <a:sym typeface="Courier New"/>
              </a:rPr>
              <a:t>nodeInfo</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r>
              <a:rPr i="1" lang="pt-BR" sz="900">
                <a:solidFill>
                  <a:srgbClr val="000000"/>
                </a:solidFill>
                <a:highlight>
                  <a:srgbClr val="FFFFFF"/>
                </a:highlight>
                <a:latin typeface="Courier New"/>
                <a:ea typeface="Courier New"/>
                <a:cs typeface="Courier New"/>
                <a:sym typeface="Courier New"/>
              </a:rPr>
              <a:t>map </a:t>
            </a:r>
            <a:r>
              <a:rPr b="1" lang="pt-BR" sz="900">
                <a:solidFill>
                  <a:srgbClr val="000000"/>
                </a:solidFill>
                <a:highlight>
                  <a:srgbClr val="FFFFFF"/>
                </a:highlight>
                <a:latin typeface="Courier New"/>
                <a:ea typeface="Courier New"/>
                <a:cs typeface="Courier New"/>
                <a:sym typeface="Courier New"/>
              </a:rPr>
              <a:t>{ it</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legalIdentities</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first</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name </a:t>
            </a:r>
            <a:r>
              <a:rPr b="1" lang="pt-BR" sz="900">
                <a:solidFill>
                  <a:srgbClr val="000000"/>
                </a:solidFill>
                <a:highlight>
                  <a:srgbClr val="FFFFFF"/>
                </a:highlight>
                <a:latin typeface="Courier New"/>
                <a:ea typeface="Courier New"/>
                <a:cs typeface="Courier New"/>
                <a:sym typeface="Courier New"/>
              </a:rPr>
              <a:t>}</a:t>
            </a:r>
            <a:endParaRPr b="1"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pt-BR" sz="900">
                <a:solidFill>
                  <a:srgbClr val="808080"/>
                </a:solidFill>
                <a:highlight>
                  <a:srgbClr val="FFFFFF"/>
                </a:highlight>
                <a:latin typeface="Courier New"/>
                <a:ea typeface="Courier New"/>
                <a:cs typeface="Courier New"/>
                <a:sym typeface="Courier New"/>
              </a:rPr>
              <a:t>               </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filter </a:t>
            </a:r>
            <a:r>
              <a:rPr b="1" lang="pt-BR" sz="900">
                <a:solidFill>
                  <a:srgbClr val="000000"/>
                </a:solidFill>
                <a:highlight>
                  <a:srgbClr val="FFFFFF"/>
                </a:highlight>
                <a:latin typeface="Courier New"/>
                <a:ea typeface="Courier New"/>
                <a:cs typeface="Courier New"/>
                <a:sym typeface="Courier New"/>
              </a:rPr>
              <a:t>{ it</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organisation </a:t>
            </a:r>
            <a:r>
              <a:rPr b="1" lang="pt-BR" sz="900">
                <a:solidFill>
                  <a:srgbClr val="000080"/>
                </a:solidFill>
                <a:highlight>
                  <a:srgbClr val="FFFFFF"/>
                </a:highlight>
                <a:latin typeface="Courier New"/>
                <a:ea typeface="Courier New"/>
                <a:cs typeface="Courier New"/>
                <a:sym typeface="Courier New"/>
              </a:rPr>
              <a:t>!in </a:t>
            </a:r>
            <a:r>
              <a:rPr lang="pt-BR" sz="900">
                <a:solidFill>
                  <a:srgbClr val="000000"/>
                </a:solidFill>
                <a:highlight>
                  <a:srgbClr val="FFFFFF"/>
                </a:highlight>
                <a:latin typeface="Courier New"/>
                <a:ea typeface="Courier New"/>
                <a:cs typeface="Courier New"/>
                <a:sym typeface="Courier New"/>
              </a:rPr>
              <a:t>(</a:t>
            </a:r>
            <a:r>
              <a:rPr i="1" lang="pt-BR" sz="900">
                <a:solidFill>
                  <a:srgbClr val="660E7A"/>
                </a:solidFill>
                <a:highlight>
                  <a:srgbClr val="FFFFFF"/>
                </a:highlight>
                <a:latin typeface="Courier New"/>
                <a:ea typeface="Courier New"/>
                <a:cs typeface="Courier New"/>
                <a:sym typeface="Courier New"/>
              </a:rPr>
              <a:t>SERVICE_NAMES </a:t>
            </a:r>
            <a:r>
              <a:rPr lang="pt-BR" sz="900">
                <a:solidFill>
                  <a:srgbClr val="000000"/>
                </a:solidFill>
                <a:highlight>
                  <a:srgbClr val="FFFFFF"/>
                </a:highlight>
                <a:latin typeface="Courier New"/>
                <a:ea typeface="Courier New"/>
                <a:cs typeface="Courier New"/>
                <a:sym typeface="Courier New"/>
              </a:rPr>
              <a:t>+ </a:t>
            </a:r>
            <a:r>
              <a:rPr b="1" lang="pt-BR" sz="900">
                <a:solidFill>
                  <a:srgbClr val="660E7A"/>
                </a:solidFill>
                <a:highlight>
                  <a:srgbClr val="FFFFFF"/>
                </a:highlight>
                <a:latin typeface="Courier New"/>
                <a:ea typeface="Courier New"/>
                <a:cs typeface="Courier New"/>
                <a:sym typeface="Courier New"/>
              </a:rPr>
              <a:t>myLegalName</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organisation</a:t>
            </a:r>
            <a:r>
              <a:rPr lang="pt-BR" sz="900">
                <a:solidFill>
                  <a:srgbClr val="000000"/>
                </a:solidFill>
                <a:highlight>
                  <a:srgbClr val="FFFFFF"/>
                </a:highlight>
                <a:latin typeface="Courier New"/>
                <a:ea typeface="Courier New"/>
                <a:cs typeface="Courier New"/>
                <a:sym typeface="Courier New"/>
              </a:rPr>
              <a:t>) </a:t>
            </a:r>
            <a:r>
              <a:rPr b="1" lang="pt-BR" sz="900">
                <a:solidFill>
                  <a:srgbClr val="000000"/>
                </a:solidFill>
                <a:highlight>
                  <a:srgbClr val="FFFFFF"/>
                </a:highlight>
                <a:latin typeface="Courier New"/>
                <a:ea typeface="Courier New"/>
                <a:cs typeface="Courier New"/>
                <a:sym typeface="Courier New"/>
              </a:rPr>
              <a:t>}</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pt-BR"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80"/>
                </a:solidFill>
                <a:highlight>
                  <a:srgbClr val="FFFFFF"/>
                </a:highlight>
                <a:latin typeface="Courier New"/>
                <a:ea typeface="Courier New"/>
                <a:cs typeface="Courier New"/>
                <a:sym typeface="Courier New"/>
              </a:rPr>
              <a:t>.</a:t>
            </a:r>
            <a:endParaRPr sz="9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80"/>
                </a:solidFill>
                <a:highlight>
                  <a:srgbClr val="FFFFFF"/>
                </a:highlight>
                <a:latin typeface="Courier New"/>
                <a:ea typeface="Courier New"/>
                <a:cs typeface="Courier New"/>
                <a:sym typeface="Courier New"/>
              </a:rPr>
              <a:t>.</a:t>
            </a:r>
            <a:endParaRPr sz="9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1000"/>
              </a:spcAft>
              <a:buNone/>
            </a:pPr>
            <a:r>
              <a:rPr lang="pt-BR" sz="900">
                <a:solidFill>
                  <a:srgbClr val="000080"/>
                </a:solidFill>
                <a:highlight>
                  <a:srgbClr val="FFFFFF"/>
                </a:highlight>
                <a:latin typeface="Courier New"/>
                <a:ea typeface="Courier New"/>
                <a:cs typeface="Courier New"/>
                <a:sym typeface="Courier New"/>
              </a:rPr>
              <a:t>.</a:t>
            </a:r>
            <a:endParaRPr sz="900">
              <a:solidFill>
                <a:srgbClr val="000080"/>
              </a:solidFill>
              <a:highlight>
                <a:srgbClr val="FFFFFF"/>
              </a:highlight>
              <a:latin typeface="Courier New"/>
              <a:ea typeface="Courier New"/>
              <a:cs typeface="Courier New"/>
              <a:sym typeface="Courier New"/>
            </a:endParaRPr>
          </a:p>
        </p:txBody>
      </p:sp>
      <p:sp>
        <p:nvSpPr>
          <p:cNvPr id="572" name="Google Shape;572;p94"/>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FFFFFF"/>
                </a:solidFill>
              </a:rPr>
              <a:t>APIs</a:t>
            </a:r>
            <a:endParaRPr>
              <a:solidFill>
                <a:srgbClr val="FFFFFF"/>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95"/>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sp>
        <p:nvSpPr>
          <p:cNvPr id="578" name="Google Shape;578;p95"/>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Anotações</a:t>
            </a:r>
            <a:endParaRPr/>
          </a:p>
        </p:txBody>
      </p:sp>
      <p:sp>
        <p:nvSpPr>
          <p:cNvPr id="579" name="Google Shape;579;p95"/>
          <p:cNvSpPr txBox="1"/>
          <p:nvPr>
            <p:ph idx="2" type="title"/>
          </p:nvPr>
        </p:nvSpPr>
        <p:spPr>
          <a:xfrm>
            <a:off x="3707675" y="0"/>
            <a:ext cx="5436300" cy="5143500"/>
          </a:xfrm>
          <a:prstGeom prst="rect">
            <a:avLst/>
          </a:prstGeom>
          <a:solidFill>
            <a:srgbClr val="FFFFFF"/>
          </a:solidFill>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b="1" lang="pt-BR">
                <a:solidFill>
                  <a:srgbClr val="073763"/>
                </a:solidFill>
              </a:rPr>
              <a:t>@[GET, PUT, POST, DELETE]: </a:t>
            </a:r>
            <a:r>
              <a:rPr lang="pt-BR">
                <a:solidFill>
                  <a:srgbClr val="073763"/>
                </a:solidFill>
              </a:rPr>
              <a:t>Indica o </a:t>
            </a:r>
            <a:r>
              <a:rPr b="1" lang="pt-BR">
                <a:solidFill>
                  <a:srgbClr val="073763"/>
                </a:solidFill>
              </a:rPr>
              <a:t>verbo</a:t>
            </a:r>
            <a:r>
              <a:rPr lang="pt-BR">
                <a:solidFill>
                  <a:srgbClr val="073763"/>
                </a:solidFill>
              </a:rPr>
              <a:t> HTTP que vai ser utilizado para acessar este método</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@Path</a:t>
            </a:r>
            <a:r>
              <a:rPr lang="pt-BR">
                <a:solidFill>
                  <a:srgbClr val="073763"/>
                </a:solidFill>
              </a:rPr>
              <a:t>: Indica qual o caminho </a:t>
            </a:r>
            <a:r>
              <a:rPr b="1" lang="pt-BR">
                <a:solidFill>
                  <a:srgbClr val="073763"/>
                </a:solidFill>
              </a:rPr>
              <a:t>relativo</a:t>
            </a:r>
            <a:r>
              <a:rPr lang="pt-BR">
                <a:solidFill>
                  <a:srgbClr val="073763"/>
                </a:solidFill>
              </a:rPr>
              <a:t> para fazer a chamada.</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@Produces(MediaType)</a:t>
            </a:r>
            <a:r>
              <a:rPr lang="pt-BR">
                <a:solidFill>
                  <a:srgbClr val="073763"/>
                </a:solidFill>
              </a:rPr>
              <a:t>: Indica qual o tipo de serialização da saída deste método</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b="1" lang="pt-BR">
                <a:solidFill>
                  <a:srgbClr val="073763"/>
                </a:solidFill>
              </a:rPr>
              <a:t>@Consumes(MediaType)</a:t>
            </a:r>
            <a:r>
              <a:rPr lang="pt-BR">
                <a:solidFill>
                  <a:srgbClr val="073763"/>
                </a:solidFill>
              </a:rPr>
              <a:t>: Indica qual o tipo de serialização esperada para as entradas deste método.</a:t>
            </a:r>
            <a:endParaRPr>
              <a:solidFill>
                <a:srgbClr val="073763"/>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96"/>
          <p:cNvSpPr txBox="1"/>
          <p:nvPr>
            <p:ph idx="2" type="title"/>
          </p:nvPr>
        </p:nvSpPr>
        <p:spPr>
          <a:xfrm>
            <a:off x="2483475" y="0"/>
            <a:ext cx="66606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pt-BR" sz="1200">
                <a:solidFill>
                  <a:srgbClr val="000080"/>
                </a:solidFill>
                <a:highlight>
                  <a:srgbClr val="FFFFFF"/>
                </a:highlight>
                <a:latin typeface="Courier New"/>
                <a:ea typeface="Courier New"/>
                <a:cs typeface="Courier New"/>
                <a:sym typeface="Courier New"/>
              </a:rPr>
              <a:t>@GET</a:t>
            </a:r>
            <a:endParaRPr sz="12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1200">
                <a:solidFill>
                  <a:srgbClr val="000080"/>
                </a:solidFill>
                <a:highlight>
                  <a:srgbClr val="FFFFFF"/>
                </a:highlight>
                <a:latin typeface="Courier New"/>
                <a:ea typeface="Courier New"/>
                <a:cs typeface="Courier New"/>
                <a:sym typeface="Courier New"/>
              </a:rPr>
              <a:t>@Path</a:t>
            </a:r>
            <a:r>
              <a:rPr lang="pt-BR" sz="1200">
                <a:solidFill>
                  <a:srgbClr val="000000"/>
                </a:solidFill>
                <a:highlight>
                  <a:srgbClr val="FFFFFF"/>
                </a:highlight>
                <a:latin typeface="Courier New"/>
                <a:ea typeface="Courier New"/>
                <a:cs typeface="Courier New"/>
                <a:sym typeface="Courier New"/>
              </a:rPr>
              <a:t>(</a:t>
            </a:r>
            <a:r>
              <a:rPr b="1" lang="pt-BR" sz="1200">
                <a:solidFill>
                  <a:srgbClr val="008000"/>
                </a:solidFill>
                <a:highlight>
                  <a:srgbClr val="FFFFFF"/>
                </a:highlight>
                <a:latin typeface="Courier New"/>
                <a:ea typeface="Courier New"/>
                <a:cs typeface="Courier New"/>
                <a:sym typeface="Courier New"/>
              </a:rPr>
              <a:t>"me"</a:t>
            </a: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1200">
                <a:solidFill>
                  <a:srgbClr val="000080"/>
                </a:solidFill>
                <a:highlight>
                  <a:srgbClr val="FFFFFF"/>
                </a:highlight>
                <a:latin typeface="Courier New"/>
                <a:ea typeface="Courier New"/>
                <a:cs typeface="Courier New"/>
                <a:sym typeface="Courier New"/>
              </a:rPr>
              <a:t>@Produces</a:t>
            </a:r>
            <a:r>
              <a:rPr lang="pt-BR" sz="1200">
                <a:solidFill>
                  <a:srgbClr val="000000"/>
                </a:solidFill>
                <a:highlight>
                  <a:srgbClr val="FFFFFF"/>
                </a:highlight>
                <a:latin typeface="Courier New"/>
                <a:ea typeface="Courier New"/>
                <a:cs typeface="Courier New"/>
                <a:sym typeface="Courier New"/>
              </a:rPr>
              <a:t>(MediaType.</a:t>
            </a:r>
            <a:r>
              <a:rPr i="1" lang="pt-BR" sz="1200">
                <a:solidFill>
                  <a:srgbClr val="660E7A"/>
                </a:solidFill>
                <a:highlight>
                  <a:srgbClr val="FFFFFF"/>
                </a:highlight>
                <a:latin typeface="Courier New"/>
                <a:ea typeface="Courier New"/>
                <a:cs typeface="Courier New"/>
                <a:sym typeface="Courier New"/>
              </a:rPr>
              <a:t>APPLICATION_JSON</a:t>
            </a: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1200">
                <a:solidFill>
                  <a:srgbClr val="000080"/>
                </a:solidFill>
                <a:highlight>
                  <a:srgbClr val="FFFFFF"/>
                </a:highlight>
                <a:latin typeface="Courier New"/>
                <a:ea typeface="Courier New"/>
                <a:cs typeface="Courier New"/>
                <a:sym typeface="Courier New"/>
              </a:rPr>
              <a:t>fun </a:t>
            </a:r>
            <a:r>
              <a:rPr lang="pt-BR" sz="1200">
                <a:solidFill>
                  <a:srgbClr val="000000"/>
                </a:solidFill>
                <a:highlight>
                  <a:srgbClr val="FFFFFF"/>
                </a:highlight>
                <a:latin typeface="Courier New"/>
                <a:ea typeface="Courier New"/>
                <a:cs typeface="Courier New"/>
                <a:sym typeface="Courier New"/>
              </a:rPr>
              <a:t>whoami() = </a:t>
            </a:r>
            <a:r>
              <a:rPr i="1" lang="pt-BR" sz="1200">
                <a:solidFill>
                  <a:srgbClr val="000000"/>
                </a:solidFill>
                <a:highlight>
                  <a:srgbClr val="FFFFFF"/>
                </a:highlight>
                <a:latin typeface="Courier New"/>
                <a:ea typeface="Courier New"/>
                <a:cs typeface="Courier New"/>
                <a:sym typeface="Courier New"/>
              </a:rPr>
              <a:t>mapOf</a:t>
            </a:r>
            <a:r>
              <a:rPr lang="pt-BR" sz="1200">
                <a:solidFill>
                  <a:srgbClr val="000000"/>
                </a:solidFill>
                <a:highlight>
                  <a:srgbClr val="FFFFFF"/>
                </a:highlight>
                <a:latin typeface="Courier New"/>
                <a:ea typeface="Courier New"/>
                <a:cs typeface="Courier New"/>
                <a:sym typeface="Courier New"/>
              </a:rPr>
              <a:t>(</a:t>
            </a:r>
            <a:r>
              <a:rPr b="1" lang="pt-BR" sz="1200">
                <a:solidFill>
                  <a:srgbClr val="008000"/>
                </a:solidFill>
                <a:highlight>
                  <a:srgbClr val="FFFFFF"/>
                </a:highlight>
                <a:latin typeface="Courier New"/>
                <a:ea typeface="Courier New"/>
                <a:cs typeface="Courier New"/>
                <a:sym typeface="Courier New"/>
              </a:rPr>
              <a:t>"me" </a:t>
            </a:r>
            <a:r>
              <a:rPr i="1" lang="pt-BR" sz="1200">
                <a:solidFill>
                  <a:srgbClr val="000000"/>
                </a:solidFill>
                <a:highlight>
                  <a:srgbClr val="FFFFFF"/>
                </a:highlight>
                <a:latin typeface="Courier New"/>
                <a:ea typeface="Courier New"/>
                <a:cs typeface="Courier New"/>
                <a:sym typeface="Courier New"/>
              </a:rPr>
              <a:t>to </a:t>
            </a:r>
            <a:r>
              <a:rPr b="1" lang="pt-BR" sz="1200">
                <a:solidFill>
                  <a:srgbClr val="660E7A"/>
                </a:solidFill>
                <a:highlight>
                  <a:srgbClr val="FFFFFF"/>
                </a:highlight>
                <a:latin typeface="Courier New"/>
                <a:ea typeface="Courier New"/>
                <a:cs typeface="Courier New"/>
                <a:sym typeface="Courier New"/>
              </a:rPr>
              <a:t>myLegalName</a:t>
            </a: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1000"/>
              </a:spcAft>
              <a:buNone/>
            </a:pPr>
            <a:r>
              <a:t/>
            </a:r>
            <a:endParaRPr sz="1200">
              <a:solidFill>
                <a:srgbClr val="000080"/>
              </a:solidFill>
              <a:highlight>
                <a:srgbClr val="FFFFFF"/>
              </a:highlight>
              <a:latin typeface="Courier New"/>
              <a:ea typeface="Courier New"/>
              <a:cs typeface="Courier New"/>
              <a:sym typeface="Courier New"/>
            </a:endParaRPr>
          </a:p>
        </p:txBody>
      </p:sp>
      <p:sp>
        <p:nvSpPr>
          <p:cNvPr id="585" name="Google Shape;585;p96"/>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FFFFFF"/>
                </a:solidFill>
              </a:rPr>
              <a:t>APIs - me</a:t>
            </a:r>
            <a:endParaRPr>
              <a:solidFill>
                <a:srgbClr val="FFFFFF"/>
              </a:solidFill>
            </a:endParaRPr>
          </a:p>
        </p:txBody>
      </p:sp>
      <p:sp>
        <p:nvSpPr>
          <p:cNvPr id="586" name="Google Shape;586;p96"/>
          <p:cNvSpPr txBox="1"/>
          <p:nvPr>
            <p:ph idx="1" type="subTitle"/>
          </p:nvPr>
        </p:nvSpPr>
        <p:spPr>
          <a:xfrm>
            <a:off x="270875" y="3161525"/>
            <a:ext cx="21081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Retorna o nome X500 deste nó.</a:t>
            </a:r>
            <a:endParaRPr b="1"/>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97"/>
          <p:cNvSpPr txBox="1"/>
          <p:nvPr>
            <p:ph idx="2" type="title"/>
          </p:nvPr>
        </p:nvSpPr>
        <p:spPr>
          <a:xfrm>
            <a:off x="2483475" y="0"/>
            <a:ext cx="66606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pt-BR" sz="900">
                <a:solidFill>
                  <a:srgbClr val="000080"/>
                </a:solidFill>
                <a:highlight>
                  <a:srgbClr val="FFFFFF"/>
                </a:highlight>
                <a:latin typeface="Courier New"/>
                <a:ea typeface="Courier New"/>
                <a:cs typeface="Courier New"/>
                <a:sym typeface="Courier New"/>
              </a:rPr>
              <a:t>@GET</a:t>
            </a:r>
            <a:endParaRPr sz="9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80"/>
                </a:solidFill>
                <a:highlight>
                  <a:srgbClr val="FFFFFF"/>
                </a:highlight>
                <a:latin typeface="Courier New"/>
                <a:ea typeface="Courier New"/>
                <a:cs typeface="Courier New"/>
                <a:sym typeface="Courier New"/>
              </a:rPr>
              <a:t>@Path</a:t>
            </a:r>
            <a:r>
              <a:rPr lang="pt-BR" sz="900">
                <a:solidFill>
                  <a:srgbClr val="000000"/>
                </a:solidFill>
                <a:highlight>
                  <a:srgbClr val="FFFFFF"/>
                </a:highlight>
                <a:latin typeface="Courier New"/>
                <a:ea typeface="Courier New"/>
                <a:cs typeface="Courier New"/>
                <a:sym typeface="Courier New"/>
              </a:rPr>
              <a:t>(</a:t>
            </a:r>
            <a:r>
              <a:rPr b="1" lang="pt-BR" sz="900">
                <a:solidFill>
                  <a:srgbClr val="008000"/>
                </a:solidFill>
                <a:highlight>
                  <a:srgbClr val="FFFFFF"/>
                </a:highlight>
                <a:latin typeface="Courier New"/>
                <a:ea typeface="Courier New"/>
                <a:cs typeface="Courier New"/>
                <a:sym typeface="Courier New"/>
              </a:rPr>
              <a:t>"peers"</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80"/>
                </a:solidFill>
                <a:highlight>
                  <a:srgbClr val="FFFFFF"/>
                </a:highlight>
                <a:latin typeface="Courier New"/>
                <a:ea typeface="Courier New"/>
                <a:cs typeface="Courier New"/>
                <a:sym typeface="Courier New"/>
              </a:rPr>
              <a:t>@Produces</a:t>
            </a:r>
            <a:r>
              <a:rPr lang="pt-BR" sz="900">
                <a:solidFill>
                  <a:srgbClr val="000000"/>
                </a:solidFill>
                <a:highlight>
                  <a:srgbClr val="FFFFFF"/>
                </a:highlight>
                <a:latin typeface="Courier New"/>
                <a:ea typeface="Courier New"/>
                <a:cs typeface="Courier New"/>
                <a:sym typeface="Courier New"/>
              </a:rPr>
              <a:t>(MediaType.</a:t>
            </a:r>
            <a:r>
              <a:rPr i="1" lang="pt-BR" sz="900">
                <a:solidFill>
                  <a:srgbClr val="660E7A"/>
                </a:solidFill>
                <a:highlight>
                  <a:srgbClr val="FFFFFF"/>
                </a:highlight>
                <a:latin typeface="Courier New"/>
                <a:ea typeface="Courier New"/>
                <a:cs typeface="Courier New"/>
                <a:sym typeface="Courier New"/>
              </a:rPr>
              <a:t>APPLICATION_JSON</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900">
                <a:solidFill>
                  <a:srgbClr val="000080"/>
                </a:solidFill>
                <a:highlight>
                  <a:srgbClr val="FFFFFF"/>
                </a:highlight>
                <a:latin typeface="Courier New"/>
                <a:ea typeface="Courier New"/>
                <a:cs typeface="Courier New"/>
                <a:sym typeface="Courier New"/>
              </a:rPr>
              <a:t>fun </a:t>
            </a:r>
            <a:r>
              <a:rPr lang="pt-BR" sz="900">
                <a:solidFill>
                  <a:srgbClr val="000000"/>
                </a:solidFill>
                <a:highlight>
                  <a:srgbClr val="FFFFFF"/>
                </a:highlight>
                <a:latin typeface="Courier New"/>
                <a:ea typeface="Courier New"/>
                <a:cs typeface="Courier New"/>
                <a:sym typeface="Courier New"/>
              </a:rPr>
              <a:t>getPeers(): Map&lt;String, List&lt;CordaX500Name&gt;&gt;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nodeInfo = </a:t>
            </a:r>
            <a:r>
              <a:rPr b="1" lang="pt-BR" sz="900">
                <a:solidFill>
                  <a:srgbClr val="660E7A"/>
                </a:solidFill>
                <a:highlight>
                  <a:srgbClr val="FFFFFF"/>
                </a:highlight>
                <a:latin typeface="Courier New"/>
                <a:ea typeface="Courier New"/>
                <a:cs typeface="Courier New"/>
                <a:sym typeface="Courier New"/>
              </a:rPr>
              <a:t>rpcOps</a:t>
            </a:r>
            <a:r>
              <a:rPr lang="pt-BR" sz="900">
                <a:solidFill>
                  <a:srgbClr val="000000"/>
                </a:solidFill>
                <a:highlight>
                  <a:srgbClr val="FFFFFF"/>
                </a:highlight>
                <a:latin typeface="Courier New"/>
                <a:ea typeface="Courier New"/>
                <a:cs typeface="Courier New"/>
                <a:sym typeface="Courier New"/>
              </a:rPr>
              <a:t>.networkMapSnapshot()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return </a:t>
            </a:r>
            <a:r>
              <a:rPr i="1" lang="pt-BR" sz="900">
                <a:solidFill>
                  <a:srgbClr val="000000"/>
                </a:solidFill>
                <a:highlight>
                  <a:srgbClr val="FFFFFF"/>
                </a:highlight>
                <a:latin typeface="Courier New"/>
                <a:ea typeface="Courier New"/>
                <a:cs typeface="Courier New"/>
                <a:sym typeface="Courier New"/>
              </a:rPr>
              <a:t>mapOf</a:t>
            </a:r>
            <a:r>
              <a:rPr lang="pt-BR" sz="900">
                <a:solidFill>
                  <a:srgbClr val="000000"/>
                </a:solidFill>
                <a:highlight>
                  <a:srgbClr val="FFFFFF"/>
                </a:highlight>
                <a:latin typeface="Courier New"/>
                <a:ea typeface="Courier New"/>
                <a:cs typeface="Courier New"/>
                <a:sym typeface="Courier New"/>
              </a:rPr>
              <a:t>(</a:t>
            </a:r>
            <a:r>
              <a:rPr b="1" lang="pt-BR" sz="900">
                <a:solidFill>
                  <a:srgbClr val="008000"/>
                </a:solidFill>
                <a:highlight>
                  <a:srgbClr val="FFFFFF"/>
                </a:highlight>
                <a:latin typeface="Courier New"/>
                <a:ea typeface="Courier New"/>
                <a:cs typeface="Courier New"/>
                <a:sym typeface="Courier New"/>
              </a:rPr>
              <a:t>"peers" </a:t>
            </a:r>
            <a:r>
              <a:rPr i="1" lang="pt-BR" sz="900">
                <a:solidFill>
                  <a:srgbClr val="000000"/>
                </a:solidFill>
                <a:highlight>
                  <a:srgbClr val="FFFFFF"/>
                </a:highlight>
                <a:latin typeface="Courier New"/>
                <a:ea typeface="Courier New"/>
                <a:cs typeface="Courier New"/>
                <a:sym typeface="Courier New"/>
              </a:rPr>
              <a:t>to </a:t>
            </a:r>
            <a:r>
              <a:rPr lang="pt-BR" sz="900">
                <a:solidFill>
                  <a:srgbClr val="000000"/>
                </a:solidFill>
                <a:highlight>
                  <a:srgbClr val="FFFFFF"/>
                </a:highlight>
                <a:latin typeface="Courier New"/>
                <a:ea typeface="Courier New"/>
                <a:cs typeface="Courier New"/>
                <a:sym typeface="Courier New"/>
              </a:rPr>
              <a:t>nodeInfo</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i="1" lang="pt-BR" sz="900">
                <a:solidFill>
                  <a:srgbClr val="000000"/>
                </a:solidFill>
                <a:highlight>
                  <a:srgbClr val="FFFFFF"/>
                </a:highlight>
                <a:latin typeface="Courier New"/>
                <a:ea typeface="Courier New"/>
                <a:cs typeface="Courier New"/>
                <a:sym typeface="Courier New"/>
              </a:rPr>
              <a:t>map </a:t>
            </a:r>
            <a:r>
              <a:rPr b="1" lang="pt-BR" sz="900">
                <a:solidFill>
                  <a:srgbClr val="000000"/>
                </a:solidFill>
                <a:highlight>
                  <a:srgbClr val="FFFFFF"/>
                </a:highlight>
                <a:latin typeface="Courier New"/>
                <a:ea typeface="Courier New"/>
                <a:cs typeface="Courier New"/>
                <a:sym typeface="Courier New"/>
              </a:rPr>
              <a:t>{ it</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legalIdentities</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first</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name </a:t>
            </a:r>
            <a:r>
              <a:rPr b="1" lang="pt-BR" sz="900">
                <a:solidFill>
                  <a:srgbClr val="000000"/>
                </a:solidFill>
                <a:highlight>
                  <a:srgbClr val="FFFFFF"/>
                </a:highlight>
                <a:latin typeface="Courier New"/>
                <a:ea typeface="Courier New"/>
                <a:cs typeface="Courier New"/>
                <a:sym typeface="Courier New"/>
              </a:rPr>
              <a:t>}</a:t>
            </a:r>
            <a:endParaRPr b="1"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i="1" lang="pt-BR" sz="900">
                <a:solidFill>
                  <a:srgbClr val="808080"/>
                </a:solidFill>
                <a:highlight>
                  <a:srgbClr val="FFFFFF"/>
                </a:highlight>
                <a:latin typeface="Courier New"/>
                <a:ea typeface="Courier New"/>
                <a:cs typeface="Courier New"/>
                <a:sym typeface="Courier New"/>
              </a:rPr>
              <a:t>           </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filter </a:t>
            </a:r>
            <a:r>
              <a:rPr b="1" lang="pt-BR" sz="900">
                <a:solidFill>
                  <a:srgbClr val="000000"/>
                </a:solidFill>
                <a:highlight>
                  <a:srgbClr val="FFFFFF"/>
                </a:highlight>
                <a:latin typeface="Courier New"/>
                <a:ea typeface="Courier New"/>
                <a:cs typeface="Courier New"/>
                <a:sym typeface="Courier New"/>
              </a:rPr>
              <a:t>{ it</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organisation </a:t>
            </a:r>
            <a:r>
              <a:rPr b="1" lang="pt-BR" sz="900">
                <a:solidFill>
                  <a:srgbClr val="000080"/>
                </a:solidFill>
                <a:highlight>
                  <a:srgbClr val="FFFFFF"/>
                </a:highlight>
                <a:latin typeface="Courier New"/>
                <a:ea typeface="Courier New"/>
                <a:cs typeface="Courier New"/>
                <a:sym typeface="Courier New"/>
              </a:rPr>
              <a:t>!in </a:t>
            </a:r>
            <a:r>
              <a:rPr lang="pt-BR" sz="900">
                <a:solidFill>
                  <a:srgbClr val="000000"/>
                </a:solidFill>
                <a:highlight>
                  <a:srgbClr val="FFFFFF"/>
                </a:highlight>
                <a:latin typeface="Courier New"/>
                <a:ea typeface="Courier New"/>
                <a:cs typeface="Courier New"/>
                <a:sym typeface="Courier New"/>
              </a:rPr>
              <a:t>(</a:t>
            </a:r>
            <a:r>
              <a:rPr i="1" lang="pt-BR" sz="900">
                <a:solidFill>
                  <a:srgbClr val="660E7A"/>
                </a:solidFill>
                <a:highlight>
                  <a:srgbClr val="FFFFFF"/>
                </a:highlight>
                <a:latin typeface="Courier New"/>
                <a:ea typeface="Courier New"/>
                <a:cs typeface="Courier New"/>
                <a:sym typeface="Courier New"/>
              </a:rPr>
              <a:t>SERVICE_NAMES </a:t>
            </a:r>
            <a:r>
              <a:rPr lang="pt-BR" sz="900">
                <a:solidFill>
                  <a:srgbClr val="000000"/>
                </a:solidFill>
                <a:highlight>
                  <a:srgbClr val="FFFFFF"/>
                </a:highlight>
                <a:latin typeface="Courier New"/>
                <a:ea typeface="Courier New"/>
                <a:cs typeface="Courier New"/>
                <a:sym typeface="Courier New"/>
              </a:rPr>
              <a:t>+ </a:t>
            </a:r>
            <a:r>
              <a:rPr b="1" lang="pt-BR" sz="900">
                <a:solidFill>
                  <a:srgbClr val="660E7A"/>
                </a:solidFill>
                <a:highlight>
                  <a:srgbClr val="FFFFFF"/>
                </a:highlight>
                <a:latin typeface="Courier New"/>
                <a:ea typeface="Courier New"/>
                <a:cs typeface="Courier New"/>
                <a:sym typeface="Courier New"/>
              </a:rPr>
              <a:t>myLegalName</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organisation</a:t>
            </a:r>
            <a:r>
              <a:rPr lang="pt-BR" sz="900">
                <a:solidFill>
                  <a:srgbClr val="000000"/>
                </a:solidFill>
                <a:highlight>
                  <a:srgbClr val="FFFFFF"/>
                </a:highlight>
                <a:latin typeface="Courier New"/>
                <a:ea typeface="Courier New"/>
                <a:cs typeface="Courier New"/>
                <a:sym typeface="Courier New"/>
              </a:rPr>
              <a:t>) </a:t>
            </a:r>
            <a:r>
              <a:rPr b="1" lang="pt-BR" sz="900">
                <a:solidFill>
                  <a:srgbClr val="000000"/>
                </a:solidFill>
                <a:highlight>
                  <a:srgbClr val="FFFFFF"/>
                </a:highlight>
                <a:latin typeface="Courier New"/>
                <a:ea typeface="Courier New"/>
                <a:cs typeface="Courier New"/>
                <a:sym typeface="Courier New"/>
              </a:rPr>
              <a:t>}</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1000"/>
              </a:spcAft>
              <a:buNone/>
            </a:pPr>
            <a:r>
              <a:t/>
            </a:r>
            <a:endParaRPr sz="1200">
              <a:solidFill>
                <a:srgbClr val="000080"/>
              </a:solidFill>
              <a:highlight>
                <a:srgbClr val="FFFFFF"/>
              </a:highlight>
              <a:latin typeface="Courier New"/>
              <a:ea typeface="Courier New"/>
              <a:cs typeface="Courier New"/>
              <a:sym typeface="Courier New"/>
            </a:endParaRPr>
          </a:p>
        </p:txBody>
      </p:sp>
      <p:sp>
        <p:nvSpPr>
          <p:cNvPr id="592" name="Google Shape;592;p97"/>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FFFFFF"/>
                </a:solidFill>
              </a:rPr>
              <a:t>APIs - peers</a:t>
            </a:r>
            <a:endParaRPr>
              <a:solidFill>
                <a:srgbClr val="FFFFFF"/>
              </a:solidFill>
            </a:endParaRPr>
          </a:p>
        </p:txBody>
      </p:sp>
      <p:sp>
        <p:nvSpPr>
          <p:cNvPr id="593" name="Google Shape;593;p97"/>
          <p:cNvSpPr txBox="1"/>
          <p:nvPr>
            <p:ph idx="1" type="subTitle"/>
          </p:nvPr>
        </p:nvSpPr>
        <p:spPr>
          <a:xfrm>
            <a:off x="270875" y="3161525"/>
            <a:ext cx="21081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Retorna o nome X500 dos nós conhecidos da rede.</a:t>
            </a:r>
            <a:endParaRPr b="1"/>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98"/>
          <p:cNvSpPr txBox="1"/>
          <p:nvPr>
            <p:ph idx="2" type="title"/>
          </p:nvPr>
        </p:nvSpPr>
        <p:spPr>
          <a:xfrm>
            <a:off x="2483475" y="0"/>
            <a:ext cx="66606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pt-BR" sz="1200">
                <a:solidFill>
                  <a:srgbClr val="000080"/>
                </a:solidFill>
                <a:highlight>
                  <a:srgbClr val="FFFFFF"/>
                </a:highlight>
                <a:latin typeface="Courier New"/>
                <a:ea typeface="Courier New"/>
                <a:cs typeface="Courier New"/>
                <a:sym typeface="Courier New"/>
              </a:rPr>
              <a:t>@GET</a:t>
            </a:r>
            <a:endParaRPr sz="12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1200">
                <a:solidFill>
                  <a:srgbClr val="000080"/>
                </a:solidFill>
                <a:highlight>
                  <a:srgbClr val="FFFFFF"/>
                </a:highlight>
                <a:latin typeface="Courier New"/>
                <a:ea typeface="Courier New"/>
                <a:cs typeface="Courier New"/>
                <a:sym typeface="Courier New"/>
              </a:rPr>
              <a:t>@Path</a:t>
            </a:r>
            <a:r>
              <a:rPr lang="pt-BR" sz="1200">
                <a:solidFill>
                  <a:srgbClr val="000000"/>
                </a:solidFill>
                <a:highlight>
                  <a:srgbClr val="FFFFFF"/>
                </a:highlight>
                <a:latin typeface="Courier New"/>
                <a:ea typeface="Courier New"/>
                <a:cs typeface="Courier New"/>
                <a:sym typeface="Courier New"/>
              </a:rPr>
              <a:t>(</a:t>
            </a:r>
            <a:r>
              <a:rPr b="1" lang="pt-BR" sz="1200">
                <a:solidFill>
                  <a:srgbClr val="008000"/>
                </a:solidFill>
                <a:highlight>
                  <a:srgbClr val="FFFFFF"/>
                </a:highlight>
                <a:latin typeface="Courier New"/>
                <a:ea typeface="Courier New"/>
                <a:cs typeface="Courier New"/>
                <a:sym typeface="Courier New"/>
              </a:rPr>
              <a:t>"ious"</a:t>
            </a: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1200">
                <a:solidFill>
                  <a:srgbClr val="000080"/>
                </a:solidFill>
                <a:highlight>
                  <a:srgbClr val="FFFFFF"/>
                </a:highlight>
                <a:latin typeface="Courier New"/>
                <a:ea typeface="Courier New"/>
                <a:cs typeface="Courier New"/>
                <a:sym typeface="Courier New"/>
              </a:rPr>
              <a:t>@Produces</a:t>
            </a:r>
            <a:r>
              <a:rPr lang="pt-BR" sz="1200">
                <a:solidFill>
                  <a:srgbClr val="000000"/>
                </a:solidFill>
                <a:highlight>
                  <a:srgbClr val="FFFFFF"/>
                </a:highlight>
                <a:latin typeface="Courier New"/>
                <a:ea typeface="Courier New"/>
                <a:cs typeface="Courier New"/>
                <a:sym typeface="Courier New"/>
              </a:rPr>
              <a:t>(MediaType.</a:t>
            </a:r>
            <a:r>
              <a:rPr i="1" lang="pt-BR" sz="1200">
                <a:solidFill>
                  <a:srgbClr val="660E7A"/>
                </a:solidFill>
                <a:highlight>
                  <a:srgbClr val="FFFFFF"/>
                </a:highlight>
                <a:latin typeface="Courier New"/>
                <a:ea typeface="Courier New"/>
                <a:cs typeface="Courier New"/>
                <a:sym typeface="Courier New"/>
              </a:rPr>
              <a:t>APPLICATION_JSON</a:t>
            </a:r>
            <a:r>
              <a:rPr lang="pt-BR"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1200">
                <a:solidFill>
                  <a:srgbClr val="000080"/>
                </a:solidFill>
                <a:highlight>
                  <a:srgbClr val="FFFFFF"/>
                </a:highlight>
                <a:latin typeface="Courier New"/>
                <a:ea typeface="Courier New"/>
                <a:cs typeface="Courier New"/>
                <a:sym typeface="Courier New"/>
              </a:rPr>
              <a:t>fun </a:t>
            </a:r>
            <a:r>
              <a:rPr lang="pt-BR" sz="1200">
                <a:solidFill>
                  <a:srgbClr val="000000"/>
                </a:solidFill>
                <a:highlight>
                  <a:srgbClr val="FFFFFF"/>
                </a:highlight>
                <a:latin typeface="Courier New"/>
                <a:ea typeface="Courier New"/>
                <a:cs typeface="Courier New"/>
                <a:sym typeface="Courier New"/>
              </a:rPr>
              <a:t>getIOUs() = </a:t>
            </a:r>
            <a:r>
              <a:rPr b="1" lang="pt-BR" sz="1200">
                <a:solidFill>
                  <a:srgbClr val="660E7A"/>
                </a:solidFill>
                <a:highlight>
                  <a:srgbClr val="FFFFFF"/>
                </a:highlight>
                <a:latin typeface="Courier New"/>
                <a:ea typeface="Courier New"/>
                <a:cs typeface="Courier New"/>
                <a:sym typeface="Courier New"/>
              </a:rPr>
              <a:t>rpcOps</a:t>
            </a:r>
            <a:r>
              <a:rPr lang="pt-BR" sz="1200">
                <a:solidFill>
                  <a:srgbClr val="000000"/>
                </a:solidFill>
                <a:highlight>
                  <a:srgbClr val="FFFFFF"/>
                </a:highlight>
                <a:latin typeface="Courier New"/>
                <a:ea typeface="Courier New"/>
                <a:cs typeface="Courier New"/>
                <a:sym typeface="Courier New"/>
              </a:rPr>
              <a:t>.</a:t>
            </a:r>
            <a:r>
              <a:rPr i="1" lang="pt-BR" sz="1200">
                <a:solidFill>
                  <a:srgbClr val="000000"/>
                </a:solidFill>
                <a:highlight>
                  <a:srgbClr val="FFFFFF"/>
                </a:highlight>
                <a:latin typeface="Courier New"/>
                <a:ea typeface="Courier New"/>
                <a:cs typeface="Courier New"/>
                <a:sym typeface="Courier New"/>
              </a:rPr>
              <a:t>vaultQueryBy</a:t>
            </a:r>
            <a:r>
              <a:rPr lang="pt-BR" sz="1200">
                <a:solidFill>
                  <a:srgbClr val="000000"/>
                </a:solidFill>
                <a:highlight>
                  <a:srgbClr val="FFFFFF"/>
                </a:highlight>
                <a:latin typeface="Courier New"/>
                <a:ea typeface="Courier New"/>
                <a:cs typeface="Courier New"/>
                <a:sym typeface="Courier New"/>
              </a:rPr>
              <a:t>&lt;IOUState&gt;().</a:t>
            </a:r>
            <a:r>
              <a:rPr b="1" lang="pt-BR" sz="1200">
                <a:solidFill>
                  <a:srgbClr val="660E7A"/>
                </a:solidFill>
                <a:highlight>
                  <a:srgbClr val="FFFFFF"/>
                </a:highlight>
                <a:latin typeface="Courier New"/>
                <a:ea typeface="Courier New"/>
                <a:cs typeface="Courier New"/>
                <a:sym typeface="Courier New"/>
              </a:rPr>
              <a:t>states</a:t>
            </a:r>
            <a:endParaRPr b="1" sz="1200">
              <a:solidFill>
                <a:srgbClr val="660E7A"/>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1000"/>
              </a:spcAft>
              <a:buNone/>
            </a:pPr>
            <a:r>
              <a:t/>
            </a:r>
            <a:endParaRPr sz="1200">
              <a:solidFill>
                <a:srgbClr val="000080"/>
              </a:solidFill>
              <a:highlight>
                <a:srgbClr val="FFFFFF"/>
              </a:highlight>
              <a:latin typeface="Courier New"/>
              <a:ea typeface="Courier New"/>
              <a:cs typeface="Courier New"/>
              <a:sym typeface="Courier New"/>
            </a:endParaRPr>
          </a:p>
        </p:txBody>
      </p:sp>
      <p:sp>
        <p:nvSpPr>
          <p:cNvPr id="599" name="Google Shape;599;p98"/>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FFFFFF"/>
                </a:solidFill>
              </a:rPr>
              <a:t>APIs - ious</a:t>
            </a:r>
            <a:endParaRPr>
              <a:solidFill>
                <a:srgbClr val="FFFFFF"/>
              </a:solidFill>
            </a:endParaRPr>
          </a:p>
        </p:txBody>
      </p:sp>
      <p:sp>
        <p:nvSpPr>
          <p:cNvPr id="600" name="Google Shape;600;p98"/>
          <p:cNvSpPr txBox="1"/>
          <p:nvPr>
            <p:ph idx="1" type="subTitle"/>
          </p:nvPr>
        </p:nvSpPr>
        <p:spPr>
          <a:xfrm>
            <a:off x="270875" y="3161525"/>
            <a:ext cx="21081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Retorna todos os IOUs ativos na plataforma</a:t>
            </a:r>
            <a:endParaRPr b="1"/>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99"/>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Aqui temos o uso do </a:t>
            </a:r>
            <a:r>
              <a:rPr lang="pt-BR" sz="2400">
                <a:solidFill>
                  <a:srgbClr val="FFFF00"/>
                </a:solidFill>
                <a:latin typeface="Lato"/>
                <a:ea typeface="Lato"/>
                <a:cs typeface="Lato"/>
                <a:sym typeface="Lato"/>
              </a:rPr>
              <a:t>rpcOps </a:t>
            </a:r>
            <a:r>
              <a:rPr lang="pt-BR" sz="2400">
                <a:solidFill>
                  <a:srgbClr val="FFFFFF"/>
                </a:solidFill>
                <a:latin typeface="Lato"/>
                <a:ea typeface="Lato"/>
                <a:cs typeface="Lato"/>
                <a:sym typeface="Lato"/>
              </a:rPr>
              <a:t>para acessar a </a:t>
            </a:r>
            <a:r>
              <a:rPr lang="pt-BR" sz="2400">
                <a:solidFill>
                  <a:srgbClr val="FFFF00"/>
                </a:solidFill>
                <a:latin typeface="Lato"/>
                <a:ea typeface="Lato"/>
                <a:cs typeface="Lato"/>
                <a:sym typeface="Lato"/>
              </a:rPr>
              <a:t>vault </a:t>
            </a:r>
            <a:r>
              <a:rPr lang="pt-BR" sz="2400">
                <a:solidFill>
                  <a:srgbClr val="FFFFFF"/>
                </a:solidFill>
                <a:latin typeface="Lato"/>
                <a:ea typeface="Lato"/>
                <a:cs typeface="Lato"/>
                <a:sym typeface="Lato"/>
              </a:rPr>
              <a:t>do Nó.</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O método utilizado é o </a:t>
            </a:r>
            <a:r>
              <a:rPr lang="pt-BR" sz="2400">
                <a:solidFill>
                  <a:srgbClr val="FFFF00"/>
                </a:solidFill>
                <a:latin typeface="Lato"/>
                <a:ea typeface="Lato"/>
                <a:cs typeface="Lato"/>
                <a:sym typeface="Lato"/>
              </a:rPr>
              <a:t>vaultQueryBy</a:t>
            </a:r>
            <a:r>
              <a:rPr lang="pt-BR" sz="2400">
                <a:solidFill>
                  <a:srgbClr val="FFFFFF"/>
                </a:solidFill>
                <a:latin typeface="Lato"/>
                <a:ea typeface="Lato"/>
                <a:cs typeface="Lato"/>
                <a:sym typeface="Lato"/>
              </a:rPr>
              <a:t>, que recebe qual a classe de </a:t>
            </a:r>
            <a:r>
              <a:rPr lang="pt-BR" sz="2400">
                <a:solidFill>
                  <a:srgbClr val="FFFF00"/>
                </a:solidFill>
                <a:latin typeface="Lato"/>
                <a:ea typeface="Lato"/>
                <a:cs typeface="Lato"/>
                <a:sym typeface="Lato"/>
              </a:rPr>
              <a:t>State </a:t>
            </a:r>
            <a:r>
              <a:rPr lang="pt-BR" sz="2400">
                <a:solidFill>
                  <a:srgbClr val="FFFFFF"/>
                </a:solidFill>
                <a:latin typeface="Lato"/>
                <a:ea typeface="Lato"/>
                <a:cs typeface="Lato"/>
                <a:sym typeface="Lato"/>
              </a:rPr>
              <a:t>que estamos buscando.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Como nenhum critério de seleção foi informado, ele irá retornar todos os </a:t>
            </a:r>
            <a:r>
              <a:rPr lang="pt-BR" sz="2400">
                <a:solidFill>
                  <a:srgbClr val="FFFF00"/>
                </a:solidFill>
                <a:latin typeface="Lato"/>
                <a:ea typeface="Lato"/>
                <a:cs typeface="Lato"/>
                <a:sym typeface="Lato"/>
              </a:rPr>
              <a:t>IOUStates não consumidos</a:t>
            </a:r>
            <a:r>
              <a:rPr lang="pt-BR" sz="2400">
                <a:solidFill>
                  <a:srgbClr val="FFFFFF"/>
                </a:solidFill>
                <a:latin typeface="Lato"/>
                <a:ea typeface="Lato"/>
                <a:cs typeface="Lato"/>
                <a:sym typeface="Lato"/>
              </a:rPr>
              <a:t>.</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100"/>
          <p:cNvSpPr txBox="1"/>
          <p:nvPr>
            <p:ph idx="2" type="title"/>
          </p:nvPr>
        </p:nvSpPr>
        <p:spPr>
          <a:xfrm>
            <a:off x="2483475" y="0"/>
            <a:ext cx="66606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pt-BR" sz="900">
                <a:solidFill>
                  <a:srgbClr val="000080"/>
                </a:solidFill>
                <a:highlight>
                  <a:srgbClr val="FFFFFF"/>
                </a:highlight>
                <a:latin typeface="Courier New"/>
                <a:ea typeface="Courier New"/>
                <a:cs typeface="Courier New"/>
                <a:sym typeface="Courier New"/>
              </a:rPr>
              <a:t>@PUT</a:t>
            </a:r>
            <a:endParaRPr sz="9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80"/>
                </a:solidFill>
                <a:highlight>
                  <a:srgbClr val="FFFFFF"/>
                </a:highlight>
                <a:latin typeface="Courier New"/>
                <a:ea typeface="Courier New"/>
                <a:cs typeface="Courier New"/>
                <a:sym typeface="Courier New"/>
              </a:rPr>
              <a:t>@Path</a:t>
            </a:r>
            <a:r>
              <a:rPr lang="pt-BR" sz="900">
                <a:solidFill>
                  <a:srgbClr val="000000"/>
                </a:solidFill>
                <a:highlight>
                  <a:srgbClr val="FFFFFF"/>
                </a:highlight>
                <a:latin typeface="Courier New"/>
                <a:ea typeface="Courier New"/>
                <a:cs typeface="Courier New"/>
                <a:sym typeface="Courier New"/>
              </a:rPr>
              <a:t>(</a:t>
            </a:r>
            <a:r>
              <a:rPr b="1" lang="pt-BR" sz="900">
                <a:solidFill>
                  <a:srgbClr val="008000"/>
                </a:solidFill>
                <a:highlight>
                  <a:srgbClr val="FFFFFF"/>
                </a:highlight>
                <a:latin typeface="Courier New"/>
                <a:ea typeface="Courier New"/>
                <a:cs typeface="Courier New"/>
                <a:sym typeface="Courier New"/>
              </a:rPr>
              <a:t>"create-iou"</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900">
                <a:solidFill>
                  <a:srgbClr val="000080"/>
                </a:solidFill>
                <a:highlight>
                  <a:srgbClr val="FFFFFF"/>
                </a:highlight>
                <a:latin typeface="Courier New"/>
                <a:ea typeface="Courier New"/>
                <a:cs typeface="Courier New"/>
                <a:sym typeface="Courier New"/>
              </a:rPr>
              <a:t>fun </a:t>
            </a:r>
            <a:r>
              <a:rPr lang="pt-BR" sz="900">
                <a:solidFill>
                  <a:srgbClr val="000000"/>
                </a:solidFill>
                <a:highlight>
                  <a:srgbClr val="FFFFFF"/>
                </a:highlight>
                <a:latin typeface="Courier New"/>
                <a:ea typeface="Courier New"/>
                <a:cs typeface="Courier New"/>
                <a:sym typeface="Courier New"/>
              </a:rPr>
              <a:t>createIOU(</a:t>
            </a:r>
            <a:r>
              <a:rPr lang="pt-BR" sz="900">
                <a:solidFill>
                  <a:srgbClr val="000080"/>
                </a:solidFill>
                <a:highlight>
                  <a:srgbClr val="FFFFFF"/>
                </a:highlight>
                <a:latin typeface="Courier New"/>
                <a:ea typeface="Courier New"/>
                <a:cs typeface="Courier New"/>
                <a:sym typeface="Courier New"/>
              </a:rPr>
              <a:t>@QueryParam</a:t>
            </a:r>
            <a:r>
              <a:rPr lang="pt-BR" sz="900">
                <a:solidFill>
                  <a:srgbClr val="000000"/>
                </a:solidFill>
                <a:highlight>
                  <a:srgbClr val="FFFFFF"/>
                </a:highlight>
                <a:latin typeface="Courier New"/>
                <a:ea typeface="Courier New"/>
                <a:cs typeface="Courier New"/>
                <a:sym typeface="Courier New"/>
              </a:rPr>
              <a:t>(</a:t>
            </a:r>
            <a:r>
              <a:rPr b="1" lang="pt-BR" sz="900">
                <a:solidFill>
                  <a:srgbClr val="008000"/>
                </a:solidFill>
                <a:highlight>
                  <a:srgbClr val="FFFFFF"/>
                </a:highlight>
                <a:latin typeface="Courier New"/>
                <a:ea typeface="Courier New"/>
                <a:cs typeface="Courier New"/>
                <a:sym typeface="Courier New"/>
              </a:rPr>
              <a:t>"iouValue"</a:t>
            </a:r>
            <a:r>
              <a:rPr lang="pt-BR" sz="900">
                <a:solidFill>
                  <a:srgbClr val="000000"/>
                </a:solidFill>
                <a:highlight>
                  <a:srgbClr val="FFFFFF"/>
                </a:highlight>
                <a:latin typeface="Courier New"/>
                <a:ea typeface="Courier New"/>
                <a:cs typeface="Courier New"/>
                <a:sym typeface="Courier New"/>
              </a:rPr>
              <a:t>) iouValue: Int, </a:t>
            </a:r>
            <a:r>
              <a:rPr lang="pt-BR" sz="900">
                <a:solidFill>
                  <a:srgbClr val="000080"/>
                </a:solidFill>
                <a:highlight>
                  <a:srgbClr val="FFFFFF"/>
                </a:highlight>
                <a:latin typeface="Courier New"/>
                <a:ea typeface="Courier New"/>
                <a:cs typeface="Courier New"/>
                <a:sym typeface="Courier New"/>
              </a:rPr>
              <a:t>@QueryParam</a:t>
            </a:r>
            <a:r>
              <a:rPr lang="pt-BR" sz="900">
                <a:solidFill>
                  <a:srgbClr val="000000"/>
                </a:solidFill>
                <a:highlight>
                  <a:srgbClr val="FFFFFF"/>
                </a:highlight>
                <a:latin typeface="Courier New"/>
                <a:ea typeface="Courier New"/>
                <a:cs typeface="Courier New"/>
                <a:sym typeface="Courier New"/>
              </a:rPr>
              <a:t>(</a:t>
            </a:r>
            <a:r>
              <a:rPr b="1" lang="pt-BR" sz="900">
                <a:solidFill>
                  <a:srgbClr val="008000"/>
                </a:solidFill>
                <a:highlight>
                  <a:srgbClr val="FFFFFF"/>
                </a:highlight>
                <a:latin typeface="Courier New"/>
                <a:ea typeface="Courier New"/>
                <a:cs typeface="Courier New"/>
                <a:sym typeface="Courier New"/>
              </a:rPr>
              <a:t>"partyName"</a:t>
            </a:r>
            <a:r>
              <a:rPr lang="pt-BR" sz="900">
                <a:solidFill>
                  <a:srgbClr val="000000"/>
                </a:solidFill>
                <a:highlight>
                  <a:srgbClr val="FFFFFF"/>
                </a:highlight>
                <a:latin typeface="Courier New"/>
                <a:ea typeface="Courier New"/>
                <a:cs typeface="Courier New"/>
                <a:sym typeface="Courier New"/>
              </a:rPr>
              <a:t>) partyName: CordaX500Name?): Response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//Validação das entradas</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otherParty = </a:t>
            </a:r>
            <a:r>
              <a:rPr b="1" lang="pt-BR" sz="900">
                <a:solidFill>
                  <a:srgbClr val="660E7A"/>
                </a:solidFill>
                <a:highlight>
                  <a:srgbClr val="FFFFFF"/>
                </a:highlight>
                <a:latin typeface="Courier New"/>
                <a:ea typeface="Courier New"/>
                <a:cs typeface="Courier New"/>
                <a:sym typeface="Courier New"/>
              </a:rPr>
              <a:t>rpcOps</a:t>
            </a:r>
            <a:r>
              <a:rPr lang="pt-BR" sz="900">
                <a:solidFill>
                  <a:srgbClr val="000000"/>
                </a:solidFill>
                <a:highlight>
                  <a:srgbClr val="FFFFFF"/>
                </a:highlight>
                <a:latin typeface="Courier New"/>
                <a:ea typeface="Courier New"/>
                <a:cs typeface="Courier New"/>
                <a:sym typeface="Courier New"/>
              </a:rPr>
              <a:t>.wellKnownPartyFromX500Name(</a:t>
            </a:r>
            <a:r>
              <a:rPr lang="pt-BR" sz="900">
                <a:solidFill>
                  <a:srgbClr val="000000"/>
                </a:solidFill>
                <a:highlight>
                  <a:srgbClr val="DBFFDB"/>
                </a:highlight>
                <a:latin typeface="Courier New"/>
                <a:ea typeface="Courier New"/>
                <a:cs typeface="Courier New"/>
                <a:sym typeface="Courier New"/>
              </a:rPr>
              <a:t>partyName</a:t>
            </a:r>
            <a:r>
              <a:rPr lang="pt-BR"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return </a:t>
            </a:r>
            <a:r>
              <a:rPr lang="pt-BR" sz="900">
                <a:solidFill>
                  <a:srgbClr val="000000"/>
                </a:solidFill>
                <a:highlight>
                  <a:srgbClr val="FFFFFF"/>
                </a:highlight>
                <a:latin typeface="Courier New"/>
                <a:ea typeface="Courier New"/>
                <a:cs typeface="Courier New"/>
                <a:sym typeface="Courier New"/>
              </a:rPr>
              <a:t>Response.status(</a:t>
            </a:r>
            <a:r>
              <a:rPr b="1" lang="pt-BR" sz="900">
                <a:solidFill>
                  <a:srgbClr val="660E7A"/>
                </a:solidFill>
                <a:highlight>
                  <a:srgbClr val="FFFFFF"/>
                </a:highlight>
                <a:latin typeface="Courier New"/>
                <a:ea typeface="Courier New"/>
                <a:cs typeface="Courier New"/>
                <a:sym typeface="Courier New"/>
              </a:rPr>
              <a:t>BAD_REQUEST</a:t>
            </a:r>
            <a:r>
              <a:rPr lang="pt-BR" sz="900">
                <a:solidFill>
                  <a:srgbClr val="000000"/>
                </a:solidFill>
                <a:highlight>
                  <a:srgbClr val="FFFFFF"/>
                </a:highlight>
                <a:latin typeface="Courier New"/>
                <a:ea typeface="Courier New"/>
                <a:cs typeface="Courier New"/>
                <a:sym typeface="Courier New"/>
              </a:rPr>
              <a:t>).entity(</a:t>
            </a:r>
            <a:r>
              <a:rPr b="1" lang="pt-BR" sz="900">
                <a:solidFill>
                  <a:srgbClr val="008000"/>
                </a:solidFill>
                <a:highlight>
                  <a:srgbClr val="FFFFFF"/>
                </a:highlight>
                <a:latin typeface="Courier New"/>
                <a:ea typeface="Courier New"/>
                <a:cs typeface="Courier New"/>
                <a:sym typeface="Courier New"/>
              </a:rPr>
              <a:t>"Party named </a:t>
            </a:r>
            <a:r>
              <a:rPr b="1" lang="pt-BR" sz="900">
                <a:solidFill>
                  <a:srgbClr val="000080"/>
                </a:solidFill>
                <a:highlight>
                  <a:srgbClr val="FFFFFF"/>
                </a:highlight>
                <a:latin typeface="Courier New"/>
                <a:ea typeface="Courier New"/>
                <a:cs typeface="Courier New"/>
                <a:sym typeface="Courier New"/>
              </a:rPr>
              <a:t>$</a:t>
            </a:r>
            <a:r>
              <a:rPr lang="pt-BR" sz="900">
                <a:solidFill>
                  <a:srgbClr val="000000"/>
                </a:solidFill>
                <a:highlight>
                  <a:srgbClr val="FFFFFF"/>
                </a:highlight>
                <a:latin typeface="Courier New"/>
                <a:ea typeface="Courier New"/>
                <a:cs typeface="Courier New"/>
                <a:sym typeface="Courier New"/>
              </a:rPr>
              <a:t>partyName</a:t>
            </a:r>
            <a:r>
              <a:rPr b="1" lang="pt-BR" sz="900">
                <a:solidFill>
                  <a:srgbClr val="008000"/>
                </a:solidFill>
                <a:highlight>
                  <a:srgbClr val="FFFFFF"/>
                </a:highlight>
                <a:latin typeface="Courier New"/>
                <a:ea typeface="Courier New"/>
                <a:cs typeface="Courier New"/>
                <a:sym typeface="Courier New"/>
              </a:rPr>
              <a:t> cannot be found.</a:t>
            </a:r>
            <a:r>
              <a:rPr b="1" lang="pt-BR" sz="900">
                <a:solidFill>
                  <a:srgbClr val="000080"/>
                </a:solidFill>
                <a:highlight>
                  <a:srgbClr val="FFFFFF"/>
                </a:highlight>
                <a:latin typeface="Courier New"/>
                <a:ea typeface="Courier New"/>
                <a:cs typeface="Courier New"/>
                <a:sym typeface="Courier New"/>
              </a:rPr>
              <a:t>\n</a:t>
            </a:r>
            <a:r>
              <a:rPr b="1" lang="pt-BR" sz="900">
                <a:solidFill>
                  <a:srgbClr val="008000"/>
                </a:solidFill>
                <a:highlight>
                  <a:srgbClr val="FFFFFF"/>
                </a:highlight>
                <a:latin typeface="Courier New"/>
                <a:ea typeface="Courier New"/>
                <a:cs typeface="Courier New"/>
                <a:sym typeface="Courier New"/>
              </a:rPr>
              <a:t>"</a:t>
            </a:r>
            <a:r>
              <a:rPr lang="pt-BR" sz="900">
                <a:solidFill>
                  <a:srgbClr val="000000"/>
                </a:solidFill>
                <a:highlight>
                  <a:srgbClr val="FFFFFF"/>
                </a:highlight>
                <a:latin typeface="Courier New"/>
                <a:ea typeface="Courier New"/>
                <a:cs typeface="Courier New"/>
                <a:sym typeface="Courier New"/>
              </a:rPr>
              <a:t>).build()</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return try </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signedTx = </a:t>
            </a:r>
            <a:r>
              <a:rPr b="1" lang="pt-BR" sz="900">
                <a:solidFill>
                  <a:srgbClr val="660E7A"/>
                </a:solidFill>
                <a:highlight>
                  <a:srgbClr val="FFFFFF"/>
                </a:highlight>
                <a:latin typeface="Courier New"/>
                <a:ea typeface="Courier New"/>
                <a:cs typeface="Courier New"/>
                <a:sym typeface="Courier New"/>
              </a:rPr>
              <a:t>rpcOps</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startTrackedFlow</a:t>
            </a:r>
            <a:r>
              <a:rPr lang="pt-BR" sz="900">
                <a:solidFill>
                  <a:srgbClr val="000000"/>
                </a:solidFill>
                <a:highlight>
                  <a:srgbClr val="FFFFFF"/>
                </a:highlight>
                <a:latin typeface="Courier New"/>
                <a:ea typeface="Courier New"/>
                <a:cs typeface="Courier New"/>
                <a:sym typeface="Courier New"/>
              </a:rPr>
              <a:t>(::Initiator, iouValue, otherParty).</a:t>
            </a:r>
            <a:r>
              <a:rPr b="1" lang="pt-BR" sz="900">
                <a:solidFill>
                  <a:srgbClr val="660E7A"/>
                </a:solidFill>
                <a:highlight>
                  <a:srgbClr val="FFFFFF"/>
                </a:highlight>
                <a:latin typeface="Courier New"/>
                <a:ea typeface="Courier New"/>
                <a:cs typeface="Courier New"/>
                <a:sym typeface="Courier New"/>
              </a:rPr>
              <a:t>returnValue</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getOrThrow</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Response.status(</a:t>
            </a:r>
            <a:r>
              <a:rPr b="1" lang="pt-BR" sz="900">
                <a:solidFill>
                  <a:srgbClr val="660E7A"/>
                </a:solidFill>
                <a:highlight>
                  <a:srgbClr val="FFFFFF"/>
                </a:highlight>
                <a:latin typeface="Courier New"/>
                <a:ea typeface="Courier New"/>
                <a:cs typeface="Courier New"/>
                <a:sym typeface="Courier New"/>
              </a:rPr>
              <a:t>CREATED</a:t>
            </a:r>
            <a:r>
              <a:rPr lang="pt-BR" sz="900">
                <a:solidFill>
                  <a:srgbClr val="000000"/>
                </a:solidFill>
                <a:highlight>
                  <a:srgbClr val="FFFFFF"/>
                </a:highlight>
                <a:latin typeface="Courier New"/>
                <a:ea typeface="Courier New"/>
                <a:cs typeface="Courier New"/>
                <a:sym typeface="Courier New"/>
              </a:rPr>
              <a:t>).entity(</a:t>
            </a:r>
            <a:r>
              <a:rPr b="1" lang="pt-BR" sz="900">
                <a:solidFill>
                  <a:srgbClr val="008000"/>
                </a:solidFill>
                <a:highlight>
                  <a:srgbClr val="FFFFFF"/>
                </a:highlight>
                <a:latin typeface="Courier New"/>
                <a:ea typeface="Courier New"/>
                <a:cs typeface="Courier New"/>
                <a:sym typeface="Courier New"/>
              </a:rPr>
              <a:t>"Transaction id </a:t>
            </a:r>
            <a:r>
              <a:rPr b="1" lang="pt-BR" sz="900">
                <a:solidFill>
                  <a:srgbClr val="000080"/>
                </a:solidFill>
                <a:highlight>
                  <a:srgbClr val="FFFFFF"/>
                </a:highlight>
                <a:latin typeface="Courier New"/>
                <a:ea typeface="Courier New"/>
                <a:cs typeface="Courier New"/>
                <a:sym typeface="Courier New"/>
              </a:rPr>
              <a:t>${</a:t>
            </a:r>
            <a:r>
              <a:rPr lang="pt-BR" sz="900">
                <a:solidFill>
                  <a:srgbClr val="000000"/>
                </a:solidFill>
                <a:highlight>
                  <a:srgbClr val="FFFFFF"/>
                </a:highlight>
                <a:latin typeface="Courier New"/>
                <a:ea typeface="Courier New"/>
                <a:cs typeface="Courier New"/>
                <a:sym typeface="Courier New"/>
              </a:rPr>
              <a:t>signedTx.</a:t>
            </a:r>
            <a:r>
              <a:rPr b="1" lang="pt-BR" sz="900">
                <a:solidFill>
                  <a:srgbClr val="660E7A"/>
                </a:solidFill>
                <a:highlight>
                  <a:srgbClr val="FFFFFF"/>
                </a:highlight>
                <a:latin typeface="Courier New"/>
                <a:ea typeface="Courier New"/>
                <a:cs typeface="Courier New"/>
                <a:sym typeface="Courier New"/>
              </a:rPr>
              <a:t>id</a:t>
            </a:r>
            <a:r>
              <a:rPr b="1" lang="pt-BR" sz="900">
                <a:solidFill>
                  <a:srgbClr val="000080"/>
                </a:solidFill>
                <a:highlight>
                  <a:srgbClr val="FFFFFF"/>
                </a:highlight>
                <a:latin typeface="Courier New"/>
                <a:ea typeface="Courier New"/>
                <a:cs typeface="Courier New"/>
                <a:sym typeface="Courier New"/>
              </a:rPr>
              <a:t>}</a:t>
            </a:r>
            <a:r>
              <a:rPr b="1" lang="pt-BR" sz="900">
                <a:solidFill>
                  <a:srgbClr val="008000"/>
                </a:solidFill>
                <a:highlight>
                  <a:srgbClr val="FFFFFF"/>
                </a:highlight>
                <a:latin typeface="Courier New"/>
                <a:ea typeface="Courier New"/>
                <a:cs typeface="Courier New"/>
                <a:sym typeface="Courier New"/>
              </a:rPr>
              <a:t> committed to ledger.</a:t>
            </a:r>
            <a:r>
              <a:rPr b="1" lang="pt-BR" sz="900">
                <a:solidFill>
                  <a:srgbClr val="000080"/>
                </a:solidFill>
                <a:highlight>
                  <a:srgbClr val="FFFFFF"/>
                </a:highlight>
                <a:latin typeface="Courier New"/>
                <a:ea typeface="Courier New"/>
                <a:cs typeface="Courier New"/>
                <a:sym typeface="Courier New"/>
              </a:rPr>
              <a:t>\n</a:t>
            </a:r>
            <a:r>
              <a:rPr b="1" lang="pt-BR" sz="900">
                <a:solidFill>
                  <a:srgbClr val="008000"/>
                </a:solidFill>
                <a:highlight>
                  <a:srgbClr val="FFFFFF"/>
                </a:highlight>
                <a:latin typeface="Courier New"/>
                <a:ea typeface="Courier New"/>
                <a:cs typeface="Courier New"/>
                <a:sym typeface="Courier New"/>
              </a:rPr>
              <a:t>"</a:t>
            </a:r>
            <a:r>
              <a:rPr lang="pt-BR" sz="900">
                <a:solidFill>
                  <a:srgbClr val="000000"/>
                </a:solidFill>
                <a:highlight>
                  <a:srgbClr val="FFFFFF"/>
                </a:highlight>
                <a:latin typeface="Courier New"/>
                <a:ea typeface="Courier New"/>
                <a:cs typeface="Courier New"/>
                <a:sym typeface="Courier New"/>
              </a:rPr>
              <a:t>).build()</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 </a:t>
            </a:r>
            <a:r>
              <a:rPr b="1" lang="pt-BR" sz="900">
                <a:solidFill>
                  <a:srgbClr val="000080"/>
                </a:solidFill>
                <a:highlight>
                  <a:srgbClr val="FFFFFF"/>
                </a:highlight>
                <a:latin typeface="Courier New"/>
                <a:ea typeface="Courier New"/>
                <a:cs typeface="Courier New"/>
                <a:sym typeface="Courier New"/>
              </a:rPr>
              <a:t>catch </a:t>
            </a:r>
            <a:r>
              <a:rPr lang="pt-BR" sz="900">
                <a:solidFill>
                  <a:srgbClr val="000000"/>
                </a:solidFill>
                <a:highlight>
                  <a:srgbClr val="FFFFFF"/>
                </a:highlight>
                <a:latin typeface="Courier New"/>
                <a:ea typeface="Courier New"/>
                <a:cs typeface="Courier New"/>
                <a:sym typeface="Courier New"/>
              </a:rPr>
              <a:t>(ex: Throwable)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660E7A"/>
                </a:solidFill>
                <a:highlight>
                  <a:srgbClr val="FFFFFF"/>
                </a:highlight>
                <a:latin typeface="Courier New"/>
                <a:ea typeface="Courier New"/>
                <a:cs typeface="Courier New"/>
                <a:sym typeface="Courier New"/>
              </a:rPr>
              <a:t>logger</a:t>
            </a:r>
            <a:r>
              <a:rPr lang="pt-BR" sz="900">
                <a:solidFill>
                  <a:srgbClr val="000000"/>
                </a:solidFill>
                <a:highlight>
                  <a:srgbClr val="FFFFFF"/>
                </a:highlight>
                <a:latin typeface="Courier New"/>
                <a:ea typeface="Courier New"/>
                <a:cs typeface="Courier New"/>
                <a:sym typeface="Courier New"/>
              </a:rPr>
              <a:t>.error(ex.</a:t>
            </a:r>
            <a:r>
              <a:rPr b="1" lang="pt-BR" sz="900">
                <a:solidFill>
                  <a:srgbClr val="660E7A"/>
                </a:solidFill>
                <a:highlight>
                  <a:srgbClr val="FFFFFF"/>
                </a:highlight>
                <a:latin typeface="Courier New"/>
                <a:ea typeface="Courier New"/>
                <a:cs typeface="Courier New"/>
                <a:sym typeface="Courier New"/>
              </a:rPr>
              <a:t>message</a:t>
            </a:r>
            <a:r>
              <a:rPr lang="pt-BR" sz="900">
                <a:solidFill>
                  <a:srgbClr val="000000"/>
                </a:solidFill>
                <a:highlight>
                  <a:srgbClr val="FFFFFF"/>
                </a:highlight>
                <a:latin typeface="Courier New"/>
                <a:ea typeface="Courier New"/>
                <a:cs typeface="Courier New"/>
                <a:sym typeface="Courier New"/>
              </a:rPr>
              <a:t>, ex)</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Response.status(</a:t>
            </a:r>
            <a:r>
              <a:rPr b="1" lang="pt-BR" sz="900">
                <a:solidFill>
                  <a:srgbClr val="660E7A"/>
                </a:solidFill>
                <a:highlight>
                  <a:srgbClr val="FFFFFF"/>
                </a:highlight>
                <a:latin typeface="Courier New"/>
                <a:ea typeface="Courier New"/>
                <a:cs typeface="Courier New"/>
                <a:sym typeface="Courier New"/>
              </a:rPr>
              <a:t>BAD_REQUEST</a:t>
            </a:r>
            <a:r>
              <a:rPr lang="pt-BR" sz="900">
                <a:solidFill>
                  <a:srgbClr val="000000"/>
                </a:solidFill>
                <a:highlight>
                  <a:srgbClr val="FFFFFF"/>
                </a:highlight>
                <a:latin typeface="Courier New"/>
                <a:ea typeface="Courier New"/>
                <a:cs typeface="Courier New"/>
                <a:sym typeface="Courier New"/>
              </a:rPr>
              <a:t>).entity(ex.</a:t>
            </a:r>
            <a:r>
              <a:rPr b="1" lang="pt-BR" sz="900">
                <a:solidFill>
                  <a:srgbClr val="660E7A"/>
                </a:solidFill>
                <a:highlight>
                  <a:srgbClr val="FFFFFF"/>
                </a:highlight>
                <a:latin typeface="Courier New"/>
                <a:ea typeface="Courier New"/>
                <a:cs typeface="Courier New"/>
                <a:sym typeface="Courier New"/>
              </a:rPr>
              <a:t>message</a:t>
            </a:r>
            <a:r>
              <a:rPr lang="pt-BR" sz="900">
                <a:solidFill>
                  <a:srgbClr val="000000"/>
                </a:solidFill>
                <a:highlight>
                  <a:srgbClr val="FFFFFF"/>
                </a:highlight>
                <a:latin typeface="Courier New"/>
                <a:ea typeface="Courier New"/>
                <a:cs typeface="Courier New"/>
                <a:sym typeface="Courier New"/>
              </a:rPr>
              <a:t>!!).build()</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1000"/>
              </a:spcAft>
              <a:buNone/>
            </a:pPr>
            <a:r>
              <a:rPr lang="pt-BR" sz="900">
                <a:solidFill>
                  <a:srgbClr val="000000"/>
                </a:solidFill>
                <a:highlight>
                  <a:srgbClr val="FFFFFF"/>
                </a:highlight>
                <a:latin typeface="Courier New"/>
                <a:ea typeface="Courier New"/>
                <a:cs typeface="Courier New"/>
                <a:sym typeface="Courier New"/>
              </a:rPr>
              <a:t>}</a:t>
            </a:r>
            <a:endParaRPr sz="1200">
              <a:solidFill>
                <a:srgbClr val="000080"/>
              </a:solidFill>
              <a:highlight>
                <a:srgbClr val="FFFFFF"/>
              </a:highlight>
              <a:latin typeface="Courier New"/>
              <a:ea typeface="Courier New"/>
              <a:cs typeface="Courier New"/>
              <a:sym typeface="Courier New"/>
            </a:endParaRPr>
          </a:p>
        </p:txBody>
      </p:sp>
      <p:sp>
        <p:nvSpPr>
          <p:cNvPr id="611" name="Google Shape;611;p100"/>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FFFFFF"/>
                </a:solidFill>
              </a:rPr>
              <a:t>APIs - ious</a:t>
            </a:r>
            <a:endParaRPr>
              <a:solidFill>
                <a:srgbClr val="FFFFFF"/>
              </a:solidFill>
            </a:endParaRPr>
          </a:p>
        </p:txBody>
      </p:sp>
      <p:sp>
        <p:nvSpPr>
          <p:cNvPr id="612" name="Google Shape;612;p100"/>
          <p:cNvSpPr txBox="1"/>
          <p:nvPr>
            <p:ph idx="1" type="subTitle"/>
          </p:nvPr>
        </p:nvSpPr>
        <p:spPr>
          <a:xfrm>
            <a:off x="270875" y="3161525"/>
            <a:ext cx="21081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Retorna todos os IOUs ativos na plataforma</a:t>
            </a:r>
            <a:endParaRPr b="1"/>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101"/>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Aqui temos o uso do </a:t>
            </a:r>
            <a:r>
              <a:rPr lang="pt-BR" sz="2400">
                <a:solidFill>
                  <a:srgbClr val="FFFF00"/>
                </a:solidFill>
                <a:latin typeface="Lato"/>
                <a:ea typeface="Lato"/>
                <a:cs typeface="Lato"/>
                <a:sym typeface="Lato"/>
              </a:rPr>
              <a:t>rpcOps </a:t>
            </a:r>
            <a:r>
              <a:rPr lang="pt-BR" sz="2400">
                <a:solidFill>
                  <a:srgbClr val="FFFFFF"/>
                </a:solidFill>
                <a:latin typeface="Lato"/>
                <a:ea typeface="Lato"/>
                <a:cs typeface="Lato"/>
                <a:sym typeface="Lato"/>
              </a:rPr>
              <a:t>para executar um </a:t>
            </a:r>
            <a:r>
              <a:rPr lang="pt-BR" sz="2400">
                <a:solidFill>
                  <a:srgbClr val="FFFF00"/>
                </a:solidFill>
                <a:latin typeface="Lato"/>
                <a:ea typeface="Lato"/>
                <a:cs typeface="Lato"/>
                <a:sym typeface="Lato"/>
              </a:rPr>
              <a:t>Flow </a:t>
            </a:r>
            <a:r>
              <a:rPr lang="pt-BR" sz="2400">
                <a:solidFill>
                  <a:srgbClr val="FFFFFF"/>
                </a:solidFill>
                <a:latin typeface="Lato"/>
                <a:ea typeface="Lato"/>
                <a:cs typeface="Lato"/>
                <a:sym typeface="Lato"/>
              </a:rPr>
              <a:t>a partir deste nó.</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102"/>
          <p:cNvSpPr txBox="1"/>
          <p:nvPr>
            <p:ph idx="2" type="title"/>
          </p:nvPr>
        </p:nvSpPr>
        <p:spPr>
          <a:xfrm>
            <a:off x="2483475" y="0"/>
            <a:ext cx="66606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b="1" lang="pt-BR" sz="1200">
                <a:solidFill>
                  <a:srgbClr val="000080"/>
                </a:solidFill>
                <a:highlight>
                  <a:srgbClr val="FFFFFF"/>
                </a:highlight>
                <a:latin typeface="Courier New"/>
                <a:ea typeface="Courier New"/>
                <a:cs typeface="Courier New"/>
                <a:sym typeface="Courier New"/>
              </a:rPr>
              <a:t>val </a:t>
            </a:r>
            <a:r>
              <a:rPr lang="pt-BR" sz="1200">
                <a:solidFill>
                  <a:srgbClr val="000000"/>
                </a:solidFill>
                <a:highlight>
                  <a:srgbClr val="FFFFFF"/>
                </a:highlight>
                <a:latin typeface="Courier New"/>
                <a:ea typeface="Courier New"/>
                <a:cs typeface="Courier New"/>
                <a:sym typeface="Courier New"/>
              </a:rPr>
              <a:t>signedTx = </a:t>
            </a:r>
            <a:r>
              <a:rPr b="1" lang="pt-BR" sz="1200">
                <a:solidFill>
                  <a:srgbClr val="660E7A"/>
                </a:solidFill>
                <a:highlight>
                  <a:srgbClr val="FFFFFF"/>
                </a:highlight>
                <a:latin typeface="Courier New"/>
                <a:ea typeface="Courier New"/>
                <a:cs typeface="Courier New"/>
                <a:sym typeface="Courier New"/>
              </a:rPr>
              <a:t>rpcOps</a:t>
            </a:r>
            <a:r>
              <a:rPr lang="pt-BR" sz="1200">
                <a:solidFill>
                  <a:srgbClr val="000000"/>
                </a:solidFill>
                <a:highlight>
                  <a:srgbClr val="FFFFFF"/>
                </a:highlight>
                <a:latin typeface="Courier New"/>
                <a:ea typeface="Courier New"/>
                <a:cs typeface="Courier New"/>
                <a:sym typeface="Courier New"/>
              </a:rPr>
              <a:t>.</a:t>
            </a:r>
            <a:r>
              <a:rPr i="1" lang="pt-BR" sz="1200">
                <a:solidFill>
                  <a:srgbClr val="000000"/>
                </a:solidFill>
                <a:highlight>
                  <a:srgbClr val="FFFFFF"/>
                </a:highlight>
                <a:latin typeface="Courier New"/>
                <a:ea typeface="Courier New"/>
                <a:cs typeface="Courier New"/>
                <a:sym typeface="Courier New"/>
              </a:rPr>
              <a:t>startTrackedFlow</a:t>
            </a:r>
            <a:r>
              <a:rPr lang="pt-BR" sz="1200">
                <a:solidFill>
                  <a:srgbClr val="000000"/>
                </a:solidFill>
                <a:highlight>
                  <a:srgbClr val="FFFFFF"/>
                </a:highlight>
                <a:latin typeface="Courier New"/>
                <a:ea typeface="Courier New"/>
                <a:cs typeface="Courier New"/>
                <a:sym typeface="Courier New"/>
              </a:rPr>
              <a:t>(::Initiator, iouValue,</a:t>
            </a:r>
            <a:endParaRPr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1000"/>
              </a:spcAft>
              <a:buNone/>
            </a:pPr>
            <a:r>
              <a:rPr lang="pt-BR" sz="1200">
                <a:solidFill>
                  <a:srgbClr val="000000"/>
                </a:solidFill>
                <a:highlight>
                  <a:srgbClr val="FFFFFF"/>
                </a:highlight>
                <a:latin typeface="Courier New"/>
                <a:ea typeface="Courier New"/>
                <a:cs typeface="Courier New"/>
                <a:sym typeface="Courier New"/>
              </a:rPr>
              <a:t>               otherParty).</a:t>
            </a:r>
            <a:r>
              <a:rPr b="1" lang="pt-BR" sz="1200">
                <a:solidFill>
                  <a:srgbClr val="660E7A"/>
                </a:solidFill>
                <a:highlight>
                  <a:srgbClr val="FFFFFF"/>
                </a:highlight>
                <a:latin typeface="Courier New"/>
                <a:ea typeface="Courier New"/>
                <a:cs typeface="Courier New"/>
                <a:sym typeface="Courier New"/>
              </a:rPr>
              <a:t>returnValue</a:t>
            </a:r>
            <a:r>
              <a:rPr lang="pt-BR" sz="1200">
                <a:solidFill>
                  <a:srgbClr val="000000"/>
                </a:solidFill>
                <a:highlight>
                  <a:srgbClr val="FFFFFF"/>
                </a:highlight>
                <a:latin typeface="Courier New"/>
                <a:ea typeface="Courier New"/>
                <a:cs typeface="Courier New"/>
                <a:sym typeface="Courier New"/>
              </a:rPr>
              <a:t>.</a:t>
            </a:r>
            <a:r>
              <a:rPr i="1" lang="pt-BR" sz="1200">
                <a:solidFill>
                  <a:srgbClr val="000000"/>
                </a:solidFill>
                <a:highlight>
                  <a:srgbClr val="FFFFFF"/>
                </a:highlight>
                <a:latin typeface="Courier New"/>
                <a:ea typeface="Courier New"/>
                <a:cs typeface="Courier New"/>
                <a:sym typeface="Courier New"/>
              </a:rPr>
              <a:t>getOrThrow</a:t>
            </a:r>
            <a:r>
              <a:rPr lang="pt-BR" sz="1200">
                <a:solidFill>
                  <a:srgbClr val="000000"/>
                </a:solidFill>
                <a:highlight>
                  <a:srgbClr val="FFFFFF"/>
                </a:highlight>
                <a:latin typeface="Courier New"/>
                <a:ea typeface="Courier New"/>
                <a:cs typeface="Courier New"/>
                <a:sym typeface="Courier New"/>
              </a:rPr>
              <a:t>()</a:t>
            </a:r>
            <a:endParaRPr sz="1200">
              <a:solidFill>
                <a:srgbClr val="000080"/>
              </a:solidFill>
              <a:highlight>
                <a:srgbClr val="FFFFFF"/>
              </a:highlight>
              <a:latin typeface="Courier New"/>
              <a:ea typeface="Courier New"/>
              <a:cs typeface="Courier New"/>
              <a:sym typeface="Courier New"/>
            </a:endParaRPr>
          </a:p>
        </p:txBody>
      </p:sp>
      <p:sp>
        <p:nvSpPr>
          <p:cNvPr id="623" name="Google Shape;623;p102"/>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FFFFFF"/>
                </a:solidFill>
              </a:rPr>
              <a:t>Iniciar Flow</a:t>
            </a:r>
            <a:endParaRPr>
              <a:solidFill>
                <a:srgbClr val="FFFFFF"/>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103"/>
          <p:cNvSpPr txBox="1"/>
          <p:nvPr>
            <p:ph idx="2" type="title"/>
          </p:nvPr>
        </p:nvSpPr>
        <p:spPr>
          <a:xfrm>
            <a:off x="2483475" y="0"/>
            <a:ext cx="66606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pt-BR" sz="900">
                <a:solidFill>
                  <a:srgbClr val="000080"/>
                </a:solidFill>
                <a:highlight>
                  <a:srgbClr val="FFFFFF"/>
                </a:highlight>
                <a:latin typeface="Courier New"/>
                <a:ea typeface="Courier New"/>
                <a:cs typeface="Courier New"/>
                <a:sym typeface="Courier New"/>
              </a:rPr>
              <a:t>@GET</a:t>
            </a:r>
            <a:endParaRPr sz="900">
              <a:solidFill>
                <a:srgbClr val="00008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80"/>
                </a:solidFill>
                <a:highlight>
                  <a:srgbClr val="FFFFFF"/>
                </a:highlight>
                <a:latin typeface="Courier New"/>
                <a:ea typeface="Courier New"/>
                <a:cs typeface="Courier New"/>
                <a:sym typeface="Courier New"/>
              </a:rPr>
              <a:t>@Path</a:t>
            </a:r>
            <a:r>
              <a:rPr lang="pt-BR" sz="900">
                <a:solidFill>
                  <a:srgbClr val="000000"/>
                </a:solidFill>
                <a:highlight>
                  <a:srgbClr val="FFFFFF"/>
                </a:highlight>
                <a:latin typeface="Courier New"/>
                <a:ea typeface="Courier New"/>
                <a:cs typeface="Courier New"/>
                <a:sym typeface="Courier New"/>
              </a:rPr>
              <a:t>(</a:t>
            </a:r>
            <a:r>
              <a:rPr b="1" lang="pt-BR" sz="900">
                <a:solidFill>
                  <a:srgbClr val="008000"/>
                </a:solidFill>
                <a:highlight>
                  <a:srgbClr val="FFFFFF"/>
                </a:highlight>
                <a:latin typeface="Courier New"/>
                <a:ea typeface="Courier New"/>
                <a:cs typeface="Courier New"/>
                <a:sym typeface="Courier New"/>
              </a:rPr>
              <a:t>"my-ious"</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80"/>
                </a:solidFill>
                <a:highlight>
                  <a:srgbClr val="FFFFFF"/>
                </a:highlight>
                <a:latin typeface="Courier New"/>
                <a:ea typeface="Courier New"/>
                <a:cs typeface="Courier New"/>
                <a:sym typeface="Courier New"/>
              </a:rPr>
              <a:t>@Produces</a:t>
            </a:r>
            <a:r>
              <a:rPr lang="pt-BR" sz="900">
                <a:solidFill>
                  <a:srgbClr val="000000"/>
                </a:solidFill>
                <a:highlight>
                  <a:srgbClr val="FFFFFF"/>
                </a:highlight>
                <a:latin typeface="Courier New"/>
                <a:ea typeface="Courier New"/>
                <a:cs typeface="Courier New"/>
                <a:sym typeface="Courier New"/>
              </a:rPr>
              <a:t>(MediaType.</a:t>
            </a:r>
            <a:r>
              <a:rPr i="1" lang="pt-BR" sz="900">
                <a:solidFill>
                  <a:srgbClr val="660E7A"/>
                </a:solidFill>
                <a:highlight>
                  <a:srgbClr val="FFFFFF"/>
                </a:highlight>
                <a:latin typeface="Courier New"/>
                <a:ea typeface="Courier New"/>
                <a:cs typeface="Courier New"/>
                <a:sym typeface="Courier New"/>
              </a:rPr>
              <a:t>APPLICATION_JSON</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900">
                <a:solidFill>
                  <a:srgbClr val="000080"/>
                </a:solidFill>
                <a:highlight>
                  <a:srgbClr val="FFFFFF"/>
                </a:highlight>
                <a:latin typeface="Courier New"/>
                <a:ea typeface="Courier New"/>
                <a:cs typeface="Courier New"/>
                <a:sym typeface="Courier New"/>
              </a:rPr>
              <a:t>fun </a:t>
            </a:r>
            <a:r>
              <a:rPr lang="pt-BR" sz="900">
                <a:solidFill>
                  <a:srgbClr val="000000"/>
                </a:solidFill>
                <a:highlight>
                  <a:srgbClr val="FFFFFF"/>
                </a:highlight>
                <a:latin typeface="Courier New"/>
                <a:ea typeface="Courier New"/>
                <a:cs typeface="Courier New"/>
                <a:sym typeface="Courier New"/>
              </a:rPr>
              <a:t>myious(): Response {</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generalCriteria = QueryCriteria.VaultQueryCriteria(Vault.StateStatus.</a:t>
            </a:r>
            <a:r>
              <a:rPr b="1" lang="pt-BR" sz="900">
                <a:solidFill>
                  <a:srgbClr val="660E7A"/>
                </a:solidFill>
                <a:highlight>
                  <a:srgbClr val="FFFFFF"/>
                </a:highlight>
                <a:latin typeface="Courier New"/>
                <a:ea typeface="Courier New"/>
                <a:cs typeface="Courier New"/>
                <a:sym typeface="Courier New"/>
              </a:rPr>
              <a:t>ALL</a:t>
            </a: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results = </a:t>
            </a:r>
            <a:r>
              <a:rPr i="1" lang="pt-BR" sz="900">
                <a:solidFill>
                  <a:srgbClr val="000000"/>
                </a:solidFill>
                <a:highlight>
                  <a:srgbClr val="FFFFFF"/>
                </a:highlight>
                <a:latin typeface="Courier New"/>
                <a:ea typeface="Courier New"/>
                <a:cs typeface="Courier New"/>
                <a:sym typeface="Courier New"/>
              </a:rPr>
              <a:t>builder </a:t>
            </a:r>
            <a:r>
              <a:rPr b="1" lang="pt-BR" sz="900">
                <a:solidFill>
                  <a:srgbClr val="000000"/>
                </a:solidFill>
                <a:highlight>
                  <a:srgbClr val="FFFFFF"/>
                </a:highlight>
                <a:latin typeface="Courier New"/>
                <a:ea typeface="Courier New"/>
                <a:cs typeface="Courier New"/>
                <a:sym typeface="Courier New"/>
              </a:rPr>
              <a:t>{</a:t>
            </a:r>
            <a:endParaRPr b="1"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var </a:t>
            </a:r>
            <a:r>
              <a:rPr lang="pt-BR" sz="900">
                <a:solidFill>
                  <a:srgbClr val="000000"/>
                </a:solidFill>
                <a:highlight>
                  <a:srgbClr val="FFFFFF"/>
                </a:highlight>
                <a:latin typeface="Courier New"/>
                <a:ea typeface="Courier New"/>
                <a:cs typeface="Courier New"/>
                <a:sym typeface="Courier New"/>
              </a:rPr>
              <a:t>partyType = IOUSchemaV1.PersistentIOU::</a:t>
            </a:r>
            <a:r>
              <a:rPr b="1" lang="pt-BR" sz="900">
                <a:solidFill>
                  <a:srgbClr val="660E7A"/>
                </a:solidFill>
                <a:highlight>
                  <a:srgbClr val="FFFFFF"/>
                </a:highlight>
                <a:latin typeface="Courier New"/>
                <a:ea typeface="Courier New"/>
                <a:cs typeface="Courier New"/>
                <a:sym typeface="Courier New"/>
              </a:rPr>
              <a:t>lenderName</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equal</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rpcOps</a:t>
            </a:r>
            <a:r>
              <a:rPr lang="pt-BR" sz="900">
                <a:solidFill>
                  <a:srgbClr val="000000"/>
                </a:solidFill>
                <a:highlight>
                  <a:srgbClr val="FFFFFF"/>
                </a:highlight>
                <a:latin typeface="Courier New"/>
                <a:ea typeface="Courier New"/>
                <a:cs typeface="Courier New"/>
                <a:sym typeface="Courier New"/>
              </a:rPr>
              <a:t>.nodeInfo().</a:t>
            </a:r>
            <a:r>
              <a:rPr b="1" lang="pt-BR" sz="900">
                <a:solidFill>
                  <a:srgbClr val="660E7A"/>
                </a:solidFill>
                <a:highlight>
                  <a:srgbClr val="FFFFFF"/>
                </a:highlight>
                <a:latin typeface="Courier New"/>
                <a:ea typeface="Courier New"/>
                <a:cs typeface="Courier New"/>
                <a:sym typeface="Courier New"/>
              </a:rPr>
              <a:t>legalIdentities</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first</a:t>
            </a:r>
            <a:r>
              <a:rPr lang="pt-BR" sz="900">
                <a:solidFill>
                  <a:srgbClr val="000000"/>
                </a:solidFill>
                <a:highlight>
                  <a:srgbClr val="FFFFFF"/>
                </a:highlight>
                <a:latin typeface="Courier New"/>
                <a:ea typeface="Courier New"/>
                <a:cs typeface="Courier New"/>
                <a:sym typeface="Courier New"/>
              </a:rPr>
              <a:t>().</a:t>
            </a:r>
            <a:r>
              <a:rPr b="1" lang="pt-BR" sz="900">
                <a:solidFill>
                  <a:srgbClr val="660E7A"/>
                </a:solidFill>
                <a:highlight>
                  <a:srgbClr val="FFFFFF"/>
                </a:highlight>
                <a:latin typeface="Courier New"/>
                <a:ea typeface="Courier New"/>
                <a:cs typeface="Courier New"/>
                <a:sym typeface="Courier New"/>
              </a:rPr>
              <a:t>name</a:t>
            </a:r>
            <a:r>
              <a:rPr lang="pt-BR" sz="900">
                <a:solidFill>
                  <a:srgbClr val="000000"/>
                </a:solidFill>
                <a:highlight>
                  <a:srgbClr val="FFFFFF"/>
                </a:highlight>
                <a:latin typeface="Courier New"/>
                <a:ea typeface="Courier New"/>
                <a:cs typeface="Courier New"/>
                <a:sym typeface="Courier New"/>
              </a:rPr>
              <a:t>.toString())</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customCriteria = QueryCriteria.VaultCustomQueryCriteria(partyType)</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criteria = generalCriteria.and(customCriteria)</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val </a:t>
            </a:r>
            <a:r>
              <a:rPr lang="pt-BR" sz="900">
                <a:solidFill>
                  <a:srgbClr val="000000"/>
                </a:solidFill>
                <a:highlight>
                  <a:srgbClr val="FFFFFF"/>
                </a:highlight>
                <a:latin typeface="Courier New"/>
                <a:ea typeface="Courier New"/>
                <a:cs typeface="Courier New"/>
                <a:sym typeface="Courier New"/>
              </a:rPr>
              <a:t>results = </a:t>
            </a:r>
            <a:r>
              <a:rPr b="1" lang="pt-BR" sz="900">
                <a:solidFill>
                  <a:srgbClr val="660E7A"/>
                </a:solidFill>
                <a:highlight>
                  <a:srgbClr val="FFFFFF"/>
                </a:highlight>
                <a:latin typeface="Courier New"/>
                <a:ea typeface="Courier New"/>
                <a:cs typeface="Courier New"/>
                <a:sym typeface="Courier New"/>
              </a:rPr>
              <a:t>rpcOps</a:t>
            </a:r>
            <a:r>
              <a:rPr lang="pt-BR" sz="900">
                <a:solidFill>
                  <a:srgbClr val="000000"/>
                </a:solidFill>
                <a:highlight>
                  <a:srgbClr val="FFFFFF"/>
                </a:highlight>
                <a:latin typeface="Courier New"/>
                <a:ea typeface="Courier New"/>
                <a:cs typeface="Courier New"/>
                <a:sym typeface="Courier New"/>
              </a:rPr>
              <a:t>.</a:t>
            </a:r>
            <a:r>
              <a:rPr i="1" lang="pt-BR" sz="900">
                <a:solidFill>
                  <a:srgbClr val="000000"/>
                </a:solidFill>
                <a:highlight>
                  <a:srgbClr val="FFFFFF"/>
                </a:highlight>
                <a:latin typeface="Courier New"/>
                <a:ea typeface="Courier New"/>
                <a:cs typeface="Courier New"/>
                <a:sym typeface="Courier New"/>
              </a:rPr>
              <a:t>vaultQueryBy</a:t>
            </a:r>
            <a:r>
              <a:rPr lang="pt-BR" sz="900">
                <a:solidFill>
                  <a:srgbClr val="000000"/>
                </a:solidFill>
                <a:highlight>
                  <a:srgbClr val="FFFFFF"/>
                </a:highlight>
                <a:latin typeface="Courier New"/>
                <a:ea typeface="Courier New"/>
                <a:cs typeface="Courier New"/>
                <a:sym typeface="Courier New"/>
              </a:rPr>
              <a:t>&lt;IOUState&gt;(criteria).</a:t>
            </a:r>
            <a:r>
              <a:rPr b="1" lang="pt-BR" sz="900">
                <a:solidFill>
                  <a:srgbClr val="660E7A"/>
                </a:solidFill>
                <a:highlight>
                  <a:srgbClr val="FFFFFF"/>
                </a:highlight>
                <a:latin typeface="Courier New"/>
                <a:ea typeface="Courier New"/>
                <a:cs typeface="Courier New"/>
                <a:sym typeface="Courier New"/>
              </a:rPr>
              <a:t>states</a:t>
            </a:r>
            <a:endParaRPr b="1" sz="900">
              <a:solidFill>
                <a:srgbClr val="660E7A"/>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900">
                <a:solidFill>
                  <a:srgbClr val="660E7A"/>
                </a:solidFill>
                <a:highlight>
                  <a:srgbClr val="FFFFFF"/>
                </a:highlight>
                <a:latin typeface="Courier New"/>
                <a:ea typeface="Courier New"/>
                <a:cs typeface="Courier New"/>
                <a:sym typeface="Courier New"/>
              </a:rPr>
              <a:t>           </a:t>
            </a:r>
            <a:r>
              <a:rPr b="1" lang="pt-BR" sz="900">
                <a:solidFill>
                  <a:srgbClr val="000080"/>
                </a:solidFill>
                <a:highlight>
                  <a:srgbClr val="FFFFFF"/>
                </a:highlight>
                <a:latin typeface="Courier New"/>
                <a:ea typeface="Courier New"/>
                <a:cs typeface="Courier New"/>
                <a:sym typeface="Courier New"/>
              </a:rPr>
              <a:t>return </a:t>
            </a:r>
            <a:r>
              <a:rPr lang="pt-BR" sz="900">
                <a:solidFill>
                  <a:srgbClr val="000000"/>
                </a:solidFill>
                <a:highlight>
                  <a:srgbClr val="FFFFFF"/>
                </a:highlight>
                <a:latin typeface="Courier New"/>
                <a:ea typeface="Courier New"/>
                <a:cs typeface="Courier New"/>
                <a:sym typeface="Courier New"/>
              </a:rPr>
              <a:t>Response.ok(results).build()</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   </a:t>
            </a:r>
            <a:r>
              <a:rPr b="1" lang="pt-BR" sz="900">
                <a:solidFill>
                  <a:srgbClr val="000000"/>
                </a:solidFill>
                <a:highlight>
                  <a:srgbClr val="FFFFFF"/>
                </a:highlight>
                <a:latin typeface="Courier New"/>
                <a:ea typeface="Courier New"/>
                <a:cs typeface="Courier New"/>
                <a:sym typeface="Courier New"/>
              </a:rPr>
              <a:t>}</a:t>
            </a:r>
            <a:endParaRPr b="1"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1000"/>
              </a:spcAft>
              <a:buNone/>
            </a:pPr>
            <a:r>
              <a:t/>
            </a:r>
            <a:endParaRPr sz="900">
              <a:solidFill>
                <a:srgbClr val="000080"/>
              </a:solidFill>
              <a:highlight>
                <a:srgbClr val="FFFFFF"/>
              </a:highlight>
              <a:latin typeface="Courier New"/>
              <a:ea typeface="Courier New"/>
              <a:cs typeface="Courier New"/>
              <a:sym typeface="Courier New"/>
            </a:endParaRPr>
          </a:p>
        </p:txBody>
      </p:sp>
      <p:sp>
        <p:nvSpPr>
          <p:cNvPr id="629" name="Google Shape;629;p103"/>
          <p:cNvSpPr txBox="1"/>
          <p:nvPr>
            <p:ph type="title"/>
          </p:nvPr>
        </p:nvSpPr>
        <p:spPr>
          <a:xfrm>
            <a:off x="276150" y="1318650"/>
            <a:ext cx="21081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FFFFFF"/>
                </a:solidFill>
              </a:rPr>
              <a:t>APIs - my-ious</a:t>
            </a:r>
            <a:endParaRPr>
              <a:solidFill>
                <a:srgbClr val="FFFFFF"/>
              </a:solidFill>
            </a:endParaRPr>
          </a:p>
        </p:txBody>
      </p:sp>
      <p:sp>
        <p:nvSpPr>
          <p:cNvPr id="630" name="Google Shape;630;p103"/>
          <p:cNvSpPr txBox="1"/>
          <p:nvPr>
            <p:ph idx="1" type="subTitle"/>
          </p:nvPr>
        </p:nvSpPr>
        <p:spPr>
          <a:xfrm>
            <a:off x="270875" y="3161525"/>
            <a:ext cx="21081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Retorna todos os IOUs criados por este nó</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Agora vamos dar uma olhada nos arquivos.</a:t>
            </a:r>
            <a:endParaRPr b="0" sz="2400">
              <a:solidFill>
                <a:srgbClr val="CFE2F3"/>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104"/>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Aqui temos o uso do </a:t>
            </a:r>
            <a:r>
              <a:rPr lang="pt-BR" sz="2400">
                <a:solidFill>
                  <a:srgbClr val="FFFF00"/>
                </a:solidFill>
                <a:latin typeface="Lato"/>
                <a:ea typeface="Lato"/>
                <a:cs typeface="Lato"/>
                <a:sym typeface="Lato"/>
              </a:rPr>
              <a:t>rpcOps </a:t>
            </a:r>
            <a:r>
              <a:rPr lang="pt-BR" sz="2400">
                <a:solidFill>
                  <a:srgbClr val="FFFFFF"/>
                </a:solidFill>
                <a:latin typeface="Lato"/>
                <a:ea typeface="Lato"/>
                <a:cs typeface="Lato"/>
                <a:sym typeface="Lato"/>
              </a:rPr>
              <a:t>para fazer uma consulta customizada no nó.</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São selecionados os </a:t>
            </a:r>
            <a:r>
              <a:rPr lang="pt-BR" sz="2400">
                <a:solidFill>
                  <a:srgbClr val="FFFF00"/>
                </a:solidFill>
                <a:latin typeface="Lato"/>
                <a:ea typeface="Lato"/>
                <a:cs typeface="Lato"/>
                <a:sym typeface="Lato"/>
              </a:rPr>
              <a:t>States </a:t>
            </a:r>
            <a:r>
              <a:rPr lang="pt-BR" sz="2400">
                <a:solidFill>
                  <a:srgbClr val="FFFFFF"/>
                </a:solidFill>
                <a:latin typeface="Lato"/>
                <a:ea typeface="Lato"/>
                <a:cs typeface="Lato"/>
                <a:sym typeface="Lato"/>
              </a:rPr>
              <a:t>que foram emitidos por este nó. Também é adicionado uma </a:t>
            </a:r>
            <a:r>
              <a:rPr lang="pt-BR" sz="2400">
                <a:solidFill>
                  <a:srgbClr val="FFFFFF"/>
                </a:solidFill>
                <a:latin typeface="Lato"/>
                <a:ea typeface="Lato"/>
                <a:cs typeface="Lato"/>
                <a:sym typeface="Lato"/>
              </a:rPr>
              <a:t>cláusula</a:t>
            </a:r>
            <a:r>
              <a:rPr lang="pt-BR" sz="2400">
                <a:solidFill>
                  <a:srgbClr val="FFFFFF"/>
                </a:solidFill>
                <a:latin typeface="Lato"/>
                <a:ea typeface="Lato"/>
                <a:cs typeface="Lato"/>
                <a:sym typeface="Lato"/>
              </a:rPr>
              <a:t> que vai trazer o </a:t>
            </a:r>
            <a:r>
              <a:rPr lang="pt-BR" sz="2400">
                <a:solidFill>
                  <a:srgbClr val="FFFF00"/>
                </a:solidFill>
                <a:latin typeface="Lato"/>
                <a:ea typeface="Lato"/>
                <a:cs typeface="Lato"/>
                <a:sym typeface="Lato"/>
              </a:rPr>
              <a:t>histórico dos dados</a:t>
            </a:r>
            <a:r>
              <a:rPr lang="pt-BR" sz="2400">
                <a:solidFill>
                  <a:srgbClr val="FFFFFF"/>
                </a:solidFill>
                <a:latin typeface="Lato"/>
                <a:ea typeface="Lato"/>
                <a:cs typeface="Lato"/>
                <a:sym typeface="Lato"/>
              </a:rPr>
              <a:t>.</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b="0" sz="2400">
              <a:solidFill>
                <a:srgbClr val="CFE2F3"/>
              </a:solidFill>
              <a:latin typeface="Lato"/>
              <a:ea typeface="Lato"/>
              <a:cs typeface="Lato"/>
              <a:sym typeface="La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105"/>
          <p:cNvSpPr txBox="1"/>
          <p:nvPr>
            <p:ph idx="2" type="title"/>
          </p:nvPr>
        </p:nvSpPr>
        <p:spPr>
          <a:xfrm>
            <a:off x="2483475" y="0"/>
            <a:ext cx="6660600" cy="51435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i="1" lang="pt-BR" sz="1000">
                <a:solidFill>
                  <a:srgbClr val="000000"/>
                </a:solidFill>
                <a:highlight>
                  <a:srgbClr val="FFFFFF"/>
                </a:highlight>
                <a:latin typeface="Courier New"/>
                <a:ea typeface="Courier New"/>
                <a:cs typeface="Courier New"/>
                <a:sym typeface="Courier New"/>
              </a:rPr>
              <a:t>builder </a:t>
            </a:r>
            <a:r>
              <a:rPr b="1" lang="pt-BR" sz="1000">
                <a:solidFill>
                  <a:srgbClr val="000000"/>
                </a:solidFill>
                <a:highlight>
                  <a:srgbClr val="FFFFFF"/>
                </a:highlight>
                <a:latin typeface="Courier New"/>
                <a:ea typeface="Courier New"/>
                <a:cs typeface="Courier New"/>
                <a:sym typeface="Courier New"/>
              </a:rPr>
              <a:t>{</a:t>
            </a:r>
            <a:endParaRPr b="1" sz="10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1000">
                <a:solidFill>
                  <a:srgbClr val="000000"/>
                </a:solidFill>
                <a:highlight>
                  <a:srgbClr val="FFFFFF"/>
                </a:highlight>
                <a:latin typeface="Courier New"/>
                <a:ea typeface="Courier New"/>
                <a:cs typeface="Courier New"/>
                <a:sym typeface="Courier New"/>
              </a:rPr>
              <a:t>           </a:t>
            </a:r>
            <a:r>
              <a:rPr b="1" lang="pt-BR" sz="1000">
                <a:solidFill>
                  <a:srgbClr val="000080"/>
                </a:solidFill>
                <a:highlight>
                  <a:srgbClr val="FFFFFF"/>
                </a:highlight>
                <a:latin typeface="Courier New"/>
                <a:ea typeface="Courier New"/>
                <a:cs typeface="Courier New"/>
                <a:sym typeface="Courier New"/>
              </a:rPr>
              <a:t>var </a:t>
            </a:r>
            <a:r>
              <a:rPr lang="pt-BR" sz="1000">
                <a:solidFill>
                  <a:srgbClr val="000000"/>
                </a:solidFill>
                <a:highlight>
                  <a:srgbClr val="FFFFFF"/>
                </a:highlight>
                <a:latin typeface="Courier New"/>
                <a:ea typeface="Courier New"/>
                <a:cs typeface="Courier New"/>
                <a:sym typeface="Courier New"/>
              </a:rPr>
              <a:t>partyType = IOUSchemaV1.PersistentIOU::</a:t>
            </a:r>
            <a:r>
              <a:rPr b="1" lang="pt-BR" sz="1000">
                <a:solidFill>
                  <a:srgbClr val="660E7A"/>
                </a:solidFill>
                <a:highlight>
                  <a:srgbClr val="FFFFFF"/>
                </a:highlight>
                <a:latin typeface="Courier New"/>
                <a:ea typeface="Courier New"/>
                <a:cs typeface="Courier New"/>
                <a:sym typeface="Courier New"/>
              </a:rPr>
              <a:t>lenderName</a:t>
            </a:r>
            <a:r>
              <a:rPr lang="pt-BR" sz="1000">
                <a:solidFill>
                  <a:srgbClr val="000000"/>
                </a:solidFill>
                <a:highlight>
                  <a:srgbClr val="FFFFFF"/>
                </a:highlight>
                <a:latin typeface="Courier New"/>
                <a:ea typeface="Courier New"/>
                <a:cs typeface="Courier New"/>
                <a:sym typeface="Courier New"/>
              </a:rPr>
              <a:t>.</a:t>
            </a:r>
            <a:r>
              <a:rPr i="1" lang="pt-BR" sz="1000">
                <a:solidFill>
                  <a:srgbClr val="000000"/>
                </a:solidFill>
                <a:highlight>
                  <a:srgbClr val="FFFFFF"/>
                </a:highlight>
                <a:latin typeface="Courier New"/>
                <a:ea typeface="Courier New"/>
                <a:cs typeface="Courier New"/>
                <a:sym typeface="Courier New"/>
              </a:rPr>
              <a:t>equal</a:t>
            </a:r>
            <a:r>
              <a:rPr lang="pt-BR" sz="1000">
                <a:solidFill>
                  <a:srgbClr val="000000"/>
                </a:solidFill>
                <a:highlight>
                  <a:srgbClr val="FFFFFF"/>
                </a:highlight>
                <a:latin typeface="Courier New"/>
                <a:ea typeface="Courier New"/>
                <a:cs typeface="Courier New"/>
                <a:sym typeface="Courier New"/>
              </a:rPr>
              <a:t>(</a:t>
            </a:r>
            <a:endParaRPr sz="1000">
              <a:solidFill>
                <a:srgbClr val="000000"/>
              </a:solidFill>
              <a:highlight>
                <a:srgbClr val="FFFFFF"/>
              </a:highlight>
              <a:latin typeface="Courier New"/>
              <a:ea typeface="Courier New"/>
              <a:cs typeface="Courier New"/>
              <a:sym typeface="Courier New"/>
            </a:endParaRPr>
          </a:p>
          <a:p>
            <a:pPr indent="457200" lvl="0" marL="1371600" rtl="0" algn="l">
              <a:lnSpc>
                <a:spcPct val="115000"/>
              </a:lnSpc>
              <a:spcBef>
                <a:spcPts val="1000"/>
              </a:spcBef>
              <a:spcAft>
                <a:spcPts val="0"/>
              </a:spcAft>
              <a:buNone/>
            </a:pPr>
            <a:r>
              <a:rPr b="1" lang="pt-BR" sz="1000">
                <a:solidFill>
                  <a:srgbClr val="660E7A"/>
                </a:solidFill>
                <a:highlight>
                  <a:srgbClr val="FFFFFF"/>
                </a:highlight>
                <a:latin typeface="Courier New"/>
                <a:ea typeface="Courier New"/>
                <a:cs typeface="Courier New"/>
                <a:sym typeface="Courier New"/>
              </a:rPr>
              <a:t>rpcOps</a:t>
            </a:r>
            <a:r>
              <a:rPr lang="pt-BR" sz="1000">
                <a:solidFill>
                  <a:srgbClr val="000000"/>
                </a:solidFill>
                <a:highlight>
                  <a:srgbClr val="FFFFFF"/>
                </a:highlight>
                <a:latin typeface="Courier New"/>
                <a:ea typeface="Courier New"/>
                <a:cs typeface="Courier New"/>
                <a:sym typeface="Courier New"/>
              </a:rPr>
              <a:t>.nodeInfo().</a:t>
            </a:r>
            <a:r>
              <a:rPr b="1" lang="pt-BR" sz="1000">
                <a:solidFill>
                  <a:srgbClr val="660E7A"/>
                </a:solidFill>
                <a:highlight>
                  <a:srgbClr val="FFFFFF"/>
                </a:highlight>
                <a:latin typeface="Courier New"/>
                <a:ea typeface="Courier New"/>
                <a:cs typeface="Courier New"/>
                <a:sym typeface="Courier New"/>
              </a:rPr>
              <a:t>legalIdentities</a:t>
            </a:r>
            <a:r>
              <a:rPr lang="pt-BR" sz="1000">
                <a:solidFill>
                  <a:srgbClr val="000000"/>
                </a:solidFill>
                <a:highlight>
                  <a:srgbClr val="FFFFFF"/>
                </a:highlight>
                <a:latin typeface="Courier New"/>
                <a:ea typeface="Courier New"/>
                <a:cs typeface="Courier New"/>
                <a:sym typeface="Courier New"/>
              </a:rPr>
              <a:t>.</a:t>
            </a:r>
            <a:r>
              <a:rPr i="1" lang="pt-BR" sz="1000">
                <a:solidFill>
                  <a:srgbClr val="000000"/>
                </a:solidFill>
                <a:highlight>
                  <a:srgbClr val="FFFFFF"/>
                </a:highlight>
                <a:latin typeface="Courier New"/>
                <a:ea typeface="Courier New"/>
                <a:cs typeface="Courier New"/>
                <a:sym typeface="Courier New"/>
              </a:rPr>
              <a:t>first</a:t>
            </a:r>
            <a:r>
              <a:rPr lang="pt-BR" sz="1000">
                <a:solidFill>
                  <a:srgbClr val="000000"/>
                </a:solidFill>
                <a:highlight>
                  <a:srgbClr val="FFFFFF"/>
                </a:highlight>
                <a:latin typeface="Courier New"/>
                <a:ea typeface="Courier New"/>
                <a:cs typeface="Courier New"/>
                <a:sym typeface="Courier New"/>
              </a:rPr>
              <a:t>().</a:t>
            </a:r>
            <a:r>
              <a:rPr b="1" lang="pt-BR" sz="1000">
                <a:solidFill>
                  <a:srgbClr val="660E7A"/>
                </a:solidFill>
                <a:highlight>
                  <a:srgbClr val="FFFFFF"/>
                </a:highlight>
                <a:latin typeface="Courier New"/>
                <a:ea typeface="Courier New"/>
                <a:cs typeface="Courier New"/>
                <a:sym typeface="Courier New"/>
              </a:rPr>
              <a:t>name</a:t>
            </a:r>
            <a:r>
              <a:rPr lang="pt-BR" sz="1000">
                <a:solidFill>
                  <a:srgbClr val="000000"/>
                </a:solidFill>
                <a:highlight>
                  <a:srgbClr val="FFFFFF"/>
                </a:highlight>
                <a:latin typeface="Courier New"/>
                <a:ea typeface="Courier New"/>
                <a:cs typeface="Courier New"/>
                <a:sym typeface="Courier New"/>
              </a:rPr>
              <a:t>.toString())</a:t>
            </a:r>
            <a:endParaRPr sz="10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1000">
                <a:solidFill>
                  <a:srgbClr val="000000"/>
                </a:solidFill>
                <a:highlight>
                  <a:srgbClr val="FFFFFF"/>
                </a:highlight>
                <a:latin typeface="Courier New"/>
                <a:ea typeface="Courier New"/>
                <a:cs typeface="Courier New"/>
                <a:sym typeface="Courier New"/>
              </a:rPr>
              <a:t>           </a:t>
            </a:r>
            <a:r>
              <a:rPr b="1" lang="pt-BR" sz="1000">
                <a:solidFill>
                  <a:srgbClr val="000080"/>
                </a:solidFill>
                <a:highlight>
                  <a:srgbClr val="FFFFFF"/>
                </a:highlight>
                <a:latin typeface="Courier New"/>
                <a:ea typeface="Courier New"/>
                <a:cs typeface="Courier New"/>
                <a:sym typeface="Courier New"/>
              </a:rPr>
              <a:t>val </a:t>
            </a:r>
            <a:r>
              <a:rPr lang="pt-BR" sz="1000">
                <a:solidFill>
                  <a:srgbClr val="000000"/>
                </a:solidFill>
                <a:highlight>
                  <a:srgbClr val="FFFFFF"/>
                </a:highlight>
                <a:latin typeface="Courier New"/>
                <a:ea typeface="Courier New"/>
                <a:cs typeface="Courier New"/>
                <a:sym typeface="Courier New"/>
              </a:rPr>
              <a:t>customCriteria = QueryCriteria.VaultCustomQueryCriteria(partyType)</a:t>
            </a:r>
            <a:endParaRPr sz="10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1000">
                <a:solidFill>
                  <a:srgbClr val="000000"/>
                </a:solidFill>
                <a:highlight>
                  <a:srgbClr val="FFFFFF"/>
                </a:highlight>
                <a:latin typeface="Courier New"/>
                <a:ea typeface="Courier New"/>
                <a:cs typeface="Courier New"/>
                <a:sym typeface="Courier New"/>
              </a:rPr>
              <a:t>           </a:t>
            </a:r>
            <a:r>
              <a:rPr b="1" lang="pt-BR" sz="1000">
                <a:solidFill>
                  <a:srgbClr val="000080"/>
                </a:solidFill>
                <a:highlight>
                  <a:srgbClr val="FFFFFF"/>
                </a:highlight>
                <a:latin typeface="Courier New"/>
                <a:ea typeface="Courier New"/>
                <a:cs typeface="Courier New"/>
                <a:sym typeface="Courier New"/>
              </a:rPr>
              <a:t>val </a:t>
            </a:r>
            <a:r>
              <a:rPr lang="pt-BR" sz="1000">
                <a:solidFill>
                  <a:srgbClr val="000000"/>
                </a:solidFill>
                <a:highlight>
                  <a:srgbClr val="FFFFFF"/>
                </a:highlight>
                <a:latin typeface="Courier New"/>
                <a:ea typeface="Courier New"/>
                <a:cs typeface="Courier New"/>
                <a:sym typeface="Courier New"/>
              </a:rPr>
              <a:t>criteria = generalCriteria.and(customCriteria)</a:t>
            </a:r>
            <a:endParaRPr sz="10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1000">
                <a:solidFill>
                  <a:srgbClr val="000000"/>
                </a:solidFill>
                <a:highlight>
                  <a:srgbClr val="FFFFFF"/>
                </a:highlight>
                <a:latin typeface="Courier New"/>
                <a:ea typeface="Courier New"/>
                <a:cs typeface="Courier New"/>
                <a:sym typeface="Courier New"/>
              </a:rPr>
              <a:t>           </a:t>
            </a:r>
            <a:r>
              <a:rPr b="1" lang="pt-BR" sz="1000">
                <a:solidFill>
                  <a:srgbClr val="000080"/>
                </a:solidFill>
                <a:highlight>
                  <a:srgbClr val="FFFFFF"/>
                </a:highlight>
                <a:latin typeface="Courier New"/>
                <a:ea typeface="Courier New"/>
                <a:cs typeface="Courier New"/>
                <a:sym typeface="Courier New"/>
              </a:rPr>
              <a:t>val </a:t>
            </a:r>
            <a:r>
              <a:rPr lang="pt-BR" sz="1000">
                <a:solidFill>
                  <a:srgbClr val="000000"/>
                </a:solidFill>
                <a:highlight>
                  <a:srgbClr val="FFFFFF"/>
                </a:highlight>
                <a:latin typeface="Courier New"/>
                <a:ea typeface="Courier New"/>
                <a:cs typeface="Courier New"/>
                <a:sym typeface="Courier New"/>
              </a:rPr>
              <a:t>results = </a:t>
            </a:r>
            <a:r>
              <a:rPr b="1" lang="pt-BR" sz="1000">
                <a:solidFill>
                  <a:srgbClr val="660E7A"/>
                </a:solidFill>
                <a:highlight>
                  <a:srgbClr val="FFFFFF"/>
                </a:highlight>
                <a:latin typeface="Courier New"/>
                <a:ea typeface="Courier New"/>
                <a:cs typeface="Courier New"/>
                <a:sym typeface="Courier New"/>
              </a:rPr>
              <a:t>rpcOps</a:t>
            </a:r>
            <a:r>
              <a:rPr lang="pt-BR" sz="1000">
                <a:solidFill>
                  <a:srgbClr val="000000"/>
                </a:solidFill>
                <a:highlight>
                  <a:srgbClr val="FFFFFF"/>
                </a:highlight>
                <a:latin typeface="Courier New"/>
                <a:ea typeface="Courier New"/>
                <a:cs typeface="Courier New"/>
                <a:sym typeface="Courier New"/>
              </a:rPr>
              <a:t>.</a:t>
            </a:r>
            <a:r>
              <a:rPr i="1" lang="pt-BR" sz="1000">
                <a:solidFill>
                  <a:srgbClr val="000000"/>
                </a:solidFill>
                <a:highlight>
                  <a:srgbClr val="FFFFFF"/>
                </a:highlight>
                <a:latin typeface="Courier New"/>
                <a:ea typeface="Courier New"/>
                <a:cs typeface="Courier New"/>
                <a:sym typeface="Courier New"/>
              </a:rPr>
              <a:t>vaultQueryBy</a:t>
            </a:r>
            <a:r>
              <a:rPr lang="pt-BR" sz="1000">
                <a:solidFill>
                  <a:srgbClr val="000000"/>
                </a:solidFill>
                <a:highlight>
                  <a:srgbClr val="FFFFFF"/>
                </a:highlight>
                <a:latin typeface="Courier New"/>
                <a:ea typeface="Courier New"/>
                <a:cs typeface="Courier New"/>
                <a:sym typeface="Courier New"/>
              </a:rPr>
              <a:t>&lt;IOUState&gt;(criteria).</a:t>
            </a:r>
            <a:r>
              <a:rPr b="1" lang="pt-BR" sz="1000">
                <a:solidFill>
                  <a:srgbClr val="660E7A"/>
                </a:solidFill>
                <a:highlight>
                  <a:srgbClr val="FFFFFF"/>
                </a:highlight>
                <a:latin typeface="Courier New"/>
                <a:ea typeface="Courier New"/>
                <a:cs typeface="Courier New"/>
                <a:sym typeface="Courier New"/>
              </a:rPr>
              <a:t>states</a:t>
            </a:r>
            <a:endParaRPr b="1" sz="1000">
              <a:solidFill>
                <a:srgbClr val="660E7A"/>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b="1" lang="pt-BR" sz="1000">
                <a:solidFill>
                  <a:srgbClr val="660E7A"/>
                </a:solidFill>
                <a:highlight>
                  <a:srgbClr val="FFFFFF"/>
                </a:highlight>
                <a:latin typeface="Courier New"/>
                <a:ea typeface="Courier New"/>
                <a:cs typeface="Courier New"/>
                <a:sym typeface="Courier New"/>
              </a:rPr>
              <a:t>           </a:t>
            </a:r>
            <a:r>
              <a:rPr b="1" lang="pt-BR" sz="1000">
                <a:solidFill>
                  <a:srgbClr val="000080"/>
                </a:solidFill>
                <a:highlight>
                  <a:srgbClr val="FFFFFF"/>
                </a:highlight>
                <a:latin typeface="Courier New"/>
                <a:ea typeface="Courier New"/>
                <a:cs typeface="Courier New"/>
                <a:sym typeface="Courier New"/>
              </a:rPr>
              <a:t>return </a:t>
            </a:r>
            <a:r>
              <a:rPr lang="pt-BR" sz="1000">
                <a:solidFill>
                  <a:srgbClr val="000000"/>
                </a:solidFill>
                <a:highlight>
                  <a:srgbClr val="FFFFFF"/>
                </a:highlight>
                <a:latin typeface="Courier New"/>
                <a:ea typeface="Courier New"/>
                <a:cs typeface="Courier New"/>
                <a:sym typeface="Courier New"/>
              </a:rPr>
              <a:t>Response.ok(results).build()</a:t>
            </a:r>
            <a:endParaRPr sz="10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0"/>
              </a:spcAft>
              <a:buNone/>
            </a:pPr>
            <a:r>
              <a:rPr lang="pt-BR" sz="1000">
                <a:solidFill>
                  <a:srgbClr val="000000"/>
                </a:solidFill>
                <a:highlight>
                  <a:srgbClr val="FFFFFF"/>
                </a:highlight>
                <a:latin typeface="Courier New"/>
                <a:ea typeface="Courier New"/>
                <a:cs typeface="Courier New"/>
                <a:sym typeface="Courier New"/>
              </a:rPr>
              <a:t>   </a:t>
            </a:r>
            <a:r>
              <a:rPr b="1" lang="pt-BR" sz="1000">
                <a:solidFill>
                  <a:srgbClr val="000000"/>
                </a:solidFill>
                <a:highlight>
                  <a:srgbClr val="FFFFFF"/>
                </a:highlight>
                <a:latin typeface="Courier New"/>
                <a:ea typeface="Courier New"/>
                <a:cs typeface="Courier New"/>
                <a:sym typeface="Courier New"/>
              </a:rPr>
              <a:t>}</a:t>
            </a:r>
            <a:endParaRPr b="1" sz="10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1000"/>
              </a:spcAft>
              <a:buNone/>
            </a:pPr>
            <a:r>
              <a:rPr lang="pt-BR" sz="1000">
                <a:solidFill>
                  <a:srgbClr val="000000"/>
                </a:solidFill>
                <a:highlight>
                  <a:srgbClr val="FFFFFF"/>
                </a:highlight>
                <a:latin typeface="Courier New"/>
                <a:ea typeface="Courier New"/>
                <a:cs typeface="Courier New"/>
                <a:sym typeface="Courier New"/>
              </a:rPr>
              <a:t>}</a:t>
            </a:r>
            <a:endParaRPr sz="1000">
              <a:solidFill>
                <a:srgbClr val="000080"/>
              </a:solidFill>
              <a:highlight>
                <a:srgbClr val="FFFFFF"/>
              </a:highlight>
              <a:latin typeface="Courier New"/>
              <a:ea typeface="Courier New"/>
              <a:cs typeface="Courier New"/>
              <a:sym typeface="Courier New"/>
            </a:endParaRPr>
          </a:p>
        </p:txBody>
      </p:sp>
      <p:sp>
        <p:nvSpPr>
          <p:cNvPr id="641" name="Google Shape;641;p105"/>
          <p:cNvSpPr txBox="1"/>
          <p:nvPr>
            <p:ph type="title"/>
          </p:nvPr>
        </p:nvSpPr>
        <p:spPr>
          <a:xfrm>
            <a:off x="123750" y="1318650"/>
            <a:ext cx="2359800" cy="5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FFFFFF"/>
                </a:solidFill>
              </a:rPr>
              <a:t>Consulta Customizada</a:t>
            </a:r>
            <a:endParaRPr>
              <a:solidFill>
                <a:srgbClr val="FFFFFF"/>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106"/>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O que aprendemos até aqui?</a:t>
            </a:r>
            <a:endParaRPr/>
          </a:p>
        </p:txBody>
      </p:sp>
      <p:sp>
        <p:nvSpPr>
          <p:cNvPr id="647" name="Google Shape;647;p106"/>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lang="pt-BR">
                <a:solidFill>
                  <a:srgbClr val="073763"/>
                </a:solidFill>
              </a:rPr>
              <a:t>Modelo de </a:t>
            </a:r>
            <a:r>
              <a:rPr b="1" lang="pt-BR">
                <a:solidFill>
                  <a:srgbClr val="073763"/>
                </a:solidFill>
              </a:rPr>
              <a:t>API </a:t>
            </a:r>
            <a:r>
              <a:rPr lang="pt-BR">
                <a:solidFill>
                  <a:srgbClr val="073763"/>
                </a:solidFill>
              </a:rPr>
              <a:t>do </a:t>
            </a:r>
            <a:r>
              <a:rPr b="1" lang="pt-BR">
                <a:solidFill>
                  <a:srgbClr val="073763"/>
                </a:solidFill>
              </a:rPr>
              <a:t>Corda</a:t>
            </a:r>
            <a:endParaRPr b="1">
              <a:solidFill>
                <a:srgbClr val="073763"/>
              </a:solidFill>
            </a:endParaRPr>
          </a:p>
          <a:p>
            <a:pPr indent="-342900" lvl="0" marL="457200" rtl="0" algn="l">
              <a:lnSpc>
                <a:spcPct val="115000"/>
              </a:lnSpc>
              <a:spcBef>
                <a:spcPts val="1000"/>
              </a:spcBef>
              <a:spcAft>
                <a:spcPts val="0"/>
              </a:spcAft>
              <a:buClr>
                <a:srgbClr val="073763"/>
              </a:buClr>
              <a:buSzPts val="1800"/>
              <a:buChar char="●"/>
            </a:pPr>
            <a:r>
              <a:rPr lang="pt-BR">
                <a:solidFill>
                  <a:srgbClr val="073763"/>
                </a:solidFill>
              </a:rPr>
              <a:t>Como acessar o nó através do </a:t>
            </a:r>
            <a:r>
              <a:rPr b="1" lang="pt-BR">
                <a:solidFill>
                  <a:srgbClr val="073763"/>
                </a:solidFill>
              </a:rPr>
              <a:t>rpcOps</a:t>
            </a:r>
            <a:endParaRPr b="1">
              <a:solidFill>
                <a:srgbClr val="073763"/>
              </a:solidFill>
            </a:endParaRPr>
          </a:p>
          <a:p>
            <a:pPr indent="-342900" lvl="0" marL="457200" rtl="0" algn="l">
              <a:lnSpc>
                <a:spcPct val="115000"/>
              </a:lnSpc>
              <a:spcBef>
                <a:spcPts val="1000"/>
              </a:spcBef>
              <a:spcAft>
                <a:spcPts val="1000"/>
              </a:spcAft>
              <a:buClr>
                <a:srgbClr val="073763"/>
              </a:buClr>
              <a:buSzPts val="1800"/>
              <a:buChar char="●"/>
            </a:pPr>
            <a:r>
              <a:rPr lang="pt-BR">
                <a:solidFill>
                  <a:srgbClr val="073763"/>
                </a:solidFill>
              </a:rPr>
              <a:t>Como fazer uma </a:t>
            </a:r>
            <a:r>
              <a:rPr b="1" lang="pt-BR">
                <a:solidFill>
                  <a:srgbClr val="073763"/>
                </a:solidFill>
              </a:rPr>
              <a:t>query </a:t>
            </a:r>
            <a:r>
              <a:rPr lang="pt-BR">
                <a:solidFill>
                  <a:srgbClr val="073763"/>
                </a:solidFill>
              </a:rPr>
              <a:t>no </a:t>
            </a:r>
            <a:r>
              <a:rPr b="1" lang="pt-BR">
                <a:solidFill>
                  <a:srgbClr val="073763"/>
                </a:solidFill>
              </a:rPr>
              <a:t>Vault</a:t>
            </a:r>
            <a:endParaRPr b="1">
              <a:solidFill>
                <a:srgbClr val="073763"/>
              </a:solidFill>
            </a:endParaRPr>
          </a:p>
        </p:txBody>
      </p:sp>
      <p:sp>
        <p:nvSpPr>
          <p:cNvPr id="648" name="Google Shape;648;p106"/>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pic>
        <p:nvPicPr>
          <p:cNvPr id="649" name="Google Shape;649;p106"/>
          <p:cNvPicPr preferRelativeResize="0"/>
          <p:nvPr/>
        </p:nvPicPr>
        <p:blipFill>
          <a:blip r:embed="rId3">
            <a:alphaModFix/>
          </a:blip>
          <a:stretch>
            <a:fillRect/>
          </a:stretch>
        </p:blipFill>
        <p:spPr>
          <a:xfrm>
            <a:off x="8266900" y="4117838"/>
            <a:ext cx="823600" cy="8236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650" name="Google Shape;650;p106"/>
          <p:cNvSpPr txBox="1"/>
          <p:nvPr/>
        </p:nvSpPr>
        <p:spPr>
          <a:xfrm>
            <a:off x="6827700" y="4370914"/>
            <a:ext cx="1482000" cy="440400"/>
          </a:xfrm>
          <a:prstGeom prst="rect">
            <a:avLst/>
          </a:prstGeom>
          <a:noFill/>
          <a:ln>
            <a:noFill/>
          </a:ln>
          <a:effectLst>
            <a:outerShdw blurRad="14288" rotWithShape="0" algn="bl" dir="5400000" dist="19050">
              <a:srgbClr val="000000">
                <a:alpha val="50000"/>
              </a:srgbClr>
            </a:outerShdw>
            <a:reflection blurRad="0" dir="0" dist="0" endA="0" endPos="79000" fadeDir="5400012" kx="0" rotWithShape="0" algn="bl" stA="31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pt-BR" sz="2400">
                <a:solidFill>
                  <a:srgbClr val="00B400"/>
                </a:solidFill>
                <a:latin typeface="Lobster"/>
                <a:ea typeface="Lobster"/>
                <a:cs typeface="Lobster"/>
                <a:sym typeface="Lobster"/>
              </a:rPr>
              <a:t>Checkpoint</a:t>
            </a:r>
            <a:endParaRPr sz="2400">
              <a:solidFill>
                <a:srgbClr val="00B400"/>
              </a:solidFill>
              <a:latin typeface="Lobster"/>
              <a:ea typeface="Lobster"/>
              <a:cs typeface="Lobster"/>
              <a:sym typeface="Lobste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54" name="Shape 654"/>
        <p:cNvGrpSpPr/>
        <p:nvPr/>
      </p:nvGrpSpPr>
      <p:grpSpPr>
        <a:xfrm>
          <a:off x="0" y="0"/>
          <a:ext cx="0" cy="0"/>
          <a:chOff x="0" y="0"/>
          <a:chExt cx="0" cy="0"/>
        </a:xfrm>
      </p:grpSpPr>
      <p:sp>
        <p:nvSpPr>
          <p:cNvPr id="655" name="Google Shape;655;p107"/>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656" name="Google Shape;656;p107"/>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657" name="Google Shape;657;p107"/>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lt1"/>
                </a:solidFill>
                <a:latin typeface="Arial"/>
                <a:ea typeface="Arial"/>
                <a:cs typeface="Arial"/>
                <a:sym typeface="Arial"/>
              </a:rPr>
              <a:t>Introdução ao DLT Corda</a:t>
            </a:r>
            <a:endParaRPr b="0" i="0" sz="1600" u="none" cap="none" strike="noStrike">
              <a:solidFill>
                <a:schemeClr val="lt1"/>
              </a:solidFill>
              <a:latin typeface="Arial"/>
              <a:ea typeface="Arial"/>
              <a:cs typeface="Arial"/>
              <a:sym typeface="Arial"/>
            </a:endParaRPr>
          </a:p>
        </p:txBody>
      </p:sp>
      <p:pic>
        <p:nvPicPr>
          <p:cNvPr id="658" name="Google Shape;658;p107"/>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659" name="Google Shape;659;p107"/>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660" name="Google Shape;660;p107"/>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\corda\criação\</a:t>
            </a:r>
            <a:endParaRPr sz="1200"/>
          </a:p>
        </p:txBody>
      </p:sp>
      <p:pic>
        <p:nvPicPr>
          <p:cNvPr id="661" name="Google Shape;661;p107"/>
          <p:cNvPicPr preferRelativeResize="0"/>
          <p:nvPr/>
        </p:nvPicPr>
        <p:blipFill>
          <a:blip r:embed="rId4">
            <a:alphaModFix/>
          </a:blip>
          <a:stretch>
            <a:fillRect/>
          </a:stretch>
        </p:blipFill>
        <p:spPr>
          <a:xfrm>
            <a:off x="3895875" y="1558865"/>
            <a:ext cx="4581476" cy="2035700"/>
          </a:xfrm>
          <a:prstGeom prst="rect">
            <a:avLst/>
          </a:prstGeom>
          <a:noFill/>
          <a:ln>
            <a:noFill/>
          </a:ln>
        </p:spPr>
      </p:pic>
      <p:pic>
        <p:nvPicPr>
          <p:cNvPr id="662" name="Google Shape;662;p107"/>
          <p:cNvPicPr preferRelativeResize="0"/>
          <p:nvPr/>
        </p:nvPicPr>
        <p:blipFill>
          <a:blip r:embed="rId5">
            <a:alphaModFix/>
          </a:blip>
          <a:stretch>
            <a:fillRect/>
          </a:stretch>
        </p:blipFill>
        <p:spPr>
          <a:xfrm>
            <a:off x="136925" y="1090875"/>
            <a:ext cx="3172295" cy="317229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66" name="Shape 666"/>
        <p:cNvGrpSpPr/>
        <p:nvPr/>
      </p:nvGrpSpPr>
      <p:grpSpPr>
        <a:xfrm>
          <a:off x="0" y="0"/>
          <a:ext cx="0" cy="0"/>
          <a:chOff x="0" y="0"/>
          <a:chExt cx="0" cy="0"/>
        </a:xfrm>
      </p:grpSpPr>
      <p:sp>
        <p:nvSpPr>
          <p:cNvPr id="667" name="Google Shape;667;p108"/>
          <p:cNvSpPr txBox="1"/>
          <p:nvPr>
            <p:ph idx="1" type="body"/>
          </p:nvPr>
        </p:nvSpPr>
        <p:spPr>
          <a:xfrm>
            <a:off x="3925450" y="614932"/>
            <a:ext cx="4906800" cy="379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Ex Google</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Ex Bitcoin (2010 - 2015)</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Autor das páginas sobre Smart Contract na Wiki Bitcoin</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Autor do modelo que hoje é utilizado pela </a:t>
            </a:r>
            <a:r>
              <a:rPr lang="pt-BR"/>
              <a:t>Lighting</a:t>
            </a:r>
            <a:r>
              <a:rPr b="0" i="0" lang="pt-BR" sz="1800" u="none" cap="none" strike="noStrike">
                <a:solidFill>
                  <a:schemeClr val="dk2"/>
                </a:solidFill>
                <a:latin typeface="Source Code Pro"/>
                <a:ea typeface="Source Code Pro"/>
                <a:cs typeface="Source Code Pro"/>
                <a:sym typeface="Source Code Pro"/>
              </a:rPr>
              <a:t> Network</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Foi um dos membros mais ativos na comunidade bitcoin.</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É aclamado até hoje como um dos maiores desenvolvedores que já passaram pelo Bitcoin.</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pic>
        <p:nvPicPr>
          <p:cNvPr id="668" name="Google Shape;668;p108"/>
          <p:cNvPicPr preferRelativeResize="0"/>
          <p:nvPr/>
        </p:nvPicPr>
        <p:blipFill rotWithShape="1">
          <a:blip r:embed="rId3">
            <a:alphaModFix/>
          </a:blip>
          <a:srcRect b="0" l="0" r="0" t="0"/>
          <a:stretch/>
        </p:blipFill>
        <p:spPr>
          <a:xfrm>
            <a:off x="152400" y="613123"/>
            <a:ext cx="3620650" cy="3620650"/>
          </a:xfrm>
          <a:prstGeom prst="rect">
            <a:avLst/>
          </a:prstGeom>
          <a:noFill/>
          <a:ln>
            <a:noFill/>
          </a:ln>
        </p:spPr>
      </p:pic>
      <p:sp>
        <p:nvSpPr>
          <p:cNvPr id="669" name="Google Shape;669;p108"/>
          <p:cNvSpPr txBox="1"/>
          <p:nvPr/>
        </p:nvSpPr>
        <p:spPr>
          <a:xfrm>
            <a:off x="1370325" y="4264345"/>
            <a:ext cx="1103700" cy="41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Mike Hearn</a:t>
            </a:r>
            <a:endParaRPr b="0" i="0" sz="1400" u="none" cap="none" strike="noStrike">
              <a:solidFill>
                <a:srgbClr val="000000"/>
              </a:solidFill>
              <a:latin typeface="Arial"/>
              <a:ea typeface="Arial"/>
              <a:cs typeface="Arial"/>
              <a:sym typeface="Arial"/>
            </a:endParaRPr>
          </a:p>
        </p:txBody>
      </p:sp>
      <p:sp>
        <p:nvSpPr>
          <p:cNvPr id="670" name="Google Shape;670;p108"/>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671" name="Google Shape;671;p108"/>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672" name="Google Shape;672;p108"/>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lt1"/>
                </a:solidFill>
                <a:latin typeface="Arial"/>
                <a:ea typeface="Arial"/>
                <a:cs typeface="Arial"/>
                <a:sym typeface="Arial"/>
              </a:rPr>
              <a:t>Introdução ao DLT Corda</a:t>
            </a:r>
            <a:endParaRPr b="0" i="0" sz="1600" u="none" cap="none" strike="noStrike">
              <a:solidFill>
                <a:schemeClr val="lt1"/>
              </a:solidFill>
              <a:latin typeface="Arial"/>
              <a:ea typeface="Arial"/>
              <a:cs typeface="Arial"/>
              <a:sym typeface="Arial"/>
            </a:endParaRPr>
          </a:p>
        </p:txBody>
      </p:sp>
      <p:pic>
        <p:nvPicPr>
          <p:cNvPr id="673" name="Google Shape;673;p108"/>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674" name="Google Shape;674;p108"/>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675" name="Google Shape;675;p108"/>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\corda\criação\</a:t>
            </a:r>
            <a:endParaRPr sz="12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79" name="Shape 679"/>
        <p:cNvGrpSpPr/>
        <p:nvPr/>
      </p:nvGrpSpPr>
      <p:grpSpPr>
        <a:xfrm>
          <a:off x="0" y="0"/>
          <a:ext cx="0" cy="0"/>
          <a:chOff x="0" y="0"/>
          <a:chExt cx="0" cy="0"/>
        </a:xfrm>
      </p:grpSpPr>
      <p:sp>
        <p:nvSpPr>
          <p:cNvPr id="680" name="Google Shape;680;p109"/>
          <p:cNvSpPr txBox="1"/>
          <p:nvPr>
            <p:ph idx="1" type="body"/>
          </p:nvPr>
        </p:nvSpPr>
        <p:spPr>
          <a:xfrm>
            <a:off x="311700" y="787475"/>
            <a:ext cx="8520600" cy="352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14 de Janeiro de 2016 - A Resolução do Experimento Bitcoin</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200" u="none" cap="none" strike="noStrike">
                <a:solidFill>
                  <a:schemeClr val="dk2"/>
                </a:solidFill>
                <a:latin typeface="Source Code Pro"/>
                <a:ea typeface="Source Code Pro"/>
                <a:cs typeface="Source Code Pro"/>
                <a:sym typeface="Source Code Pro"/>
              </a:rPr>
              <a:t>Fonte: </a:t>
            </a:r>
            <a:r>
              <a:rPr b="0" i="0" lang="pt-BR" sz="1200" u="sng" cap="none" strike="noStrike">
                <a:solidFill>
                  <a:schemeClr val="hlink"/>
                </a:solidFill>
                <a:latin typeface="Source Code Pro"/>
                <a:ea typeface="Source Code Pro"/>
                <a:cs typeface="Source Code Pro"/>
                <a:sym typeface="Source Code Pro"/>
                <a:hlinkClick r:id="rId3"/>
              </a:rPr>
              <a:t>https://blog.plan99.net/the-resolution-of-the-bitcoin-experiment-dabb30201f7</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pic>
        <p:nvPicPr>
          <p:cNvPr id="681" name="Google Shape;681;p109"/>
          <p:cNvPicPr preferRelativeResize="0"/>
          <p:nvPr/>
        </p:nvPicPr>
        <p:blipFill rotWithShape="1">
          <a:blip r:embed="rId4">
            <a:alphaModFix/>
          </a:blip>
          <a:srcRect b="0" l="0" r="0" t="0"/>
          <a:stretch/>
        </p:blipFill>
        <p:spPr>
          <a:xfrm>
            <a:off x="1348300" y="1430675"/>
            <a:ext cx="6691951" cy="2374575"/>
          </a:xfrm>
          <a:prstGeom prst="rect">
            <a:avLst/>
          </a:prstGeom>
          <a:noFill/>
          <a:ln>
            <a:noFill/>
          </a:ln>
        </p:spPr>
      </p:pic>
      <p:sp>
        <p:nvSpPr>
          <p:cNvPr id="682" name="Google Shape;682;p109"/>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683" name="Google Shape;683;p109"/>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684" name="Google Shape;684;p109"/>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lt1"/>
                </a:solidFill>
                <a:latin typeface="Arial"/>
                <a:ea typeface="Arial"/>
                <a:cs typeface="Arial"/>
                <a:sym typeface="Arial"/>
              </a:rPr>
              <a:t>Introdução ao DLT Corda</a:t>
            </a:r>
            <a:endParaRPr b="0" i="0" sz="1600" u="none" cap="none" strike="noStrike">
              <a:solidFill>
                <a:schemeClr val="lt1"/>
              </a:solidFill>
              <a:latin typeface="Arial"/>
              <a:ea typeface="Arial"/>
              <a:cs typeface="Arial"/>
              <a:sym typeface="Arial"/>
            </a:endParaRPr>
          </a:p>
        </p:txBody>
      </p:sp>
      <p:pic>
        <p:nvPicPr>
          <p:cNvPr id="685" name="Google Shape;685;p109"/>
          <p:cNvPicPr preferRelativeResize="0"/>
          <p:nvPr/>
        </p:nvPicPr>
        <p:blipFill rotWithShape="1">
          <a:blip r:embed="rId5">
            <a:alphaModFix/>
          </a:blip>
          <a:srcRect b="0" l="0" r="21525" t="-553"/>
          <a:stretch/>
        </p:blipFill>
        <p:spPr>
          <a:xfrm>
            <a:off x="5" y="4709753"/>
            <a:ext cx="1486106" cy="396001"/>
          </a:xfrm>
          <a:prstGeom prst="rect">
            <a:avLst/>
          </a:prstGeom>
          <a:noFill/>
          <a:ln>
            <a:noFill/>
          </a:ln>
        </p:spPr>
      </p:pic>
      <p:sp>
        <p:nvSpPr>
          <p:cNvPr id="686" name="Google Shape;686;p109"/>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687" name="Google Shape;687;p109"/>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\corda\criação\cenário</a:t>
            </a:r>
            <a:endParaRPr sz="12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91" name="Shape 691"/>
        <p:cNvGrpSpPr/>
        <p:nvPr/>
      </p:nvGrpSpPr>
      <p:grpSpPr>
        <a:xfrm>
          <a:off x="0" y="0"/>
          <a:ext cx="0" cy="0"/>
          <a:chOff x="0" y="0"/>
          <a:chExt cx="0" cy="0"/>
        </a:xfrm>
      </p:grpSpPr>
      <p:sp>
        <p:nvSpPr>
          <p:cNvPr id="692" name="Google Shape;692;p110"/>
          <p:cNvSpPr txBox="1"/>
          <p:nvPr>
            <p:ph idx="1" type="body"/>
          </p:nvPr>
        </p:nvSpPr>
        <p:spPr>
          <a:xfrm>
            <a:off x="311700" y="588175"/>
            <a:ext cx="8520600" cy="352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De acordo com o Mike Hearn</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160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Mercado controlado por grandes corporações</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Identidades conhecidas dentro da rede</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HODLERS</a:t>
            </a:r>
            <a:endParaRPr b="0" i="0" sz="1800" u="none" cap="none" strike="noStrike">
              <a:solidFill>
                <a:schemeClr val="dk2"/>
              </a:solidFill>
              <a:latin typeface="Source Code Pro"/>
              <a:ea typeface="Source Code Pro"/>
              <a:cs typeface="Source Code Pro"/>
              <a:sym typeface="Source Code Pro"/>
            </a:endParaRPr>
          </a:p>
        </p:txBody>
      </p:sp>
      <p:sp>
        <p:nvSpPr>
          <p:cNvPr id="693" name="Google Shape;693;p110"/>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694" name="Google Shape;694;p110"/>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695" name="Google Shape;695;p110"/>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lt1"/>
                </a:solidFill>
                <a:latin typeface="Arial"/>
                <a:ea typeface="Arial"/>
                <a:cs typeface="Arial"/>
                <a:sym typeface="Arial"/>
              </a:rPr>
              <a:t>Introdução ao DLT Corda</a:t>
            </a:r>
            <a:endParaRPr b="0" i="0" sz="1600" u="none" cap="none" strike="noStrike">
              <a:solidFill>
                <a:schemeClr val="lt1"/>
              </a:solidFill>
              <a:latin typeface="Arial"/>
              <a:ea typeface="Arial"/>
              <a:cs typeface="Arial"/>
              <a:sym typeface="Arial"/>
            </a:endParaRPr>
          </a:p>
        </p:txBody>
      </p:sp>
      <p:pic>
        <p:nvPicPr>
          <p:cNvPr id="696" name="Google Shape;696;p110"/>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697" name="Google Shape;697;p110"/>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698" name="Google Shape;698;p110"/>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\corda\criação\cenário</a:t>
            </a:r>
            <a:endParaRPr sz="12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02" name="Shape 702"/>
        <p:cNvGrpSpPr/>
        <p:nvPr/>
      </p:nvGrpSpPr>
      <p:grpSpPr>
        <a:xfrm>
          <a:off x="0" y="0"/>
          <a:ext cx="0" cy="0"/>
          <a:chOff x="0" y="0"/>
          <a:chExt cx="0" cy="0"/>
        </a:xfrm>
      </p:grpSpPr>
      <p:sp>
        <p:nvSpPr>
          <p:cNvPr id="703" name="Google Shape;703;p111"/>
          <p:cNvSpPr txBox="1"/>
          <p:nvPr>
            <p:ph idx="1" type="body"/>
          </p:nvPr>
        </p:nvSpPr>
        <p:spPr>
          <a:xfrm>
            <a:off x="311700" y="504600"/>
            <a:ext cx="8520600" cy="352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29 de Novembro de 2016 - Corda Whitepaper</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rPr b="0" i="0" lang="pt-BR" sz="1200" u="none" cap="none" strike="noStrike">
                <a:solidFill>
                  <a:schemeClr val="dk2"/>
                </a:solidFill>
                <a:latin typeface="Source Code Pro"/>
                <a:ea typeface="Source Code Pro"/>
                <a:cs typeface="Source Code Pro"/>
                <a:sym typeface="Source Code Pro"/>
              </a:rPr>
              <a:t>Fonte: </a:t>
            </a:r>
            <a:r>
              <a:rPr b="0" i="0" lang="pt-BR" sz="1200" u="sng" cap="none" strike="noStrike">
                <a:solidFill>
                  <a:schemeClr val="hlink"/>
                </a:solidFill>
                <a:latin typeface="Source Code Pro"/>
                <a:ea typeface="Source Code Pro"/>
                <a:cs typeface="Source Code Pro"/>
                <a:sym typeface="Source Code Pro"/>
                <a:hlinkClick r:id="rId3"/>
              </a:rPr>
              <a:t>https://docs.corda.net/_static/corda-technical-whitepaper.pdf</a:t>
            </a:r>
            <a:endParaRPr b="0" i="0" sz="1800" u="none" cap="none" strike="noStrike">
              <a:solidFill>
                <a:schemeClr val="dk2"/>
              </a:solidFill>
              <a:latin typeface="Source Code Pro"/>
              <a:ea typeface="Source Code Pro"/>
              <a:cs typeface="Source Code Pro"/>
              <a:sym typeface="Source Code Pro"/>
            </a:endParaRPr>
          </a:p>
        </p:txBody>
      </p:sp>
      <p:pic>
        <p:nvPicPr>
          <p:cNvPr id="704" name="Google Shape;704;p111"/>
          <p:cNvPicPr preferRelativeResize="0"/>
          <p:nvPr/>
        </p:nvPicPr>
        <p:blipFill rotWithShape="1">
          <a:blip r:embed="rId4">
            <a:alphaModFix/>
          </a:blip>
          <a:srcRect b="0" l="0" r="0" t="0"/>
          <a:stretch/>
        </p:blipFill>
        <p:spPr>
          <a:xfrm>
            <a:off x="2127525" y="1138800"/>
            <a:ext cx="5943600" cy="2114550"/>
          </a:xfrm>
          <a:prstGeom prst="rect">
            <a:avLst/>
          </a:prstGeom>
          <a:noFill/>
          <a:ln>
            <a:noFill/>
          </a:ln>
        </p:spPr>
      </p:pic>
      <p:sp>
        <p:nvSpPr>
          <p:cNvPr id="705" name="Google Shape;705;p111"/>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706" name="Google Shape;706;p111"/>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707" name="Google Shape;707;p111"/>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lt1"/>
                </a:solidFill>
                <a:latin typeface="Arial"/>
                <a:ea typeface="Arial"/>
                <a:cs typeface="Arial"/>
                <a:sym typeface="Arial"/>
              </a:rPr>
              <a:t>Introdução ao DLT Corda</a:t>
            </a:r>
            <a:endParaRPr b="0" i="0" sz="1600" u="none" cap="none" strike="noStrike">
              <a:solidFill>
                <a:schemeClr val="lt1"/>
              </a:solidFill>
              <a:latin typeface="Arial"/>
              <a:ea typeface="Arial"/>
              <a:cs typeface="Arial"/>
              <a:sym typeface="Arial"/>
            </a:endParaRPr>
          </a:p>
        </p:txBody>
      </p:sp>
      <p:pic>
        <p:nvPicPr>
          <p:cNvPr id="708" name="Google Shape;708;p111"/>
          <p:cNvPicPr preferRelativeResize="0"/>
          <p:nvPr/>
        </p:nvPicPr>
        <p:blipFill rotWithShape="1">
          <a:blip r:embed="rId5">
            <a:alphaModFix/>
          </a:blip>
          <a:srcRect b="0" l="0" r="21525" t="-553"/>
          <a:stretch/>
        </p:blipFill>
        <p:spPr>
          <a:xfrm>
            <a:off x="5" y="4709753"/>
            <a:ext cx="1486106" cy="396001"/>
          </a:xfrm>
          <a:prstGeom prst="rect">
            <a:avLst/>
          </a:prstGeom>
          <a:noFill/>
          <a:ln>
            <a:noFill/>
          </a:ln>
        </p:spPr>
      </p:pic>
      <p:sp>
        <p:nvSpPr>
          <p:cNvPr id="709" name="Google Shape;709;p111"/>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710" name="Google Shape;710;p111"/>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\corda\criação\o_início\</a:t>
            </a:r>
            <a:endParaRPr sz="12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14" name="Shape 714"/>
        <p:cNvGrpSpPr/>
        <p:nvPr/>
      </p:nvGrpSpPr>
      <p:grpSpPr>
        <a:xfrm>
          <a:off x="0" y="0"/>
          <a:ext cx="0" cy="0"/>
          <a:chOff x="0" y="0"/>
          <a:chExt cx="0" cy="0"/>
        </a:xfrm>
      </p:grpSpPr>
      <p:sp>
        <p:nvSpPr>
          <p:cNvPr id="715" name="Google Shape;715;p112"/>
          <p:cNvSpPr txBox="1"/>
          <p:nvPr>
            <p:ph idx="1" type="body"/>
          </p:nvPr>
        </p:nvSpPr>
        <p:spPr>
          <a:xfrm>
            <a:off x="311700" y="711275"/>
            <a:ext cx="8520600" cy="3529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Livro-razão distribuído</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Peer-to-Peer</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Transações Anônimas</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Entidades Conhecidas</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Focado na Indústria</a:t>
            </a:r>
            <a:endParaRPr b="0" i="0" sz="1800" u="none" cap="none" strike="noStrike">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b="0" i="0" lang="pt-BR" sz="1800" u="none" cap="none" strike="noStrike">
                <a:solidFill>
                  <a:schemeClr val="dk2"/>
                </a:solidFill>
                <a:latin typeface="Source Code Pro"/>
                <a:ea typeface="Source Code Pro"/>
                <a:cs typeface="Source Code Pro"/>
                <a:sym typeface="Source Code Pro"/>
              </a:rPr>
              <a:t>Workflow Descentralizado</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
        <p:nvSpPr>
          <p:cNvPr id="716" name="Google Shape;716;p112"/>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717" name="Google Shape;717;p112"/>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718" name="Google Shape;718;p112"/>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lt1"/>
                </a:solidFill>
                <a:latin typeface="Arial"/>
                <a:ea typeface="Arial"/>
                <a:cs typeface="Arial"/>
                <a:sym typeface="Arial"/>
              </a:rPr>
              <a:t>Introdução ao DLT Corda</a:t>
            </a:r>
            <a:endParaRPr b="0" i="0" sz="1600" u="none" cap="none" strike="noStrike">
              <a:solidFill>
                <a:schemeClr val="lt1"/>
              </a:solidFill>
              <a:latin typeface="Arial"/>
              <a:ea typeface="Arial"/>
              <a:cs typeface="Arial"/>
              <a:sym typeface="Arial"/>
            </a:endParaRPr>
          </a:p>
        </p:txBody>
      </p:sp>
      <p:pic>
        <p:nvPicPr>
          <p:cNvPr id="719" name="Google Shape;719;p112"/>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720" name="Google Shape;720;p112"/>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721" name="Google Shape;721;p112"/>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\corda\características\</a:t>
            </a:r>
            <a:endParaRPr sz="12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25" name="Shape 725"/>
        <p:cNvGrpSpPr/>
        <p:nvPr/>
      </p:nvGrpSpPr>
      <p:grpSpPr>
        <a:xfrm>
          <a:off x="0" y="0"/>
          <a:ext cx="0" cy="0"/>
          <a:chOff x="0" y="0"/>
          <a:chExt cx="0" cy="0"/>
        </a:xfrm>
      </p:grpSpPr>
      <p:pic>
        <p:nvPicPr>
          <p:cNvPr id="726" name="Google Shape;726;p113"/>
          <p:cNvPicPr preferRelativeResize="0"/>
          <p:nvPr/>
        </p:nvPicPr>
        <p:blipFill rotWithShape="1">
          <a:blip r:embed="rId3">
            <a:alphaModFix/>
          </a:blip>
          <a:srcRect b="0" l="0" r="0" t="0"/>
          <a:stretch/>
        </p:blipFill>
        <p:spPr>
          <a:xfrm>
            <a:off x="1533025" y="665666"/>
            <a:ext cx="5564143" cy="3939433"/>
          </a:xfrm>
          <a:prstGeom prst="rect">
            <a:avLst/>
          </a:prstGeom>
          <a:noFill/>
          <a:ln>
            <a:noFill/>
          </a:ln>
        </p:spPr>
      </p:pic>
      <p:sp>
        <p:nvSpPr>
          <p:cNvPr id="727" name="Google Shape;727;p113"/>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728" name="Google Shape;728;p113"/>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729" name="Google Shape;729;p113"/>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lt1"/>
                </a:solidFill>
                <a:latin typeface="Arial"/>
                <a:ea typeface="Arial"/>
                <a:cs typeface="Arial"/>
                <a:sym typeface="Arial"/>
              </a:rPr>
              <a:t>Introdução ao DLT Corda</a:t>
            </a:r>
            <a:endParaRPr b="0" i="0" sz="1600" u="none" cap="none" strike="noStrike">
              <a:solidFill>
                <a:schemeClr val="lt1"/>
              </a:solidFill>
              <a:latin typeface="Arial"/>
              <a:ea typeface="Arial"/>
              <a:cs typeface="Arial"/>
              <a:sym typeface="Arial"/>
            </a:endParaRPr>
          </a:p>
        </p:txBody>
      </p:sp>
      <p:pic>
        <p:nvPicPr>
          <p:cNvPr id="730" name="Google Shape;730;p113"/>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731" name="Google Shape;731;p113"/>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732" name="Google Shape;732;p113"/>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\corda\características\acessos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3"/>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191" name="Google Shape;191;p33"/>
          <p:cNvPicPr preferRelativeResize="0"/>
          <p:nvPr/>
        </p:nvPicPr>
        <p:blipFill>
          <a:blip r:embed="rId3">
            <a:alphaModFix/>
          </a:blip>
          <a:stretch>
            <a:fillRect/>
          </a:stretch>
        </p:blipFill>
        <p:spPr>
          <a:xfrm>
            <a:off x="152400" y="471475"/>
            <a:ext cx="8754786" cy="467202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36" name="Shape 736"/>
        <p:cNvGrpSpPr/>
        <p:nvPr/>
      </p:nvGrpSpPr>
      <p:grpSpPr>
        <a:xfrm>
          <a:off x="0" y="0"/>
          <a:ext cx="0" cy="0"/>
          <a:chOff x="0" y="0"/>
          <a:chExt cx="0" cy="0"/>
        </a:xfrm>
      </p:grpSpPr>
      <p:sp>
        <p:nvSpPr>
          <p:cNvPr id="737" name="Google Shape;737;p114"/>
          <p:cNvSpPr/>
          <p:nvPr/>
        </p:nvSpPr>
        <p:spPr>
          <a:xfrm>
            <a:off x="268875" y="1659250"/>
            <a:ext cx="1001700" cy="687000"/>
          </a:xfrm>
          <a:prstGeom prst="rect">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pt-BR" sz="1200" u="none" cap="none" strike="noStrike">
                <a:solidFill>
                  <a:srgbClr val="000000"/>
                </a:solidFill>
                <a:latin typeface="Arial"/>
                <a:ea typeface="Arial"/>
                <a:cs typeface="Arial"/>
                <a:sym typeface="Arial"/>
              </a:rPr>
              <a:t>Initiator</a:t>
            </a:r>
            <a:endParaRPr b="1"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pt-BR" sz="1200" u="none" cap="none" strike="noStrike">
                <a:solidFill>
                  <a:srgbClr val="000000"/>
                </a:solidFill>
                <a:latin typeface="Arial"/>
                <a:ea typeface="Arial"/>
                <a:cs typeface="Arial"/>
                <a:sym typeface="Arial"/>
              </a:rPr>
              <a:t>(Alice)</a:t>
            </a:r>
            <a:endParaRPr b="1" i="0" sz="1200" u="none" cap="none" strike="noStrike">
              <a:solidFill>
                <a:srgbClr val="000000"/>
              </a:solidFill>
              <a:latin typeface="Arial"/>
              <a:ea typeface="Arial"/>
              <a:cs typeface="Arial"/>
              <a:sym typeface="Arial"/>
            </a:endParaRPr>
          </a:p>
        </p:txBody>
      </p:sp>
      <p:sp>
        <p:nvSpPr>
          <p:cNvPr id="738" name="Google Shape;738;p114"/>
          <p:cNvSpPr/>
          <p:nvPr/>
        </p:nvSpPr>
        <p:spPr>
          <a:xfrm>
            <a:off x="3642025" y="2984175"/>
            <a:ext cx="1001700" cy="687000"/>
          </a:xfrm>
          <a:prstGeom prst="rect">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pt-BR" sz="1200" u="none" cap="none" strike="noStrike">
                <a:solidFill>
                  <a:srgbClr val="000000"/>
                </a:solidFill>
                <a:latin typeface="Arial"/>
                <a:ea typeface="Arial"/>
                <a:cs typeface="Arial"/>
                <a:sym typeface="Arial"/>
              </a:rPr>
              <a:t>Responder</a:t>
            </a:r>
            <a:endParaRPr b="1"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pt-BR" sz="1200" u="none" cap="none" strike="noStrike">
                <a:solidFill>
                  <a:srgbClr val="000000"/>
                </a:solidFill>
                <a:latin typeface="Arial"/>
                <a:ea typeface="Arial"/>
                <a:cs typeface="Arial"/>
                <a:sym typeface="Arial"/>
              </a:rPr>
              <a:t>(Bob)</a:t>
            </a:r>
            <a:endParaRPr b="1" i="0" sz="1200" u="none" cap="none" strike="noStrike">
              <a:solidFill>
                <a:srgbClr val="000000"/>
              </a:solidFill>
              <a:latin typeface="Arial"/>
              <a:ea typeface="Arial"/>
              <a:cs typeface="Arial"/>
              <a:sym typeface="Arial"/>
            </a:endParaRPr>
          </a:p>
        </p:txBody>
      </p:sp>
      <p:sp>
        <p:nvSpPr>
          <p:cNvPr id="739" name="Google Shape;739;p114"/>
          <p:cNvSpPr/>
          <p:nvPr/>
        </p:nvSpPr>
        <p:spPr>
          <a:xfrm>
            <a:off x="1415763" y="1535800"/>
            <a:ext cx="933900" cy="933900"/>
          </a:xfrm>
          <a:prstGeom prst="rect">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BR" sz="1000" u="none" cap="none" strike="noStrike">
                <a:solidFill>
                  <a:srgbClr val="FFFFFF"/>
                </a:solidFill>
                <a:latin typeface="Arial"/>
                <a:ea typeface="Arial"/>
                <a:cs typeface="Arial"/>
                <a:sym typeface="Arial"/>
              </a:rPr>
              <a:t>CONSULTA DADOS NO SISTEMA INTERNO</a:t>
            </a:r>
            <a:endParaRPr b="1" i="0" sz="1000" u="none" cap="none" strike="noStrike">
              <a:solidFill>
                <a:srgbClr val="FFFFFF"/>
              </a:solidFill>
              <a:latin typeface="Arial"/>
              <a:ea typeface="Arial"/>
              <a:cs typeface="Arial"/>
              <a:sym typeface="Arial"/>
            </a:endParaRPr>
          </a:p>
        </p:txBody>
      </p:sp>
      <p:sp>
        <p:nvSpPr>
          <p:cNvPr id="740" name="Google Shape;740;p114"/>
          <p:cNvSpPr/>
          <p:nvPr/>
        </p:nvSpPr>
        <p:spPr>
          <a:xfrm>
            <a:off x="2470675" y="1699138"/>
            <a:ext cx="1001700" cy="607200"/>
          </a:xfrm>
          <a:prstGeom prst="rect">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BR" sz="1000" u="none" cap="none" strike="noStrike">
                <a:solidFill>
                  <a:srgbClr val="FFFFFF"/>
                </a:solidFill>
                <a:latin typeface="Arial"/>
                <a:ea typeface="Arial"/>
                <a:cs typeface="Arial"/>
                <a:sym typeface="Arial"/>
              </a:rPr>
              <a:t>CRIA TRANSAÇÃO</a:t>
            </a:r>
            <a:endParaRPr b="1" i="0" sz="1000" u="none" cap="none" strike="noStrike">
              <a:solidFill>
                <a:srgbClr val="FFFFFF"/>
              </a:solidFill>
              <a:latin typeface="Arial"/>
              <a:ea typeface="Arial"/>
              <a:cs typeface="Arial"/>
              <a:sym typeface="Arial"/>
            </a:endParaRPr>
          </a:p>
        </p:txBody>
      </p:sp>
      <p:sp>
        <p:nvSpPr>
          <p:cNvPr id="741" name="Google Shape;741;p114"/>
          <p:cNvSpPr/>
          <p:nvPr/>
        </p:nvSpPr>
        <p:spPr>
          <a:xfrm>
            <a:off x="3642025" y="1699138"/>
            <a:ext cx="1001700" cy="607200"/>
          </a:xfrm>
          <a:prstGeom prst="rect">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BR" sz="1000" u="none" cap="none" strike="noStrike">
                <a:solidFill>
                  <a:srgbClr val="FFFFFF"/>
                </a:solidFill>
                <a:latin typeface="Arial"/>
                <a:ea typeface="Arial"/>
                <a:cs typeface="Arial"/>
                <a:sym typeface="Arial"/>
              </a:rPr>
              <a:t>ASSINA TRANSAÇÃO</a:t>
            </a:r>
            <a:endParaRPr b="1" i="0" sz="1000" u="none" cap="none" strike="noStrike">
              <a:solidFill>
                <a:srgbClr val="FFFFFF"/>
              </a:solidFill>
              <a:latin typeface="Arial"/>
              <a:ea typeface="Arial"/>
              <a:cs typeface="Arial"/>
              <a:sym typeface="Arial"/>
            </a:endParaRPr>
          </a:p>
        </p:txBody>
      </p:sp>
      <p:sp>
        <p:nvSpPr>
          <p:cNvPr id="742" name="Google Shape;742;p114"/>
          <p:cNvSpPr/>
          <p:nvPr/>
        </p:nvSpPr>
        <p:spPr>
          <a:xfrm>
            <a:off x="8485650" y="1834300"/>
            <a:ext cx="483900" cy="336900"/>
          </a:xfrm>
          <a:prstGeom prst="rect">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pt-BR" sz="1200" u="none" cap="none" strike="noStrike">
                <a:solidFill>
                  <a:srgbClr val="000000"/>
                </a:solidFill>
                <a:latin typeface="Arial"/>
                <a:ea typeface="Arial"/>
                <a:cs typeface="Arial"/>
                <a:sym typeface="Arial"/>
              </a:rPr>
              <a:t>FIM</a:t>
            </a:r>
            <a:endParaRPr b="1" i="0" sz="1200" u="none" cap="none" strike="noStrike">
              <a:solidFill>
                <a:srgbClr val="000000"/>
              </a:solidFill>
              <a:latin typeface="Arial"/>
              <a:ea typeface="Arial"/>
              <a:cs typeface="Arial"/>
              <a:sym typeface="Arial"/>
            </a:endParaRPr>
          </a:p>
        </p:txBody>
      </p:sp>
      <p:sp>
        <p:nvSpPr>
          <p:cNvPr id="743" name="Google Shape;743;p114"/>
          <p:cNvSpPr/>
          <p:nvPr/>
        </p:nvSpPr>
        <p:spPr>
          <a:xfrm>
            <a:off x="4895725" y="3024075"/>
            <a:ext cx="1001700" cy="607200"/>
          </a:xfrm>
          <a:prstGeom prst="rect">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BR" sz="1000" u="none" cap="none" strike="noStrike">
                <a:solidFill>
                  <a:srgbClr val="FFFFFF"/>
                </a:solidFill>
                <a:latin typeface="Arial"/>
                <a:ea typeface="Arial"/>
                <a:cs typeface="Arial"/>
                <a:sym typeface="Arial"/>
              </a:rPr>
              <a:t>VALIDA TRANSAÇÃO</a:t>
            </a:r>
            <a:endParaRPr b="1" i="0" sz="1000" u="none" cap="none" strike="noStrike">
              <a:solidFill>
                <a:srgbClr val="FFFFFF"/>
              </a:solidFill>
              <a:latin typeface="Arial"/>
              <a:ea typeface="Arial"/>
              <a:cs typeface="Arial"/>
              <a:sym typeface="Arial"/>
            </a:endParaRPr>
          </a:p>
        </p:txBody>
      </p:sp>
      <p:sp>
        <p:nvSpPr>
          <p:cNvPr id="744" name="Google Shape;744;p114"/>
          <p:cNvSpPr/>
          <p:nvPr/>
        </p:nvSpPr>
        <p:spPr>
          <a:xfrm>
            <a:off x="6028675" y="3024075"/>
            <a:ext cx="1001700" cy="607200"/>
          </a:xfrm>
          <a:prstGeom prst="rect">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BR" sz="1000" u="none" cap="none" strike="noStrike">
                <a:solidFill>
                  <a:srgbClr val="FFFFFF"/>
                </a:solidFill>
                <a:latin typeface="Arial"/>
                <a:ea typeface="Arial"/>
                <a:cs typeface="Arial"/>
                <a:sym typeface="Arial"/>
              </a:rPr>
              <a:t>ASSINA TRANSAÇÃO</a:t>
            </a:r>
            <a:endParaRPr b="1" i="0" sz="1000" u="none" cap="none" strike="noStrike">
              <a:solidFill>
                <a:srgbClr val="FFFFFF"/>
              </a:solidFill>
              <a:latin typeface="Arial"/>
              <a:ea typeface="Arial"/>
              <a:cs typeface="Arial"/>
              <a:sym typeface="Arial"/>
            </a:endParaRPr>
          </a:p>
        </p:txBody>
      </p:sp>
      <p:cxnSp>
        <p:nvCxnSpPr>
          <p:cNvPr id="745" name="Google Shape;745;p114"/>
          <p:cNvCxnSpPr>
            <a:stCxn id="737" idx="3"/>
            <a:endCxn id="739" idx="1"/>
          </p:cNvCxnSpPr>
          <p:nvPr/>
        </p:nvCxnSpPr>
        <p:spPr>
          <a:xfrm>
            <a:off x="1270575" y="2002750"/>
            <a:ext cx="145200" cy="0"/>
          </a:xfrm>
          <a:prstGeom prst="straightConnector1">
            <a:avLst/>
          </a:prstGeom>
          <a:noFill/>
          <a:ln cap="flat" cmpd="sng" w="38100">
            <a:solidFill>
              <a:srgbClr val="FF0000"/>
            </a:solidFill>
            <a:prstDash val="solid"/>
            <a:round/>
            <a:headEnd len="sm" w="sm" type="none"/>
            <a:tailEnd len="sm" w="sm" type="none"/>
          </a:ln>
        </p:spPr>
      </p:cxnSp>
      <p:cxnSp>
        <p:nvCxnSpPr>
          <p:cNvPr id="746" name="Google Shape;746;p114"/>
          <p:cNvCxnSpPr>
            <a:stCxn id="739" idx="3"/>
            <a:endCxn id="740" idx="1"/>
          </p:cNvCxnSpPr>
          <p:nvPr/>
        </p:nvCxnSpPr>
        <p:spPr>
          <a:xfrm>
            <a:off x="2349663" y="2002750"/>
            <a:ext cx="120900" cy="0"/>
          </a:xfrm>
          <a:prstGeom prst="straightConnector1">
            <a:avLst/>
          </a:prstGeom>
          <a:noFill/>
          <a:ln cap="flat" cmpd="sng" w="38100">
            <a:solidFill>
              <a:srgbClr val="FF0000"/>
            </a:solidFill>
            <a:prstDash val="solid"/>
            <a:round/>
            <a:headEnd len="sm" w="sm" type="none"/>
            <a:tailEnd len="sm" w="sm" type="none"/>
          </a:ln>
        </p:spPr>
      </p:cxnSp>
      <p:cxnSp>
        <p:nvCxnSpPr>
          <p:cNvPr id="747" name="Google Shape;747;p114"/>
          <p:cNvCxnSpPr>
            <a:stCxn id="740" idx="3"/>
            <a:endCxn id="741" idx="1"/>
          </p:cNvCxnSpPr>
          <p:nvPr/>
        </p:nvCxnSpPr>
        <p:spPr>
          <a:xfrm>
            <a:off x="3472375" y="2002738"/>
            <a:ext cx="169800" cy="0"/>
          </a:xfrm>
          <a:prstGeom prst="straightConnector1">
            <a:avLst/>
          </a:prstGeom>
          <a:noFill/>
          <a:ln cap="flat" cmpd="sng" w="38100">
            <a:solidFill>
              <a:srgbClr val="FF0000"/>
            </a:solidFill>
            <a:prstDash val="solid"/>
            <a:round/>
            <a:headEnd len="sm" w="sm" type="none"/>
            <a:tailEnd len="sm" w="sm" type="none"/>
          </a:ln>
        </p:spPr>
      </p:cxnSp>
      <p:cxnSp>
        <p:nvCxnSpPr>
          <p:cNvPr id="748" name="Google Shape;748;p114"/>
          <p:cNvCxnSpPr/>
          <p:nvPr/>
        </p:nvCxnSpPr>
        <p:spPr>
          <a:xfrm>
            <a:off x="4615375" y="2002738"/>
            <a:ext cx="169800" cy="0"/>
          </a:xfrm>
          <a:prstGeom prst="straightConnector1">
            <a:avLst/>
          </a:prstGeom>
          <a:noFill/>
          <a:ln cap="flat" cmpd="sng" w="38100">
            <a:solidFill>
              <a:srgbClr val="FF0000"/>
            </a:solidFill>
            <a:prstDash val="solid"/>
            <a:round/>
            <a:headEnd len="sm" w="sm" type="none"/>
            <a:tailEnd len="sm" w="sm" type="none"/>
          </a:ln>
        </p:spPr>
      </p:cxnSp>
      <p:cxnSp>
        <p:nvCxnSpPr>
          <p:cNvPr id="749" name="Google Shape;749;p114"/>
          <p:cNvCxnSpPr/>
          <p:nvPr/>
        </p:nvCxnSpPr>
        <p:spPr>
          <a:xfrm flipH="1">
            <a:off x="4764775" y="2009175"/>
            <a:ext cx="9900" cy="1360200"/>
          </a:xfrm>
          <a:prstGeom prst="straightConnector1">
            <a:avLst/>
          </a:prstGeom>
          <a:noFill/>
          <a:ln cap="flat" cmpd="sng" w="38100">
            <a:solidFill>
              <a:srgbClr val="FF0000"/>
            </a:solidFill>
            <a:prstDash val="solid"/>
            <a:round/>
            <a:headEnd len="sm" w="sm" type="none"/>
            <a:tailEnd len="med" w="med" type="stealth"/>
          </a:ln>
        </p:spPr>
      </p:cxnSp>
      <p:cxnSp>
        <p:nvCxnSpPr>
          <p:cNvPr id="750" name="Google Shape;750;p114"/>
          <p:cNvCxnSpPr>
            <a:stCxn id="738" idx="3"/>
            <a:endCxn id="743" idx="1"/>
          </p:cNvCxnSpPr>
          <p:nvPr/>
        </p:nvCxnSpPr>
        <p:spPr>
          <a:xfrm>
            <a:off x="4643725" y="3327675"/>
            <a:ext cx="252000" cy="0"/>
          </a:xfrm>
          <a:prstGeom prst="straightConnector1">
            <a:avLst/>
          </a:prstGeom>
          <a:noFill/>
          <a:ln cap="flat" cmpd="sng" w="38100">
            <a:solidFill>
              <a:srgbClr val="FF0000"/>
            </a:solidFill>
            <a:prstDash val="solid"/>
            <a:round/>
            <a:headEnd len="sm" w="sm" type="none"/>
            <a:tailEnd len="sm" w="sm" type="none"/>
          </a:ln>
        </p:spPr>
      </p:cxnSp>
      <p:cxnSp>
        <p:nvCxnSpPr>
          <p:cNvPr id="751" name="Google Shape;751;p114"/>
          <p:cNvCxnSpPr>
            <a:stCxn id="743" idx="3"/>
            <a:endCxn id="744" idx="1"/>
          </p:cNvCxnSpPr>
          <p:nvPr/>
        </p:nvCxnSpPr>
        <p:spPr>
          <a:xfrm>
            <a:off x="5897425" y="3327675"/>
            <a:ext cx="131400" cy="0"/>
          </a:xfrm>
          <a:prstGeom prst="straightConnector1">
            <a:avLst/>
          </a:prstGeom>
          <a:noFill/>
          <a:ln cap="flat" cmpd="sng" w="38100">
            <a:solidFill>
              <a:srgbClr val="FF0000"/>
            </a:solidFill>
            <a:prstDash val="solid"/>
            <a:round/>
            <a:headEnd len="sm" w="sm" type="none"/>
            <a:tailEnd len="sm" w="sm" type="none"/>
          </a:ln>
        </p:spPr>
      </p:cxnSp>
      <p:cxnSp>
        <p:nvCxnSpPr>
          <p:cNvPr id="752" name="Google Shape;752;p114"/>
          <p:cNvCxnSpPr/>
          <p:nvPr/>
        </p:nvCxnSpPr>
        <p:spPr>
          <a:xfrm rot="10800000">
            <a:off x="7006175" y="3296388"/>
            <a:ext cx="169800" cy="0"/>
          </a:xfrm>
          <a:prstGeom prst="straightConnector1">
            <a:avLst/>
          </a:prstGeom>
          <a:noFill/>
          <a:ln cap="flat" cmpd="sng" w="38100">
            <a:solidFill>
              <a:srgbClr val="FF0000"/>
            </a:solidFill>
            <a:prstDash val="solid"/>
            <a:round/>
            <a:headEnd len="sm" w="sm" type="none"/>
            <a:tailEnd len="sm" w="sm" type="none"/>
          </a:ln>
        </p:spPr>
      </p:cxnSp>
      <p:cxnSp>
        <p:nvCxnSpPr>
          <p:cNvPr id="753" name="Google Shape;753;p114"/>
          <p:cNvCxnSpPr/>
          <p:nvPr/>
        </p:nvCxnSpPr>
        <p:spPr>
          <a:xfrm flipH="1" rot="10800000">
            <a:off x="7169075" y="1929750"/>
            <a:ext cx="9900" cy="1360200"/>
          </a:xfrm>
          <a:prstGeom prst="straightConnector1">
            <a:avLst/>
          </a:prstGeom>
          <a:noFill/>
          <a:ln cap="flat" cmpd="sng" w="38100">
            <a:solidFill>
              <a:srgbClr val="FF0000"/>
            </a:solidFill>
            <a:prstDash val="solid"/>
            <a:round/>
            <a:headEnd len="sm" w="sm" type="none"/>
            <a:tailEnd len="med" w="med" type="stealth"/>
          </a:ln>
        </p:spPr>
      </p:cxnSp>
      <p:cxnSp>
        <p:nvCxnSpPr>
          <p:cNvPr id="754" name="Google Shape;754;p114"/>
          <p:cNvCxnSpPr/>
          <p:nvPr/>
        </p:nvCxnSpPr>
        <p:spPr>
          <a:xfrm>
            <a:off x="7206175" y="2002738"/>
            <a:ext cx="169800" cy="0"/>
          </a:xfrm>
          <a:prstGeom prst="straightConnector1">
            <a:avLst/>
          </a:prstGeom>
          <a:noFill/>
          <a:ln cap="flat" cmpd="sng" w="38100">
            <a:solidFill>
              <a:srgbClr val="FF0000"/>
            </a:solidFill>
            <a:prstDash val="solid"/>
            <a:round/>
            <a:headEnd len="sm" w="sm" type="none"/>
            <a:tailEnd len="sm" w="sm" type="none"/>
          </a:ln>
        </p:spPr>
      </p:cxnSp>
      <p:cxnSp>
        <p:nvCxnSpPr>
          <p:cNvPr id="755" name="Google Shape;755;p114"/>
          <p:cNvCxnSpPr>
            <a:stCxn id="756" idx="3"/>
            <a:endCxn id="742" idx="1"/>
          </p:cNvCxnSpPr>
          <p:nvPr/>
        </p:nvCxnSpPr>
        <p:spPr>
          <a:xfrm>
            <a:off x="8323300" y="2002750"/>
            <a:ext cx="162300" cy="0"/>
          </a:xfrm>
          <a:prstGeom prst="straightConnector1">
            <a:avLst/>
          </a:prstGeom>
          <a:noFill/>
          <a:ln cap="flat" cmpd="sng" w="38100">
            <a:solidFill>
              <a:srgbClr val="FF0000"/>
            </a:solidFill>
            <a:prstDash val="solid"/>
            <a:round/>
            <a:headEnd len="sm" w="sm" type="none"/>
            <a:tailEnd len="sm" w="sm" type="none"/>
          </a:ln>
        </p:spPr>
      </p:cxnSp>
      <p:pic>
        <p:nvPicPr>
          <p:cNvPr id="757" name="Google Shape;757;p114"/>
          <p:cNvPicPr preferRelativeResize="0"/>
          <p:nvPr/>
        </p:nvPicPr>
        <p:blipFill rotWithShape="1">
          <a:blip r:embed="rId3">
            <a:alphaModFix/>
          </a:blip>
          <a:srcRect b="0" l="0" r="21525" t="-553"/>
          <a:stretch/>
        </p:blipFill>
        <p:spPr>
          <a:xfrm>
            <a:off x="3582955" y="4732071"/>
            <a:ext cx="1486106" cy="396001"/>
          </a:xfrm>
          <a:prstGeom prst="rect">
            <a:avLst/>
          </a:prstGeom>
          <a:noFill/>
          <a:ln>
            <a:noFill/>
          </a:ln>
        </p:spPr>
      </p:pic>
      <p:sp>
        <p:nvSpPr>
          <p:cNvPr id="758" name="Google Shape;758;p114"/>
          <p:cNvSpPr txBox="1"/>
          <p:nvPr/>
        </p:nvSpPr>
        <p:spPr>
          <a:xfrm>
            <a:off x="3915769" y="4944749"/>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759" name="Google Shape;759;p114"/>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760" name="Google Shape;760;p114"/>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lt1"/>
                </a:solidFill>
                <a:latin typeface="Arial"/>
                <a:ea typeface="Arial"/>
                <a:cs typeface="Arial"/>
                <a:sym typeface="Arial"/>
              </a:rPr>
              <a:t>Introdução ao DLT Corda</a:t>
            </a:r>
            <a:endParaRPr b="0" i="0" sz="1600" u="none" cap="none" strike="noStrike">
              <a:solidFill>
                <a:schemeClr val="lt1"/>
              </a:solidFill>
              <a:latin typeface="Arial"/>
              <a:ea typeface="Arial"/>
              <a:cs typeface="Arial"/>
              <a:sym typeface="Arial"/>
            </a:endParaRPr>
          </a:p>
        </p:txBody>
      </p:sp>
      <p:sp>
        <p:nvSpPr>
          <p:cNvPr id="761" name="Google Shape;761;p114"/>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756" name="Google Shape;756;p114"/>
          <p:cNvSpPr/>
          <p:nvPr/>
        </p:nvSpPr>
        <p:spPr>
          <a:xfrm>
            <a:off x="7321600" y="1699150"/>
            <a:ext cx="1001700" cy="607200"/>
          </a:xfrm>
          <a:prstGeom prst="rect">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BR" sz="1000" u="none" cap="none" strike="noStrike">
                <a:solidFill>
                  <a:srgbClr val="FFFFFF"/>
                </a:solidFill>
                <a:latin typeface="Arial"/>
                <a:ea typeface="Arial"/>
                <a:cs typeface="Arial"/>
                <a:sym typeface="Arial"/>
              </a:rPr>
              <a:t>VALIDA TRANSAÇÃO</a:t>
            </a:r>
            <a:endParaRPr b="1" i="0" sz="1000" u="none" cap="none" strike="noStrike">
              <a:solidFill>
                <a:srgbClr val="FFFFFF"/>
              </a:solidFill>
              <a:latin typeface="Arial"/>
              <a:ea typeface="Arial"/>
              <a:cs typeface="Arial"/>
              <a:sym typeface="Arial"/>
            </a:endParaRPr>
          </a:p>
        </p:txBody>
      </p:sp>
      <p:pic>
        <p:nvPicPr>
          <p:cNvPr id="762" name="Google Shape;762;p114"/>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763" name="Google Shape;763;p114"/>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764" name="Google Shape;764;p114"/>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\corda\características\operação</a:t>
            </a:r>
            <a:endParaRPr sz="12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68" name="Shape 768"/>
        <p:cNvGrpSpPr/>
        <p:nvPr/>
      </p:nvGrpSpPr>
      <p:grpSpPr>
        <a:xfrm>
          <a:off x="0" y="0"/>
          <a:ext cx="0" cy="0"/>
          <a:chOff x="0" y="0"/>
          <a:chExt cx="0" cy="0"/>
        </a:xfrm>
      </p:grpSpPr>
      <p:pic>
        <p:nvPicPr>
          <p:cNvPr id="769" name="Google Shape;769;p115"/>
          <p:cNvPicPr preferRelativeResize="0"/>
          <p:nvPr/>
        </p:nvPicPr>
        <p:blipFill rotWithShape="1">
          <a:blip r:embed="rId3">
            <a:alphaModFix/>
          </a:blip>
          <a:srcRect b="0" l="0" r="0" t="0"/>
          <a:stretch/>
        </p:blipFill>
        <p:spPr>
          <a:xfrm>
            <a:off x="381000" y="1222600"/>
            <a:ext cx="8365725" cy="2639000"/>
          </a:xfrm>
          <a:prstGeom prst="rect">
            <a:avLst/>
          </a:prstGeom>
          <a:noFill/>
          <a:ln>
            <a:noFill/>
          </a:ln>
        </p:spPr>
      </p:pic>
      <p:sp>
        <p:nvSpPr>
          <p:cNvPr id="770" name="Google Shape;770;p115"/>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771" name="Google Shape;771;p115"/>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lt1"/>
                </a:solidFill>
                <a:latin typeface="Arial"/>
                <a:ea typeface="Arial"/>
                <a:cs typeface="Arial"/>
                <a:sym typeface="Arial"/>
              </a:rPr>
              <a:t>Introdução ao DLT Corda</a:t>
            </a:r>
            <a:endParaRPr b="0" i="0" sz="1600" u="none" cap="none" strike="noStrike">
              <a:solidFill>
                <a:schemeClr val="lt1"/>
              </a:solidFill>
              <a:latin typeface="Arial"/>
              <a:ea typeface="Arial"/>
              <a:cs typeface="Arial"/>
              <a:sym typeface="Arial"/>
            </a:endParaRPr>
          </a:p>
        </p:txBody>
      </p:sp>
      <p:sp>
        <p:nvSpPr>
          <p:cNvPr id="772" name="Google Shape;772;p115"/>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773" name="Google Shape;773;p115"/>
          <p:cNvPicPr preferRelativeResize="0"/>
          <p:nvPr/>
        </p:nvPicPr>
        <p:blipFill rotWithShape="1">
          <a:blip r:embed="rId4">
            <a:alphaModFix/>
          </a:blip>
          <a:srcRect b="0" l="0" r="21525" t="-553"/>
          <a:stretch/>
        </p:blipFill>
        <p:spPr>
          <a:xfrm>
            <a:off x="5" y="4709753"/>
            <a:ext cx="1486106" cy="396001"/>
          </a:xfrm>
          <a:prstGeom prst="rect">
            <a:avLst/>
          </a:prstGeom>
          <a:noFill/>
          <a:ln>
            <a:noFill/>
          </a:ln>
        </p:spPr>
      </p:pic>
      <p:sp>
        <p:nvSpPr>
          <p:cNvPr id="774" name="Google Shape;774;p115"/>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775" name="Google Shape;775;p115"/>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\corda\características\operação\</a:t>
            </a:r>
            <a:endParaRPr sz="12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79" name="Shape 779"/>
        <p:cNvGrpSpPr/>
        <p:nvPr/>
      </p:nvGrpSpPr>
      <p:grpSpPr>
        <a:xfrm>
          <a:off x="0" y="0"/>
          <a:ext cx="0" cy="0"/>
          <a:chOff x="0" y="0"/>
          <a:chExt cx="0" cy="0"/>
        </a:xfrm>
      </p:grpSpPr>
      <p:sp>
        <p:nvSpPr>
          <p:cNvPr id="780" name="Google Shape;780;p116"/>
          <p:cNvSpPr txBox="1"/>
          <p:nvPr>
            <p:ph idx="1" type="body"/>
          </p:nvPr>
        </p:nvSpPr>
        <p:spPr>
          <a:xfrm>
            <a:off x="311700" y="635075"/>
            <a:ext cx="8520600" cy="352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Se o Corda é Peer-to-Peer, como fica o consenso?</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Como é o consenso para operações legais no mundo real?</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
        <p:nvSpPr>
          <p:cNvPr id="781" name="Google Shape;781;p116"/>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782" name="Google Shape;782;p116"/>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lt1"/>
                </a:solidFill>
                <a:latin typeface="Arial"/>
                <a:ea typeface="Arial"/>
                <a:cs typeface="Arial"/>
                <a:sym typeface="Arial"/>
              </a:rPr>
              <a:t>Introdução ao DLT Corda</a:t>
            </a:r>
            <a:endParaRPr b="0" i="0" sz="1600" u="none" cap="none" strike="noStrike">
              <a:solidFill>
                <a:schemeClr val="lt1"/>
              </a:solidFill>
              <a:latin typeface="Arial"/>
              <a:ea typeface="Arial"/>
              <a:cs typeface="Arial"/>
              <a:sym typeface="Arial"/>
            </a:endParaRPr>
          </a:p>
        </p:txBody>
      </p:sp>
      <p:sp>
        <p:nvSpPr>
          <p:cNvPr id="783" name="Google Shape;783;p116"/>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784" name="Google Shape;784;p116"/>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\corda\características\consenso\</a:t>
            </a:r>
            <a:endParaRPr sz="1200"/>
          </a:p>
        </p:txBody>
      </p:sp>
      <p:pic>
        <p:nvPicPr>
          <p:cNvPr id="785" name="Google Shape;785;p116"/>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786" name="Google Shape;786;p116"/>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90" name="Shape 790"/>
        <p:cNvGrpSpPr/>
        <p:nvPr/>
      </p:nvGrpSpPr>
      <p:grpSpPr>
        <a:xfrm>
          <a:off x="0" y="0"/>
          <a:ext cx="0" cy="0"/>
          <a:chOff x="0" y="0"/>
          <a:chExt cx="0" cy="0"/>
        </a:xfrm>
      </p:grpSpPr>
      <p:sp>
        <p:nvSpPr>
          <p:cNvPr id="791" name="Google Shape;791;p117"/>
          <p:cNvSpPr txBox="1"/>
          <p:nvPr>
            <p:ph idx="1" type="body"/>
          </p:nvPr>
        </p:nvSpPr>
        <p:spPr>
          <a:xfrm>
            <a:off x="311700" y="1293800"/>
            <a:ext cx="8520600" cy="355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pic>
        <p:nvPicPr>
          <p:cNvPr id="792" name="Google Shape;792;p117"/>
          <p:cNvPicPr preferRelativeResize="0"/>
          <p:nvPr/>
        </p:nvPicPr>
        <p:blipFill rotWithShape="1">
          <a:blip r:embed="rId3">
            <a:alphaModFix/>
          </a:blip>
          <a:srcRect b="0" l="0" r="0" t="0"/>
          <a:stretch/>
        </p:blipFill>
        <p:spPr>
          <a:xfrm>
            <a:off x="558950" y="2444325"/>
            <a:ext cx="1608600" cy="1608600"/>
          </a:xfrm>
          <a:prstGeom prst="rect">
            <a:avLst/>
          </a:prstGeom>
          <a:noFill/>
          <a:ln>
            <a:noFill/>
          </a:ln>
        </p:spPr>
      </p:pic>
      <p:pic>
        <p:nvPicPr>
          <p:cNvPr id="793" name="Google Shape;793;p117"/>
          <p:cNvPicPr preferRelativeResize="0"/>
          <p:nvPr/>
        </p:nvPicPr>
        <p:blipFill rotWithShape="1">
          <a:blip r:embed="rId4">
            <a:alphaModFix/>
          </a:blip>
          <a:srcRect b="0" l="0" r="0" t="0"/>
          <a:stretch/>
        </p:blipFill>
        <p:spPr>
          <a:xfrm>
            <a:off x="6300000" y="2459613"/>
            <a:ext cx="2595638" cy="1730425"/>
          </a:xfrm>
          <a:prstGeom prst="rect">
            <a:avLst/>
          </a:prstGeom>
          <a:noFill/>
          <a:ln>
            <a:noFill/>
          </a:ln>
        </p:spPr>
      </p:pic>
      <p:sp>
        <p:nvSpPr>
          <p:cNvPr id="794" name="Google Shape;794;p117"/>
          <p:cNvSpPr txBox="1"/>
          <p:nvPr/>
        </p:nvSpPr>
        <p:spPr>
          <a:xfrm>
            <a:off x="1083000" y="4082125"/>
            <a:ext cx="5685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rgbClr val="000000"/>
                </a:solidFill>
                <a:latin typeface="Arial"/>
                <a:ea typeface="Arial"/>
                <a:cs typeface="Arial"/>
                <a:sym typeface="Arial"/>
              </a:rPr>
              <a:t>Bob</a:t>
            </a:r>
            <a:endParaRPr b="1" i="0" sz="1400" u="none" cap="none" strike="noStrike">
              <a:solidFill>
                <a:srgbClr val="000000"/>
              </a:solidFill>
              <a:latin typeface="Arial"/>
              <a:ea typeface="Arial"/>
              <a:cs typeface="Arial"/>
              <a:sym typeface="Arial"/>
            </a:endParaRPr>
          </a:p>
        </p:txBody>
      </p:sp>
      <p:sp>
        <p:nvSpPr>
          <p:cNvPr id="795" name="Google Shape;795;p117"/>
          <p:cNvSpPr txBox="1"/>
          <p:nvPr/>
        </p:nvSpPr>
        <p:spPr>
          <a:xfrm>
            <a:off x="7344950" y="4174750"/>
            <a:ext cx="6276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rgbClr val="000000"/>
                </a:solidFill>
                <a:latin typeface="Arial"/>
                <a:ea typeface="Arial"/>
                <a:cs typeface="Arial"/>
                <a:sym typeface="Arial"/>
              </a:rPr>
              <a:t>Alice</a:t>
            </a:r>
            <a:endParaRPr b="1" i="0" sz="1400" u="none" cap="none" strike="noStrike">
              <a:solidFill>
                <a:srgbClr val="000000"/>
              </a:solidFill>
              <a:latin typeface="Arial"/>
              <a:ea typeface="Arial"/>
              <a:cs typeface="Arial"/>
              <a:sym typeface="Arial"/>
            </a:endParaRPr>
          </a:p>
        </p:txBody>
      </p:sp>
      <p:sp>
        <p:nvSpPr>
          <p:cNvPr id="796" name="Google Shape;796;p117"/>
          <p:cNvSpPr txBox="1"/>
          <p:nvPr/>
        </p:nvSpPr>
        <p:spPr>
          <a:xfrm>
            <a:off x="5867677" y="3416750"/>
            <a:ext cx="7662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BR" sz="1000" u="none" cap="none" strike="noStrike">
                <a:solidFill>
                  <a:srgbClr val="000000"/>
                </a:solidFill>
                <a:latin typeface="Arial"/>
                <a:ea typeface="Arial"/>
                <a:cs typeface="Arial"/>
                <a:sym typeface="Arial"/>
              </a:rPr>
              <a:t>Escritura</a:t>
            </a:r>
            <a:endParaRPr b="1" i="0" sz="1000" u="none" cap="none" strike="noStrike">
              <a:solidFill>
                <a:srgbClr val="000000"/>
              </a:solidFill>
              <a:latin typeface="Arial"/>
              <a:ea typeface="Arial"/>
              <a:cs typeface="Arial"/>
              <a:sym typeface="Arial"/>
            </a:endParaRPr>
          </a:p>
        </p:txBody>
      </p:sp>
      <p:pic>
        <p:nvPicPr>
          <p:cNvPr id="797" name="Google Shape;797;p117"/>
          <p:cNvPicPr preferRelativeResize="0"/>
          <p:nvPr/>
        </p:nvPicPr>
        <p:blipFill rotWithShape="1">
          <a:blip r:embed="rId5">
            <a:alphaModFix/>
          </a:blip>
          <a:srcRect b="0" l="0" r="0" t="0"/>
          <a:stretch/>
        </p:blipFill>
        <p:spPr>
          <a:xfrm>
            <a:off x="5966525" y="2787800"/>
            <a:ext cx="568500" cy="568500"/>
          </a:xfrm>
          <a:prstGeom prst="rect">
            <a:avLst/>
          </a:prstGeom>
          <a:noFill/>
          <a:ln>
            <a:noFill/>
          </a:ln>
        </p:spPr>
      </p:pic>
      <p:sp>
        <p:nvSpPr>
          <p:cNvPr id="798" name="Google Shape;798;p117"/>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799" name="Google Shape;799;p117"/>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lt1"/>
                </a:solidFill>
                <a:latin typeface="Arial"/>
                <a:ea typeface="Arial"/>
                <a:cs typeface="Arial"/>
                <a:sym typeface="Arial"/>
              </a:rPr>
              <a:t>Introdução ao DLT Corda</a:t>
            </a:r>
            <a:endParaRPr b="0" i="0" sz="1600" u="none" cap="none" strike="noStrike">
              <a:solidFill>
                <a:schemeClr val="lt1"/>
              </a:solidFill>
              <a:latin typeface="Arial"/>
              <a:ea typeface="Arial"/>
              <a:cs typeface="Arial"/>
              <a:sym typeface="Arial"/>
            </a:endParaRPr>
          </a:p>
        </p:txBody>
      </p:sp>
      <p:sp>
        <p:nvSpPr>
          <p:cNvPr id="800" name="Google Shape;800;p117"/>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801" name="Google Shape;801;p117"/>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\corda\características\consenso\</a:t>
            </a:r>
            <a:endParaRPr sz="1200"/>
          </a:p>
        </p:txBody>
      </p:sp>
      <p:pic>
        <p:nvPicPr>
          <p:cNvPr id="802" name="Google Shape;802;p117"/>
          <p:cNvPicPr preferRelativeResize="0"/>
          <p:nvPr/>
        </p:nvPicPr>
        <p:blipFill rotWithShape="1">
          <a:blip r:embed="rId6">
            <a:alphaModFix/>
          </a:blip>
          <a:srcRect b="0" l="0" r="21525" t="-553"/>
          <a:stretch/>
        </p:blipFill>
        <p:spPr>
          <a:xfrm>
            <a:off x="5" y="4709753"/>
            <a:ext cx="1486106" cy="396001"/>
          </a:xfrm>
          <a:prstGeom prst="rect">
            <a:avLst/>
          </a:prstGeom>
          <a:noFill/>
          <a:ln>
            <a:noFill/>
          </a:ln>
        </p:spPr>
      </p:pic>
      <p:sp>
        <p:nvSpPr>
          <p:cNvPr id="803" name="Google Shape;803;p117"/>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07" name="Shape 807"/>
        <p:cNvGrpSpPr/>
        <p:nvPr/>
      </p:nvGrpSpPr>
      <p:grpSpPr>
        <a:xfrm>
          <a:off x="0" y="0"/>
          <a:ext cx="0" cy="0"/>
          <a:chOff x="0" y="0"/>
          <a:chExt cx="0" cy="0"/>
        </a:xfrm>
      </p:grpSpPr>
      <p:sp>
        <p:nvSpPr>
          <p:cNvPr id="808" name="Google Shape;808;p118"/>
          <p:cNvSpPr txBox="1"/>
          <p:nvPr>
            <p:ph idx="1" type="body"/>
          </p:nvPr>
        </p:nvSpPr>
        <p:spPr>
          <a:xfrm>
            <a:off x="311700" y="1293800"/>
            <a:ext cx="8520600" cy="355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pic>
        <p:nvPicPr>
          <p:cNvPr id="809" name="Google Shape;809;p118"/>
          <p:cNvPicPr preferRelativeResize="0"/>
          <p:nvPr/>
        </p:nvPicPr>
        <p:blipFill rotWithShape="1">
          <a:blip r:embed="rId3">
            <a:alphaModFix/>
          </a:blip>
          <a:srcRect b="0" l="0" r="0" t="0"/>
          <a:stretch/>
        </p:blipFill>
        <p:spPr>
          <a:xfrm>
            <a:off x="558950" y="2444325"/>
            <a:ext cx="1608600" cy="1608600"/>
          </a:xfrm>
          <a:prstGeom prst="rect">
            <a:avLst/>
          </a:prstGeom>
          <a:noFill/>
          <a:ln>
            <a:noFill/>
          </a:ln>
        </p:spPr>
      </p:pic>
      <p:pic>
        <p:nvPicPr>
          <p:cNvPr id="810" name="Google Shape;810;p118"/>
          <p:cNvPicPr preferRelativeResize="0"/>
          <p:nvPr/>
        </p:nvPicPr>
        <p:blipFill rotWithShape="1">
          <a:blip r:embed="rId4">
            <a:alphaModFix/>
          </a:blip>
          <a:srcRect b="0" l="0" r="0" t="0"/>
          <a:stretch/>
        </p:blipFill>
        <p:spPr>
          <a:xfrm>
            <a:off x="6300000" y="2459613"/>
            <a:ext cx="2595638" cy="1730425"/>
          </a:xfrm>
          <a:prstGeom prst="rect">
            <a:avLst/>
          </a:prstGeom>
          <a:noFill/>
          <a:ln>
            <a:noFill/>
          </a:ln>
        </p:spPr>
      </p:pic>
      <p:pic>
        <p:nvPicPr>
          <p:cNvPr id="811" name="Google Shape;811;p118"/>
          <p:cNvPicPr preferRelativeResize="0"/>
          <p:nvPr/>
        </p:nvPicPr>
        <p:blipFill rotWithShape="1">
          <a:blip r:embed="rId5">
            <a:alphaModFix/>
          </a:blip>
          <a:srcRect b="0" l="0" r="0" t="0"/>
          <a:stretch/>
        </p:blipFill>
        <p:spPr>
          <a:xfrm>
            <a:off x="5966525" y="2787800"/>
            <a:ext cx="568500" cy="568500"/>
          </a:xfrm>
          <a:prstGeom prst="rect">
            <a:avLst/>
          </a:prstGeom>
          <a:noFill/>
          <a:ln>
            <a:noFill/>
          </a:ln>
        </p:spPr>
      </p:pic>
      <p:sp>
        <p:nvSpPr>
          <p:cNvPr id="812" name="Google Shape;812;p118"/>
          <p:cNvSpPr txBox="1"/>
          <p:nvPr/>
        </p:nvSpPr>
        <p:spPr>
          <a:xfrm>
            <a:off x="1083000" y="4082125"/>
            <a:ext cx="5685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rgbClr val="000000"/>
                </a:solidFill>
                <a:latin typeface="Arial"/>
                <a:ea typeface="Arial"/>
                <a:cs typeface="Arial"/>
                <a:sym typeface="Arial"/>
              </a:rPr>
              <a:t>Bob</a:t>
            </a:r>
            <a:endParaRPr b="1" i="0" sz="1400" u="none" cap="none" strike="noStrike">
              <a:solidFill>
                <a:srgbClr val="000000"/>
              </a:solidFill>
              <a:latin typeface="Arial"/>
              <a:ea typeface="Arial"/>
              <a:cs typeface="Arial"/>
              <a:sym typeface="Arial"/>
            </a:endParaRPr>
          </a:p>
        </p:txBody>
      </p:sp>
      <p:sp>
        <p:nvSpPr>
          <p:cNvPr id="813" name="Google Shape;813;p118"/>
          <p:cNvSpPr txBox="1"/>
          <p:nvPr/>
        </p:nvSpPr>
        <p:spPr>
          <a:xfrm>
            <a:off x="7344950" y="4174750"/>
            <a:ext cx="6276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rgbClr val="000000"/>
                </a:solidFill>
                <a:latin typeface="Arial"/>
                <a:ea typeface="Arial"/>
                <a:cs typeface="Arial"/>
                <a:sym typeface="Arial"/>
              </a:rPr>
              <a:t>Alice</a:t>
            </a:r>
            <a:endParaRPr b="1" i="0" sz="1400" u="none" cap="none" strike="noStrike">
              <a:solidFill>
                <a:srgbClr val="000000"/>
              </a:solidFill>
              <a:latin typeface="Arial"/>
              <a:ea typeface="Arial"/>
              <a:cs typeface="Arial"/>
              <a:sym typeface="Arial"/>
            </a:endParaRPr>
          </a:p>
        </p:txBody>
      </p:sp>
      <p:sp>
        <p:nvSpPr>
          <p:cNvPr id="814" name="Google Shape;814;p118"/>
          <p:cNvSpPr txBox="1"/>
          <p:nvPr/>
        </p:nvSpPr>
        <p:spPr>
          <a:xfrm>
            <a:off x="5867677" y="3416750"/>
            <a:ext cx="7662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BR" sz="1000" u="none" cap="none" strike="noStrike">
                <a:solidFill>
                  <a:srgbClr val="000000"/>
                </a:solidFill>
                <a:latin typeface="Arial"/>
                <a:ea typeface="Arial"/>
                <a:cs typeface="Arial"/>
                <a:sym typeface="Arial"/>
              </a:rPr>
              <a:t>Escritura</a:t>
            </a:r>
            <a:endParaRPr b="1" i="0" sz="1000" u="none" cap="none" strike="noStrike">
              <a:solidFill>
                <a:srgbClr val="000000"/>
              </a:solidFill>
              <a:latin typeface="Arial"/>
              <a:ea typeface="Arial"/>
              <a:cs typeface="Arial"/>
              <a:sym typeface="Arial"/>
            </a:endParaRPr>
          </a:p>
        </p:txBody>
      </p:sp>
      <p:pic>
        <p:nvPicPr>
          <p:cNvPr id="815" name="Google Shape;815;p118"/>
          <p:cNvPicPr preferRelativeResize="0"/>
          <p:nvPr/>
        </p:nvPicPr>
        <p:blipFill rotWithShape="1">
          <a:blip r:embed="rId6">
            <a:alphaModFix/>
          </a:blip>
          <a:srcRect b="0" l="0" r="0" t="0"/>
          <a:stretch/>
        </p:blipFill>
        <p:spPr>
          <a:xfrm>
            <a:off x="3771400" y="1001950"/>
            <a:ext cx="1442374" cy="1442374"/>
          </a:xfrm>
          <a:prstGeom prst="rect">
            <a:avLst/>
          </a:prstGeom>
          <a:noFill/>
          <a:ln>
            <a:noFill/>
          </a:ln>
        </p:spPr>
      </p:pic>
      <p:sp>
        <p:nvSpPr>
          <p:cNvPr id="816" name="Google Shape;816;p118"/>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817" name="Google Shape;817;p118"/>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lt1"/>
                </a:solidFill>
                <a:latin typeface="Arial"/>
                <a:ea typeface="Arial"/>
                <a:cs typeface="Arial"/>
                <a:sym typeface="Arial"/>
              </a:rPr>
              <a:t>Introdução ao DLT Corda</a:t>
            </a:r>
            <a:endParaRPr b="0" i="0" sz="1600" u="none" cap="none" strike="noStrike">
              <a:solidFill>
                <a:schemeClr val="lt1"/>
              </a:solidFill>
              <a:latin typeface="Arial"/>
              <a:ea typeface="Arial"/>
              <a:cs typeface="Arial"/>
              <a:sym typeface="Arial"/>
            </a:endParaRPr>
          </a:p>
        </p:txBody>
      </p:sp>
      <p:sp>
        <p:nvSpPr>
          <p:cNvPr id="818" name="Google Shape;818;p118"/>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819" name="Google Shape;819;p118"/>
          <p:cNvPicPr preferRelativeResize="0"/>
          <p:nvPr/>
        </p:nvPicPr>
        <p:blipFill rotWithShape="1">
          <a:blip r:embed="rId7">
            <a:alphaModFix/>
          </a:blip>
          <a:srcRect b="0" l="0" r="21525" t="-553"/>
          <a:stretch/>
        </p:blipFill>
        <p:spPr>
          <a:xfrm>
            <a:off x="5" y="4709753"/>
            <a:ext cx="1486106" cy="396001"/>
          </a:xfrm>
          <a:prstGeom prst="rect">
            <a:avLst/>
          </a:prstGeom>
          <a:noFill/>
          <a:ln>
            <a:noFill/>
          </a:ln>
        </p:spPr>
      </p:pic>
      <p:sp>
        <p:nvSpPr>
          <p:cNvPr id="820" name="Google Shape;820;p118"/>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821" name="Google Shape;821;p118"/>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\corda\características\consenso\</a:t>
            </a:r>
            <a:endParaRPr sz="12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25" name="Shape 825"/>
        <p:cNvGrpSpPr/>
        <p:nvPr/>
      </p:nvGrpSpPr>
      <p:grpSpPr>
        <a:xfrm>
          <a:off x="0" y="0"/>
          <a:ext cx="0" cy="0"/>
          <a:chOff x="0" y="0"/>
          <a:chExt cx="0" cy="0"/>
        </a:xfrm>
      </p:grpSpPr>
      <p:sp>
        <p:nvSpPr>
          <p:cNvPr id="826" name="Google Shape;826;p119"/>
          <p:cNvSpPr txBox="1"/>
          <p:nvPr>
            <p:ph idx="1" type="body"/>
          </p:nvPr>
        </p:nvSpPr>
        <p:spPr>
          <a:xfrm>
            <a:off x="311700" y="1293800"/>
            <a:ext cx="8520600" cy="355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pic>
        <p:nvPicPr>
          <p:cNvPr id="827" name="Google Shape;827;p119"/>
          <p:cNvPicPr preferRelativeResize="0"/>
          <p:nvPr/>
        </p:nvPicPr>
        <p:blipFill rotWithShape="1">
          <a:blip r:embed="rId3">
            <a:alphaModFix/>
          </a:blip>
          <a:srcRect b="0" l="0" r="0" t="0"/>
          <a:stretch/>
        </p:blipFill>
        <p:spPr>
          <a:xfrm>
            <a:off x="558950" y="2444325"/>
            <a:ext cx="1608600" cy="1608600"/>
          </a:xfrm>
          <a:prstGeom prst="rect">
            <a:avLst/>
          </a:prstGeom>
          <a:noFill/>
          <a:ln>
            <a:noFill/>
          </a:ln>
        </p:spPr>
      </p:pic>
      <p:pic>
        <p:nvPicPr>
          <p:cNvPr id="828" name="Google Shape;828;p119"/>
          <p:cNvPicPr preferRelativeResize="0"/>
          <p:nvPr/>
        </p:nvPicPr>
        <p:blipFill rotWithShape="1">
          <a:blip r:embed="rId4">
            <a:alphaModFix/>
          </a:blip>
          <a:srcRect b="0" l="0" r="0" t="0"/>
          <a:stretch/>
        </p:blipFill>
        <p:spPr>
          <a:xfrm>
            <a:off x="6300000" y="2459613"/>
            <a:ext cx="2595638" cy="1730425"/>
          </a:xfrm>
          <a:prstGeom prst="rect">
            <a:avLst/>
          </a:prstGeom>
          <a:noFill/>
          <a:ln>
            <a:noFill/>
          </a:ln>
        </p:spPr>
      </p:pic>
      <p:pic>
        <p:nvPicPr>
          <p:cNvPr id="829" name="Google Shape;829;p119"/>
          <p:cNvPicPr preferRelativeResize="0"/>
          <p:nvPr/>
        </p:nvPicPr>
        <p:blipFill rotWithShape="1">
          <a:blip r:embed="rId5">
            <a:alphaModFix/>
          </a:blip>
          <a:srcRect b="0" l="0" r="0" t="0"/>
          <a:stretch/>
        </p:blipFill>
        <p:spPr>
          <a:xfrm>
            <a:off x="4137725" y="3016400"/>
            <a:ext cx="568500" cy="568500"/>
          </a:xfrm>
          <a:prstGeom prst="rect">
            <a:avLst/>
          </a:prstGeom>
          <a:noFill/>
          <a:ln>
            <a:noFill/>
          </a:ln>
        </p:spPr>
      </p:pic>
      <p:sp>
        <p:nvSpPr>
          <p:cNvPr id="830" name="Google Shape;830;p119"/>
          <p:cNvSpPr txBox="1"/>
          <p:nvPr/>
        </p:nvSpPr>
        <p:spPr>
          <a:xfrm>
            <a:off x="1083000" y="4082125"/>
            <a:ext cx="5685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rgbClr val="000000"/>
                </a:solidFill>
                <a:latin typeface="Arial"/>
                <a:ea typeface="Arial"/>
                <a:cs typeface="Arial"/>
                <a:sym typeface="Arial"/>
              </a:rPr>
              <a:t>Bob</a:t>
            </a:r>
            <a:endParaRPr b="1" i="0" sz="1400" u="none" cap="none" strike="noStrike">
              <a:solidFill>
                <a:srgbClr val="000000"/>
              </a:solidFill>
              <a:latin typeface="Arial"/>
              <a:ea typeface="Arial"/>
              <a:cs typeface="Arial"/>
              <a:sym typeface="Arial"/>
            </a:endParaRPr>
          </a:p>
        </p:txBody>
      </p:sp>
      <p:sp>
        <p:nvSpPr>
          <p:cNvPr id="831" name="Google Shape;831;p119"/>
          <p:cNvSpPr txBox="1"/>
          <p:nvPr/>
        </p:nvSpPr>
        <p:spPr>
          <a:xfrm>
            <a:off x="7268750" y="4174750"/>
            <a:ext cx="6276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rgbClr val="000000"/>
                </a:solidFill>
                <a:latin typeface="Arial"/>
                <a:ea typeface="Arial"/>
                <a:cs typeface="Arial"/>
                <a:sym typeface="Arial"/>
              </a:rPr>
              <a:t>Alice</a:t>
            </a:r>
            <a:endParaRPr b="1" i="0" sz="1400" u="none" cap="none" strike="noStrike">
              <a:solidFill>
                <a:srgbClr val="000000"/>
              </a:solidFill>
              <a:latin typeface="Arial"/>
              <a:ea typeface="Arial"/>
              <a:cs typeface="Arial"/>
              <a:sym typeface="Arial"/>
            </a:endParaRPr>
          </a:p>
        </p:txBody>
      </p:sp>
      <p:sp>
        <p:nvSpPr>
          <p:cNvPr id="832" name="Google Shape;832;p119"/>
          <p:cNvSpPr txBox="1"/>
          <p:nvPr/>
        </p:nvSpPr>
        <p:spPr>
          <a:xfrm>
            <a:off x="4038877" y="3645350"/>
            <a:ext cx="7662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BR" sz="1000" u="none" cap="none" strike="noStrike">
                <a:solidFill>
                  <a:srgbClr val="000000"/>
                </a:solidFill>
                <a:latin typeface="Arial"/>
                <a:ea typeface="Arial"/>
                <a:cs typeface="Arial"/>
                <a:sym typeface="Arial"/>
              </a:rPr>
              <a:t>Escritura</a:t>
            </a:r>
            <a:endParaRPr b="1" i="0" sz="1000" u="none" cap="none" strike="noStrike">
              <a:solidFill>
                <a:srgbClr val="000000"/>
              </a:solidFill>
              <a:latin typeface="Arial"/>
              <a:ea typeface="Arial"/>
              <a:cs typeface="Arial"/>
              <a:sym typeface="Arial"/>
            </a:endParaRPr>
          </a:p>
        </p:txBody>
      </p:sp>
      <p:pic>
        <p:nvPicPr>
          <p:cNvPr id="833" name="Google Shape;833;p119"/>
          <p:cNvPicPr preferRelativeResize="0"/>
          <p:nvPr/>
        </p:nvPicPr>
        <p:blipFill rotWithShape="1">
          <a:blip r:embed="rId6">
            <a:alphaModFix/>
          </a:blip>
          <a:srcRect b="0" l="0" r="0" t="0"/>
          <a:stretch/>
        </p:blipFill>
        <p:spPr>
          <a:xfrm>
            <a:off x="3771400" y="1001950"/>
            <a:ext cx="1442374" cy="1442374"/>
          </a:xfrm>
          <a:prstGeom prst="rect">
            <a:avLst/>
          </a:prstGeom>
          <a:noFill/>
          <a:ln>
            <a:noFill/>
          </a:ln>
        </p:spPr>
      </p:pic>
      <p:cxnSp>
        <p:nvCxnSpPr>
          <p:cNvPr id="834" name="Google Shape;834;p119"/>
          <p:cNvCxnSpPr>
            <a:stCxn id="827" idx="3"/>
            <a:endCxn id="829" idx="1"/>
          </p:cNvCxnSpPr>
          <p:nvPr/>
        </p:nvCxnSpPr>
        <p:spPr>
          <a:xfrm>
            <a:off x="2167550" y="3248625"/>
            <a:ext cx="1970100" cy="51900"/>
          </a:xfrm>
          <a:prstGeom prst="straightConnector1">
            <a:avLst/>
          </a:prstGeom>
          <a:noFill/>
          <a:ln cap="flat" cmpd="sng" w="9525">
            <a:solidFill>
              <a:schemeClr val="dk2"/>
            </a:solidFill>
            <a:prstDash val="solid"/>
            <a:round/>
            <a:headEnd len="sm" w="sm" type="none"/>
            <a:tailEnd len="med" w="med" type="triangle"/>
          </a:ln>
        </p:spPr>
      </p:cxnSp>
      <p:cxnSp>
        <p:nvCxnSpPr>
          <p:cNvPr id="835" name="Google Shape;835;p119"/>
          <p:cNvCxnSpPr>
            <a:endCxn id="829" idx="3"/>
          </p:cNvCxnSpPr>
          <p:nvPr/>
        </p:nvCxnSpPr>
        <p:spPr>
          <a:xfrm rot="10800000">
            <a:off x="4706225" y="3300650"/>
            <a:ext cx="2169900" cy="23400"/>
          </a:xfrm>
          <a:prstGeom prst="straightConnector1">
            <a:avLst/>
          </a:prstGeom>
          <a:noFill/>
          <a:ln cap="flat" cmpd="sng" w="9525">
            <a:solidFill>
              <a:schemeClr val="dk2"/>
            </a:solidFill>
            <a:prstDash val="solid"/>
            <a:round/>
            <a:headEnd len="sm" w="sm" type="none"/>
            <a:tailEnd len="med" w="med" type="triangle"/>
          </a:ln>
        </p:spPr>
      </p:cxnSp>
      <p:cxnSp>
        <p:nvCxnSpPr>
          <p:cNvPr id="836" name="Google Shape;836;p119"/>
          <p:cNvCxnSpPr/>
          <p:nvPr/>
        </p:nvCxnSpPr>
        <p:spPr>
          <a:xfrm>
            <a:off x="4421975" y="2390150"/>
            <a:ext cx="0" cy="487500"/>
          </a:xfrm>
          <a:prstGeom prst="straightConnector1">
            <a:avLst/>
          </a:prstGeom>
          <a:noFill/>
          <a:ln cap="flat" cmpd="sng" w="9525">
            <a:solidFill>
              <a:schemeClr val="dk2"/>
            </a:solidFill>
            <a:prstDash val="solid"/>
            <a:round/>
            <a:headEnd len="sm" w="sm" type="none"/>
            <a:tailEnd len="med" w="med" type="triangle"/>
          </a:ln>
        </p:spPr>
      </p:cxnSp>
      <p:sp>
        <p:nvSpPr>
          <p:cNvPr id="837" name="Google Shape;837;p119"/>
          <p:cNvSpPr txBox="1"/>
          <p:nvPr/>
        </p:nvSpPr>
        <p:spPr>
          <a:xfrm>
            <a:off x="2301200" y="2820375"/>
            <a:ext cx="7662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Assina</a:t>
            </a:r>
            <a:endParaRPr b="0" i="0" sz="1400" u="none" cap="none" strike="noStrike">
              <a:solidFill>
                <a:srgbClr val="000000"/>
              </a:solidFill>
              <a:latin typeface="Arial"/>
              <a:ea typeface="Arial"/>
              <a:cs typeface="Arial"/>
              <a:sym typeface="Arial"/>
            </a:endParaRPr>
          </a:p>
        </p:txBody>
      </p:sp>
      <p:sp>
        <p:nvSpPr>
          <p:cNvPr id="838" name="Google Shape;838;p119"/>
          <p:cNvSpPr txBox="1"/>
          <p:nvPr/>
        </p:nvSpPr>
        <p:spPr>
          <a:xfrm>
            <a:off x="5918700" y="2889350"/>
            <a:ext cx="7662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Assina</a:t>
            </a:r>
            <a:endParaRPr b="0" i="0" sz="1400" u="none" cap="none" strike="noStrike">
              <a:solidFill>
                <a:srgbClr val="000000"/>
              </a:solidFill>
              <a:latin typeface="Arial"/>
              <a:ea typeface="Arial"/>
              <a:cs typeface="Arial"/>
              <a:sym typeface="Arial"/>
            </a:endParaRPr>
          </a:p>
        </p:txBody>
      </p:sp>
      <p:sp>
        <p:nvSpPr>
          <p:cNvPr id="839" name="Google Shape;839;p119"/>
          <p:cNvSpPr txBox="1"/>
          <p:nvPr/>
        </p:nvSpPr>
        <p:spPr>
          <a:xfrm>
            <a:off x="4447575" y="2451200"/>
            <a:ext cx="7662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Prova</a:t>
            </a:r>
            <a:endParaRPr b="0" i="0" sz="1400" u="none" cap="none" strike="noStrike">
              <a:solidFill>
                <a:srgbClr val="000000"/>
              </a:solidFill>
              <a:latin typeface="Arial"/>
              <a:ea typeface="Arial"/>
              <a:cs typeface="Arial"/>
              <a:sym typeface="Arial"/>
            </a:endParaRPr>
          </a:p>
        </p:txBody>
      </p:sp>
      <p:sp>
        <p:nvSpPr>
          <p:cNvPr id="840" name="Google Shape;840;p119"/>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841" name="Google Shape;841;p119"/>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lt1"/>
                </a:solidFill>
                <a:latin typeface="Arial"/>
                <a:ea typeface="Arial"/>
                <a:cs typeface="Arial"/>
                <a:sym typeface="Arial"/>
              </a:rPr>
              <a:t>Introdução ao DLT Corda</a:t>
            </a:r>
            <a:endParaRPr b="0" i="0" sz="1600" u="none" cap="none" strike="noStrike">
              <a:solidFill>
                <a:schemeClr val="lt1"/>
              </a:solidFill>
              <a:latin typeface="Arial"/>
              <a:ea typeface="Arial"/>
              <a:cs typeface="Arial"/>
              <a:sym typeface="Arial"/>
            </a:endParaRPr>
          </a:p>
        </p:txBody>
      </p:sp>
      <p:sp>
        <p:nvSpPr>
          <p:cNvPr id="842" name="Google Shape;842;p119"/>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843" name="Google Shape;843;p119"/>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\corda\características\consenso\</a:t>
            </a:r>
            <a:endParaRPr sz="1200"/>
          </a:p>
        </p:txBody>
      </p:sp>
      <p:pic>
        <p:nvPicPr>
          <p:cNvPr id="844" name="Google Shape;844;p119"/>
          <p:cNvPicPr preferRelativeResize="0"/>
          <p:nvPr/>
        </p:nvPicPr>
        <p:blipFill rotWithShape="1">
          <a:blip r:embed="rId7">
            <a:alphaModFix/>
          </a:blip>
          <a:srcRect b="0" l="0" r="21525" t="-553"/>
          <a:stretch/>
        </p:blipFill>
        <p:spPr>
          <a:xfrm>
            <a:off x="5" y="4709753"/>
            <a:ext cx="1486106" cy="396001"/>
          </a:xfrm>
          <a:prstGeom prst="rect">
            <a:avLst/>
          </a:prstGeom>
          <a:noFill/>
          <a:ln>
            <a:noFill/>
          </a:ln>
        </p:spPr>
      </p:pic>
      <p:sp>
        <p:nvSpPr>
          <p:cNvPr id="845" name="Google Shape;845;p119"/>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49" name="Shape 849"/>
        <p:cNvGrpSpPr/>
        <p:nvPr/>
      </p:nvGrpSpPr>
      <p:grpSpPr>
        <a:xfrm>
          <a:off x="0" y="0"/>
          <a:ext cx="0" cy="0"/>
          <a:chOff x="0" y="0"/>
          <a:chExt cx="0" cy="0"/>
        </a:xfrm>
      </p:grpSpPr>
      <p:sp>
        <p:nvSpPr>
          <p:cNvPr id="850" name="Google Shape;850;p120"/>
          <p:cNvSpPr txBox="1"/>
          <p:nvPr>
            <p:ph idx="1" type="body"/>
          </p:nvPr>
        </p:nvSpPr>
        <p:spPr>
          <a:xfrm>
            <a:off x="311700" y="1293800"/>
            <a:ext cx="8520600" cy="355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pic>
        <p:nvPicPr>
          <p:cNvPr id="851" name="Google Shape;851;p120"/>
          <p:cNvPicPr preferRelativeResize="0"/>
          <p:nvPr/>
        </p:nvPicPr>
        <p:blipFill rotWithShape="1">
          <a:blip r:embed="rId3">
            <a:alphaModFix/>
          </a:blip>
          <a:srcRect b="0" l="0" r="0" t="0"/>
          <a:stretch/>
        </p:blipFill>
        <p:spPr>
          <a:xfrm>
            <a:off x="558950" y="2444325"/>
            <a:ext cx="1608600" cy="1608600"/>
          </a:xfrm>
          <a:prstGeom prst="rect">
            <a:avLst/>
          </a:prstGeom>
          <a:noFill/>
          <a:ln>
            <a:noFill/>
          </a:ln>
        </p:spPr>
      </p:pic>
      <p:pic>
        <p:nvPicPr>
          <p:cNvPr id="852" name="Google Shape;852;p120"/>
          <p:cNvPicPr preferRelativeResize="0"/>
          <p:nvPr/>
        </p:nvPicPr>
        <p:blipFill rotWithShape="1">
          <a:blip r:embed="rId4">
            <a:alphaModFix/>
          </a:blip>
          <a:srcRect b="0" l="0" r="0" t="0"/>
          <a:stretch/>
        </p:blipFill>
        <p:spPr>
          <a:xfrm>
            <a:off x="6300000" y="2459613"/>
            <a:ext cx="2595638" cy="1730425"/>
          </a:xfrm>
          <a:prstGeom prst="rect">
            <a:avLst/>
          </a:prstGeom>
          <a:noFill/>
          <a:ln>
            <a:noFill/>
          </a:ln>
        </p:spPr>
      </p:pic>
      <p:pic>
        <p:nvPicPr>
          <p:cNvPr id="853" name="Google Shape;853;p120"/>
          <p:cNvPicPr preferRelativeResize="0"/>
          <p:nvPr/>
        </p:nvPicPr>
        <p:blipFill rotWithShape="1">
          <a:blip r:embed="rId5">
            <a:alphaModFix/>
          </a:blip>
          <a:srcRect b="0" l="0" r="0" t="0"/>
          <a:stretch/>
        </p:blipFill>
        <p:spPr>
          <a:xfrm>
            <a:off x="2156525" y="2787800"/>
            <a:ext cx="568500" cy="568500"/>
          </a:xfrm>
          <a:prstGeom prst="rect">
            <a:avLst/>
          </a:prstGeom>
          <a:noFill/>
          <a:ln>
            <a:noFill/>
          </a:ln>
        </p:spPr>
      </p:pic>
      <p:sp>
        <p:nvSpPr>
          <p:cNvPr id="854" name="Google Shape;854;p120"/>
          <p:cNvSpPr txBox="1"/>
          <p:nvPr/>
        </p:nvSpPr>
        <p:spPr>
          <a:xfrm>
            <a:off x="1083000" y="4082125"/>
            <a:ext cx="5685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rgbClr val="000000"/>
                </a:solidFill>
                <a:latin typeface="Arial"/>
                <a:ea typeface="Arial"/>
                <a:cs typeface="Arial"/>
                <a:sym typeface="Arial"/>
              </a:rPr>
              <a:t>Bob</a:t>
            </a:r>
            <a:endParaRPr b="1" i="0" sz="1400" u="none" cap="none" strike="noStrike">
              <a:solidFill>
                <a:srgbClr val="000000"/>
              </a:solidFill>
              <a:latin typeface="Arial"/>
              <a:ea typeface="Arial"/>
              <a:cs typeface="Arial"/>
              <a:sym typeface="Arial"/>
            </a:endParaRPr>
          </a:p>
        </p:txBody>
      </p:sp>
      <p:sp>
        <p:nvSpPr>
          <p:cNvPr id="855" name="Google Shape;855;p120"/>
          <p:cNvSpPr txBox="1"/>
          <p:nvPr/>
        </p:nvSpPr>
        <p:spPr>
          <a:xfrm>
            <a:off x="7268750" y="4174750"/>
            <a:ext cx="6276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rgbClr val="000000"/>
                </a:solidFill>
                <a:latin typeface="Arial"/>
                <a:ea typeface="Arial"/>
                <a:cs typeface="Arial"/>
                <a:sym typeface="Arial"/>
              </a:rPr>
              <a:t>Alice</a:t>
            </a:r>
            <a:endParaRPr b="1" i="0" sz="1400" u="none" cap="none" strike="noStrike">
              <a:solidFill>
                <a:srgbClr val="000000"/>
              </a:solidFill>
              <a:latin typeface="Arial"/>
              <a:ea typeface="Arial"/>
              <a:cs typeface="Arial"/>
              <a:sym typeface="Arial"/>
            </a:endParaRPr>
          </a:p>
        </p:txBody>
      </p:sp>
      <p:sp>
        <p:nvSpPr>
          <p:cNvPr id="856" name="Google Shape;856;p120"/>
          <p:cNvSpPr txBox="1"/>
          <p:nvPr/>
        </p:nvSpPr>
        <p:spPr>
          <a:xfrm>
            <a:off x="2057677" y="3416750"/>
            <a:ext cx="7662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BR" sz="1000" u="none" cap="none" strike="noStrike">
                <a:solidFill>
                  <a:srgbClr val="000000"/>
                </a:solidFill>
                <a:latin typeface="Arial"/>
                <a:ea typeface="Arial"/>
                <a:cs typeface="Arial"/>
                <a:sym typeface="Arial"/>
              </a:rPr>
              <a:t>Escritura</a:t>
            </a:r>
            <a:endParaRPr b="1" i="0" sz="1000" u="none" cap="none" strike="noStrike">
              <a:solidFill>
                <a:srgbClr val="000000"/>
              </a:solidFill>
              <a:latin typeface="Arial"/>
              <a:ea typeface="Arial"/>
              <a:cs typeface="Arial"/>
              <a:sym typeface="Arial"/>
            </a:endParaRPr>
          </a:p>
        </p:txBody>
      </p:sp>
      <p:pic>
        <p:nvPicPr>
          <p:cNvPr id="857" name="Google Shape;857;p120"/>
          <p:cNvPicPr preferRelativeResize="0"/>
          <p:nvPr/>
        </p:nvPicPr>
        <p:blipFill rotWithShape="1">
          <a:blip r:embed="rId6">
            <a:alphaModFix/>
          </a:blip>
          <a:srcRect b="0" l="0" r="0" t="0"/>
          <a:stretch/>
        </p:blipFill>
        <p:spPr>
          <a:xfrm>
            <a:off x="3771400" y="1001950"/>
            <a:ext cx="1442374" cy="1442374"/>
          </a:xfrm>
          <a:prstGeom prst="rect">
            <a:avLst/>
          </a:prstGeom>
          <a:noFill/>
          <a:ln>
            <a:noFill/>
          </a:ln>
        </p:spPr>
      </p:pic>
      <p:sp>
        <p:nvSpPr>
          <p:cNvPr id="858" name="Google Shape;858;p120"/>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859" name="Google Shape;859;p120"/>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lt1"/>
                </a:solidFill>
                <a:latin typeface="Arial"/>
                <a:ea typeface="Arial"/>
                <a:cs typeface="Arial"/>
                <a:sym typeface="Arial"/>
              </a:rPr>
              <a:t>Introdução ao DLT Corda</a:t>
            </a:r>
            <a:endParaRPr b="0" i="0" sz="1600" u="none" cap="none" strike="noStrike">
              <a:solidFill>
                <a:schemeClr val="lt1"/>
              </a:solidFill>
              <a:latin typeface="Arial"/>
              <a:ea typeface="Arial"/>
              <a:cs typeface="Arial"/>
              <a:sym typeface="Arial"/>
            </a:endParaRPr>
          </a:p>
        </p:txBody>
      </p:sp>
      <p:sp>
        <p:nvSpPr>
          <p:cNvPr id="860" name="Google Shape;860;p120"/>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861" name="Google Shape;861;p120"/>
          <p:cNvPicPr preferRelativeResize="0"/>
          <p:nvPr/>
        </p:nvPicPr>
        <p:blipFill rotWithShape="1">
          <a:blip r:embed="rId7">
            <a:alphaModFix/>
          </a:blip>
          <a:srcRect b="0" l="0" r="21525" t="-553"/>
          <a:stretch/>
        </p:blipFill>
        <p:spPr>
          <a:xfrm>
            <a:off x="5" y="4709753"/>
            <a:ext cx="1486106" cy="396001"/>
          </a:xfrm>
          <a:prstGeom prst="rect">
            <a:avLst/>
          </a:prstGeom>
          <a:noFill/>
          <a:ln>
            <a:noFill/>
          </a:ln>
        </p:spPr>
      </p:pic>
      <p:sp>
        <p:nvSpPr>
          <p:cNvPr id="862" name="Google Shape;862;p120"/>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863" name="Google Shape;863;p120"/>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\corda\características\consenso\</a:t>
            </a:r>
            <a:endParaRPr sz="12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67" name="Shape 867"/>
        <p:cNvGrpSpPr/>
        <p:nvPr/>
      </p:nvGrpSpPr>
      <p:grpSpPr>
        <a:xfrm>
          <a:off x="0" y="0"/>
          <a:ext cx="0" cy="0"/>
          <a:chOff x="0" y="0"/>
          <a:chExt cx="0" cy="0"/>
        </a:xfrm>
      </p:grpSpPr>
      <p:sp>
        <p:nvSpPr>
          <p:cNvPr id="868" name="Google Shape;868;p121"/>
          <p:cNvSpPr txBox="1"/>
          <p:nvPr>
            <p:ph idx="1" type="body"/>
          </p:nvPr>
        </p:nvSpPr>
        <p:spPr>
          <a:xfrm>
            <a:off x="387900" y="868675"/>
            <a:ext cx="8520600" cy="344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O mesmo vale para o Corda, temos um cartório, que é chamado de Notary.</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
        <p:nvSpPr>
          <p:cNvPr id="869" name="Google Shape;869;p121"/>
          <p:cNvSpPr/>
          <p:nvPr/>
        </p:nvSpPr>
        <p:spPr>
          <a:xfrm>
            <a:off x="766675" y="2809775"/>
            <a:ext cx="1042200" cy="85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pt-BR" sz="1400" u="none" cap="none" strike="noStrike">
                <a:solidFill>
                  <a:srgbClr val="FFFFFF"/>
                </a:solidFill>
                <a:latin typeface="Arial"/>
                <a:ea typeface="Arial"/>
                <a:cs typeface="Arial"/>
                <a:sym typeface="Arial"/>
              </a:rPr>
              <a:t>Node A</a:t>
            </a:r>
            <a:endParaRPr b="1" i="0" sz="1400" u="none" cap="none" strike="noStrike">
              <a:solidFill>
                <a:srgbClr val="FFFFFF"/>
              </a:solidFill>
              <a:latin typeface="Arial"/>
              <a:ea typeface="Arial"/>
              <a:cs typeface="Arial"/>
              <a:sym typeface="Arial"/>
            </a:endParaRPr>
          </a:p>
        </p:txBody>
      </p:sp>
      <p:sp>
        <p:nvSpPr>
          <p:cNvPr id="870" name="Google Shape;870;p121"/>
          <p:cNvSpPr/>
          <p:nvPr/>
        </p:nvSpPr>
        <p:spPr>
          <a:xfrm>
            <a:off x="3802175" y="1726775"/>
            <a:ext cx="1042200" cy="85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pt-BR" sz="1400" u="none" cap="none" strike="noStrike">
                <a:solidFill>
                  <a:srgbClr val="FFFFFF"/>
                </a:solidFill>
                <a:latin typeface="Arial"/>
                <a:ea typeface="Arial"/>
                <a:cs typeface="Arial"/>
                <a:sym typeface="Arial"/>
              </a:rPr>
              <a:t>Notary</a:t>
            </a:r>
            <a:endParaRPr b="1" i="0" sz="1400" u="none" cap="none" strike="noStrike">
              <a:solidFill>
                <a:srgbClr val="FFFFFF"/>
              </a:solidFill>
              <a:latin typeface="Arial"/>
              <a:ea typeface="Arial"/>
              <a:cs typeface="Arial"/>
              <a:sym typeface="Arial"/>
            </a:endParaRPr>
          </a:p>
        </p:txBody>
      </p:sp>
      <p:sp>
        <p:nvSpPr>
          <p:cNvPr id="871" name="Google Shape;871;p121"/>
          <p:cNvSpPr/>
          <p:nvPr/>
        </p:nvSpPr>
        <p:spPr>
          <a:xfrm>
            <a:off x="7081250" y="2809775"/>
            <a:ext cx="1042200" cy="85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pt-BR" sz="1400" u="none" cap="none" strike="noStrike">
                <a:solidFill>
                  <a:srgbClr val="FFFFFF"/>
                </a:solidFill>
                <a:latin typeface="Arial"/>
                <a:ea typeface="Arial"/>
                <a:cs typeface="Arial"/>
                <a:sym typeface="Arial"/>
              </a:rPr>
              <a:t>Node B</a:t>
            </a:r>
            <a:endParaRPr b="1" i="0" sz="1400" u="none" cap="none" strike="noStrike">
              <a:solidFill>
                <a:srgbClr val="FFFFFF"/>
              </a:solidFill>
              <a:latin typeface="Arial"/>
              <a:ea typeface="Arial"/>
              <a:cs typeface="Arial"/>
              <a:sym typeface="Arial"/>
            </a:endParaRPr>
          </a:p>
        </p:txBody>
      </p:sp>
      <p:cxnSp>
        <p:nvCxnSpPr>
          <p:cNvPr id="872" name="Google Shape;872;p121"/>
          <p:cNvCxnSpPr>
            <a:endCxn id="871" idx="1"/>
          </p:cNvCxnSpPr>
          <p:nvPr/>
        </p:nvCxnSpPr>
        <p:spPr>
          <a:xfrm>
            <a:off x="1808750" y="3236225"/>
            <a:ext cx="5272500" cy="0"/>
          </a:xfrm>
          <a:prstGeom prst="straightConnector1">
            <a:avLst/>
          </a:prstGeom>
          <a:noFill/>
          <a:ln cap="flat" cmpd="sng" w="28575">
            <a:solidFill>
              <a:srgbClr val="4A86E8"/>
            </a:solidFill>
            <a:prstDash val="solid"/>
            <a:round/>
            <a:headEnd len="med" w="med" type="stealth"/>
            <a:tailEnd len="med" w="med" type="triangle"/>
          </a:ln>
        </p:spPr>
      </p:cxnSp>
      <p:cxnSp>
        <p:nvCxnSpPr>
          <p:cNvPr id="873" name="Google Shape;873;p121"/>
          <p:cNvCxnSpPr/>
          <p:nvPr/>
        </p:nvCxnSpPr>
        <p:spPr>
          <a:xfrm flipH="1">
            <a:off x="4313075" y="2579675"/>
            <a:ext cx="10200" cy="657600"/>
          </a:xfrm>
          <a:prstGeom prst="straightConnector1">
            <a:avLst/>
          </a:prstGeom>
          <a:noFill/>
          <a:ln cap="flat" cmpd="sng" w="19050">
            <a:solidFill>
              <a:srgbClr val="00FF00"/>
            </a:solidFill>
            <a:prstDash val="solid"/>
            <a:round/>
            <a:headEnd len="sm" w="sm" type="none"/>
            <a:tailEnd len="med" w="med" type="triangle"/>
          </a:ln>
        </p:spPr>
      </p:cxnSp>
      <p:sp>
        <p:nvSpPr>
          <p:cNvPr id="874" name="Google Shape;874;p121"/>
          <p:cNvSpPr txBox="1"/>
          <p:nvPr/>
        </p:nvSpPr>
        <p:spPr>
          <a:xfrm>
            <a:off x="2345825" y="3345675"/>
            <a:ext cx="73416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A e B entram em consenso sobre um processo</a:t>
            </a:r>
            <a:endParaRPr b="0" i="0" sz="1400" u="none" cap="none" strike="noStrike">
              <a:solidFill>
                <a:srgbClr val="000000"/>
              </a:solidFill>
              <a:latin typeface="Arial"/>
              <a:ea typeface="Arial"/>
              <a:cs typeface="Arial"/>
              <a:sym typeface="Arial"/>
            </a:endParaRPr>
          </a:p>
        </p:txBody>
      </p:sp>
      <p:sp>
        <p:nvSpPr>
          <p:cNvPr id="875" name="Google Shape;875;p121"/>
          <p:cNvSpPr txBox="1"/>
          <p:nvPr/>
        </p:nvSpPr>
        <p:spPr>
          <a:xfrm>
            <a:off x="4844375" y="1933475"/>
            <a:ext cx="73416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Observa e Valida</a:t>
            </a:r>
            <a:endParaRPr b="0" i="0" sz="1400" u="none" cap="none" strike="noStrike">
              <a:solidFill>
                <a:srgbClr val="000000"/>
              </a:solidFill>
              <a:latin typeface="Arial"/>
              <a:ea typeface="Arial"/>
              <a:cs typeface="Arial"/>
              <a:sym typeface="Arial"/>
            </a:endParaRPr>
          </a:p>
        </p:txBody>
      </p:sp>
      <p:sp>
        <p:nvSpPr>
          <p:cNvPr id="876" name="Google Shape;876;p121"/>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877" name="Google Shape;877;p121"/>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lt1"/>
                </a:solidFill>
                <a:latin typeface="Arial"/>
                <a:ea typeface="Arial"/>
                <a:cs typeface="Arial"/>
                <a:sym typeface="Arial"/>
              </a:rPr>
              <a:t>Introdução ao DLT Corda</a:t>
            </a:r>
            <a:endParaRPr b="0" i="0" sz="1600" u="none" cap="none" strike="noStrike">
              <a:solidFill>
                <a:schemeClr val="lt1"/>
              </a:solidFill>
              <a:latin typeface="Arial"/>
              <a:ea typeface="Arial"/>
              <a:cs typeface="Arial"/>
              <a:sym typeface="Arial"/>
            </a:endParaRPr>
          </a:p>
        </p:txBody>
      </p:sp>
      <p:sp>
        <p:nvSpPr>
          <p:cNvPr id="878" name="Google Shape;878;p121"/>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879" name="Google Shape;879;p121"/>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\corda\características\consenso\</a:t>
            </a:r>
            <a:endParaRPr sz="1200"/>
          </a:p>
        </p:txBody>
      </p:sp>
      <p:pic>
        <p:nvPicPr>
          <p:cNvPr id="880" name="Google Shape;880;p121"/>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881" name="Google Shape;881;p121"/>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85" name="Shape 885"/>
        <p:cNvGrpSpPr/>
        <p:nvPr/>
      </p:nvGrpSpPr>
      <p:grpSpPr>
        <a:xfrm>
          <a:off x="0" y="0"/>
          <a:ext cx="0" cy="0"/>
          <a:chOff x="0" y="0"/>
          <a:chExt cx="0" cy="0"/>
        </a:xfrm>
      </p:grpSpPr>
      <p:sp>
        <p:nvSpPr>
          <p:cNvPr id="886" name="Google Shape;886;p122"/>
          <p:cNvSpPr/>
          <p:nvPr/>
        </p:nvSpPr>
        <p:spPr>
          <a:xfrm>
            <a:off x="6427443" y="1120850"/>
            <a:ext cx="898200" cy="647100"/>
          </a:xfrm>
          <a:prstGeom prst="rect">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pt-BR" sz="900" u="none" cap="none" strike="noStrike">
                <a:solidFill>
                  <a:srgbClr val="000000"/>
                </a:solidFill>
                <a:latin typeface="Arial"/>
                <a:ea typeface="Arial"/>
                <a:cs typeface="Arial"/>
                <a:sym typeface="Arial"/>
              </a:rPr>
              <a:t>Notary</a:t>
            </a:r>
            <a:endParaRPr b="1" i="0" sz="900" u="none" cap="none" strike="noStrike">
              <a:solidFill>
                <a:srgbClr val="000000"/>
              </a:solidFill>
              <a:latin typeface="Arial"/>
              <a:ea typeface="Arial"/>
              <a:cs typeface="Arial"/>
              <a:sym typeface="Arial"/>
            </a:endParaRPr>
          </a:p>
        </p:txBody>
      </p:sp>
      <p:sp>
        <p:nvSpPr>
          <p:cNvPr id="887" name="Google Shape;887;p122"/>
          <p:cNvSpPr/>
          <p:nvPr/>
        </p:nvSpPr>
        <p:spPr>
          <a:xfrm>
            <a:off x="116475" y="2236549"/>
            <a:ext cx="898200" cy="647100"/>
          </a:xfrm>
          <a:prstGeom prst="rect">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pt-BR" sz="900" u="none" cap="none" strike="noStrike">
                <a:solidFill>
                  <a:srgbClr val="000000"/>
                </a:solidFill>
                <a:latin typeface="Arial"/>
                <a:ea typeface="Arial"/>
                <a:cs typeface="Arial"/>
                <a:sym typeface="Arial"/>
              </a:rPr>
              <a:t>Initiator</a:t>
            </a:r>
            <a:endParaRPr b="1"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1" i="0" lang="pt-BR" sz="900" u="none" cap="none" strike="noStrike">
                <a:solidFill>
                  <a:srgbClr val="000000"/>
                </a:solidFill>
                <a:latin typeface="Arial"/>
                <a:ea typeface="Arial"/>
                <a:cs typeface="Arial"/>
                <a:sym typeface="Arial"/>
              </a:rPr>
              <a:t>(Alice)</a:t>
            </a:r>
            <a:endParaRPr b="1" i="0" sz="900" u="none" cap="none" strike="noStrike">
              <a:solidFill>
                <a:srgbClr val="000000"/>
              </a:solidFill>
              <a:latin typeface="Arial"/>
              <a:ea typeface="Arial"/>
              <a:cs typeface="Arial"/>
              <a:sym typeface="Arial"/>
            </a:endParaRPr>
          </a:p>
        </p:txBody>
      </p:sp>
      <p:sp>
        <p:nvSpPr>
          <p:cNvPr id="888" name="Google Shape;888;p122"/>
          <p:cNvSpPr/>
          <p:nvPr/>
        </p:nvSpPr>
        <p:spPr>
          <a:xfrm>
            <a:off x="3065499" y="3484360"/>
            <a:ext cx="898200" cy="647100"/>
          </a:xfrm>
          <a:prstGeom prst="rect">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pt-BR" sz="900" u="none" cap="none" strike="noStrike">
                <a:solidFill>
                  <a:srgbClr val="000000"/>
                </a:solidFill>
                <a:latin typeface="Arial"/>
                <a:ea typeface="Arial"/>
                <a:cs typeface="Arial"/>
                <a:sym typeface="Arial"/>
              </a:rPr>
              <a:t>Responder</a:t>
            </a:r>
            <a:endParaRPr b="1"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1" i="0" lang="pt-BR" sz="900" u="none" cap="none" strike="noStrike">
                <a:solidFill>
                  <a:srgbClr val="000000"/>
                </a:solidFill>
                <a:latin typeface="Arial"/>
                <a:ea typeface="Arial"/>
                <a:cs typeface="Arial"/>
                <a:sym typeface="Arial"/>
              </a:rPr>
              <a:t>(Bob)</a:t>
            </a:r>
            <a:endParaRPr b="1" i="0" sz="900" u="none" cap="none" strike="noStrike">
              <a:solidFill>
                <a:srgbClr val="000000"/>
              </a:solidFill>
              <a:latin typeface="Arial"/>
              <a:ea typeface="Arial"/>
              <a:cs typeface="Arial"/>
              <a:sym typeface="Arial"/>
            </a:endParaRPr>
          </a:p>
        </p:txBody>
      </p:sp>
      <p:sp>
        <p:nvSpPr>
          <p:cNvPr id="889" name="Google Shape;889;p122"/>
          <p:cNvSpPr/>
          <p:nvPr/>
        </p:nvSpPr>
        <p:spPr>
          <a:xfrm>
            <a:off x="1144496" y="2120284"/>
            <a:ext cx="837000" cy="879300"/>
          </a:xfrm>
          <a:prstGeom prst="rect">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pt-BR" sz="800" u="none" cap="none" strike="noStrike">
                <a:solidFill>
                  <a:srgbClr val="FFFFFF"/>
                </a:solidFill>
                <a:latin typeface="Arial"/>
                <a:ea typeface="Arial"/>
                <a:cs typeface="Arial"/>
                <a:sym typeface="Arial"/>
              </a:rPr>
              <a:t>CONSULTA DADOS NO SISTEMA INTERNO</a:t>
            </a:r>
            <a:endParaRPr b="1" i="0" sz="800" u="none" cap="none" strike="noStrike">
              <a:solidFill>
                <a:srgbClr val="FFFFFF"/>
              </a:solidFill>
              <a:latin typeface="Arial"/>
              <a:ea typeface="Arial"/>
              <a:cs typeface="Arial"/>
              <a:sym typeface="Arial"/>
            </a:endParaRPr>
          </a:p>
        </p:txBody>
      </p:sp>
      <p:sp>
        <p:nvSpPr>
          <p:cNvPr id="890" name="Google Shape;890;p122"/>
          <p:cNvSpPr/>
          <p:nvPr/>
        </p:nvSpPr>
        <p:spPr>
          <a:xfrm>
            <a:off x="2015551" y="2274115"/>
            <a:ext cx="898200" cy="571800"/>
          </a:xfrm>
          <a:prstGeom prst="rect">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pt-BR" sz="800" u="none" cap="none" strike="noStrike">
                <a:solidFill>
                  <a:srgbClr val="FFFFFF"/>
                </a:solidFill>
                <a:latin typeface="Arial"/>
                <a:ea typeface="Arial"/>
                <a:cs typeface="Arial"/>
                <a:sym typeface="Arial"/>
              </a:rPr>
              <a:t>CRIA TRANSAÇÃO</a:t>
            </a:r>
            <a:endParaRPr b="1" i="0" sz="800" u="none" cap="none" strike="noStrike">
              <a:solidFill>
                <a:srgbClr val="FFFFFF"/>
              </a:solidFill>
              <a:latin typeface="Arial"/>
              <a:ea typeface="Arial"/>
              <a:cs typeface="Arial"/>
              <a:sym typeface="Arial"/>
            </a:endParaRPr>
          </a:p>
        </p:txBody>
      </p:sp>
      <p:sp>
        <p:nvSpPr>
          <p:cNvPr id="891" name="Google Shape;891;p122"/>
          <p:cNvSpPr/>
          <p:nvPr/>
        </p:nvSpPr>
        <p:spPr>
          <a:xfrm>
            <a:off x="3065499" y="2274115"/>
            <a:ext cx="898200" cy="571800"/>
          </a:xfrm>
          <a:prstGeom prst="rect">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pt-BR" sz="800" u="none" cap="none" strike="noStrike">
                <a:solidFill>
                  <a:srgbClr val="FFFFFF"/>
                </a:solidFill>
                <a:latin typeface="Arial"/>
                <a:ea typeface="Arial"/>
                <a:cs typeface="Arial"/>
                <a:sym typeface="Arial"/>
              </a:rPr>
              <a:t>ASSINA TRANSAÇÃO</a:t>
            </a:r>
            <a:endParaRPr b="1" i="0" sz="800" u="none" cap="none" strike="noStrike">
              <a:solidFill>
                <a:srgbClr val="FFFFFF"/>
              </a:solidFill>
              <a:latin typeface="Arial"/>
              <a:ea typeface="Arial"/>
              <a:cs typeface="Arial"/>
              <a:sym typeface="Arial"/>
            </a:endParaRPr>
          </a:p>
        </p:txBody>
      </p:sp>
      <p:sp>
        <p:nvSpPr>
          <p:cNvPr id="892" name="Google Shape;892;p122"/>
          <p:cNvSpPr/>
          <p:nvPr/>
        </p:nvSpPr>
        <p:spPr>
          <a:xfrm>
            <a:off x="6363714" y="2274127"/>
            <a:ext cx="898200" cy="571800"/>
          </a:xfrm>
          <a:prstGeom prst="rect">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pt-BR" sz="800" u="none" cap="none" strike="noStrike">
                <a:solidFill>
                  <a:srgbClr val="FFFFFF"/>
                </a:solidFill>
                <a:latin typeface="Arial"/>
                <a:ea typeface="Arial"/>
                <a:cs typeface="Arial"/>
                <a:sym typeface="Arial"/>
              </a:rPr>
              <a:t>VALIDA TRANSAÇÃO</a:t>
            </a:r>
            <a:endParaRPr b="1" i="0" sz="800" u="none" cap="none" strike="noStrike">
              <a:solidFill>
                <a:srgbClr val="FFFFFF"/>
              </a:solidFill>
              <a:latin typeface="Arial"/>
              <a:ea typeface="Arial"/>
              <a:cs typeface="Arial"/>
              <a:sym typeface="Arial"/>
            </a:endParaRPr>
          </a:p>
        </p:txBody>
      </p:sp>
      <p:sp>
        <p:nvSpPr>
          <p:cNvPr id="893" name="Google Shape;893;p122"/>
          <p:cNvSpPr/>
          <p:nvPr/>
        </p:nvSpPr>
        <p:spPr>
          <a:xfrm>
            <a:off x="8648528" y="1285744"/>
            <a:ext cx="434100" cy="317400"/>
          </a:xfrm>
          <a:prstGeom prst="rect">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pt-BR" sz="900" u="none" cap="none" strike="noStrike">
                <a:solidFill>
                  <a:srgbClr val="000000"/>
                </a:solidFill>
                <a:latin typeface="Arial"/>
                <a:ea typeface="Arial"/>
                <a:cs typeface="Arial"/>
                <a:sym typeface="Arial"/>
              </a:rPr>
              <a:t>FIM</a:t>
            </a:r>
            <a:endParaRPr b="1" i="0" sz="900" u="none" cap="none" strike="noStrike">
              <a:solidFill>
                <a:srgbClr val="000000"/>
              </a:solidFill>
              <a:latin typeface="Arial"/>
              <a:ea typeface="Arial"/>
              <a:cs typeface="Arial"/>
              <a:sym typeface="Arial"/>
            </a:endParaRPr>
          </a:p>
        </p:txBody>
      </p:sp>
      <p:sp>
        <p:nvSpPr>
          <p:cNvPr id="894" name="Google Shape;894;p122"/>
          <p:cNvSpPr/>
          <p:nvPr/>
        </p:nvSpPr>
        <p:spPr>
          <a:xfrm>
            <a:off x="4189262" y="3521937"/>
            <a:ext cx="898200" cy="571800"/>
          </a:xfrm>
          <a:prstGeom prst="rect">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pt-BR" sz="800" u="none" cap="none" strike="noStrike">
                <a:solidFill>
                  <a:srgbClr val="FFFFFF"/>
                </a:solidFill>
                <a:latin typeface="Arial"/>
                <a:ea typeface="Arial"/>
                <a:cs typeface="Arial"/>
                <a:sym typeface="Arial"/>
              </a:rPr>
              <a:t>VALIDA TRANSAÇÃO</a:t>
            </a:r>
            <a:endParaRPr b="1" i="0" sz="800" u="none" cap="none" strike="noStrike">
              <a:solidFill>
                <a:srgbClr val="FFFFFF"/>
              </a:solidFill>
              <a:latin typeface="Arial"/>
              <a:ea typeface="Arial"/>
              <a:cs typeface="Arial"/>
              <a:sym typeface="Arial"/>
            </a:endParaRPr>
          </a:p>
        </p:txBody>
      </p:sp>
      <p:sp>
        <p:nvSpPr>
          <p:cNvPr id="895" name="Google Shape;895;p122"/>
          <p:cNvSpPr/>
          <p:nvPr/>
        </p:nvSpPr>
        <p:spPr>
          <a:xfrm>
            <a:off x="5204791" y="3521937"/>
            <a:ext cx="898200" cy="571800"/>
          </a:xfrm>
          <a:prstGeom prst="rect">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pt-BR" sz="800" u="none" cap="none" strike="noStrike">
                <a:solidFill>
                  <a:srgbClr val="FFFFFF"/>
                </a:solidFill>
                <a:latin typeface="Arial"/>
                <a:ea typeface="Arial"/>
                <a:cs typeface="Arial"/>
                <a:sym typeface="Arial"/>
              </a:rPr>
              <a:t>ASSINA TRANSAÇÃO</a:t>
            </a:r>
            <a:endParaRPr b="1" i="0" sz="800" u="none" cap="none" strike="noStrike">
              <a:solidFill>
                <a:srgbClr val="FFFFFF"/>
              </a:solidFill>
              <a:latin typeface="Arial"/>
              <a:ea typeface="Arial"/>
              <a:cs typeface="Arial"/>
              <a:sym typeface="Arial"/>
            </a:endParaRPr>
          </a:p>
        </p:txBody>
      </p:sp>
      <p:cxnSp>
        <p:nvCxnSpPr>
          <p:cNvPr id="896" name="Google Shape;896;p122"/>
          <p:cNvCxnSpPr>
            <a:stCxn id="887" idx="3"/>
            <a:endCxn id="889" idx="1"/>
          </p:cNvCxnSpPr>
          <p:nvPr/>
        </p:nvCxnSpPr>
        <p:spPr>
          <a:xfrm flipH="1" rot="10800000">
            <a:off x="1014675" y="2559799"/>
            <a:ext cx="129900" cy="300"/>
          </a:xfrm>
          <a:prstGeom prst="straightConnector1">
            <a:avLst/>
          </a:prstGeom>
          <a:noFill/>
          <a:ln cap="flat" cmpd="sng" w="38100">
            <a:solidFill>
              <a:srgbClr val="FF0000"/>
            </a:solidFill>
            <a:prstDash val="solid"/>
            <a:round/>
            <a:headEnd len="sm" w="sm" type="none"/>
            <a:tailEnd len="sm" w="sm" type="none"/>
          </a:ln>
        </p:spPr>
      </p:cxnSp>
      <p:cxnSp>
        <p:nvCxnSpPr>
          <p:cNvPr id="897" name="Google Shape;897;p122"/>
          <p:cNvCxnSpPr>
            <a:stCxn id="889" idx="3"/>
            <a:endCxn id="890" idx="1"/>
          </p:cNvCxnSpPr>
          <p:nvPr/>
        </p:nvCxnSpPr>
        <p:spPr>
          <a:xfrm>
            <a:off x="1981496" y="2559934"/>
            <a:ext cx="34200" cy="0"/>
          </a:xfrm>
          <a:prstGeom prst="straightConnector1">
            <a:avLst/>
          </a:prstGeom>
          <a:noFill/>
          <a:ln cap="flat" cmpd="sng" w="38100">
            <a:solidFill>
              <a:srgbClr val="FF0000"/>
            </a:solidFill>
            <a:prstDash val="solid"/>
            <a:round/>
            <a:headEnd len="sm" w="sm" type="none"/>
            <a:tailEnd len="sm" w="sm" type="none"/>
          </a:ln>
        </p:spPr>
      </p:cxnSp>
      <p:cxnSp>
        <p:nvCxnSpPr>
          <p:cNvPr id="898" name="Google Shape;898;p122"/>
          <p:cNvCxnSpPr>
            <a:stCxn id="890" idx="3"/>
            <a:endCxn id="891" idx="1"/>
          </p:cNvCxnSpPr>
          <p:nvPr/>
        </p:nvCxnSpPr>
        <p:spPr>
          <a:xfrm>
            <a:off x="2913751" y="2560015"/>
            <a:ext cx="151800" cy="0"/>
          </a:xfrm>
          <a:prstGeom prst="straightConnector1">
            <a:avLst/>
          </a:prstGeom>
          <a:noFill/>
          <a:ln cap="flat" cmpd="sng" w="38100">
            <a:solidFill>
              <a:srgbClr val="FF0000"/>
            </a:solidFill>
            <a:prstDash val="solid"/>
            <a:round/>
            <a:headEnd len="sm" w="sm" type="none"/>
            <a:tailEnd len="sm" w="sm" type="none"/>
          </a:ln>
        </p:spPr>
      </p:cxnSp>
      <p:cxnSp>
        <p:nvCxnSpPr>
          <p:cNvPr id="899" name="Google Shape;899;p122"/>
          <p:cNvCxnSpPr/>
          <p:nvPr/>
        </p:nvCxnSpPr>
        <p:spPr>
          <a:xfrm>
            <a:off x="3937969" y="2560045"/>
            <a:ext cx="152400" cy="0"/>
          </a:xfrm>
          <a:prstGeom prst="straightConnector1">
            <a:avLst/>
          </a:prstGeom>
          <a:noFill/>
          <a:ln cap="flat" cmpd="sng" w="38100">
            <a:solidFill>
              <a:srgbClr val="FF0000"/>
            </a:solidFill>
            <a:prstDash val="solid"/>
            <a:round/>
            <a:headEnd len="sm" w="sm" type="none"/>
            <a:tailEnd len="sm" w="sm" type="none"/>
          </a:ln>
        </p:spPr>
      </p:cxnSp>
      <p:cxnSp>
        <p:nvCxnSpPr>
          <p:cNvPr id="900" name="Google Shape;900;p122"/>
          <p:cNvCxnSpPr/>
          <p:nvPr/>
        </p:nvCxnSpPr>
        <p:spPr>
          <a:xfrm flipH="1">
            <a:off x="4072058" y="2566108"/>
            <a:ext cx="8700" cy="1281000"/>
          </a:xfrm>
          <a:prstGeom prst="straightConnector1">
            <a:avLst/>
          </a:prstGeom>
          <a:noFill/>
          <a:ln cap="flat" cmpd="sng" w="38100">
            <a:solidFill>
              <a:srgbClr val="FF0000"/>
            </a:solidFill>
            <a:prstDash val="solid"/>
            <a:round/>
            <a:headEnd len="sm" w="sm" type="none"/>
            <a:tailEnd len="med" w="med" type="stealth"/>
          </a:ln>
        </p:spPr>
      </p:cxnSp>
      <p:cxnSp>
        <p:nvCxnSpPr>
          <p:cNvPr id="901" name="Google Shape;901;p122"/>
          <p:cNvCxnSpPr>
            <a:stCxn id="888" idx="3"/>
            <a:endCxn id="894" idx="1"/>
          </p:cNvCxnSpPr>
          <p:nvPr/>
        </p:nvCxnSpPr>
        <p:spPr>
          <a:xfrm>
            <a:off x="3963699" y="3807910"/>
            <a:ext cx="225600" cy="0"/>
          </a:xfrm>
          <a:prstGeom prst="straightConnector1">
            <a:avLst/>
          </a:prstGeom>
          <a:noFill/>
          <a:ln cap="flat" cmpd="sng" w="38100">
            <a:solidFill>
              <a:srgbClr val="FF0000"/>
            </a:solidFill>
            <a:prstDash val="solid"/>
            <a:round/>
            <a:headEnd len="sm" w="sm" type="none"/>
            <a:tailEnd len="sm" w="sm" type="none"/>
          </a:ln>
        </p:spPr>
      </p:cxnSp>
      <p:cxnSp>
        <p:nvCxnSpPr>
          <p:cNvPr id="902" name="Google Shape;902;p122"/>
          <p:cNvCxnSpPr>
            <a:stCxn id="894" idx="3"/>
            <a:endCxn id="895" idx="1"/>
          </p:cNvCxnSpPr>
          <p:nvPr/>
        </p:nvCxnSpPr>
        <p:spPr>
          <a:xfrm>
            <a:off x="5087462" y="3807837"/>
            <a:ext cx="117300" cy="0"/>
          </a:xfrm>
          <a:prstGeom prst="straightConnector1">
            <a:avLst/>
          </a:prstGeom>
          <a:noFill/>
          <a:ln cap="flat" cmpd="sng" w="38100">
            <a:solidFill>
              <a:srgbClr val="FF0000"/>
            </a:solidFill>
            <a:prstDash val="solid"/>
            <a:round/>
            <a:headEnd len="sm" w="sm" type="none"/>
            <a:tailEnd len="sm" w="sm" type="none"/>
          </a:ln>
        </p:spPr>
      </p:cxnSp>
      <p:cxnSp>
        <p:nvCxnSpPr>
          <p:cNvPr id="903" name="Google Shape;903;p122"/>
          <p:cNvCxnSpPr/>
          <p:nvPr/>
        </p:nvCxnSpPr>
        <p:spPr>
          <a:xfrm rot="10800000">
            <a:off x="6080782" y="3778401"/>
            <a:ext cx="152400" cy="0"/>
          </a:xfrm>
          <a:prstGeom prst="straightConnector1">
            <a:avLst/>
          </a:prstGeom>
          <a:noFill/>
          <a:ln cap="flat" cmpd="sng" w="38100">
            <a:solidFill>
              <a:srgbClr val="FF0000"/>
            </a:solidFill>
            <a:prstDash val="solid"/>
            <a:round/>
            <a:headEnd len="sm" w="sm" type="none"/>
            <a:tailEnd len="sm" w="sm" type="none"/>
          </a:ln>
        </p:spPr>
      </p:cxnSp>
      <p:cxnSp>
        <p:nvCxnSpPr>
          <p:cNvPr id="904" name="Google Shape;904;p122"/>
          <p:cNvCxnSpPr/>
          <p:nvPr/>
        </p:nvCxnSpPr>
        <p:spPr>
          <a:xfrm flipH="1" rot="10800000">
            <a:off x="6226997" y="2491338"/>
            <a:ext cx="8700" cy="1281000"/>
          </a:xfrm>
          <a:prstGeom prst="straightConnector1">
            <a:avLst/>
          </a:prstGeom>
          <a:noFill/>
          <a:ln cap="flat" cmpd="sng" w="38100">
            <a:solidFill>
              <a:srgbClr val="FF0000"/>
            </a:solidFill>
            <a:prstDash val="solid"/>
            <a:round/>
            <a:headEnd len="sm" w="sm" type="none"/>
            <a:tailEnd len="med" w="med" type="stealth"/>
          </a:ln>
        </p:spPr>
      </p:cxnSp>
      <p:cxnSp>
        <p:nvCxnSpPr>
          <p:cNvPr id="905" name="Google Shape;905;p122"/>
          <p:cNvCxnSpPr/>
          <p:nvPr/>
        </p:nvCxnSpPr>
        <p:spPr>
          <a:xfrm>
            <a:off x="6260252" y="2560045"/>
            <a:ext cx="152400" cy="0"/>
          </a:xfrm>
          <a:prstGeom prst="straightConnector1">
            <a:avLst/>
          </a:prstGeom>
          <a:noFill/>
          <a:ln cap="flat" cmpd="sng" w="38100">
            <a:solidFill>
              <a:srgbClr val="FF0000"/>
            </a:solidFill>
            <a:prstDash val="solid"/>
            <a:round/>
            <a:headEnd len="sm" w="sm" type="none"/>
            <a:tailEnd len="sm" w="sm" type="none"/>
          </a:ln>
        </p:spPr>
      </p:cxnSp>
      <p:cxnSp>
        <p:nvCxnSpPr>
          <p:cNvPr id="906" name="Google Shape;906;p122"/>
          <p:cNvCxnSpPr>
            <a:stCxn id="907" idx="3"/>
            <a:endCxn id="893" idx="1"/>
          </p:cNvCxnSpPr>
          <p:nvPr/>
        </p:nvCxnSpPr>
        <p:spPr>
          <a:xfrm>
            <a:off x="8454301" y="1444255"/>
            <a:ext cx="194100" cy="300"/>
          </a:xfrm>
          <a:prstGeom prst="straightConnector1">
            <a:avLst/>
          </a:prstGeom>
          <a:noFill/>
          <a:ln cap="flat" cmpd="sng" w="38100">
            <a:solidFill>
              <a:srgbClr val="FF0000"/>
            </a:solidFill>
            <a:prstDash val="solid"/>
            <a:round/>
            <a:headEnd len="sm" w="sm" type="none"/>
            <a:tailEnd len="sm" w="sm" type="none"/>
          </a:ln>
        </p:spPr>
      </p:cxnSp>
      <p:sp>
        <p:nvSpPr>
          <p:cNvPr id="907" name="Google Shape;907;p122"/>
          <p:cNvSpPr/>
          <p:nvPr/>
        </p:nvSpPr>
        <p:spPr>
          <a:xfrm>
            <a:off x="7556101" y="1158355"/>
            <a:ext cx="898200" cy="571800"/>
          </a:xfrm>
          <a:prstGeom prst="rect">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pt-BR" sz="800" u="none" cap="none" strike="noStrike">
                <a:solidFill>
                  <a:srgbClr val="FFFFFF"/>
                </a:solidFill>
                <a:latin typeface="Arial"/>
                <a:ea typeface="Arial"/>
                <a:cs typeface="Arial"/>
                <a:sym typeface="Arial"/>
              </a:rPr>
              <a:t>VALIDA TRANSAÇÃO</a:t>
            </a:r>
            <a:endParaRPr b="1" i="0" sz="800" u="none" cap="none" strike="noStrike">
              <a:solidFill>
                <a:srgbClr val="FFFFFF"/>
              </a:solidFill>
              <a:latin typeface="Arial"/>
              <a:ea typeface="Arial"/>
              <a:cs typeface="Arial"/>
              <a:sym typeface="Arial"/>
            </a:endParaRPr>
          </a:p>
        </p:txBody>
      </p:sp>
      <p:cxnSp>
        <p:nvCxnSpPr>
          <p:cNvPr id="908" name="Google Shape;908;p122"/>
          <p:cNvCxnSpPr/>
          <p:nvPr/>
        </p:nvCxnSpPr>
        <p:spPr>
          <a:xfrm rot="10800000">
            <a:off x="7252802" y="2652614"/>
            <a:ext cx="152400" cy="0"/>
          </a:xfrm>
          <a:prstGeom prst="straightConnector1">
            <a:avLst/>
          </a:prstGeom>
          <a:noFill/>
          <a:ln cap="flat" cmpd="sng" w="38100">
            <a:solidFill>
              <a:srgbClr val="FF0000"/>
            </a:solidFill>
            <a:prstDash val="solid"/>
            <a:round/>
            <a:headEnd len="sm" w="sm" type="none"/>
            <a:tailEnd len="sm" w="sm" type="none"/>
          </a:ln>
        </p:spPr>
      </p:cxnSp>
      <p:cxnSp>
        <p:nvCxnSpPr>
          <p:cNvPr id="909" name="Google Shape;909;p122"/>
          <p:cNvCxnSpPr/>
          <p:nvPr/>
        </p:nvCxnSpPr>
        <p:spPr>
          <a:xfrm flipH="1" rot="10800000">
            <a:off x="7399017" y="1365551"/>
            <a:ext cx="8700" cy="1281000"/>
          </a:xfrm>
          <a:prstGeom prst="straightConnector1">
            <a:avLst/>
          </a:prstGeom>
          <a:noFill/>
          <a:ln cap="flat" cmpd="sng" w="38100">
            <a:solidFill>
              <a:srgbClr val="FF0000"/>
            </a:solidFill>
            <a:prstDash val="solid"/>
            <a:round/>
            <a:headEnd len="sm" w="sm" type="none"/>
            <a:tailEnd len="med" w="med" type="stealth"/>
          </a:ln>
        </p:spPr>
      </p:cxnSp>
      <p:cxnSp>
        <p:nvCxnSpPr>
          <p:cNvPr id="910" name="Google Shape;910;p122"/>
          <p:cNvCxnSpPr>
            <a:stCxn id="886" idx="3"/>
            <a:endCxn id="907" idx="1"/>
          </p:cNvCxnSpPr>
          <p:nvPr/>
        </p:nvCxnSpPr>
        <p:spPr>
          <a:xfrm>
            <a:off x="7325643" y="1444400"/>
            <a:ext cx="230400" cy="0"/>
          </a:xfrm>
          <a:prstGeom prst="straightConnector1">
            <a:avLst/>
          </a:prstGeom>
          <a:noFill/>
          <a:ln cap="flat" cmpd="sng" w="38100">
            <a:solidFill>
              <a:srgbClr val="FF0000"/>
            </a:solidFill>
            <a:prstDash val="solid"/>
            <a:round/>
            <a:headEnd len="sm" w="sm" type="none"/>
            <a:tailEnd len="sm" w="sm" type="none"/>
          </a:ln>
        </p:spPr>
      </p:cxnSp>
      <p:sp>
        <p:nvSpPr>
          <p:cNvPr id="911" name="Google Shape;911;p122"/>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912" name="Google Shape;912;p122"/>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lt1"/>
                </a:solidFill>
                <a:latin typeface="Arial"/>
                <a:ea typeface="Arial"/>
                <a:cs typeface="Arial"/>
                <a:sym typeface="Arial"/>
              </a:rPr>
              <a:t>Introdução ao DLT Corda</a:t>
            </a:r>
            <a:endParaRPr b="0" i="0" sz="1600" u="none" cap="none" strike="noStrike">
              <a:solidFill>
                <a:schemeClr val="lt1"/>
              </a:solidFill>
              <a:latin typeface="Arial"/>
              <a:ea typeface="Arial"/>
              <a:cs typeface="Arial"/>
              <a:sym typeface="Arial"/>
            </a:endParaRPr>
          </a:p>
        </p:txBody>
      </p:sp>
      <p:sp>
        <p:nvSpPr>
          <p:cNvPr id="913" name="Google Shape;913;p122"/>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914" name="Google Shape;914;p122"/>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915" name="Google Shape;915;p122"/>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916" name="Google Shape;916;p122"/>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\corda\características\consenso\</a:t>
            </a:r>
            <a:endParaRPr sz="12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20" name="Shape 920"/>
        <p:cNvGrpSpPr/>
        <p:nvPr/>
      </p:nvGrpSpPr>
      <p:grpSpPr>
        <a:xfrm>
          <a:off x="0" y="0"/>
          <a:ext cx="0" cy="0"/>
          <a:chOff x="0" y="0"/>
          <a:chExt cx="0" cy="0"/>
        </a:xfrm>
      </p:grpSpPr>
      <p:sp>
        <p:nvSpPr>
          <p:cNvPr id="921" name="Google Shape;921;p123"/>
          <p:cNvSpPr txBox="1"/>
          <p:nvPr>
            <p:ph idx="1" type="body"/>
          </p:nvPr>
        </p:nvSpPr>
        <p:spPr>
          <a:xfrm>
            <a:off x="311700" y="1402075"/>
            <a:ext cx="8520600" cy="344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rPr b="0" i="0" lang="pt-BR" sz="1800" u="none" cap="none" strike="noStrike">
                <a:solidFill>
                  <a:schemeClr val="dk2"/>
                </a:solidFill>
                <a:latin typeface="Source Code Pro"/>
                <a:ea typeface="Source Code Pro"/>
                <a:cs typeface="Source Code Pro"/>
                <a:sym typeface="Source Code Pro"/>
              </a:rPr>
              <a:t>Todo o consenso no Corda é feito entre as partes que estão negociando, e o Notary é uma terceira parte que vai garantir que as outras duas partes executaram corretamente o contrato acordado.</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
        <p:nvSpPr>
          <p:cNvPr id="922" name="Google Shape;922;p123"/>
          <p:cNvSpPr txBox="1"/>
          <p:nvPr/>
        </p:nvSpPr>
        <p:spPr>
          <a:xfrm>
            <a:off x="0" y="-7881"/>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sp>
        <p:nvSpPr>
          <p:cNvPr id="923" name="Google Shape;923;p123"/>
          <p:cNvSpPr txBox="1"/>
          <p:nvPr/>
        </p:nvSpPr>
        <p:spPr>
          <a:xfrm>
            <a:off x="3309224" y="0"/>
            <a:ext cx="25818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lt1"/>
                </a:solidFill>
                <a:latin typeface="Arial"/>
                <a:ea typeface="Arial"/>
                <a:cs typeface="Arial"/>
                <a:sym typeface="Arial"/>
              </a:rPr>
              <a:t>Introdução ao DLT Corda</a:t>
            </a:r>
            <a:endParaRPr b="0" i="0" sz="1600" u="none" cap="none" strike="noStrike">
              <a:solidFill>
                <a:schemeClr val="lt1"/>
              </a:solidFill>
              <a:latin typeface="Arial"/>
              <a:ea typeface="Arial"/>
              <a:cs typeface="Arial"/>
              <a:sym typeface="Arial"/>
            </a:endParaRPr>
          </a:p>
        </p:txBody>
      </p:sp>
      <p:sp>
        <p:nvSpPr>
          <p:cNvPr id="924" name="Google Shape;924;p123"/>
          <p:cNvSpPr txBox="1"/>
          <p:nvPr/>
        </p:nvSpPr>
        <p:spPr>
          <a:xfrm>
            <a:off x="0" y="4721797"/>
            <a:ext cx="9144000" cy="4395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D8D8D8"/>
              </a:solidFill>
              <a:latin typeface="Arial"/>
              <a:ea typeface="Arial"/>
              <a:cs typeface="Arial"/>
              <a:sym typeface="Arial"/>
            </a:endParaRPr>
          </a:p>
        </p:txBody>
      </p:sp>
      <p:pic>
        <p:nvPicPr>
          <p:cNvPr id="925" name="Google Shape;925;p123"/>
          <p:cNvPicPr preferRelativeResize="0"/>
          <p:nvPr/>
        </p:nvPicPr>
        <p:blipFill rotWithShape="1">
          <a:blip r:embed="rId3">
            <a:alphaModFix/>
          </a:blip>
          <a:srcRect b="0" l="0" r="21525" t="-553"/>
          <a:stretch/>
        </p:blipFill>
        <p:spPr>
          <a:xfrm>
            <a:off x="5" y="4709753"/>
            <a:ext cx="1486106" cy="396001"/>
          </a:xfrm>
          <a:prstGeom prst="rect">
            <a:avLst/>
          </a:prstGeom>
          <a:noFill/>
          <a:ln>
            <a:noFill/>
          </a:ln>
        </p:spPr>
      </p:pic>
      <p:sp>
        <p:nvSpPr>
          <p:cNvPr id="926" name="Google Shape;926;p123"/>
          <p:cNvSpPr txBox="1"/>
          <p:nvPr/>
        </p:nvSpPr>
        <p:spPr>
          <a:xfrm>
            <a:off x="332819" y="4922431"/>
            <a:ext cx="11400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800" u="none" cap="none" strike="noStrike">
                <a:solidFill>
                  <a:srgbClr val="D8D8D8"/>
                </a:solidFill>
                <a:latin typeface="Arial"/>
                <a:ea typeface="Arial"/>
                <a:cs typeface="Arial"/>
                <a:sym typeface="Arial"/>
              </a:rPr>
              <a:t>www.bbchain.com.br</a:t>
            </a:r>
            <a:endParaRPr/>
          </a:p>
        </p:txBody>
      </p:sp>
      <p:sp>
        <p:nvSpPr>
          <p:cNvPr id="927" name="Google Shape;927;p123"/>
          <p:cNvSpPr txBox="1"/>
          <p:nvPr/>
        </p:nvSpPr>
        <p:spPr>
          <a:xfrm>
            <a:off x="6521025" y="4800050"/>
            <a:ext cx="27279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200">
                <a:solidFill>
                  <a:srgbClr val="D8D8D8"/>
                </a:solidFill>
              </a:rPr>
              <a:t>\corda\características\consenso\</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