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Raleway"/>
      <p:regular r:id="rId67"/>
      <p:bold r:id="rId68"/>
      <p:italic r:id="rId69"/>
      <p:boldItalic r:id="rId70"/>
    </p:embeddedFont>
    <p:embeddedFont>
      <p:font typeface="Lobster"/>
      <p:regular r:id="rId71"/>
    </p:embeddedFont>
    <p:embeddedFont>
      <p:font typeface="Lat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bold.fntdata"/><Relationship Id="rId72" Type="http://schemas.openxmlformats.org/officeDocument/2006/relationships/font" Target="fonts/Lato-regular.fntdata"/><Relationship Id="rId31" Type="http://schemas.openxmlformats.org/officeDocument/2006/relationships/slide" Target="slides/slide26.xml"/><Relationship Id="rId75" Type="http://schemas.openxmlformats.org/officeDocument/2006/relationships/font" Target="fonts/Lato-boldItalic.fntdata"/><Relationship Id="rId30" Type="http://schemas.openxmlformats.org/officeDocument/2006/relationships/slide" Target="slides/slide25.xml"/><Relationship Id="rId74" Type="http://schemas.openxmlformats.org/officeDocument/2006/relationships/font" Target="fonts/Lato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obster-regular.fntdata"/><Relationship Id="rId70" Type="http://schemas.openxmlformats.org/officeDocument/2006/relationships/font" Target="fonts/Raleway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aleway-bold.fntdata"/><Relationship Id="rId23" Type="http://schemas.openxmlformats.org/officeDocument/2006/relationships/slide" Target="slides/slide18.xml"/><Relationship Id="rId67" Type="http://schemas.openxmlformats.org/officeDocument/2006/relationships/font" Target="fonts/Raleway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55b777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55b777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55b777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55b777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55b777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55b777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55b7776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55b777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55b777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55b777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55b777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55b777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55b7776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55b7776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570a1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570a1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570a13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570a13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55b777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55b777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aef2978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aef2978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55b777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55b777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55b777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55b777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55b777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55b777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55b777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55b777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d55b7776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d55b777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55b7776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55b7776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55b7776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55b777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d55b777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d55b777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55b777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55b777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d55b777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d55b777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3e5ee3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3e5ee3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55b7776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55b777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55b7776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55b7776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d55b777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d55b777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d55b7776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d55b777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55b7776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55b7776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55b7776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55b7776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55b7776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55b7776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d55b7776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d55b7776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55b777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d55b777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d55b7776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d55b7776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55b777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55b777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d55b7776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d55b7776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d55b7776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d55b7776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d55b777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d55b777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55b7776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55b7776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d55b7776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d55b7776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d55b7776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d55b7776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55b7776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55b7776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d55b7776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d55b7776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55b7776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55b7776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d55b7776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d55b7776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3e5ee35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3e5ee35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d55b7776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d55b7776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d55b7776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d55b7776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d55b7776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d55b7776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d55b7776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d55b7776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d55b777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d55b777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d55b7776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d55b7776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d55b7776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d55b7776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a5d826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a5d826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d55b7776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d55b7776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5b7776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5b7776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55b777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55b777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a5d826b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a5d826b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d55b7776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d55b777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55b777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55b777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55b777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55b777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55b777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55b777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1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53" name="Google Shape;5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Google Shape;77;p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0" y="1160100"/>
            <a:ext cx="9144000" cy="29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3D85C6"/>
                </a:solidFill>
              </a:rPr>
              <a:t>CORDAPP IOU</a:t>
            </a:r>
            <a:endParaRPr sz="4800">
              <a:solidFill>
                <a:srgbClr val="3D85C6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EXTENSÃO DA APLICAÇÃO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3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que o contrato receba </a:t>
            </a:r>
            <a:r>
              <a:rPr lang="pt-BR">
                <a:solidFill>
                  <a:srgbClr val="FFFF00"/>
                </a:solidFill>
              </a:rPr>
              <a:t>Pagamentos </a:t>
            </a:r>
            <a:r>
              <a:rPr lang="pt-BR"/>
              <a:t>além da criação de Dívidas</a:t>
            </a:r>
            <a:endParaRPr/>
          </a:p>
        </p:txBody>
      </p:sp>
      <p:sp>
        <p:nvSpPr>
          <p:cNvPr id="154" name="Google Shape;154;p22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Criar o comando Pay abaixo do comando Create</a:t>
            </a:r>
            <a:endParaRPr b="1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Verificar se o comando recebido na transação é </a:t>
            </a:r>
            <a:r>
              <a:rPr b="1" lang="pt-BR">
                <a:solidFill>
                  <a:srgbClr val="FFFF00"/>
                </a:solidFill>
              </a:rPr>
              <a:t>Commands </a:t>
            </a:r>
            <a:r>
              <a:rPr b="1" lang="pt-BR">
                <a:solidFill>
                  <a:srgbClr val="073763"/>
                </a:solidFill>
              </a:rPr>
              <a:t>ao invés de </a:t>
            </a:r>
            <a:r>
              <a:rPr b="1" lang="pt-BR">
                <a:solidFill>
                  <a:srgbClr val="FFFF00"/>
                </a:solidFill>
              </a:rPr>
              <a:t>Commands.Create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Create </a:t>
            </a:r>
            <a:r>
              <a:rPr b="1" lang="pt-BR">
                <a:solidFill>
                  <a:srgbClr val="073763"/>
                </a:solidFill>
              </a:rPr>
              <a:t>executar as validações específicas para criação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executar as validações específicas para pagamento.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22876" l="26504" r="33042" t="52100"/>
          <a:stretch/>
        </p:blipFill>
        <p:spPr>
          <a:xfrm>
            <a:off x="-1" y="724951"/>
            <a:ext cx="9068950" cy="31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1767425" y="2282825"/>
            <a:ext cx="27342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3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que o contrato receba </a:t>
            </a:r>
            <a:r>
              <a:rPr lang="pt-BR">
                <a:solidFill>
                  <a:srgbClr val="FFFF00"/>
                </a:solidFill>
              </a:rPr>
              <a:t>Pagamentos </a:t>
            </a:r>
            <a:r>
              <a:rPr lang="pt-BR"/>
              <a:t>além da criação de Dívidas</a:t>
            </a:r>
            <a:endParaRPr/>
          </a:p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Criar o comando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abaixo do comando </a:t>
            </a:r>
            <a:r>
              <a:rPr b="1" lang="pt-BR">
                <a:solidFill>
                  <a:srgbClr val="FFFF00"/>
                </a:solidFill>
              </a:rPr>
              <a:t>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Verificar se o comando recebido na transação é Commands ao invés de Commands.Create</a:t>
            </a:r>
            <a:endParaRPr b="1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Create </a:t>
            </a:r>
            <a:r>
              <a:rPr b="1" lang="pt-BR">
                <a:solidFill>
                  <a:srgbClr val="073763"/>
                </a:solidFill>
              </a:rPr>
              <a:t>executar as validações específicas para criação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executar as validações específicas para pagamento.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37356" l="30537" r="29100" t="39192"/>
          <a:stretch/>
        </p:blipFill>
        <p:spPr>
          <a:xfrm>
            <a:off x="-1" y="1030782"/>
            <a:ext cx="9056425" cy="296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1000450" y="2282825"/>
            <a:ext cx="68502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37356" l="30537" r="29100" t="39192"/>
          <a:stretch/>
        </p:blipFill>
        <p:spPr>
          <a:xfrm>
            <a:off x="-1" y="1030782"/>
            <a:ext cx="9056425" cy="296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976900" y="2571750"/>
            <a:ext cx="5096400" cy="10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3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que o contrato receba </a:t>
            </a:r>
            <a:r>
              <a:rPr lang="pt-BR">
                <a:solidFill>
                  <a:srgbClr val="FFFF00"/>
                </a:solidFill>
              </a:rPr>
              <a:t>Pagamentos </a:t>
            </a:r>
            <a:r>
              <a:rPr lang="pt-BR"/>
              <a:t>além da criação de Dívidas</a:t>
            </a:r>
            <a:endParaRPr/>
          </a:p>
        </p:txBody>
      </p:sp>
      <p:sp>
        <p:nvSpPr>
          <p:cNvPr id="190" name="Google Shape;190;p2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Criar o comando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abaixo do comando </a:t>
            </a:r>
            <a:r>
              <a:rPr b="1" lang="pt-BR">
                <a:solidFill>
                  <a:srgbClr val="FFFF00"/>
                </a:solidFill>
              </a:rPr>
              <a:t>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Verificar se o comando recebido na transação é </a:t>
            </a:r>
            <a:r>
              <a:rPr b="1" lang="pt-BR">
                <a:solidFill>
                  <a:srgbClr val="FFFF00"/>
                </a:solidFill>
              </a:rPr>
              <a:t>Commands </a:t>
            </a:r>
            <a:r>
              <a:rPr b="1" lang="pt-BR">
                <a:solidFill>
                  <a:srgbClr val="073763"/>
                </a:solidFill>
              </a:rPr>
              <a:t>ao invés de </a:t>
            </a:r>
            <a:r>
              <a:rPr b="1" lang="pt-BR">
                <a:solidFill>
                  <a:srgbClr val="FFFF00"/>
                </a:solidFill>
              </a:rPr>
              <a:t>Commands.Create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Quando a variável command for do tipo Create executar as validações específicas para criação</a:t>
            </a:r>
            <a:endParaRPr b="1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executar as validações específicas para pagamento.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28411" l="32514" r="0" t="36255"/>
          <a:stretch/>
        </p:blipFill>
        <p:spPr>
          <a:xfrm>
            <a:off x="0" y="1092149"/>
            <a:ext cx="9144000" cy="269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481950" y="401100"/>
            <a:ext cx="8180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https://github.com/RodrigoBueno/cordapp-example-pay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3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que o contrato receba </a:t>
            </a:r>
            <a:r>
              <a:rPr lang="pt-BR">
                <a:solidFill>
                  <a:srgbClr val="FFFF00"/>
                </a:solidFill>
              </a:rPr>
              <a:t>Pagamentos </a:t>
            </a:r>
            <a:r>
              <a:rPr lang="pt-BR"/>
              <a:t>além da criação de Dívidas</a:t>
            </a:r>
            <a:endParaRPr/>
          </a:p>
        </p:txBody>
      </p:sp>
      <p:sp>
        <p:nvSpPr>
          <p:cNvPr id="216" name="Google Shape;216;p31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Criar o comando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abaixo do comando </a:t>
            </a:r>
            <a:r>
              <a:rPr b="1" lang="pt-BR">
                <a:solidFill>
                  <a:srgbClr val="FFFF00"/>
                </a:solidFill>
              </a:rPr>
              <a:t>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Verificar se o comando recebido na transação é </a:t>
            </a:r>
            <a:r>
              <a:rPr b="1" lang="pt-BR">
                <a:solidFill>
                  <a:srgbClr val="FFFF00"/>
                </a:solidFill>
              </a:rPr>
              <a:t>Commands </a:t>
            </a:r>
            <a:r>
              <a:rPr b="1" lang="pt-BR">
                <a:solidFill>
                  <a:srgbClr val="073763"/>
                </a:solidFill>
              </a:rPr>
              <a:t>ao invés de </a:t>
            </a:r>
            <a:r>
              <a:rPr b="1" lang="pt-BR">
                <a:solidFill>
                  <a:srgbClr val="FFFF00"/>
                </a:solidFill>
              </a:rPr>
              <a:t>Commands.Create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Create </a:t>
            </a:r>
            <a:r>
              <a:rPr b="1" lang="pt-BR">
                <a:solidFill>
                  <a:srgbClr val="073763"/>
                </a:solidFill>
              </a:rPr>
              <a:t>executar as validações específicas para criação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Quando a variável command for do tipo Pay executar as validações específicas para pagamento.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nesta aula?</a:t>
            </a:r>
            <a:endParaRPr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Estender </a:t>
            </a:r>
            <a:r>
              <a:rPr lang="pt-BR"/>
              <a:t>o projeto </a:t>
            </a:r>
            <a:r>
              <a:rPr lang="pt-BR">
                <a:solidFill>
                  <a:srgbClr val="FFFF00"/>
                </a:solidFill>
              </a:rPr>
              <a:t>IOU </a:t>
            </a:r>
            <a:r>
              <a:rPr lang="pt-BR"/>
              <a:t>para que seja possível realizar </a:t>
            </a:r>
            <a:r>
              <a:rPr lang="pt-BR">
                <a:solidFill>
                  <a:srgbClr val="FFFF00"/>
                </a:solidFill>
              </a:rPr>
              <a:t>pagamento </a:t>
            </a:r>
            <a:r>
              <a:rPr lang="pt-BR"/>
              <a:t>das dívidas.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necessário permitir o pagamento </a:t>
            </a:r>
            <a:r>
              <a:rPr lang="pt-BR">
                <a:solidFill>
                  <a:srgbClr val="FFFF00"/>
                </a:solidFill>
              </a:rPr>
              <a:t>parcial </a:t>
            </a:r>
            <a:r>
              <a:rPr lang="pt-BR"/>
              <a:t>da dívida.</a:t>
            </a:r>
            <a:endParaRPr/>
          </a:p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4093600" y="55625"/>
            <a:ext cx="49044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Vamos construir :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State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Flow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Testes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API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19888" l="30026" r="2117" t="25218"/>
          <a:stretch/>
        </p:blipFill>
        <p:spPr>
          <a:xfrm>
            <a:off x="-148263" y="0"/>
            <a:ext cx="11205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28" name="Google Shape;228;p33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34" name="Google Shape;234;p34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No pacote “com.example.flow” crie o arquivo “PayIOUFlow”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47726" l="0" r="40223" t="0"/>
          <a:stretch/>
        </p:blipFill>
        <p:spPr>
          <a:xfrm>
            <a:off x="0" y="479176"/>
            <a:ext cx="9144000" cy="451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47726" l="0" r="40223" t="0"/>
          <a:stretch/>
        </p:blipFill>
        <p:spPr>
          <a:xfrm>
            <a:off x="0" y="479176"/>
            <a:ext cx="9144000" cy="451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800" y="2079900"/>
            <a:ext cx="34194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2741800" y="2079900"/>
            <a:ext cx="3419400" cy="131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54" name="Google Shape;254;p3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76200" y="553200"/>
            <a:ext cx="89043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PayIOUFlow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@InitiatingFlow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@StartableByRPC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Initiator</a:t>
            </a:r>
            <a:r>
              <a:rPr lang="pt-BR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FlowLogic&lt;SignedTransaction&gt;()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@InitiatedBy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(Initiator::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Acceptor(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FlowSession) : FlowLogic&lt;SignedTransaction&gt;()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signTransactionFlow =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SignTransactionFlow(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checkTransaction(stx: SignedTransaction) =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requireThat </a:t>
            </a: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subFlow(signTransactionFlow)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66" name="Google Shape;266;p39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76200" y="553200"/>
            <a:ext cx="89043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PayIOUFlow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@InitiatingFlow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@StartableByRPC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Initiator(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stateId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UUID,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Int)</a:t>
            </a:r>
            <a:r>
              <a:rPr lang="pt-BR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FlowLogic&lt;SignedTransaction&gt;()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@InitiatedBy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(Initiator::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Acceptor(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FlowSession) : FlowLogic&lt;SignedTransaction&gt;()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signTransactionFlow =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SignTransactionFlow(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checkTransaction(stx: SignedTransaction) =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requireThat </a:t>
            </a: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subFlow(signTransactionFlow)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78" name="Google Shape;278;p41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O Initiator deve buscar o IOU no Vault com base no ID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Nesta aula iremos propor alguns </a:t>
            </a:r>
            <a:r>
              <a:rPr lang="pt-BR" sz="2400">
                <a:solidFill>
                  <a:srgbClr val="FFFF00"/>
                </a:solidFill>
              </a:rPr>
              <a:t>desafios</a:t>
            </a:r>
            <a:r>
              <a:rPr lang="pt-BR" sz="2400"/>
              <a:t>, será dado um </a:t>
            </a:r>
            <a:r>
              <a:rPr lang="pt-BR" sz="2400">
                <a:solidFill>
                  <a:srgbClr val="FFFF00"/>
                </a:solidFill>
              </a:rPr>
              <a:t>tempo </a:t>
            </a:r>
            <a:r>
              <a:rPr lang="pt-BR" sz="2400"/>
              <a:t>para que vocês tentem resolver </a:t>
            </a:r>
            <a:r>
              <a:rPr lang="pt-BR" sz="2400">
                <a:solidFill>
                  <a:srgbClr val="FFFF00"/>
                </a:solidFill>
              </a:rPr>
              <a:t>sozinhos </a:t>
            </a:r>
            <a:r>
              <a:rPr lang="pt-BR" sz="2400"/>
              <a:t>e após isso vamos demonstrar uma das possíveis </a:t>
            </a:r>
            <a:r>
              <a:rPr lang="pt-BR" sz="2400">
                <a:solidFill>
                  <a:srgbClr val="FFFF00"/>
                </a:solidFill>
              </a:rPr>
              <a:t>soluções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51204" l="27935" r="11281" t="23599"/>
          <a:stretch/>
        </p:blipFill>
        <p:spPr>
          <a:xfrm>
            <a:off x="0" y="1127477"/>
            <a:ext cx="9010175" cy="21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 Corda para se fazer queries, é necessário construir os critérios de seleção, utilizamos então as </a:t>
            </a:r>
            <a:r>
              <a:rPr lang="pt-BR" sz="2400">
                <a:solidFill>
                  <a:srgbClr val="FFFF00"/>
                </a:solidFill>
              </a:rPr>
              <a:t>QueryCriterias</a:t>
            </a:r>
            <a:r>
              <a:rPr lang="pt-BR" sz="2400"/>
              <a:t>. Para facilitar nossa vida, conseguimos consultar </a:t>
            </a:r>
            <a:r>
              <a:rPr lang="pt-BR" sz="2400">
                <a:solidFill>
                  <a:srgbClr val="FFFF00"/>
                </a:solidFill>
              </a:rPr>
              <a:t>LinearStates </a:t>
            </a:r>
            <a:r>
              <a:rPr lang="pt-BR" sz="2400"/>
              <a:t>diretamente por seu </a:t>
            </a:r>
            <a:r>
              <a:rPr lang="pt-BR" sz="2400">
                <a:solidFill>
                  <a:srgbClr val="FFFF00"/>
                </a:solidFill>
              </a:rPr>
              <a:t>UUID</a:t>
            </a:r>
            <a:r>
              <a:rPr lang="pt-B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295" name="Google Shape;295;p44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Garanta que somente o Borrower pode pagar a dívida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 rotWithShape="1">
          <a:blip r:embed="rId3">
            <a:alphaModFix/>
          </a:blip>
          <a:srcRect b="48864" l="32127" r="10889" t="41806"/>
          <a:stretch/>
        </p:blipFill>
        <p:spPr>
          <a:xfrm>
            <a:off x="98550" y="2170300"/>
            <a:ext cx="8982574" cy="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Você deve ter observado que o valor que se encontra no </a:t>
            </a:r>
            <a:r>
              <a:rPr lang="pt-BR" sz="2400">
                <a:solidFill>
                  <a:srgbClr val="FFFF00"/>
                </a:solidFill>
              </a:rPr>
              <a:t>oldState </a:t>
            </a:r>
            <a:r>
              <a:rPr lang="pt-BR" sz="2400"/>
              <a:t>é um “</a:t>
            </a:r>
            <a:r>
              <a:rPr lang="pt-BR" sz="2400">
                <a:solidFill>
                  <a:srgbClr val="FFFF00"/>
                </a:solidFill>
              </a:rPr>
              <a:t>StateAndRef&lt;IOUState&gt;</a:t>
            </a:r>
            <a:r>
              <a:rPr lang="pt-BR" sz="2400"/>
              <a:t>”. Este tipo, armazena, tanto o seu State, quanto a </a:t>
            </a:r>
            <a:r>
              <a:rPr lang="pt-BR" sz="2400">
                <a:solidFill>
                  <a:srgbClr val="FFFF00"/>
                </a:solidFill>
              </a:rPr>
              <a:t>Referência </a:t>
            </a:r>
            <a:r>
              <a:rPr lang="pt-BR" sz="2400"/>
              <a:t>do seu State dentro do </a:t>
            </a:r>
            <a:r>
              <a:rPr lang="pt-BR" sz="2400">
                <a:solidFill>
                  <a:srgbClr val="FFFF00"/>
                </a:solidFill>
              </a:rPr>
              <a:t>Chain</a:t>
            </a:r>
            <a:r>
              <a:rPr lang="pt-BR" sz="2400"/>
              <a:t>, com informações da </a:t>
            </a:r>
            <a:r>
              <a:rPr lang="pt-BR" sz="2400">
                <a:solidFill>
                  <a:srgbClr val="FFFF00"/>
                </a:solidFill>
              </a:rPr>
              <a:t>Transação </a:t>
            </a:r>
            <a:r>
              <a:rPr lang="pt-BR" sz="2400"/>
              <a:t>e informação da sua </a:t>
            </a:r>
            <a:r>
              <a:rPr lang="pt-BR" sz="2400">
                <a:solidFill>
                  <a:srgbClr val="FFFF00"/>
                </a:solidFill>
              </a:rPr>
              <a:t>altura na chain deste State</a:t>
            </a:r>
            <a:r>
              <a:rPr lang="pt-BR" sz="2400"/>
              <a:t>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312" name="Google Shape;312;p4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O Initiator deve construir o novo State com base no State antigo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1143000" y="914400"/>
            <a:ext cx="68496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newState = oldState.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.copy(</a:t>
            </a:r>
            <a:r>
              <a:rPr lang="pt-BR" sz="12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= </a:t>
            </a:r>
            <a:r>
              <a:rPr b="1" lang="pt-BR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</a:t>
            </a:r>
            <a:r>
              <a:rPr lang="pt-BR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função </a:t>
            </a:r>
            <a:r>
              <a:rPr lang="pt-BR" sz="2400">
                <a:solidFill>
                  <a:srgbClr val="FFFF00"/>
                </a:solidFill>
              </a:rPr>
              <a:t>copy</a:t>
            </a:r>
            <a:r>
              <a:rPr lang="pt-BR" sz="2400"/>
              <a:t>, permite que você faça uma cópia de uma </a:t>
            </a:r>
            <a:r>
              <a:rPr lang="pt-BR" sz="2400">
                <a:solidFill>
                  <a:srgbClr val="FFFF00"/>
                </a:solidFill>
              </a:rPr>
              <a:t>data class</a:t>
            </a:r>
            <a:r>
              <a:rPr lang="pt-BR" sz="2400"/>
              <a:t> modificando </a:t>
            </a:r>
            <a:r>
              <a:rPr lang="pt-BR" sz="2400">
                <a:solidFill>
                  <a:srgbClr val="FFFF00"/>
                </a:solidFill>
              </a:rPr>
              <a:t>apenas os valores</a:t>
            </a:r>
            <a:r>
              <a:rPr lang="pt-BR" sz="2400"/>
              <a:t> que você deseja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329" name="Google Shape;329;p50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Assine a transação e colete a assinatura do Lender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Finalize a transação</a:t>
            </a:r>
            <a:endParaRPr b="1"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1371600" y="685800"/>
            <a:ext cx="68874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 = Command(IOUContract.Commands.Pay(), newState.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it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owningKey </a:t>
            </a:r>
            <a:r>
              <a:rPr b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txBuilder = TransactionBuilder(notary)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.addInputState(oldState)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.addOutputState(newState, oldState.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.addCommand(command)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Após o </a:t>
            </a:r>
            <a:r>
              <a:rPr lang="pt-BR" sz="2400"/>
              <a:t>término</a:t>
            </a:r>
            <a:r>
              <a:rPr lang="pt-BR" sz="2400"/>
              <a:t> do tempo iremos </a:t>
            </a:r>
            <a:r>
              <a:rPr lang="pt-BR" sz="2400">
                <a:solidFill>
                  <a:srgbClr val="FFFF00"/>
                </a:solidFill>
              </a:rPr>
              <a:t>discutir a solução</a:t>
            </a:r>
            <a:r>
              <a:rPr lang="pt-BR" sz="2400"/>
              <a:t> e </a:t>
            </a:r>
            <a:r>
              <a:rPr lang="pt-BR" sz="2400">
                <a:solidFill>
                  <a:srgbClr val="FFFF00"/>
                </a:solidFill>
              </a:rPr>
              <a:t>propor um novo desafio</a:t>
            </a:r>
            <a:r>
              <a:rPr lang="pt-BR" sz="2400"/>
              <a:t>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 roteiro da Aula 3, temos o passo a passo para a resolução dos desafios.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"/>
          <p:cNvSpPr txBox="1"/>
          <p:nvPr/>
        </p:nvSpPr>
        <p:spPr>
          <a:xfrm>
            <a:off x="1371600" y="685800"/>
            <a:ext cx="68874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notary = oldState.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notary</a:t>
            </a:r>
            <a:endParaRPr b="1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 = Command(IOUContract.Commands.Pay(), newState.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it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owningKey </a:t>
            </a:r>
            <a:r>
              <a:rPr b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txBuilder = TransactionBuilder(notary)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.addInputState(oldState)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.addOutputState(newState, oldState.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.addCommand(command)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Precisamos informar no comando, quais são as </a:t>
            </a:r>
            <a:r>
              <a:rPr lang="pt-BR" sz="2400">
                <a:solidFill>
                  <a:srgbClr val="FFFF00"/>
                </a:solidFill>
              </a:rPr>
              <a:t>chaves públicas</a:t>
            </a:r>
            <a:r>
              <a:rPr lang="pt-BR" sz="2400"/>
              <a:t> das pessoas que precisam assinar esta </a:t>
            </a:r>
            <a:r>
              <a:rPr lang="pt-BR" sz="2400">
                <a:solidFill>
                  <a:srgbClr val="FFFF00"/>
                </a:solidFill>
              </a:rPr>
              <a:t>transação</a:t>
            </a:r>
            <a:r>
              <a:rPr lang="pt-BR" sz="2400"/>
              <a:t>, para isso, pegamos todos os </a:t>
            </a:r>
            <a:r>
              <a:rPr lang="pt-BR" sz="2400">
                <a:solidFill>
                  <a:srgbClr val="FFFF00"/>
                </a:solidFill>
              </a:rPr>
              <a:t>participantes </a:t>
            </a:r>
            <a:r>
              <a:rPr lang="pt-BR" sz="2400"/>
              <a:t>das transações e acessamos o valor </a:t>
            </a:r>
            <a:r>
              <a:rPr lang="pt-BR" sz="2400">
                <a:solidFill>
                  <a:srgbClr val="FFFF00"/>
                </a:solidFill>
              </a:rPr>
              <a:t>owningKey</a:t>
            </a:r>
            <a:r>
              <a:rPr lang="pt-BR" sz="2400"/>
              <a:t>, que é a chave pública da pessoa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4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o Flow de Pagamentos</a:t>
            </a:r>
            <a:endParaRPr/>
          </a:p>
        </p:txBody>
      </p:sp>
      <p:sp>
        <p:nvSpPr>
          <p:cNvPr id="352" name="Google Shape;352;p54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No pacote “com.example.flow” crie o arquivo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Utilize o layout da pagina 12 do roteiro da Aula 3 para construir o “PayIOUFlow”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receber o ID do IOU que vai ser pago e o valor da pagamento.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buscar o IOU no Vault com base no ID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Garanta que somente o Borrower pode pagar a dívida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construir o novo State com base no State antigo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O Initiator deve criar uma transação com o State antigo como input e o State novo como output.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AutoNum type="arabicPeriod"/>
            </a:pPr>
            <a:r>
              <a:rPr b="1" lang="pt-BR" sz="1400">
                <a:solidFill>
                  <a:srgbClr val="073763"/>
                </a:solidFill>
              </a:rPr>
              <a:t>Utilizar o comando Pay do IOUContract</a:t>
            </a:r>
            <a:endParaRPr b="1" sz="1400">
              <a:solidFill>
                <a:srgbClr val="07376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Assine a transação e colete a assinatura do Lender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pt-BR" sz="1400">
                <a:solidFill>
                  <a:srgbClr val="FF0000"/>
                </a:solidFill>
              </a:rPr>
              <a:t>Finalize a transação</a:t>
            </a:r>
            <a:endParaRPr b="1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76200" y="381000"/>
            <a:ext cx="91440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txBuilder.verify(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partSignedTx = 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.signInitialTransaction(txBuilder)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flowSession = initiateFlow(newState.</a:t>
            </a:r>
            <a:r>
              <a:rPr b="1" lang="pt-B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lender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fullySignedTx = subFlow(CollectSignaturesFlow(partSignedTx, </a:t>
            </a:r>
            <a:r>
              <a:rPr i="1"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setOf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(flowSession)))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subFlow(FinalityFlow(fullySignedTx))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6"/>
          <p:cNvSpPr txBox="1"/>
          <p:nvPr/>
        </p:nvSpPr>
        <p:spPr>
          <a:xfrm>
            <a:off x="381000" y="609600"/>
            <a:ext cx="8124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@InitiatingFlow</a:t>
            </a:r>
            <a:endParaRPr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@StartableByRPC</a:t>
            </a:r>
            <a:endParaRPr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Initiator(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stateId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UUID,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Int) : FlowLogic&lt;SignedTransaction&gt;()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criteria = QueryCriteria.LinearStateQueryCriteria(</a:t>
            </a:r>
            <a:r>
              <a:rPr lang="pt-BR" sz="9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uuid = 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stateId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oldState = 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vaultService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queryBy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&lt;IOUState&gt;(criteria).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states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requireThat </a:t>
            </a: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"Apenas o Borrower pode pagar o IOU." 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ourIdentity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oldState.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borrower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notary = oldState.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notary</a:t>
            </a:r>
            <a:endParaRPr b="1" sz="9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newState = oldState.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.copy(</a:t>
            </a:r>
            <a:r>
              <a:rPr lang="pt-BR" sz="9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= 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 = Command(IOUContract.Commands.Pay(), newState.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it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owningKey </a:t>
            </a:r>
            <a:r>
              <a:rPr b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txBuilder = TransactionBuilder(notary)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.addInputState(oldState)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.addOutputState(newState, oldState.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.addCommand(command)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txBuilder.verify(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partSignedTx = 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.signInitialTransaction(txBuilder)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flowSession = initiateFlow(newState.</a:t>
            </a:r>
            <a:r>
              <a:rPr b="1" lang="pt-B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lender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fullySignedTx = subFlow(CollectSignaturesFlow(partSignedTx, </a:t>
            </a:r>
            <a:r>
              <a:rPr i="1"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setOf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(flowSession)))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subFlow(FinalityFlow(fullySignedTx))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5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Validar no Acceptor se a transação é válida</a:t>
            </a:r>
            <a:endParaRPr/>
          </a:p>
        </p:txBody>
      </p:sp>
      <p:sp>
        <p:nvSpPr>
          <p:cNvPr id="370" name="Google Shape;370;p5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Verifique se você é o Lender deste IOU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Adicione uma regra que não permita pagamento menor do que 50% do valor total da dívida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Adicione uma regra que não permita mais de um pagamento parcial do mesmo IOU</a:t>
            </a:r>
            <a:endParaRPr b="1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DICA: Necessário consultar no Vault do Acceptor o estado atual deste State para conseguir comparar com o output!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8"/>
          <p:cNvSpPr txBox="1"/>
          <p:nvPr/>
        </p:nvSpPr>
        <p:spPr>
          <a:xfrm>
            <a:off x="0" y="457200"/>
            <a:ext cx="9144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@InitiatedBy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(Initiator::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Acceptor(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FlowSession) : FlowLogic&lt;SignedTransaction&gt;()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@Suspendable</a:t>
            </a:r>
            <a:endParaRPr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call(): SignedTransaction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signTransactionFlow =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SignTransactionFlow(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otherPartyFlow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checkTransaction(stx: SignedTransaction) = 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requireThat </a:t>
            </a:r>
            <a:r>
              <a:rPr b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= stx.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coreTransaction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.outputsOfType&lt;IOUState&gt;().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"Eu devo ser o Lender deste IOU." 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lender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ourIdentity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"Os pagamentos parciais precisam ser de no mínimo a metade da dívida." 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endParaRPr i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-B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criteria = QueryCriteria.LinearStateQueryCriteria(</a:t>
            </a:r>
            <a:r>
              <a:rPr lang="pt-BR" sz="110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linearId = 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linearId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serviceHub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vaultService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queryBy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&lt;IOUState&gt;(criteria).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states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1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11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 pagamento total deve ser realizado." </a:t>
            </a: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endParaRPr i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(output.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output.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input.</a:t>
            </a:r>
            <a:r>
              <a:rPr b="1" lang="pt-B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paymentValue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pt-B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subFlow(signTransactionFlow)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729450" y="1219050"/>
            <a:ext cx="7688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Antes do desafio 6 vamos dar uma olhada em como funcionam os </a:t>
            </a:r>
            <a:r>
              <a:rPr lang="pt-BR" sz="2400">
                <a:solidFill>
                  <a:srgbClr val="FFFF00"/>
                </a:solidFill>
              </a:rPr>
              <a:t>testes </a:t>
            </a:r>
            <a:r>
              <a:rPr lang="pt-BR" sz="2400"/>
              <a:t>em Corda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Feche o diretório “main” e abra a pasta “test -&gt; kotlin -&gt; com.example.flow”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0"/>
          <p:cNvPicPr preferRelativeResize="0"/>
          <p:nvPr/>
        </p:nvPicPr>
        <p:blipFill rotWithShape="1">
          <a:blip r:embed="rId3">
            <a:alphaModFix/>
          </a:blip>
          <a:srcRect b="44601" l="0" r="45834" t="0"/>
          <a:stretch/>
        </p:blipFill>
        <p:spPr>
          <a:xfrm>
            <a:off x="609600" y="477300"/>
            <a:ext cx="7972844" cy="4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61"/>
          <p:cNvPicPr preferRelativeResize="0"/>
          <p:nvPr/>
        </p:nvPicPr>
        <p:blipFill rotWithShape="1">
          <a:blip r:embed="rId3">
            <a:alphaModFix/>
          </a:blip>
          <a:srcRect b="50852" l="0" r="45834" t="0"/>
          <a:stretch/>
        </p:blipFill>
        <p:spPr>
          <a:xfrm>
            <a:off x="0" y="478575"/>
            <a:ext cx="9144001" cy="46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1</a:t>
            </a:r>
            <a:endParaRPr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Adequar o State para pagamentos Parciais</a:t>
            </a:r>
            <a:endParaRPr/>
          </a:p>
        </p:txBody>
      </p:sp>
      <p:sp>
        <p:nvSpPr>
          <p:cNvPr id="120" name="Google Shape;120;p1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IOUState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Adicionar a variável paymentValue do tipo Int para armazenar o valor que já foi pago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Inicializar a variável paymentValue com o valor 0 (zero).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62"/>
          <p:cNvPicPr preferRelativeResize="0"/>
          <p:nvPr/>
        </p:nvPicPr>
        <p:blipFill rotWithShape="1">
          <a:blip r:embed="rId3">
            <a:alphaModFix/>
          </a:blip>
          <a:srcRect b="59374" l="0" r="53364" t="0"/>
          <a:stretch/>
        </p:blipFill>
        <p:spPr>
          <a:xfrm>
            <a:off x="0" y="478225"/>
            <a:ext cx="9144000" cy="449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63"/>
          <p:cNvPicPr preferRelativeResize="0"/>
          <p:nvPr/>
        </p:nvPicPr>
        <p:blipFill rotWithShape="1">
          <a:blip r:embed="rId3">
            <a:alphaModFix/>
          </a:blip>
          <a:srcRect b="45455" l="29646" r="16026" t="11931"/>
          <a:stretch/>
        </p:blipFill>
        <p:spPr>
          <a:xfrm>
            <a:off x="0" y="694300"/>
            <a:ext cx="9143999" cy="405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Testes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4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 primeira etapa do testes é construir nós mockados.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Depois é necessário inicializar os Acceptors, já que não estamos rodando em um nó Corda de verdade.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65"/>
          <p:cNvPicPr preferRelativeResize="0"/>
          <p:nvPr/>
        </p:nvPicPr>
        <p:blipFill rotWithShape="1">
          <a:blip r:embed="rId3">
            <a:alphaModFix/>
          </a:blip>
          <a:srcRect b="25208" l="30126" r="3661" t="12990"/>
          <a:stretch/>
        </p:blipFill>
        <p:spPr>
          <a:xfrm>
            <a:off x="292325" y="551400"/>
            <a:ext cx="8750593" cy="45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66"/>
          <p:cNvPicPr preferRelativeResize="0"/>
          <p:nvPr/>
        </p:nvPicPr>
        <p:blipFill rotWithShape="1">
          <a:blip r:embed="rId3">
            <a:alphaModFix/>
          </a:blip>
          <a:srcRect b="26274" l="6422" r="16931" t="13516"/>
          <a:stretch/>
        </p:blipFill>
        <p:spPr>
          <a:xfrm>
            <a:off x="0" y="786147"/>
            <a:ext cx="9144001" cy="403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6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um Teste para este Flow</a:t>
            </a:r>
            <a:endParaRPr/>
          </a:p>
        </p:txBody>
      </p:sp>
      <p:sp>
        <p:nvSpPr>
          <p:cNvPr id="429" name="Google Shape;429;p67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Acesse a pasta “test -&gt; kotlin -&gt; com.example.flow” e abra o arquivo IOUFlowTests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Ajuste o setup dos testes para que você possa executar o seu Flow, inicializado o PayIOUFlow.Acceptor em todos os nós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Crie um IOU para que possa ser feito o pagamento dele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Execute o seu flow passando o valor total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Verifique se a execução foi OK.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8"/>
          <p:cNvPicPr preferRelativeResize="0"/>
          <p:nvPr/>
        </p:nvPicPr>
        <p:blipFill rotWithShape="1">
          <a:blip r:embed="rId3">
            <a:alphaModFix/>
          </a:blip>
          <a:srcRect b="13540" l="6416" r="14849" t="12989"/>
          <a:stretch/>
        </p:blipFill>
        <p:spPr>
          <a:xfrm>
            <a:off x="125725" y="520325"/>
            <a:ext cx="8812401" cy="46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type="title"/>
          </p:nvPr>
        </p:nvSpPr>
        <p:spPr>
          <a:xfrm>
            <a:off x="276141" y="1424575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Desafios 8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9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Construir um teste que garanta que o pagamento parcial está funcionando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Deve testar dois cenários</a:t>
            </a:r>
            <a:endParaRPr b="1">
              <a:solidFill>
                <a:srgbClr val="073763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lphaLcPeriod"/>
            </a:pPr>
            <a:r>
              <a:rPr b="1" lang="pt-BR">
                <a:solidFill>
                  <a:srgbClr val="073763"/>
                </a:solidFill>
              </a:rPr>
              <a:t>Conseguindo fazer um pagamento parcial e depois o pagamento total</a:t>
            </a:r>
            <a:endParaRPr b="1">
              <a:solidFill>
                <a:srgbClr val="073763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lphaLcPeriod"/>
            </a:pPr>
            <a:r>
              <a:rPr b="1" lang="pt-BR">
                <a:solidFill>
                  <a:srgbClr val="073763"/>
                </a:solidFill>
              </a:rPr>
              <a:t>Conseguindo fazer um pagamento parcial e depois não conseguindo fazer outro pagamento parcial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442" name="Google Shape;442;p69"/>
          <p:cNvSpPr txBox="1"/>
          <p:nvPr/>
        </p:nvSpPr>
        <p:spPr>
          <a:xfrm>
            <a:off x="2707100" y="-1177000"/>
            <a:ext cx="681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https://github.com/RodrigoBueno/cordapp-example-pay</a:t>
            </a:r>
            <a:endParaRPr b="1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7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Construir uma API para executar a função de pagamento</a:t>
            </a:r>
            <a:endParaRPr/>
          </a:p>
        </p:txBody>
      </p:sp>
      <p:sp>
        <p:nvSpPr>
          <p:cNvPr id="448" name="Google Shape;448;p70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Acesse a pasta “main -&gt; kotlin -&gt; com.example.api” e abra o arquivo “ExampleApi.kt”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Crie a função payIOU, ela deve receber um parâmetro do tipo String com o nome “iouId” e um parâmetro do tipo Int com o nome “paymentValue”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Você deve checar se o valor de iouId é um UUID válido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Você deve checar se o valor de paymentValue é maior do que zero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Inicialize o seu PayIOUFlow passando os valores do iouId e o paymentValue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71"/>
          <p:cNvPicPr preferRelativeResize="0"/>
          <p:nvPr/>
        </p:nvPicPr>
        <p:blipFill rotWithShape="1">
          <a:blip r:embed="rId3">
            <a:alphaModFix/>
          </a:blip>
          <a:srcRect b="20433" l="9105" r="2320" t="23072"/>
          <a:stretch/>
        </p:blipFill>
        <p:spPr>
          <a:xfrm>
            <a:off x="32775" y="1043775"/>
            <a:ext cx="9111223" cy="326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25883" l="26651" r="13846" t="20802"/>
          <a:stretch/>
        </p:blipFill>
        <p:spPr>
          <a:xfrm>
            <a:off x="-1" y="470825"/>
            <a:ext cx="9144000" cy="46129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2177450" y="1107750"/>
            <a:ext cx="22482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>
            <a:off x="276141" y="1424575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Desafios 9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2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Construir </a:t>
            </a:r>
            <a:r>
              <a:rPr lang="pt-BR">
                <a:solidFill>
                  <a:srgbClr val="073763"/>
                </a:solidFill>
              </a:rPr>
              <a:t>um </a:t>
            </a:r>
            <a:r>
              <a:rPr b="1" lang="pt-BR">
                <a:solidFill>
                  <a:srgbClr val="073763"/>
                </a:solidFill>
              </a:rPr>
              <a:t>Flow </a:t>
            </a:r>
            <a:r>
              <a:rPr lang="pt-BR">
                <a:solidFill>
                  <a:srgbClr val="073763"/>
                </a:solidFill>
              </a:rPr>
              <a:t>que </a:t>
            </a:r>
            <a:r>
              <a:rPr lang="pt-BR">
                <a:solidFill>
                  <a:srgbClr val="073763"/>
                </a:solidFill>
              </a:rPr>
              <a:t>faça a </a:t>
            </a:r>
            <a:r>
              <a:rPr b="1" lang="pt-BR">
                <a:solidFill>
                  <a:srgbClr val="073763"/>
                </a:solidFill>
              </a:rPr>
              <a:t>transferência </a:t>
            </a:r>
            <a:r>
              <a:rPr lang="pt-BR">
                <a:solidFill>
                  <a:srgbClr val="073763"/>
                </a:solidFill>
              </a:rPr>
              <a:t>do IOU de um </a:t>
            </a:r>
            <a:r>
              <a:rPr b="1" lang="pt-BR">
                <a:solidFill>
                  <a:srgbClr val="073763"/>
                </a:solidFill>
              </a:rPr>
              <a:t>Lender </a:t>
            </a:r>
            <a:r>
              <a:rPr lang="pt-BR">
                <a:solidFill>
                  <a:srgbClr val="073763"/>
                </a:solidFill>
              </a:rPr>
              <a:t>para outro </a:t>
            </a:r>
            <a:r>
              <a:rPr b="1" lang="pt-BR">
                <a:solidFill>
                  <a:srgbClr val="073763"/>
                </a:solidFill>
              </a:rPr>
              <a:t>Lender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Deve contemplar um </a:t>
            </a:r>
            <a:r>
              <a:rPr b="1" lang="pt-BR">
                <a:solidFill>
                  <a:srgbClr val="073763"/>
                </a:solidFill>
              </a:rPr>
              <a:t>novo comando</a:t>
            </a:r>
            <a:r>
              <a:rPr lang="pt-BR">
                <a:solidFill>
                  <a:srgbClr val="073763"/>
                </a:solidFill>
              </a:rPr>
              <a:t> no </a:t>
            </a:r>
            <a:r>
              <a:rPr b="1" lang="pt-BR">
                <a:solidFill>
                  <a:srgbClr val="073763"/>
                </a:solidFill>
              </a:rPr>
              <a:t>Contrato </a:t>
            </a:r>
            <a:r>
              <a:rPr lang="pt-BR">
                <a:solidFill>
                  <a:srgbClr val="073763"/>
                </a:solidFill>
              </a:rPr>
              <a:t>chamado </a:t>
            </a:r>
            <a:r>
              <a:rPr b="1" lang="pt-BR">
                <a:solidFill>
                  <a:srgbClr val="073763"/>
                </a:solidFill>
              </a:rPr>
              <a:t>Transfer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Deve contemplar um </a:t>
            </a:r>
            <a:r>
              <a:rPr b="1" lang="pt-BR">
                <a:solidFill>
                  <a:srgbClr val="073763"/>
                </a:solidFill>
              </a:rPr>
              <a:t>novo Flow </a:t>
            </a:r>
            <a:r>
              <a:rPr lang="pt-BR">
                <a:solidFill>
                  <a:srgbClr val="073763"/>
                </a:solidFill>
              </a:rPr>
              <a:t>para acionar o </a:t>
            </a:r>
            <a:r>
              <a:rPr b="1" lang="pt-BR">
                <a:solidFill>
                  <a:srgbClr val="073763"/>
                </a:solidFill>
              </a:rPr>
              <a:t>comando Transfer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Deve contemplar uma </a:t>
            </a:r>
            <a:r>
              <a:rPr b="1" lang="pt-BR">
                <a:solidFill>
                  <a:srgbClr val="073763"/>
                </a:solidFill>
              </a:rPr>
              <a:t>nova API </a:t>
            </a:r>
            <a:r>
              <a:rPr lang="pt-BR">
                <a:solidFill>
                  <a:srgbClr val="073763"/>
                </a:solidFill>
              </a:rPr>
              <a:t>para </a:t>
            </a:r>
            <a:r>
              <a:rPr b="1" lang="pt-BR">
                <a:solidFill>
                  <a:srgbClr val="073763"/>
                </a:solidFill>
              </a:rPr>
              <a:t>acionar </a:t>
            </a:r>
            <a:r>
              <a:rPr lang="pt-BR">
                <a:solidFill>
                  <a:srgbClr val="073763"/>
                </a:solidFill>
              </a:rPr>
              <a:t>o Flow de </a:t>
            </a:r>
            <a:r>
              <a:rPr b="1" lang="pt-BR">
                <a:solidFill>
                  <a:srgbClr val="073763"/>
                </a:solidFill>
              </a:rPr>
              <a:t>Transfer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lang="pt-BR">
                <a:solidFill>
                  <a:srgbClr val="073763"/>
                </a:solidFill>
              </a:rPr>
              <a:t>Deve contemplar um </a:t>
            </a:r>
            <a:r>
              <a:rPr b="1" lang="pt-BR">
                <a:solidFill>
                  <a:srgbClr val="073763"/>
                </a:solidFill>
              </a:rPr>
              <a:t>Teste </a:t>
            </a:r>
            <a:r>
              <a:rPr lang="pt-BR">
                <a:solidFill>
                  <a:srgbClr val="073763"/>
                </a:solidFill>
              </a:rPr>
              <a:t>para </a:t>
            </a:r>
            <a:r>
              <a:rPr b="1" lang="pt-BR">
                <a:solidFill>
                  <a:srgbClr val="073763"/>
                </a:solidFill>
              </a:rPr>
              <a:t>garantir </a:t>
            </a:r>
            <a:r>
              <a:rPr lang="pt-BR">
                <a:solidFill>
                  <a:srgbClr val="073763"/>
                </a:solidFill>
              </a:rPr>
              <a:t>que a função </a:t>
            </a:r>
            <a:r>
              <a:rPr b="1" lang="pt-BR">
                <a:solidFill>
                  <a:srgbClr val="073763"/>
                </a:solidFill>
              </a:rPr>
              <a:t>Transfer </a:t>
            </a:r>
            <a:r>
              <a:rPr lang="pt-BR">
                <a:solidFill>
                  <a:srgbClr val="073763"/>
                </a:solidFill>
              </a:rPr>
              <a:t>funcio</a:t>
            </a:r>
            <a:r>
              <a:rPr lang="pt-BR">
                <a:solidFill>
                  <a:srgbClr val="073763"/>
                </a:solidFill>
              </a:rPr>
              <a:t>na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3"/>
          <p:cNvSpPr txBox="1"/>
          <p:nvPr>
            <p:ph type="title"/>
          </p:nvPr>
        </p:nvSpPr>
        <p:spPr>
          <a:xfrm>
            <a:off x="276141" y="1424575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Desafios extras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3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Coloque uma data de vencimento no contrato e cobre juros caso esteja vencido o IOU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Permita trocar lender do IOU para que a dívida possa ser vendida para outra parte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AutoNum type="arabicPeriod"/>
            </a:pPr>
            <a:r>
              <a:rPr b="1" lang="pt-BR">
                <a:solidFill>
                  <a:srgbClr val="073763"/>
                </a:solidFill>
              </a:rPr>
              <a:t>Crie um modelo de parcelamento, quando todas as parcelas forem pagas, o State deve ser consumido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2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Adequar as validações de Create do Contract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Garantir que quando estamos executando o comando Create, a variável paymentValue deve estar zerada.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35348" l="31627" r="877" t="29948"/>
          <a:stretch/>
        </p:blipFill>
        <p:spPr>
          <a:xfrm>
            <a:off x="52450" y="1132375"/>
            <a:ext cx="8904526" cy="25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776825" y="3121025"/>
            <a:ext cx="45549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Desafio 3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que o contrato receba </a:t>
            </a:r>
            <a:r>
              <a:rPr lang="pt-BR">
                <a:solidFill>
                  <a:srgbClr val="FFFF00"/>
                </a:solidFill>
              </a:rPr>
              <a:t>Pagamentos </a:t>
            </a:r>
            <a:r>
              <a:rPr lang="pt-BR"/>
              <a:t>além da criação de Dívidas</a:t>
            </a:r>
            <a:endParaRPr/>
          </a:p>
        </p:txBody>
      </p:sp>
      <p:sp>
        <p:nvSpPr>
          <p:cNvPr id="148" name="Google Shape;148;p21"/>
          <p:cNvSpPr txBox="1"/>
          <p:nvPr>
            <p:ph idx="2" type="title"/>
          </p:nvPr>
        </p:nvSpPr>
        <p:spPr>
          <a:xfrm>
            <a:off x="4205975" y="55625"/>
            <a:ext cx="4791900" cy="49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Abrir o arquivo IOUContract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Criar o comando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abaixo do comando </a:t>
            </a:r>
            <a:r>
              <a:rPr b="1" lang="pt-BR">
                <a:solidFill>
                  <a:srgbClr val="FFFF00"/>
                </a:solidFill>
              </a:rPr>
              <a:t>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Verificar se o comando recebido na transação é </a:t>
            </a:r>
            <a:r>
              <a:rPr b="1" lang="pt-BR">
                <a:solidFill>
                  <a:srgbClr val="FFFF00"/>
                </a:solidFill>
              </a:rPr>
              <a:t>Commands </a:t>
            </a:r>
            <a:r>
              <a:rPr b="1" lang="pt-BR">
                <a:solidFill>
                  <a:srgbClr val="073763"/>
                </a:solidFill>
              </a:rPr>
              <a:t>ao invés de </a:t>
            </a:r>
            <a:r>
              <a:rPr b="1" lang="pt-BR">
                <a:solidFill>
                  <a:srgbClr val="FFFF00"/>
                </a:solidFill>
              </a:rPr>
              <a:t>Commands.Create</a:t>
            </a:r>
            <a:endParaRPr b="1">
              <a:solidFill>
                <a:srgbClr val="FFFF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Create </a:t>
            </a:r>
            <a:r>
              <a:rPr b="1" lang="pt-BR">
                <a:solidFill>
                  <a:srgbClr val="073763"/>
                </a:solidFill>
              </a:rPr>
              <a:t>executar as validações específicas para criação</a:t>
            </a:r>
            <a:endParaRPr b="1">
              <a:solidFill>
                <a:srgbClr val="07376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pt-BR">
                <a:solidFill>
                  <a:srgbClr val="073763"/>
                </a:solidFill>
              </a:rPr>
              <a:t>Quando a variável </a:t>
            </a:r>
            <a:r>
              <a:rPr b="1" lang="pt-BR">
                <a:solidFill>
                  <a:srgbClr val="FFFF00"/>
                </a:solidFill>
              </a:rPr>
              <a:t>command </a:t>
            </a:r>
            <a:r>
              <a:rPr b="1" lang="pt-BR">
                <a:solidFill>
                  <a:srgbClr val="073763"/>
                </a:solidFill>
              </a:rPr>
              <a:t>for do tipo </a:t>
            </a:r>
            <a:r>
              <a:rPr b="1" lang="pt-BR">
                <a:solidFill>
                  <a:srgbClr val="FFFF00"/>
                </a:solidFill>
              </a:rPr>
              <a:t>Pay </a:t>
            </a:r>
            <a:r>
              <a:rPr b="1" lang="pt-BR">
                <a:solidFill>
                  <a:srgbClr val="073763"/>
                </a:solidFill>
              </a:rPr>
              <a:t>executar as validações específicas para pagamento.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