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obster"/>
      <p:regular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regular.fntdata"/><Relationship Id="rId23" Type="http://schemas.openxmlformats.org/officeDocument/2006/relationships/font" Target="fonts/Lobst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a38043a2c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a38043a2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a38043a2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a38043a2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d244bc71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d244bc71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baef29786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baef29786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a38043a2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a38043a2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a38043a2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a38043a2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a38043a2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a38043a2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a38043a2c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a38043a2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a38043a2c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a38043a2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a38043a2c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a38043a2c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a38043a2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a38043a2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eckpoint">
  <p:cSld name="BIG_NUMBER"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7" name="Google Shape;8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473" y="4471928"/>
            <a:ext cx="160569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900" y="4117838"/>
            <a:ext cx="823600" cy="82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89" name="Google Shape;89;p11"/>
          <p:cNvSpPr txBox="1"/>
          <p:nvPr/>
        </p:nvSpPr>
        <p:spPr>
          <a:xfrm>
            <a:off x="6827700" y="4370914"/>
            <a:ext cx="1482000" cy="44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0" dist="0" endA="0" endPos="79000" fadeDir="5400012" kx="0" rotWithShape="0" algn="bl" stA="31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Checkpoint</a:t>
            </a:r>
            <a:endParaRPr sz="24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0" name="Google Shape;90;p11"/>
          <p:cNvSpPr txBox="1"/>
          <p:nvPr>
            <p:ph type="title"/>
          </p:nvPr>
        </p:nvSpPr>
        <p:spPr>
          <a:xfrm>
            <a:off x="730000" y="281825"/>
            <a:ext cx="7688400" cy="4190100"/>
          </a:xfrm>
          <a:prstGeom prst="rect">
            <a:avLst/>
          </a:prstGeom>
          <a:effectLst>
            <a:outerShdw blurRad="71438" rotWithShape="0" algn="bl" dir="5400000" dist="28575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6692100" y="-40500"/>
            <a:ext cx="2451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3D85C6"/>
                </a:solidFill>
              </a:rPr>
              <a:t>bbchain© Proibida a reprodução sem autorização.</a:t>
            </a:r>
            <a:endParaRPr sz="700">
              <a:solidFill>
                <a:srgbClr val="3D85C6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0B5394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6" name="Google Shape;10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9283" y="4532225"/>
            <a:ext cx="160569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6692100" y="-40500"/>
            <a:ext cx="2451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3D85C6"/>
                </a:solidFill>
              </a:rPr>
              <a:t>bbchain© Proibida a reprodução sem autorização.</a:t>
            </a:r>
            <a:endParaRPr sz="700">
              <a:solidFill>
                <a:srgbClr val="3D85C6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5046875" y="1390525"/>
            <a:ext cx="4305900" cy="3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AutoNum type="arabicPeriod"/>
              <a:defRPr>
                <a:solidFill>
                  <a:srgbClr val="073763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lphaLcPeriod"/>
              <a:defRPr>
                <a:solidFill>
                  <a:srgbClr val="073763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romanLcPeriod"/>
              <a:defRPr>
                <a:solidFill>
                  <a:srgbClr val="073763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rabicPeriod"/>
              <a:defRPr>
                <a:solidFill>
                  <a:srgbClr val="073763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lphaLcPeriod"/>
              <a:defRPr>
                <a:solidFill>
                  <a:srgbClr val="073763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romanLcPeriod"/>
              <a:defRPr>
                <a:solidFill>
                  <a:srgbClr val="073763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rabicPeriod"/>
              <a:defRPr>
                <a:solidFill>
                  <a:srgbClr val="073763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lphaLcPeriod"/>
              <a:defRPr>
                <a:solidFill>
                  <a:srgbClr val="073763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73763"/>
              </a:buClr>
              <a:buSzPts val="1100"/>
              <a:buAutoNum type="romanLcPeriod"/>
              <a:defRPr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14" name="Google Shape;114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9pPr>
          </a:lstStyle>
          <a:p/>
        </p:txBody>
      </p:sp>
      <p:grpSp>
        <p:nvGrpSpPr>
          <p:cNvPr id="118" name="Google Shape;118;p16"/>
          <p:cNvGrpSpPr/>
          <p:nvPr/>
        </p:nvGrpSpPr>
        <p:grpSpPr>
          <a:xfrm>
            <a:off x="258560" y="1211145"/>
            <a:ext cx="745763" cy="45826"/>
            <a:chOff x="4580561" y="2589004"/>
            <a:chExt cx="1064464" cy="25200"/>
          </a:xfrm>
        </p:grpSpPr>
        <p:sp>
          <p:nvSpPr>
            <p:cNvPr id="119" name="Google Shape;119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6"/>
          <p:cNvSpPr txBox="1"/>
          <p:nvPr>
            <p:ph idx="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4" name="Google Shape;124;p16"/>
          <p:cNvSpPr txBox="1"/>
          <p:nvPr/>
        </p:nvSpPr>
        <p:spPr>
          <a:xfrm rot="5400000">
            <a:off x="7870050" y="1311828"/>
            <a:ext cx="2451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9FC5E8"/>
                </a:solidFill>
              </a:rPr>
              <a:t>bbchain© Proibida a reprodução sem autorização.</a:t>
            </a:r>
            <a:endParaRPr sz="700">
              <a:solidFill>
                <a:srgbClr val="9FC5E8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258550" y="1478950"/>
            <a:ext cx="40053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2" type="body"/>
          </p:nvPr>
        </p:nvSpPr>
        <p:spPr>
          <a:xfrm>
            <a:off x="4717299" y="1478950"/>
            <a:ext cx="40053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" name="Google Shape;128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9pPr>
          </a:lstStyle>
          <a:p/>
        </p:txBody>
      </p:sp>
      <p:grpSp>
        <p:nvGrpSpPr>
          <p:cNvPr id="132" name="Google Shape;132;p17"/>
          <p:cNvGrpSpPr/>
          <p:nvPr/>
        </p:nvGrpSpPr>
        <p:grpSpPr>
          <a:xfrm>
            <a:off x="258560" y="1211145"/>
            <a:ext cx="745763" cy="45826"/>
            <a:chOff x="4580561" y="2589004"/>
            <a:chExt cx="1064464" cy="25200"/>
          </a:xfrm>
        </p:grpSpPr>
        <p:sp>
          <p:nvSpPr>
            <p:cNvPr id="133" name="Google Shape;133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7"/>
          <p:cNvSpPr txBox="1"/>
          <p:nvPr>
            <p:ph idx="3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idx="4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8" name="Google Shape;138;p17"/>
          <p:cNvSpPr txBox="1"/>
          <p:nvPr/>
        </p:nvSpPr>
        <p:spPr>
          <a:xfrm rot="5400000">
            <a:off x="7870050" y="1311828"/>
            <a:ext cx="2451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9FC5E8"/>
                </a:solidFill>
              </a:rPr>
              <a:t>bbchain© Proibida a reprodução sem autorização.</a:t>
            </a:r>
            <a:endParaRPr sz="700">
              <a:solidFill>
                <a:srgbClr val="9FC5E8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9pPr>
          </a:lstStyle>
          <a:p/>
        </p:txBody>
      </p:sp>
      <p:grpSp>
        <p:nvGrpSpPr>
          <p:cNvPr id="144" name="Google Shape;144;p18"/>
          <p:cNvGrpSpPr/>
          <p:nvPr/>
        </p:nvGrpSpPr>
        <p:grpSpPr>
          <a:xfrm>
            <a:off x="258560" y="1211145"/>
            <a:ext cx="745763" cy="45826"/>
            <a:chOff x="4580561" y="2589004"/>
            <a:chExt cx="1064464" cy="25200"/>
          </a:xfrm>
        </p:grpSpPr>
        <p:sp>
          <p:nvSpPr>
            <p:cNvPr id="145" name="Google Shape;145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8"/>
          <p:cNvSpPr txBox="1"/>
          <p:nvPr>
            <p:ph idx="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0" name="Google Shape;150;p18"/>
          <p:cNvSpPr txBox="1"/>
          <p:nvPr/>
        </p:nvSpPr>
        <p:spPr>
          <a:xfrm rot="5400000">
            <a:off x="7870050" y="1311828"/>
            <a:ext cx="2451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9FC5E8"/>
                </a:solidFill>
              </a:rPr>
              <a:t>bbchain© Proibida a reprodução sem autorização.</a:t>
            </a:r>
            <a:endParaRPr sz="700">
              <a:solidFill>
                <a:srgbClr val="9FC5E8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54" name="Google Shape;154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61" name="Google Shape;161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/>
          <p:nvPr/>
        </p:nvSpPr>
        <p:spPr>
          <a:xfrm>
            <a:off x="0" y="0"/>
            <a:ext cx="4013400" cy="5143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21"/>
          <p:cNvGrpSpPr/>
          <p:nvPr/>
        </p:nvGrpSpPr>
        <p:grpSpPr>
          <a:xfrm>
            <a:off x="394426" y="1191240"/>
            <a:ext cx="875308" cy="45826"/>
            <a:chOff x="4580561" y="2589004"/>
            <a:chExt cx="1064464" cy="25200"/>
          </a:xfrm>
        </p:grpSpPr>
        <p:sp>
          <p:nvSpPr>
            <p:cNvPr id="168" name="Google Shape;168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70" name="Google Shape;170;p21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1" name="Google Shape;171;p21"/>
          <p:cNvSpPr txBox="1"/>
          <p:nvPr>
            <p:ph idx="1" type="subTitle"/>
          </p:nvPr>
        </p:nvSpPr>
        <p:spPr>
          <a:xfrm>
            <a:off x="270883" y="3161525"/>
            <a:ext cx="3436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9pPr>
          </a:lstStyle>
          <a:p/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019" y="161700"/>
            <a:ext cx="1379375" cy="3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idx="2" type="title"/>
          </p:nvPr>
        </p:nvSpPr>
        <p:spPr>
          <a:xfrm>
            <a:off x="4205975" y="55625"/>
            <a:ext cx="4791900" cy="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21"/>
          <p:cNvSpPr txBox="1"/>
          <p:nvPr/>
        </p:nvSpPr>
        <p:spPr>
          <a:xfrm>
            <a:off x="1561500" y="-41753"/>
            <a:ext cx="2451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3D85C6"/>
                </a:solidFill>
              </a:rPr>
              <a:t>bbchain© Proibida a reprodução sem autorização.</a:t>
            </a:r>
            <a:endParaRPr sz="700">
              <a:solidFill>
                <a:srgbClr val="3D85C6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0B539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7" name="Google Shape;17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9283" y="4532225"/>
            <a:ext cx="160569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eckpoint">
  <p:cSld name="BIG_NUMBER"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473" y="4471928"/>
            <a:ext cx="160569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900" y="4117838"/>
            <a:ext cx="823600" cy="82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83" name="Google Shape;183;p23"/>
          <p:cNvSpPr txBox="1"/>
          <p:nvPr/>
        </p:nvSpPr>
        <p:spPr>
          <a:xfrm>
            <a:off x="6827700" y="4370914"/>
            <a:ext cx="1482000" cy="44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0" dist="0" endA="0" endPos="79000" fadeDir="5400012" kx="0" rotWithShape="0" algn="bl" stA="31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Checkpoint</a:t>
            </a:r>
            <a:endParaRPr sz="24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84" name="Google Shape;184;p23"/>
          <p:cNvSpPr txBox="1"/>
          <p:nvPr>
            <p:ph type="title"/>
          </p:nvPr>
        </p:nvSpPr>
        <p:spPr>
          <a:xfrm>
            <a:off x="730000" y="281825"/>
            <a:ext cx="7688400" cy="4190100"/>
          </a:xfrm>
          <a:prstGeom prst="rect">
            <a:avLst/>
          </a:prstGeom>
          <a:effectLst>
            <a:outerShdw blurRad="71438" rotWithShape="0" algn="bl" dir="5400000" dist="28575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5" name="Google Shape;185;p23"/>
          <p:cNvSpPr txBox="1"/>
          <p:nvPr/>
        </p:nvSpPr>
        <p:spPr>
          <a:xfrm>
            <a:off x="6692100" y="-61377"/>
            <a:ext cx="2451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3D85C6"/>
                </a:solidFill>
              </a:rPr>
              <a:t>bbchain© Proibida a reprodução sem autorização.</a:t>
            </a:r>
            <a:endParaRPr sz="700">
              <a:solidFill>
                <a:srgbClr val="3D85C6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5046875" y="1390525"/>
            <a:ext cx="4305900" cy="3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AutoNum type="arabicPeriod"/>
              <a:defRPr>
                <a:solidFill>
                  <a:srgbClr val="073763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lphaLcPeriod"/>
              <a:defRPr>
                <a:solidFill>
                  <a:srgbClr val="073763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romanLcPeriod"/>
              <a:defRPr>
                <a:solidFill>
                  <a:srgbClr val="073763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rabicPeriod"/>
              <a:defRPr>
                <a:solidFill>
                  <a:srgbClr val="073763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lphaLcPeriod"/>
              <a:defRPr>
                <a:solidFill>
                  <a:srgbClr val="073763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romanLcPeriod"/>
              <a:defRPr>
                <a:solidFill>
                  <a:srgbClr val="073763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rabicPeriod"/>
              <a:defRPr>
                <a:solidFill>
                  <a:srgbClr val="073763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lphaLcPeriod"/>
              <a:defRPr>
                <a:solidFill>
                  <a:srgbClr val="073763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73763"/>
              </a:buClr>
              <a:buSzPts val="1100"/>
              <a:buAutoNum type="romanLcPeriod"/>
              <a:defRPr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9pPr>
          </a:lstStyle>
          <a:p/>
        </p:txBody>
      </p:sp>
      <p:grpSp>
        <p:nvGrpSpPr>
          <p:cNvPr id="28" name="Google Shape;28;p4"/>
          <p:cNvGrpSpPr/>
          <p:nvPr/>
        </p:nvGrpSpPr>
        <p:grpSpPr>
          <a:xfrm>
            <a:off x="258560" y="1211145"/>
            <a:ext cx="745763" cy="45826"/>
            <a:chOff x="4580561" y="2589004"/>
            <a:chExt cx="1064464" cy="25200"/>
          </a:xfrm>
        </p:grpSpPr>
        <p:sp>
          <p:nvSpPr>
            <p:cNvPr id="29" name="Google Shape;29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4"/>
          <p:cNvSpPr txBox="1"/>
          <p:nvPr>
            <p:ph idx="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body"/>
          </p:nvPr>
        </p:nvSpPr>
        <p:spPr>
          <a:xfrm>
            <a:off x="258550" y="1478950"/>
            <a:ext cx="40053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717299" y="1478950"/>
            <a:ext cx="40053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" name="Google Shape;37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9pPr>
          </a:lstStyle>
          <a:p/>
        </p:txBody>
      </p:sp>
      <p:grpSp>
        <p:nvGrpSpPr>
          <p:cNvPr id="41" name="Google Shape;41;p5"/>
          <p:cNvGrpSpPr/>
          <p:nvPr/>
        </p:nvGrpSpPr>
        <p:grpSpPr>
          <a:xfrm>
            <a:off x="258560" y="1211145"/>
            <a:ext cx="745763" cy="45826"/>
            <a:chOff x="4580561" y="2589004"/>
            <a:chExt cx="1064464" cy="25200"/>
          </a:xfrm>
        </p:grpSpPr>
        <p:sp>
          <p:nvSpPr>
            <p:cNvPr id="42" name="Google Shape;4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5"/>
          <p:cNvSpPr txBox="1"/>
          <p:nvPr>
            <p:ph idx="3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5" name="Google Shape;4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/>
          <p:nvPr>
            <p:ph idx="4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9pPr>
          </a:lstStyle>
          <a:p/>
        </p:txBody>
      </p:sp>
      <p:grpSp>
        <p:nvGrpSpPr>
          <p:cNvPr id="52" name="Google Shape;52;p6"/>
          <p:cNvGrpSpPr/>
          <p:nvPr/>
        </p:nvGrpSpPr>
        <p:grpSpPr>
          <a:xfrm>
            <a:off x="258560" y="1211145"/>
            <a:ext cx="745763" cy="45826"/>
            <a:chOff x="4580561" y="2589004"/>
            <a:chExt cx="1064464" cy="25200"/>
          </a:xfrm>
        </p:grpSpPr>
        <p:sp>
          <p:nvSpPr>
            <p:cNvPr id="53" name="Google Shape;5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6"/>
          <p:cNvSpPr txBox="1"/>
          <p:nvPr>
            <p:ph idx="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6" name="Google Shape;5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1" name="Google Shape;6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8" name="Google Shape;6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0" y="0"/>
            <a:ext cx="4013400" cy="5143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9"/>
          <p:cNvGrpSpPr/>
          <p:nvPr/>
        </p:nvGrpSpPr>
        <p:grpSpPr>
          <a:xfrm>
            <a:off x="394426" y="1191240"/>
            <a:ext cx="875308" cy="45826"/>
            <a:chOff x="4580561" y="2589004"/>
            <a:chExt cx="1064464" cy="25200"/>
          </a:xfrm>
        </p:grpSpPr>
        <p:sp>
          <p:nvSpPr>
            <p:cNvPr id="75" name="Google Shape;7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7" name="Google Shape;77;p9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270883" y="3161525"/>
            <a:ext cx="3436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0" name="Google Shape;8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019" y="161700"/>
            <a:ext cx="1379375" cy="3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/>
          <p:nvPr>
            <p:ph idx="2" type="title"/>
          </p:nvPr>
        </p:nvSpPr>
        <p:spPr>
          <a:xfrm>
            <a:off x="4205975" y="55625"/>
            <a:ext cx="4791900" cy="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1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1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/>
          <p:nvPr/>
        </p:nvSpPr>
        <p:spPr>
          <a:xfrm>
            <a:off x="3907143" y="1201175"/>
            <a:ext cx="1394700" cy="651000"/>
          </a:xfrm>
          <a:prstGeom prst="ellipse">
            <a:avLst/>
          </a:prstGeom>
          <a:solidFill>
            <a:srgbClr val="0B5394">
              <a:alpha val="63849"/>
            </a:srgbClr>
          </a:solidFill>
          <a:ln>
            <a:noFill/>
          </a:ln>
          <a:effectLst>
            <a:outerShdw blurRad="57150" rotWithShape="0" algn="bl" dir="5400000" dist="57150">
              <a:srgbClr val="073763">
                <a:alpha val="67000"/>
              </a:srgbClr>
            </a:outerShdw>
            <a:reflection blurRad="0" dir="5400000" dist="38100" endA="0" endPos="30000" fadeDir="5400012" kx="0" rotWithShape="0" algn="bl" stA="23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93" name="Google Shape;193;p25"/>
          <p:cNvSpPr txBox="1"/>
          <p:nvPr>
            <p:ph type="ctrTitle"/>
          </p:nvPr>
        </p:nvSpPr>
        <p:spPr>
          <a:xfrm>
            <a:off x="0" y="75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04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3D85C6"/>
                </a:solidFill>
              </a:rPr>
              <a:t>PROJETO</a:t>
            </a:r>
            <a:endParaRPr sz="4800">
              <a:solidFill>
                <a:srgbClr val="3D85C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SMART CONTRACT DE UM</a:t>
            </a:r>
            <a:br>
              <a:rPr lang="pt-BR" sz="3600"/>
            </a:br>
            <a:r>
              <a:rPr lang="pt-BR" sz="3600"/>
              <a:t>TOKEN SIMPLIFICADO</a:t>
            </a:r>
            <a:endParaRPr sz="36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title"/>
          </p:nvPr>
        </p:nvSpPr>
        <p:spPr>
          <a:xfrm>
            <a:off x="729450" y="1219050"/>
            <a:ext cx="76884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</a:rPr>
              <a:t>As variáveis do tipo </a:t>
            </a:r>
            <a:r>
              <a:rPr i="1" lang="pt-BR" sz="2400">
                <a:solidFill>
                  <a:srgbClr val="FFFF00"/>
                </a:solidFill>
              </a:rPr>
              <a:t>mapping</a:t>
            </a:r>
            <a:r>
              <a:rPr lang="pt-BR" sz="2400">
                <a:solidFill>
                  <a:srgbClr val="FFFFFF"/>
                </a:solidFill>
              </a:rPr>
              <a:t> permitem guardar um conjunto de variáveis no formato `</a:t>
            </a:r>
            <a:r>
              <a:rPr lang="pt-BR" sz="2400">
                <a:solidFill>
                  <a:srgbClr val="FFFF00"/>
                </a:solidFill>
              </a:rPr>
              <a:t>chave =&gt; valor</a:t>
            </a:r>
            <a:r>
              <a:rPr lang="pt-BR" sz="2400">
                <a:solidFill>
                  <a:srgbClr val="FFFFFF"/>
                </a:solidFill>
              </a:rPr>
              <a:t>`, onde chave e valor são variáveis de qualquer tipo.</a:t>
            </a:r>
            <a:endParaRPr sz="2400" u="sng">
              <a:solidFill>
                <a:srgbClr val="FFFFFF"/>
              </a:solidFill>
            </a:endParaRPr>
          </a:p>
        </p:txBody>
      </p:sp>
      <p:sp>
        <p:nvSpPr>
          <p:cNvPr id="256" name="Google Shape;256;p34"/>
          <p:cNvSpPr txBox="1"/>
          <p:nvPr/>
        </p:nvSpPr>
        <p:spPr>
          <a:xfrm>
            <a:off x="113425" y="2515273"/>
            <a:ext cx="8910600" cy="1878900"/>
          </a:xfrm>
          <a:prstGeom prst="rect">
            <a:avLst/>
          </a:prstGeom>
          <a:solidFill>
            <a:srgbClr val="073763"/>
          </a:solidFill>
          <a:ln>
            <a:noFill/>
          </a:ln>
          <a:effectLst>
            <a:outerShdw blurRad="71438" rotWithShape="0" algn="bl" dir="5400000" dist="28575">
              <a:srgbClr val="000000">
                <a:alpha val="9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mapping( </a:t>
            </a:r>
            <a:r>
              <a:rPr b="1"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address =&gt; uint </a:t>
            </a:r>
            <a:r>
              <a:rPr b="1" lang="pt-BR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correntistas;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pt-BR" sz="1200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 depositar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uint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valor)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correntista[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msg.sender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pt-BR" sz="1200">
                <a:solidFill>
                  <a:srgbClr val="99FFFF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valor;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   function</a:t>
            </a:r>
            <a:r>
              <a:rPr b="1" lang="pt-BR" sz="1200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 saldo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uint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correntista[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msg.sender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34"/>
          <p:cNvSpPr/>
          <p:nvPr/>
        </p:nvSpPr>
        <p:spPr>
          <a:xfrm>
            <a:off x="10275" y="1088250"/>
            <a:ext cx="9144000" cy="3439200"/>
          </a:xfrm>
          <a:prstGeom prst="rect">
            <a:avLst/>
          </a:prstGeom>
          <a:solidFill>
            <a:srgbClr val="0B5394">
              <a:alpha val="3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37" y="123200"/>
            <a:ext cx="728025" cy="72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4"/>
          <p:cNvSpPr txBox="1"/>
          <p:nvPr>
            <p:ph type="title"/>
          </p:nvPr>
        </p:nvSpPr>
        <p:spPr>
          <a:xfrm>
            <a:off x="954775" y="123200"/>
            <a:ext cx="8069400" cy="916500"/>
          </a:xfrm>
          <a:prstGeom prst="rect">
            <a:avLst/>
          </a:prstGeom>
          <a:solidFill>
            <a:srgbClr val="073763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 contrato</a:t>
            </a: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"EscrituraImovel"</a:t>
            </a: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1) </a:t>
            </a: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Defina uma variável </a:t>
            </a:r>
            <a:r>
              <a:rPr lang="pt-BR" sz="1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mapping( address =&gt; bool ) </a:t>
            </a: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com nome de</a:t>
            </a: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i="1" lang="pt-BR" sz="1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testemunhas</a:t>
            </a:r>
            <a:r>
              <a:rPr lang="pt-BR" sz="1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2) Defina uma função </a:t>
            </a:r>
            <a:r>
              <a:rPr i="1" lang="pt-BR" sz="1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"assinar"</a:t>
            </a: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que coloque o endereço do </a:t>
            </a:r>
            <a:r>
              <a:rPr lang="pt-BR" sz="1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msg.sender como chave</a:t>
            </a: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pt-BR" sz="1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TRUE como valor</a:t>
            </a: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400" u="sng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34"/>
          <p:cNvSpPr txBox="1"/>
          <p:nvPr/>
        </p:nvSpPr>
        <p:spPr>
          <a:xfrm>
            <a:off x="0" y="845808"/>
            <a:ext cx="9549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Hands-on</a:t>
            </a:r>
            <a:endParaRPr b="1" sz="12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729450" y="1402175"/>
            <a:ext cx="4434600" cy="24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</a:rPr>
              <a:t>Crie o token </a:t>
            </a:r>
            <a:r>
              <a:rPr lang="pt-BR" sz="3000">
                <a:solidFill>
                  <a:srgbClr val="FFFF00"/>
                </a:solidFill>
              </a:rPr>
              <a:t>WonderlandCoin</a:t>
            </a:r>
            <a:endParaRPr sz="3000">
              <a:solidFill>
                <a:srgbClr val="FFFF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 sz="2400">
                <a:solidFill>
                  <a:srgbClr val="FFFFFF"/>
                </a:solidFill>
              </a:rPr>
              <a:t>Use </a:t>
            </a:r>
            <a:r>
              <a:rPr i="1" lang="pt-BR" sz="2400">
                <a:solidFill>
                  <a:srgbClr val="FFFF00"/>
                </a:solidFill>
              </a:rPr>
              <a:t>modifier</a:t>
            </a:r>
            <a:r>
              <a:rPr lang="pt-BR" sz="2400">
                <a:solidFill>
                  <a:srgbClr val="FFFFFF"/>
                </a:solidFill>
              </a:rPr>
              <a:t> para verificar saldo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 sz="2400">
                <a:solidFill>
                  <a:srgbClr val="FFFFFF"/>
                </a:solidFill>
              </a:rPr>
              <a:t>Use uma variável do tipo </a:t>
            </a:r>
            <a:r>
              <a:rPr i="1" lang="pt-BR" sz="2400">
                <a:solidFill>
                  <a:srgbClr val="FFFF00"/>
                </a:solidFill>
              </a:rPr>
              <a:t>mapping</a:t>
            </a:r>
            <a:r>
              <a:rPr lang="pt-BR" sz="2400">
                <a:solidFill>
                  <a:srgbClr val="FFFFFF"/>
                </a:solidFill>
              </a:rPr>
              <a:t> para guardar os saldos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266" name="Google Shape;2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887" y="205325"/>
            <a:ext cx="728025" cy="72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5"/>
          <p:cNvSpPr txBox="1"/>
          <p:nvPr/>
        </p:nvSpPr>
        <p:spPr>
          <a:xfrm>
            <a:off x="729450" y="927933"/>
            <a:ext cx="9549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Hands-on</a:t>
            </a:r>
            <a:endParaRPr b="1" sz="12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268" name="Google Shape;268;p35"/>
          <p:cNvPicPr preferRelativeResize="0"/>
          <p:nvPr/>
        </p:nvPicPr>
        <p:blipFill rotWithShape="1">
          <a:blip r:embed="rId4">
            <a:alphaModFix/>
          </a:blip>
          <a:srcRect b="0" l="57709" r="0" t="0"/>
          <a:stretch/>
        </p:blipFill>
        <p:spPr>
          <a:xfrm>
            <a:off x="5276975" y="0"/>
            <a:ext cx="3867024" cy="514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5802" y="3705675"/>
            <a:ext cx="3121576" cy="11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fizemos!</a:t>
            </a:r>
            <a:endParaRPr/>
          </a:p>
        </p:txBody>
      </p:sp>
      <p:sp>
        <p:nvSpPr>
          <p:cNvPr id="275" name="Google Shape;275;p36"/>
          <p:cNvSpPr txBox="1"/>
          <p:nvPr/>
        </p:nvSpPr>
        <p:spPr>
          <a:xfrm>
            <a:off x="0" y="4341750"/>
            <a:ext cx="4003800" cy="4404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5400000" dist="19050">
              <a:srgbClr val="000000">
                <a:alpha val="50000"/>
              </a:srgbClr>
            </a:outerShdw>
            <a:reflection blurRad="0" dir="0" dist="0" endA="0" endPos="79000" fadeDir="5400012" kx="0" rotWithShape="0" algn="bl" stA="31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  <a:latin typeface="Lobster"/>
                <a:ea typeface="Lobster"/>
                <a:cs typeface="Lobster"/>
                <a:sym typeface="Lobster"/>
              </a:rPr>
              <a:t>Checkpoint</a:t>
            </a:r>
            <a:endParaRPr sz="3000">
              <a:solidFill>
                <a:srgbClr val="00FF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276" name="Google Shape;2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950" y="2262588"/>
            <a:ext cx="1687200" cy="168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36000" stPos="0" sy="-100000" ky="0"/>
          </a:effectLst>
        </p:spPr>
      </p:pic>
      <p:sp>
        <p:nvSpPr>
          <p:cNvPr id="277" name="Google Shape;277;p36"/>
          <p:cNvSpPr txBox="1"/>
          <p:nvPr>
            <p:ph idx="2" type="title"/>
          </p:nvPr>
        </p:nvSpPr>
        <p:spPr>
          <a:xfrm>
            <a:off x="4003925" y="55625"/>
            <a:ext cx="5140200" cy="50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FF0000"/>
                </a:solidFill>
              </a:rPr>
              <a:t>Antes do desafio</a:t>
            </a:r>
            <a:r>
              <a:rPr lang="pt-BR">
                <a:solidFill>
                  <a:srgbClr val="073763"/>
                </a:solidFill>
              </a:rPr>
              <a:t>: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b="1" i="1" lang="pt-BR">
                <a:solidFill>
                  <a:srgbClr val="073763"/>
                </a:solidFill>
              </a:rPr>
              <a:t>modifier</a:t>
            </a:r>
            <a:r>
              <a:rPr lang="pt-BR">
                <a:solidFill>
                  <a:srgbClr val="073763"/>
                </a:solidFill>
              </a:rPr>
              <a:t> de funções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lang="pt-BR">
                <a:solidFill>
                  <a:srgbClr val="073763"/>
                </a:solidFill>
              </a:rPr>
              <a:t>Tipo de variável </a:t>
            </a:r>
            <a:r>
              <a:rPr b="1" i="1" lang="pt-BR">
                <a:solidFill>
                  <a:srgbClr val="073763"/>
                </a:solidFill>
              </a:rPr>
              <a:t>mapping</a:t>
            </a:r>
            <a:br>
              <a:rPr lang="pt-BR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FF0000"/>
                </a:solidFill>
              </a:rPr>
              <a:t>Desafio</a:t>
            </a:r>
            <a:r>
              <a:rPr lang="pt-BR">
                <a:solidFill>
                  <a:srgbClr val="073763"/>
                </a:solidFill>
              </a:rPr>
              <a:t>: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b="1" lang="pt-BR">
                <a:solidFill>
                  <a:srgbClr val="073763"/>
                </a:solidFill>
              </a:rPr>
              <a:t>Criar um token</a:t>
            </a:r>
            <a:r>
              <a:rPr lang="pt-BR">
                <a:solidFill>
                  <a:srgbClr val="073763"/>
                </a:solidFill>
              </a:rPr>
              <a:t> similar ao da Alice (</a:t>
            </a:r>
            <a:r>
              <a:rPr b="1" lang="pt-BR">
                <a:solidFill>
                  <a:srgbClr val="073763"/>
                </a:solidFill>
              </a:rPr>
              <a:t>Wonderland Coin</a:t>
            </a:r>
            <a:r>
              <a:rPr lang="pt-BR">
                <a:solidFill>
                  <a:srgbClr val="073763"/>
                </a:solidFill>
              </a:rPr>
              <a:t>)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idx="1" type="subTitle"/>
          </p:nvPr>
        </p:nvSpPr>
        <p:spPr>
          <a:xfrm>
            <a:off x="270875" y="3161525"/>
            <a:ext cx="3436800" cy="18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Criar o token </a:t>
            </a:r>
            <a:r>
              <a:rPr b="1" lang="pt-BR">
                <a:solidFill>
                  <a:srgbClr val="FFFF00"/>
                </a:solidFill>
              </a:rPr>
              <a:t>Wonderland Coin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99" name="Google Shape;199;p26"/>
          <p:cNvSpPr txBox="1"/>
          <p:nvPr>
            <p:ph idx="2" type="title"/>
          </p:nvPr>
        </p:nvSpPr>
        <p:spPr>
          <a:xfrm>
            <a:off x="4003925" y="55625"/>
            <a:ext cx="5140200" cy="50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FF0000"/>
                </a:solidFill>
              </a:rPr>
              <a:t>Antes do desafio</a:t>
            </a:r>
            <a:r>
              <a:rPr lang="pt-BR">
                <a:solidFill>
                  <a:srgbClr val="073763"/>
                </a:solidFill>
              </a:rPr>
              <a:t>: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b="1" i="1" lang="pt-BR">
                <a:solidFill>
                  <a:srgbClr val="073763"/>
                </a:solidFill>
              </a:rPr>
              <a:t>modifier</a:t>
            </a:r>
            <a:r>
              <a:rPr lang="pt-BR">
                <a:solidFill>
                  <a:srgbClr val="073763"/>
                </a:solidFill>
              </a:rPr>
              <a:t> de funções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lang="pt-BR">
                <a:solidFill>
                  <a:srgbClr val="073763"/>
                </a:solidFill>
              </a:rPr>
              <a:t>Tipo de variável </a:t>
            </a:r>
            <a:r>
              <a:rPr b="1" i="1" lang="pt-BR">
                <a:solidFill>
                  <a:srgbClr val="073763"/>
                </a:solidFill>
              </a:rPr>
              <a:t>mapping</a:t>
            </a:r>
            <a:br>
              <a:rPr lang="pt-BR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FF0000"/>
                </a:solidFill>
              </a:rPr>
              <a:t>Desafio</a:t>
            </a:r>
            <a:r>
              <a:rPr lang="pt-BR">
                <a:solidFill>
                  <a:srgbClr val="073763"/>
                </a:solidFill>
              </a:rPr>
              <a:t>: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b="1" lang="pt-BR">
                <a:solidFill>
                  <a:srgbClr val="073763"/>
                </a:solidFill>
              </a:rPr>
              <a:t>Criar um token</a:t>
            </a:r>
            <a:r>
              <a:rPr lang="pt-BR">
                <a:solidFill>
                  <a:srgbClr val="073763"/>
                </a:solidFill>
              </a:rPr>
              <a:t> similar ao da Alice (</a:t>
            </a:r>
            <a:r>
              <a:rPr b="1" lang="pt-BR">
                <a:solidFill>
                  <a:srgbClr val="073763"/>
                </a:solidFill>
              </a:rPr>
              <a:t>Wonderland Coin</a:t>
            </a:r>
            <a:r>
              <a:rPr lang="pt-BR">
                <a:solidFill>
                  <a:srgbClr val="073763"/>
                </a:solidFill>
              </a:rPr>
              <a:t>)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00" name="Google Shape;200;p26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vamos fazer neste projeto!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idx="1" type="subTitle"/>
          </p:nvPr>
        </p:nvSpPr>
        <p:spPr>
          <a:xfrm>
            <a:off x="270875" y="3161525"/>
            <a:ext cx="3436800" cy="18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Criar o token </a:t>
            </a:r>
            <a:r>
              <a:rPr b="1" lang="pt-BR">
                <a:solidFill>
                  <a:srgbClr val="FFFF00"/>
                </a:solidFill>
              </a:rPr>
              <a:t>Wonderland Coin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206" name="Google Shape;206;p27"/>
          <p:cNvSpPr txBox="1"/>
          <p:nvPr>
            <p:ph idx="2" type="title"/>
          </p:nvPr>
        </p:nvSpPr>
        <p:spPr>
          <a:xfrm>
            <a:off x="4003925" y="55625"/>
            <a:ext cx="5140200" cy="50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FF0000"/>
                </a:solidFill>
              </a:rPr>
              <a:t>Antes do desafio</a:t>
            </a:r>
            <a:r>
              <a:rPr lang="pt-BR">
                <a:solidFill>
                  <a:srgbClr val="073763"/>
                </a:solidFill>
              </a:rPr>
              <a:t>: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b="1" i="1" lang="pt-BR">
                <a:solidFill>
                  <a:srgbClr val="FF0000"/>
                </a:solidFill>
              </a:rPr>
              <a:t>modifier</a:t>
            </a:r>
            <a:r>
              <a:rPr lang="pt-BR">
                <a:solidFill>
                  <a:srgbClr val="FF0000"/>
                </a:solidFill>
              </a:rPr>
              <a:t> de funções</a:t>
            </a:r>
            <a:endParaRPr>
              <a:solidFill>
                <a:srgbClr val="FF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lang="pt-BR">
                <a:solidFill>
                  <a:srgbClr val="073763"/>
                </a:solidFill>
              </a:rPr>
              <a:t>Tipo de variável </a:t>
            </a:r>
            <a:r>
              <a:rPr b="1" i="1" lang="pt-BR">
                <a:solidFill>
                  <a:srgbClr val="073763"/>
                </a:solidFill>
              </a:rPr>
              <a:t>mapping</a:t>
            </a:r>
            <a:br>
              <a:rPr lang="pt-BR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FF0000"/>
                </a:solidFill>
              </a:rPr>
              <a:t>Desafio</a:t>
            </a:r>
            <a:r>
              <a:rPr lang="pt-BR">
                <a:solidFill>
                  <a:srgbClr val="073763"/>
                </a:solidFill>
              </a:rPr>
              <a:t>: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b="1" lang="pt-BR">
                <a:solidFill>
                  <a:srgbClr val="073763"/>
                </a:solidFill>
              </a:rPr>
              <a:t>Criar um token</a:t>
            </a:r>
            <a:r>
              <a:rPr lang="pt-BR">
                <a:solidFill>
                  <a:srgbClr val="073763"/>
                </a:solidFill>
              </a:rPr>
              <a:t> similar ao da Alice (</a:t>
            </a:r>
            <a:r>
              <a:rPr b="1" lang="pt-BR">
                <a:solidFill>
                  <a:srgbClr val="073763"/>
                </a:solidFill>
              </a:rPr>
              <a:t>Wonderland Coin</a:t>
            </a:r>
            <a:r>
              <a:rPr lang="pt-BR">
                <a:solidFill>
                  <a:srgbClr val="073763"/>
                </a:solidFill>
              </a:rPr>
              <a:t>)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07" name="Google Shape;207;p27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vamos fazer neste projeto!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729450" y="1219050"/>
            <a:ext cx="76884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</a:rPr>
              <a:t>Os </a:t>
            </a:r>
            <a:r>
              <a:rPr i="1" lang="pt-BR" sz="2400">
                <a:solidFill>
                  <a:srgbClr val="FFFF00"/>
                </a:solidFill>
              </a:rPr>
              <a:t>modifiers</a:t>
            </a:r>
            <a:r>
              <a:rPr lang="pt-BR" sz="2400">
                <a:solidFill>
                  <a:srgbClr val="FFFFFF"/>
                </a:solidFill>
              </a:rPr>
              <a:t> podem ser usados para melhorar a semântica do contrato em uma forma declarativa. </a:t>
            </a:r>
            <a:br>
              <a:rPr lang="pt-BR" sz="2400">
                <a:solidFill>
                  <a:srgbClr val="FFFFFF"/>
                </a:solidFill>
              </a:rPr>
            </a:br>
            <a:r>
              <a:rPr lang="pt-BR" sz="2400">
                <a:solidFill>
                  <a:srgbClr val="FFFFFF"/>
                </a:solidFill>
              </a:rPr>
              <a:t>São usadas para </a:t>
            </a:r>
            <a:r>
              <a:rPr lang="pt-BR" sz="2400">
                <a:solidFill>
                  <a:srgbClr val="FFFF00"/>
                </a:solidFill>
              </a:rPr>
              <a:t>reutilizar</a:t>
            </a:r>
            <a:r>
              <a:rPr lang="pt-BR" sz="2400">
                <a:solidFill>
                  <a:srgbClr val="FFFFFF"/>
                </a:solidFill>
              </a:rPr>
              <a:t> código de </a:t>
            </a:r>
            <a:r>
              <a:rPr lang="pt-BR" sz="2400">
                <a:solidFill>
                  <a:srgbClr val="FFFF00"/>
                </a:solidFill>
              </a:rPr>
              <a:t>validação</a:t>
            </a:r>
            <a:r>
              <a:rPr lang="pt-BR" sz="2400">
                <a:solidFill>
                  <a:srgbClr val="FFFFFF"/>
                </a:solidFill>
              </a:rPr>
              <a:t>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rgbClr val="FFFFFF"/>
              </a:solidFill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113425" y="2484474"/>
            <a:ext cx="8910600" cy="1878900"/>
          </a:xfrm>
          <a:prstGeom prst="rect">
            <a:avLst/>
          </a:prstGeom>
          <a:solidFill>
            <a:srgbClr val="073763"/>
          </a:solidFill>
          <a:ln>
            <a:noFill/>
          </a:ln>
          <a:effectLst>
            <a:outerShdw blurRad="71438" rotWithShape="0" algn="bl" dir="5400000" dist="28575">
              <a:srgbClr val="000000">
                <a:alpha val="9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200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uint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idade  </a:t>
            </a:r>
            <a:r>
              <a:rPr b="1" lang="pt-BR" sz="1200">
                <a:solidFill>
                  <a:srgbClr val="99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pt-BR" sz="1200">
                <a:solidFill>
                  <a:srgbClr val="D1F1A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7285B7"/>
                </a:solidFill>
                <a:latin typeface="Courier New"/>
                <a:ea typeface="Courier New"/>
                <a:cs typeface="Courier New"/>
                <a:sym typeface="Courier New"/>
              </a:rPr>
              <a:t>// MODIFIER</a:t>
            </a:r>
            <a:endParaRPr b="1" sz="1200">
              <a:solidFill>
                <a:srgbClr val="7285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b="1" lang="pt-BR" sz="1200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 somenteIdadeMaior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uint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novaIdade) 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(novaIdade </a:t>
            </a:r>
            <a:r>
              <a:rPr b="1" lang="pt-BR" sz="1200">
                <a:solidFill>
                  <a:srgbClr val="99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idade, </a:t>
            </a:r>
            <a:r>
              <a:rPr b="1" lang="pt-BR" sz="1200">
                <a:solidFill>
                  <a:srgbClr val="D1F1A9"/>
                </a:solidFill>
                <a:latin typeface="Courier New"/>
                <a:ea typeface="Courier New"/>
                <a:cs typeface="Courier New"/>
                <a:sym typeface="Courier New"/>
              </a:rPr>
              <a:t>"Nova idade de ser maior do que idade atual."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_;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7285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pt-BR" sz="1200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 alterarIdade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uint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novaIdade) 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somenteIdadeMaior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(novaIdade) 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idade </a:t>
            </a:r>
            <a:r>
              <a:rPr b="1" lang="pt-BR" sz="1200">
                <a:solidFill>
                  <a:srgbClr val="99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novaIdade;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729450" y="1219050"/>
            <a:ext cx="76884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</a:rPr>
              <a:t>Os </a:t>
            </a:r>
            <a:r>
              <a:rPr i="1" lang="pt-BR" sz="2400">
                <a:solidFill>
                  <a:srgbClr val="FFFF00"/>
                </a:solidFill>
              </a:rPr>
              <a:t>modifiers</a:t>
            </a:r>
            <a:r>
              <a:rPr lang="pt-BR" sz="2400">
                <a:solidFill>
                  <a:srgbClr val="FFFFFF"/>
                </a:solidFill>
              </a:rPr>
              <a:t> podem ser usados para melhorar a semântica do contrato em uma forma declarativa. </a:t>
            </a:r>
            <a:br>
              <a:rPr lang="pt-BR" sz="2400">
                <a:solidFill>
                  <a:srgbClr val="FFFFFF"/>
                </a:solidFill>
              </a:rPr>
            </a:br>
            <a:r>
              <a:rPr lang="pt-BR" sz="2400">
                <a:solidFill>
                  <a:srgbClr val="FFFFFF"/>
                </a:solidFill>
              </a:rPr>
              <a:t>São usadas para </a:t>
            </a:r>
            <a:r>
              <a:rPr lang="pt-BR" sz="2400">
                <a:solidFill>
                  <a:srgbClr val="FFFF00"/>
                </a:solidFill>
              </a:rPr>
              <a:t>reutilizar</a:t>
            </a:r>
            <a:r>
              <a:rPr lang="pt-BR" sz="2400">
                <a:solidFill>
                  <a:srgbClr val="FFFFFF"/>
                </a:solidFill>
              </a:rPr>
              <a:t> código de </a:t>
            </a:r>
            <a:r>
              <a:rPr lang="pt-BR" sz="2400">
                <a:solidFill>
                  <a:srgbClr val="FFFF00"/>
                </a:solidFill>
              </a:rPr>
              <a:t>validação</a:t>
            </a:r>
            <a:r>
              <a:rPr lang="pt-BR" sz="2400">
                <a:solidFill>
                  <a:srgbClr val="FFFFFF"/>
                </a:solidFill>
              </a:rPr>
              <a:t>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rgbClr val="FFFFFF"/>
              </a:solidFill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113425" y="2484474"/>
            <a:ext cx="8910600" cy="1878900"/>
          </a:xfrm>
          <a:prstGeom prst="rect">
            <a:avLst/>
          </a:prstGeom>
          <a:solidFill>
            <a:srgbClr val="073763"/>
          </a:solidFill>
          <a:ln>
            <a:noFill/>
          </a:ln>
          <a:effectLst>
            <a:outerShdw blurRad="71438" rotWithShape="0" algn="bl" dir="5400000" dist="28575">
              <a:srgbClr val="000000">
                <a:alpha val="9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200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uint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idade  </a:t>
            </a:r>
            <a:r>
              <a:rPr b="1" lang="pt-BR" sz="1200">
                <a:solidFill>
                  <a:srgbClr val="99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pt-BR" sz="1200">
                <a:solidFill>
                  <a:srgbClr val="D1F1A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7285B7"/>
                </a:solidFill>
                <a:latin typeface="Courier New"/>
                <a:ea typeface="Courier New"/>
                <a:cs typeface="Courier New"/>
                <a:sym typeface="Courier New"/>
              </a:rPr>
              <a:t>// MODIFIER</a:t>
            </a:r>
            <a:endParaRPr b="1" sz="1200">
              <a:solidFill>
                <a:srgbClr val="7285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b="1" lang="pt-BR" sz="1200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 somenteIdadeMaior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uint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novaIdade) 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(novaIdade </a:t>
            </a:r>
            <a:r>
              <a:rPr b="1" lang="pt-BR" sz="1200">
                <a:solidFill>
                  <a:srgbClr val="99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idade, </a:t>
            </a:r>
            <a:r>
              <a:rPr b="1" lang="pt-BR" sz="1200">
                <a:solidFill>
                  <a:srgbClr val="D1F1A9"/>
                </a:solidFill>
                <a:latin typeface="Courier New"/>
                <a:ea typeface="Courier New"/>
                <a:cs typeface="Courier New"/>
                <a:sym typeface="Courier New"/>
              </a:rPr>
              <a:t>"Nova idade de ser maior do que idade atual."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_;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7285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pt-BR" sz="1200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 alterarIdade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uint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novaIdade) 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somenteIdadeMaior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(novaIdade) 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idade </a:t>
            </a:r>
            <a:r>
              <a:rPr b="1" lang="pt-BR" sz="1200">
                <a:solidFill>
                  <a:srgbClr val="99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novaIdade;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29"/>
          <p:cNvSpPr/>
          <p:nvPr/>
        </p:nvSpPr>
        <p:spPr>
          <a:xfrm>
            <a:off x="10275" y="1088250"/>
            <a:ext cx="9144000" cy="3439200"/>
          </a:xfrm>
          <a:prstGeom prst="rect">
            <a:avLst/>
          </a:prstGeom>
          <a:solidFill>
            <a:srgbClr val="0B5394">
              <a:alpha val="3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37" y="123200"/>
            <a:ext cx="728025" cy="72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9"/>
          <p:cNvSpPr txBox="1"/>
          <p:nvPr>
            <p:ph type="title"/>
          </p:nvPr>
        </p:nvSpPr>
        <p:spPr>
          <a:xfrm>
            <a:off x="954775" y="123200"/>
            <a:ext cx="8069400" cy="916500"/>
          </a:xfrm>
          <a:prstGeom prst="rect">
            <a:avLst/>
          </a:prstGeom>
          <a:solidFill>
            <a:srgbClr val="073763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Defina um </a:t>
            </a:r>
            <a:r>
              <a:rPr lang="pt-BR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pt-BR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i="1" lang="pt-BR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somenteDono</a:t>
            </a:r>
            <a:r>
              <a:rPr lang="pt-BR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na função </a:t>
            </a:r>
            <a:r>
              <a:rPr i="1" lang="pt-BR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"alterarDono"</a:t>
            </a:r>
            <a:r>
              <a:rPr lang="pt-BR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do </a:t>
            </a:r>
            <a:r>
              <a:rPr lang="pt-BR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contrato "FigurinhaDaCopa".</a:t>
            </a:r>
            <a:endParaRPr sz="1600" u="sng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0" y="845808"/>
            <a:ext cx="9549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Hands-on</a:t>
            </a:r>
            <a:endParaRPr b="1" sz="12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idx="1" type="subTitle"/>
          </p:nvPr>
        </p:nvSpPr>
        <p:spPr>
          <a:xfrm>
            <a:off x="270875" y="3161525"/>
            <a:ext cx="3436800" cy="18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Criar o token </a:t>
            </a:r>
            <a:r>
              <a:rPr b="1" lang="pt-BR">
                <a:solidFill>
                  <a:srgbClr val="FFFF00"/>
                </a:solidFill>
              </a:rPr>
              <a:t>Wonderland Coin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229" name="Google Shape;229;p30"/>
          <p:cNvSpPr txBox="1"/>
          <p:nvPr>
            <p:ph idx="2" type="title"/>
          </p:nvPr>
        </p:nvSpPr>
        <p:spPr>
          <a:xfrm>
            <a:off x="4003925" y="55625"/>
            <a:ext cx="5140200" cy="50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FF0000"/>
                </a:solidFill>
              </a:rPr>
              <a:t>Antes do desafio</a:t>
            </a:r>
            <a:r>
              <a:rPr lang="pt-BR">
                <a:solidFill>
                  <a:srgbClr val="073763"/>
                </a:solidFill>
              </a:rPr>
              <a:t>: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b="1" i="1" lang="pt-BR">
                <a:solidFill>
                  <a:srgbClr val="073763"/>
                </a:solidFill>
              </a:rPr>
              <a:t>modifier</a:t>
            </a:r>
            <a:r>
              <a:rPr lang="pt-BR">
                <a:solidFill>
                  <a:srgbClr val="073763"/>
                </a:solidFill>
              </a:rPr>
              <a:t> de funções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lang="pt-BR">
                <a:solidFill>
                  <a:srgbClr val="FF0000"/>
                </a:solidFill>
              </a:rPr>
              <a:t>Tipo de variável </a:t>
            </a:r>
            <a:r>
              <a:rPr b="1" i="1" lang="pt-BR">
                <a:solidFill>
                  <a:srgbClr val="FF0000"/>
                </a:solidFill>
              </a:rPr>
              <a:t>mapping</a:t>
            </a:r>
            <a:br>
              <a:rPr lang="pt-BR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FF0000"/>
                </a:solidFill>
              </a:rPr>
              <a:t>Desafio</a:t>
            </a:r>
            <a:r>
              <a:rPr lang="pt-BR">
                <a:solidFill>
                  <a:srgbClr val="073763"/>
                </a:solidFill>
              </a:rPr>
              <a:t>: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b="1" lang="pt-BR">
                <a:solidFill>
                  <a:srgbClr val="073763"/>
                </a:solidFill>
              </a:rPr>
              <a:t>Criar um token</a:t>
            </a:r>
            <a:r>
              <a:rPr lang="pt-BR">
                <a:solidFill>
                  <a:srgbClr val="073763"/>
                </a:solidFill>
              </a:rPr>
              <a:t> similar ao da Alice (</a:t>
            </a:r>
            <a:r>
              <a:rPr b="1" lang="pt-BR">
                <a:solidFill>
                  <a:srgbClr val="073763"/>
                </a:solidFill>
              </a:rPr>
              <a:t>Wonderland Coin</a:t>
            </a:r>
            <a:r>
              <a:rPr lang="pt-BR">
                <a:solidFill>
                  <a:srgbClr val="073763"/>
                </a:solidFill>
              </a:rPr>
              <a:t>)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30" name="Google Shape;230;p30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vamos fazer neste projeto!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729450" y="1219050"/>
            <a:ext cx="76884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</a:rPr>
              <a:t>As variáveis do tipo</a:t>
            </a:r>
            <a:r>
              <a:rPr lang="pt-BR" sz="2400">
                <a:solidFill>
                  <a:srgbClr val="FFFFFF"/>
                </a:solidFill>
              </a:rPr>
              <a:t> </a:t>
            </a:r>
            <a:r>
              <a:rPr i="1" lang="pt-BR" sz="2400">
                <a:solidFill>
                  <a:srgbClr val="FFFF00"/>
                </a:solidFill>
              </a:rPr>
              <a:t>mapping</a:t>
            </a:r>
            <a:r>
              <a:rPr lang="pt-BR" sz="2400">
                <a:solidFill>
                  <a:srgbClr val="FFFFFF"/>
                </a:solidFill>
              </a:rPr>
              <a:t> permitem guardar um conjunto de variáveis no formato `</a:t>
            </a:r>
            <a:r>
              <a:rPr lang="pt-BR" sz="2400">
                <a:solidFill>
                  <a:srgbClr val="FFFF00"/>
                </a:solidFill>
              </a:rPr>
              <a:t>chave =&gt; valor</a:t>
            </a:r>
            <a:r>
              <a:rPr lang="pt-BR" sz="2400">
                <a:solidFill>
                  <a:srgbClr val="FFFFFF"/>
                </a:solidFill>
              </a:rPr>
              <a:t>`, onde chave e valor são variáveis de qualquer tipo.</a:t>
            </a:r>
            <a:endParaRPr sz="2400" u="sng">
              <a:solidFill>
                <a:srgbClr val="FFFFFF"/>
              </a:solidFill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113425" y="2515273"/>
            <a:ext cx="8910600" cy="1878900"/>
          </a:xfrm>
          <a:prstGeom prst="rect">
            <a:avLst/>
          </a:prstGeom>
          <a:solidFill>
            <a:srgbClr val="073763"/>
          </a:solidFill>
          <a:ln>
            <a:noFill/>
          </a:ln>
          <a:effectLst>
            <a:outerShdw blurRad="71438" rotWithShape="0" algn="bl" dir="5400000" dist="28575">
              <a:srgbClr val="000000">
                <a:alpha val="9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mapping</a:t>
            </a:r>
            <a:r>
              <a:rPr b="1"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address =&gt; uint )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correntistas;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pt-BR" sz="1200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 depositar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uint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valor)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correntista[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msg.sender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pt-BR" sz="1200">
                <a:solidFill>
                  <a:srgbClr val="99FFFF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valor;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   function</a:t>
            </a:r>
            <a:r>
              <a:rPr b="1" lang="pt-BR" sz="1200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 saldo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uint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correntista[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msg.sender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729450" y="1219050"/>
            <a:ext cx="76884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</a:rPr>
              <a:t>As variáveis do tipo </a:t>
            </a:r>
            <a:r>
              <a:rPr i="1" lang="pt-BR" sz="2400">
                <a:solidFill>
                  <a:srgbClr val="FFFF00"/>
                </a:solidFill>
              </a:rPr>
              <a:t>mapping</a:t>
            </a:r>
            <a:r>
              <a:rPr lang="pt-BR" sz="2400">
                <a:solidFill>
                  <a:srgbClr val="FFFFFF"/>
                </a:solidFill>
              </a:rPr>
              <a:t> permitem guardar um conjunto de variáveis no formato `</a:t>
            </a:r>
            <a:r>
              <a:rPr lang="pt-BR" sz="2400">
                <a:solidFill>
                  <a:srgbClr val="FFFF00"/>
                </a:solidFill>
              </a:rPr>
              <a:t>chave =&gt; valor</a:t>
            </a:r>
            <a:r>
              <a:rPr lang="pt-BR" sz="2400">
                <a:solidFill>
                  <a:srgbClr val="FFFFFF"/>
                </a:solidFill>
              </a:rPr>
              <a:t>`, onde chave e valor são variáveis de qualquer tipo.</a:t>
            </a:r>
            <a:endParaRPr sz="2400" u="sng">
              <a:solidFill>
                <a:srgbClr val="FFFFFF"/>
              </a:solidFill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113425" y="2515273"/>
            <a:ext cx="8910600" cy="1878900"/>
          </a:xfrm>
          <a:prstGeom prst="rect">
            <a:avLst/>
          </a:prstGeom>
          <a:solidFill>
            <a:srgbClr val="073763"/>
          </a:solidFill>
          <a:ln>
            <a:noFill/>
          </a:ln>
          <a:effectLst>
            <a:outerShdw blurRad="71438" rotWithShape="0" algn="bl" dir="5400000" dist="28575">
              <a:srgbClr val="000000">
                <a:alpha val="9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mapping</a:t>
            </a:r>
            <a:r>
              <a:rPr b="1"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address =&gt; uint )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correntistas;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pt-BR" sz="1200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 depositar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uint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valor)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correntista[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msg.sender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pt-BR" sz="1200">
                <a:solidFill>
                  <a:srgbClr val="99FFFF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valor;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   function</a:t>
            </a:r>
            <a:r>
              <a:rPr b="1" lang="pt-BR" sz="1200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 saldo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uint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correntista[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msg.sender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2992325" y="3111700"/>
            <a:ext cx="274500" cy="212400"/>
          </a:xfrm>
          <a:prstGeom prst="rect">
            <a:avLst/>
          </a:prstGeom>
          <a:solidFill>
            <a:srgbClr val="FF0000">
              <a:alpha val="6920"/>
            </a:srgbClr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729450" y="1219050"/>
            <a:ext cx="76884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</a:rPr>
              <a:t>As variáveis do tipo </a:t>
            </a:r>
            <a:r>
              <a:rPr i="1" lang="pt-BR" sz="2400">
                <a:solidFill>
                  <a:srgbClr val="FFFF00"/>
                </a:solidFill>
              </a:rPr>
              <a:t>mapping</a:t>
            </a:r>
            <a:r>
              <a:rPr lang="pt-BR" sz="2400">
                <a:solidFill>
                  <a:srgbClr val="FFFFFF"/>
                </a:solidFill>
              </a:rPr>
              <a:t> permitem guardar um conjunto de variáveis no formato `</a:t>
            </a:r>
            <a:r>
              <a:rPr lang="pt-BR" sz="2400">
                <a:solidFill>
                  <a:srgbClr val="FFFF00"/>
                </a:solidFill>
              </a:rPr>
              <a:t>chave =&gt; valor</a:t>
            </a:r>
            <a:r>
              <a:rPr lang="pt-BR" sz="2400">
                <a:solidFill>
                  <a:srgbClr val="FFFFFF"/>
                </a:solidFill>
              </a:rPr>
              <a:t>`, onde chave e valor são variáveis de qualquer tipo.</a:t>
            </a:r>
            <a:endParaRPr sz="2400" u="sng">
              <a:solidFill>
                <a:srgbClr val="FFFFFF"/>
              </a:solidFill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113425" y="2515273"/>
            <a:ext cx="8910600" cy="1878900"/>
          </a:xfrm>
          <a:prstGeom prst="rect">
            <a:avLst/>
          </a:prstGeom>
          <a:solidFill>
            <a:srgbClr val="073763"/>
          </a:solidFill>
          <a:ln>
            <a:noFill/>
          </a:ln>
          <a:effectLst>
            <a:outerShdw blurRad="71438" rotWithShape="0" algn="bl" dir="5400000" dist="28575">
              <a:srgbClr val="000000">
                <a:alpha val="9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mapping</a:t>
            </a:r>
            <a:r>
              <a:rPr b="1"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address =&gt; uint )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correntistas;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pt-BR" sz="1200">
                <a:solidFill>
                  <a:srgbClr val="BBDAFF"/>
                </a:solidFill>
                <a:latin typeface="Courier New"/>
                <a:ea typeface="Courier New"/>
                <a:cs typeface="Courier New"/>
                <a:sym typeface="Courier New"/>
              </a:rPr>
              <a:t> depositar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rgbClr val="FFEEAD"/>
                </a:solidFill>
                <a:latin typeface="Courier New"/>
                <a:ea typeface="Courier New"/>
                <a:cs typeface="Courier New"/>
                <a:sym typeface="Courier New"/>
              </a:rPr>
              <a:t>uint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valor) 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correntista[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msg.sender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pt-BR" sz="1200">
                <a:solidFill>
                  <a:srgbClr val="99FFFF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valor;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correntista[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msg.sender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pt-BR" sz="1200">
                <a:solidFill>
                  <a:srgbClr val="99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correntista[</a:t>
            </a:r>
            <a:r>
              <a:rPr b="1" lang="pt-BR" sz="1200">
                <a:solidFill>
                  <a:srgbClr val="EBBBFF"/>
                </a:solidFill>
                <a:latin typeface="Courier New"/>
                <a:ea typeface="Courier New"/>
                <a:cs typeface="Courier New"/>
                <a:sym typeface="Courier New"/>
              </a:rPr>
              <a:t>msg.sender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pt-BR" sz="1200">
                <a:solidFill>
                  <a:srgbClr val="99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valor;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33"/>
          <p:cNvSpPr/>
          <p:nvPr/>
        </p:nvSpPr>
        <p:spPr>
          <a:xfrm>
            <a:off x="2009650" y="3306475"/>
            <a:ext cx="221400" cy="2037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