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Lobster"/>
      <p:regular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FD3C7DE-5324-4A42-AF80-039600FF0BC6}">
  <a:tblStyle styleId="{AFD3C7DE-5324-4A42-AF80-039600FF0BC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Raleway-regular.fntdata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Raleway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4.xml"/><Relationship Id="rId33" Type="http://schemas.openxmlformats.org/officeDocument/2006/relationships/font" Target="fonts/Lato-regular.fntdata"/><Relationship Id="rId10" Type="http://schemas.openxmlformats.org/officeDocument/2006/relationships/slide" Target="slides/slide3.xml"/><Relationship Id="rId32" Type="http://schemas.openxmlformats.org/officeDocument/2006/relationships/font" Target="fonts/Lobster-regular.fntdata"/><Relationship Id="rId13" Type="http://schemas.openxmlformats.org/officeDocument/2006/relationships/slide" Target="slides/slide6.xml"/><Relationship Id="rId35" Type="http://schemas.openxmlformats.org/officeDocument/2006/relationships/font" Target="fonts/Lato-italic.fntdata"/><Relationship Id="rId12" Type="http://schemas.openxmlformats.org/officeDocument/2006/relationships/slide" Target="slides/slide5.xml"/><Relationship Id="rId34" Type="http://schemas.openxmlformats.org/officeDocument/2006/relationships/font" Target="fonts/Lato-bold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36" Type="http://schemas.openxmlformats.org/officeDocument/2006/relationships/font" Target="fonts/Lato-bold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a38044478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a38044478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a3804447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a3804447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a3804447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a3804447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a38044478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a38044478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a38044478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a38044478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a3804447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a3804447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a38043a2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a38043a2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a416b75c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a416b75c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a416b75c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a416b75c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a416b75c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a416b75c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baef29786_5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baef29786_5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a38044478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a38044478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a3804447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a3804447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a38043a2c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a38043a2c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a3804447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a3804447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a3804447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a3804447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a38044478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a38044478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a38044478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a38044478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a38044478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a38044478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200"/>
              <a:buNone/>
              <a:defRPr sz="4200">
                <a:solidFill>
                  <a:srgbClr val="07376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200"/>
              <a:buNone/>
              <a:defRPr sz="4200">
                <a:solidFill>
                  <a:srgbClr val="07376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200"/>
              <a:buNone/>
              <a:defRPr sz="4200">
                <a:solidFill>
                  <a:srgbClr val="07376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200"/>
              <a:buNone/>
              <a:defRPr sz="4200">
                <a:solidFill>
                  <a:srgbClr val="07376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200"/>
              <a:buNone/>
              <a:defRPr sz="4200">
                <a:solidFill>
                  <a:srgbClr val="07376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200"/>
              <a:buNone/>
              <a:defRPr sz="4200">
                <a:solidFill>
                  <a:srgbClr val="07376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200"/>
              <a:buNone/>
              <a:defRPr sz="4200">
                <a:solidFill>
                  <a:srgbClr val="07376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200"/>
              <a:buNone/>
              <a:defRPr sz="4200">
                <a:solidFill>
                  <a:srgbClr val="07376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200"/>
              <a:buNone/>
              <a:defRPr sz="4200">
                <a:solidFill>
                  <a:srgbClr val="073763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0847" y="70460"/>
            <a:ext cx="1285375" cy="315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heckpoint">
  <p:cSld name="BIG_NUMBER"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7" name="Google Shape;8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473" y="4471928"/>
            <a:ext cx="1605694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6900" y="4117838"/>
            <a:ext cx="823600" cy="823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89" name="Google Shape;89;p11"/>
          <p:cNvSpPr txBox="1"/>
          <p:nvPr/>
        </p:nvSpPr>
        <p:spPr>
          <a:xfrm>
            <a:off x="6827700" y="4370914"/>
            <a:ext cx="1482000" cy="440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0" dist="0" endA="0" endPos="79000" fadeDir="5400012" kx="0" rotWithShape="0" algn="bl" stA="31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Checkpoint</a:t>
            </a:r>
            <a:endParaRPr sz="2400">
              <a:solidFill>
                <a:srgbClr val="FFFFFF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90" name="Google Shape;90;p11"/>
          <p:cNvSpPr txBox="1"/>
          <p:nvPr>
            <p:ph type="title"/>
          </p:nvPr>
        </p:nvSpPr>
        <p:spPr>
          <a:xfrm>
            <a:off x="730000" y="281825"/>
            <a:ext cx="7688400" cy="4190100"/>
          </a:xfrm>
          <a:prstGeom prst="rect">
            <a:avLst/>
          </a:prstGeom>
          <a:effectLst>
            <a:outerShdw blurRad="71438" rotWithShape="0" algn="bl" dir="5400000" dist="28575">
              <a:srgbClr val="000000">
                <a:alpha val="60000"/>
              </a:srgbClr>
            </a:outerShdw>
          </a:effectLst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b="0" sz="2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b="0" sz="2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b="0" sz="2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b="0" sz="2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b="0" sz="2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b="0" sz="2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b="0" sz="2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b="0" sz="2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200"/>
              <a:buNone/>
              <a:defRPr sz="4200">
                <a:solidFill>
                  <a:srgbClr val="07376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200"/>
              <a:buNone/>
              <a:defRPr sz="4200">
                <a:solidFill>
                  <a:srgbClr val="07376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200"/>
              <a:buNone/>
              <a:defRPr sz="4200">
                <a:solidFill>
                  <a:srgbClr val="07376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200"/>
              <a:buNone/>
              <a:defRPr sz="4200">
                <a:solidFill>
                  <a:srgbClr val="07376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200"/>
              <a:buNone/>
              <a:defRPr sz="4200">
                <a:solidFill>
                  <a:srgbClr val="07376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200"/>
              <a:buNone/>
              <a:defRPr sz="4200">
                <a:solidFill>
                  <a:srgbClr val="07376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200"/>
              <a:buNone/>
              <a:defRPr sz="4200">
                <a:solidFill>
                  <a:srgbClr val="07376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200"/>
              <a:buNone/>
              <a:defRPr sz="4200">
                <a:solidFill>
                  <a:srgbClr val="07376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200"/>
              <a:buNone/>
              <a:defRPr sz="4200">
                <a:solidFill>
                  <a:srgbClr val="073763"/>
                </a:solidFill>
              </a:defRPr>
            </a:lvl9pPr>
          </a:lstStyle>
          <a:p/>
        </p:txBody>
      </p:sp>
      <p:sp>
        <p:nvSpPr>
          <p:cNvPr id="99" name="Google Shape;99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0847" y="70460"/>
            <a:ext cx="1285375" cy="31508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/>
          <p:nvPr/>
        </p:nvSpPr>
        <p:spPr>
          <a:xfrm>
            <a:off x="6692100" y="-40500"/>
            <a:ext cx="2451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3D85C6"/>
                </a:solidFill>
              </a:rPr>
              <a:t>bbchain© Proibida a reprodução sem autorização.</a:t>
            </a:r>
            <a:endParaRPr sz="700">
              <a:solidFill>
                <a:srgbClr val="3D85C6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0B5394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6" name="Google Shape;106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" name="Google Shape;108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10" name="Google Shape;11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9283" y="4532225"/>
            <a:ext cx="1605694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5"/>
          <p:cNvSpPr txBox="1"/>
          <p:nvPr/>
        </p:nvSpPr>
        <p:spPr>
          <a:xfrm>
            <a:off x="6692100" y="-40500"/>
            <a:ext cx="2451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3D85C6"/>
                </a:solidFill>
              </a:rPr>
              <a:t>bbchain© Proibida a reprodução sem autorização.</a:t>
            </a:r>
            <a:endParaRPr sz="700">
              <a:solidFill>
                <a:srgbClr val="3D85C6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5046875" y="1390525"/>
            <a:ext cx="4305900" cy="3689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300"/>
              <a:buAutoNum type="arabicPeriod"/>
              <a:defRPr>
                <a:solidFill>
                  <a:srgbClr val="073763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rgbClr val="073763"/>
              </a:buClr>
              <a:buSzPts val="1100"/>
              <a:buAutoNum type="alphaLcPeriod"/>
              <a:defRPr>
                <a:solidFill>
                  <a:srgbClr val="073763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rgbClr val="073763"/>
              </a:buClr>
              <a:buSzPts val="1100"/>
              <a:buAutoNum type="romanLcPeriod"/>
              <a:defRPr>
                <a:solidFill>
                  <a:srgbClr val="073763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rgbClr val="073763"/>
              </a:buClr>
              <a:buSzPts val="1100"/>
              <a:buAutoNum type="arabicPeriod"/>
              <a:defRPr>
                <a:solidFill>
                  <a:srgbClr val="073763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rgbClr val="073763"/>
              </a:buClr>
              <a:buSzPts val="1100"/>
              <a:buAutoNum type="alphaLcPeriod"/>
              <a:defRPr>
                <a:solidFill>
                  <a:srgbClr val="073763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rgbClr val="073763"/>
              </a:buClr>
              <a:buSzPts val="1100"/>
              <a:buAutoNum type="romanLcPeriod"/>
              <a:defRPr>
                <a:solidFill>
                  <a:srgbClr val="073763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rgbClr val="073763"/>
              </a:buClr>
              <a:buSzPts val="1100"/>
              <a:buAutoNum type="arabicPeriod"/>
              <a:defRPr>
                <a:solidFill>
                  <a:srgbClr val="073763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rgbClr val="073763"/>
              </a:buClr>
              <a:buSzPts val="1100"/>
              <a:buAutoNum type="alphaLcPeriod"/>
              <a:defRPr>
                <a:solidFill>
                  <a:srgbClr val="073763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rgbClr val="073763"/>
              </a:buClr>
              <a:buSzPts val="1100"/>
              <a:buAutoNum type="romanLcPeriod"/>
              <a:defRPr>
                <a:solidFill>
                  <a:srgbClr val="073763"/>
                </a:solidFill>
              </a:defRPr>
            </a:lvl9pPr>
          </a:lstStyle>
          <a:p/>
        </p:txBody>
      </p:sp>
      <p:sp>
        <p:nvSpPr>
          <p:cNvPr id="114" name="Google Shape;114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 txBox="1"/>
          <p:nvPr>
            <p:ph type="title"/>
          </p:nvPr>
        </p:nvSpPr>
        <p:spPr>
          <a:xfrm>
            <a:off x="157630" y="572553"/>
            <a:ext cx="8556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9pPr>
          </a:lstStyle>
          <a:p/>
        </p:txBody>
      </p:sp>
      <p:grpSp>
        <p:nvGrpSpPr>
          <p:cNvPr id="118" name="Google Shape;118;p16"/>
          <p:cNvGrpSpPr/>
          <p:nvPr/>
        </p:nvGrpSpPr>
        <p:grpSpPr>
          <a:xfrm>
            <a:off x="258560" y="1211145"/>
            <a:ext cx="745763" cy="45826"/>
            <a:chOff x="4580561" y="2589004"/>
            <a:chExt cx="1064464" cy="25200"/>
          </a:xfrm>
        </p:grpSpPr>
        <p:sp>
          <p:nvSpPr>
            <p:cNvPr id="119" name="Google Shape;119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16"/>
          <p:cNvSpPr txBox="1"/>
          <p:nvPr>
            <p:ph idx="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22" name="Google Shape;12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0847" y="70460"/>
            <a:ext cx="1285375" cy="31508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6"/>
          <p:cNvSpPr txBox="1"/>
          <p:nvPr>
            <p:ph idx="3" type="title"/>
          </p:nvPr>
        </p:nvSpPr>
        <p:spPr>
          <a:xfrm>
            <a:off x="2067350" y="86100"/>
            <a:ext cx="6774300" cy="3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4" name="Google Shape;124;p16"/>
          <p:cNvSpPr txBox="1"/>
          <p:nvPr/>
        </p:nvSpPr>
        <p:spPr>
          <a:xfrm rot="5400000">
            <a:off x="7870050" y="1311828"/>
            <a:ext cx="2451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9FC5E8"/>
                </a:solidFill>
              </a:rPr>
              <a:t>bbchain© Proibida a reprodução sem autorização.</a:t>
            </a:r>
            <a:endParaRPr sz="700">
              <a:solidFill>
                <a:srgbClr val="9FC5E8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258550" y="1478950"/>
            <a:ext cx="4005300" cy="28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idx="2" type="body"/>
          </p:nvPr>
        </p:nvSpPr>
        <p:spPr>
          <a:xfrm>
            <a:off x="4717299" y="1478950"/>
            <a:ext cx="4005300" cy="28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8" name="Google Shape;128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0" name="Google Shape;130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 txBox="1"/>
          <p:nvPr>
            <p:ph type="title"/>
          </p:nvPr>
        </p:nvSpPr>
        <p:spPr>
          <a:xfrm>
            <a:off x="157630" y="572553"/>
            <a:ext cx="8556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9pPr>
          </a:lstStyle>
          <a:p/>
        </p:txBody>
      </p:sp>
      <p:grpSp>
        <p:nvGrpSpPr>
          <p:cNvPr id="132" name="Google Shape;132;p17"/>
          <p:cNvGrpSpPr/>
          <p:nvPr/>
        </p:nvGrpSpPr>
        <p:grpSpPr>
          <a:xfrm>
            <a:off x="258560" y="1211145"/>
            <a:ext cx="745763" cy="45826"/>
            <a:chOff x="4580561" y="2589004"/>
            <a:chExt cx="1064464" cy="25200"/>
          </a:xfrm>
        </p:grpSpPr>
        <p:sp>
          <p:nvSpPr>
            <p:cNvPr id="133" name="Google Shape;133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17"/>
          <p:cNvSpPr txBox="1"/>
          <p:nvPr>
            <p:ph idx="3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36" name="Google Shape;13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0847" y="70460"/>
            <a:ext cx="1285375" cy="31508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7"/>
          <p:cNvSpPr txBox="1"/>
          <p:nvPr>
            <p:ph idx="4" type="title"/>
          </p:nvPr>
        </p:nvSpPr>
        <p:spPr>
          <a:xfrm>
            <a:off x="2067350" y="86100"/>
            <a:ext cx="6774300" cy="3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8" name="Google Shape;138;p17"/>
          <p:cNvSpPr txBox="1"/>
          <p:nvPr/>
        </p:nvSpPr>
        <p:spPr>
          <a:xfrm rot="5400000">
            <a:off x="7870050" y="1311828"/>
            <a:ext cx="2451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9FC5E8"/>
                </a:solidFill>
              </a:rPr>
              <a:t>bbchain© Proibida a reprodução sem autorização.</a:t>
            </a:r>
            <a:endParaRPr sz="700">
              <a:solidFill>
                <a:srgbClr val="9FC5E8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 txBox="1"/>
          <p:nvPr>
            <p:ph type="title"/>
          </p:nvPr>
        </p:nvSpPr>
        <p:spPr>
          <a:xfrm>
            <a:off x="157630" y="572553"/>
            <a:ext cx="8556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9pPr>
          </a:lstStyle>
          <a:p/>
        </p:txBody>
      </p:sp>
      <p:grpSp>
        <p:nvGrpSpPr>
          <p:cNvPr id="144" name="Google Shape;144;p18"/>
          <p:cNvGrpSpPr/>
          <p:nvPr/>
        </p:nvGrpSpPr>
        <p:grpSpPr>
          <a:xfrm>
            <a:off x="258560" y="1211145"/>
            <a:ext cx="745763" cy="45826"/>
            <a:chOff x="4580561" y="2589004"/>
            <a:chExt cx="1064464" cy="25200"/>
          </a:xfrm>
        </p:grpSpPr>
        <p:sp>
          <p:nvSpPr>
            <p:cNvPr id="145" name="Google Shape;145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18"/>
          <p:cNvSpPr txBox="1"/>
          <p:nvPr>
            <p:ph idx="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48" name="Google Shape;14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0847" y="70460"/>
            <a:ext cx="1285375" cy="31508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8"/>
          <p:cNvSpPr txBox="1"/>
          <p:nvPr>
            <p:ph idx="3" type="title"/>
          </p:nvPr>
        </p:nvSpPr>
        <p:spPr>
          <a:xfrm>
            <a:off x="2067350" y="86100"/>
            <a:ext cx="6774300" cy="3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0" name="Google Shape;150;p18"/>
          <p:cNvSpPr txBox="1"/>
          <p:nvPr/>
        </p:nvSpPr>
        <p:spPr>
          <a:xfrm rot="5400000">
            <a:off x="7870050" y="1311828"/>
            <a:ext cx="2451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9FC5E8"/>
                </a:solidFill>
              </a:rPr>
              <a:t>bbchain© Proibida a reprodução sem autorização.</a:t>
            </a:r>
            <a:endParaRPr sz="700">
              <a:solidFill>
                <a:srgbClr val="9FC5E8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3" name="Google Shape;153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54" name="Google Shape;154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" name="Google Shape;156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7" name="Google Shape;157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58" name="Google Shape;158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61" name="Google Shape;161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" name="Google Shape;163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4" name="Google Shape;164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/>
          <p:nvPr/>
        </p:nvSpPr>
        <p:spPr>
          <a:xfrm>
            <a:off x="0" y="0"/>
            <a:ext cx="4013400" cy="51435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7" name="Google Shape;167;p21"/>
          <p:cNvGrpSpPr/>
          <p:nvPr/>
        </p:nvGrpSpPr>
        <p:grpSpPr>
          <a:xfrm>
            <a:off x="394426" y="1191240"/>
            <a:ext cx="875308" cy="45826"/>
            <a:chOff x="4580561" y="2589004"/>
            <a:chExt cx="1064464" cy="25200"/>
          </a:xfrm>
        </p:grpSpPr>
        <p:sp>
          <p:nvSpPr>
            <p:cNvPr id="168" name="Google Shape;168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9" name="Google Shape;169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70" name="Google Shape;170;p21"/>
          <p:cNvSpPr txBox="1"/>
          <p:nvPr>
            <p:ph type="title"/>
          </p:nvPr>
        </p:nvSpPr>
        <p:spPr>
          <a:xfrm>
            <a:off x="276141" y="1318650"/>
            <a:ext cx="34368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1" name="Google Shape;171;p21"/>
          <p:cNvSpPr txBox="1"/>
          <p:nvPr>
            <p:ph idx="1" type="subTitle"/>
          </p:nvPr>
        </p:nvSpPr>
        <p:spPr>
          <a:xfrm>
            <a:off x="270883" y="3161525"/>
            <a:ext cx="34368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600"/>
              <a:buNone/>
              <a:defRPr sz="1600">
                <a:solidFill>
                  <a:srgbClr val="C9DAF8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600"/>
              <a:buNone/>
              <a:defRPr sz="1600">
                <a:solidFill>
                  <a:srgbClr val="C9DAF8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600"/>
              <a:buNone/>
              <a:defRPr sz="1600">
                <a:solidFill>
                  <a:srgbClr val="C9DAF8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600"/>
              <a:buNone/>
              <a:defRPr sz="1600">
                <a:solidFill>
                  <a:srgbClr val="C9DAF8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600"/>
              <a:buNone/>
              <a:defRPr sz="1600">
                <a:solidFill>
                  <a:srgbClr val="C9DAF8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600"/>
              <a:buNone/>
              <a:defRPr sz="1600">
                <a:solidFill>
                  <a:srgbClr val="C9DAF8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600"/>
              <a:buNone/>
              <a:defRPr sz="1600">
                <a:solidFill>
                  <a:srgbClr val="C9DAF8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600"/>
              <a:buNone/>
              <a:defRPr sz="1600">
                <a:solidFill>
                  <a:srgbClr val="C9DAF8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600"/>
              <a:buNone/>
              <a:defRPr sz="1600">
                <a:solidFill>
                  <a:srgbClr val="C9DAF8"/>
                </a:solidFill>
              </a:defRPr>
            </a:lvl9pPr>
          </a:lstStyle>
          <a:p/>
        </p:txBody>
      </p:sp>
      <p:sp>
        <p:nvSpPr>
          <p:cNvPr id="172" name="Google Shape;172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73" name="Google Shape;173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7019" y="161700"/>
            <a:ext cx="1379375" cy="3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1"/>
          <p:cNvSpPr txBox="1"/>
          <p:nvPr>
            <p:ph idx="2" type="title"/>
          </p:nvPr>
        </p:nvSpPr>
        <p:spPr>
          <a:xfrm>
            <a:off x="4205975" y="55625"/>
            <a:ext cx="4791900" cy="65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5" name="Google Shape;175;p21"/>
          <p:cNvSpPr txBox="1"/>
          <p:nvPr/>
        </p:nvSpPr>
        <p:spPr>
          <a:xfrm>
            <a:off x="1561500" y="-41753"/>
            <a:ext cx="2451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3D85C6"/>
                </a:solidFill>
              </a:rPr>
              <a:t>bbchain© Proibida a reprodução sem autorização.</a:t>
            </a:r>
            <a:endParaRPr sz="700">
              <a:solidFill>
                <a:srgbClr val="3D85C6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0B539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7" name="Google Shape;17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" name="Google Shape;19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9283" y="4532225"/>
            <a:ext cx="1605694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78" name="Google Shape;178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heckpoint">
  <p:cSld name="BIG_NUMBER"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81" name="Google Shape;181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473" y="4471928"/>
            <a:ext cx="1605694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6900" y="4117838"/>
            <a:ext cx="823600" cy="823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83" name="Google Shape;183;p23"/>
          <p:cNvSpPr txBox="1"/>
          <p:nvPr/>
        </p:nvSpPr>
        <p:spPr>
          <a:xfrm>
            <a:off x="6827700" y="4370914"/>
            <a:ext cx="1482000" cy="440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0" dist="0" endA="0" endPos="79000" fadeDir="5400012" kx="0" rotWithShape="0" algn="bl" stA="31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Checkpoint</a:t>
            </a:r>
            <a:endParaRPr sz="2400">
              <a:solidFill>
                <a:srgbClr val="FFFFFF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84" name="Google Shape;184;p23"/>
          <p:cNvSpPr txBox="1"/>
          <p:nvPr>
            <p:ph type="title"/>
          </p:nvPr>
        </p:nvSpPr>
        <p:spPr>
          <a:xfrm>
            <a:off x="730000" y="281825"/>
            <a:ext cx="7688400" cy="4190100"/>
          </a:xfrm>
          <a:prstGeom prst="rect">
            <a:avLst/>
          </a:prstGeom>
          <a:effectLst>
            <a:outerShdw blurRad="71438" rotWithShape="0" algn="bl" dir="5400000" dist="28575">
              <a:srgbClr val="000000">
                <a:alpha val="60000"/>
              </a:srgbClr>
            </a:outerShdw>
          </a:effectLst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b="0" sz="2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b="0" sz="2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b="0" sz="2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b="0" sz="2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b="0" sz="2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b="0" sz="2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b="0" sz="2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b="0"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5" name="Google Shape;185;p23"/>
          <p:cNvSpPr txBox="1"/>
          <p:nvPr/>
        </p:nvSpPr>
        <p:spPr>
          <a:xfrm>
            <a:off x="6692100" y="-61377"/>
            <a:ext cx="2451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3D85C6"/>
                </a:solidFill>
              </a:rPr>
              <a:t>bbchain© Proibida a reprodução sem autorização.</a:t>
            </a:r>
            <a:endParaRPr sz="700">
              <a:solidFill>
                <a:srgbClr val="3D85C6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idx="1" type="body"/>
          </p:nvPr>
        </p:nvSpPr>
        <p:spPr>
          <a:xfrm>
            <a:off x="5046875" y="1390525"/>
            <a:ext cx="4305900" cy="3689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300"/>
              <a:buAutoNum type="arabicPeriod"/>
              <a:defRPr>
                <a:solidFill>
                  <a:srgbClr val="073763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rgbClr val="073763"/>
              </a:buClr>
              <a:buSzPts val="1100"/>
              <a:buAutoNum type="alphaLcPeriod"/>
              <a:defRPr>
                <a:solidFill>
                  <a:srgbClr val="073763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rgbClr val="073763"/>
              </a:buClr>
              <a:buSzPts val="1100"/>
              <a:buAutoNum type="romanLcPeriod"/>
              <a:defRPr>
                <a:solidFill>
                  <a:srgbClr val="073763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rgbClr val="073763"/>
              </a:buClr>
              <a:buSzPts val="1100"/>
              <a:buAutoNum type="arabicPeriod"/>
              <a:defRPr>
                <a:solidFill>
                  <a:srgbClr val="073763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rgbClr val="073763"/>
              </a:buClr>
              <a:buSzPts val="1100"/>
              <a:buAutoNum type="alphaLcPeriod"/>
              <a:defRPr>
                <a:solidFill>
                  <a:srgbClr val="073763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rgbClr val="073763"/>
              </a:buClr>
              <a:buSzPts val="1100"/>
              <a:buAutoNum type="romanLcPeriod"/>
              <a:defRPr>
                <a:solidFill>
                  <a:srgbClr val="073763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rgbClr val="073763"/>
              </a:buClr>
              <a:buSzPts val="1100"/>
              <a:buAutoNum type="arabicPeriod"/>
              <a:defRPr>
                <a:solidFill>
                  <a:srgbClr val="073763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rgbClr val="073763"/>
              </a:buClr>
              <a:buSzPts val="1100"/>
              <a:buAutoNum type="alphaLcPeriod"/>
              <a:defRPr>
                <a:solidFill>
                  <a:srgbClr val="073763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rgbClr val="073763"/>
              </a:buClr>
              <a:buSzPts val="1100"/>
              <a:buAutoNum type="romanLcPeriod"/>
              <a:defRPr>
                <a:solidFill>
                  <a:srgbClr val="073763"/>
                </a:solidFill>
              </a:defRPr>
            </a:lvl9pPr>
          </a:lstStyle>
          <a:p/>
        </p:txBody>
      </p:sp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157630" y="572553"/>
            <a:ext cx="8556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9pPr>
          </a:lstStyle>
          <a:p/>
        </p:txBody>
      </p:sp>
      <p:grpSp>
        <p:nvGrpSpPr>
          <p:cNvPr id="28" name="Google Shape;28;p4"/>
          <p:cNvGrpSpPr/>
          <p:nvPr/>
        </p:nvGrpSpPr>
        <p:grpSpPr>
          <a:xfrm>
            <a:off x="258560" y="1211145"/>
            <a:ext cx="745763" cy="45826"/>
            <a:chOff x="4580561" y="2589004"/>
            <a:chExt cx="1064464" cy="25200"/>
          </a:xfrm>
        </p:grpSpPr>
        <p:sp>
          <p:nvSpPr>
            <p:cNvPr id="29" name="Google Shape;29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" name="Google Shape;31;p4"/>
          <p:cNvSpPr txBox="1"/>
          <p:nvPr>
            <p:ph idx="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2" name="Google Shape;3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0847" y="70460"/>
            <a:ext cx="1285375" cy="31508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4"/>
          <p:cNvSpPr txBox="1"/>
          <p:nvPr>
            <p:ph idx="3" type="title"/>
          </p:nvPr>
        </p:nvSpPr>
        <p:spPr>
          <a:xfrm>
            <a:off x="2067350" y="86100"/>
            <a:ext cx="6774300" cy="3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idx="1" type="body"/>
          </p:nvPr>
        </p:nvSpPr>
        <p:spPr>
          <a:xfrm>
            <a:off x="258550" y="1478950"/>
            <a:ext cx="4005300" cy="28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717299" y="1478950"/>
            <a:ext cx="4005300" cy="28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7" name="Google Shape;37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5"/>
          <p:cNvSpPr txBox="1"/>
          <p:nvPr>
            <p:ph type="title"/>
          </p:nvPr>
        </p:nvSpPr>
        <p:spPr>
          <a:xfrm>
            <a:off x="157630" y="572553"/>
            <a:ext cx="8556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9pPr>
          </a:lstStyle>
          <a:p/>
        </p:txBody>
      </p:sp>
      <p:grpSp>
        <p:nvGrpSpPr>
          <p:cNvPr id="41" name="Google Shape;41;p5"/>
          <p:cNvGrpSpPr/>
          <p:nvPr/>
        </p:nvGrpSpPr>
        <p:grpSpPr>
          <a:xfrm>
            <a:off x="258560" y="1211145"/>
            <a:ext cx="745763" cy="45826"/>
            <a:chOff x="4580561" y="2589004"/>
            <a:chExt cx="1064464" cy="25200"/>
          </a:xfrm>
        </p:grpSpPr>
        <p:sp>
          <p:nvSpPr>
            <p:cNvPr id="42" name="Google Shape;42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" name="Google Shape;44;p5"/>
          <p:cNvSpPr txBox="1"/>
          <p:nvPr>
            <p:ph idx="3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5" name="Google Shape;4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0847" y="70460"/>
            <a:ext cx="1285375" cy="31508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5"/>
          <p:cNvSpPr txBox="1"/>
          <p:nvPr>
            <p:ph idx="4" type="title"/>
          </p:nvPr>
        </p:nvSpPr>
        <p:spPr>
          <a:xfrm>
            <a:off x="2067350" y="86100"/>
            <a:ext cx="6774300" cy="3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6"/>
          <p:cNvSpPr txBox="1"/>
          <p:nvPr>
            <p:ph type="title"/>
          </p:nvPr>
        </p:nvSpPr>
        <p:spPr>
          <a:xfrm>
            <a:off x="157630" y="572553"/>
            <a:ext cx="8556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9pPr>
          </a:lstStyle>
          <a:p/>
        </p:txBody>
      </p:sp>
      <p:grpSp>
        <p:nvGrpSpPr>
          <p:cNvPr id="52" name="Google Shape;52;p6"/>
          <p:cNvGrpSpPr/>
          <p:nvPr/>
        </p:nvGrpSpPr>
        <p:grpSpPr>
          <a:xfrm>
            <a:off x="258560" y="1211145"/>
            <a:ext cx="745763" cy="45826"/>
            <a:chOff x="4580561" y="2589004"/>
            <a:chExt cx="1064464" cy="25200"/>
          </a:xfrm>
        </p:grpSpPr>
        <p:sp>
          <p:nvSpPr>
            <p:cNvPr id="53" name="Google Shape;5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" name="Google Shape;55;p6"/>
          <p:cNvSpPr txBox="1"/>
          <p:nvPr>
            <p:ph idx="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6" name="Google Shape;5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0847" y="70460"/>
            <a:ext cx="1285375" cy="31508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6"/>
          <p:cNvSpPr txBox="1"/>
          <p:nvPr>
            <p:ph idx="3" type="title"/>
          </p:nvPr>
        </p:nvSpPr>
        <p:spPr>
          <a:xfrm>
            <a:off x="2067350" y="86100"/>
            <a:ext cx="6774300" cy="3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" name="Google Shape;60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1" name="Google Shape;61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Google Shape;63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4" name="Google Shape;64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8" name="Google Shape;68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" name="Google Shape;71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>
            <a:off x="0" y="0"/>
            <a:ext cx="4013400" cy="51435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" name="Google Shape;74;p9"/>
          <p:cNvGrpSpPr/>
          <p:nvPr/>
        </p:nvGrpSpPr>
        <p:grpSpPr>
          <a:xfrm>
            <a:off x="394426" y="1191240"/>
            <a:ext cx="875308" cy="45826"/>
            <a:chOff x="4580561" y="2589004"/>
            <a:chExt cx="1064464" cy="25200"/>
          </a:xfrm>
        </p:grpSpPr>
        <p:sp>
          <p:nvSpPr>
            <p:cNvPr id="75" name="Google Shape;75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" name="Google Shape;76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7" name="Google Shape;77;p9"/>
          <p:cNvSpPr txBox="1"/>
          <p:nvPr>
            <p:ph type="title"/>
          </p:nvPr>
        </p:nvSpPr>
        <p:spPr>
          <a:xfrm>
            <a:off x="276141" y="1318650"/>
            <a:ext cx="34368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1" type="subTitle"/>
          </p:nvPr>
        </p:nvSpPr>
        <p:spPr>
          <a:xfrm>
            <a:off x="270883" y="3161525"/>
            <a:ext cx="34368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600"/>
              <a:buNone/>
              <a:defRPr sz="1600">
                <a:solidFill>
                  <a:srgbClr val="C9DAF8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600"/>
              <a:buNone/>
              <a:defRPr sz="1600">
                <a:solidFill>
                  <a:srgbClr val="C9DAF8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600"/>
              <a:buNone/>
              <a:defRPr sz="1600">
                <a:solidFill>
                  <a:srgbClr val="C9DAF8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600"/>
              <a:buNone/>
              <a:defRPr sz="1600">
                <a:solidFill>
                  <a:srgbClr val="C9DAF8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600"/>
              <a:buNone/>
              <a:defRPr sz="1600">
                <a:solidFill>
                  <a:srgbClr val="C9DAF8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600"/>
              <a:buNone/>
              <a:defRPr sz="1600">
                <a:solidFill>
                  <a:srgbClr val="C9DAF8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600"/>
              <a:buNone/>
              <a:defRPr sz="1600">
                <a:solidFill>
                  <a:srgbClr val="C9DAF8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600"/>
              <a:buNone/>
              <a:defRPr sz="1600">
                <a:solidFill>
                  <a:srgbClr val="C9DAF8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600"/>
              <a:buNone/>
              <a:defRPr sz="1600">
                <a:solidFill>
                  <a:srgbClr val="C9DAF8"/>
                </a:solidFill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0" name="Google Shape;8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7019" y="161700"/>
            <a:ext cx="1379375" cy="3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9"/>
          <p:cNvSpPr txBox="1"/>
          <p:nvPr>
            <p:ph idx="2" type="title"/>
          </p:nvPr>
        </p:nvSpPr>
        <p:spPr>
          <a:xfrm>
            <a:off x="4205975" y="55625"/>
            <a:ext cx="4791900" cy="65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100">
        <p:fade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p14:dur="100">
        <p:fade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/>
          <p:nvPr/>
        </p:nvSpPr>
        <p:spPr>
          <a:xfrm>
            <a:off x="3907143" y="1201175"/>
            <a:ext cx="1394700" cy="651000"/>
          </a:xfrm>
          <a:prstGeom prst="ellipse">
            <a:avLst/>
          </a:prstGeom>
          <a:solidFill>
            <a:srgbClr val="0B5394">
              <a:alpha val="63849"/>
            </a:srgbClr>
          </a:solidFill>
          <a:ln>
            <a:noFill/>
          </a:ln>
          <a:effectLst>
            <a:outerShdw blurRad="57150" rotWithShape="0" algn="bl" dir="5400000" dist="57150">
              <a:srgbClr val="073763">
                <a:alpha val="67000"/>
              </a:srgbClr>
            </a:outerShdw>
            <a:reflection blurRad="0" dir="5400000" dist="38100" endA="0" endPos="30000" fadeDir="5400012" kx="0" rotWithShape="0" algn="bl" stA="23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D85C6"/>
              </a:solidFill>
            </a:endParaRPr>
          </a:p>
        </p:txBody>
      </p:sp>
      <p:sp>
        <p:nvSpPr>
          <p:cNvPr id="193" name="Google Shape;193;p25"/>
          <p:cNvSpPr txBox="1"/>
          <p:nvPr>
            <p:ph type="ctrTitle"/>
          </p:nvPr>
        </p:nvSpPr>
        <p:spPr>
          <a:xfrm>
            <a:off x="0" y="75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FFFFFF"/>
                </a:solidFill>
              </a:rPr>
              <a:t>05</a:t>
            </a:r>
            <a:endParaRPr sz="4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3D85C6"/>
                </a:solidFill>
              </a:rPr>
              <a:t>PROJETO</a:t>
            </a:r>
            <a:endParaRPr sz="4800">
              <a:solidFill>
                <a:srgbClr val="3D85C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SMART CONTRACT DE UM</a:t>
            </a:r>
            <a:br>
              <a:rPr lang="pt-BR" sz="3600"/>
            </a:br>
            <a:r>
              <a:rPr lang="pt-BR" sz="3600"/>
              <a:t>ICO SIMPLIFICADO</a:t>
            </a:r>
            <a:endParaRPr sz="3600">
              <a:solidFill>
                <a:srgbClr val="3D85C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/>
          <p:cNvSpPr txBox="1"/>
          <p:nvPr/>
        </p:nvSpPr>
        <p:spPr>
          <a:xfrm>
            <a:off x="113425" y="2484474"/>
            <a:ext cx="8910600" cy="1878900"/>
          </a:xfrm>
          <a:prstGeom prst="rect">
            <a:avLst/>
          </a:prstGeom>
          <a:solidFill>
            <a:srgbClr val="073763"/>
          </a:solidFill>
          <a:ln>
            <a:noFill/>
          </a:ln>
          <a:effectLst>
            <a:outerShdw blurRad="71438" rotWithShape="0" algn="bl" dir="5400000" dist="28575">
              <a:srgbClr val="000000">
                <a:alpha val="95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pt-B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>
                <a:solidFill>
                  <a:srgbClr val="D1F1A9"/>
                </a:solidFill>
                <a:latin typeface="Courier New"/>
                <a:ea typeface="Courier New"/>
                <a:cs typeface="Courier New"/>
                <a:sym typeface="Courier New"/>
              </a:rPr>
              <a:t>"./OutroContrato.sol"</a:t>
            </a:r>
            <a:r>
              <a:rPr b="1" lang="pt-B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contract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200">
                <a:solidFill>
                  <a:srgbClr val="FFEEAD"/>
                </a:solidFill>
                <a:latin typeface="Courier New"/>
                <a:ea typeface="Courier New"/>
                <a:cs typeface="Courier New"/>
                <a:sym typeface="Courier New"/>
              </a:rPr>
              <a:t>ContratoQualquer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>
                <a:solidFill>
                  <a:srgbClr val="FFEEAD"/>
                </a:solidFill>
                <a:latin typeface="Courier New"/>
                <a:ea typeface="Courier New"/>
                <a:cs typeface="Courier New"/>
                <a:sym typeface="Courier New"/>
              </a:rPr>
              <a:t>OutroContrato</a:t>
            </a:r>
            <a:r>
              <a:rPr b="1" lang="pt-B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pt-B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outro; </a:t>
            </a:r>
            <a:r>
              <a:rPr b="1" lang="pt-BR">
                <a:solidFill>
                  <a:srgbClr val="7285B7"/>
                </a:solidFill>
                <a:latin typeface="Courier New"/>
                <a:ea typeface="Courier New"/>
                <a:cs typeface="Courier New"/>
                <a:sym typeface="Courier New"/>
              </a:rPr>
              <a:t>// variável</a:t>
            </a:r>
            <a:endParaRPr b="1">
              <a:solidFill>
                <a:srgbClr val="7285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7285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 sz="1200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b="1" lang="pt-BR" sz="1200">
                <a:solidFill>
                  <a:srgbClr val="BBDA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(address enderecoContrato) </a:t>
            </a:r>
            <a:r>
              <a:rPr b="1" lang="pt-BR" sz="1200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outro </a:t>
            </a:r>
            <a:r>
              <a:rPr b="1" lang="pt-BR">
                <a:solidFill>
                  <a:srgbClr val="99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pt-B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>
                <a:solidFill>
                  <a:srgbClr val="FFEEAD"/>
                </a:solidFill>
                <a:latin typeface="Courier New"/>
                <a:ea typeface="Courier New"/>
                <a:cs typeface="Courier New"/>
                <a:sym typeface="Courier New"/>
              </a:rPr>
              <a:t>OutroContrato</a:t>
            </a:r>
            <a:r>
              <a:rPr b="1" lang="pt-B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enderecoContrato</a:t>
            </a:r>
            <a:r>
              <a:rPr b="1" lang="pt-B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6" name="Google Shape;256;p34"/>
          <p:cNvSpPr txBox="1"/>
          <p:nvPr>
            <p:ph type="title"/>
          </p:nvPr>
        </p:nvSpPr>
        <p:spPr>
          <a:xfrm>
            <a:off x="729450" y="1219050"/>
            <a:ext cx="7688400" cy="9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</a:rPr>
              <a:t>Podemos também recuperar um </a:t>
            </a:r>
            <a:r>
              <a:rPr lang="pt-BR" sz="2400"/>
              <a:t>Smart Contract</a:t>
            </a:r>
            <a:r>
              <a:rPr lang="pt-BR" sz="2400">
                <a:solidFill>
                  <a:srgbClr val="FFFFFF"/>
                </a:solidFill>
              </a:rPr>
              <a:t> existente na rede</a:t>
            </a:r>
            <a:endParaRPr sz="2400" u="sng">
              <a:solidFill>
                <a:srgbClr val="FFFF00"/>
              </a:solidFill>
            </a:endParaRPr>
          </a:p>
        </p:txBody>
      </p:sp>
      <p:sp>
        <p:nvSpPr>
          <p:cNvPr id="257" name="Google Shape;257;p34"/>
          <p:cNvSpPr/>
          <p:nvPr/>
        </p:nvSpPr>
        <p:spPr>
          <a:xfrm>
            <a:off x="1744075" y="3651747"/>
            <a:ext cx="3567600" cy="247800"/>
          </a:xfrm>
          <a:prstGeom prst="rect">
            <a:avLst/>
          </a:prstGeom>
          <a:solidFill>
            <a:srgbClr val="FF0000">
              <a:alpha val="6920"/>
            </a:srgbClr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 txBox="1"/>
          <p:nvPr>
            <p:ph idx="1" type="subTitle"/>
          </p:nvPr>
        </p:nvSpPr>
        <p:spPr>
          <a:xfrm>
            <a:off x="270875" y="3161525"/>
            <a:ext cx="3436800" cy="18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Criar um  </a:t>
            </a:r>
            <a:r>
              <a:rPr b="1" lang="pt-BR">
                <a:solidFill>
                  <a:srgbClr val="FFFF00"/>
                </a:solidFill>
              </a:rPr>
              <a:t>ICO </a:t>
            </a:r>
            <a:r>
              <a:rPr lang="pt-BR"/>
              <a:t>para vender o token </a:t>
            </a:r>
            <a:r>
              <a:rPr b="1" lang="pt-BR">
                <a:solidFill>
                  <a:srgbClr val="FFFF00"/>
                </a:solidFill>
              </a:rPr>
              <a:t>Wonderland Coin</a:t>
            </a:r>
            <a:endParaRPr b="1">
              <a:solidFill>
                <a:srgbClr val="FFFF00"/>
              </a:solidFill>
            </a:endParaRPr>
          </a:p>
        </p:txBody>
      </p:sp>
      <p:sp>
        <p:nvSpPr>
          <p:cNvPr id="263" name="Google Shape;263;p35"/>
          <p:cNvSpPr txBox="1"/>
          <p:nvPr>
            <p:ph idx="2" type="title"/>
          </p:nvPr>
        </p:nvSpPr>
        <p:spPr>
          <a:xfrm>
            <a:off x="4003925" y="55625"/>
            <a:ext cx="5140200" cy="50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pt-BR">
                <a:solidFill>
                  <a:srgbClr val="FF0000"/>
                </a:solidFill>
              </a:rPr>
              <a:t>Antes do desafio</a:t>
            </a:r>
            <a:r>
              <a:rPr lang="pt-BR">
                <a:solidFill>
                  <a:srgbClr val="073763"/>
                </a:solidFill>
              </a:rPr>
              <a:t>:</a:t>
            </a:r>
            <a:endParaRPr>
              <a:solidFill>
                <a:srgbClr val="073763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○"/>
            </a:pPr>
            <a:r>
              <a:rPr b="1" i="1" lang="pt-BR">
                <a:solidFill>
                  <a:srgbClr val="073763"/>
                </a:solidFill>
              </a:rPr>
              <a:t>import</a:t>
            </a:r>
            <a:r>
              <a:rPr lang="pt-BR">
                <a:solidFill>
                  <a:srgbClr val="073763"/>
                </a:solidFill>
              </a:rPr>
              <a:t> de arquivos Solidity</a:t>
            </a:r>
            <a:endParaRPr>
              <a:solidFill>
                <a:srgbClr val="073763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○"/>
            </a:pPr>
            <a:r>
              <a:rPr lang="pt-BR">
                <a:solidFill>
                  <a:srgbClr val="073763"/>
                </a:solidFill>
              </a:rPr>
              <a:t>Criar um Smart Contract dentro de outro (</a:t>
            </a:r>
            <a:r>
              <a:rPr b="1" i="1" lang="pt-BR">
                <a:solidFill>
                  <a:srgbClr val="073763"/>
                </a:solidFill>
              </a:rPr>
              <a:t>new</a:t>
            </a:r>
            <a:r>
              <a:rPr lang="pt-BR">
                <a:solidFill>
                  <a:srgbClr val="073763"/>
                </a:solidFill>
              </a:rPr>
              <a:t>)</a:t>
            </a:r>
            <a:endParaRPr>
              <a:solidFill>
                <a:srgbClr val="073763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○"/>
            </a:pPr>
            <a:r>
              <a:rPr lang="pt-BR">
                <a:solidFill>
                  <a:srgbClr val="FF0000"/>
                </a:solidFill>
              </a:rPr>
              <a:t>Receber </a:t>
            </a:r>
            <a:r>
              <a:rPr b="1" i="1" lang="pt-BR">
                <a:solidFill>
                  <a:srgbClr val="FF0000"/>
                </a:solidFill>
              </a:rPr>
              <a:t>ether</a:t>
            </a:r>
            <a:r>
              <a:rPr lang="pt-BR">
                <a:solidFill>
                  <a:srgbClr val="FF0000"/>
                </a:solidFill>
              </a:rPr>
              <a:t> com </a:t>
            </a:r>
            <a:r>
              <a:rPr b="1" i="1" lang="pt-BR">
                <a:solidFill>
                  <a:srgbClr val="FF0000"/>
                </a:solidFill>
              </a:rPr>
              <a:t>payable</a:t>
            </a:r>
            <a:br>
              <a:rPr lang="pt-BR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pt-BR">
                <a:solidFill>
                  <a:srgbClr val="FF0000"/>
                </a:solidFill>
              </a:rPr>
              <a:t>Desafio</a:t>
            </a:r>
            <a:r>
              <a:rPr lang="pt-BR">
                <a:solidFill>
                  <a:srgbClr val="073763"/>
                </a:solidFill>
              </a:rPr>
              <a:t>:</a:t>
            </a:r>
            <a:endParaRPr>
              <a:solidFill>
                <a:srgbClr val="073763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○"/>
            </a:pPr>
            <a:r>
              <a:rPr b="1" lang="pt-BR">
                <a:solidFill>
                  <a:srgbClr val="073763"/>
                </a:solidFill>
              </a:rPr>
              <a:t>Criar um ICO </a:t>
            </a:r>
            <a:r>
              <a:rPr lang="pt-BR">
                <a:solidFill>
                  <a:srgbClr val="073763"/>
                </a:solidFill>
              </a:rPr>
              <a:t>para vender o </a:t>
            </a:r>
            <a:r>
              <a:rPr b="1" lang="pt-BR">
                <a:solidFill>
                  <a:srgbClr val="073763"/>
                </a:solidFill>
              </a:rPr>
              <a:t>token</a:t>
            </a:r>
            <a:r>
              <a:rPr lang="pt-BR">
                <a:solidFill>
                  <a:srgbClr val="073763"/>
                </a:solidFill>
              </a:rPr>
              <a:t> </a:t>
            </a:r>
            <a:r>
              <a:rPr b="1" lang="pt-BR">
                <a:solidFill>
                  <a:srgbClr val="073763"/>
                </a:solidFill>
              </a:rPr>
              <a:t>Wonderland Coin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264" name="Google Shape;264;p35"/>
          <p:cNvSpPr txBox="1"/>
          <p:nvPr>
            <p:ph type="title"/>
          </p:nvPr>
        </p:nvSpPr>
        <p:spPr>
          <a:xfrm>
            <a:off x="276141" y="1318650"/>
            <a:ext cx="34368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vamos fazer neste projeto!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 txBox="1"/>
          <p:nvPr/>
        </p:nvSpPr>
        <p:spPr>
          <a:xfrm>
            <a:off x="113425" y="2536275"/>
            <a:ext cx="8910600" cy="1827000"/>
          </a:xfrm>
          <a:prstGeom prst="rect">
            <a:avLst/>
          </a:prstGeom>
          <a:solidFill>
            <a:srgbClr val="073763"/>
          </a:solidFill>
          <a:ln>
            <a:noFill/>
          </a:ln>
          <a:effectLst>
            <a:outerShdw blurRad="71438" rotWithShape="0" algn="bl" dir="5400000" dist="28575">
              <a:srgbClr val="000000">
                <a:alpha val="9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contract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200">
                <a:solidFill>
                  <a:srgbClr val="FFEEAD"/>
                </a:solidFill>
                <a:latin typeface="Courier New"/>
                <a:ea typeface="Courier New"/>
                <a:cs typeface="Courier New"/>
                <a:sym typeface="Courier New"/>
              </a:rPr>
              <a:t>ContratoQualquer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>
                <a:solidFill>
                  <a:srgbClr val="FFEEAD"/>
                </a:solidFill>
                <a:latin typeface="Courier New"/>
                <a:ea typeface="Courier New"/>
                <a:cs typeface="Courier New"/>
                <a:sym typeface="Courier New"/>
              </a:rPr>
              <a:t>address</a:t>
            </a:r>
            <a:r>
              <a:rPr b="1" lang="pt-B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pt-B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recebedor; </a:t>
            </a:r>
            <a:r>
              <a:rPr b="1" lang="pt-BR">
                <a:solidFill>
                  <a:srgbClr val="7285B7"/>
                </a:solidFill>
                <a:latin typeface="Courier New"/>
                <a:ea typeface="Courier New"/>
                <a:cs typeface="Courier New"/>
                <a:sym typeface="Courier New"/>
              </a:rPr>
              <a:t>// variável</a:t>
            </a:r>
            <a:endParaRPr b="1">
              <a:solidFill>
                <a:srgbClr val="7285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7285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 sz="1200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pt-BR" sz="1200">
                <a:solidFill>
                  <a:srgbClr val="BBDAFF"/>
                </a:solidFill>
                <a:latin typeface="Courier New"/>
                <a:ea typeface="Courier New"/>
                <a:cs typeface="Courier New"/>
                <a:sym typeface="Courier New"/>
              </a:rPr>
              <a:t> doarEther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pt-BR" sz="1200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payable </a:t>
            </a:r>
            <a:r>
              <a:rPr b="1" lang="pt-BR" sz="1200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  </a:t>
            </a:r>
            <a:r>
              <a:rPr b="1" lang="pt-BR">
                <a:solidFill>
                  <a:srgbClr val="FFEEAD"/>
                </a:solidFill>
                <a:latin typeface="Courier New"/>
                <a:ea typeface="Courier New"/>
                <a:cs typeface="Courier New"/>
                <a:sym typeface="Courier New"/>
              </a:rPr>
              <a:t>uint</a:t>
            </a:r>
            <a:r>
              <a:rPr b="1" lang="pt-B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etherRecebido </a:t>
            </a:r>
            <a:r>
              <a:rPr b="1" lang="pt-BR">
                <a:solidFill>
                  <a:srgbClr val="99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pt-B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>
                <a:solidFill>
                  <a:srgbClr val="BBDAFF"/>
                </a:solidFill>
                <a:latin typeface="Courier New"/>
                <a:ea typeface="Courier New"/>
                <a:cs typeface="Courier New"/>
                <a:sym typeface="Courier New"/>
              </a:rPr>
              <a:t>msg.value</a:t>
            </a:r>
            <a:r>
              <a:rPr b="1" lang="pt-B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pt-B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recebedor.</a:t>
            </a:r>
            <a:r>
              <a:rPr b="1" lang="pt-BR">
                <a:solidFill>
                  <a:srgbClr val="BBDAFF"/>
                </a:solidFill>
                <a:latin typeface="Courier New"/>
                <a:ea typeface="Courier New"/>
                <a:cs typeface="Courier New"/>
                <a:sym typeface="Courier New"/>
              </a:rPr>
              <a:t>transfer</a:t>
            </a:r>
            <a:r>
              <a:rPr b="1" lang="pt-B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(etherRecebido);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0" name="Google Shape;270;p36"/>
          <p:cNvSpPr txBox="1"/>
          <p:nvPr>
            <p:ph type="title"/>
          </p:nvPr>
        </p:nvSpPr>
        <p:spPr>
          <a:xfrm>
            <a:off x="729450" y="1219050"/>
            <a:ext cx="7688400" cy="9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</a:rPr>
              <a:t>Qualquer </a:t>
            </a:r>
            <a:r>
              <a:rPr lang="pt-BR" sz="2400">
                <a:solidFill>
                  <a:srgbClr val="FFFF00"/>
                </a:solidFill>
              </a:rPr>
              <a:t>endereço</a:t>
            </a:r>
            <a:r>
              <a:rPr lang="pt-BR" sz="2400">
                <a:solidFill>
                  <a:srgbClr val="FFFFFF"/>
                </a:solidFill>
              </a:rPr>
              <a:t> (</a:t>
            </a:r>
            <a:r>
              <a:rPr lang="pt-BR" sz="2400">
                <a:solidFill>
                  <a:srgbClr val="FFFF00"/>
                </a:solidFill>
              </a:rPr>
              <a:t>conta</a:t>
            </a:r>
            <a:r>
              <a:rPr lang="pt-BR" sz="2400">
                <a:solidFill>
                  <a:srgbClr val="FFFFFF"/>
                </a:solidFill>
              </a:rPr>
              <a:t> ou </a:t>
            </a:r>
            <a:r>
              <a:rPr lang="pt-BR" sz="2400">
                <a:solidFill>
                  <a:srgbClr val="FFFF00"/>
                </a:solidFill>
              </a:rPr>
              <a:t>contrato</a:t>
            </a:r>
            <a:r>
              <a:rPr lang="pt-BR" sz="2400">
                <a:solidFill>
                  <a:srgbClr val="FFFFFF"/>
                </a:solidFill>
              </a:rPr>
              <a:t>) pode receber </a:t>
            </a:r>
            <a:r>
              <a:rPr i="1" lang="pt-BR" sz="2400">
                <a:solidFill>
                  <a:srgbClr val="FFFFFF"/>
                </a:solidFill>
              </a:rPr>
              <a:t>ether</a:t>
            </a:r>
            <a:r>
              <a:rPr lang="pt-BR" sz="2400">
                <a:solidFill>
                  <a:srgbClr val="FFFFFF"/>
                </a:solidFill>
              </a:rPr>
              <a:t>. Para um contrato receber </a:t>
            </a:r>
            <a:r>
              <a:rPr i="1" lang="pt-BR" sz="2400">
                <a:solidFill>
                  <a:srgbClr val="FFFFFF"/>
                </a:solidFill>
              </a:rPr>
              <a:t>ether</a:t>
            </a:r>
            <a:r>
              <a:rPr lang="pt-BR" sz="2400">
                <a:solidFill>
                  <a:srgbClr val="FFFFFF"/>
                </a:solidFill>
              </a:rPr>
              <a:t> temos que declarar </a:t>
            </a:r>
            <a:r>
              <a:rPr lang="pt-BR" sz="2400">
                <a:solidFill>
                  <a:srgbClr val="FFFF00"/>
                </a:solidFill>
              </a:rPr>
              <a:t>payable</a:t>
            </a:r>
            <a:r>
              <a:rPr lang="pt-BR" sz="2400">
                <a:solidFill>
                  <a:srgbClr val="FFFFFF"/>
                </a:solidFill>
              </a:rPr>
              <a:t> na função</a:t>
            </a:r>
            <a:endParaRPr sz="2400" u="sng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 txBox="1"/>
          <p:nvPr/>
        </p:nvSpPr>
        <p:spPr>
          <a:xfrm>
            <a:off x="113425" y="2536275"/>
            <a:ext cx="8910600" cy="1827000"/>
          </a:xfrm>
          <a:prstGeom prst="rect">
            <a:avLst/>
          </a:prstGeom>
          <a:solidFill>
            <a:srgbClr val="073763"/>
          </a:solidFill>
          <a:ln>
            <a:noFill/>
          </a:ln>
          <a:effectLst>
            <a:outerShdw blurRad="71438" rotWithShape="0" algn="bl" dir="5400000" dist="28575">
              <a:srgbClr val="000000">
                <a:alpha val="9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contract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200">
                <a:solidFill>
                  <a:srgbClr val="FFEEAD"/>
                </a:solidFill>
                <a:latin typeface="Courier New"/>
                <a:ea typeface="Courier New"/>
                <a:cs typeface="Courier New"/>
                <a:sym typeface="Courier New"/>
              </a:rPr>
              <a:t>ContratoQualquer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>
                <a:solidFill>
                  <a:srgbClr val="FFEEAD"/>
                </a:solidFill>
                <a:latin typeface="Courier New"/>
                <a:ea typeface="Courier New"/>
                <a:cs typeface="Courier New"/>
                <a:sym typeface="Courier New"/>
              </a:rPr>
              <a:t>address</a:t>
            </a:r>
            <a:r>
              <a:rPr b="1" lang="pt-B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pt-B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recebedor; </a:t>
            </a:r>
            <a:r>
              <a:rPr b="1" lang="pt-BR">
                <a:solidFill>
                  <a:srgbClr val="7285B7"/>
                </a:solidFill>
                <a:latin typeface="Courier New"/>
                <a:ea typeface="Courier New"/>
                <a:cs typeface="Courier New"/>
                <a:sym typeface="Courier New"/>
              </a:rPr>
              <a:t>// variável</a:t>
            </a:r>
            <a:endParaRPr b="1">
              <a:solidFill>
                <a:srgbClr val="7285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7285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 sz="1200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pt-BR" sz="1200">
                <a:solidFill>
                  <a:srgbClr val="BBDAFF"/>
                </a:solidFill>
                <a:latin typeface="Courier New"/>
                <a:ea typeface="Courier New"/>
                <a:cs typeface="Courier New"/>
                <a:sym typeface="Courier New"/>
              </a:rPr>
              <a:t> doarEther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pt-BR" sz="1200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payable public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  </a:t>
            </a:r>
            <a:r>
              <a:rPr b="1" lang="pt-BR">
                <a:solidFill>
                  <a:srgbClr val="FFEEAD"/>
                </a:solidFill>
                <a:latin typeface="Courier New"/>
                <a:ea typeface="Courier New"/>
                <a:cs typeface="Courier New"/>
                <a:sym typeface="Courier New"/>
              </a:rPr>
              <a:t>uint</a:t>
            </a:r>
            <a:r>
              <a:rPr b="1" lang="pt-B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etherRecebido </a:t>
            </a:r>
            <a:r>
              <a:rPr b="1" lang="pt-BR">
                <a:solidFill>
                  <a:srgbClr val="99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pt-B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>
                <a:solidFill>
                  <a:srgbClr val="BBDAFF"/>
                </a:solidFill>
                <a:latin typeface="Courier New"/>
                <a:ea typeface="Courier New"/>
                <a:cs typeface="Courier New"/>
                <a:sym typeface="Courier New"/>
              </a:rPr>
              <a:t>msg.value</a:t>
            </a:r>
            <a:r>
              <a:rPr b="1" lang="pt-B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pt-B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recebedor.</a:t>
            </a:r>
            <a:r>
              <a:rPr b="1" lang="pt-BR">
                <a:solidFill>
                  <a:srgbClr val="BBDAFF"/>
                </a:solidFill>
                <a:latin typeface="Courier New"/>
                <a:ea typeface="Courier New"/>
                <a:cs typeface="Courier New"/>
                <a:sym typeface="Courier New"/>
              </a:rPr>
              <a:t>transfer</a:t>
            </a:r>
            <a:r>
              <a:rPr b="1" lang="pt-B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(etherRecebido);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6" name="Google Shape;276;p37"/>
          <p:cNvSpPr txBox="1"/>
          <p:nvPr>
            <p:ph type="title"/>
          </p:nvPr>
        </p:nvSpPr>
        <p:spPr>
          <a:xfrm>
            <a:off x="214200" y="1322850"/>
            <a:ext cx="4357800" cy="11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FFFF"/>
                </a:solidFill>
              </a:rPr>
              <a:t>O</a:t>
            </a:r>
            <a:r>
              <a:rPr lang="pt-BR" sz="2000">
                <a:solidFill>
                  <a:srgbClr val="FFFFFF"/>
                </a:solidFill>
              </a:rPr>
              <a:t> </a:t>
            </a:r>
            <a:r>
              <a:rPr lang="pt-BR" sz="2000">
                <a:solidFill>
                  <a:srgbClr val="FFFF00"/>
                </a:solidFill>
              </a:rPr>
              <a:t>msg.value</a:t>
            </a:r>
            <a:r>
              <a:rPr lang="pt-BR" sz="2000">
                <a:solidFill>
                  <a:srgbClr val="FFFFFF"/>
                </a:solidFill>
              </a:rPr>
              <a:t> contém o valor </a:t>
            </a:r>
            <a:r>
              <a:rPr lang="pt-BR" sz="2000"/>
              <a:t>enviado </a:t>
            </a:r>
            <a:r>
              <a:rPr lang="pt-BR" sz="2000">
                <a:solidFill>
                  <a:srgbClr val="FFFFFF"/>
                </a:solidFill>
              </a:rPr>
              <a:t>em </a:t>
            </a:r>
            <a:r>
              <a:rPr lang="pt-BR" sz="2000">
                <a:solidFill>
                  <a:srgbClr val="FFFF00"/>
                </a:solidFill>
              </a:rPr>
              <a:t>wei</a:t>
            </a:r>
            <a:r>
              <a:rPr lang="pt-BR" sz="2000">
                <a:solidFill>
                  <a:srgbClr val="FFFFFF"/>
                </a:solidFill>
              </a:rPr>
              <a:t> (menor unidade de ether).</a:t>
            </a:r>
            <a:endParaRPr sz="2000" u="sng">
              <a:solidFill>
                <a:srgbClr val="FFFF00"/>
              </a:solidFill>
            </a:endParaRPr>
          </a:p>
        </p:txBody>
      </p:sp>
      <p:sp>
        <p:nvSpPr>
          <p:cNvPr id="277" name="Google Shape;277;p37"/>
          <p:cNvSpPr/>
          <p:nvPr/>
        </p:nvSpPr>
        <p:spPr>
          <a:xfrm>
            <a:off x="3045450" y="3432000"/>
            <a:ext cx="1177500" cy="247800"/>
          </a:xfrm>
          <a:prstGeom prst="rect">
            <a:avLst/>
          </a:prstGeom>
          <a:solidFill>
            <a:srgbClr val="FF0000">
              <a:alpha val="6920"/>
            </a:srgbClr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78" name="Google Shape;278;p37"/>
          <p:cNvGraphicFramePr/>
          <p:nvPr/>
        </p:nvGraphicFramePr>
        <p:xfrm>
          <a:off x="4782250" y="136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{AFD3C7DE-5324-4A42-AF80-039600FF0BC6}</a:tableStyleId>
              </a:tblPr>
              <a:tblGrid>
                <a:gridCol w="1194475"/>
                <a:gridCol w="944200"/>
                <a:gridCol w="2103100"/>
              </a:tblGrid>
              <a:tr h="583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rgbClr val="40404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Unit</a:t>
                      </a:r>
                      <a:endParaRPr b="1" sz="1100">
                        <a:solidFill>
                          <a:srgbClr val="40404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76200" marB="76200" marR="152400" marL="152400" anchor="ctr">
                    <a:lnL cap="flat" cmpd="sng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rgbClr val="40404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Wei Value</a:t>
                      </a:r>
                      <a:endParaRPr b="1" sz="1100">
                        <a:solidFill>
                          <a:srgbClr val="40404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76200" marB="76200" marR="152400" marL="152400" anchor="ctr">
                    <a:lnL cap="flat" cmpd="sng" w="94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rgbClr val="40404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Wei</a:t>
                      </a:r>
                      <a:endParaRPr b="1" sz="1100">
                        <a:solidFill>
                          <a:srgbClr val="40404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76200" marB="76200" marR="152400" marL="152400" anchor="ctr">
                    <a:lnL cap="flat" cmpd="sng" w="94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16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rgbClr val="40404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wei</a:t>
                      </a:r>
                      <a:endParaRPr b="1" sz="1100">
                        <a:solidFill>
                          <a:srgbClr val="40404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76200" marB="76200" marR="152400" marL="152400" anchor="ctr">
                    <a:lnL cap="flat" cmpd="sng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40404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 wei</a:t>
                      </a:r>
                      <a:endParaRPr sz="1100">
                        <a:solidFill>
                          <a:srgbClr val="40404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76200" marB="76200" marR="152400" marL="152400" anchor="ctr">
                    <a:lnL cap="flat" cmpd="sng" w="94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40404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100">
                        <a:solidFill>
                          <a:srgbClr val="40404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76200" marB="76200" marR="152400" marL="152400" anchor="ctr">
                    <a:lnL cap="flat" cmpd="sng" w="94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48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rgbClr val="40404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Kwei (babbage)</a:t>
                      </a:r>
                      <a:endParaRPr b="1" sz="1100">
                        <a:solidFill>
                          <a:srgbClr val="40404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76200" marB="76200" marR="152400" marL="152400" anchor="ctr">
                    <a:lnL cap="flat" cmpd="sng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40404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1e3 wei</a:t>
                      </a:r>
                      <a:endParaRPr sz="1100">
                        <a:solidFill>
                          <a:srgbClr val="40404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76200" marB="76200" marR="152400" marL="152400" anchor="ctr">
                    <a:lnL cap="flat" cmpd="sng" w="94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40404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1,000</a:t>
                      </a:r>
                      <a:endParaRPr sz="1100">
                        <a:solidFill>
                          <a:srgbClr val="40404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76200" marB="76200" marR="152400" marL="152400" anchor="ctr">
                    <a:lnL cap="flat" cmpd="sng" w="94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48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rgbClr val="40404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Mwei (lovelace)</a:t>
                      </a:r>
                      <a:endParaRPr b="1" sz="1100">
                        <a:solidFill>
                          <a:srgbClr val="40404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76200" marB="76200" marR="152400" marL="152400" anchor="ctr">
                    <a:lnL cap="flat" cmpd="sng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40404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1e6 wei</a:t>
                      </a:r>
                      <a:endParaRPr sz="1100">
                        <a:solidFill>
                          <a:srgbClr val="40404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76200" marB="76200" marR="152400" marL="152400" anchor="ctr">
                    <a:lnL cap="flat" cmpd="sng" w="94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40404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1,000,000</a:t>
                      </a:r>
                      <a:endParaRPr sz="1100">
                        <a:solidFill>
                          <a:srgbClr val="40404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76200" marB="76200" marR="152400" marL="152400" anchor="ctr">
                    <a:lnL cap="flat" cmpd="sng" w="94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48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rgbClr val="40404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Gwei (shannon)</a:t>
                      </a:r>
                      <a:endParaRPr b="1" sz="1100">
                        <a:solidFill>
                          <a:srgbClr val="40404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76200" marB="76200" marR="152400" marL="152400" anchor="ctr">
                    <a:lnL cap="flat" cmpd="sng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40404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1e9 wei</a:t>
                      </a:r>
                      <a:endParaRPr sz="1100">
                        <a:solidFill>
                          <a:srgbClr val="40404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76200" marB="76200" marR="152400" marL="152400" anchor="ctr">
                    <a:lnL cap="flat" cmpd="sng" w="94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40404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1,000,000,000</a:t>
                      </a:r>
                      <a:endParaRPr sz="1100">
                        <a:solidFill>
                          <a:srgbClr val="40404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76200" marB="76200" marR="152400" marL="152400" anchor="ctr">
                    <a:lnL cap="flat" cmpd="sng" w="94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48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rgbClr val="40404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microether (szabo)</a:t>
                      </a:r>
                      <a:endParaRPr b="1" sz="1100">
                        <a:solidFill>
                          <a:srgbClr val="40404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76200" marB="76200" marR="152400" marL="152400" anchor="ctr">
                    <a:lnL cap="flat" cmpd="sng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40404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1e12 wei</a:t>
                      </a:r>
                      <a:endParaRPr sz="1100">
                        <a:solidFill>
                          <a:srgbClr val="40404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76200" marB="76200" marR="152400" marL="152400" anchor="ctr">
                    <a:lnL cap="flat" cmpd="sng" w="94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40404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1,000,000,000,000</a:t>
                      </a:r>
                      <a:endParaRPr sz="1100">
                        <a:solidFill>
                          <a:srgbClr val="40404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76200" marB="76200" marR="152400" marL="152400" anchor="ctr">
                    <a:lnL cap="flat" cmpd="sng" w="94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48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rgbClr val="40404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milliether (finney)</a:t>
                      </a:r>
                      <a:endParaRPr b="1" sz="1100">
                        <a:solidFill>
                          <a:srgbClr val="40404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76200" marB="76200" marR="152400" marL="152400" anchor="ctr">
                    <a:lnL cap="flat" cmpd="sng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40404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1e15 wei</a:t>
                      </a:r>
                      <a:endParaRPr sz="1100">
                        <a:solidFill>
                          <a:srgbClr val="40404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76200" marB="76200" marR="152400" marL="152400" anchor="ctr">
                    <a:lnL cap="flat" cmpd="sng" w="94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40404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1,000,000,000,000,000</a:t>
                      </a:r>
                      <a:endParaRPr sz="1100">
                        <a:solidFill>
                          <a:srgbClr val="40404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76200" marB="76200" marR="152400" marL="152400" anchor="ctr">
                    <a:lnL cap="flat" cmpd="sng" w="94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48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rgbClr val="40404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ether</a:t>
                      </a:r>
                      <a:endParaRPr b="1" sz="1100">
                        <a:solidFill>
                          <a:srgbClr val="40404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76200" marB="76200" marR="152400" marL="152400" anchor="ctr">
                    <a:lnL cap="flat" cmpd="sng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40404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1e18 wei</a:t>
                      </a:r>
                      <a:endParaRPr sz="1100">
                        <a:solidFill>
                          <a:srgbClr val="40404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76200" marB="76200" marR="152400" marL="152400" anchor="ctr">
                    <a:lnL cap="flat" cmpd="sng" w="94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40404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1,000,000,000,000,000,000</a:t>
                      </a:r>
                      <a:endParaRPr sz="1100">
                        <a:solidFill>
                          <a:srgbClr val="40404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76200" marB="76200" marR="152400" marL="152400" anchor="ctr">
                    <a:lnL cap="flat" cmpd="sng" w="94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79" name="Google Shape;279;p37"/>
          <p:cNvSpPr/>
          <p:nvPr/>
        </p:nvSpPr>
        <p:spPr>
          <a:xfrm>
            <a:off x="4834650" y="4567078"/>
            <a:ext cx="4018200" cy="247800"/>
          </a:xfrm>
          <a:prstGeom prst="rect">
            <a:avLst/>
          </a:prstGeom>
          <a:solidFill>
            <a:srgbClr val="FF0000">
              <a:alpha val="6920"/>
            </a:srgbClr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7"/>
          <p:cNvSpPr/>
          <p:nvPr/>
        </p:nvSpPr>
        <p:spPr>
          <a:xfrm>
            <a:off x="4834650" y="788803"/>
            <a:ext cx="4018200" cy="247800"/>
          </a:xfrm>
          <a:prstGeom prst="rect">
            <a:avLst/>
          </a:prstGeom>
          <a:solidFill>
            <a:srgbClr val="FF0000">
              <a:alpha val="6920"/>
            </a:srgbClr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8"/>
          <p:cNvSpPr txBox="1"/>
          <p:nvPr/>
        </p:nvSpPr>
        <p:spPr>
          <a:xfrm>
            <a:off x="113425" y="2536275"/>
            <a:ext cx="8910600" cy="1827000"/>
          </a:xfrm>
          <a:prstGeom prst="rect">
            <a:avLst/>
          </a:prstGeom>
          <a:solidFill>
            <a:srgbClr val="073763"/>
          </a:solidFill>
          <a:ln>
            <a:noFill/>
          </a:ln>
          <a:effectLst>
            <a:outerShdw blurRad="71438" rotWithShape="0" algn="bl" dir="5400000" dist="28575">
              <a:srgbClr val="000000">
                <a:alpha val="9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contract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200">
                <a:solidFill>
                  <a:srgbClr val="FFEEAD"/>
                </a:solidFill>
                <a:latin typeface="Courier New"/>
                <a:ea typeface="Courier New"/>
                <a:cs typeface="Courier New"/>
                <a:sym typeface="Courier New"/>
              </a:rPr>
              <a:t>ContratoQualquer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>
                <a:solidFill>
                  <a:srgbClr val="FFEEAD"/>
                </a:solidFill>
                <a:latin typeface="Courier New"/>
                <a:ea typeface="Courier New"/>
                <a:cs typeface="Courier New"/>
                <a:sym typeface="Courier New"/>
              </a:rPr>
              <a:t>address</a:t>
            </a:r>
            <a:r>
              <a:rPr b="1" lang="pt-B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pt-B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recebedor; </a:t>
            </a:r>
            <a:r>
              <a:rPr b="1" lang="pt-BR">
                <a:solidFill>
                  <a:srgbClr val="7285B7"/>
                </a:solidFill>
                <a:latin typeface="Courier New"/>
                <a:ea typeface="Courier New"/>
                <a:cs typeface="Courier New"/>
                <a:sym typeface="Courier New"/>
              </a:rPr>
              <a:t>// variável</a:t>
            </a:r>
            <a:endParaRPr b="1">
              <a:solidFill>
                <a:srgbClr val="7285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7285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 sz="1200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pt-BR" sz="1200">
                <a:solidFill>
                  <a:srgbClr val="BBDAFF"/>
                </a:solidFill>
                <a:latin typeface="Courier New"/>
                <a:ea typeface="Courier New"/>
                <a:cs typeface="Courier New"/>
                <a:sym typeface="Courier New"/>
              </a:rPr>
              <a:t> doarEther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pt-BR" sz="1200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payable public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  </a:t>
            </a:r>
            <a:r>
              <a:rPr b="1" lang="pt-BR">
                <a:solidFill>
                  <a:srgbClr val="FFEEAD"/>
                </a:solidFill>
                <a:latin typeface="Courier New"/>
                <a:ea typeface="Courier New"/>
                <a:cs typeface="Courier New"/>
                <a:sym typeface="Courier New"/>
              </a:rPr>
              <a:t>uint</a:t>
            </a:r>
            <a:r>
              <a:rPr b="1" lang="pt-B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etherRecebido </a:t>
            </a:r>
            <a:r>
              <a:rPr b="1" lang="pt-BR">
                <a:solidFill>
                  <a:srgbClr val="99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pt-B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>
                <a:solidFill>
                  <a:srgbClr val="BBDAFF"/>
                </a:solidFill>
                <a:latin typeface="Courier New"/>
                <a:ea typeface="Courier New"/>
                <a:cs typeface="Courier New"/>
                <a:sym typeface="Courier New"/>
              </a:rPr>
              <a:t>msg.value</a:t>
            </a:r>
            <a:r>
              <a:rPr b="1" lang="pt-B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pt-B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recebedor.</a:t>
            </a:r>
            <a:r>
              <a:rPr b="1" lang="pt-BR">
                <a:solidFill>
                  <a:srgbClr val="BBDAFF"/>
                </a:solidFill>
                <a:latin typeface="Courier New"/>
                <a:ea typeface="Courier New"/>
                <a:cs typeface="Courier New"/>
                <a:sym typeface="Courier New"/>
              </a:rPr>
              <a:t>transfer</a:t>
            </a:r>
            <a:r>
              <a:rPr b="1" lang="pt-B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(etherRecebido);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6" name="Google Shape;286;p38"/>
          <p:cNvSpPr txBox="1"/>
          <p:nvPr>
            <p:ph type="title"/>
          </p:nvPr>
        </p:nvSpPr>
        <p:spPr>
          <a:xfrm>
            <a:off x="729450" y="1219050"/>
            <a:ext cx="7688400" cy="9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00"/>
                </a:solidFill>
              </a:rPr>
              <a:t>E</a:t>
            </a:r>
            <a:r>
              <a:rPr lang="pt-BR" sz="2400">
                <a:solidFill>
                  <a:srgbClr val="FFFF00"/>
                </a:solidFill>
              </a:rPr>
              <a:t>ndereço</a:t>
            </a:r>
            <a:r>
              <a:rPr lang="pt-BR" sz="2400">
                <a:solidFill>
                  <a:srgbClr val="FFFFFF"/>
                </a:solidFill>
              </a:rPr>
              <a:t> pode transferir </a:t>
            </a:r>
            <a:r>
              <a:rPr i="1" lang="pt-BR" sz="2400">
                <a:solidFill>
                  <a:srgbClr val="FFFFFF"/>
                </a:solidFill>
              </a:rPr>
              <a:t>ether</a:t>
            </a:r>
            <a:r>
              <a:rPr lang="pt-BR" sz="2400">
                <a:solidFill>
                  <a:srgbClr val="FFFFFF"/>
                </a:solidFill>
              </a:rPr>
              <a:t> para outro endereço com a função </a:t>
            </a:r>
            <a:r>
              <a:rPr lang="pt-BR" sz="2400">
                <a:solidFill>
                  <a:srgbClr val="FFFF00"/>
                </a:solidFill>
              </a:rPr>
              <a:t>transfer</a:t>
            </a:r>
            <a:endParaRPr sz="2400" u="sng">
              <a:solidFill>
                <a:srgbClr val="FFFF00"/>
              </a:solidFill>
            </a:endParaRPr>
          </a:p>
        </p:txBody>
      </p:sp>
      <p:sp>
        <p:nvSpPr>
          <p:cNvPr id="287" name="Google Shape;287;p38"/>
          <p:cNvSpPr/>
          <p:nvPr/>
        </p:nvSpPr>
        <p:spPr>
          <a:xfrm>
            <a:off x="442700" y="2856575"/>
            <a:ext cx="2682300" cy="247800"/>
          </a:xfrm>
          <a:prstGeom prst="rect">
            <a:avLst/>
          </a:prstGeom>
          <a:solidFill>
            <a:srgbClr val="FF0000">
              <a:alpha val="6920"/>
            </a:srgbClr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8"/>
          <p:cNvSpPr/>
          <p:nvPr/>
        </p:nvSpPr>
        <p:spPr>
          <a:xfrm>
            <a:off x="798706" y="3637519"/>
            <a:ext cx="1998900" cy="247800"/>
          </a:xfrm>
          <a:prstGeom prst="rect">
            <a:avLst/>
          </a:prstGeom>
          <a:solidFill>
            <a:srgbClr val="FF0000">
              <a:alpha val="6920"/>
            </a:srgbClr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/>
          <p:nvPr>
            <p:ph idx="1" type="subTitle"/>
          </p:nvPr>
        </p:nvSpPr>
        <p:spPr>
          <a:xfrm>
            <a:off x="270875" y="3161525"/>
            <a:ext cx="3436800" cy="18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Criar um  </a:t>
            </a:r>
            <a:r>
              <a:rPr b="1" lang="pt-BR">
                <a:solidFill>
                  <a:srgbClr val="FFFF00"/>
                </a:solidFill>
              </a:rPr>
              <a:t>ICO </a:t>
            </a:r>
            <a:r>
              <a:rPr lang="pt-BR"/>
              <a:t>para vender o token </a:t>
            </a:r>
            <a:r>
              <a:rPr b="1" lang="pt-BR">
                <a:solidFill>
                  <a:srgbClr val="FFFF00"/>
                </a:solidFill>
              </a:rPr>
              <a:t>Wonderland Coin</a:t>
            </a:r>
            <a:endParaRPr b="1">
              <a:solidFill>
                <a:srgbClr val="FFFF00"/>
              </a:solidFill>
            </a:endParaRPr>
          </a:p>
        </p:txBody>
      </p:sp>
      <p:sp>
        <p:nvSpPr>
          <p:cNvPr id="294" name="Google Shape;294;p39"/>
          <p:cNvSpPr txBox="1"/>
          <p:nvPr>
            <p:ph idx="2" type="title"/>
          </p:nvPr>
        </p:nvSpPr>
        <p:spPr>
          <a:xfrm>
            <a:off x="4003925" y="55625"/>
            <a:ext cx="5140200" cy="50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pt-BR">
                <a:solidFill>
                  <a:srgbClr val="FF0000"/>
                </a:solidFill>
              </a:rPr>
              <a:t>Antes do desafio</a:t>
            </a:r>
            <a:r>
              <a:rPr lang="pt-BR">
                <a:solidFill>
                  <a:srgbClr val="073763"/>
                </a:solidFill>
              </a:rPr>
              <a:t>:</a:t>
            </a:r>
            <a:endParaRPr>
              <a:solidFill>
                <a:srgbClr val="073763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○"/>
            </a:pPr>
            <a:r>
              <a:rPr b="1" i="1" lang="pt-BR">
                <a:solidFill>
                  <a:srgbClr val="073763"/>
                </a:solidFill>
              </a:rPr>
              <a:t>import</a:t>
            </a:r>
            <a:r>
              <a:rPr lang="pt-BR">
                <a:solidFill>
                  <a:srgbClr val="073763"/>
                </a:solidFill>
              </a:rPr>
              <a:t> de arquivos Solidity</a:t>
            </a:r>
            <a:endParaRPr>
              <a:solidFill>
                <a:srgbClr val="073763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○"/>
            </a:pPr>
            <a:r>
              <a:rPr lang="pt-BR">
                <a:solidFill>
                  <a:srgbClr val="073763"/>
                </a:solidFill>
              </a:rPr>
              <a:t>Criar um Smart Contract dentro de outro (</a:t>
            </a:r>
            <a:r>
              <a:rPr b="1" i="1" lang="pt-BR">
                <a:solidFill>
                  <a:srgbClr val="073763"/>
                </a:solidFill>
              </a:rPr>
              <a:t>new</a:t>
            </a:r>
            <a:r>
              <a:rPr lang="pt-BR">
                <a:solidFill>
                  <a:srgbClr val="073763"/>
                </a:solidFill>
              </a:rPr>
              <a:t>)</a:t>
            </a:r>
            <a:endParaRPr>
              <a:solidFill>
                <a:srgbClr val="073763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○"/>
            </a:pPr>
            <a:r>
              <a:rPr lang="pt-BR">
                <a:solidFill>
                  <a:srgbClr val="073763"/>
                </a:solidFill>
              </a:rPr>
              <a:t>Receber </a:t>
            </a:r>
            <a:r>
              <a:rPr b="1" i="1" lang="pt-BR">
                <a:solidFill>
                  <a:srgbClr val="073763"/>
                </a:solidFill>
              </a:rPr>
              <a:t>ether</a:t>
            </a:r>
            <a:r>
              <a:rPr lang="pt-BR">
                <a:solidFill>
                  <a:srgbClr val="073763"/>
                </a:solidFill>
              </a:rPr>
              <a:t> com </a:t>
            </a:r>
            <a:r>
              <a:rPr b="1" i="1" lang="pt-BR">
                <a:solidFill>
                  <a:srgbClr val="073763"/>
                </a:solidFill>
              </a:rPr>
              <a:t>payable</a:t>
            </a:r>
            <a:br>
              <a:rPr lang="pt-BR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pt-BR">
                <a:solidFill>
                  <a:srgbClr val="FF0000"/>
                </a:solidFill>
              </a:rPr>
              <a:t>Desafio</a:t>
            </a:r>
            <a:r>
              <a:rPr lang="pt-BR">
                <a:solidFill>
                  <a:srgbClr val="FF0000"/>
                </a:solidFill>
              </a:rPr>
              <a:t>:</a:t>
            </a:r>
            <a:endParaRPr>
              <a:solidFill>
                <a:srgbClr val="FF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○"/>
            </a:pPr>
            <a:r>
              <a:rPr b="1" lang="pt-BR">
                <a:solidFill>
                  <a:srgbClr val="FF0000"/>
                </a:solidFill>
              </a:rPr>
              <a:t>Criar um ICO </a:t>
            </a:r>
            <a:r>
              <a:rPr lang="pt-BR">
                <a:solidFill>
                  <a:srgbClr val="FF0000"/>
                </a:solidFill>
              </a:rPr>
              <a:t>para vender o </a:t>
            </a:r>
            <a:r>
              <a:rPr b="1" lang="pt-BR">
                <a:solidFill>
                  <a:srgbClr val="FF0000"/>
                </a:solidFill>
              </a:rPr>
              <a:t>token</a:t>
            </a:r>
            <a:r>
              <a:rPr lang="pt-BR">
                <a:solidFill>
                  <a:srgbClr val="FF0000"/>
                </a:solidFill>
              </a:rPr>
              <a:t> </a:t>
            </a:r>
            <a:r>
              <a:rPr b="1" lang="pt-BR">
                <a:solidFill>
                  <a:srgbClr val="FF0000"/>
                </a:solidFill>
              </a:rPr>
              <a:t>Wonderland Coin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95" name="Google Shape;295;p39"/>
          <p:cNvSpPr txBox="1"/>
          <p:nvPr>
            <p:ph type="title"/>
          </p:nvPr>
        </p:nvSpPr>
        <p:spPr>
          <a:xfrm>
            <a:off x="276141" y="1318650"/>
            <a:ext cx="34368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vamos fazer neste projeto!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0"/>
          <p:cNvSpPr txBox="1"/>
          <p:nvPr>
            <p:ph type="title"/>
          </p:nvPr>
        </p:nvSpPr>
        <p:spPr>
          <a:xfrm>
            <a:off x="0" y="1402175"/>
            <a:ext cx="2700300" cy="24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FFFFF"/>
                </a:solidFill>
              </a:rPr>
              <a:t>Crie um </a:t>
            </a:r>
            <a:r>
              <a:rPr lang="pt-BR" sz="3000">
                <a:solidFill>
                  <a:srgbClr val="FFFF00"/>
                </a:solidFill>
              </a:rPr>
              <a:t>ICO</a:t>
            </a:r>
            <a:br>
              <a:rPr lang="pt-BR" sz="3000">
                <a:solidFill>
                  <a:srgbClr val="FFFF00"/>
                </a:solidFill>
              </a:rPr>
            </a:br>
            <a:r>
              <a:rPr lang="pt-BR" sz="3000"/>
              <a:t>para o token</a:t>
            </a:r>
            <a:r>
              <a:rPr lang="pt-BR" sz="3000">
                <a:solidFill>
                  <a:srgbClr val="FFFF00"/>
                </a:solidFill>
              </a:rPr>
              <a:t> </a:t>
            </a:r>
            <a:br>
              <a:rPr lang="pt-BR" sz="3000">
                <a:solidFill>
                  <a:srgbClr val="FFFF00"/>
                </a:solidFill>
              </a:rPr>
            </a:br>
            <a:r>
              <a:rPr lang="pt-BR" sz="3000">
                <a:solidFill>
                  <a:srgbClr val="FFFF00"/>
                </a:solidFill>
              </a:rPr>
              <a:t>Wonderland</a:t>
            </a:r>
            <a:br>
              <a:rPr lang="pt-BR" sz="3000">
                <a:solidFill>
                  <a:srgbClr val="FFFF00"/>
                </a:solidFill>
              </a:rPr>
            </a:br>
            <a:r>
              <a:rPr lang="pt-BR" sz="3000">
                <a:solidFill>
                  <a:srgbClr val="FFFF00"/>
                </a:solidFill>
              </a:rPr>
              <a:t>Coin</a:t>
            </a:r>
            <a:endParaRPr sz="3000">
              <a:solidFill>
                <a:srgbClr val="FFFF00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1000"/>
              </a:spcAft>
              <a:buNone/>
            </a:pPr>
            <a:br>
              <a:rPr lang="pt-BR" sz="1800">
                <a:solidFill>
                  <a:srgbClr val="FFFF00"/>
                </a:solidFill>
              </a:rPr>
            </a:br>
            <a:r>
              <a:rPr lang="pt-BR" sz="1800">
                <a:solidFill>
                  <a:srgbClr val="FFFFFF"/>
                </a:solidFill>
              </a:rPr>
              <a:t>"</a:t>
            </a:r>
            <a:r>
              <a:rPr i="1" lang="pt-BR" sz="1800">
                <a:solidFill>
                  <a:srgbClr val="FFFFFF"/>
                </a:solidFill>
              </a:rPr>
              <a:t>WonderlandICO.sol"</a:t>
            </a:r>
            <a:endParaRPr i="1" sz="1800">
              <a:solidFill>
                <a:srgbClr val="FFFFFF"/>
              </a:solidFill>
            </a:endParaRPr>
          </a:p>
        </p:txBody>
      </p:sp>
      <p:pic>
        <p:nvPicPr>
          <p:cNvPr id="301" name="Google Shape;30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887" y="205325"/>
            <a:ext cx="728025" cy="722351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0"/>
          <p:cNvSpPr txBox="1"/>
          <p:nvPr/>
        </p:nvSpPr>
        <p:spPr>
          <a:xfrm>
            <a:off x="729450" y="927933"/>
            <a:ext cx="954900" cy="2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Hands-on</a:t>
            </a:r>
            <a:endParaRPr b="1" sz="1200">
              <a:solidFill>
                <a:srgbClr val="FFFFFF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303" name="Google Shape;303;p40"/>
          <p:cNvPicPr preferRelativeResize="0"/>
          <p:nvPr/>
        </p:nvPicPr>
        <p:blipFill rotWithShape="1">
          <a:blip r:embed="rId4">
            <a:alphaModFix/>
          </a:blip>
          <a:srcRect b="3361" l="29804" r="914" t="3005"/>
          <a:stretch/>
        </p:blipFill>
        <p:spPr>
          <a:xfrm>
            <a:off x="2744450" y="0"/>
            <a:ext cx="63995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1"/>
          <p:cNvSpPr txBox="1"/>
          <p:nvPr/>
        </p:nvSpPr>
        <p:spPr>
          <a:xfrm>
            <a:off x="113425" y="1429675"/>
            <a:ext cx="8910600" cy="2933700"/>
          </a:xfrm>
          <a:prstGeom prst="rect">
            <a:avLst/>
          </a:prstGeom>
          <a:solidFill>
            <a:srgbClr val="073763"/>
          </a:solidFill>
          <a:ln>
            <a:noFill/>
          </a:ln>
          <a:effectLst>
            <a:outerShdw blurRad="71438" rotWithShape="0" algn="bl" dir="5400000" dist="28575">
              <a:srgbClr val="000000">
                <a:alpha val="95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pragma</a:t>
            </a:r>
            <a:r>
              <a:rPr b="1" lang="pt-BR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800">
                <a:solidFill>
                  <a:srgbClr val="FF9DA4"/>
                </a:solidFill>
                <a:latin typeface="Courier New"/>
                <a:ea typeface="Courier New"/>
                <a:cs typeface="Courier New"/>
                <a:sym typeface="Courier New"/>
              </a:rPr>
              <a:t>solidity</a:t>
            </a:r>
            <a:r>
              <a:rPr b="1" lang="pt-BR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^0.4.24;</a:t>
            </a:r>
            <a:endParaRPr b="1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pt-BR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2400">
                <a:solidFill>
                  <a:srgbClr val="D1F1A9"/>
                </a:solidFill>
                <a:latin typeface="Courier New"/>
                <a:ea typeface="Courier New"/>
                <a:cs typeface="Courier New"/>
                <a:sym typeface="Courier New"/>
              </a:rPr>
              <a:t>"./WonderlandCoin.sol"</a:t>
            </a:r>
            <a:r>
              <a:rPr b="1" lang="pt-BR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09" name="Google Shape;30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37" y="123200"/>
            <a:ext cx="728025" cy="722351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1"/>
          <p:cNvSpPr txBox="1"/>
          <p:nvPr/>
        </p:nvSpPr>
        <p:spPr>
          <a:xfrm>
            <a:off x="954775" y="123200"/>
            <a:ext cx="8069400" cy="916500"/>
          </a:xfrm>
          <a:prstGeom prst="rect">
            <a:avLst/>
          </a:prstGeom>
          <a:solidFill>
            <a:srgbClr val="07376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pt-BR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o arquivo "WonderlandCoin.sol".</a:t>
            </a:r>
            <a:endParaRPr b="1" sz="1600" u="sng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1" name="Google Shape;311;p41"/>
          <p:cNvSpPr txBox="1"/>
          <p:nvPr/>
        </p:nvSpPr>
        <p:spPr>
          <a:xfrm>
            <a:off x="0" y="845808"/>
            <a:ext cx="954900" cy="2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Hands-on</a:t>
            </a:r>
            <a:endParaRPr b="1" sz="1200">
              <a:solidFill>
                <a:srgbClr val="FFFFFF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312" name="Google Shape;312;p41"/>
          <p:cNvPicPr preferRelativeResize="0"/>
          <p:nvPr/>
        </p:nvPicPr>
        <p:blipFill rotWithShape="1">
          <a:blip r:embed="rId4">
            <a:alphaModFix/>
          </a:blip>
          <a:srcRect b="5958" l="31440" r="36887" t="6933"/>
          <a:stretch/>
        </p:blipFill>
        <p:spPr>
          <a:xfrm>
            <a:off x="6488389" y="1137525"/>
            <a:ext cx="2541574" cy="3930200"/>
          </a:xfrm>
          <a:prstGeom prst="rect">
            <a:avLst/>
          </a:prstGeom>
          <a:noFill/>
          <a:ln>
            <a:noFill/>
          </a:ln>
          <a:effectLst>
            <a:outerShdw blurRad="128588" rotWithShape="0" algn="bl" dir="5400000" dist="4762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2"/>
          <p:cNvSpPr txBox="1"/>
          <p:nvPr/>
        </p:nvSpPr>
        <p:spPr>
          <a:xfrm>
            <a:off x="113425" y="1429675"/>
            <a:ext cx="8910600" cy="2933700"/>
          </a:xfrm>
          <a:prstGeom prst="rect">
            <a:avLst/>
          </a:prstGeom>
          <a:solidFill>
            <a:srgbClr val="073763"/>
          </a:solidFill>
          <a:ln>
            <a:noFill/>
          </a:ln>
          <a:effectLst>
            <a:outerShdw blurRad="71438" rotWithShape="0" algn="bl" dir="5400000" dist="28575">
              <a:srgbClr val="000000">
                <a:alpha val="95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pt-B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>
                <a:solidFill>
                  <a:srgbClr val="D1F1A9"/>
                </a:solidFill>
                <a:latin typeface="Courier New"/>
                <a:ea typeface="Courier New"/>
                <a:cs typeface="Courier New"/>
                <a:sym typeface="Courier New"/>
              </a:rPr>
              <a:t>"./WonderlandCoin.sol"</a:t>
            </a:r>
            <a:r>
              <a:rPr b="1" lang="pt-B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contract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200">
                <a:solidFill>
                  <a:srgbClr val="FFEEAD"/>
                </a:solidFill>
                <a:latin typeface="Courier New"/>
                <a:ea typeface="Courier New"/>
                <a:cs typeface="Courier New"/>
                <a:sym typeface="Courier New"/>
              </a:rPr>
              <a:t>WonderlandICO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>
                <a:solidFill>
                  <a:srgbClr val="FFEEAD"/>
                </a:solidFill>
                <a:latin typeface="Courier New"/>
                <a:ea typeface="Courier New"/>
                <a:cs typeface="Courier New"/>
                <a:sym typeface="Courier New"/>
              </a:rPr>
              <a:t>WonderlandCoin</a:t>
            </a:r>
            <a:r>
              <a:rPr b="1" lang="pt-B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pt-B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token; </a:t>
            </a:r>
            <a:r>
              <a:rPr b="1" lang="pt-BR">
                <a:solidFill>
                  <a:srgbClr val="7285B7"/>
                </a:solidFill>
                <a:latin typeface="Courier New"/>
                <a:ea typeface="Courier New"/>
                <a:cs typeface="Courier New"/>
                <a:sym typeface="Courier New"/>
              </a:rPr>
              <a:t>// variável</a:t>
            </a:r>
            <a:endParaRPr b="1">
              <a:solidFill>
                <a:srgbClr val="7285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7285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 sz="1200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b="1" lang="pt-BR" sz="1200">
                <a:solidFill>
                  <a:srgbClr val="BBDA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pt-BR" sz="1200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token </a:t>
            </a:r>
            <a:r>
              <a:rPr b="1" lang="pt-BR">
                <a:solidFill>
                  <a:srgbClr val="99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pt-B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lang="pt-BR">
                <a:solidFill>
                  <a:srgbClr val="FFEEAD"/>
                </a:solidFill>
                <a:latin typeface="Courier New"/>
                <a:ea typeface="Courier New"/>
                <a:cs typeface="Courier New"/>
                <a:sym typeface="Courier New"/>
              </a:rPr>
              <a:t>WonderlandCoin</a:t>
            </a:r>
            <a:r>
              <a:rPr b="1" lang="pt-B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1000000000000</a:t>
            </a:r>
            <a:r>
              <a:rPr b="1" lang="pt-B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b="1" lang="pt-BR" sz="1300">
                <a:solidFill>
                  <a:srgbClr val="7285B7"/>
                </a:solidFill>
                <a:latin typeface="Courier New"/>
                <a:ea typeface="Courier New"/>
                <a:cs typeface="Courier New"/>
                <a:sym typeface="Courier New"/>
              </a:rPr>
              <a:t>// 12 zeros</a:t>
            </a:r>
            <a:endParaRPr b="1" sz="13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EBBB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18" name="Google Shape;31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37" y="123200"/>
            <a:ext cx="728025" cy="722351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42"/>
          <p:cNvSpPr txBox="1"/>
          <p:nvPr/>
        </p:nvSpPr>
        <p:spPr>
          <a:xfrm>
            <a:off x="954775" y="123200"/>
            <a:ext cx="8069400" cy="916500"/>
          </a:xfrm>
          <a:prstGeom prst="rect">
            <a:avLst/>
          </a:prstGeom>
          <a:solidFill>
            <a:srgbClr val="07376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Crie uma </a:t>
            </a:r>
            <a:r>
              <a:rPr b="1" lang="pt-BR" sz="1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nova instância</a:t>
            </a:r>
            <a:r>
              <a:rPr b="1" lang="pt-BR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do contrato "WonderlandCoin".</a:t>
            </a:r>
            <a:endParaRPr b="1" sz="1600" u="sng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0" name="Google Shape;320;p42"/>
          <p:cNvSpPr txBox="1"/>
          <p:nvPr/>
        </p:nvSpPr>
        <p:spPr>
          <a:xfrm>
            <a:off x="0" y="845808"/>
            <a:ext cx="954900" cy="2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Hands-on</a:t>
            </a:r>
            <a:endParaRPr b="1" sz="1200">
              <a:solidFill>
                <a:srgbClr val="FFFFFF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321" name="Google Shape;321;p42"/>
          <p:cNvPicPr preferRelativeResize="0"/>
          <p:nvPr/>
        </p:nvPicPr>
        <p:blipFill rotWithShape="1">
          <a:blip r:embed="rId4">
            <a:alphaModFix/>
          </a:blip>
          <a:srcRect b="5958" l="31440" r="36887" t="6933"/>
          <a:stretch/>
        </p:blipFill>
        <p:spPr>
          <a:xfrm>
            <a:off x="6488389" y="1137525"/>
            <a:ext cx="2541574" cy="3930200"/>
          </a:xfrm>
          <a:prstGeom prst="rect">
            <a:avLst/>
          </a:prstGeom>
          <a:noFill/>
          <a:ln>
            <a:noFill/>
          </a:ln>
          <a:effectLst>
            <a:outerShdw blurRad="128588" rotWithShape="0" algn="bl" dir="5400000" dist="4762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3"/>
          <p:cNvSpPr txBox="1"/>
          <p:nvPr/>
        </p:nvSpPr>
        <p:spPr>
          <a:xfrm>
            <a:off x="113425" y="1429675"/>
            <a:ext cx="8910600" cy="3027600"/>
          </a:xfrm>
          <a:prstGeom prst="rect">
            <a:avLst/>
          </a:prstGeom>
          <a:solidFill>
            <a:srgbClr val="073763"/>
          </a:solidFill>
          <a:ln>
            <a:noFill/>
          </a:ln>
          <a:effectLst>
            <a:outerShdw blurRad="71438" rotWithShape="0" algn="bl" dir="5400000" dist="28575">
              <a:srgbClr val="000000">
                <a:alpha val="95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contract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200">
                <a:solidFill>
                  <a:srgbClr val="FFEEAD"/>
                </a:solidFill>
                <a:latin typeface="Courier New"/>
                <a:ea typeface="Courier New"/>
                <a:cs typeface="Courier New"/>
                <a:sym typeface="Courier New"/>
              </a:rPr>
              <a:t>WonderlandICO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 sz="1200">
                <a:solidFill>
                  <a:srgbClr val="FFEEAD"/>
                </a:solidFill>
                <a:latin typeface="Courier New"/>
                <a:ea typeface="Courier New"/>
                <a:cs typeface="Courier New"/>
                <a:sym typeface="Courier New"/>
              </a:rPr>
              <a:t>WonderlandCoin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200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token; 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 sz="1200">
                <a:solidFill>
                  <a:srgbClr val="FFEEAD"/>
                </a:solidFill>
                <a:latin typeface="Courier New"/>
                <a:ea typeface="Courier New"/>
                <a:cs typeface="Courier New"/>
                <a:sym typeface="Courier New"/>
              </a:rPr>
              <a:t>uint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200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preco </a:t>
            </a:r>
            <a:r>
              <a:rPr b="1" lang="pt-BR" sz="1200">
                <a:solidFill>
                  <a:srgbClr val="99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2; 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 sz="1200">
                <a:solidFill>
                  <a:srgbClr val="FFEEAD"/>
                </a:solidFill>
                <a:latin typeface="Courier New"/>
                <a:ea typeface="Courier New"/>
                <a:cs typeface="Courier New"/>
                <a:sym typeface="Courier New"/>
              </a:rPr>
              <a:t>address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200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beneficiario; </a:t>
            </a:r>
            <a:b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 sz="1200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b="1" lang="pt-BR" sz="1200">
                <a:solidFill>
                  <a:srgbClr val="BBDA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pt-BR" sz="1200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token </a:t>
            </a:r>
            <a:r>
              <a:rPr b="1" lang="pt-BR" sz="1200">
                <a:solidFill>
                  <a:srgbClr val="99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200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lang="pt-BR" sz="1200">
                <a:solidFill>
                  <a:srgbClr val="FFEEAD"/>
                </a:solidFill>
                <a:latin typeface="Courier New"/>
                <a:ea typeface="Courier New"/>
                <a:cs typeface="Courier New"/>
                <a:sym typeface="Courier New"/>
              </a:rPr>
              <a:t>WonderlandCoin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1000000000000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lang="pt-BR" sz="1200">
                <a:solidFill>
                  <a:srgbClr val="7285B7"/>
                </a:solidFill>
                <a:latin typeface="Courier New"/>
                <a:ea typeface="Courier New"/>
                <a:cs typeface="Courier New"/>
                <a:sym typeface="Courier New"/>
              </a:rPr>
              <a:t>// 12 zeros</a:t>
            </a:r>
            <a:endParaRPr b="1" sz="1200">
              <a:solidFill>
                <a:srgbClr val="7285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beneficiario = </a:t>
            </a:r>
            <a:r>
              <a:rPr b="1" lang="pt-BR" sz="1200">
                <a:solidFill>
                  <a:srgbClr val="BBDAFF"/>
                </a:solidFill>
                <a:latin typeface="Courier New"/>
                <a:ea typeface="Courier New"/>
                <a:cs typeface="Courier New"/>
                <a:sym typeface="Courier New"/>
              </a:rPr>
              <a:t>msg.sender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7285B7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token.</a:t>
            </a:r>
            <a:r>
              <a:rPr b="1" lang="pt-BR" sz="1200">
                <a:solidFill>
                  <a:srgbClr val="BBDAFF"/>
                </a:solidFill>
                <a:latin typeface="Courier New"/>
                <a:ea typeface="Courier New"/>
                <a:cs typeface="Courier New"/>
                <a:sym typeface="Courier New"/>
              </a:rPr>
              <a:t>transferir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300000000000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beneficiario);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 sz="1200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pt-BR" sz="1200">
                <a:solidFill>
                  <a:srgbClr val="BBDAFF"/>
                </a:solidFill>
                <a:latin typeface="Courier New"/>
                <a:ea typeface="Courier New"/>
                <a:cs typeface="Courier New"/>
                <a:sym typeface="Courier New"/>
              </a:rPr>
              <a:t> comprarTokens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pt-BR" sz="1200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payable public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  </a:t>
            </a:r>
            <a:r>
              <a:rPr b="1" lang="pt-BR" sz="1200">
                <a:solidFill>
                  <a:srgbClr val="FFEEAD"/>
                </a:solidFill>
                <a:latin typeface="Courier New"/>
                <a:ea typeface="Courier New"/>
                <a:cs typeface="Courier New"/>
                <a:sym typeface="Courier New"/>
              </a:rPr>
              <a:t>uint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totalTokens </a:t>
            </a:r>
            <a:r>
              <a:rPr b="1" lang="pt-BR" sz="1200">
                <a:solidFill>
                  <a:srgbClr val="99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200">
                <a:solidFill>
                  <a:srgbClr val="BBDAFF"/>
                </a:solidFill>
                <a:latin typeface="Courier New"/>
                <a:ea typeface="Courier New"/>
                <a:cs typeface="Courier New"/>
                <a:sym typeface="Courier New"/>
              </a:rPr>
              <a:t>msg.value</a:t>
            </a:r>
            <a:r>
              <a:rPr b="1" lang="pt-BR" sz="1200">
                <a:solidFill>
                  <a:srgbClr val="99FF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preco;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token.</a:t>
            </a:r>
            <a:r>
              <a:rPr b="1" lang="pt-BR" sz="1200">
                <a:solidFill>
                  <a:srgbClr val="BBDAFF"/>
                </a:solidFill>
                <a:latin typeface="Courier New"/>
                <a:ea typeface="Courier New"/>
                <a:cs typeface="Courier New"/>
                <a:sym typeface="Courier New"/>
              </a:rPr>
              <a:t>transferir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(totalTokens, </a:t>
            </a:r>
            <a:r>
              <a:rPr b="1" lang="pt-BR" sz="1200">
                <a:solidFill>
                  <a:srgbClr val="BBDAFF"/>
                </a:solidFill>
                <a:latin typeface="Courier New"/>
                <a:ea typeface="Courier New"/>
                <a:cs typeface="Courier New"/>
                <a:sym typeface="Courier New"/>
              </a:rPr>
              <a:t>msg.sender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beneficiario.</a:t>
            </a:r>
            <a:r>
              <a:rPr b="1" lang="pt-BR" sz="1200">
                <a:solidFill>
                  <a:srgbClr val="BBDAFF"/>
                </a:solidFill>
                <a:latin typeface="Courier New"/>
                <a:ea typeface="Courier New"/>
                <a:cs typeface="Courier New"/>
                <a:sym typeface="Courier New"/>
              </a:rPr>
              <a:t>transfer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 sz="1200">
                <a:solidFill>
                  <a:srgbClr val="BBDAFF"/>
                </a:solidFill>
                <a:latin typeface="Courier New"/>
                <a:ea typeface="Courier New"/>
                <a:cs typeface="Courier New"/>
                <a:sym typeface="Courier New"/>
              </a:rPr>
              <a:t>msg.value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BBB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27" name="Google Shape;32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37" y="123200"/>
            <a:ext cx="728025" cy="722351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3"/>
          <p:cNvSpPr txBox="1"/>
          <p:nvPr/>
        </p:nvSpPr>
        <p:spPr>
          <a:xfrm>
            <a:off x="954775" y="123200"/>
            <a:ext cx="8069400" cy="916500"/>
          </a:xfrm>
          <a:prstGeom prst="rect">
            <a:avLst/>
          </a:prstGeom>
          <a:solidFill>
            <a:srgbClr val="07376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Crie uma função </a:t>
            </a:r>
            <a:r>
              <a:rPr b="1" lang="pt-BR" sz="1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comprarTokens</a:t>
            </a:r>
            <a:r>
              <a:rPr b="1" lang="pt-BR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com </a:t>
            </a:r>
            <a:r>
              <a:rPr b="1" lang="pt-BR" sz="1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payable </a:t>
            </a:r>
            <a:r>
              <a:rPr b="1" lang="pt-BR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que transfere </a:t>
            </a:r>
            <a:r>
              <a:rPr b="1" lang="pt-BR" sz="1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 tokens para cada wei</a:t>
            </a:r>
            <a:r>
              <a:rPr b="1" lang="pt-BR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enviado, e transfere os weis para um beneficiário</a:t>
            </a:r>
            <a:r>
              <a:rPr b="1" lang="pt-BR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 Transfira 30% dos tokens para o beneficiário, no contructor.</a:t>
            </a:r>
            <a:endParaRPr b="1" sz="1600" u="sng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9" name="Google Shape;329;p43"/>
          <p:cNvSpPr txBox="1"/>
          <p:nvPr/>
        </p:nvSpPr>
        <p:spPr>
          <a:xfrm>
            <a:off x="0" y="845808"/>
            <a:ext cx="954900" cy="2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Hands-on</a:t>
            </a:r>
            <a:endParaRPr b="1" sz="1200">
              <a:solidFill>
                <a:srgbClr val="FFFFFF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330" name="Google Shape;330;p43"/>
          <p:cNvPicPr preferRelativeResize="0"/>
          <p:nvPr/>
        </p:nvPicPr>
        <p:blipFill rotWithShape="1">
          <a:blip r:embed="rId4">
            <a:alphaModFix/>
          </a:blip>
          <a:srcRect b="5958" l="31440" r="36887" t="6933"/>
          <a:stretch/>
        </p:blipFill>
        <p:spPr>
          <a:xfrm>
            <a:off x="6488389" y="1137525"/>
            <a:ext cx="2541574" cy="3930200"/>
          </a:xfrm>
          <a:prstGeom prst="rect">
            <a:avLst/>
          </a:prstGeom>
          <a:noFill/>
          <a:ln>
            <a:noFill/>
          </a:ln>
          <a:effectLst>
            <a:outerShdw blurRad="128588" rotWithShape="0" algn="bl" dir="5400000" dist="4762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idx="1" type="subTitle"/>
          </p:nvPr>
        </p:nvSpPr>
        <p:spPr>
          <a:xfrm>
            <a:off x="270875" y="3161525"/>
            <a:ext cx="3436800" cy="18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Criar um  </a:t>
            </a:r>
            <a:r>
              <a:rPr b="1" lang="pt-BR">
                <a:solidFill>
                  <a:srgbClr val="FFFF00"/>
                </a:solidFill>
              </a:rPr>
              <a:t>ICO</a:t>
            </a:r>
            <a:r>
              <a:rPr b="1" lang="pt-BR">
                <a:solidFill>
                  <a:srgbClr val="FFFF00"/>
                </a:solidFill>
              </a:rPr>
              <a:t> </a:t>
            </a:r>
            <a:r>
              <a:rPr lang="pt-BR"/>
              <a:t>para vender o token </a:t>
            </a:r>
            <a:r>
              <a:rPr b="1" lang="pt-BR">
                <a:solidFill>
                  <a:srgbClr val="FFFF00"/>
                </a:solidFill>
              </a:rPr>
              <a:t>Wonderland Coin</a:t>
            </a:r>
            <a:endParaRPr b="1">
              <a:solidFill>
                <a:srgbClr val="FFFF00"/>
              </a:solidFill>
            </a:endParaRPr>
          </a:p>
        </p:txBody>
      </p:sp>
      <p:sp>
        <p:nvSpPr>
          <p:cNvPr id="199" name="Google Shape;199;p26"/>
          <p:cNvSpPr txBox="1"/>
          <p:nvPr>
            <p:ph idx="2" type="title"/>
          </p:nvPr>
        </p:nvSpPr>
        <p:spPr>
          <a:xfrm>
            <a:off x="4003925" y="55625"/>
            <a:ext cx="5140200" cy="50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pt-BR">
                <a:solidFill>
                  <a:srgbClr val="FF0000"/>
                </a:solidFill>
              </a:rPr>
              <a:t>Antes do desafio</a:t>
            </a:r>
            <a:r>
              <a:rPr lang="pt-BR">
                <a:solidFill>
                  <a:srgbClr val="073763"/>
                </a:solidFill>
              </a:rPr>
              <a:t>:</a:t>
            </a:r>
            <a:endParaRPr>
              <a:solidFill>
                <a:srgbClr val="073763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○"/>
            </a:pPr>
            <a:r>
              <a:rPr b="1" i="1" lang="pt-BR">
                <a:solidFill>
                  <a:srgbClr val="073763"/>
                </a:solidFill>
              </a:rPr>
              <a:t>import</a:t>
            </a:r>
            <a:r>
              <a:rPr lang="pt-BR">
                <a:solidFill>
                  <a:srgbClr val="073763"/>
                </a:solidFill>
              </a:rPr>
              <a:t> de arquivos Solidity</a:t>
            </a:r>
            <a:endParaRPr>
              <a:solidFill>
                <a:srgbClr val="073763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○"/>
            </a:pPr>
            <a:r>
              <a:rPr lang="pt-BR">
                <a:solidFill>
                  <a:srgbClr val="073763"/>
                </a:solidFill>
              </a:rPr>
              <a:t>Criar um Smart Contract dentro de outro (</a:t>
            </a:r>
            <a:r>
              <a:rPr b="1" i="1" lang="pt-BR">
                <a:solidFill>
                  <a:srgbClr val="073763"/>
                </a:solidFill>
              </a:rPr>
              <a:t>new</a:t>
            </a:r>
            <a:r>
              <a:rPr lang="pt-BR">
                <a:solidFill>
                  <a:srgbClr val="073763"/>
                </a:solidFill>
              </a:rPr>
              <a:t>)</a:t>
            </a:r>
            <a:endParaRPr>
              <a:solidFill>
                <a:srgbClr val="073763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○"/>
            </a:pPr>
            <a:r>
              <a:rPr lang="pt-BR">
                <a:solidFill>
                  <a:srgbClr val="073763"/>
                </a:solidFill>
              </a:rPr>
              <a:t>Receber </a:t>
            </a:r>
            <a:r>
              <a:rPr b="1" i="1" lang="pt-BR">
                <a:solidFill>
                  <a:srgbClr val="073763"/>
                </a:solidFill>
              </a:rPr>
              <a:t>ether</a:t>
            </a:r>
            <a:r>
              <a:rPr lang="pt-BR">
                <a:solidFill>
                  <a:srgbClr val="073763"/>
                </a:solidFill>
              </a:rPr>
              <a:t> com </a:t>
            </a:r>
            <a:r>
              <a:rPr b="1" i="1" lang="pt-BR">
                <a:solidFill>
                  <a:srgbClr val="073763"/>
                </a:solidFill>
              </a:rPr>
              <a:t>payable</a:t>
            </a:r>
            <a:br>
              <a:rPr lang="pt-BR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pt-BR">
                <a:solidFill>
                  <a:srgbClr val="FF0000"/>
                </a:solidFill>
              </a:rPr>
              <a:t>Desafio</a:t>
            </a:r>
            <a:r>
              <a:rPr lang="pt-BR">
                <a:solidFill>
                  <a:srgbClr val="073763"/>
                </a:solidFill>
              </a:rPr>
              <a:t>:</a:t>
            </a:r>
            <a:endParaRPr>
              <a:solidFill>
                <a:srgbClr val="073763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○"/>
            </a:pPr>
            <a:r>
              <a:rPr b="1" lang="pt-BR">
                <a:solidFill>
                  <a:srgbClr val="073763"/>
                </a:solidFill>
              </a:rPr>
              <a:t>Criar um ICO </a:t>
            </a:r>
            <a:r>
              <a:rPr lang="pt-BR">
                <a:solidFill>
                  <a:srgbClr val="073763"/>
                </a:solidFill>
              </a:rPr>
              <a:t>para vender o </a:t>
            </a:r>
            <a:r>
              <a:rPr b="1" lang="pt-BR">
                <a:solidFill>
                  <a:srgbClr val="073763"/>
                </a:solidFill>
              </a:rPr>
              <a:t>token</a:t>
            </a:r>
            <a:r>
              <a:rPr lang="pt-BR">
                <a:solidFill>
                  <a:srgbClr val="073763"/>
                </a:solidFill>
              </a:rPr>
              <a:t> </a:t>
            </a:r>
            <a:r>
              <a:rPr b="1" lang="pt-BR">
                <a:solidFill>
                  <a:srgbClr val="073763"/>
                </a:solidFill>
              </a:rPr>
              <a:t>Wonderland Coin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200" name="Google Shape;200;p26"/>
          <p:cNvSpPr txBox="1"/>
          <p:nvPr>
            <p:ph type="title"/>
          </p:nvPr>
        </p:nvSpPr>
        <p:spPr>
          <a:xfrm>
            <a:off x="276141" y="1318650"/>
            <a:ext cx="34368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vamos fazer neste projeto!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4"/>
          <p:cNvSpPr txBox="1"/>
          <p:nvPr>
            <p:ph idx="2" type="title"/>
          </p:nvPr>
        </p:nvSpPr>
        <p:spPr>
          <a:xfrm>
            <a:off x="4003925" y="55625"/>
            <a:ext cx="5140200" cy="50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pt-BR">
                <a:solidFill>
                  <a:srgbClr val="FF0000"/>
                </a:solidFill>
              </a:rPr>
              <a:t>Antes do desafio</a:t>
            </a:r>
            <a:r>
              <a:rPr lang="pt-BR">
                <a:solidFill>
                  <a:srgbClr val="073763"/>
                </a:solidFill>
              </a:rPr>
              <a:t>:</a:t>
            </a:r>
            <a:endParaRPr>
              <a:solidFill>
                <a:srgbClr val="073763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○"/>
            </a:pPr>
            <a:r>
              <a:rPr b="1" i="1" lang="pt-BR">
                <a:solidFill>
                  <a:srgbClr val="073763"/>
                </a:solidFill>
              </a:rPr>
              <a:t>import</a:t>
            </a:r>
            <a:r>
              <a:rPr lang="pt-BR">
                <a:solidFill>
                  <a:srgbClr val="073763"/>
                </a:solidFill>
              </a:rPr>
              <a:t> de arquivos Solidity</a:t>
            </a:r>
            <a:endParaRPr>
              <a:solidFill>
                <a:srgbClr val="073763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○"/>
            </a:pPr>
            <a:r>
              <a:rPr lang="pt-BR">
                <a:solidFill>
                  <a:srgbClr val="073763"/>
                </a:solidFill>
              </a:rPr>
              <a:t>Criar um Smart Contract dentro de outro (</a:t>
            </a:r>
            <a:r>
              <a:rPr b="1" i="1" lang="pt-BR">
                <a:solidFill>
                  <a:srgbClr val="073763"/>
                </a:solidFill>
              </a:rPr>
              <a:t>new</a:t>
            </a:r>
            <a:r>
              <a:rPr lang="pt-BR">
                <a:solidFill>
                  <a:srgbClr val="073763"/>
                </a:solidFill>
              </a:rPr>
              <a:t>)</a:t>
            </a:r>
            <a:endParaRPr>
              <a:solidFill>
                <a:srgbClr val="073763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○"/>
            </a:pPr>
            <a:r>
              <a:rPr lang="pt-BR">
                <a:solidFill>
                  <a:srgbClr val="073763"/>
                </a:solidFill>
              </a:rPr>
              <a:t>Receber </a:t>
            </a:r>
            <a:r>
              <a:rPr b="1" i="1" lang="pt-BR">
                <a:solidFill>
                  <a:srgbClr val="073763"/>
                </a:solidFill>
              </a:rPr>
              <a:t>ether</a:t>
            </a:r>
            <a:r>
              <a:rPr lang="pt-BR">
                <a:solidFill>
                  <a:srgbClr val="073763"/>
                </a:solidFill>
              </a:rPr>
              <a:t> com </a:t>
            </a:r>
            <a:r>
              <a:rPr b="1" i="1" lang="pt-BR">
                <a:solidFill>
                  <a:srgbClr val="073763"/>
                </a:solidFill>
              </a:rPr>
              <a:t>payable</a:t>
            </a:r>
            <a:br>
              <a:rPr lang="pt-BR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pt-BR">
                <a:solidFill>
                  <a:srgbClr val="FF0000"/>
                </a:solidFill>
              </a:rPr>
              <a:t>Desafio</a:t>
            </a:r>
            <a:r>
              <a:rPr lang="pt-BR">
                <a:solidFill>
                  <a:srgbClr val="073763"/>
                </a:solidFill>
              </a:rPr>
              <a:t>:</a:t>
            </a:r>
            <a:endParaRPr>
              <a:solidFill>
                <a:srgbClr val="073763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○"/>
            </a:pPr>
            <a:r>
              <a:rPr b="1" lang="pt-BR">
                <a:solidFill>
                  <a:srgbClr val="073763"/>
                </a:solidFill>
              </a:rPr>
              <a:t>Criar um ICO </a:t>
            </a:r>
            <a:r>
              <a:rPr lang="pt-BR">
                <a:solidFill>
                  <a:srgbClr val="073763"/>
                </a:solidFill>
              </a:rPr>
              <a:t>para vender o </a:t>
            </a:r>
            <a:r>
              <a:rPr b="1" lang="pt-BR">
                <a:solidFill>
                  <a:srgbClr val="073763"/>
                </a:solidFill>
              </a:rPr>
              <a:t>token</a:t>
            </a:r>
            <a:r>
              <a:rPr lang="pt-BR">
                <a:solidFill>
                  <a:srgbClr val="073763"/>
                </a:solidFill>
              </a:rPr>
              <a:t> </a:t>
            </a:r>
            <a:r>
              <a:rPr b="1" lang="pt-BR">
                <a:solidFill>
                  <a:srgbClr val="073763"/>
                </a:solidFill>
              </a:rPr>
              <a:t>Wonderland Coin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336" name="Google Shape;336;p44"/>
          <p:cNvSpPr txBox="1"/>
          <p:nvPr>
            <p:ph type="title"/>
          </p:nvPr>
        </p:nvSpPr>
        <p:spPr>
          <a:xfrm>
            <a:off x="276141" y="1318650"/>
            <a:ext cx="34368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fizemos!</a:t>
            </a:r>
            <a:endParaRPr/>
          </a:p>
        </p:txBody>
      </p:sp>
      <p:sp>
        <p:nvSpPr>
          <p:cNvPr id="337" name="Google Shape;337;p44"/>
          <p:cNvSpPr txBox="1"/>
          <p:nvPr/>
        </p:nvSpPr>
        <p:spPr>
          <a:xfrm>
            <a:off x="0" y="4341750"/>
            <a:ext cx="4003800" cy="4404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r="5400000" dist="19050">
              <a:srgbClr val="000000">
                <a:alpha val="50000"/>
              </a:srgbClr>
            </a:outerShdw>
            <a:reflection blurRad="0" dir="0" dist="0" endA="0" endPos="79000" fadeDir="5400012" kx="0" rotWithShape="0" algn="bl" stA="31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FF00"/>
                </a:solidFill>
                <a:latin typeface="Lobster"/>
                <a:ea typeface="Lobster"/>
                <a:cs typeface="Lobster"/>
                <a:sym typeface="Lobster"/>
              </a:rPr>
              <a:t>Checkpoint</a:t>
            </a:r>
            <a:endParaRPr sz="3000">
              <a:solidFill>
                <a:srgbClr val="00FF00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338" name="Google Shape;33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0950" y="2262588"/>
            <a:ext cx="1687200" cy="1687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A="36000" stPos="0" sy="-100000" ky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/>
          <p:nvPr>
            <p:ph idx="1" type="subTitle"/>
          </p:nvPr>
        </p:nvSpPr>
        <p:spPr>
          <a:xfrm>
            <a:off x="270875" y="3161525"/>
            <a:ext cx="3436800" cy="18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Criar um  </a:t>
            </a:r>
            <a:r>
              <a:rPr b="1" lang="pt-BR">
                <a:solidFill>
                  <a:srgbClr val="FFFF00"/>
                </a:solidFill>
              </a:rPr>
              <a:t>ICO </a:t>
            </a:r>
            <a:r>
              <a:rPr lang="pt-BR"/>
              <a:t>para vender o token </a:t>
            </a:r>
            <a:r>
              <a:rPr b="1" lang="pt-BR">
                <a:solidFill>
                  <a:srgbClr val="FFFF00"/>
                </a:solidFill>
              </a:rPr>
              <a:t>Wonderland Coin</a:t>
            </a:r>
            <a:endParaRPr b="1">
              <a:solidFill>
                <a:srgbClr val="FFFF00"/>
              </a:solidFill>
            </a:endParaRPr>
          </a:p>
        </p:txBody>
      </p:sp>
      <p:sp>
        <p:nvSpPr>
          <p:cNvPr id="206" name="Google Shape;206;p27"/>
          <p:cNvSpPr txBox="1"/>
          <p:nvPr>
            <p:ph idx="2" type="title"/>
          </p:nvPr>
        </p:nvSpPr>
        <p:spPr>
          <a:xfrm>
            <a:off x="4003925" y="55625"/>
            <a:ext cx="5140200" cy="50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pt-BR">
                <a:solidFill>
                  <a:srgbClr val="FF0000"/>
                </a:solidFill>
              </a:rPr>
              <a:t>Antes do desafio</a:t>
            </a:r>
            <a:r>
              <a:rPr lang="pt-BR">
                <a:solidFill>
                  <a:srgbClr val="073763"/>
                </a:solidFill>
              </a:rPr>
              <a:t>:</a:t>
            </a:r>
            <a:endParaRPr>
              <a:solidFill>
                <a:srgbClr val="073763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○"/>
            </a:pPr>
            <a:r>
              <a:rPr b="1" i="1" lang="pt-BR">
                <a:solidFill>
                  <a:srgbClr val="FF0000"/>
                </a:solidFill>
              </a:rPr>
              <a:t>import</a:t>
            </a:r>
            <a:r>
              <a:rPr lang="pt-BR">
                <a:solidFill>
                  <a:srgbClr val="FF0000"/>
                </a:solidFill>
              </a:rPr>
              <a:t> de arquivos Solidity</a:t>
            </a:r>
            <a:endParaRPr>
              <a:solidFill>
                <a:srgbClr val="FF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○"/>
            </a:pPr>
            <a:r>
              <a:rPr lang="pt-BR">
                <a:solidFill>
                  <a:srgbClr val="073763"/>
                </a:solidFill>
              </a:rPr>
              <a:t>Criar um Smart Contract dentro de outro (</a:t>
            </a:r>
            <a:r>
              <a:rPr b="1" i="1" lang="pt-BR">
                <a:solidFill>
                  <a:srgbClr val="073763"/>
                </a:solidFill>
              </a:rPr>
              <a:t>new</a:t>
            </a:r>
            <a:r>
              <a:rPr lang="pt-BR">
                <a:solidFill>
                  <a:srgbClr val="073763"/>
                </a:solidFill>
              </a:rPr>
              <a:t>)</a:t>
            </a:r>
            <a:endParaRPr>
              <a:solidFill>
                <a:srgbClr val="073763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○"/>
            </a:pPr>
            <a:r>
              <a:rPr lang="pt-BR">
                <a:solidFill>
                  <a:srgbClr val="073763"/>
                </a:solidFill>
              </a:rPr>
              <a:t>Receber </a:t>
            </a:r>
            <a:r>
              <a:rPr b="1" i="1" lang="pt-BR">
                <a:solidFill>
                  <a:srgbClr val="073763"/>
                </a:solidFill>
              </a:rPr>
              <a:t>ether</a:t>
            </a:r>
            <a:r>
              <a:rPr lang="pt-BR">
                <a:solidFill>
                  <a:srgbClr val="073763"/>
                </a:solidFill>
              </a:rPr>
              <a:t> com </a:t>
            </a:r>
            <a:r>
              <a:rPr b="1" i="1" lang="pt-BR">
                <a:solidFill>
                  <a:srgbClr val="073763"/>
                </a:solidFill>
              </a:rPr>
              <a:t>payable</a:t>
            </a:r>
            <a:br>
              <a:rPr lang="pt-BR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pt-BR">
                <a:solidFill>
                  <a:srgbClr val="FF0000"/>
                </a:solidFill>
              </a:rPr>
              <a:t>Desafio</a:t>
            </a:r>
            <a:r>
              <a:rPr lang="pt-BR">
                <a:solidFill>
                  <a:srgbClr val="073763"/>
                </a:solidFill>
              </a:rPr>
              <a:t>:</a:t>
            </a:r>
            <a:endParaRPr>
              <a:solidFill>
                <a:srgbClr val="073763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○"/>
            </a:pPr>
            <a:r>
              <a:rPr b="1" lang="pt-BR">
                <a:solidFill>
                  <a:srgbClr val="073763"/>
                </a:solidFill>
              </a:rPr>
              <a:t>Criar um ICO </a:t>
            </a:r>
            <a:r>
              <a:rPr lang="pt-BR">
                <a:solidFill>
                  <a:srgbClr val="073763"/>
                </a:solidFill>
              </a:rPr>
              <a:t>para vender o </a:t>
            </a:r>
            <a:r>
              <a:rPr b="1" lang="pt-BR">
                <a:solidFill>
                  <a:srgbClr val="073763"/>
                </a:solidFill>
              </a:rPr>
              <a:t>token</a:t>
            </a:r>
            <a:r>
              <a:rPr lang="pt-BR">
                <a:solidFill>
                  <a:srgbClr val="073763"/>
                </a:solidFill>
              </a:rPr>
              <a:t> </a:t>
            </a:r>
            <a:r>
              <a:rPr b="1" lang="pt-BR">
                <a:solidFill>
                  <a:srgbClr val="073763"/>
                </a:solidFill>
              </a:rPr>
              <a:t>Wonderland Coin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207" name="Google Shape;207;p27"/>
          <p:cNvSpPr txBox="1"/>
          <p:nvPr>
            <p:ph type="title"/>
          </p:nvPr>
        </p:nvSpPr>
        <p:spPr>
          <a:xfrm>
            <a:off x="276141" y="1318650"/>
            <a:ext cx="34368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vamos fazer neste projeto!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/>
        </p:nvSpPr>
        <p:spPr>
          <a:xfrm>
            <a:off x="113425" y="2484474"/>
            <a:ext cx="8910600" cy="1878900"/>
          </a:xfrm>
          <a:prstGeom prst="rect">
            <a:avLst/>
          </a:prstGeom>
          <a:solidFill>
            <a:srgbClr val="073763"/>
          </a:solidFill>
          <a:ln>
            <a:noFill/>
          </a:ln>
          <a:effectLst>
            <a:outerShdw blurRad="71438" rotWithShape="0" algn="bl" dir="5400000" dist="28575">
              <a:srgbClr val="000000">
                <a:alpha val="95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pragma</a:t>
            </a:r>
            <a:r>
              <a:rPr b="1" lang="pt-BR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800">
                <a:solidFill>
                  <a:srgbClr val="FF9DA4"/>
                </a:solidFill>
                <a:latin typeface="Courier New"/>
                <a:ea typeface="Courier New"/>
                <a:cs typeface="Courier New"/>
                <a:sym typeface="Courier New"/>
              </a:rPr>
              <a:t>solidity</a:t>
            </a:r>
            <a:r>
              <a:rPr b="1" lang="pt-BR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^0.4.18;</a:t>
            </a:r>
            <a:endParaRPr b="1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pt-BR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2400">
                <a:solidFill>
                  <a:srgbClr val="D1F1A9"/>
                </a:solidFill>
                <a:latin typeface="Courier New"/>
                <a:ea typeface="Courier New"/>
                <a:cs typeface="Courier New"/>
                <a:sym typeface="Courier New"/>
              </a:rPr>
              <a:t>"./OutroContrato.sol"</a:t>
            </a:r>
            <a:r>
              <a:rPr b="1" lang="pt-BR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3" name="Google Shape;213;p28"/>
          <p:cNvSpPr txBox="1"/>
          <p:nvPr>
            <p:ph type="title"/>
          </p:nvPr>
        </p:nvSpPr>
        <p:spPr>
          <a:xfrm>
            <a:off x="729450" y="1219050"/>
            <a:ext cx="7688400" cy="9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</a:rPr>
              <a:t>O Solidity suporta a importação de Smart Contracts de outros arquivos por meio da declaração </a:t>
            </a:r>
            <a:r>
              <a:rPr i="1" lang="pt-BR" sz="2400">
                <a:solidFill>
                  <a:srgbClr val="FFFF00"/>
                </a:solidFill>
              </a:rPr>
              <a:t>import</a:t>
            </a:r>
            <a:endParaRPr i="1" sz="2400" u="sng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/>
          <p:nvPr>
            <p:ph idx="1" type="subTitle"/>
          </p:nvPr>
        </p:nvSpPr>
        <p:spPr>
          <a:xfrm>
            <a:off x="270875" y="3161525"/>
            <a:ext cx="3436800" cy="18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Criar um  </a:t>
            </a:r>
            <a:r>
              <a:rPr b="1" lang="pt-BR">
                <a:solidFill>
                  <a:srgbClr val="FFFF00"/>
                </a:solidFill>
              </a:rPr>
              <a:t>ICO </a:t>
            </a:r>
            <a:r>
              <a:rPr lang="pt-BR"/>
              <a:t>para vender o token </a:t>
            </a:r>
            <a:r>
              <a:rPr b="1" lang="pt-BR">
                <a:solidFill>
                  <a:srgbClr val="FFFF00"/>
                </a:solidFill>
              </a:rPr>
              <a:t>Wonderland Coin</a:t>
            </a:r>
            <a:endParaRPr b="1">
              <a:solidFill>
                <a:srgbClr val="FFFF00"/>
              </a:solidFill>
            </a:endParaRPr>
          </a:p>
        </p:txBody>
      </p:sp>
      <p:sp>
        <p:nvSpPr>
          <p:cNvPr id="219" name="Google Shape;219;p29"/>
          <p:cNvSpPr txBox="1"/>
          <p:nvPr>
            <p:ph idx="2" type="title"/>
          </p:nvPr>
        </p:nvSpPr>
        <p:spPr>
          <a:xfrm>
            <a:off x="4003925" y="55625"/>
            <a:ext cx="5140200" cy="50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pt-BR">
                <a:solidFill>
                  <a:srgbClr val="FF0000"/>
                </a:solidFill>
              </a:rPr>
              <a:t>Antes do desafio</a:t>
            </a:r>
            <a:r>
              <a:rPr lang="pt-BR">
                <a:solidFill>
                  <a:srgbClr val="073763"/>
                </a:solidFill>
              </a:rPr>
              <a:t>:</a:t>
            </a:r>
            <a:endParaRPr>
              <a:solidFill>
                <a:srgbClr val="073763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○"/>
            </a:pPr>
            <a:r>
              <a:rPr b="1" i="1" lang="pt-BR">
                <a:solidFill>
                  <a:srgbClr val="073763"/>
                </a:solidFill>
              </a:rPr>
              <a:t>import</a:t>
            </a:r>
            <a:r>
              <a:rPr lang="pt-BR">
                <a:solidFill>
                  <a:srgbClr val="073763"/>
                </a:solidFill>
              </a:rPr>
              <a:t> de arquivos Solidity</a:t>
            </a:r>
            <a:endParaRPr>
              <a:solidFill>
                <a:srgbClr val="073763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○"/>
            </a:pPr>
            <a:r>
              <a:rPr lang="pt-BR">
                <a:solidFill>
                  <a:srgbClr val="FF0000"/>
                </a:solidFill>
              </a:rPr>
              <a:t>Criar um Smart Contract dentro de outro (</a:t>
            </a:r>
            <a:r>
              <a:rPr b="1" i="1" lang="pt-BR">
                <a:solidFill>
                  <a:srgbClr val="FF0000"/>
                </a:solidFill>
              </a:rPr>
              <a:t>new</a:t>
            </a:r>
            <a:r>
              <a:rPr lang="pt-BR">
                <a:solidFill>
                  <a:srgbClr val="FF0000"/>
                </a:solidFill>
              </a:rPr>
              <a:t>)</a:t>
            </a:r>
            <a:endParaRPr>
              <a:solidFill>
                <a:srgbClr val="FF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○"/>
            </a:pPr>
            <a:r>
              <a:rPr lang="pt-BR">
                <a:solidFill>
                  <a:srgbClr val="073763"/>
                </a:solidFill>
              </a:rPr>
              <a:t>Receber </a:t>
            </a:r>
            <a:r>
              <a:rPr b="1" i="1" lang="pt-BR">
                <a:solidFill>
                  <a:srgbClr val="073763"/>
                </a:solidFill>
              </a:rPr>
              <a:t>ether</a:t>
            </a:r>
            <a:r>
              <a:rPr lang="pt-BR">
                <a:solidFill>
                  <a:srgbClr val="073763"/>
                </a:solidFill>
              </a:rPr>
              <a:t> com </a:t>
            </a:r>
            <a:r>
              <a:rPr b="1" i="1" lang="pt-BR">
                <a:solidFill>
                  <a:srgbClr val="073763"/>
                </a:solidFill>
              </a:rPr>
              <a:t>payable</a:t>
            </a:r>
            <a:br>
              <a:rPr lang="pt-BR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pt-BR">
                <a:solidFill>
                  <a:srgbClr val="FF0000"/>
                </a:solidFill>
              </a:rPr>
              <a:t>Desafio</a:t>
            </a:r>
            <a:r>
              <a:rPr lang="pt-BR">
                <a:solidFill>
                  <a:srgbClr val="073763"/>
                </a:solidFill>
              </a:rPr>
              <a:t>:</a:t>
            </a:r>
            <a:endParaRPr>
              <a:solidFill>
                <a:srgbClr val="073763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○"/>
            </a:pPr>
            <a:r>
              <a:rPr b="1" lang="pt-BR">
                <a:solidFill>
                  <a:srgbClr val="073763"/>
                </a:solidFill>
              </a:rPr>
              <a:t>Criar um ICO </a:t>
            </a:r>
            <a:r>
              <a:rPr lang="pt-BR">
                <a:solidFill>
                  <a:srgbClr val="073763"/>
                </a:solidFill>
              </a:rPr>
              <a:t>para vender o </a:t>
            </a:r>
            <a:r>
              <a:rPr b="1" lang="pt-BR">
                <a:solidFill>
                  <a:srgbClr val="073763"/>
                </a:solidFill>
              </a:rPr>
              <a:t>token</a:t>
            </a:r>
            <a:r>
              <a:rPr lang="pt-BR">
                <a:solidFill>
                  <a:srgbClr val="073763"/>
                </a:solidFill>
              </a:rPr>
              <a:t> </a:t>
            </a:r>
            <a:r>
              <a:rPr b="1" lang="pt-BR">
                <a:solidFill>
                  <a:srgbClr val="073763"/>
                </a:solidFill>
              </a:rPr>
              <a:t>Wonderland Coin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220" name="Google Shape;220;p29"/>
          <p:cNvSpPr txBox="1"/>
          <p:nvPr>
            <p:ph type="title"/>
          </p:nvPr>
        </p:nvSpPr>
        <p:spPr>
          <a:xfrm>
            <a:off x="276141" y="1318650"/>
            <a:ext cx="34368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vamos fazer neste projeto!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/>
        </p:nvSpPr>
        <p:spPr>
          <a:xfrm>
            <a:off x="113425" y="2484474"/>
            <a:ext cx="8910600" cy="1878900"/>
          </a:xfrm>
          <a:prstGeom prst="rect">
            <a:avLst/>
          </a:prstGeom>
          <a:solidFill>
            <a:srgbClr val="073763"/>
          </a:solidFill>
          <a:ln>
            <a:noFill/>
          </a:ln>
          <a:effectLst>
            <a:outerShdw blurRad="71438" rotWithShape="0" algn="bl" dir="5400000" dist="28575">
              <a:srgbClr val="000000">
                <a:alpha val="95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pt-B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>
                <a:solidFill>
                  <a:srgbClr val="D1F1A9"/>
                </a:solidFill>
                <a:latin typeface="Courier New"/>
                <a:ea typeface="Courier New"/>
                <a:cs typeface="Courier New"/>
                <a:sym typeface="Courier New"/>
              </a:rPr>
              <a:t>"./OutroContrato.sol"</a:t>
            </a:r>
            <a:r>
              <a:rPr b="1" lang="pt-B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contract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200">
                <a:solidFill>
                  <a:srgbClr val="FFEEAD"/>
                </a:solidFill>
                <a:latin typeface="Courier New"/>
                <a:ea typeface="Courier New"/>
                <a:cs typeface="Courier New"/>
                <a:sym typeface="Courier New"/>
              </a:rPr>
              <a:t>ContratoQualquer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>
                <a:solidFill>
                  <a:srgbClr val="FFEEAD"/>
                </a:solidFill>
                <a:latin typeface="Courier New"/>
                <a:ea typeface="Courier New"/>
                <a:cs typeface="Courier New"/>
                <a:sym typeface="Courier New"/>
              </a:rPr>
              <a:t>OutroContrato</a:t>
            </a:r>
            <a:r>
              <a:rPr b="1" lang="pt-B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pt-B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outro; </a:t>
            </a:r>
            <a:r>
              <a:rPr b="1" lang="pt-BR">
                <a:solidFill>
                  <a:srgbClr val="7285B7"/>
                </a:solidFill>
                <a:latin typeface="Courier New"/>
                <a:ea typeface="Courier New"/>
                <a:cs typeface="Courier New"/>
                <a:sym typeface="Courier New"/>
              </a:rPr>
              <a:t>// variável</a:t>
            </a:r>
            <a:endParaRPr b="1">
              <a:solidFill>
                <a:srgbClr val="7285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7285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 sz="1200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b="1" lang="pt-BR" sz="1200">
                <a:solidFill>
                  <a:srgbClr val="BBDA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pt-BR" sz="1200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outro </a:t>
            </a:r>
            <a:r>
              <a:rPr b="1" lang="pt-BR">
                <a:solidFill>
                  <a:srgbClr val="99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pt-B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lang="pt-BR">
                <a:solidFill>
                  <a:srgbClr val="FFEEAD"/>
                </a:solidFill>
                <a:latin typeface="Courier New"/>
                <a:ea typeface="Courier New"/>
                <a:cs typeface="Courier New"/>
                <a:sym typeface="Courier New"/>
              </a:rPr>
              <a:t>OutroContrato</a:t>
            </a:r>
            <a:r>
              <a:rPr b="1" lang="pt-B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6" name="Google Shape;226;p30"/>
          <p:cNvSpPr txBox="1"/>
          <p:nvPr>
            <p:ph type="title"/>
          </p:nvPr>
        </p:nvSpPr>
        <p:spPr>
          <a:xfrm>
            <a:off x="729450" y="1219050"/>
            <a:ext cx="7688400" cy="9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</a:rPr>
              <a:t>Podemos criar (deploy) um Smart Contract a partir de outro Smart Contract com </a:t>
            </a:r>
            <a:r>
              <a:rPr i="1" lang="pt-BR" sz="2400">
                <a:solidFill>
                  <a:srgbClr val="FFFF00"/>
                </a:solidFill>
              </a:rPr>
              <a:t>import</a:t>
            </a:r>
            <a:r>
              <a:rPr lang="pt-BR" sz="2400">
                <a:solidFill>
                  <a:srgbClr val="FFFFFF"/>
                </a:solidFill>
              </a:rPr>
              <a:t> e </a:t>
            </a:r>
            <a:r>
              <a:rPr i="1" lang="pt-BR" sz="2400">
                <a:solidFill>
                  <a:srgbClr val="FFFF00"/>
                </a:solidFill>
              </a:rPr>
              <a:t>new</a:t>
            </a:r>
            <a:endParaRPr sz="2400" u="sng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/>
          <p:nvPr/>
        </p:nvSpPr>
        <p:spPr>
          <a:xfrm>
            <a:off x="113425" y="2484474"/>
            <a:ext cx="8910600" cy="1878900"/>
          </a:xfrm>
          <a:prstGeom prst="rect">
            <a:avLst/>
          </a:prstGeom>
          <a:solidFill>
            <a:srgbClr val="073763"/>
          </a:solidFill>
          <a:ln>
            <a:noFill/>
          </a:ln>
          <a:effectLst>
            <a:outerShdw blurRad="71438" rotWithShape="0" algn="bl" dir="5400000" dist="28575">
              <a:srgbClr val="000000">
                <a:alpha val="95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pt-B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>
                <a:solidFill>
                  <a:srgbClr val="D1F1A9"/>
                </a:solidFill>
                <a:latin typeface="Courier New"/>
                <a:ea typeface="Courier New"/>
                <a:cs typeface="Courier New"/>
                <a:sym typeface="Courier New"/>
              </a:rPr>
              <a:t>"./OutroContrato.sol"</a:t>
            </a:r>
            <a:r>
              <a:rPr b="1" lang="pt-B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contract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200">
                <a:solidFill>
                  <a:srgbClr val="FFEEAD"/>
                </a:solidFill>
                <a:latin typeface="Courier New"/>
                <a:ea typeface="Courier New"/>
                <a:cs typeface="Courier New"/>
                <a:sym typeface="Courier New"/>
              </a:rPr>
              <a:t>ContratoQualquer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>
                <a:solidFill>
                  <a:srgbClr val="FFEEAD"/>
                </a:solidFill>
                <a:latin typeface="Courier New"/>
                <a:ea typeface="Courier New"/>
                <a:cs typeface="Courier New"/>
                <a:sym typeface="Courier New"/>
              </a:rPr>
              <a:t>OutroContrato</a:t>
            </a:r>
            <a:r>
              <a:rPr b="1" lang="pt-B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pt-B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outro; </a:t>
            </a:r>
            <a:r>
              <a:rPr b="1" lang="pt-BR">
                <a:solidFill>
                  <a:srgbClr val="7285B7"/>
                </a:solidFill>
                <a:latin typeface="Courier New"/>
                <a:ea typeface="Courier New"/>
                <a:cs typeface="Courier New"/>
                <a:sym typeface="Courier New"/>
              </a:rPr>
              <a:t>// variável</a:t>
            </a:r>
            <a:endParaRPr b="1">
              <a:solidFill>
                <a:srgbClr val="7285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7285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 sz="1200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b="1" lang="pt-BR" sz="1200">
                <a:solidFill>
                  <a:srgbClr val="BBDA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pt-BR" sz="1200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outro </a:t>
            </a:r>
            <a:r>
              <a:rPr b="1" lang="pt-BR">
                <a:solidFill>
                  <a:srgbClr val="99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pt-B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lang="pt-BR">
                <a:solidFill>
                  <a:srgbClr val="FFEEAD"/>
                </a:solidFill>
                <a:latin typeface="Courier New"/>
                <a:ea typeface="Courier New"/>
                <a:cs typeface="Courier New"/>
                <a:sym typeface="Courier New"/>
              </a:rPr>
              <a:t>OutroContrato</a:t>
            </a:r>
            <a:r>
              <a:rPr b="1" lang="pt-B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2" name="Google Shape;232;p31"/>
          <p:cNvSpPr txBox="1"/>
          <p:nvPr>
            <p:ph type="title"/>
          </p:nvPr>
        </p:nvSpPr>
        <p:spPr>
          <a:xfrm>
            <a:off x="729450" y="1219050"/>
            <a:ext cx="7688400" cy="9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</a:rPr>
              <a:t>Podemos criar (deploy) um Smart Contract a partir de outro Smart Contract com </a:t>
            </a:r>
            <a:r>
              <a:rPr i="1" lang="pt-BR" sz="2400">
                <a:solidFill>
                  <a:srgbClr val="FFFF00"/>
                </a:solidFill>
              </a:rPr>
              <a:t>import</a:t>
            </a:r>
            <a:r>
              <a:rPr lang="pt-BR" sz="2400">
                <a:solidFill>
                  <a:srgbClr val="FFFFFF"/>
                </a:solidFill>
              </a:rPr>
              <a:t> e </a:t>
            </a:r>
            <a:r>
              <a:rPr i="1" lang="pt-BR" sz="2400">
                <a:solidFill>
                  <a:srgbClr val="FFFF00"/>
                </a:solidFill>
              </a:rPr>
              <a:t>new</a:t>
            </a:r>
            <a:endParaRPr sz="2400" u="sng">
              <a:solidFill>
                <a:srgbClr val="FFFF00"/>
              </a:solidFill>
            </a:endParaRPr>
          </a:p>
        </p:txBody>
      </p:sp>
      <p:sp>
        <p:nvSpPr>
          <p:cNvPr id="233" name="Google Shape;233;p31"/>
          <p:cNvSpPr/>
          <p:nvPr/>
        </p:nvSpPr>
        <p:spPr>
          <a:xfrm>
            <a:off x="163250" y="2566634"/>
            <a:ext cx="3165600" cy="247800"/>
          </a:xfrm>
          <a:prstGeom prst="rect">
            <a:avLst/>
          </a:prstGeom>
          <a:solidFill>
            <a:srgbClr val="FF0000">
              <a:alpha val="6920"/>
            </a:srgbClr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 txBox="1"/>
          <p:nvPr/>
        </p:nvSpPr>
        <p:spPr>
          <a:xfrm>
            <a:off x="113425" y="2484474"/>
            <a:ext cx="8910600" cy="1878900"/>
          </a:xfrm>
          <a:prstGeom prst="rect">
            <a:avLst/>
          </a:prstGeom>
          <a:solidFill>
            <a:srgbClr val="073763"/>
          </a:solidFill>
          <a:ln>
            <a:noFill/>
          </a:ln>
          <a:effectLst>
            <a:outerShdw blurRad="71438" rotWithShape="0" algn="bl" dir="5400000" dist="28575">
              <a:srgbClr val="000000">
                <a:alpha val="95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pt-B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>
                <a:solidFill>
                  <a:srgbClr val="D1F1A9"/>
                </a:solidFill>
                <a:latin typeface="Courier New"/>
                <a:ea typeface="Courier New"/>
                <a:cs typeface="Courier New"/>
                <a:sym typeface="Courier New"/>
              </a:rPr>
              <a:t>"./OutroContrato.sol"</a:t>
            </a:r>
            <a:r>
              <a:rPr b="1" lang="pt-B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contract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200">
                <a:solidFill>
                  <a:srgbClr val="FFEEAD"/>
                </a:solidFill>
                <a:latin typeface="Courier New"/>
                <a:ea typeface="Courier New"/>
                <a:cs typeface="Courier New"/>
                <a:sym typeface="Courier New"/>
              </a:rPr>
              <a:t>ContratoQualquer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>
                <a:solidFill>
                  <a:srgbClr val="FFEEAD"/>
                </a:solidFill>
                <a:latin typeface="Courier New"/>
                <a:ea typeface="Courier New"/>
                <a:cs typeface="Courier New"/>
                <a:sym typeface="Courier New"/>
              </a:rPr>
              <a:t>OutroContrato</a:t>
            </a:r>
            <a:r>
              <a:rPr b="1" lang="pt-B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pt-B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outro; </a:t>
            </a:r>
            <a:r>
              <a:rPr b="1" lang="pt-BR">
                <a:solidFill>
                  <a:srgbClr val="7285B7"/>
                </a:solidFill>
                <a:latin typeface="Courier New"/>
                <a:ea typeface="Courier New"/>
                <a:cs typeface="Courier New"/>
                <a:sym typeface="Courier New"/>
              </a:rPr>
              <a:t>// variável</a:t>
            </a:r>
            <a:endParaRPr b="1">
              <a:solidFill>
                <a:srgbClr val="7285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7285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 sz="1200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b="1" lang="pt-BR" sz="1200">
                <a:solidFill>
                  <a:srgbClr val="BBDA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pt-BR" sz="1200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outro </a:t>
            </a:r>
            <a:r>
              <a:rPr b="1" lang="pt-BR">
                <a:solidFill>
                  <a:srgbClr val="99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pt-B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lang="pt-BR">
                <a:solidFill>
                  <a:srgbClr val="FFEEAD"/>
                </a:solidFill>
                <a:latin typeface="Courier New"/>
                <a:ea typeface="Courier New"/>
                <a:cs typeface="Courier New"/>
                <a:sym typeface="Courier New"/>
              </a:rPr>
              <a:t>OutroContrato</a:t>
            </a:r>
            <a:r>
              <a:rPr b="1" lang="pt-B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9" name="Google Shape;239;p32"/>
          <p:cNvSpPr txBox="1"/>
          <p:nvPr>
            <p:ph type="title"/>
          </p:nvPr>
        </p:nvSpPr>
        <p:spPr>
          <a:xfrm>
            <a:off x="729450" y="1219050"/>
            <a:ext cx="7688400" cy="9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</a:rPr>
              <a:t>Podemos criar (deploy) um Smart Contract a partir de outro Smart Contract com </a:t>
            </a:r>
            <a:r>
              <a:rPr i="1" lang="pt-BR" sz="2400">
                <a:solidFill>
                  <a:srgbClr val="FFFF00"/>
                </a:solidFill>
              </a:rPr>
              <a:t>import</a:t>
            </a:r>
            <a:r>
              <a:rPr lang="pt-BR" sz="2400">
                <a:solidFill>
                  <a:srgbClr val="FFFFFF"/>
                </a:solidFill>
              </a:rPr>
              <a:t> e </a:t>
            </a:r>
            <a:r>
              <a:rPr i="1" lang="pt-BR" sz="2400">
                <a:solidFill>
                  <a:srgbClr val="FFFF00"/>
                </a:solidFill>
              </a:rPr>
              <a:t>new</a:t>
            </a:r>
            <a:endParaRPr sz="2400" u="sng">
              <a:solidFill>
                <a:srgbClr val="FFFF00"/>
              </a:solidFill>
            </a:endParaRPr>
          </a:p>
        </p:txBody>
      </p:sp>
      <p:sp>
        <p:nvSpPr>
          <p:cNvPr id="240" name="Google Shape;240;p32"/>
          <p:cNvSpPr/>
          <p:nvPr/>
        </p:nvSpPr>
        <p:spPr>
          <a:xfrm>
            <a:off x="453475" y="3069350"/>
            <a:ext cx="2937300" cy="247800"/>
          </a:xfrm>
          <a:prstGeom prst="rect">
            <a:avLst/>
          </a:prstGeom>
          <a:solidFill>
            <a:srgbClr val="FF0000">
              <a:alpha val="6920"/>
            </a:srgbClr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2"/>
          <p:cNvSpPr/>
          <p:nvPr/>
        </p:nvSpPr>
        <p:spPr>
          <a:xfrm>
            <a:off x="163250" y="2566634"/>
            <a:ext cx="3165600" cy="247800"/>
          </a:xfrm>
          <a:prstGeom prst="rect">
            <a:avLst/>
          </a:prstGeom>
          <a:solidFill>
            <a:srgbClr val="FF0000">
              <a:alpha val="6920"/>
            </a:srgbClr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3"/>
          <p:cNvSpPr txBox="1"/>
          <p:nvPr/>
        </p:nvSpPr>
        <p:spPr>
          <a:xfrm>
            <a:off x="113425" y="2484474"/>
            <a:ext cx="8910600" cy="1878900"/>
          </a:xfrm>
          <a:prstGeom prst="rect">
            <a:avLst/>
          </a:prstGeom>
          <a:solidFill>
            <a:srgbClr val="073763"/>
          </a:solidFill>
          <a:ln>
            <a:noFill/>
          </a:ln>
          <a:effectLst>
            <a:outerShdw blurRad="71438" rotWithShape="0" algn="bl" dir="5400000" dist="28575">
              <a:srgbClr val="000000">
                <a:alpha val="95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pt-B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>
                <a:solidFill>
                  <a:srgbClr val="D1F1A9"/>
                </a:solidFill>
                <a:latin typeface="Courier New"/>
                <a:ea typeface="Courier New"/>
                <a:cs typeface="Courier New"/>
                <a:sym typeface="Courier New"/>
              </a:rPr>
              <a:t>"./OutroContrato.sol"</a:t>
            </a:r>
            <a:r>
              <a:rPr b="1" lang="pt-B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contract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200">
                <a:solidFill>
                  <a:srgbClr val="FFEEAD"/>
                </a:solidFill>
                <a:latin typeface="Courier New"/>
                <a:ea typeface="Courier New"/>
                <a:cs typeface="Courier New"/>
                <a:sym typeface="Courier New"/>
              </a:rPr>
              <a:t>ContratoQualquer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>
                <a:solidFill>
                  <a:srgbClr val="FFEEAD"/>
                </a:solidFill>
                <a:latin typeface="Courier New"/>
                <a:ea typeface="Courier New"/>
                <a:cs typeface="Courier New"/>
                <a:sym typeface="Courier New"/>
              </a:rPr>
              <a:t>OutroContrato</a:t>
            </a:r>
            <a:r>
              <a:rPr b="1" lang="pt-B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pt-B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outro; </a:t>
            </a:r>
            <a:r>
              <a:rPr b="1" lang="pt-BR">
                <a:solidFill>
                  <a:srgbClr val="7285B7"/>
                </a:solidFill>
                <a:latin typeface="Courier New"/>
                <a:ea typeface="Courier New"/>
                <a:cs typeface="Courier New"/>
                <a:sym typeface="Courier New"/>
              </a:rPr>
              <a:t>// variável</a:t>
            </a:r>
            <a:endParaRPr b="1">
              <a:solidFill>
                <a:srgbClr val="7285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7285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 sz="1200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b="1" lang="pt-BR" sz="1200">
                <a:solidFill>
                  <a:srgbClr val="BBDA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pt-BR" sz="1200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outro </a:t>
            </a:r>
            <a:r>
              <a:rPr b="1" lang="pt-BR">
                <a:solidFill>
                  <a:srgbClr val="99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pt-B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lang="pt-BR">
                <a:solidFill>
                  <a:srgbClr val="FFEEAD"/>
                </a:solidFill>
                <a:latin typeface="Courier New"/>
                <a:ea typeface="Courier New"/>
                <a:cs typeface="Courier New"/>
                <a:sym typeface="Courier New"/>
              </a:rPr>
              <a:t>OutroContrato</a:t>
            </a:r>
            <a:r>
              <a:rPr b="1" lang="pt-B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7" name="Google Shape;247;p33"/>
          <p:cNvSpPr txBox="1"/>
          <p:nvPr>
            <p:ph type="title"/>
          </p:nvPr>
        </p:nvSpPr>
        <p:spPr>
          <a:xfrm>
            <a:off x="729450" y="1219050"/>
            <a:ext cx="7688400" cy="9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</a:rPr>
              <a:t>Podemos criar (deploy) um Smart Contract a partir de outro Smart Contract com </a:t>
            </a:r>
            <a:r>
              <a:rPr i="1" lang="pt-BR" sz="2400">
                <a:solidFill>
                  <a:srgbClr val="FFFF00"/>
                </a:solidFill>
              </a:rPr>
              <a:t>import</a:t>
            </a:r>
            <a:r>
              <a:rPr lang="pt-BR" sz="2400">
                <a:solidFill>
                  <a:srgbClr val="FFFFFF"/>
                </a:solidFill>
              </a:rPr>
              <a:t> e </a:t>
            </a:r>
            <a:r>
              <a:rPr i="1" lang="pt-BR" sz="2400">
                <a:solidFill>
                  <a:srgbClr val="FFFF00"/>
                </a:solidFill>
              </a:rPr>
              <a:t>new</a:t>
            </a:r>
            <a:endParaRPr sz="2400" u="sng">
              <a:solidFill>
                <a:srgbClr val="FFFF00"/>
              </a:solidFill>
            </a:endParaRPr>
          </a:p>
        </p:txBody>
      </p:sp>
      <p:sp>
        <p:nvSpPr>
          <p:cNvPr id="248" name="Google Shape;248;p33"/>
          <p:cNvSpPr/>
          <p:nvPr/>
        </p:nvSpPr>
        <p:spPr>
          <a:xfrm>
            <a:off x="1744075" y="3660597"/>
            <a:ext cx="2277000" cy="247800"/>
          </a:xfrm>
          <a:prstGeom prst="rect">
            <a:avLst/>
          </a:prstGeom>
          <a:solidFill>
            <a:srgbClr val="FF0000">
              <a:alpha val="6920"/>
            </a:srgbClr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3"/>
          <p:cNvSpPr/>
          <p:nvPr/>
        </p:nvSpPr>
        <p:spPr>
          <a:xfrm>
            <a:off x="453475" y="3069350"/>
            <a:ext cx="2937300" cy="247800"/>
          </a:xfrm>
          <a:prstGeom prst="rect">
            <a:avLst/>
          </a:prstGeom>
          <a:solidFill>
            <a:srgbClr val="FF0000">
              <a:alpha val="6920"/>
            </a:srgbClr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3"/>
          <p:cNvSpPr/>
          <p:nvPr/>
        </p:nvSpPr>
        <p:spPr>
          <a:xfrm>
            <a:off x="163250" y="2566634"/>
            <a:ext cx="3165600" cy="247800"/>
          </a:xfrm>
          <a:prstGeom prst="rect">
            <a:avLst/>
          </a:prstGeom>
          <a:solidFill>
            <a:srgbClr val="FF0000">
              <a:alpha val="6920"/>
            </a:srgbClr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