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obster"/>
      <p:regular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aef2978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aef2978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15bc1b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15bc1b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417b0d2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417b0d2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point">
  <p:cSld name="BIG_NUMBER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473" y="4471928"/>
            <a:ext cx="16056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900" y="4117838"/>
            <a:ext cx="823600" cy="8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1"/>
          <p:cNvSpPr txBox="1"/>
          <p:nvPr/>
        </p:nvSpPr>
        <p:spPr>
          <a:xfrm>
            <a:off x="6827700" y="4370914"/>
            <a:ext cx="1482000" cy="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9000" fadeDir="5400012" kx="0" rotWithShape="0" algn="bl" stA="3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Checkpoint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730000" y="281825"/>
            <a:ext cx="7688400" cy="4190100"/>
          </a:xfrm>
          <a:prstGeom prst="rect">
            <a:avLst/>
          </a:prstGeom>
          <a:effectLst>
            <a:outerShdw blurRad="71438" rotWithShape="0" algn="bl" dir="5400000" dist="28575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b="0"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83" y="4532225"/>
            <a:ext cx="16056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046875" y="1390525"/>
            <a:ext cx="4305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AutoNum type="arabicPeriod"/>
              <a:defRPr>
                <a:solidFill>
                  <a:srgbClr val="07376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rabicPeriod"/>
              <a:defRPr>
                <a:solidFill>
                  <a:srgbClr val="07376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100"/>
              <a:buAutoNum type="alphaLcPeriod"/>
              <a:defRPr>
                <a:solidFill>
                  <a:srgbClr val="07376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73763"/>
              </a:buClr>
              <a:buSzPts val="1100"/>
              <a:buAutoNum type="romanLcPeriod"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58550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17299" y="1478950"/>
            <a:ext cx="40053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3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4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57630" y="572553"/>
            <a:ext cx="855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None/>
              <a:defRPr sz="2600">
                <a:solidFill>
                  <a:srgbClr val="0B5394"/>
                </a:solidFill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258560" y="1211145"/>
            <a:ext cx="745763" cy="45826"/>
            <a:chOff x="4580561" y="2589004"/>
            <a:chExt cx="1064464" cy="25200"/>
          </a:xfrm>
        </p:grpSpPr>
        <p:sp>
          <p:nvSpPr>
            <p:cNvPr id="53" name="Google Shape;5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6"/>
          <p:cNvSpPr txBox="1"/>
          <p:nvPr>
            <p:ph idx="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847" y="70460"/>
            <a:ext cx="1285375" cy="3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3" type="title"/>
          </p:nvPr>
        </p:nvSpPr>
        <p:spPr>
          <a:xfrm>
            <a:off x="2067350" y="86100"/>
            <a:ext cx="67743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b="0"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0134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394426" y="1191240"/>
            <a:ext cx="875308" cy="45826"/>
            <a:chOff x="4580561" y="2589004"/>
            <a:chExt cx="1064464" cy="25200"/>
          </a:xfrm>
        </p:grpSpPr>
        <p:sp>
          <p:nvSpPr>
            <p:cNvPr id="75" name="Google Shape;7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Google Shape;77;p9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70883" y="3161525"/>
            <a:ext cx="34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None/>
              <a:defRPr sz="1600">
                <a:solidFill>
                  <a:srgbClr val="C9DAF8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019" y="161700"/>
            <a:ext cx="13793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2" type="title"/>
          </p:nvPr>
        </p:nvSpPr>
        <p:spPr>
          <a:xfrm>
            <a:off x="4205975" y="55625"/>
            <a:ext cx="4791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emix.ethereum.org" TargetMode="External"/><Relationship Id="rId4" Type="http://schemas.openxmlformats.org/officeDocument/2006/relationships/hyperlink" Target="https://github.com/OpenZeppelin/openzeppelin-solidi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907143" y="1156911"/>
            <a:ext cx="1394700" cy="651000"/>
          </a:xfrm>
          <a:prstGeom prst="ellipse">
            <a:avLst/>
          </a:prstGeom>
          <a:solidFill>
            <a:srgbClr val="0B5394">
              <a:alpha val="63849"/>
            </a:srgbClr>
          </a:solidFill>
          <a:ln>
            <a:noFill/>
          </a:ln>
          <a:effectLst>
            <a:outerShdw blurRad="57150" rotWithShape="0" algn="bl" dir="5400000" dist="57150">
              <a:srgbClr val="073763">
                <a:alpha val="67000"/>
              </a:srgbClr>
            </a:outerShdw>
            <a:reflection blurRad="0" dir="5400000" dist="38100" endA="0" endPos="30000" fadeDir="5400012" kx="0" rotWithShape="0" algn="bl" stA="23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0" y="7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07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3D85C6"/>
                </a:solidFill>
              </a:rPr>
              <a:t>PROJETO</a:t>
            </a:r>
            <a:endParaRPr sz="48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ICO com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OpenZeppelin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neste projeto!</a:t>
            </a:r>
            <a:endParaRPr/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70875" y="3161525"/>
            <a:ext cx="34368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Desenvolver um </a:t>
            </a:r>
            <a:r>
              <a:rPr b="1" lang="pt-BR">
                <a:solidFill>
                  <a:srgbClr val="FFFF00"/>
                </a:solidFill>
              </a:rPr>
              <a:t>ICO</a:t>
            </a:r>
            <a:r>
              <a:rPr lang="pt-BR"/>
              <a:t> usando </a:t>
            </a:r>
            <a:r>
              <a:rPr b="1" lang="pt-BR">
                <a:solidFill>
                  <a:srgbClr val="FFFF00"/>
                </a:solidFill>
              </a:rPr>
              <a:t>OpenZeppelin</a:t>
            </a:r>
            <a:r>
              <a:rPr lang="pt-BR"/>
              <a:t>.</a:t>
            </a:r>
            <a:endParaRPr/>
          </a:p>
        </p:txBody>
      </p:sp>
      <p:sp>
        <p:nvSpPr>
          <p:cNvPr id="105" name="Google Shape;105;p14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Desafio ICO:</a:t>
            </a:r>
            <a:endParaRPr b="1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b="1" lang="pt-BR">
                <a:solidFill>
                  <a:srgbClr val="073763"/>
                </a:solidFill>
              </a:rPr>
              <a:t>Desenvolver um ICO </a:t>
            </a:r>
            <a:r>
              <a:rPr lang="pt-BR">
                <a:solidFill>
                  <a:srgbClr val="073763"/>
                </a:solidFill>
              </a:rPr>
              <a:t>utilizando as bibliotecas do OpenZeppelin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2" type="title"/>
          </p:nvPr>
        </p:nvSpPr>
        <p:spPr>
          <a:xfrm>
            <a:off x="4003925" y="55625"/>
            <a:ext cx="5140200" cy="5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pt-BR" sz="2400">
                <a:solidFill>
                  <a:srgbClr val="073763"/>
                </a:solidFill>
              </a:rPr>
              <a:t>Google Chrome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pt-BR" sz="2400">
                <a:solidFill>
                  <a:srgbClr val="073763"/>
                </a:solidFill>
              </a:rPr>
              <a:t>IDE* Remix</a:t>
            </a:r>
            <a:br>
              <a:rPr lang="pt-BR" sz="2400">
                <a:solidFill>
                  <a:srgbClr val="073763"/>
                </a:solidFill>
              </a:rPr>
            </a:br>
            <a:r>
              <a:rPr lang="pt-BR" sz="2400" u="sng">
                <a:solidFill>
                  <a:schemeClr val="hlink"/>
                </a:solidFill>
                <a:hlinkClick r:id="rId3"/>
              </a:rPr>
              <a:t>http://remix.ethereum.org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i="1" lang="pt-BR" sz="2400">
                <a:solidFill>
                  <a:srgbClr val="073763"/>
                </a:solidFill>
              </a:rPr>
              <a:t>r</a:t>
            </a:r>
            <a:r>
              <a:rPr b="1" i="1" lang="pt-BR" sz="2400">
                <a:solidFill>
                  <a:srgbClr val="073763"/>
                </a:solidFill>
              </a:rPr>
              <a:t>emixd</a:t>
            </a:r>
            <a:endParaRPr b="1" i="1"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pt-BR" sz="2400">
                <a:solidFill>
                  <a:srgbClr val="073763"/>
                </a:solidFill>
              </a:rPr>
              <a:t>Biblioteca OpenZeppelin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https://github.com/OpenZeppelin/openzeppelin-solidity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76141" y="1318650"/>
            <a:ext cx="3436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usar!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627025" y="4732850"/>
            <a:ext cx="4517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* </a:t>
            </a:r>
            <a:r>
              <a:rPr b="1" lang="pt-BR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Integrated Development Environment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53550" y="1236750"/>
            <a:ext cx="84369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 Token ICO herdando o contrato </a:t>
            </a:r>
            <a:r>
              <a:rPr lang="pt-BR">
                <a:solidFill>
                  <a:srgbClr val="FFFFFF"/>
                </a:solidFill>
              </a:rPr>
              <a:t>CrowdSale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FF00"/>
                </a:solidFill>
              </a:rPr>
              <a:t>"WonderlandCoinCrowdSale.sol"</a:t>
            </a:r>
            <a:br>
              <a:rPr lang="pt-BR">
                <a:solidFill>
                  <a:srgbClr val="FFFFFF"/>
                </a:solidFill>
              </a:rPr>
            </a:b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github.com/OpenZeppelin/openzeppelin-solidity/contracts/crowdsale/Crowdsale.sol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400">
                <a:solidFill>
                  <a:srgbClr val="FFFFFF"/>
                </a:solidFill>
              </a:rPr>
            </a:br>
            <a:endParaRPr b="0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Entenda o código do contrato </a:t>
            </a:r>
            <a:r>
              <a:rPr lang="pt-BR" sz="1800">
                <a:solidFill>
                  <a:srgbClr val="FFFF00"/>
                </a:solidFill>
              </a:rPr>
              <a:t>Crowdsale! ! !</a:t>
            </a:r>
            <a:endParaRPr b="0" sz="1800">
              <a:solidFill>
                <a:srgbClr val="FFFFFF"/>
              </a:solidFill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87" y="167475"/>
            <a:ext cx="728025" cy="7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729450" y="890083"/>
            <a:ext cx="954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Hands-on</a:t>
            </a:r>
            <a:endParaRPr b="1" sz="1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