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7"/>
  </p:notesMasterIdLst>
  <p:sldIdLst>
    <p:sldId id="360" r:id="rId2"/>
    <p:sldId id="362" r:id="rId3"/>
    <p:sldId id="361" r:id="rId4"/>
    <p:sldId id="364" r:id="rId5"/>
    <p:sldId id="363" r:id="rId6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-128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-128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-128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-128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-12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-12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-12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-12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-1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CD5"/>
    <a:srgbClr val="F20000"/>
    <a:srgbClr val="F33139"/>
    <a:srgbClr val="64C4D8"/>
    <a:srgbClr val="6B4194"/>
    <a:srgbClr val="65B4C5"/>
    <a:srgbClr val="EB3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94660"/>
  </p:normalViewPr>
  <p:slideViewPr>
    <p:cSldViewPr snapToGrid="0" snapToObjects="1" showGuides="1">
      <p:cViewPr varScale="1">
        <p:scale>
          <a:sx n="145" d="100"/>
          <a:sy n="145" d="100"/>
        </p:scale>
        <p:origin x="44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B2945A4-10E2-4E6E-B77B-8D781189250F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 smtClean="0"/>
              <a:t>Click to edit Master text styles</a:t>
            </a:r>
          </a:p>
          <a:p>
            <a:pPr lvl="1"/>
            <a:r>
              <a:rPr lang="bg-BG" noProof="0" smtClean="0"/>
              <a:t>Second level</a:t>
            </a:r>
          </a:p>
          <a:p>
            <a:pPr lvl="2"/>
            <a:r>
              <a:rPr lang="bg-BG" noProof="0" smtClean="0"/>
              <a:t>Third level</a:t>
            </a:r>
          </a:p>
          <a:p>
            <a:pPr lvl="3"/>
            <a:r>
              <a:rPr lang="bg-BG" noProof="0" smtClean="0"/>
              <a:t>Fourth level</a:t>
            </a:r>
          </a:p>
          <a:p>
            <a:pPr lvl="4"/>
            <a:r>
              <a:rPr lang="bg-BG" noProof="0" smtClean="0"/>
              <a:t>Fifth level</a:t>
            </a:r>
            <a:endParaRPr lang="pt-B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D097EDA-DC0D-4054-AB07-13B16563D2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977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E5C31-B427-4FA4-B3A6-C6999B24DD1D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E5DFA-8BFC-454B-9675-B93D0DA8F1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78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22710-52DF-4490-B453-5B6C522FC0CF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73C46-93D3-49B8-8114-57A6615342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30B01-3216-4DE3-90BF-E14E1D75090A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0B890-9A67-4860-8221-13B943973D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64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nfinity-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3152775"/>
            <a:ext cx="6357937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logo-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41813"/>
            <a:ext cx="7032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source-1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914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lemento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138" y="330200"/>
            <a:ext cx="128428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319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lement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138" y="141288"/>
            <a:ext cx="128428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source-1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8725"/>
            <a:ext cx="9144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logo-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41813"/>
            <a:ext cx="7032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43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nfinity-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3152775"/>
            <a:ext cx="6357937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logo-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41813"/>
            <a:ext cx="7032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source-1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914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lemento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138" y="330200"/>
            <a:ext cx="128428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7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A19CD-268A-435B-8ACF-8B5B4A65DE0A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4E86-0543-431E-AA46-01B5D0F96E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23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40440-9E6F-42BB-88D6-72EFF5904F10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2D51-EEC3-4864-938C-D60A9929C2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6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12E07-68E0-4401-B5DB-E7747014C430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00733-A61F-40B5-A720-E79C578B47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57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23E7-A38C-464B-8B27-656FE980A2A9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889-1A24-4E80-9529-736FF2EB3E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85ECD-3900-470D-A193-C3C8E5485D85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1327E-A6CF-4195-A73C-14884D1FDE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71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DA1FD-C9C6-43D7-80C5-189453A41136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6C33-9AEA-4F40-95D8-57072E3F88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9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FDB61-007A-424B-A17A-55AB9816A10D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376FE-791D-4797-A75E-23A7C63D31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9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A15EA-C68F-4E8E-87FA-EDC15AFB220B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3BA1-9479-4629-8DF9-1869DD5ADA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21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pt-BR" smtClean="0"/>
              <a:t>Click to edit Master title style</a:t>
            </a:r>
            <a:endParaRPr lang="pt-BR" altLang="pt-B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pt-BR" smtClean="0"/>
              <a:t>Click to edit Master text styles</a:t>
            </a:r>
          </a:p>
          <a:p>
            <a:pPr lvl="1"/>
            <a:r>
              <a:rPr lang="bg-BG" altLang="pt-BR" smtClean="0"/>
              <a:t>Second level</a:t>
            </a:r>
          </a:p>
          <a:p>
            <a:pPr lvl="2"/>
            <a:r>
              <a:rPr lang="bg-BG" altLang="pt-BR" smtClean="0"/>
              <a:t>Third level</a:t>
            </a:r>
          </a:p>
          <a:p>
            <a:pPr lvl="3"/>
            <a:r>
              <a:rPr lang="bg-BG" altLang="pt-BR" smtClean="0"/>
              <a:t>Fourth level</a:t>
            </a:r>
          </a:p>
          <a:p>
            <a:pPr lvl="4"/>
            <a:r>
              <a:rPr lang="bg-BG" altLang="pt-BR" smtClean="0"/>
              <a:t>Fifth level</a:t>
            </a:r>
            <a:endParaRPr lang="pt-BR" alt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1D7313-AF1D-451A-A3C9-29638C7867AB}" type="datetimeFigureOut">
              <a:rPr lang="en-US"/>
              <a:pPr>
                <a:defRPr/>
              </a:pPr>
              <a:t>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E0C0FF-7169-46E2-8CCA-DDFA2E4C27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-128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-128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-128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-128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-128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-128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-128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-128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-128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-128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128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128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128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949325" y="247650"/>
            <a:ext cx="7007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smtClean="0">
                <a:latin typeface="Verdana" panose="020B0604030504040204" pitchFamily="34" charset="0"/>
              </a:rPr>
              <a:t>Conceito de Retenção Faturada - Cartões</a:t>
            </a:r>
            <a:endParaRPr lang="pt-BR" altLang="pt-BR" sz="1800" b="1" dirty="0">
              <a:latin typeface="Verdan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61648" y="1945421"/>
            <a:ext cx="719191" cy="1202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ATH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61648" y="3147498"/>
            <a:ext cx="719191" cy="13561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Retenção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Bruta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33239" y="3147498"/>
            <a:ext cx="1347627" cy="4726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Expurgo </a:t>
            </a:r>
            <a:r>
              <a:rPr lang="pt-BR" sz="1400" dirty="0" err="1" smtClean="0">
                <a:solidFill>
                  <a:schemeClr val="tx1"/>
                </a:solidFill>
              </a:rPr>
              <a:t>SPs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33238" y="3620109"/>
            <a:ext cx="1347627" cy="88357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Retenção Efetiva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4672329" y="1152140"/>
            <a:ext cx="3509410" cy="2351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050" b="1" dirty="0" smtClean="0"/>
              <a:t>URA Financiamento: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 smtClean="0"/>
              <a:t>		0 </a:t>
            </a:r>
            <a:r>
              <a:rPr lang="pt-BR" sz="1050" b="1" dirty="0"/>
              <a:t>- INICIO_URA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 		2 - </a:t>
            </a:r>
            <a:r>
              <a:rPr lang="pt-BR" sz="1050" b="1" dirty="0" smtClean="0"/>
              <a:t>MENU_PRINCIPAL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050" b="1" dirty="0" smtClean="0"/>
              <a:t>URA Cartões: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		0 - </a:t>
            </a:r>
            <a:r>
              <a:rPr lang="pt-BR" sz="1050" b="1" dirty="0" smtClean="0"/>
              <a:t>INICIO_URA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		7 - </a:t>
            </a:r>
            <a:r>
              <a:rPr lang="pt-BR" sz="1050" b="1" dirty="0" smtClean="0"/>
              <a:t>SDC_SAUDACAO_OLA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		27 - </a:t>
            </a:r>
            <a:r>
              <a:rPr lang="pt-BR" sz="1050" b="1" dirty="0" smtClean="0"/>
              <a:t>IDX_NAO_IDENTIFICADO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		755 - </a:t>
            </a:r>
            <a:r>
              <a:rPr lang="pt-BR" sz="1050" b="1" dirty="0" smtClean="0"/>
              <a:t>SDC_SAUDACAO_OLA_MSG_ATIVA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		769 - IDX_NAO_IDENTIFICADO_MENU_ID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3172302" y="3075579"/>
            <a:ext cx="1422046" cy="2774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0" b="24722"/>
          <a:stretch/>
        </p:blipFill>
        <p:spPr>
          <a:xfrm>
            <a:off x="8181739" y="128871"/>
            <a:ext cx="736071" cy="35993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3324703" y="3620110"/>
            <a:ext cx="1347627" cy="339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Expurgo </a:t>
            </a:r>
            <a:r>
              <a:rPr lang="pt-BR" sz="1100" dirty="0" err="1" smtClean="0">
                <a:solidFill>
                  <a:schemeClr val="tx1"/>
                </a:solidFill>
              </a:rPr>
              <a:t>Rechamada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324702" y="3957444"/>
            <a:ext cx="1347627" cy="546242"/>
          </a:xfrm>
          <a:prstGeom prst="rect">
            <a:avLst/>
          </a:prstGeom>
          <a:solidFill>
            <a:srgbClr val="548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Valor Faturada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4026" y="1381105"/>
            <a:ext cx="10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Total de chamadas</a:t>
            </a:r>
            <a:endParaRPr lang="pt-BR" sz="1400" b="1" dirty="0"/>
          </a:p>
        </p:txBody>
      </p:sp>
      <p:sp>
        <p:nvSpPr>
          <p:cNvPr id="19" name="Seta para a direita 18"/>
          <p:cNvSpPr/>
          <p:nvPr/>
        </p:nvSpPr>
        <p:spPr>
          <a:xfrm>
            <a:off x="4636325" y="3650076"/>
            <a:ext cx="421328" cy="2774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87571" y="3718751"/>
            <a:ext cx="1557235" cy="289118"/>
          </a:xfrm>
          <a:prstGeom prst="rect">
            <a:avLst/>
          </a:prstGeom>
          <a:solidFill>
            <a:srgbClr val="548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Informativa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87571" y="4086006"/>
            <a:ext cx="1557235" cy="289118"/>
          </a:xfrm>
          <a:prstGeom prst="rect">
            <a:avLst/>
          </a:prstGeom>
          <a:solidFill>
            <a:srgbClr val="548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Autosserviço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87571" y="4453261"/>
            <a:ext cx="1557235" cy="289118"/>
          </a:xfrm>
          <a:prstGeom prst="rect">
            <a:avLst/>
          </a:prstGeom>
          <a:solidFill>
            <a:srgbClr val="548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Abandono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angulado 9"/>
          <p:cNvCxnSpPr>
            <a:stCxn id="17" idx="3"/>
            <a:endCxn id="14" idx="1"/>
          </p:cNvCxnSpPr>
          <p:nvPr/>
        </p:nvCxnSpPr>
        <p:spPr>
          <a:xfrm flipV="1">
            <a:off x="4672329" y="3863310"/>
            <a:ext cx="615242" cy="367255"/>
          </a:xfrm>
          <a:prstGeom prst="bentConnector3">
            <a:avLst>
              <a:gd name="adj1" fmla="val 6503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17" idx="3"/>
            <a:endCxn id="18" idx="1"/>
          </p:cNvCxnSpPr>
          <p:nvPr/>
        </p:nvCxnSpPr>
        <p:spPr>
          <a:xfrm>
            <a:off x="4672329" y="4230565"/>
            <a:ext cx="615242" cy="367255"/>
          </a:xfrm>
          <a:prstGeom prst="bentConnector3">
            <a:avLst>
              <a:gd name="adj1" fmla="val 65029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7" idx="3"/>
            <a:endCxn id="15" idx="1"/>
          </p:cNvCxnSpPr>
          <p:nvPr/>
        </p:nvCxnSpPr>
        <p:spPr>
          <a:xfrm>
            <a:off x="4672329" y="4230565"/>
            <a:ext cx="615242" cy="12700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949325" y="247650"/>
            <a:ext cx="7007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smtClean="0">
                <a:latin typeface="Verdana" panose="020B0604030504040204" pitchFamily="34" charset="0"/>
              </a:rPr>
              <a:t>Conceito de Retenção Faturada - Financiamento</a:t>
            </a:r>
            <a:endParaRPr lang="pt-BR" altLang="pt-BR" sz="1800" b="1" dirty="0">
              <a:latin typeface="Verdan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61648" y="1945421"/>
            <a:ext cx="719191" cy="1202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ATH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61648" y="3147498"/>
            <a:ext cx="719191" cy="13561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Retenção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Bruta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33239" y="3147498"/>
            <a:ext cx="1347627" cy="4726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Expurgo </a:t>
            </a:r>
            <a:r>
              <a:rPr lang="pt-BR" sz="1400" dirty="0" err="1" smtClean="0">
                <a:solidFill>
                  <a:schemeClr val="tx1"/>
                </a:solidFill>
              </a:rPr>
              <a:t>SPs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33238" y="3620109"/>
            <a:ext cx="1347627" cy="88357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Retenção Efetiva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4672329" y="1152140"/>
            <a:ext cx="3509410" cy="2351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050" b="1" dirty="0" smtClean="0"/>
              <a:t>URA Financiamento: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 smtClean="0"/>
              <a:t>		0 </a:t>
            </a:r>
            <a:r>
              <a:rPr lang="pt-BR" sz="1050" b="1" dirty="0"/>
              <a:t>- INICIO_URA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 		2 - </a:t>
            </a:r>
            <a:r>
              <a:rPr lang="pt-BR" sz="1050" b="1" dirty="0" smtClean="0"/>
              <a:t>MENU_PRINCIPAL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050" b="1" dirty="0" smtClean="0"/>
              <a:t>URA Cartões: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		0 - </a:t>
            </a:r>
            <a:r>
              <a:rPr lang="pt-BR" sz="1050" b="1" dirty="0" smtClean="0"/>
              <a:t>INICIO_URA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		7 - </a:t>
            </a:r>
            <a:r>
              <a:rPr lang="pt-BR" sz="1050" b="1" dirty="0" smtClean="0"/>
              <a:t>SDC_SAUDACAO_OLA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		27 - </a:t>
            </a:r>
            <a:r>
              <a:rPr lang="pt-BR" sz="1050" b="1" dirty="0" smtClean="0"/>
              <a:t>IDX_NAO_IDENTIFICADO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		755 - </a:t>
            </a:r>
            <a:r>
              <a:rPr lang="pt-BR" sz="1050" b="1" dirty="0" smtClean="0"/>
              <a:t>SDC_SAUDACAO_OLA_MSG_ATIVA</a:t>
            </a:r>
          </a:p>
          <a:p>
            <a:pPr marL="0" indent="0">
              <a:lnSpc>
                <a:spcPct val="150000"/>
              </a:lnSpc>
            </a:pPr>
            <a:r>
              <a:rPr lang="pt-BR" sz="1050" b="1" dirty="0"/>
              <a:t>		769 - IDX_NAO_IDENTIFICADO_MENU_ID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3172302" y="3075579"/>
            <a:ext cx="1422046" cy="2774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0" b="24722"/>
          <a:stretch/>
        </p:blipFill>
        <p:spPr>
          <a:xfrm>
            <a:off x="8181739" y="128871"/>
            <a:ext cx="736071" cy="35993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3324703" y="3620110"/>
            <a:ext cx="1347627" cy="339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Expurgo </a:t>
            </a:r>
            <a:r>
              <a:rPr lang="pt-BR" sz="1100" dirty="0" err="1" smtClean="0">
                <a:solidFill>
                  <a:schemeClr val="tx1"/>
                </a:solidFill>
              </a:rPr>
              <a:t>Rechamada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324702" y="3957444"/>
            <a:ext cx="1347627" cy="546242"/>
          </a:xfrm>
          <a:prstGeom prst="rect">
            <a:avLst/>
          </a:prstGeom>
          <a:solidFill>
            <a:srgbClr val="548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Valor Faturada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4026" y="1381105"/>
            <a:ext cx="10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Total de chamadas</a:t>
            </a:r>
            <a:endParaRPr lang="pt-BR" sz="1400" b="1" dirty="0"/>
          </a:p>
        </p:txBody>
      </p:sp>
      <p:sp>
        <p:nvSpPr>
          <p:cNvPr id="19" name="Seta para a direita 18"/>
          <p:cNvSpPr/>
          <p:nvPr/>
        </p:nvSpPr>
        <p:spPr>
          <a:xfrm>
            <a:off x="4636325" y="3650076"/>
            <a:ext cx="421328" cy="2774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87571" y="3718751"/>
            <a:ext cx="1557235" cy="289118"/>
          </a:xfrm>
          <a:prstGeom prst="rect">
            <a:avLst/>
          </a:prstGeom>
          <a:solidFill>
            <a:srgbClr val="548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Informativa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87571" y="4086006"/>
            <a:ext cx="1557235" cy="289118"/>
          </a:xfrm>
          <a:prstGeom prst="rect">
            <a:avLst/>
          </a:prstGeom>
          <a:solidFill>
            <a:srgbClr val="548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Autosserviço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87571" y="4453261"/>
            <a:ext cx="1557235" cy="289118"/>
          </a:xfrm>
          <a:prstGeom prst="rect">
            <a:avLst/>
          </a:prstGeom>
          <a:solidFill>
            <a:srgbClr val="548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Abandono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angulado 9"/>
          <p:cNvCxnSpPr>
            <a:stCxn id="17" idx="3"/>
            <a:endCxn id="14" idx="1"/>
          </p:cNvCxnSpPr>
          <p:nvPr/>
        </p:nvCxnSpPr>
        <p:spPr>
          <a:xfrm flipV="1">
            <a:off x="4672329" y="3863310"/>
            <a:ext cx="615242" cy="367255"/>
          </a:xfrm>
          <a:prstGeom prst="bentConnector3">
            <a:avLst>
              <a:gd name="adj1" fmla="val 6503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17" idx="3"/>
            <a:endCxn id="18" idx="1"/>
          </p:cNvCxnSpPr>
          <p:nvPr/>
        </p:nvCxnSpPr>
        <p:spPr>
          <a:xfrm>
            <a:off x="4672329" y="4230565"/>
            <a:ext cx="615242" cy="367255"/>
          </a:xfrm>
          <a:prstGeom prst="bentConnector3">
            <a:avLst>
              <a:gd name="adj1" fmla="val 65029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7" idx="3"/>
            <a:endCxn id="15" idx="1"/>
          </p:cNvCxnSpPr>
          <p:nvPr/>
        </p:nvCxnSpPr>
        <p:spPr>
          <a:xfrm>
            <a:off x="4672329" y="4230565"/>
            <a:ext cx="615242" cy="12700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949325" y="247650"/>
            <a:ext cx="7007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 smtClean="0">
                <a:latin typeface="Verdana" panose="020B0604030504040204" pitchFamily="34" charset="0"/>
              </a:rPr>
              <a:t>Conceito de Retenção Faturada - Abertura</a:t>
            </a:r>
            <a:endParaRPr lang="pt-BR" altLang="pt-BR" sz="2000" b="1" dirty="0">
              <a:latin typeface="Verdana" panose="020B060403050404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0" b="24722"/>
          <a:stretch/>
        </p:blipFill>
        <p:spPr>
          <a:xfrm>
            <a:off x="8181739" y="128871"/>
            <a:ext cx="736071" cy="35993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3112454" y="1200011"/>
            <a:ext cx="1268772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0 - Saudação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112454" y="1814594"/>
            <a:ext cx="1268772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11 – </a:t>
            </a:r>
            <a:r>
              <a:rPr lang="pt-BR" sz="1050" dirty="0" err="1" smtClean="0">
                <a:solidFill>
                  <a:schemeClr val="tx1"/>
                </a:solidFill>
              </a:rPr>
              <a:t>Msg</a:t>
            </a:r>
            <a:r>
              <a:rPr lang="pt-BR" sz="1050" dirty="0" smtClean="0">
                <a:solidFill>
                  <a:schemeClr val="tx1"/>
                </a:solidFill>
              </a:rPr>
              <a:t> Emergencial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48633" y="650999"/>
            <a:ext cx="159896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Financiamento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12454" y="650999"/>
            <a:ext cx="1268772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Inicio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015612" y="654209"/>
            <a:ext cx="864857" cy="298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410.000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328949" y="1197289"/>
            <a:ext cx="458530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2%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28949" y="1819185"/>
            <a:ext cx="458530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2,5%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112454" y="2428229"/>
            <a:ext cx="1268772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 – Menu Principal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350454" y="3537945"/>
            <a:ext cx="1268772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Retenção Efetiva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213242" y="3537945"/>
            <a:ext cx="1268772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Transferidas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313287" y="2445217"/>
            <a:ext cx="458530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6%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3" name="Conector de seta reta 2"/>
          <p:cNvCxnSpPr>
            <a:stCxn id="16" idx="2"/>
            <a:endCxn id="30" idx="0"/>
          </p:cNvCxnSpPr>
          <p:nvPr/>
        </p:nvCxnSpPr>
        <p:spPr>
          <a:xfrm>
            <a:off x="3746840" y="949378"/>
            <a:ext cx="0" cy="25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0" idx="2"/>
            <a:endCxn id="31" idx="0"/>
          </p:cNvCxnSpPr>
          <p:nvPr/>
        </p:nvCxnSpPr>
        <p:spPr>
          <a:xfrm>
            <a:off x="3746840" y="1498390"/>
            <a:ext cx="0" cy="31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3746840" y="2104060"/>
            <a:ext cx="0" cy="31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71" name="Grupo 7170"/>
          <p:cNvGrpSpPr/>
          <p:nvPr/>
        </p:nvGrpSpPr>
        <p:grpSpPr>
          <a:xfrm>
            <a:off x="2505348" y="3839563"/>
            <a:ext cx="958983" cy="574183"/>
            <a:chOff x="2908640" y="2726608"/>
            <a:chExt cx="1938988" cy="811336"/>
          </a:xfrm>
        </p:grpSpPr>
        <p:grpSp>
          <p:nvGrpSpPr>
            <p:cNvPr id="42" name="Grupo 41"/>
            <p:cNvGrpSpPr/>
            <p:nvPr/>
          </p:nvGrpSpPr>
          <p:grpSpPr>
            <a:xfrm>
              <a:off x="2908640" y="3222689"/>
              <a:ext cx="1938988" cy="315255"/>
              <a:chOff x="2984840" y="3222689"/>
              <a:chExt cx="1938988" cy="315255"/>
            </a:xfrm>
          </p:grpSpPr>
          <p:cxnSp>
            <p:nvCxnSpPr>
              <p:cNvPr id="8" name="Conector angulado 7"/>
              <p:cNvCxnSpPr/>
              <p:nvPr/>
            </p:nvCxnSpPr>
            <p:spPr>
              <a:xfrm>
                <a:off x="3808904" y="3222689"/>
                <a:ext cx="1114924" cy="312046"/>
              </a:xfrm>
              <a:prstGeom prst="bentConnector3">
                <a:avLst>
                  <a:gd name="adj1" fmla="val 100153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angulado 36"/>
              <p:cNvCxnSpPr>
                <a:endCxn id="22" idx="0"/>
              </p:cNvCxnSpPr>
              <p:nvPr/>
            </p:nvCxnSpPr>
            <p:spPr>
              <a:xfrm rot="10800000" flipV="1">
                <a:off x="2984840" y="3225191"/>
                <a:ext cx="910636" cy="3127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ector de seta reta 43"/>
            <p:cNvCxnSpPr/>
            <p:nvPr/>
          </p:nvCxnSpPr>
          <p:spPr>
            <a:xfrm>
              <a:off x="3746840" y="2726608"/>
              <a:ext cx="0" cy="49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45"/>
          <p:cNvSpPr/>
          <p:nvPr/>
        </p:nvSpPr>
        <p:spPr>
          <a:xfrm>
            <a:off x="1383567" y="3537945"/>
            <a:ext cx="458530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73%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962552" y="3534735"/>
            <a:ext cx="458530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23%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4381226" y="1354509"/>
            <a:ext cx="947723" cy="2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381226" y="1968375"/>
            <a:ext cx="947723" cy="2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4380835" y="2586276"/>
            <a:ext cx="933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16" idx="3"/>
            <a:endCxn id="17" idx="1"/>
          </p:cNvCxnSpPr>
          <p:nvPr/>
        </p:nvCxnSpPr>
        <p:spPr>
          <a:xfrm>
            <a:off x="4381226" y="800189"/>
            <a:ext cx="634386" cy="3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28" idx="3"/>
            <a:endCxn id="47" idx="1"/>
          </p:cNvCxnSpPr>
          <p:nvPr/>
        </p:nvCxnSpPr>
        <p:spPr>
          <a:xfrm flipV="1">
            <a:off x="5482014" y="3683925"/>
            <a:ext cx="480538" cy="3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69" name="Conector de seta reta 7168"/>
          <p:cNvCxnSpPr>
            <a:stCxn id="22" idx="1"/>
            <a:endCxn id="46" idx="3"/>
          </p:cNvCxnSpPr>
          <p:nvPr/>
        </p:nvCxnSpPr>
        <p:spPr>
          <a:xfrm flipH="1">
            <a:off x="1842097" y="3687135"/>
            <a:ext cx="5083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upo 67"/>
          <p:cNvGrpSpPr/>
          <p:nvPr/>
        </p:nvGrpSpPr>
        <p:grpSpPr>
          <a:xfrm>
            <a:off x="2929746" y="2726609"/>
            <a:ext cx="1938988" cy="811336"/>
            <a:chOff x="2908640" y="2726608"/>
            <a:chExt cx="1938988" cy="811336"/>
          </a:xfrm>
        </p:grpSpPr>
        <p:grpSp>
          <p:nvGrpSpPr>
            <p:cNvPr id="69" name="Grupo 68"/>
            <p:cNvGrpSpPr/>
            <p:nvPr/>
          </p:nvGrpSpPr>
          <p:grpSpPr>
            <a:xfrm>
              <a:off x="2908640" y="3222689"/>
              <a:ext cx="1938988" cy="315255"/>
              <a:chOff x="2984840" y="3222689"/>
              <a:chExt cx="1938988" cy="315255"/>
            </a:xfrm>
          </p:grpSpPr>
          <p:cxnSp>
            <p:nvCxnSpPr>
              <p:cNvPr id="71" name="Conector angulado 70"/>
              <p:cNvCxnSpPr/>
              <p:nvPr/>
            </p:nvCxnSpPr>
            <p:spPr>
              <a:xfrm>
                <a:off x="3808904" y="3222689"/>
                <a:ext cx="1114924" cy="312046"/>
              </a:xfrm>
              <a:prstGeom prst="bentConnector3">
                <a:avLst>
                  <a:gd name="adj1" fmla="val 100153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angulado 71"/>
              <p:cNvCxnSpPr/>
              <p:nvPr/>
            </p:nvCxnSpPr>
            <p:spPr>
              <a:xfrm rot="10800000" flipV="1">
                <a:off x="2984840" y="3225191"/>
                <a:ext cx="910636" cy="3127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Conector de seta reta 69"/>
            <p:cNvCxnSpPr/>
            <p:nvPr/>
          </p:nvCxnSpPr>
          <p:spPr>
            <a:xfrm>
              <a:off x="3746840" y="2726608"/>
              <a:ext cx="0" cy="49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tângulo 38"/>
          <p:cNvSpPr/>
          <p:nvPr/>
        </p:nvSpPr>
        <p:spPr>
          <a:xfrm>
            <a:off x="2058944" y="4413746"/>
            <a:ext cx="905131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Automatizadas</a:t>
            </a:r>
          </a:p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60 %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112454" y="4413746"/>
            <a:ext cx="905131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Abandono</a:t>
            </a:r>
          </a:p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40 %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103567" y="1074694"/>
            <a:ext cx="81188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Antigo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949325" y="247650"/>
            <a:ext cx="7007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 smtClean="0">
                <a:latin typeface="Verdana" panose="020B0604030504040204" pitchFamily="34" charset="0"/>
              </a:rPr>
              <a:t>Conceito de Retenção Faturada - Abertura</a:t>
            </a:r>
            <a:endParaRPr lang="pt-BR" altLang="pt-BR" sz="2000" b="1" dirty="0">
              <a:latin typeface="Verdana" panose="020B060403050404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0" b="24722"/>
          <a:stretch/>
        </p:blipFill>
        <p:spPr>
          <a:xfrm>
            <a:off x="8181739" y="128871"/>
            <a:ext cx="736071" cy="35993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3112454" y="1200011"/>
            <a:ext cx="1268772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0 - Saudação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111672" y="1689580"/>
            <a:ext cx="1268772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11 – </a:t>
            </a:r>
            <a:r>
              <a:rPr lang="pt-BR" sz="1050" dirty="0" err="1" smtClean="0">
                <a:solidFill>
                  <a:schemeClr val="tx1"/>
                </a:solidFill>
              </a:rPr>
              <a:t>Msg</a:t>
            </a:r>
            <a:r>
              <a:rPr lang="pt-BR" sz="1050" dirty="0" smtClean="0">
                <a:solidFill>
                  <a:schemeClr val="tx1"/>
                </a:solidFill>
              </a:rPr>
              <a:t> Emergencial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48633" y="650999"/>
            <a:ext cx="159896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Financiamento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12454" y="650999"/>
            <a:ext cx="1268772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Inicio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015612" y="654209"/>
            <a:ext cx="864857" cy="298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410.000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328949" y="1197289"/>
            <a:ext cx="458530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2%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28949" y="1709497"/>
            <a:ext cx="458530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2,5%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112063" y="2682950"/>
            <a:ext cx="1268772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 – Menu Principal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350063" y="3792666"/>
            <a:ext cx="1268772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Retenção Efetiva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212851" y="3792666"/>
            <a:ext cx="1268772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Transferidas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312896" y="2699938"/>
            <a:ext cx="458530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3</a:t>
            </a:r>
            <a:r>
              <a:rPr lang="pt-BR" sz="1050" dirty="0" smtClean="0">
                <a:solidFill>
                  <a:schemeClr val="tx1"/>
                </a:solidFill>
              </a:rPr>
              <a:t>%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3" name="Conector de seta reta 2"/>
          <p:cNvCxnSpPr>
            <a:stCxn id="16" idx="2"/>
            <a:endCxn id="30" idx="0"/>
          </p:cNvCxnSpPr>
          <p:nvPr/>
        </p:nvCxnSpPr>
        <p:spPr>
          <a:xfrm>
            <a:off x="3746840" y="949378"/>
            <a:ext cx="0" cy="25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0" idx="2"/>
          </p:cNvCxnSpPr>
          <p:nvPr/>
        </p:nvCxnSpPr>
        <p:spPr>
          <a:xfrm flipH="1">
            <a:off x="3746449" y="1498390"/>
            <a:ext cx="391" cy="192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3752636" y="1984621"/>
            <a:ext cx="783" cy="18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71" name="Grupo 7170"/>
          <p:cNvGrpSpPr/>
          <p:nvPr/>
        </p:nvGrpSpPr>
        <p:grpSpPr>
          <a:xfrm>
            <a:off x="2510867" y="4091045"/>
            <a:ext cx="994809" cy="572412"/>
            <a:chOff x="2836202" y="2726608"/>
            <a:chExt cx="2011426" cy="808834"/>
          </a:xfrm>
        </p:grpSpPr>
        <p:grpSp>
          <p:nvGrpSpPr>
            <p:cNvPr id="42" name="Grupo 41"/>
            <p:cNvGrpSpPr/>
            <p:nvPr/>
          </p:nvGrpSpPr>
          <p:grpSpPr>
            <a:xfrm>
              <a:off x="2836202" y="3219469"/>
              <a:ext cx="2011426" cy="315973"/>
              <a:chOff x="2912402" y="3219469"/>
              <a:chExt cx="2011426" cy="315973"/>
            </a:xfrm>
          </p:grpSpPr>
          <p:cxnSp>
            <p:nvCxnSpPr>
              <p:cNvPr id="8" name="Conector angulado 7"/>
              <p:cNvCxnSpPr/>
              <p:nvPr/>
            </p:nvCxnSpPr>
            <p:spPr>
              <a:xfrm>
                <a:off x="3808904" y="3219469"/>
                <a:ext cx="1114924" cy="312046"/>
              </a:xfrm>
              <a:prstGeom prst="bentConnector3">
                <a:avLst>
                  <a:gd name="adj1" fmla="val 100153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angulado 36"/>
              <p:cNvCxnSpPr/>
              <p:nvPr/>
            </p:nvCxnSpPr>
            <p:spPr>
              <a:xfrm rot="10800000" flipV="1">
                <a:off x="2912402" y="3222689"/>
                <a:ext cx="910637" cy="3127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ector de seta reta 43"/>
            <p:cNvCxnSpPr/>
            <p:nvPr/>
          </p:nvCxnSpPr>
          <p:spPr>
            <a:xfrm>
              <a:off x="3746840" y="2726608"/>
              <a:ext cx="0" cy="49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45"/>
          <p:cNvSpPr/>
          <p:nvPr/>
        </p:nvSpPr>
        <p:spPr>
          <a:xfrm>
            <a:off x="1383176" y="3792666"/>
            <a:ext cx="458530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75%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962161" y="3789456"/>
            <a:ext cx="458530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23%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4381226" y="1354509"/>
            <a:ext cx="947723" cy="2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381226" y="1856223"/>
            <a:ext cx="947723" cy="2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4380444" y="2840997"/>
            <a:ext cx="933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16" idx="3"/>
            <a:endCxn id="17" idx="1"/>
          </p:cNvCxnSpPr>
          <p:nvPr/>
        </p:nvCxnSpPr>
        <p:spPr>
          <a:xfrm>
            <a:off x="4381226" y="800189"/>
            <a:ext cx="634386" cy="3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28" idx="3"/>
            <a:endCxn id="47" idx="1"/>
          </p:cNvCxnSpPr>
          <p:nvPr/>
        </p:nvCxnSpPr>
        <p:spPr>
          <a:xfrm flipV="1">
            <a:off x="5481623" y="3938646"/>
            <a:ext cx="480538" cy="3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69" name="Conector de seta reta 7168"/>
          <p:cNvCxnSpPr>
            <a:stCxn id="22" idx="1"/>
            <a:endCxn id="46" idx="3"/>
          </p:cNvCxnSpPr>
          <p:nvPr/>
        </p:nvCxnSpPr>
        <p:spPr>
          <a:xfrm flipH="1">
            <a:off x="1841706" y="3941856"/>
            <a:ext cx="5083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upo 67"/>
          <p:cNvGrpSpPr/>
          <p:nvPr/>
        </p:nvGrpSpPr>
        <p:grpSpPr>
          <a:xfrm>
            <a:off x="2929355" y="2981330"/>
            <a:ext cx="1938988" cy="811336"/>
            <a:chOff x="2908640" y="2726608"/>
            <a:chExt cx="1938988" cy="811336"/>
          </a:xfrm>
        </p:grpSpPr>
        <p:grpSp>
          <p:nvGrpSpPr>
            <p:cNvPr id="69" name="Grupo 68"/>
            <p:cNvGrpSpPr/>
            <p:nvPr/>
          </p:nvGrpSpPr>
          <p:grpSpPr>
            <a:xfrm>
              <a:off x="2908640" y="3222689"/>
              <a:ext cx="1938988" cy="315255"/>
              <a:chOff x="2984840" y="3222689"/>
              <a:chExt cx="1938988" cy="315255"/>
            </a:xfrm>
          </p:grpSpPr>
          <p:cxnSp>
            <p:nvCxnSpPr>
              <p:cNvPr id="71" name="Conector angulado 70"/>
              <p:cNvCxnSpPr/>
              <p:nvPr/>
            </p:nvCxnSpPr>
            <p:spPr>
              <a:xfrm>
                <a:off x="3808904" y="3222689"/>
                <a:ext cx="1114924" cy="312046"/>
              </a:xfrm>
              <a:prstGeom prst="bentConnector3">
                <a:avLst>
                  <a:gd name="adj1" fmla="val 100153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angulado 71"/>
              <p:cNvCxnSpPr/>
              <p:nvPr/>
            </p:nvCxnSpPr>
            <p:spPr>
              <a:xfrm rot="10800000" flipV="1">
                <a:off x="2984840" y="3225191"/>
                <a:ext cx="910636" cy="3127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Conector de seta reta 69"/>
            <p:cNvCxnSpPr/>
            <p:nvPr/>
          </p:nvCxnSpPr>
          <p:spPr>
            <a:xfrm>
              <a:off x="3746840" y="2726608"/>
              <a:ext cx="0" cy="49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tângulo 38"/>
          <p:cNvSpPr/>
          <p:nvPr/>
        </p:nvSpPr>
        <p:spPr>
          <a:xfrm>
            <a:off x="2058553" y="4668467"/>
            <a:ext cx="905131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Automatizadas</a:t>
            </a:r>
          </a:p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60 %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112063" y="4668467"/>
            <a:ext cx="905131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Abandono</a:t>
            </a:r>
          </a:p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40 %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112455" y="2185661"/>
            <a:ext cx="1268772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60 </a:t>
            </a:r>
            <a:r>
              <a:rPr lang="pt-BR" sz="1050" dirty="0" smtClean="0">
                <a:solidFill>
                  <a:schemeClr val="tx1"/>
                </a:solidFill>
              </a:rPr>
              <a:t>– </a:t>
            </a:r>
            <a:r>
              <a:rPr lang="pt-BR" sz="1050" dirty="0" smtClean="0">
                <a:solidFill>
                  <a:schemeClr val="tx1"/>
                </a:solidFill>
              </a:rPr>
              <a:t>Identificação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45" name="Conector de seta reta 44"/>
          <p:cNvCxnSpPr/>
          <p:nvPr/>
        </p:nvCxnSpPr>
        <p:spPr>
          <a:xfrm>
            <a:off x="3767555" y="2491892"/>
            <a:ext cx="783" cy="18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4381227" y="2343911"/>
            <a:ext cx="947723" cy="2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5328950" y="2197185"/>
            <a:ext cx="458530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9%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103567" y="1074694"/>
            <a:ext cx="690510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Atual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949325" y="247650"/>
            <a:ext cx="7007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28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 smtClean="0">
                <a:latin typeface="Verdana" panose="020B0604030504040204" pitchFamily="34" charset="0"/>
              </a:rPr>
              <a:t>Conceito de Retenção Faturada - Abertura</a:t>
            </a:r>
            <a:endParaRPr lang="pt-BR" altLang="pt-BR" sz="2000" b="1" dirty="0">
              <a:latin typeface="Verdana" panose="020B060403050404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0" b="24722"/>
          <a:stretch/>
        </p:blipFill>
        <p:spPr>
          <a:xfrm>
            <a:off x="8181739" y="128871"/>
            <a:ext cx="736071" cy="35993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552359" y="716345"/>
            <a:ext cx="1181528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0 - Inicio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552359" y="1260203"/>
            <a:ext cx="1181528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Saudação - 7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531046" y="1805908"/>
            <a:ext cx="1181528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Desambiguação - 1000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715187" y="2469882"/>
            <a:ext cx="1181528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1001 - Cartões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452937" y="2469883"/>
            <a:ext cx="1181528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Digital - 1002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715201" y="3013060"/>
            <a:ext cx="1181528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769 - Identificação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525318" y="3701543"/>
            <a:ext cx="1036767" cy="298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27 - Não cliente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68326" y="1014724"/>
            <a:ext cx="1695706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Cartões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4121810" y="1014724"/>
            <a:ext cx="0" cy="25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121810" y="1558582"/>
            <a:ext cx="0" cy="25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3591964" y="2094238"/>
            <a:ext cx="1102317" cy="371278"/>
            <a:chOff x="2908640" y="2726608"/>
            <a:chExt cx="1655802" cy="811337"/>
          </a:xfrm>
        </p:grpSpPr>
        <p:grpSp>
          <p:nvGrpSpPr>
            <p:cNvPr id="19" name="Grupo 18"/>
            <p:cNvGrpSpPr/>
            <p:nvPr/>
          </p:nvGrpSpPr>
          <p:grpSpPr>
            <a:xfrm>
              <a:off x="2908640" y="3222689"/>
              <a:ext cx="1655802" cy="315256"/>
              <a:chOff x="2984840" y="3222689"/>
              <a:chExt cx="1655802" cy="315256"/>
            </a:xfrm>
          </p:grpSpPr>
          <p:cxnSp>
            <p:nvCxnSpPr>
              <p:cNvPr id="22" name="Conector angulado 21"/>
              <p:cNvCxnSpPr/>
              <p:nvPr/>
            </p:nvCxnSpPr>
            <p:spPr>
              <a:xfrm>
                <a:off x="3808904" y="3222689"/>
                <a:ext cx="831738" cy="315256"/>
              </a:xfrm>
              <a:prstGeom prst="bentConnector3">
                <a:avLst>
                  <a:gd name="adj1" fmla="val 99828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angulado 27"/>
              <p:cNvCxnSpPr/>
              <p:nvPr/>
            </p:nvCxnSpPr>
            <p:spPr>
              <a:xfrm rot="10800000" flipV="1">
                <a:off x="2984840" y="3225191"/>
                <a:ext cx="910636" cy="3127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de seta reta 19"/>
            <p:cNvCxnSpPr/>
            <p:nvPr/>
          </p:nvCxnSpPr>
          <p:spPr>
            <a:xfrm>
              <a:off x="3746840" y="2726608"/>
              <a:ext cx="0" cy="49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>
            <a:off x="3305951" y="2768262"/>
            <a:ext cx="0" cy="25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1815312" y="3764593"/>
            <a:ext cx="1288807" cy="166760"/>
            <a:chOff x="2704711" y="3222689"/>
            <a:chExt cx="1935931" cy="364413"/>
          </a:xfrm>
        </p:grpSpPr>
        <p:cxnSp>
          <p:nvCxnSpPr>
            <p:cNvPr id="36" name="Conector angulado 35"/>
            <p:cNvCxnSpPr/>
            <p:nvPr/>
          </p:nvCxnSpPr>
          <p:spPr>
            <a:xfrm>
              <a:off x="3808904" y="3222689"/>
              <a:ext cx="831738" cy="315256"/>
            </a:xfrm>
            <a:prstGeom prst="bentConnector3">
              <a:avLst>
                <a:gd name="adj1" fmla="val 9982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angulado 36"/>
            <p:cNvCxnSpPr/>
            <p:nvPr/>
          </p:nvCxnSpPr>
          <p:spPr>
            <a:xfrm rot="10800000" flipV="1">
              <a:off x="2704711" y="3225189"/>
              <a:ext cx="1190773" cy="361913"/>
            </a:xfrm>
            <a:prstGeom prst="bentConnector3">
              <a:avLst>
                <a:gd name="adj1" fmla="val 9979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/>
          <p:cNvGrpSpPr/>
          <p:nvPr/>
        </p:nvGrpSpPr>
        <p:grpSpPr>
          <a:xfrm>
            <a:off x="2563955" y="3310870"/>
            <a:ext cx="2479747" cy="431226"/>
            <a:chOff x="2908640" y="2726608"/>
            <a:chExt cx="2795845" cy="811336"/>
          </a:xfrm>
        </p:grpSpPr>
        <p:grpSp>
          <p:nvGrpSpPr>
            <p:cNvPr id="40" name="Grupo 39"/>
            <p:cNvGrpSpPr/>
            <p:nvPr/>
          </p:nvGrpSpPr>
          <p:grpSpPr>
            <a:xfrm>
              <a:off x="2908640" y="3225191"/>
              <a:ext cx="2795845" cy="312753"/>
              <a:chOff x="2984840" y="3225191"/>
              <a:chExt cx="2795845" cy="312753"/>
            </a:xfrm>
          </p:grpSpPr>
          <p:cxnSp>
            <p:nvCxnSpPr>
              <p:cNvPr id="42" name="Conector angulado 41"/>
              <p:cNvCxnSpPr/>
              <p:nvPr/>
            </p:nvCxnSpPr>
            <p:spPr>
              <a:xfrm>
                <a:off x="3787755" y="3234905"/>
                <a:ext cx="1992930" cy="261715"/>
              </a:xfrm>
              <a:prstGeom prst="bentConnector3">
                <a:avLst>
                  <a:gd name="adj1" fmla="val 100242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angulado 42"/>
              <p:cNvCxnSpPr/>
              <p:nvPr/>
            </p:nvCxnSpPr>
            <p:spPr>
              <a:xfrm rot="10800000" flipV="1">
                <a:off x="2984840" y="3225191"/>
                <a:ext cx="910636" cy="3127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ector de seta reta 40"/>
            <p:cNvCxnSpPr/>
            <p:nvPr/>
          </p:nvCxnSpPr>
          <p:spPr>
            <a:xfrm>
              <a:off x="3746840" y="2726608"/>
              <a:ext cx="0" cy="49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tângulo 43"/>
          <p:cNvSpPr/>
          <p:nvPr/>
        </p:nvSpPr>
        <p:spPr>
          <a:xfrm>
            <a:off x="2663172" y="3908857"/>
            <a:ext cx="999920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Transferidas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268535" y="3936931"/>
            <a:ext cx="1110184" cy="270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Retenção Efetiva</a:t>
            </a:r>
            <a:endParaRPr lang="pt-BR" sz="1000" dirty="0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1336887" y="4215827"/>
            <a:ext cx="994809" cy="352847"/>
            <a:chOff x="2836202" y="2726608"/>
            <a:chExt cx="2011426" cy="808834"/>
          </a:xfrm>
        </p:grpSpPr>
        <p:grpSp>
          <p:nvGrpSpPr>
            <p:cNvPr id="58" name="Grupo 57"/>
            <p:cNvGrpSpPr/>
            <p:nvPr/>
          </p:nvGrpSpPr>
          <p:grpSpPr>
            <a:xfrm>
              <a:off x="2836202" y="3219469"/>
              <a:ext cx="2011426" cy="315973"/>
              <a:chOff x="2912402" y="3219469"/>
              <a:chExt cx="2011426" cy="315973"/>
            </a:xfrm>
          </p:grpSpPr>
          <p:cxnSp>
            <p:nvCxnSpPr>
              <p:cNvPr id="60" name="Conector angulado 59"/>
              <p:cNvCxnSpPr/>
              <p:nvPr/>
            </p:nvCxnSpPr>
            <p:spPr>
              <a:xfrm>
                <a:off x="3808904" y="3219469"/>
                <a:ext cx="1114924" cy="312046"/>
              </a:xfrm>
              <a:prstGeom prst="bentConnector3">
                <a:avLst>
                  <a:gd name="adj1" fmla="val 100153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angulado 60"/>
              <p:cNvCxnSpPr/>
              <p:nvPr/>
            </p:nvCxnSpPr>
            <p:spPr>
              <a:xfrm rot="10800000" flipV="1">
                <a:off x="2912402" y="3222689"/>
                <a:ext cx="910637" cy="3127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Conector de seta reta 58"/>
            <p:cNvCxnSpPr/>
            <p:nvPr/>
          </p:nvCxnSpPr>
          <p:spPr>
            <a:xfrm>
              <a:off x="3746840" y="2726608"/>
              <a:ext cx="0" cy="49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61"/>
          <p:cNvSpPr/>
          <p:nvPr/>
        </p:nvSpPr>
        <p:spPr>
          <a:xfrm>
            <a:off x="949325" y="4560298"/>
            <a:ext cx="905131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Automatizadas</a:t>
            </a:r>
          </a:p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68%</a:t>
            </a:r>
            <a:endParaRPr lang="pt-BR" sz="900" dirty="0" smtClean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2002835" y="4560298"/>
            <a:ext cx="905131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Abandono</a:t>
            </a:r>
          </a:p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32%</a:t>
            </a:r>
            <a:endParaRPr lang="pt-BR" sz="900" dirty="0" smtClean="0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9656" y="722688"/>
            <a:ext cx="864857" cy="298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900.000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65" name="Conector de seta reta 64"/>
          <p:cNvCxnSpPr/>
          <p:nvPr/>
        </p:nvCxnSpPr>
        <p:spPr>
          <a:xfrm>
            <a:off x="4733887" y="870588"/>
            <a:ext cx="4038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137744" y="1241948"/>
            <a:ext cx="450671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1,8%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4733887" y="1387658"/>
            <a:ext cx="395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5090050" y="1799480"/>
            <a:ext cx="458530" cy="298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8%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/>
          <p:cNvCxnSpPr/>
          <p:nvPr/>
        </p:nvCxnSpPr>
        <p:spPr>
          <a:xfrm>
            <a:off x="4694281" y="1955097"/>
            <a:ext cx="395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74" name="Conector de seta reta 7173"/>
          <p:cNvCxnSpPr/>
          <p:nvPr/>
        </p:nvCxnSpPr>
        <p:spPr>
          <a:xfrm flipH="1">
            <a:off x="2355150" y="3162249"/>
            <a:ext cx="3676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1854456" y="3029441"/>
            <a:ext cx="504809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3,5</a:t>
            </a:r>
            <a:r>
              <a:rPr lang="pt-BR" sz="1050" dirty="0" smtClean="0">
                <a:solidFill>
                  <a:schemeClr val="tx1"/>
                </a:solidFill>
              </a:rPr>
              <a:t>%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78" name="Conector de seta reta 77"/>
          <p:cNvCxnSpPr/>
          <p:nvPr/>
        </p:nvCxnSpPr>
        <p:spPr>
          <a:xfrm>
            <a:off x="3463033" y="4206011"/>
            <a:ext cx="0" cy="25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tângulo 78"/>
          <p:cNvSpPr/>
          <p:nvPr/>
        </p:nvSpPr>
        <p:spPr>
          <a:xfrm>
            <a:off x="3237697" y="4456644"/>
            <a:ext cx="450671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38%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5944980" y="3699355"/>
            <a:ext cx="504809" cy="298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0,2</a:t>
            </a:r>
            <a:r>
              <a:rPr lang="pt-BR" sz="1050" dirty="0" smtClean="0">
                <a:solidFill>
                  <a:schemeClr val="tx1"/>
                </a:solidFill>
              </a:rPr>
              <a:t>%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81" name="Conector de seta reta 80"/>
          <p:cNvCxnSpPr/>
          <p:nvPr/>
        </p:nvCxnSpPr>
        <p:spPr>
          <a:xfrm>
            <a:off x="5562084" y="3852285"/>
            <a:ext cx="395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17790</TotalTime>
  <Words>186</Words>
  <Application>Microsoft Office PowerPoint</Application>
  <PresentationFormat>Apresentação na tela (16:9)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Verdana</vt:lpstr>
      <vt:lpstr>Wingdings</vt:lpstr>
      <vt:lpstr>ヒラギノ角ゴ Pro W3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Genesys Prime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Genesys Prime</dc:creator>
  <cp:lastModifiedBy>Rodrigo Carvalho de Abreu</cp:lastModifiedBy>
  <cp:revision>307</cp:revision>
  <dcterms:created xsi:type="dcterms:W3CDTF">2018-03-08T14:15:13Z</dcterms:created>
  <dcterms:modified xsi:type="dcterms:W3CDTF">2020-08-10T15:39:27Z</dcterms:modified>
</cp:coreProperties>
</file>