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  <p:sldMasterId id="2147483662" r:id="rId3"/>
    <p:sldMasterId id="2147483674" r:id="rId4"/>
    <p:sldMasterId id="2147483686" r:id="rId5"/>
    <p:sldMasterId id="2147483698" r:id="rId6"/>
    <p:sldMasterId id="2147483710" r:id="rId7"/>
    <p:sldMasterId id="2147483722" r:id="rId8"/>
  </p:sldMasterIdLst>
  <p:notesMasterIdLst>
    <p:notesMasterId r:id="rId41"/>
  </p:notesMasterIdLst>
  <p:handoutMasterIdLst>
    <p:handoutMasterId r:id="rId42"/>
  </p:handoutMasterIdLst>
  <p:sldIdLst>
    <p:sldId id="256" r:id="rId9"/>
    <p:sldId id="257" r:id="rId10"/>
    <p:sldId id="262" r:id="rId11"/>
    <p:sldId id="276" r:id="rId12"/>
    <p:sldId id="301" r:id="rId13"/>
    <p:sldId id="292" r:id="rId14"/>
    <p:sldId id="269" r:id="rId15"/>
    <p:sldId id="307" r:id="rId16"/>
    <p:sldId id="293" r:id="rId17"/>
    <p:sldId id="294" r:id="rId18"/>
    <p:sldId id="275" r:id="rId19"/>
    <p:sldId id="300" r:id="rId20"/>
    <p:sldId id="284" r:id="rId21"/>
    <p:sldId id="285" r:id="rId22"/>
    <p:sldId id="304" r:id="rId23"/>
    <p:sldId id="295" r:id="rId24"/>
    <p:sldId id="306" r:id="rId25"/>
    <p:sldId id="303" r:id="rId26"/>
    <p:sldId id="296" r:id="rId27"/>
    <p:sldId id="305" r:id="rId28"/>
    <p:sldId id="297" r:id="rId29"/>
    <p:sldId id="302" r:id="rId30"/>
    <p:sldId id="279" r:id="rId31"/>
    <p:sldId id="280" r:id="rId32"/>
    <p:sldId id="298" r:id="rId33"/>
    <p:sldId id="290" r:id="rId34"/>
    <p:sldId id="291" r:id="rId35"/>
    <p:sldId id="287" r:id="rId36"/>
    <p:sldId id="299" r:id="rId37"/>
    <p:sldId id="288" r:id="rId38"/>
    <p:sldId id="266" r:id="rId39"/>
    <p:sldId id="267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8">
          <p15:clr>
            <a:srgbClr val="A4A3A4"/>
          </p15:clr>
        </p15:guide>
        <p15:guide id="2" orient="horz" pos="4091">
          <p15:clr>
            <a:srgbClr val="A4A3A4"/>
          </p15:clr>
        </p15:guide>
        <p15:guide id="3" orient="horz" pos="2134">
          <p15:clr>
            <a:srgbClr val="A4A3A4"/>
          </p15:clr>
        </p15:guide>
        <p15:guide id="4" orient="horz" pos="794">
          <p15:clr>
            <a:srgbClr val="A4A3A4"/>
          </p15:clr>
        </p15:guide>
        <p15:guide id="5" orient="horz" pos="1471">
          <p15:clr>
            <a:srgbClr val="A4A3A4"/>
          </p15:clr>
        </p15:guide>
        <p15:guide id="6" orient="horz" pos="226">
          <p15:clr>
            <a:srgbClr val="A4A3A4"/>
          </p15:clr>
        </p15:guide>
        <p15:guide id="7" pos="1992">
          <p15:clr>
            <a:srgbClr val="A4A3A4"/>
          </p15:clr>
        </p15:guide>
        <p15:guide id="8" pos="5298">
          <p15:clr>
            <a:srgbClr val="A4A3A4"/>
          </p15:clr>
        </p15:guide>
        <p15:guide id="9" pos="3759">
          <p15:clr>
            <a:srgbClr val="A4A3A4"/>
          </p15:clr>
        </p15:guide>
        <p15:guide id="10" pos="4479">
          <p15:clr>
            <a:srgbClr val="A4A3A4"/>
          </p15:clr>
        </p15:guide>
        <p15:guide id="11" pos="3651">
          <p15:clr>
            <a:srgbClr val="A4A3A4"/>
          </p15:clr>
        </p15:guide>
        <p15:guide id="12" pos="2881">
          <p15:clr>
            <a:srgbClr val="A4A3A4"/>
          </p15:clr>
        </p15:guide>
        <p15:guide id="13" pos="2108">
          <p15:clr>
            <a:srgbClr val="A4A3A4"/>
          </p15:clr>
        </p15:guide>
        <p15:guide id="14" pos="1279">
          <p15:clr>
            <a:srgbClr val="A4A3A4"/>
          </p15:clr>
        </p15:guide>
        <p15:guide id="15" pos="4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C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 autoAdjust="0"/>
    <p:restoredTop sz="94626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192" y="56"/>
      </p:cViewPr>
      <p:guideLst>
        <p:guide orient="horz" pos="568"/>
        <p:guide orient="horz" pos="4091"/>
        <p:guide orient="horz" pos="2134"/>
        <p:guide orient="horz" pos="794"/>
        <p:guide orient="horz" pos="1471"/>
        <p:guide orient="horz" pos="226"/>
        <p:guide pos="1992"/>
        <p:guide pos="5298"/>
        <p:guide pos="3759"/>
        <p:guide pos="4479"/>
        <p:guide pos="3651"/>
        <p:guide pos="2881"/>
        <p:guide pos="2108"/>
        <p:guide pos="1279"/>
        <p:guide pos="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5" d="100"/>
          <a:sy n="125" d="100"/>
        </p:scale>
        <p:origin x="-39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tableStyles" Target="tableStyles.xml"/><Relationship Id="rId20" Type="http://schemas.openxmlformats.org/officeDocument/2006/relationships/slide" Target="slides/slide12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A1C1D-6CD1-714A-8467-0C4EEE98D9BE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C1BFA-53D7-F24F-AFEC-B5E91C241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776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40DEF-BE1A-1342-8FC5-D98540F9EA5C}" type="datetime1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C4AD-D058-6045-AA75-026DCF113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9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119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A34B3-8E90-0442-8085-803BF7AD6871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193F-D1C8-8343-9C8E-7438524B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8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734373" y="258729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4464187" y="26062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355128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43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44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76975" y="6390571"/>
            <a:ext cx="2133600" cy="365125"/>
          </a:xfrm>
          <a:prstGeom prst="rect">
            <a:avLst/>
          </a:prstGeom>
        </p:spPr>
        <p:txBody>
          <a:bodyPr/>
          <a:lstStyle/>
          <a:p>
            <a:fld id="{6EF17F52-B406-704B-A1C1-ADE91C0611C0}" type="slidenum">
              <a:rPr lang="en-US" smtClean="0"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11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01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3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888183-D947-3E47-8609-B61A785CA1AB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C820DA-5F8D-084A-BC83-0FA614CE2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8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F9189E-3AF9-444B-8296-72BEBE44412E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EF8FAB-AC4E-B841-9800-867B817E6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32000" y="924260"/>
            <a:ext cx="2880000" cy="50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5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C3F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764000" y="621000"/>
            <a:ext cx="5616000" cy="5616000"/>
          </a:xfrm>
          <a:prstGeom prst="rect">
            <a:avLst/>
          </a:prstGeom>
          <a:noFill/>
          <a:ln w="508000">
            <a:solidFill>
              <a:schemeClr val="bg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5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661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Missão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12 - abril - 02019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</a:lstStyle>
          <a:p>
            <a:fld id="{6EF17F52-B406-704B-A1C1-ADE91C0611C0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63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764000" y="621000"/>
            <a:ext cx="5616000" cy="5616000"/>
          </a:xfrm>
          <a:prstGeom prst="rect">
            <a:avLst/>
          </a:prstGeom>
          <a:noFill/>
          <a:ln w="508000">
            <a:solidFill>
              <a:srgbClr val="2C3FB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0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02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43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36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5E03B-60EB-E740-86D5-137E88AFCCD1}" type="datetime1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193F-D1C8-8343-9C8E-7438524BF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3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67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Números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10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D2455-9AB1-E749-A72F-75139A91AA45}"/>
              </a:ext>
            </a:extLst>
          </p:cNvPr>
          <p:cNvSpPr txBox="1"/>
          <p:nvPr/>
        </p:nvSpPr>
        <p:spPr>
          <a:xfrm>
            <a:off x="717550" y="1368540"/>
            <a:ext cx="7702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Serviços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Cerca</a:t>
            </a:r>
            <a:r>
              <a:rPr lang="en-US" dirty="0"/>
              <a:t> de 50 </a:t>
            </a:r>
            <a:r>
              <a:rPr lang="en-US" dirty="0" err="1"/>
              <a:t>pedidos</a:t>
            </a:r>
            <a:r>
              <a:rPr lang="en-US" dirty="0"/>
              <a:t> de </a:t>
            </a:r>
            <a:r>
              <a:rPr lang="en-US" dirty="0" err="1"/>
              <a:t>suporte</a:t>
            </a:r>
            <a:r>
              <a:rPr lang="en-US" dirty="0"/>
              <a:t>/</a:t>
            </a:r>
            <a:r>
              <a:rPr lang="en-US" dirty="0" err="1"/>
              <a:t>dia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Média</a:t>
            </a:r>
            <a:r>
              <a:rPr lang="en-US" dirty="0"/>
              <a:t> de 80k entradas de email/</a:t>
            </a:r>
            <a:r>
              <a:rPr lang="en-US" dirty="0" err="1"/>
              <a:t>dia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Aproximadamente</a:t>
            </a:r>
            <a:r>
              <a:rPr lang="en-US" dirty="0"/>
              <a:t> 1.5 TB </a:t>
            </a:r>
            <a:r>
              <a:rPr lang="en-US" dirty="0" err="1"/>
              <a:t>tráfego</a:t>
            </a:r>
            <a:r>
              <a:rPr lang="en-US" dirty="0"/>
              <a:t>/</a:t>
            </a:r>
            <a:r>
              <a:rPr lang="en-US" dirty="0" err="1"/>
              <a:t>dia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+200 AP’s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43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rgbClr val="2C3FB1"/>
                </a:solidFill>
                <a:latin typeface="Arial"/>
                <a:cs typeface="Arial"/>
              </a:rPr>
              <a:t>Organização</a:t>
            </a:r>
            <a:endParaRPr lang="en-GB" sz="4000" b="1" baseline="30000" dirty="0">
              <a:solidFill>
                <a:srgbClr val="2C3FB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61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Organização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12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CE43C-BCD9-B441-8989-BA187405F3DF}"/>
              </a:ext>
            </a:extLst>
          </p:cNvPr>
          <p:cNvSpPr txBox="1"/>
          <p:nvPr/>
        </p:nvSpPr>
        <p:spPr>
          <a:xfrm>
            <a:off x="717550" y="1368540"/>
            <a:ext cx="7702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Pessoas</a:t>
            </a:r>
            <a:r>
              <a:rPr lang="en-US" b="1" dirty="0"/>
              <a:t>/</a:t>
            </a:r>
            <a:r>
              <a:rPr lang="en-US" b="1" dirty="0" err="1"/>
              <a:t>Área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Suporte</a:t>
            </a:r>
            <a:r>
              <a:rPr lang="en-US" dirty="0"/>
              <a:t>: 5 </a:t>
            </a:r>
            <a:r>
              <a:rPr lang="en-US" dirty="0" err="1"/>
              <a:t>pessoas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Redes: 1 </a:t>
            </a:r>
            <a:r>
              <a:rPr lang="en-US" dirty="0" err="1"/>
              <a:t>pessoa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: 2 </a:t>
            </a:r>
            <a:r>
              <a:rPr lang="en-US" dirty="0" err="1"/>
              <a:t>pessoas</a:t>
            </a:r>
            <a:endParaRPr lang="en-US" dirty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Sistemas</a:t>
            </a:r>
            <a:r>
              <a:rPr lang="en-US" dirty="0"/>
              <a:t>: 2 </a:t>
            </a:r>
            <a:r>
              <a:rPr lang="en-US" dirty="0" err="1"/>
              <a:t>pessoas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SIG: 1 </a:t>
            </a:r>
            <a:r>
              <a:rPr lang="en-US" dirty="0" err="1"/>
              <a:t>pessoa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8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baseline="30000" dirty="0">
                <a:solidFill>
                  <a:srgbClr val="2C3FB1"/>
                </a:solidFill>
                <a:latin typeface="Arial"/>
                <a:cs typeface="Arial"/>
              </a:rPr>
              <a:t>Atividades diárias</a:t>
            </a:r>
          </a:p>
        </p:txBody>
      </p:sp>
    </p:spTree>
    <p:extLst>
      <p:ext uri="{BB962C8B-B14F-4D97-AF65-F5344CB8AC3E}">
        <p14:creationId xmlns:p14="http://schemas.microsoft.com/office/powerpoint/2010/main" val="1629526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14</a:t>
            </a:fld>
            <a:endParaRPr lang="en-US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DD31F-35B7-6848-9ABF-3847CBEBBA0E}"/>
              </a:ext>
            </a:extLst>
          </p:cNvPr>
          <p:cNvSpPr txBox="1"/>
          <p:nvPr/>
        </p:nvSpPr>
        <p:spPr>
          <a:xfrm>
            <a:off x="717550" y="1368540"/>
            <a:ext cx="77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Suporte</a:t>
            </a:r>
            <a:endParaRPr lang="en-US" b="1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577AEA-8EAD-4F46-9E2A-41549C63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825" y="2169530"/>
            <a:ext cx="406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3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15</a:t>
            </a:fld>
            <a:endParaRPr lang="en-US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DD31F-35B7-6848-9ABF-3847CBEBBA0E}"/>
              </a:ext>
            </a:extLst>
          </p:cNvPr>
          <p:cNvSpPr txBox="1"/>
          <p:nvPr/>
        </p:nvSpPr>
        <p:spPr>
          <a:xfrm>
            <a:off x="717550" y="1368540"/>
            <a:ext cx="7702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Suporte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Alteração</a:t>
            </a:r>
            <a:r>
              <a:rPr lang="en-US" dirty="0"/>
              <a:t> da </a:t>
            </a:r>
            <a:r>
              <a:rPr lang="en-US" dirty="0" err="1"/>
              <a:t>palavra-passe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Instalação</a:t>
            </a:r>
            <a:r>
              <a:rPr lang="en-US" dirty="0"/>
              <a:t> de software/hardware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Preparação</a:t>
            </a:r>
            <a:r>
              <a:rPr lang="en-US" dirty="0"/>
              <a:t> de </a:t>
            </a:r>
            <a:r>
              <a:rPr lang="en-US" dirty="0" err="1"/>
              <a:t>laboratórios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Atribuição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para 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linha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Troubleshooting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Apoio</a:t>
            </a:r>
            <a:r>
              <a:rPr lang="en-US" dirty="0"/>
              <a:t> a </a:t>
            </a:r>
            <a:r>
              <a:rPr lang="en-US" dirty="0" err="1"/>
              <a:t>plataformas</a:t>
            </a:r>
            <a:r>
              <a:rPr lang="en-US" dirty="0"/>
              <a:t>: Moodle e Fenix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 de Wireless/VPN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i="1" dirty="0"/>
              <a:t>websites</a:t>
            </a:r>
          </a:p>
        </p:txBody>
      </p:sp>
    </p:spTree>
    <p:extLst>
      <p:ext uri="{BB962C8B-B14F-4D97-AF65-F5344CB8AC3E}">
        <p14:creationId xmlns:p14="http://schemas.microsoft.com/office/powerpoint/2010/main" val="59591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16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61355-0D37-E24D-B0D4-0626514CFAAE}"/>
              </a:ext>
            </a:extLst>
          </p:cNvPr>
          <p:cNvSpPr txBox="1"/>
          <p:nvPr/>
        </p:nvSpPr>
        <p:spPr>
          <a:xfrm>
            <a:off x="717550" y="1368540"/>
            <a:ext cx="7702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Redes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13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17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61355-0D37-E24D-B0D4-0626514CFAAE}"/>
              </a:ext>
            </a:extLst>
          </p:cNvPr>
          <p:cNvSpPr txBox="1"/>
          <p:nvPr/>
        </p:nvSpPr>
        <p:spPr>
          <a:xfrm>
            <a:off x="717550" y="1368540"/>
            <a:ext cx="7702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Redes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DCF94-D05F-DF48-B0CC-8EED8D9D8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612" y="1691610"/>
            <a:ext cx="2195905" cy="39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78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18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61355-0D37-E24D-B0D4-0626514CFAAE}"/>
              </a:ext>
            </a:extLst>
          </p:cNvPr>
          <p:cNvSpPr txBox="1"/>
          <p:nvPr/>
        </p:nvSpPr>
        <p:spPr>
          <a:xfrm>
            <a:off x="717550" y="1368540"/>
            <a:ext cx="7702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Redes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, </a:t>
            </a:r>
            <a:r>
              <a:rPr lang="en-US" dirty="0" err="1"/>
              <a:t>ativação</a:t>
            </a:r>
            <a:r>
              <a:rPr lang="en-US" dirty="0"/>
              <a:t> de </a:t>
            </a:r>
            <a:r>
              <a:rPr lang="en-US" dirty="0" err="1"/>
              <a:t>pontos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 e </a:t>
            </a:r>
            <a:r>
              <a:rPr lang="en-US" dirty="0" err="1"/>
              <a:t>gestão</a:t>
            </a:r>
            <a:r>
              <a:rPr lang="en-US" dirty="0"/>
              <a:t>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Configuração</a:t>
            </a:r>
            <a:r>
              <a:rPr lang="en-US" dirty="0"/>
              <a:t> de </a:t>
            </a:r>
            <a:r>
              <a:rPr lang="en-US" dirty="0" err="1"/>
              <a:t>rotas</a:t>
            </a:r>
            <a:r>
              <a:rPr lang="en-US" dirty="0"/>
              <a:t> VPN/</a:t>
            </a:r>
            <a:r>
              <a:rPr lang="en-US" dirty="0" err="1"/>
              <a:t>Eduroam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 de </a:t>
            </a:r>
            <a:r>
              <a:rPr lang="en-US" dirty="0" err="1"/>
              <a:t>Vlans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diários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políticas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976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19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D87E-0B81-B445-A9D4-8D6D9F61B62D}"/>
              </a:ext>
            </a:extLst>
          </p:cNvPr>
          <p:cNvSpPr txBox="1"/>
          <p:nvPr/>
        </p:nvSpPr>
        <p:spPr>
          <a:xfrm>
            <a:off x="717550" y="1368540"/>
            <a:ext cx="7702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Sistemas</a:t>
            </a:r>
            <a:endParaRPr lang="en-US" b="1" dirty="0"/>
          </a:p>
          <a:p>
            <a:endParaRPr lang="en-US" dirty="0"/>
          </a:p>
        </p:txBody>
      </p:sp>
      <p:pic>
        <p:nvPicPr>
          <p:cNvPr id="11" name="Picture 10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F43EB8C-0366-450A-A659-33EA5FC1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764" y="1846190"/>
            <a:ext cx="2897312" cy="3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3559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chemeClr val="bg1"/>
                </a:solidFill>
                <a:latin typeface="Arial"/>
                <a:cs typeface="Arial"/>
              </a:rPr>
              <a:t>Apresentação</a:t>
            </a:r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4000" b="1" baseline="30000" dirty="0" err="1">
                <a:solidFill>
                  <a:schemeClr val="bg1"/>
                </a:solidFill>
                <a:latin typeface="Arial"/>
                <a:cs typeface="Arial"/>
              </a:rPr>
              <a:t>Direção</a:t>
            </a:r>
            <a:r>
              <a:rPr lang="en-GB" sz="4000" b="1" baseline="30000" dirty="0">
                <a:solidFill>
                  <a:schemeClr val="bg1"/>
                </a:solidFill>
                <a:latin typeface="Arial"/>
                <a:cs typeface="Arial"/>
              </a:rPr>
              <a:t> de </a:t>
            </a:r>
            <a:r>
              <a:rPr lang="en-GB" sz="4000" b="1" baseline="30000" dirty="0" err="1">
                <a:solidFill>
                  <a:schemeClr val="bg1"/>
                </a:solidFill>
                <a:latin typeface="Arial"/>
                <a:cs typeface="Arial"/>
              </a:rPr>
              <a:t>Serviços</a:t>
            </a:r>
            <a:r>
              <a:rPr lang="en-GB" sz="4000" b="1" baseline="300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GB" sz="4000" b="1" baseline="30000" dirty="0" err="1">
                <a:solidFill>
                  <a:schemeClr val="bg1"/>
                </a:solidFill>
                <a:latin typeface="Arial"/>
                <a:cs typeface="Arial"/>
              </a:rPr>
              <a:t>Informáticos</a:t>
            </a:r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400" b="1" baseline="30000" dirty="0">
                <a:solidFill>
                  <a:schemeClr val="bg1"/>
                </a:solidFill>
                <a:latin typeface="Arial"/>
                <a:cs typeface="Arial"/>
              </a:rPr>
              <a:t>Susana Pereira</a:t>
            </a:r>
          </a:p>
          <a:p>
            <a:pPr algn="ctr"/>
            <a:r>
              <a:rPr lang="en-GB" sz="2400" b="1" baseline="30000" dirty="0" err="1">
                <a:solidFill>
                  <a:schemeClr val="bg1"/>
                </a:solidFill>
                <a:latin typeface="Arial"/>
                <a:cs typeface="Arial"/>
              </a:rPr>
              <a:t>Ciências</a:t>
            </a:r>
            <a:r>
              <a:rPr lang="en-GB" sz="2400" b="1" baseline="30000" dirty="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en-GB" sz="2400" b="1" baseline="30000" dirty="0" err="1">
                <a:solidFill>
                  <a:schemeClr val="bg1"/>
                </a:solidFill>
                <a:latin typeface="Arial"/>
                <a:cs typeface="Arial"/>
              </a:rPr>
              <a:t>ULisboa</a:t>
            </a:r>
            <a:endParaRPr lang="en-GB" sz="24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2000" b="1" baseline="30000" dirty="0">
                <a:solidFill>
                  <a:schemeClr val="bg1"/>
                </a:solidFill>
                <a:latin typeface="Arial"/>
                <a:cs typeface="Arial"/>
              </a:rPr>
              <a:t>23 </a:t>
            </a:r>
            <a:r>
              <a:rPr lang="en-GB" sz="2000" b="1" baseline="30000" dirty="0" err="1">
                <a:solidFill>
                  <a:schemeClr val="bg1"/>
                </a:solidFill>
                <a:latin typeface="Arial"/>
                <a:cs typeface="Arial"/>
              </a:rPr>
              <a:t>abril</a:t>
            </a:r>
            <a:r>
              <a:rPr lang="en-GB" sz="2000" b="1" baseline="30000" dirty="0">
                <a:solidFill>
                  <a:schemeClr val="bg1"/>
                </a:solidFill>
                <a:latin typeface="Arial"/>
                <a:cs typeface="Arial"/>
              </a:rPr>
              <a:t> 2021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US" sz="4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813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20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AD87E-0B81-B445-A9D4-8D6D9F61B62D}"/>
              </a:ext>
            </a:extLst>
          </p:cNvPr>
          <p:cNvSpPr txBox="1"/>
          <p:nvPr/>
        </p:nvSpPr>
        <p:spPr>
          <a:xfrm>
            <a:off x="717550" y="1368540"/>
            <a:ext cx="7702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Sistemas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Recuperação</a:t>
            </a:r>
            <a:r>
              <a:rPr lang="en-US" dirty="0"/>
              <a:t> de </a:t>
            </a:r>
            <a:r>
              <a:rPr lang="en-US" dirty="0" err="1"/>
              <a:t>ficheiros</a:t>
            </a:r>
            <a:r>
              <a:rPr lang="en-US" dirty="0"/>
              <a:t>/pastas/emails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parque</a:t>
            </a:r>
            <a:r>
              <a:rPr lang="en-US" dirty="0"/>
              <a:t> de </a:t>
            </a:r>
            <a:r>
              <a:rPr lang="en-US" dirty="0" err="1"/>
              <a:t>servidores</a:t>
            </a:r>
            <a:r>
              <a:rPr lang="en-US" dirty="0"/>
              <a:t> (</a:t>
            </a:r>
            <a:r>
              <a:rPr lang="en-US" dirty="0" err="1"/>
              <a:t>fisícos</a:t>
            </a:r>
            <a:r>
              <a:rPr lang="en-US" dirty="0"/>
              <a:t> e </a:t>
            </a:r>
            <a:r>
              <a:rPr lang="en-US" dirty="0" err="1"/>
              <a:t>virtuais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 e </a:t>
            </a:r>
            <a:r>
              <a:rPr lang="en-US" dirty="0" err="1"/>
              <a:t>preparação</a:t>
            </a:r>
            <a:r>
              <a:rPr lang="en-US" dirty="0"/>
              <a:t> de sites e </a:t>
            </a:r>
            <a:r>
              <a:rPr lang="en-US" dirty="0" err="1"/>
              <a:t>servidores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dirty="0" err="1"/>
              <a:t>DataCenter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4071527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21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FA9A8-3F28-114D-B210-61BC0F06AD25}"/>
              </a:ext>
            </a:extLst>
          </p:cNvPr>
          <p:cNvSpPr txBox="1"/>
          <p:nvPr/>
        </p:nvSpPr>
        <p:spPr>
          <a:xfrm>
            <a:off x="717550" y="1368540"/>
            <a:ext cx="7702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Desenvolvimento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40EE29-2138-7747-AF7B-B6AA121F0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1" y="1756542"/>
            <a:ext cx="4064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2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Atividades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diárias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22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FA9A8-3F28-114D-B210-61BC0F06AD25}"/>
              </a:ext>
            </a:extLst>
          </p:cNvPr>
          <p:cNvSpPr txBox="1"/>
          <p:nvPr/>
        </p:nvSpPr>
        <p:spPr>
          <a:xfrm>
            <a:off x="717550" y="1368540"/>
            <a:ext cx="7702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Desenvolvimento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internas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Serviço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Sobretudo</a:t>
            </a:r>
            <a:r>
              <a:rPr lang="en-US" dirty="0"/>
              <a:t> para a DSI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externas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	SIG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do </a:t>
            </a:r>
            <a:r>
              <a:rPr lang="en-US" i="1" dirty="0" err="1"/>
              <a:t>smartcampus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Conversão</a:t>
            </a:r>
            <a:r>
              <a:rPr lang="en-US" dirty="0"/>
              <a:t> de dados 3D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Apps: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levantamento</a:t>
            </a:r>
            <a:r>
              <a:rPr lang="en-US" dirty="0"/>
              <a:t> de </a:t>
            </a:r>
            <a:r>
              <a:rPr lang="en-US" dirty="0" err="1"/>
              <a:t>QrCode</a:t>
            </a:r>
            <a:r>
              <a:rPr lang="en-US" dirty="0"/>
              <a:t> e Código de </a:t>
            </a:r>
            <a:r>
              <a:rPr lang="en-US" dirty="0" err="1"/>
              <a:t>barras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i="1" dirty="0"/>
              <a:t>dashboard</a:t>
            </a:r>
            <a:r>
              <a:rPr lang="en-US" b="1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baseline="30000" dirty="0">
                <a:solidFill>
                  <a:srgbClr val="2C3FB1"/>
                </a:solidFill>
                <a:latin typeface="Arial"/>
                <a:cs typeface="Arial"/>
              </a:rPr>
              <a:t>Tecnologia</a:t>
            </a:r>
          </a:p>
        </p:txBody>
      </p:sp>
    </p:spTree>
    <p:extLst>
      <p:ext uri="{BB962C8B-B14F-4D97-AF65-F5344CB8AC3E}">
        <p14:creationId xmlns:p14="http://schemas.microsoft.com/office/powerpoint/2010/main" val="2727677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Tecnologia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24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5F26B-6B60-F545-8D92-C9B8175AF64F}"/>
              </a:ext>
            </a:extLst>
          </p:cNvPr>
          <p:cNvSpPr txBox="1"/>
          <p:nvPr/>
        </p:nvSpPr>
        <p:spPr>
          <a:xfrm>
            <a:off x="717550" y="1259178"/>
            <a:ext cx="7702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Sistema de </a:t>
            </a:r>
            <a:r>
              <a:rPr lang="en-US" dirty="0" err="1"/>
              <a:t>pedidos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Microsoft AD / 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E-mail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Autenticação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Partilha</a:t>
            </a:r>
            <a:r>
              <a:rPr lang="en-US" dirty="0"/>
              <a:t> de pastas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Políticas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Monitorização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Nagios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Observium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Kibana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Elasticsearch</a:t>
            </a:r>
          </a:p>
        </p:txBody>
      </p:sp>
    </p:spTree>
    <p:extLst>
      <p:ext uri="{BB962C8B-B14F-4D97-AF65-F5344CB8AC3E}">
        <p14:creationId xmlns:p14="http://schemas.microsoft.com/office/powerpoint/2010/main" val="133998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Tecnologia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25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25F26B-6B60-F545-8D92-C9B8175AF64F}"/>
              </a:ext>
            </a:extLst>
          </p:cNvPr>
          <p:cNvSpPr txBox="1"/>
          <p:nvPr/>
        </p:nvSpPr>
        <p:spPr>
          <a:xfrm>
            <a:off x="717550" y="1201646"/>
            <a:ext cx="7702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Sistema de </a:t>
            </a:r>
            <a:r>
              <a:rPr lang="en-US" dirty="0" err="1"/>
              <a:t>impressão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PaperCut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internas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Alteração</a:t>
            </a:r>
            <a:r>
              <a:rPr lang="en-US" dirty="0"/>
              <a:t> da </a:t>
            </a:r>
            <a:r>
              <a:rPr lang="en-US" dirty="0" err="1"/>
              <a:t>palavra-passe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Pedido</a:t>
            </a:r>
            <a:r>
              <a:rPr lang="en-US" dirty="0"/>
              <a:t> de </a:t>
            </a:r>
            <a:r>
              <a:rPr lang="en-US" dirty="0" err="1"/>
              <a:t>ativação</a:t>
            </a:r>
            <a:r>
              <a:rPr lang="en-US" dirty="0"/>
              <a:t>/</a:t>
            </a:r>
            <a:r>
              <a:rPr lang="en-US" dirty="0" err="1"/>
              <a:t>alteração</a:t>
            </a:r>
            <a:r>
              <a:rPr lang="en-US" dirty="0"/>
              <a:t>/</a:t>
            </a:r>
            <a:r>
              <a:rPr lang="en-US" dirty="0" err="1"/>
              <a:t>remoção</a:t>
            </a:r>
            <a:r>
              <a:rPr lang="en-US" dirty="0"/>
              <a:t> da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rede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Configuração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para </a:t>
            </a:r>
            <a:r>
              <a:rPr lang="en-US" dirty="0" err="1"/>
              <a:t>exames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contactos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grupos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Criação</a:t>
            </a:r>
            <a:r>
              <a:rPr lang="en-US" dirty="0"/>
              <a:t> de </a:t>
            </a:r>
            <a:r>
              <a:rPr lang="en-US" dirty="0" err="1"/>
              <a:t>contas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Pagamentos</a:t>
            </a:r>
            <a:r>
              <a:rPr lang="en-US" dirty="0"/>
              <a:t> </a:t>
            </a:r>
            <a:r>
              <a:rPr lang="en-US" dirty="0" err="1"/>
              <a:t>eletrónicos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Pedido</a:t>
            </a:r>
            <a:r>
              <a:rPr lang="en-US" dirty="0"/>
              <a:t> de </a:t>
            </a:r>
            <a:r>
              <a:rPr lang="en-US" dirty="0" err="1"/>
              <a:t>instalação</a:t>
            </a:r>
            <a:r>
              <a:rPr lang="en-US" dirty="0"/>
              <a:t> de </a:t>
            </a:r>
            <a:r>
              <a:rPr lang="en-US" i="1" dirty="0"/>
              <a:t>software</a:t>
            </a:r>
            <a:r>
              <a:rPr lang="en-US" dirty="0"/>
              <a:t> para </a:t>
            </a:r>
            <a:r>
              <a:rPr lang="en-US" dirty="0" err="1"/>
              <a:t>laboratórios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Websites: </a:t>
            </a:r>
            <a:r>
              <a:rPr lang="en-US" dirty="0" err="1"/>
              <a:t>drupal</a:t>
            </a:r>
            <a:r>
              <a:rPr lang="en-US" dirty="0"/>
              <a:t> e </a:t>
            </a:r>
            <a:r>
              <a:rPr lang="en-US" dirty="0" err="1"/>
              <a:t>wordpress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14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rgbClr val="2C3FB1"/>
                </a:solidFill>
                <a:latin typeface="Arial"/>
                <a:cs typeface="Arial"/>
              </a:rPr>
              <a:t>Desafios</a:t>
            </a:r>
            <a:endParaRPr lang="en-GB" sz="4000" b="1" baseline="30000" dirty="0">
              <a:solidFill>
                <a:srgbClr val="2C3FB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453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Desafios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27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1F546-A1A4-594A-A8D6-61A4A10D9A65}"/>
              </a:ext>
            </a:extLst>
          </p:cNvPr>
          <p:cNvSpPr txBox="1"/>
          <p:nvPr/>
        </p:nvSpPr>
        <p:spPr>
          <a:xfrm>
            <a:off x="717550" y="1368540"/>
            <a:ext cx="7702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Escabilidade</a:t>
            </a:r>
            <a:r>
              <a:rPr lang="en-US" dirty="0"/>
              <a:t> e </a:t>
            </a:r>
            <a:r>
              <a:rPr lang="en-US" dirty="0" err="1"/>
              <a:t>diversidade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DSI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algum</a:t>
            </a:r>
            <a:r>
              <a:rPr lang="en-US" dirty="0"/>
              <a:t> </a:t>
            </a:r>
            <a:r>
              <a:rPr lang="en-US" i="1" dirty="0"/>
              <a:t>hardware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Restrição</a:t>
            </a:r>
            <a:r>
              <a:rPr lang="en-US" dirty="0"/>
              <a:t> de </a:t>
            </a:r>
            <a:r>
              <a:rPr lang="en-US" dirty="0" err="1"/>
              <a:t>permissões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Alteração</a:t>
            </a:r>
            <a:r>
              <a:rPr lang="en-US" dirty="0"/>
              <a:t> do </a:t>
            </a:r>
            <a:r>
              <a:rPr lang="en-US" dirty="0" err="1"/>
              <a:t>estatuto</a:t>
            </a:r>
            <a:r>
              <a:rPr lang="en-US" dirty="0"/>
              <a:t> dos </a:t>
            </a:r>
            <a:r>
              <a:rPr lang="en-US" dirty="0" err="1"/>
              <a:t>utilizadores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Alteração</a:t>
            </a:r>
            <a:r>
              <a:rPr lang="en-US" dirty="0"/>
              <a:t> da </a:t>
            </a:r>
            <a:r>
              <a:rPr lang="en-US" dirty="0" err="1"/>
              <a:t>unidade</a:t>
            </a:r>
            <a:r>
              <a:rPr lang="en-US" dirty="0"/>
              <a:t> </a:t>
            </a:r>
            <a:r>
              <a:rPr lang="en-US" dirty="0" err="1"/>
              <a:t>orgânica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Gestão</a:t>
            </a:r>
            <a:r>
              <a:rPr lang="en-US" dirty="0"/>
              <a:t> das </a:t>
            </a:r>
            <a:r>
              <a:rPr lang="en-US" dirty="0" err="1"/>
              <a:t>tomadas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Instalação</a:t>
            </a:r>
            <a:r>
              <a:rPr lang="en-US" dirty="0"/>
              <a:t> e </a:t>
            </a:r>
            <a:r>
              <a:rPr lang="en-US" dirty="0" err="1"/>
              <a:t>configuração</a:t>
            </a:r>
            <a:r>
              <a:rPr lang="en-US" dirty="0"/>
              <a:t> dos </a:t>
            </a:r>
            <a:r>
              <a:rPr lang="en-US" dirty="0" err="1"/>
              <a:t>computadores</a:t>
            </a:r>
            <a:r>
              <a:rPr lang="en-US" dirty="0"/>
              <a:t> dos </a:t>
            </a:r>
            <a:r>
              <a:rPr lang="en-US" dirty="0" err="1"/>
              <a:t>laboratórios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Diversos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r>
              <a:rPr lang="en-US" dirty="0"/>
              <a:t>/</a:t>
            </a:r>
            <a:r>
              <a:rPr lang="en-US" dirty="0" err="1"/>
              <a:t>servidores</a:t>
            </a:r>
            <a:r>
              <a:rPr lang="en-US" dirty="0"/>
              <a:t>/</a:t>
            </a:r>
            <a:r>
              <a:rPr lang="en-US" dirty="0" err="1"/>
              <a:t>idiomas</a:t>
            </a:r>
            <a:r>
              <a:rPr lang="en-US" dirty="0"/>
              <a:t> para </a:t>
            </a:r>
            <a:r>
              <a:rPr lang="en-US" dirty="0" err="1"/>
              <a:t>configurar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56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Desafios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28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C1A6-7A39-BD48-8E42-D5D18651E2B4}"/>
              </a:ext>
            </a:extLst>
          </p:cNvPr>
          <p:cNvSpPr txBox="1"/>
          <p:nvPr/>
        </p:nvSpPr>
        <p:spPr>
          <a:xfrm>
            <a:off x="715799" y="968199"/>
            <a:ext cx="77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/>
              <a:t>Gestão de laboratórios – o expectável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15B6E-8D7D-1245-923C-A132642410D9}"/>
              </a:ext>
            </a:extLst>
          </p:cNvPr>
          <p:cNvSpPr txBox="1"/>
          <p:nvPr/>
        </p:nvSpPr>
        <p:spPr>
          <a:xfrm>
            <a:off x="893379" y="1513490"/>
            <a:ext cx="97193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Docente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55AE-4298-CB45-996B-A1A668A9F280}"/>
              </a:ext>
            </a:extLst>
          </p:cNvPr>
          <p:cNvSpPr txBox="1"/>
          <p:nvPr/>
        </p:nvSpPr>
        <p:spPr>
          <a:xfrm>
            <a:off x="4646986" y="1523687"/>
            <a:ext cx="179927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Plataforma </a:t>
            </a:r>
            <a:r>
              <a:rPr lang="pt-PT" b="1" dirty="0" err="1"/>
              <a:t>Fenix</a:t>
            </a:r>
            <a:endParaRPr lang="pt-P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80616-A694-0344-9480-DA7C6F6C3EB1}"/>
              </a:ext>
            </a:extLst>
          </p:cNvPr>
          <p:cNvSpPr txBox="1"/>
          <p:nvPr/>
        </p:nvSpPr>
        <p:spPr>
          <a:xfrm>
            <a:off x="4666593" y="2065077"/>
            <a:ext cx="117051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Disciplinas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F2D76-C3EE-1F4D-AD86-28A605950C4B}"/>
              </a:ext>
            </a:extLst>
          </p:cNvPr>
          <p:cNvSpPr txBox="1"/>
          <p:nvPr/>
        </p:nvSpPr>
        <p:spPr>
          <a:xfrm>
            <a:off x="4666592" y="2658830"/>
            <a:ext cx="262911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Lista de </a:t>
            </a:r>
            <a:r>
              <a:rPr lang="pt-PT" dirty="0" err="1"/>
              <a:t>labs</a:t>
            </a:r>
            <a:r>
              <a:rPr lang="pt-PT" dirty="0"/>
              <a:t> por disciplina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CFB7-28A5-0548-88F2-4E501C777B1D}"/>
              </a:ext>
            </a:extLst>
          </p:cNvPr>
          <p:cNvSpPr txBox="1"/>
          <p:nvPr/>
        </p:nvSpPr>
        <p:spPr>
          <a:xfrm>
            <a:off x="4660713" y="3207269"/>
            <a:ext cx="316189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Pedido de </a:t>
            </a:r>
            <a:r>
              <a:rPr lang="pt-PT" i="1" dirty="0" err="1"/>
              <a:t>sw</a:t>
            </a:r>
            <a:r>
              <a:rPr lang="pt-PT" i="1" dirty="0"/>
              <a:t> </a:t>
            </a:r>
            <a:r>
              <a:rPr lang="pt-PT" dirty="0"/>
              <a:t> por disciplina/</a:t>
            </a:r>
            <a:r>
              <a:rPr lang="pt-PT" dirty="0" err="1"/>
              <a:t>lab</a:t>
            </a:r>
            <a:endParaRPr lang="pt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6AB4E-11C3-6247-8667-9198602B5681}"/>
              </a:ext>
            </a:extLst>
          </p:cNvPr>
          <p:cNvSpPr txBox="1"/>
          <p:nvPr/>
        </p:nvSpPr>
        <p:spPr>
          <a:xfrm>
            <a:off x="893378" y="4558618"/>
            <a:ext cx="50045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DSI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F184-E2BD-9047-B6E1-575D61C9C5AD}"/>
              </a:ext>
            </a:extLst>
          </p:cNvPr>
          <p:cNvSpPr txBox="1"/>
          <p:nvPr/>
        </p:nvSpPr>
        <p:spPr>
          <a:xfrm>
            <a:off x="893378" y="2289498"/>
            <a:ext cx="120385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Lista de </a:t>
            </a:r>
            <a:r>
              <a:rPr lang="pt-PT" i="1" dirty="0" err="1"/>
              <a:t>sw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99D62-608B-014C-9EA6-D946B635969A}"/>
              </a:ext>
            </a:extLst>
          </p:cNvPr>
          <p:cNvSpPr txBox="1"/>
          <p:nvPr/>
        </p:nvSpPr>
        <p:spPr>
          <a:xfrm>
            <a:off x="3976184" y="4545235"/>
            <a:ext cx="59176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FOG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A5600-E29C-AE48-82EF-51C91F307EFD}"/>
              </a:ext>
            </a:extLst>
          </p:cNvPr>
          <p:cNvSpPr txBox="1"/>
          <p:nvPr/>
        </p:nvSpPr>
        <p:spPr>
          <a:xfrm>
            <a:off x="6696706" y="4485204"/>
            <a:ext cx="129413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Laboratório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51981-C8A3-E649-85AF-796142B18459}"/>
              </a:ext>
            </a:extLst>
          </p:cNvPr>
          <p:cNvSpPr txBox="1"/>
          <p:nvPr/>
        </p:nvSpPr>
        <p:spPr>
          <a:xfrm>
            <a:off x="891188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/>
              <a:t>Prepara </a:t>
            </a:r>
            <a:r>
              <a:rPr lang="pt-PT" i="1" dirty="0" err="1"/>
              <a:t>sw</a:t>
            </a:r>
            <a:r>
              <a:rPr lang="pt-PT" i="1" dirty="0"/>
              <a:t> </a:t>
            </a:r>
            <a:r>
              <a:rPr lang="pt-PT" dirty="0"/>
              <a:t>para </a:t>
            </a:r>
            <a:r>
              <a:rPr lang="pt-PT" dirty="0" err="1"/>
              <a:t>lab</a:t>
            </a:r>
            <a:r>
              <a:rPr lang="pt-PT" dirty="0"/>
              <a:t> num </a:t>
            </a:r>
            <a:r>
              <a:rPr lang="pt-PT" dirty="0" err="1"/>
              <a:t>pc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0E5C0-E3F2-7241-8889-EA06511DD1DB}"/>
              </a:ext>
            </a:extLst>
          </p:cNvPr>
          <p:cNvSpPr txBox="1"/>
          <p:nvPr/>
        </p:nvSpPr>
        <p:spPr>
          <a:xfrm>
            <a:off x="3433294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 err="1"/>
              <a:t>Upload</a:t>
            </a:r>
            <a:r>
              <a:rPr lang="pt-PT" dirty="0"/>
              <a:t> para o FOG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1D089-E691-ED42-A21A-22FC4BC7FE23}"/>
              </a:ext>
            </a:extLst>
          </p:cNvPr>
          <p:cNvSpPr txBox="1"/>
          <p:nvPr/>
        </p:nvSpPr>
        <p:spPr>
          <a:xfrm>
            <a:off x="6383540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 err="1"/>
              <a:t>Deploy</a:t>
            </a:r>
            <a:r>
              <a:rPr lang="pt-PT" dirty="0"/>
              <a:t> para o </a:t>
            </a:r>
            <a:r>
              <a:rPr lang="pt-PT" dirty="0" err="1"/>
              <a:t>Lab</a:t>
            </a:r>
            <a:endParaRPr lang="pt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F0725-B25E-1F4D-B3D6-E8C8EFCC474A}"/>
              </a:ext>
            </a:extLst>
          </p:cNvPr>
          <p:cNvSpPr txBox="1"/>
          <p:nvPr/>
        </p:nvSpPr>
        <p:spPr>
          <a:xfrm>
            <a:off x="3432215" y="5874445"/>
            <a:ext cx="88998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 err="1"/>
              <a:t>Snap</a:t>
            </a:r>
            <a:r>
              <a:rPr lang="pt-PT" dirty="0"/>
              <a:t>-in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6B1DFF3-AE8A-A84F-807C-66C73D7BFBDA}"/>
              </a:ext>
            </a:extLst>
          </p:cNvPr>
          <p:cNvCxnSpPr>
            <a:cxnSpLocks/>
          </p:cNvCxnSpPr>
          <p:nvPr/>
        </p:nvCxnSpPr>
        <p:spPr>
          <a:xfrm>
            <a:off x="2032001" y="1615589"/>
            <a:ext cx="2628712" cy="17724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36DEAD6-4246-9347-B9D4-ABE9B45639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6953" y="3502517"/>
            <a:ext cx="2967529" cy="15091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ECAF52-494E-FF4A-9DBA-FBF53C3F4168}"/>
              </a:ext>
            </a:extLst>
          </p:cNvPr>
          <p:cNvCxnSpPr/>
          <p:nvPr/>
        </p:nvCxnSpPr>
        <p:spPr>
          <a:xfrm>
            <a:off x="2703443" y="5401056"/>
            <a:ext cx="642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57C73D-EFA5-704A-A9EC-D055CC6D50DE}"/>
              </a:ext>
            </a:extLst>
          </p:cNvPr>
          <p:cNvCxnSpPr/>
          <p:nvPr/>
        </p:nvCxnSpPr>
        <p:spPr>
          <a:xfrm>
            <a:off x="2663687" y="5592417"/>
            <a:ext cx="682670" cy="46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096AD-D970-634E-BF52-D3B0B76B83F2}"/>
              </a:ext>
            </a:extLst>
          </p:cNvPr>
          <p:cNvCxnSpPr/>
          <p:nvPr/>
        </p:nvCxnSpPr>
        <p:spPr>
          <a:xfrm>
            <a:off x="5251849" y="5332944"/>
            <a:ext cx="1025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476EE9-244E-9541-AA18-E999FEE6E858}"/>
              </a:ext>
            </a:extLst>
          </p:cNvPr>
          <p:cNvSpPr txBox="1"/>
          <p:nvPr/>
        </p:nvSpPr>
        <p:spPr>
          <a:xfrm>
            <a:off x="3726365" y="291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91584-6EBD-B848-8D94-0DAC55B95B89}"/>
              </a:ext>
            </a:extLst>
          </p:cNvPr>
          <p:cNvSpPr txBox="1"/>
          <p:nvPr/>
        </p:nvSpPr>
        <p:spPr>
          <a:xfrm>
            <a:off x="2681242" y="36292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F211E-AB19-904F-A0B6-053CB6088757}"/>
              </a:ext>
            </a:extLst>
          </p:cNvPr>
          <p:cNvSpPr txBox="1"/>
          <p:nvPr/>
        </p:nvSpPr>
        <p:spPr>
          <a:xfrm>
            <a:off x="2758072" y="4976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C2EE8C-D5A7-5340-ACF9-6F70A8CA2EAF}"/>
              </a:ext>
            </a:extLst>
          </p:cNvPr>
          <p:cNvSpPr txBox="1"/>
          <p:nvPr/>
        </p:nvSpPr>
        <p:spPr>
          <a:xfrm>
            <a:off x="5434798" y="48895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96413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Desafios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29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C1A6-7A39-BD48-8E42-D5D18651E2B4}"/>
              </a:ext>
            </a:extLst>
          </p:cNvPr>
          <p:cNvSpPr txBox="1"/>
          <p:nvPr/>
        </p:nvSpPr>
        <p:spPr>
          <a:xfrm>
            <a:off x="715799" y="968199"/>
            <a:ext cx="770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/>
              <a:t>Gestão de laboratórios – a (triste) realidade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15B6E-8D7D-1245-923C-A132642410D9}"/>
              </a:ext>
            </a:extLst>
          </p:cNvPr>
          <p:cNvSpPr txBox="1"/>
          <p:nvPr/>
        </p:nvSpPr>
        <p:spPr>
          <a:xfrm>
            <a:off x="893379" y="1513490"/>
            <a:ext cx="971933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Docente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4A55AE-4298-CB45-996B-A1A668A9F280}"/>
              </a:ext>
            </a:extLst>
          </p:cNvPr>
          <p:cNvSpPr txBox="1"/>
          <p:nvPr/>
        </p:nvSpPr>
        <p:spPr>
          <a:xfrm>
            <a:off x="4646986" y="1523687"/>
            <a:ext cx="179927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Plataforma </a:t>
            </a:r>
            <a:r>
              <a:rPr lang="pt-PT" b="1" dirty="0" err="1"/>
              <a:t>Fenix</a:t>
            </a:r>
            <a:endParaRPr lang="pt-PT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D80616-A694-0344-9480-DA7C6F6C3EB1}"/>
              </a:ext>
            </a:extLst>
          </p:cNvPr>
          <p:cNvSpPr txBox="1"/>
          <p:nvPr/>
        </p:nvSpPr>
        <p:spPr>
          <a:xfrm>
            <a:off x="4666593" y="2065077"/>
            <a:ext cx="1170513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Disciplinas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F2D76-C3EE-1F4D-AD86-28A605950C4B}"/>
              </a:ext>
            </a:extLst>
          </p:cNvPr>
          <p:cNvSpPr txBox="1"/>
          <p:nvPr/>
        </p:nvSpPr>
        <p:spPr>
          <a:xfrm>
            <a:off x="4666592" y="2658830"/>
            <a:ext cx="2629118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Lista de </a:t>
            </a:r>
            <a:r>
              <a:rPr lang="pt-PT" dirty="0" err="1"/>
              <a:t>labs</a:t>
            </a:r>
            <a:r>
              <a:rPr lang="pt-PT" dirty="0"/>
              <a:t> por disciplina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FCFB7-28A5-0548-88F2-4E501C777B1D}"/>
              </a:ext>
            </a:extLst>
          </p:cNvPr>
          <p:cNvSpPr txBox="1"/>
          <p:nvPr/>
        </p:nvSpPr>
        <p:spPr>
          <a:xfrm>
            <a:off x="4660713" y="3207269"/>
            <a:ext cx="3161891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Pedido de </a:t>
            </a:r>
            <a:r>
              <a:rPr lang="pt-PT" i="1" dirty="0" err="1"/>
              <a:t>sw</a:t>
            </a:r>
            <a:r>
              <a:rPr lang="pt-PT" i="1" dirty="0"/>
              <a:t> </a:t>
            </a:r>
            <a:r>
              <a:rPr lang="pt-PT" dirty="0"/>
              <a:t> por disciplina/</a:t>
            </a:r>
            <a:r>
              <a:rPr lang="pt-PT" dirty="0" err="1"/>
              <a:t>lab</a:t>
            </a:r>
            <a:endParaRPr lang="pt-P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6AB4E-11C3-6247-8667-9198602B5681}"/>
              </a:ext>
            </a:extLst>
          </p:cNvPr>
          <p:cNvSpPr txBox="1"/>
          <p:nvPr/>
        </p:nvSpPr>
        <p:spPr>
          <a:xfrm>
            <a:off x="893378" y="4558618"/>
            <a:ext cx="500458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DSI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B9F184-E2BD-9047-B6E1-575D61C9C5AD}"/>
              </a:ext>
            </a:extLst>
          </p:cNvPr>
          <p:cNvSpPr txBox="1"/>
          <p:nvPr/>
        </p:nvSpPr>
        <p:spPr>
          <a:xfrm>
            <a:off x="893378" y="2289498"/>
            <a:ext cx="1203856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/>
              <a:t>Lista de </a:t>
            </a:r>
            <a:r>
              <a:rPr lang="pt-PT" i="1" dirty="0" err="1"/>
              <a:t>sw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99D62-608B-014C-9EA6-D946B635969A}"/>
              </a:ext>
            </a:extLst>
          </p:cNvPr>
          <p:cNvSpPr txBox="1"/>
          <p:nvPr/>
        </p:nvSpPr>
        <p:spPr>
          <a:xfrm>
            <a:off x="3976184" y="4545235"/>
            <a:ext cx="591765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FOG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6A5600-E29C-AE48-82EF-51C91F307EFD}"/>
              </a:ext>
            </a:extLst>
          </p:cNvPr>
          <p:cNvSpPr txBox="1"/>
          <p:nvPr/>
        </p:nvSpPr>
        <p:spPr>
          <a:xfrm>
            <a:off x="6696706" y="4485204"/>
            <a:ext cx="1294137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pt-PT" b="1" dirty="0"/>
              <a:t>Laboratório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351981-C8A3-E649-85AF-796142B18459}"/>
              </a:ext>
            </a:extLst>
          </p:cNvPr>
          <p:cNvSpPr txBox="1"/>
          <p:nvPr/>
        </p:nvSpPr>
        <p:spPr>
          <a:xfrm>
            <a:off x="891188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/>
              <a:t>Prepara </a:t>
            </a:r>
            <a:r>
              <a:rPr lang="pt-PT" i="1" dirty="0" err="1"/>
              <a:t>sw</a:t>
            </a:r>
            <a:r>
              <a:rPr lang="pt-PT" i="1" dirty="0"/>
              <a:t> </a:t>
            </a:r>
            <a:r>
              <a:rPr lang="pt-PT" dirty="0"/>
              <a:t>para </a:t>
            </a:r>
            <a:r>
              <a:rPr lang="pt-PT" dirty="0" err="1"/>
              <a:t>lab</a:t>
            </a:r>
            <a:r>
              <a:rPr lang="pt-PT" dirty="0"/>
              <a:t> num </a:t>
            </a:r>
            <a:r>
              <a:rPr lang="pt-PT" dirty="0" err="1"/>
              <a:t>pc</a:t>
            </a:r>
            <a:endParaRPr lang="pt-PT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10E5C0-E3F2-7241-8889-EA06511DD1DB}"/>
              </a:ext>
            </a:extLst>
          </p:cNvPr>
          <p:cNvSpPr txBox="1"/>
          <p:nvPr/>
        </p:nvSpPr>
        <p:spPr>
          <a:xfrm>
            <a:off x="3433294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 err="1"/>
              <a:t>Upload</a:t>
            </a:r>
            <a:r>
              <a:rPr lang="pt-PT" dirty="0"/>
              <a:t> para o FOG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1D089-E691-ED42-A21A-22FC4BC7FE23}"/>
              </a:ext>
            </a:extLst>
          </p:cNvPr>
          <p:cNvSpPr txBox="1"/>
          <p:nvPr/>
        </p:nvSpPr>
        <p:spPr>
          <a:xfrm>
            <a:off x="6383540" y="5077891"/>
            <a:ext cx="1677544" cy="64633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pt-PT" dirty="0" err="1"/>
              <a:t>Deploy</a:t>
            </a:r>
            <a:r>
              <a:rPr lang="pt-PT" dirty="0"/>
              <a:t> para o </a:t>
            </a:r>
            <a:r>
              <a:rPr lang="pt-PT" dirty="0" err="1"/>
              <a:t>Lab</a:t>
            </a:r>
            <a:endParaRPr lang="pt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FF0725-B25E-1F4D-B3D6-E8C8EFCC474A}"/>
              </a:ext>
            </a:extLst>
          </p:cNvPr>
          <p:cNvSpPr txBox="1"/>
          <p:nvPr/>
        </p:nvSpPr>
        <p:spPr>
          <a:xfrm>
            <a:off x="3432215" y="5874445"/>
            <a:ext cx="889987" cy="3693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pt-PT" dirty="0" err="1"/>
              <a:t>Snap</a:t>
            </a:r>
            <a:r>
              <a:rPr lang="pt-PT" dirty="0"/>
              <a:t>-in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6B1DFF3-AE8A-A84F-807C-66C73D7BFBDA}"/>
              </a:ext>
            </a:extLst>
          </p:cNvPr>
          <p:cNvCxnSpPr>
            <a:endCxn id="14" idx="1"/>
          </p:cNvCxnSpPr>
          <p:nvPr/>
        </p:nvCxnSpPr>
        <p:spPr>
          <a:xfrm>
            <a:off x="2032001" y="1708353"/>
            <a:ext cx="2628712" cy="168358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36DEAD6-4246-9347-B9D4-ABE9B456396C}"/>
              </a:ext>
            </a:extLst>
          </p:cNvPr>
          <p:cNvCxnSpPr>
            <a:endCxn id="21" idx="0"/>
          </p:cNvCxnSpPr>
          <p:nvPr/>
        </p:nvCxnSpPr>
        <p:spPr>
          <a:xfrm rot="10800000" flipV="1">
            <a:off x="1729960" y="3915393"/>
            <a:ext cx="2917026" cy="11624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ECAF52-494E-FF4A-9DBA-FBF53C3F4168}"/>
              </a:ext>
            </a:extLst>
          </p:cNvPr>
          <p:cNvCxnSpPr/>
          <p:nvPr/>
        </p:nvCxnSpPr>
        <p:spPr>
          <a:xfrm>
            <a:off x="2703443" y="5401056"/>
            <a:ext cx="6429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57C73D-EFA5-704A-A9EC-D055CC6D50DE}"/>
              </a:ext>
            </a:extLst>
          </p:cNvPr>
          <p:cNvCxnSpPr/>
          <p:nvPr/>
        </p:nvCxnSpPr>
        <p:spPr>
          <a:xfrm>
            <a:off x="2663687" y="5592417"/>
            <a:ext cx="682670" cy="466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0C096AD-D970-634E-BF52-D3B0B76B83F2}"/>
              </a:ext>
            </a:extLst>
          </p:cNvPr>
          <p:cNvCxnSpPr/>
          <p:nvPr/>
        </p:nvCxnSpPr>
        <p:spPr>
          <a:xfrm>
            <a:off x="5251849" y="5332944"/>
            <a:ext cx="1025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B476EE9-244E-9541-AA18-E999FEE6E858}"/>
              </a:ext>
            </a:extLst>
          </p:cNvPr>
          <p:cNvSpPr txBox="1"/>
          <p:nvPr/>
        </p:nvSpPr>
        <p:spPr>
          <a:xfrm>
            <a:off x="3726365" y="2915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491584-6EBD-B848-8D94-0DAC55B95B89}"/>
              </a:ext>
            </a:extLst>
          </p:cNvPr>
          <p:cNvSpPr txBox="1"/>
          <p:nvPr/>
        </p:nvSpPr>
        <p:spPr>
          <a:xfrm>
            <a:off x="2756509" y="3561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7F211E-AB19-904F-A0B6-053CB6088757}"/>
              </a:ext>
            </a:extLst>
          </p:cNvPr>
          <p:cNvSpPr txBox="1"/>
          <p:nvPr/>
        </p:nvSpPr>
        <p:spPr>
          <a:xfrm>
            <a:off x="2743172" y="4976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C2EE8C-D5A7-5340-ACF9-6F70A8CA2EAF}"/>
              </a:ext>
            </a:extLst>
          </p:cNvPr>
          <p:cNvSpPr txBox="1"/>
          <p:nvPr/>
        </p:nvSpPr>
        <p:spPr>
          <a:xfrm>
            <a:off x="5445503" y="4880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F8E8B-BEF5-E845-BF31-3DFD0EBCF89A}"/>
              </a:ext>
            </a:extLst>
          </p:cNvPr>
          <p:cNvCxnSpPr/>
          <p:nvPr/>
        </p:nvCxnSpPr>
        <p:spPr>
          <a:xfrm flipV="1">
            <a:off x="2097234" y="3546060"/>
            <a:ext cx="2470715" cy="138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D4BDA7-258E-954E-8327-FC5556F12ED3}"/>
              </a:ext>
            </a:extLst>
          </p:cNvPr>
          <p:cNvCxnSpPr/>
          <p:nvPr/>
        </p:nvCxnSpPr>
        <p:spPr>
          <a:xfrm flipV="1">
            <a:off x="3604591" y="3576601"/>
            <a:ext cx="1042395" cy="1351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CDE1FE-751B-004A-A6E7-9BD6552E5BF7}"/>
              </a:ext>
            </a:extLst>
          </p:cNvPr>
          <p:cNvCxnSpPr>
            <a:cxnSpLocks/>
          </p:cNvCxnSpPr>
          <p:nvPr/>
        </p:nvCxnSpPr>
        <p:spPr>
          <a:xfrm flipV="1">
            <a:off x="4890052" y="3576601"/>
            <a:ext cx="361797" cy="1351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C185ED04-6D84-1043-BC45-824EB6CA4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43568" y="3728207"/>
            <a:ext cx="2039216" cy="150367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686D99-678A-D649-A12B-68E3B919E203}"/>
              </a:ext>
            </a:extLst>
          </p:cNvPr>
          <p:cNvCxnSpPr/>
          <p:nvPr/>
        </p:nvCxnSpPr>
        <p:spPr>
          <a:xfrm>
            <a:off x="1393836" y="2065077"/>
            <a:ext cx="215889" cy="2849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39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rgbClr val="2C3FB1"/>
                </a:solidFill>
                <a:latin typeface="Arial"/>
                <a:cs typeface="Arial"/>
              </a:rPr>
              <a:t>Estrutura</a:t>
            </a:r>
            <a:r>
              <a:rPr lang="en-GB" sz="4000" b="1" baseline="30000" dirty="0">
                <a:solidFill>
                  <a:srgbClr val="2C3FB1"/>
                </a:solidFill>
                <a:latin typeface="Arial"/>
                <a:cs typeface="Arial"/>
              </a:rPr>
              <a:t> da DSI</a:t>
            </a:r>
          </a:p>
        </p:txBody>
      </p:sp>
    </p:spTree>
    <p:extLst>
      <p:ext uri="{BB962C8B-B14F-4D97-AF65-F5344CB8AC3E}">
        <p14:creationId xmlns:p14="http://schemas.microsoft.com/office/powerpoint/2010/main" val="1008091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Desafios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30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7857-15DA-6C45-9FE0-0899EC227539}"/>
              </a:ext>
            </a:extLst>
          </p:cNvPr>
          <p:cNvSpPr txBox="1"/>
          <p:nvPr/>
        </p:nvSpPr>
        <p:spPr>
          <a:xfrm>
            <a:off x="724612" y="1113027"/>
            <a:ext cx="7694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u="sng" dirty="0"/>
              <a:t>Gestão de tomadas de rede</a:t>
            </a:r>
          </a:p>
          <a:p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Tomadas tem de ser configuradas de acordo com as </a:t>
            </a:r>
            <a:r>
              <a:rPr lang="pt-PT" dirty="0" err="1"/>
              <a:t>Vlans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DB para armazenar informação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Aplicação interna para gestão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Utilizado por funcionários/docentes/investigadores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WOL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Autenticação por </a:t>
            </a:r>
            <a:r>
              <a:rPr lang="pt-PT" dirty="0" err="1"/>
              <a:t>mac</a:t>
            </a:r>
            <a:r>
              <a:rPr lang="pt-PT" dirty="0"/>
              <a:t> ou utilizador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81628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30414" y="3177649"/>
            <a:ext cx="5083174" cy="2503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chemeClr val="bg1"/>
                </a:solidFill>
                <a:latin typeface="Arial"/>
                <a:cs typeface="Arial"/>
              </a:rPr>
              <a:t>Obrigado</a:t>
            </a:r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4000" b="1" baseline="30000" dirty="0">
                <a:solidFill>
                  <a:schemeClr val="bg1"/>
                </a:solidFill>
                <a:latin typeface="Arial"/>
                <a:cs typeface="Arial"/>
                <a:sym typeface="Wingdings" pitchFamily="2" charset="2"/>
              </a:rPr>
              <a:t></a:t>
            </a:r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endParaRPr lang="en-GB" sz="4000" b="1" baseline="30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GB" sz="3000" b="1" baseline="30000" dirty="0">
                <a:solidFill>
                  <a:schemeClr val="bg1"/>
                </a:solidFill>
                <a:latin typeface="Arial"/>
                <a:cs typeface="Arial"/>
              </a:rPr>
              <a:t>Susana Pereira</a:t>
            </a:r>
          </a:p>
          <a:p>
            <a:pPr algn="ctr"/>
            <a:r>
              <a:rPr lang="en-GB" sz="3000" b="1" baseline="30000" dirty="0" err="1">
                <a:solidFill>
                  <a:schemeClr val="bg1"/>
                </a:solidFill>
                <a:latin typeface="Arial"/>
                <a:cs typeface="Arial"/>
              </a:rPr>
              <a:t>dsi.dirigente@ciencias.ulisboa.pt</a:t>
            </a:r>
            <a:endParaRPr lang="en-US" sz="3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063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16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Estrutura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 da DSI</a:t>
            </a: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23 -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4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CE43C-BCD9-B441-8989-BA187405F3DF}"/>
              </a:ext>
            </a:extLst>
          </p:cNvPr>
          <p:cNvSpPr txBox="1"/>
          <p:nvPr/>
        </p:nvSpPr>
        <p:spPr>
          <a:xfrm>
            <a:off x="717550" y="1368540"/>
            <a:ext cx="77025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Áreas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Suporte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Redes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Desenvolvimento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SIG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Sistemas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5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baseline="30000" dirty="0" err="1">
                <a:solidFill>
                  <a:srgbClr val="2C3FB1"/>
                </a:solidFill>
                <a:latin typeface="Arial"/>
                <a:cs typeface="Arial"/>
              </a:rPr>
              <a:t>Missão</a:t>
            </a:r>
            <a:r>
              <a:rPr lang="en-GB" sz="4000" b="1" baseline="30000" dirty="0">
                <a:solidFill>
                  <a:srgbClr val="2C3FB1"/>
                </a:solidFill>
                <a:latin typeface="Arial"/>
                <a:cs typeface="Arial"/>
              </a:rPr>
              <a:t> da DSI</a:t>
            </a:r>
          </a:p>
        </p:txBody>
      </p:sp>
    </p:spTree>
    <p:extLst>
      <p:ext uri="{BB962C8B-B14F-4D97-AF65-F5344CB8AC3E}">
        <p14:creationId xmlns:p14="http://schemas.microsoft.com/office/powerpoint/2010/main" val="234757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Missão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23 -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6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C4E50-EC9F-CD40-B6B6-B086DAE5D6DA}"/>
              </a:ext>
            </a:extLst>
          </p:cNvPr>
          <p:cNvSpPr txBox="1"/>
          <p:nvPr/>
        </p:nvSpPr>
        <p:spPr>
          <a:xfrm>
            <a:off x="717550" y="1122035"/>
            <a:ext cx="77025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pt" dirty="0"/>
              <a:t>DSI é composta por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pt" dirty="0"/>
              <a:t>Gabinete de Suporte ao Utilizador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pt" dirty="0"/>
              <a:t>Assegurar o atendimento e suporte aos utilizadores e a laboratórios de informática;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pt" dirty="0"/>
              <a:t>Área de Sistemas de Informação e Desenvolvimento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pt" dirty="0"/>
              <a:t>Gerir os sistemas de informação, dar suporte aplicacional à gestão de Ciências;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pt" dirty="0"/>
              <a:t>Área de Serviços e Servidores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pt" dirty="0"/>
              <a:t>Gerir as infraestruturas tecnológicas incluindo o planeamento e administração da arquitetura de servidores e serviços;</a:t>
            </a:r>
          </a:p>
          <a:p>
            <a:pPr marL="742950" lvl="1" indent="-285750" fontAlgn="t">
              <a:buFont typeface="Arial" panose="020B0604020202020204" pitchFamily="34" charset="0"/>
              <a:buChar char="•"/>
            </a:pPr>
            <a:r>
              <a:rPr lang="pt" dirty="0"/>
              <a:t>Área de Redes e Comunicações</a:t>
            </a:r>
          </a:p>
          <a:p>
            <a:pPr marL="1200150" lvl="2" indent="-285750" fontAlgn="t">
              <a:buFont typeface="Arial" panose="020B0604020202020204" pitchFamily="34" charset="0"/>
              <a:buChar char="•"/>
            </a:pPr>
            <a:r>
              <a:rPr lang="pt" dirty="0"/>
              <a:t>Planear e administrar a infraestrutura de comunicações de Ciências, incluindo a instalação de equipamentos ativos de rede e sistemas de telefonia IP (VoIP);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30414" y="2972465"/>
            <a:ext cx="508317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000" b="1" baseline="30000" dirty="0">
                <a:solidFill>
                  <a:srgbClr val="2C3FB1"/>
                </a:solidFill>
                <a:latin typeface="Arial"/>
                <a:cs typeface="Arial"/>
              </a:rPr>
              <a:t>Números</a:t>
            </a:r>
          </a:p>
        </p:txBody>
      </p:sp>
    </p:spTree>
    <p:extLst>
      <p:ext uri="{BB962C8B-B14F-4D97-AF65-F5344CB8AC3E}">
        <p14:creationId xmlns:p14="http://schemas.microsoft.com/office/powerpoint/2010/main" val="325064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Números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8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C4E50-EC9F-CD40-B6B6-B086DAE5D6DA}"/>
              </a:ext>
            </a:extLst>
          </p:cNvPr>
          <p:cNvSpPr txBox="1"/>
          <p:nvPr/>
        </p:nvSpPr>
        <p:spPr>
          <a:xfrm>
            <a:off x="717550" y="1122035"/>
            <a:ext cx="77025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Tipos</a:t>
            </a:r>
            <a:r>
              <a:rPr lang="en-US" b="1" dirty="0"/>
              <a:t> de </a:t>
            </a:r>
            <a:r>
              <a:rPr lang="en-US" b="1" dirty="0" err="1"/>
              <a:t>utilizadores</a:t>
            </a:r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Alunos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+ 5900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Docentes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+ 400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Investigadores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+300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Funcionários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+ 140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Bolseiros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+ 15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Diretores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D6D6D0-3940-6546-B6CA-B3C96489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5" y="361950"/>
            <a:ext cx="8890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3BE72-FC2A-1844-8990-3A4EDDC98CB5}"/>
              </a:ext>
            </a:extLst>
          </p:cNvPr>
          <p:cNvSpPr txBox="1"/>
          <p:nvPr/>
        </p:nvSpPr>
        <p:spPr>
          <a:xfrm>
            <a:off x="2032001" y="419847"/>
            <a:ext cx="6388100" cy="36420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GB" sz="1300" b="1" baseline="30000" dirty="0" err="1">
                <a:solidFill>
                  <a:srgbClr val="2C3FB1"/>
                </a:solidFill>
                <a:latin typeface="Arial"/>
                <a:cs typeface="Arial"/>
              </a:rPr>
              <a:t>Apresentação</a:t>
            </a:r>
            <a:r>
              <a:rPr lang="en-GB" sz="1300" b="1" baseline="30000" dirty="0">
                <a:solidFill>
                  <a:srgbClr val="2C3FB1"/>
                </a:solidFill>
                <a:latin typeface="Arial"/>
                <a:cs typeface="Arial"/>
              </a:rPr>
              <a:t> da DSI 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|  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Números</a:t>
            </a:r>
            <a:endParaRPr lang="en-GB" sz="1300" baseline="30000" dirty="0">
              <a:solidFill>
                <a:srgbClr val="2C3FB1"/>
              </a:solidFill>
              <a:latin typeface="Arial"/>
              <a:cs typeface="Arial"/>
            </a:endParaRPr>
          </a:p>
          <a:p>
            <a:pPr algn="r"/>
            <a:r>
              <a:rPr lang="pt-BR" sz="900" baseline="30000" dirty="0">
                <a:solidFill>
                  <a:srgbClr val="2C3FB1"/>
                </a:solidFill>
                <a:latin typeface="Arial"/>
                <a:cs typeface="Arial"/>
              </a:rPr>
              <a:t>23 abril - 2021</a:t>
            </a:r>
            <a:endParaRPr lang="en-US" sz="9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B255EC-298A-ED43-AFA4-FB67BC9F37DF}"/>
              </a:ext>
            </a:extLst>
          </p:cNvPr>
          <p:cNvCxnSpPr/>
          <p:nvPr/>
        </p:nvCxnSpPr>
        <p:spPr>
          <a:xfrm>
            <a:off x="717550" y="9017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68A34A-7C19-5542-995F-FEBD4D1F9BFF}"/>
              </a:ext>
            </a:extLst>
          </p:cNvPr>
          <p:cNvCxnSpPr/>
          <p:nvPr/>
        </p:nvCxnSpPr>
        <p:spPr>
          <a:xfrm>
            <a:off x="720725" y="6318000"/>
            <a:ext cx="7702550" cy="0"/>
          </a:xfrm>
          <a:prstGeom prst="line">
            <a:avLst/>
          </a:prstGeom>
          <a:ln w="6350">
            <a:solidFill>
              <a:srgbClr val="2C3FB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75B24E-8D9C-2E48-908E-F8D9A3B22021}"/>
              </a:ext>
            </a:extLst>
          </p:cNvPr>
          <p:cNvSpPr txBox="1"/>
          <p:nvPr/>
        </p:nvSpPr>
        <p:spPr>
          <a:xfrm>
            <a:off x="715799" y="6386112"/>
            <a:ext cx="6388100" cy="247312"/>
          </a:xfrm>
          <a:prstGeom prst="rect">
            <a:avLst/>
          </a:prstGeom>
          <a:noFill/>
        </p:spPr>
        <p:txBody>
          <a:bodyPr wrap="square" lIns="0" tIns="46800" rIns="0" bIns="0" rtlCol="0">
            <a:spAutoFit/>
          </a:bodyPr>
          <a:lstStyle/>
          <a:p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Ciências</a:t>
            </a:r>
            <a:r>
              <a:rPr lang="en-GB" sz="1300" baseline="30000" dirty="0">
                <a:solidFill>
                  <a:srgbClr val="2C3FB1"/>
                </a:solidFill>
                <a:latin typeface="Arial"/>
                <a:cs typeface="Arial"/>
              </a:rPr>
              <a:t>/</a:t>
            </a:r>
            <a:r>
              <a:rPr lang="en-GB" sz="1300" baseline="30000" dirty="0" err="1">
                <a:solidFill>
                  <a:srgbClr val="2C3FB1"/>
                </a:solidFill>
                <a:latin typeface="Arial"/>
                <a:cs typeface="Arial"/>
              </a:rPr>
              <a:t>ULisboa</a:t>
            </a:r>
            <a:endParaRPr lang="en-US" sz="1300" dirty="0">
              <a:solidFill>
                <a:srgbClr val="2C3FB1"/>
              </a:solidFill>
              <a:latin typeface="Arial"/>
              <a:cs typeface="Arial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447201-3DEF-D64B-B87E-EEF1E9A256BE}"/>
              </a:ext>
            </a:extLst>
          </p:cNvPr>
          <p:cNvSpPr txBox="1">
            <a:spLocks/>
          </p:cNvSpPr>
          <p:nvPr/>
        </p:nvSpPr>
        <p:spPr>
          <a:xfrm>
            <a:off x="6276975" y="6386113"/>
            <a:ext cx="2133600" cy="198690"/>
          </a:xfrm>
          <a:prstGeom prst="rect">
            <a:avLst/>
          </a:prstGeom>
          <a:ln>
            <a:noFill/>
          </a:ln>
        </p:spPr>
        <p:txBody>
          <a:bodyPr lIns="0" rIns="0"/>
          <a:lstStyle>
            <a:defPPr>
              <a:defRPr lang="en-US"/>
            </a:defPPr>
            <a:lvl1pPr marL="0" algn="r" defTabSz="457200" rtl="0" eaLnBrk="1" latinLnBrk="0" hangingPunct="1">
              <a:defRPr lang="en-US" sz="1300" kern="1200" baseline="30000" smtClean="0">
                <a:solidFill>
                  <a:srgbClr val="2C3FB1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F17F52-B406-704B-A1C1-ADE91C0611C0}" type="slidenum">
              <a:rPr lang="en-US" smtClean="0"/>
              <a:pPr/>
              <a:t>9</a:t>
            </a:fld>
            <a:endParaRPr lang="en-US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62E51-A418-0C4B-9CE1-7BAC40435A42}"/>
              </a:ext>
            </a:extLst>
          </p:cNvPr>
          <p:cNvSpPr txBox="1"/>
          <p:nvPr/>
        </p:nvSpPr>
        <p:spPr>
          <a:xfrm>
            <a:off x="717550" y="1368540"/>
            <a:ext cx="7702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+ 400 </a:t>
            </a:r>
            <a:r>
              <a:rPr lang="en-US" dirty="0" err="1"/>
              <a:t>computadores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laboratórios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+ 150 </a:t>
            </a:r>
            <a:r>
              <a:rPr lang="en-US" dirty="0" err="1"/>
              <a:t>computadores</a:t>
            </a:r>
            <a:r>
              <a:rPr lang="en-US" dirty="0"/>
              <a:t> de </a:t>
            </a:r>
            <a:r>
              <a:rPr lang="en-US" dirty="0" err="1"/>
              <a:t>apoio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serviços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+ 100 switches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firewall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storages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+ 100 </a:t>
            </a:r>
            <a:r>
              <a:rPr lang="en-US" dirty="0" err="1"/>
              <a:t>servidores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913</Words>
  <Application>Microsoft Office PowerPoint</Application>
  <PresentationFormat>On-screen Show (4:3)</PresentationFormat>
  <Paragraphs>333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Office Theme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_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_</dc:creator>
  <cp:lastModifiedBy>Susana Bela Vinhas Pereira</cp:lastModifiedBy>
  <cp:revision>87</cp:revision>
  <cp:lastPrinted>2015-01-29T12:54:17Z</cp:lastPrinted>
  <dcterms:created xsi:type="dcterms:W3CDTF">2015-01-29T11:32:11Z</dcterms:created>
  <dcterms:modified xsi:type="dcterms:W3CDTF">2021-04-15T09:10:17Z</dcterms:modified>
</cp:coreProperties>
</file>