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5" r:id="rId9"/>
    <p:sldId id="276" r:id="rId10"/>
    <p:sldId id="265" r:id="rId11"/>
    <p:sldId id="267"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rodrigo8277/viz/EVENFLO_products_finalproject/EVENFLO?publish=y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1524267" y="625219"/>
            <a:ext cx="6303600" cy="851830"/>
          </a:xfrm>
          <a:prstGeom prst="rect">
            <a:avLst/>
          </a:prstGeom>
        </p:spPr>
        <p:txBody>
          <a:bodyPr spcFirstLastPara="1" wrap="square" lIns="121900" tIns="121900" rIns="121900" bIns="121900" anchor="b" anchorCtr="0">
            <a:noAutofit/>
          </a:bodyPr>
          <a:lstStyle/>
          <a:p>
            <a:pPr algn="l"/>
            <a:br>
              <a:rPr lang="en-US" sz="1400" b="0" i="0" dirty="0">
                <a:solidFill>
                  <a:srgbClr val="24292F"/>
                </a:solidFill>
                <a:effectLst/>
                <a:latin typeface="-apple-system"/>
              </a:rPr>
            </a:br>
            <a:br>
              <a:rPr lang="en-US" sz="1400" dirty="0"/>
            </a:b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
        <p:nvSpPr>
          <p:cNvPr id="6" name="CuadroTexto 5">
            <a:extLst>
              <a:ext uri="{FF2B5EF4-FFF2-40B4-BE49-F238E27FC236}">
                <a16:creationId xmlns:a16="http://schemas.microsoft.com/office/drawing/2014/main" id="{F7133DFC-43DF-41DA-0102-8DFFC24EF20C}"/>
              </a:ext>
            </a:extLst>
          </p:cNvPr>
          <p:cNvSpPr txBox="1"/>
          <p:nvPr/>
        </p:nvSpPr>
        <p:spPr>
          <a:xfrm>
            <a:off x="2284559" y="6486604"/>
            <a:ext cx="6192174" cy="246221"/>
          </a:xfrm>
          <a:prstGeom prst="rect">
            <a:avLst/>
          </a:prstGeom>
          <a:noFill/>
        </p:spPr>
        <p:txBody>
          <a:bodyPr wrap="square">
            <a:spAutoFit/>
          </a:bodyPr>
          <a:lstStyle/>
          <a:p>
            <a:r>
              <a:rPr lang="en-US" sz="1000" b="0" i="0" u="none" strike="noStrike" dirty="0">
                <a:solidFill>
                  <a:schemeClr val="bg1">
                    <a:lumMod val="65000"/>
                  </a:schemeClr>
                </a:solidFill>
                <a:effectLst/>
                <a:latin typeface="-apple-system"/>
                <a:hlinkClick r:id="rId3">
                  <a:extLst>
                    <a:ext uri="{A12FA001-AC4F-418D-AE19-62706E023703}">
                      <ahyp:hlinkClr xmlns:ahyp="http://schemas.microsoft.com/office/drawing/2018/hyperlinkcolor" val="tx"/>
                    </a:ext>
                  </a:extLst>
                </a:hlinkClick>
              </a:rPr>
              <a:t>https://public.tableau.com/app/profile/rodrigo8277/viz/EVENFLO_products_finalproject/EVENFLO?publish=yes</a:t>
            </a:r>
            <a:endParaRPr lang="en-US" sz="1000" dirty="0">
              <a:solidFill>
                <a:schemeClr val="bg1">
                  <a:lumMod val="65000"/>
                </a:schemeClr>
              </a:solidFill>
            </a:endParaRPr>
          </a:p>
        </p:txBody>
      </p:sp>
      <p:sp>
        <p:nvSpPr>
          <p:cNvPr id="8" name="CuadroTexto 7">
            <a:extLst>
              <a:ext uri="{FF2B5EF4-FFF2-40B4-BE49-F238E27FC236}">
                <a16:creationId xmlns:a16="http://schemas.microsoft.com/office/drawing/2014/main" id="{0B95684C-DA94-0A03-29BE-5B6B816C23EC}"/>
              </a:ext>
            </a:extLst>
          </p:cNvPr>
          <p:cNvSpPr txBox="1"/>
          <p:nvPr/>
        </p:nvSpPr>
        <p:spPr>
          <a:xfrm>
            <a:off x="379072" y="399594"/>
            <a:ext cx="6192174" cy="369332"/>
          </a:xfrm>
          <a:prstGeom prst="rect">
            <a:avLst/>
          </a:prstGeom>
          <a:noFill/>
        </p:spPr>
        <p:txBody>
          <a:bodyPr wrap="square">
            <a:spAutoFit/>
          </a:bodyPr>
          <a:lstStyle/>
          <a:p>
            <a:r>
              <a:rPr lang="es-MX" sz="1800" dirty="0" err="1">
                <a:solidFill>
                  <a:schemeClr val="bg1"/>
                </a:solidFill>
              </a:rPr>
              <a:t>Analysis</a:t>
            </a:r>
            <a:r>
              <a:rPr lang="es-MX" sz="1800" dirty="0">
                <a:solidFill>
                  <a:schemeClr val="bg1"/>
                </a:solidFill>
              </a:rPr>
              <a:t> </a:t>
            </a:r>
            <a:r>
              <a:rPr lang="es-MX" sz="1800" dirty="0" err="1">
                <a:solidFill>
                  <a:schemeClr val="bg1"/>
                </a:solidFill>
              </a:rPr>
              <a:t>Tableau</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pic>
        <p:nvPicPr>
          <p:cNvPr id="14" name="Imagen 13" descr="Imagen que contiene Escala de tiempo&#10;&#10;Descripción generada automáticamente">
            <a:extLst>
              <a:ext uri="{FF2B5EF4-FFF2-40B4-BE49-F238E27FC236}">
                <a16:creationId xmlns:a16="http://schemas.microsoft.com/office/drawing/2014/main" id="{06207489-DB3F-FBB0-59B8-A2E10B750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35" y="332333"/>
            <a:ext cx="10271717" cy="4949688"/>
          </a:xfrm>
          <a:prstGeom prst="rect">
            <a:avLst/>
          </a:prstGeom>
        </p:spPr>
      </p:pic>
      <p:sp>
        <p:nvSpPr>
          <p:cNvPr id="4" name="CuadroTexto 3">
            <a:extLst>
              <a:ext uri="{FF2B5EF4-FFF2-40B4-BE49-F238E27FC236}">
                <a16:creationId xmlns:a16="http://schemas.microsoft.com/office/drawing/2014/main" id="{256C9B50-3A51-3D69-23CE-CE159D66A7C0}"/>
              </a:ext>
            </a:extLst>
          </p:cNvPr>
          <p:cNvSpPr txBox="1"/>
          <p:nvPr/>
        </p:nvSpPr>
        <p:spPr>
          <a:xfrm>
            <a:off x="4003472" y="5971997"/>
            <a:ext cx="3666835" cy="261610"/>
          </a:xfrm>
          <a:prstGeom prst="rect">
            <a:avLst/>
          </a:prstGeom>
          <a:noFill/>
        </p:spPr>
        <p:txBody>
          <a:bodyPr wrap="square">
            <a:spAutoFit/>
          </a:bodyPr>
          <a:lstStyle/>
          <a:p>
            <a:r>
              <a:rPr lang="en-US" sz="1100" dirty="0">
                <a:solidFill>
                  <a:schemeClr val="bg1">
                    <a:lumMod val="65000"/>
                  </a:schemeClr>
                </a:solidFill>
              </a:rPr>
              <a:t>http://127.0.0.1:5500/index.html</a:t>
            </a:r>
          </a:p>
        </p:txBody>
      </p:sp>
    </p:spTree>
    <p:extLst>
      <p:ext uri="{BB962C8B-B14F-4D97-AF65-F5344CB8AC3E}">
        <p14:creationId xmlns:p14="http://schemas.microsoft.com/office/powerpoint/2010/main" val="109908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we want to analyze his four star products and </a:t>
            </a:r>
            <a:r>
              <a:rPr lang="en-US" sz="1467" dirty="0" err="1"/>
              <a:t>explote</a:t>
            </a:r>
            <a:r>
              <a:rPr lang="en-US" sz="1467" dirty="0"/>
              <a: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pic>
        <p:nvPicPr>
          <p:cNvPr id="3" name="Imagen 2">
            <a:extLst>
              <a:ext uri="{FF2B5EF4-FFF2-40B4-BE49-F238E27FC236}">
                <a16:creationId xmlns:a16="http://schemas.microsoft.com/office/drawing/2014/main" id="{0F141E4A-D556-356B-C25C-03DA0026EE62}"/>
              </a:ext>
            </a:extLst>
          </p:cNvPr>
          <p:cNvPicPr>
            <a:picLocks noChangeAspect="1"/>
          </p:cNvPicPr>
          <p:nvPr/>
        </p:nvPicPr>
        <p:blipFill>
          <a:blip r:embed="rId2"/>
          <a:stretch>
            <a:fillRect/>
          </a:stretch>
        </p:blipFill>
        <p:spPr>
          <a:xfrm>
            <a:off x="7305263" y="343950"/>
            <a:ext cx="4572000" cy="3555839"/>
          </a:xfrm>
          <a:prstGeom prst="rect">
            <a:avLst/>
          </a:prstGeom>
        </p:spPr>
      </p:pic>
      <p:pic>
        <p:nvPicPr>
          <p:cNvPr id="6" name="Imagen 5">
            <a:extLst>
              <a:ext uri="{FF2B5EF4-FFF2-40B4-BE49-F238E27FC236}">
                <a16:creationId xmlns:a16="http://schemas.microsoft.com/office/drawing/2014/main" id="{B1E474A6-3F35-96D7-A711-B3A4AE7985CA}"/>
              </a:ext>
            </a:extLst>
          </p:cNvPr>
          <p:cNvPicPr>
            <a:picLocks noChangeAspect="1"/>
          </p:cNvPicPr>
          <p:nvPr/>
        </p:nvPicPr>
        <p:blipFill>
          <a:blip r:embed="rId3"/>
          <a:stretch>
            <a:fillRect/>
          </a:stretch>
        </p:blipFill>
        <p:spPr>
          <a:xfrm>
            <a:off x="444616" y="1298035"/>
            <a:ext cx="6560191" cy="3492791"/>
          </a:xfrm>
          <a:prstGeom prst="rect">
            <a:avLst/>
          </a:prstGeom>
        </p:spPr>
      </p:pic>
      <p:sp>
        <p:nvSpPr>
          <p:cNvPr id="2" name="CuadroTexto 1">
            <a:extLst>
              <a:ext uri="{FF2B5EF4-FFF2-40B4-BE49-F238E27FC236}">
                <a16:creationId xmlns:a16="http://schemas.microsoft.com/office/drawing/2014/main" id="{3062AEBD-495E-97FA-3D9E-8563325B8E7D}"/>
              </a:ext>
            </a:extLst>
          </p:cNvPr>
          <p:cNvSpPr txBox="1"/>
          <p:nvPr/>
        </p:nvSpPr>
        <p:spPr>
          <a:xfrm>
            <a:off x="5481443" y="5098300"/>
            <a:ext cx="5278293" cy="923330"/>
          </a:xfrm>
          <a:prstGeom prst="rect">
            <a:avLst/>
          </a:prstGeom>
          <a:noFill/>
        </p:spPr>
        <p:txBody>
          <a:bodyPr wrap="square" rtlCol="0">
            <a:spAutoFit/>
          </a:bodyPr>
          <a:lstStyle/>
          <a:p>
            <a:r>
              <a:rPr lang="en-US" dirty="0">
                <a:solidFill>
                  <a:schemeClr val="bg1"/>
                </a:solidFill>
                <a:latin typeface="Roboto" panose="02000000000000000000" pitchFamily="2" charset="0"/>
              </a:rPr>
              <a:t>C</a:t>
            </a:r>
            <a:r>
              <a:rPr lang="en-US" b="0" i="0" dirty="0">
                <a:solidFill>
                  <a:schemeClr val="bg1"/>
                </a:solidFill>
                <a:effectLst/>
                <a:latin typeface="Roboto" panose="02000000000000000000" pitchFamily="2" charset="0"/>
              </a:rPr>
              <a:t>ollect, prepare, and analyze data suc</a:t>
            </a:r>
            <a:r>
              <a:rPr lang="en-US" dirty="0">
                <a:solidFill>
                  <a:schemeClr val="bg1"/>
                </a:solidFill>
                <a:latin typeface="Roboto" panose="02000000000000000000" pitchFamily="2" charset="0"/>
              </a:rPr>
              <a:t>h as explanatory text</a:t>
            </a:r>
            <a:r>
              <a:rPr lang="en-US" b="0" i="0" dirty="0">
                <a:solidFill>
                  <a:schemeClr val="bg1"/>
                </a:solidFill>
                <a:effectLst/>
                <a:latin typeface="Roboto" panose="02000000000000000000" pitchFamily="2" charset="0"/>
              </a:rPr>
              <a:t> using Pandas and </a:t>
            </a:r>
            <a:r>
              <a:rPr lang="en-US" b="0" i="0" dirty="0" err="1">
                <a:solidFill>
                  <a:schemeClr val="bg1"/>
                </a:solidFill>
                <a:effectLst/>
                <a:latin typeface="Roboto" panose="02000000000000000000" pitchFamily="2" charset="0"/>
              </a:rPr>
              <a:t>Jupyter</a:t>
            </a:r>
            <a:r>
              <a:rPr lang="en-US" b="0" i="0" dirty="0">
                <a:solidFill>
                  <a:schemeClr val="bg1"/>
                </a:solidFill>
                <a:effectLst/>
                <a:latin typeface="Roboto" panose="02000000000000000000" pitchFamily="2" charset="0"/>
              </a:rPr>
              <a:t> Notebook.</a:t>
            </a:r>
            <a:r>
              <a:rPr lang="en-US" b="0" i="0" dirty="0">
                <a:solidFill>
                  <a:srgbClr val="2B2B2B"/>
                </a:solidFill>
                <a:effectLst/>
                <a:latin typeface="Roboto" panose="02000000000000000000" pitchFamily="2" charset="0"/>
              </a:rPr>
              <a:t>.</a:t>
            </a:r>
            <a:endParaRPr lang="es-MX" dirty="0">
              <a:solidFill>
                <a:schemeClr val="bg1"/>
              </a:solidFill>
            </a:endParaRPr>
          </a:p>
        </p:txBody>
      </p:sp>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219340" y="-100134"/>
            <a:ext cx="7000464"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r>
              <a:rPr lang="es-MX" sz="3200" kern="0" dirty="0"/>
              <a:t> and </a:t>
            </a:r>
            <a:r>
              <a:rPr lang="es-MX" sz="3200" kern="0" dirty="0" err="1"/>
              <a:t>Maplotlib</a:t>
            </a:r>
            <a:endParaRPr lang="es-MX" sz="3200" kern="0" dirty="0"/>
          </a:p>
        </p:txBody>
      </p:sp>
      <p:pic>
        <p:nvPicPr>
          <p:cNvPr id="4" name="Imagen 3">
            <a:extLst>
              <a:ext uri="{FF2B5EF4-FFF2-40B4-BE49-F238E27FC236}">
                <a16:creationId xmlns:a16="http://schemas.microsoft.com/office/drawing/2014/main" id="{1CB7344C-F6CE-2FF5-6AA5-4005BF704382}"/>
              </a:ext>
            </a:extLst>
          </p:cNvPr>
          <p:cNvPicPr>
            <a:picLocks noChangeAspect="1"/>
          </p:cNvPicPr>
          <p:nvPr/>
        </p:nvPicPr>
        <p:blipFill>
          <a:blip r:embed="rId2"/>
          <a:stretch>
            <a:fillRect/>
          </a:stretch>
        </p:blipFill>
        <p:spPr>
          <a:xfrm>
            <a:off x="331600" y="1153093"/>
            <a:ext cx="5587404" cy="2912440"/>
          </a:xfrm>
          <a:prstGeom prst="rect">
            <a:avLst/>
          </a:prstGeom>
        </p:spPr>
      </p:pic>
      <p:sp>
        <p:nvSpPr>
          <p:cNvPr id="5" name="CuadroTexto 4">
            <a:extLst>
              <a:ext uri="{FF2B5EF4-FFF2-40B4-BE49-F238E27FC236}">
                <a16:creationId xmlns:a16="http://schemas.microsoft.com/office/drawing/2014/main" id="{0CC66840-20FC-45C4-DDB7-399060DB4C7B}"/>
              </a:ext>
            </a:extLst>
          </p:cNvPr>
          <p:cNvSpPr txBox="1"/>
          <p:nvPr/>
        </p:nvSpPr>
        <p:spPr>
          <a:xfrm>
            <a:off x="292849" y="620027"/>
            <a:ext cx="3518912" cy="369332"/>
          </a:xfrm>
          <a:prstGeom prst="rect">
            <a:avLst/>
          </a:prstGeom>
          <a:noFill/>
        </p:spPr>
        <p:txBody>
          <a:bodyPr wrap="none" rtlCol="0">
            <a:spAutoFit/>
          </a:bodyPr>
          <a:lstStyle/>
          <a:p>
            <a:r>
              <a:rPr lang="es-MX" dirty="0">
                <a:solidFill>
                  <a:schemeClr val="bg1"/>
                </a:solidFill>
              </a:rPr>
              <a:t>Simple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p:txBody>
      </p:sp>
      <p:pic>
        <p:nvPicPr>
          <p:cNvPr id="1026" name="Picture 2">
            <a:extLst>
              <a:ext uri="{FF2B5EF4-FFF2-40B4-BE49-F238E27FC236}">
                <a16:creationId xmlns:a16="http://schemas.microsoft.com/office/drawing/2014/main" id="{B6094613-D689-C395-A542-EE75735C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03" y="1121572"/>
            <a:ext cx="5432867" cy="294396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285B2B-5FB7-F2B9-25C1-24F588DE9F7C}"/>
              </a:ext>
            </a:extLst>
          </p:cNvPr>
          <p:cNvSpPr txBox="1"/>
          <p:nvPr/>
        </p:nvSpPr>
        <p:spPr>
          <a:xfrm>
            <a:off x="6188003" y="620027"/>
            <a:ext cx="5262979" cy="369332"/>
          </a:xfrm>
          <a:prstGeom prst="rect">
            <a:avLst/>
          </a:prstGeom>
          <a:noFill/>
        </p:spPr>
        <p:txBody>
          <a:bodyPr wrap="none" rtlCol="0">
            <a:spAutoFit/>
          </a:bodyPr>
          <a:lstStyle/>
          <a:p>
            <a:r>
              <a:rPr lang="es-MX" dirty="0" err="1">
                <a:solidFill>
                  <a:schemeClr val="bg1"/>
                </a:solidFill>
              </a:rPr>
              <a:t>Predicted</a:t>
            </a:r>
            <a:r>
              <a:rPr lang="es-MX" dirty="0">
                <a:solidFill>
                  <a:schemeClr val="bg1"/>
                </a:solidFill>
              </a:rPr>
              <a:t> sales </a:t>
            </a:r>
            <a:r>
              <a:rPr lang="es-MX" dirty="0" err="1">
                <a:solidFill>
                  <a:schemeClr val="bg1"/>
                </a:solidFill>
              </a:rPr>
              <a:t>with</a:t>
            </a:r>
            <a:r>
              <a:rPr lang="es-MX" dirty="0">
                <a:solidFill>
                  <a:schemeClr val="bg1"/>
                </a:solidFill>
              </a:rPr>
              <a:t> </a:t>
            </a:r>
            <a:r>
              <a:rPr lang="es-MX" dirty="0" err="1">
                <a:solidFill>
                  <a:schemeClr val="bg1"/>
                </a:solidFill>
              </a:rPr>
              <a:t>changes</a:t>
            </a:r>
            <a:r>
              <a:rPr lang="es-MX" dirty="0">
                <a:solidFill>
                  <a:schemeClr val="bg1"/>
                </a:solidFill>
              </a:rPr>
              <a:t> in marketing </a:t>
            </a:r>
            <a:r>
              <a:rPr lang="es-MX" dirty="0" err="1">
                <a:solidFill>
                  <a:schemeClr val="bg1"/>
                </a:solidFill>
              </a:rPr>
              <a:t>budget</a:t>
            </a:r>
            <a:endParaRPr lang="es-MX" dirty="0">
              <a:solidFill>
                <a:schemeClr val="bg1"/>
              </a:solidFill>
            </a:endParaRPr>
          </a:p>
        </p:txBody>
      </p:sp>
      <p:pic>
        <p:nvPicPr>
          <p:cNvPr id="2" name="Imagen 1">
            <a:extLst>
              <a:ext uri="{FF2B5EF4-FFF2-40B4-BE49-F238E27FC236}">
                <a16:creationId xmlns:a16="http://schemas.microsoft.com/office/drawing/2014/main" id="{81B8EFA4-EC8F-C485-0100-443BF70584F8}"/>
              </a:ext>
            </a:extLst>
          </p:cNvPr>
          <p:cNvPicPr>
            <a:picLocks noChangeAspect="1"/>
          </p:cNvPicPr>
          <p:nvPr/>
        </p:nvPicPr>
        <p:blipFill>
          <a:blip r:embed="rId4"/>
          <a:stretch>
            <a:fillRect/>
          </a:stretch>
        </p:blipFill>
        <p:spPr>
          <a:xfrm>
            <a:off x="7155961" y="4645029"/>
            <a:ext cx="3651488" cy="2119060"/>
          </a:xfrm>
          <a:prstGeom prst="rect">
            <a:avLst/>
          </a:prstGeom>
        </p:spPr>
      </p:pic>
      <p:sp>
        <p:nvSpPr>
          <p:cNvPr id="7" name="CuadroTexto 6">
            <a:extLst>
              <a:ext uri="{FF2B5EF4-FFF2-40B4-BE49-F238E27FC236}">
                <a16:creationId xmlns:a16="http://schemas.microsoft.com/office/drawing/2014/main" id="{13D2154A-124A-49EF-DEA9-A704E7D2969A}"/>
              </a:ext>
            </a:extLst>
          </p:cNvPr>
          <p:cNvSpPr txBox="1"/>
          <p:nvPr/>
        </p:nvSpPr>
        <p:spPr>
          <a:xfrm>
            <a:off x="1149139" y="4976236"/>
            <a:ext cx="4660250" cy="923330"/>
          </a:xfrm>
          <a:prstGeom prst="rect">
            <a:avLst/>
          </a:prstGeom>
          <a:noFill/>
        </p:spPr>
        <p:txBody>
          <a:bodyPr wrap="none" rtlCol="0">
            <a:spAutoFit/>
          </a:bodyPr>
          <a:lstStyle/>
          <a:p>
            <a:r>
              <a:rPr lang="es-MX" dirty="0" err="1">
                <a:solidFill>
                  <a:schemeClr val="bg1"/>
                </a:solidFill>
              </a:rPr>
              <a:t>The</a:t>
            </a:r>
            <a:r>
              <a:rPr lang="es-MX" dirty="0">
                <a:solidFill>
                  <a:schemeClr val="bg1"/>
                </a:solidFill>
              </a:rPr>
              <a:t> output </a:t>
            </a:r>
            <a:r>
              <a:rPr lang="es-MX" dirty="0" err="1">
                <a:solidFill>
                  <a:schemeClr val="bg1"/>
                </a:solidFill>
              </a:rPr>
              <a:t>from</a:t>
            </a:r>
            <a:r>
              <a:rPr lang="es-MX" dirty="0">
                <a:solidFill>
                  <a:schemeClr val="bg1"/>
                </a:solidFill>
              </a:rPr>
              <a:t> </a:t>
            </a:r>
            <a:r>
              <a:rPr lang="es-MX" dirty="0" err="1">
                <a:solidFill>
                  <a:schemeClr val="bg1"/>
                </a:solidFill>
              </a:rPr>
              <a:t>the</a:t>
            </a:r>
            <a:r>
              <a:rPr lang="es-MX" dirty="0">
                <a:solidFill>
                  <a:schemeClr val="bg1"/>
                </a:solidFill>
              </a:rPr>
              <a:t>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a:p>
            <a:r>
              <a:rPr lang="es-MX" dirty="0" err="1">
                <a:solidFill>
                  <a:schemeClr val="bg1"/>
                </a:solidFill>
              </a:rPr>
              <a:t>is</a:t>
            </a:r>
            <a:r>
              <a:rPr lang="es-MX" dirty="0">
                <a:solidFill>
                  <a:schemeClr val="bg1"/>
                </a:solidFill>
              </a:rPr>
              <a:t> a .</a:t>
            </a:r>
            <a:r>
              <a:rPr lang="es-MX" dirty="0" err="1">
                <a:solidFill>
                  <a:schemeClr val="bg1"/>
                </a:solidFill>
              </a:rPr>
              <a:t>csv</a:t>
            </a:r>
            <a:r>
              <a:rPr lang="es-MX" dirty="0">
                <a:solidFill>
                  <a:schemeClr val="bg1"/>
                </a:solidFill>
              </a:rPr>
              <a:t> file </a:t>
            </a:r>
            <a:r>
              <a:rPr lang="es-MX" dirty="0" err="1">
                <a:solidFill>
                  <a:schemeClr val="bg1"/>
                </a:solidFill>
              </a:rPr>
              <a:t>that</a:t>
            </a:r>
            <a:r>
              <a:rPr lang="es-MX" dirty="0">
                <a:solidFill>
                  <a:schemeClr val="bg1"/>
                </a:solidFill>
              </a:rPr>
              <a:t> </a:t>
            </a:r>
            <a:r>
              <a:rPr lang="es-MX" dirty="0" err="1">
                <a:solidFill>
                  <a:schemeClr val="bg1"/>
                </a:solidFill>
              </a:rPr>
              <a:t>will</a:t>
            </a:r>
            <a:r>
              <a:rPr lang="es-MX" dirty="0">
                <a:solidFill>
                  <a:schemeClr val="bg1"/>
                </a:solidFill>
              </a:rPr>
              <a:t> </a:t>
            </a:r>
            <a:r>
              <a:rPr lang="es-MX" dirty="0" err="1">
                <a:solidFill>
                  <a:schemeClr val="bg1"/>
                </a:solidFill>
              </a:rPr>
              <a:t>help</a:t>
            </a:r>
            <a:r>
              <a:rPr lang="es-MX" dirty="0">
                <a:solidFill>
                  <a:schemeClr val="bg1"/>
                </a:solidFill>
              </a:rPr>
              <a:t> in </a:t>
            </a:r>
            <a:r>
              <a:rPr lang="es-MX" dirty="0" err="1">
                <a:solidFill>
                  <a:schemeClr val="bg1"/>
                </a:solidFill>
              </a:rPr>
              <a:t>the</a:t>
            </a:r>
            <a:r>
              <a:rPr lang="es-MX" dirty="0">
                <a:solidFill>
                  <a:schemeClr val="bg1"/>
                </a:solidFill>
              </a:rPr>
              <a:t> </a:t>
            </a:r>
            <a:r>
              <a:rPr lang="es-MX" dirty="0" err="1">
                <a:solidFill>
                  <a:schemeClr val="bg1"/>
                </a:solidFill>
              </a:rPr>
              <a:t>business</a:t>
            </a:r>
            <a:endParaRPr lang="es-MX" dirty="0">
              <a:solidFill>
                <a:schemeClr val="bg1"/>
              </a:solidFill>
            </a:endParaRPr>
          </a:p>
          <a:p>
            <a:r>
              <a:rPr lang="es-MX" dirty="0" err="1">
                <a:solidFill>
                  <a:schemeClr val="bg1"/>
                </a:solidFill>
              </a:rPr>
              <a:t>planning</a:t>
            </a:r>
            <a:r>
              <a:rPr lang="es-MX" dirty="0">
                <a:solidFill>
                  <a:schemeClr val="bg1"/>
                </a:solidFill>
              </a:rPr>
              <a:t> </a:t>
            </a:r>
            <a:r>
              <a:rPr lang="es-MX" dirty="0" err="1">
                <a:solidFill>
                  <a:schemeClr val="bg1"/>
                </a:solidFill>
              </a:rPr>
              <a:t>process</a:t>
            </a:r>
            <a:r>
              <a:rPr lang="es-MX" dirty="0">
                <a:solidFill>
                  <a:schemeClr val="bg1"/>
                </a:solidFill>
              </a:rPr>
              <a:t> </a:t>
            </a:r>
            <a:r>
              <a:rPr lang="es-MX" dirty="0" err="1">
                <a:solidFill>
                  <a:schemeClr val="bg1"/>
                </a:solidFill>
              </a:rPr>
              <a:t>that</a:t>
            </a:r>
            <a:r>
              <a:rPr lang="es-MX" dirty="0">
                <a:solidFill>
                  <a:schemeClr val="bg1"/>
                </a:solidFill>
              </a:rPr>
              <a:t> </a:t>
            </a:r>
            <a:r>
              <a:rPr lang="es-MX" dirty="0" err="1">
                <a:solidFill>
                  <a:schemeClr val="bg1"/>
                </a:solidFill>
              </a:rPr>
              <a:t>the</a:t>
            </a:r>
            <a:r>
              <a:rPr lang="es-MX" dirty="0">
                <a:solidFill>
                  <a:schemeClr val="bg1"/>
                </a:solidFill>
              </a:rPr>
              <a:t> </a:t>
            </a:r>
            <a:r>
              <a:rPr lang="es-MX" dirty="0" err="1">
                <a:solidFill>
                  <a:schemeClr val="bg1"/>
                </a:solidFill>
              </a:rPr>
              <a:t>company</a:t>
            </a:r>
            <a:r>
              <a:rPr lang="es-MX" dirty="0">
                <a:solidFill>
                  <a:schemeClr val="bg1"/>
                </a:solidFill>
              </a:rPr>
              <a:t> </a:t>
            </a:r>
            <a:r>
              <a:rPr lang="es-MX" dirty="0" err="1">
                <a:solidFill>
                  <a:schemeClr val="bg1"/>
                </a:solidFill>
              </a:rPr>
              <a:t>follows</a:t>
            </a:r>
            <a:endParaRPr lang="es-MX" dirty="0">
              <a:solidFill>
                <a:schemeClr val="bg1"/>
              </a:solidFill>
            </a:endParaRPr>
          </a:p>
        </p:txBody>
      </p:sp>
    </p:spTree>
    <p:extLst>
      <p:ext uri="{BB962C8B-B14F-4D97-AF65-F5344CB8AC3E}">
        <p14:creationId xmlns:p14="http://schemas.microsoft.com/office/powerpoint/2010/main" val="274512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a:extLst>
              <a:ext uri="{FF2B5EF4-FFF2-40B4-BE49-F238E27FC236}">
                <a16:creationId xmlns:a16="http://schemas.microsoft.com/office/drawing/2014/main" id="{677B8B3A-9768-80B1-F745-886E1B2EB972}"/>
              </a:ext>
            </a:extLst>
          </p:cNvPr>
          <p:cNvSpPr>
            <a:spLocks noGrp="1"/>
          </p:cNvSpPr>
          <p:nvPr>
            <p:ph type="ctrTitle"/>
          </p:nvPr>
        </p:nvSpPr>
        <p:spPr>
          <a:xfrm>
            <a:off x="332492" y="376714"/>
            <a:ext cx="5685010" cy="770400"/>
          </a:xfrm>
        </p:spPr>
        <p:txBody>
          <a:bodyPr/>
          <a:lstStyle/>
          <a:p>
            <a:r>
              <a:rPr lang="es-MX" sz="3200" dirty="0"/>
              <a:t>PostgreSQL / PG </a:t>
            </a:r>
            <a:r>
              <a:rPr lang="es-MX" sz="3200" dirty="0" err="1"/>
              <a:t>Admin</a:t>
            </a:r>
            <a:r>
              <a:rPr lang="es-MX" sz="3200" dirty="0"/>
              <a:t> / ERD</a:t>
            </a:r>
          </a:p>
        </p:txBody>
      </p:sp>
      <p:sp>
        <p:nvSpPr>
          <p:cNvPr id="6" name="CuadroTexto 5">
            <a:extLst>
              <a:ext uri="{FF2B5EF4-FFF2-40B4-BE49-F238E27FC236}">
                <a16:creationId xmlns:a16="http://schemas.microsoft.com/office/drawing/2014/main" id="{660FB62D-6E7E-8419-A304-FC09EE599982}"/>
              </a:ext>
            </a:extLst>
          </p:cNvPr>
          <p:cNvSpPr txBox="1"/>
          <p:nvPr/>
        </p:nvSpPr>
        <p:spPr>
          <a:xfrm>
            <a:off x="455422" y="1298035"/>
            <a:ext cx="9729971" cy="369332"/>
          </a:xfrm>
          <a:prstGeom prst="rect">
            <a:avLst/>
          </a:prstGeom>
          <a:noFill/>
        </p:spPr>
        <p:txBody>
          <a:bodyPr wrap="none" rtlCol="0">
            <a:spAutoFit/>
          </a:bodyPr>
          <a:lstStyle/>
          <a:p>
            <a:r>
              <a:rPr lang="es-MX" dirty="0" err="1">
                <a:solidFill>
                  <a:schemeClr val="bg1"/>
                </a:solidFill>
              </a:rPr>
              <a:t>Database</a:t>
            </a:r>
            <a:r>
              <a:rPr lang="es-MX" dirty="0">
                <a:solidFill>
                  <a:schemeClr val="bg1"/>
                </a:solidFill>
              </a:rPr>
              <a:t> </a:t>
            </a:r>
            <a:r>
              <a:rPr lang="es-MX" dirty="0" err="1">
                <a:solidFill>
                  <a:schemeClr val="bg1"/>
                </a:solidFill>
              </a:rPr>
              <a:t>structure</a:t>
            </a:r>
            <a:r>
              <a:rPr lang="es-MX" dirty="0">
                <a:solidFill>
                  <a:schemeClr val="bg1"/>
                </a:solidFill>
              </a:rPr>
              <a:t> que </a:t>
            </a:r>
            <a:r>
              <a:rPr lang="es-MX" dirty="0" err="1">
                <a:solidFill>
                  <a:schemeClr val="bg1"/>
                </a:solidFill>
              </a:rPr>
              <a:t>Entity</a:t>
            </a:r>
            <a:r>
              <a:rPr lang="es-MX" dirty="0">
                <a:solidFill>
                  <a:schemeClr val="bg1"/>
                </a:solidFill>
              </a:rPr>
              <a:t> </a:t>
            </a:r>
            <a:r>
              <a:rPr lang="es-MX" dirty="0" err="1">
                <a:solidFill>
                  <a:schemeClr val="bg1"/>
                </a:solidFill>
              </a:rPr>
              <a:t>Relationship</a:t>
            </a:r>
            <a:r>
              <a:rPr lang="es-MX" dirty="0">
                <a:solidFill>
                  <a:schemeClr val="bg1"/>
                </a:solidFill>
              </a:rPr>
              <a:t> </a:t>
            </a:r>
            <a:r>
              <a:rPr lang="es-MX" dirty="0" err="1">
                <a:solidFill>
                  <a:schemeClr val="bg1"/>
                </a:solidFill>
              </a:rPr>
              <a:t>Diagram</a:t>
            </a:r>
            <a:r>
              <a:rPr lang="es-MX" dirty="0">
                <a:solidFill>
                  <a:schemeClr val="bg1"/>
                </a:solidFill>
              </a:rPr>
              <a:t> and </a:t>
            </a:r>
            <a:r>
              <a:rPr lang="es-MX" dirty="0" err="1">
                <a:solidFill>
                  <a:schemeClr val="bg1"/>
                </a:solidFill>
              </a:rPr>
              <a:t>using</a:t>
            </a:r>
            <a:r>
              <a:rPr lang="es-MX" dirty="0">
                <a:solidFill>
                  <a:schemeClr val="bg1"/>
                </a:solidFill>
              </a:rPr>
              <a:t> SQL to créate </a:t>
            </a:r>
            <a:r>
              <a:rPr lang="es-MX" dirty="0" err="1">
                <a:solidFill>
                  <a:schemeClr val="bg1"/>
                </a:solidFill>
              </a:rPr>
              <a:t>database</a:t>
            </a:r>
            <a:r>
              <a:rPr lang="es-MX" dirty="0">
                <a:solidFill>
                  <a:schemeClr val="bg1"/>
                </a:solidFill>
              </a:rPr>
              <a:t> tables</a:t>
            </a: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07223E15-38A0-D2F8-0071-951B509E3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73" y="1794676"/>
            <a:ext cx="5660929" cy="3696139"/>
          </a:xfrm>
          <a:prstGeom prst="rect">
            <a:avLst/>
          </a:prstGeom>
        </p:spPr>
      </p:pic>
      <p:pic>
        <p:nvPicPr>
          <p:cNvPr id="8" name="Imagen 7">
            <a:extLst>
              <a:ext uri="{FF2B5EF4-FFF2-40B4-BE49-F238E27FC236}">
                <a16:creationId xmlns:a16="http://schemas.microsoft.com/office/drawing/2014/main" id="{EC777164-4292-E681-22CB-D69A39C5906E}"/>
              </a:ext>
            </a:extLst>
          </p:cNvPr>
          <p:cNvPicPr>
            <a:picLocks noChangeAspect="1"/>
          </p:cNvPicPr>
          <p:nvPr/>
        </p:nvPicPr>
        <p:blipFill>
          <a:blip r:embed="rId3"/>
          <a:stretch>
            <a:fillRect/>
          </a:stretch>
        </p:blipFill>
        <p:spPr>
          <a:xfrm>
            <a:off x="6376503" y="1818288"/>
            <a:ext cx="3620087" cy="3696140"/>
          </a:xfrm>
          <a:prstGeom prst="rect">
            <a:avLst/>
          </a:prstGeom>
        </p:spPr>
      </p:pic>
      <p:pic>
        <p:nvPicPr>
          <p:cNvPr id="9" name="Imagen 8" descr="Interfaz de usuario gráfica, Aplicación&#10;&#10;Descripción generada automáticamente">
            <a:extLst>
              <a:ext uri="{FF2B5EF4-FFF2-40B4-BE49-F238E27FC236}">
                <a16:creationId xmlns:a16="http://schemas.microsoft.com/office/drawing/2014/main" id="{23438128-6536-DF4A-BFA8-4FF44F758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5592" y="1794675"/>
            <a:ext cx="1060010" cy="3696140"/>
          </a:xfrm>
          <a:prstGeom prst="rect">
            <a:avLst/>
          </a:prstGeom>
        </p:spPr>
      </p:pic>
    </p:spTree>
    <p:extLst>
      <p:ext uri="{BB962C8B-B14F-4D97-AF65-F5344CB8AC3E}">
        <p14:creationId xmlns:p14="http://schemas.microsoft.com/office/powerpoint/2010/main" val="53308587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434</Words>
  <Application>Microsoft Office PowerPoint</Application>
  <PresentationFormat>Panorámica</PresentationFormat>
  <Paragraphs>71</Paragraphs>
  <Slides>12</Slides>
  <Notes>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12</vt:i4>
      </vt:variant>
    </vt:vector>
  </HeadingPairs>
  <TitlesOfParts>
    <vt:vector size="24" baseType="lpstr">
      <vt:lpstr>Advent Pro SemiBold</vt:lpstr>
      <vt:lpstr>-apple-system</vt:lpstr>
      <vt:lpstr>Arial</vt:lpstr>
      <vt:lpstr>Calibri</vt:lpstr>
      <vt:lpstr>Fira Sans Condensed Medium</vt:lpstr>
      <vt:lpstr>Fira Sans Extra Condensed Medium</vt:lpstr>
      <vt:lpstr>Livvic Light</vt:lpstr>
      <vt:lpstr>Maven Pro</vt:lpstr>
      <vt:lpstr>Nunito Light</vt:lpstr>
      <vt:lpstr>Roboto</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Presentación de PowerPoint</vt:lpstr>
      <vt:lpstr>PostgreSQL / PG Admin / ERD</vt:lpstr>
      <vt:lpstr>  </vt:lpstr>
      <vt:lpstr>HTML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Yuridia Barrera</cp:lastModifiedBy>
  <cp:revision>11</cp:revision>
  <dcterms:created xsi:type="dcterms:W3CDTF">2023-03-16T16:45:02Z</dcterms:created>
  <dcterms:modified xsi:type="dcterms:W3CDTF">2023-03-17T00:28:08Z</dcterms:modified>
</cp:coreProperties>
</file>