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9" r:id="rId3"/>
    <p:sldId id="258" r:id="rId4"/>
    <p:sldId id="261" r:id="rId5"/>
    <p:sldId id="274" r:id="rId6"/>
    <p:sldId id="266" r:id="rId7"/>
    <p:sldId id="277" r:id="rId8"/>
    <p:sldId id="276" r:id="rId9"/>
    <p:sldId id="265" r:id="rId10"/>
    <p:sldId id="267" r:id="rId11"/>
    <p:sldId id="275" r:id="rId12"/>
    <p:sldId id="279"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57036-C023-456B-91C0-11FE66DB8B54}" type="datetimeFigureOut">
              <a:rPr lang="es-MX" smtClean="0"/>
              <a:t>16/03/2023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59C14-E871-44B6-AFCD-0E1D07B77F77}" type="slidenum">
              <a:rPr lang="es-MX" smtClean="0"/>
              <a:t>‹Nº›</a:t>
            </a:fld>
            <a:endParaRPr lang="es-MX"/>
          </a:p>
        </p:txBody>
      </p:sp>
    </p:spTree>
    <p:extLst>
      <p:ext uri="{BB962C8B-B14F-4D97-AF65-F5344CB8AC3E}">
        <p14:creationId xmlns:p14="http://schemas.microsoft.com/office/powerpoint/2010/main" val="231823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9918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77" name="Google Shape;177;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8" name="Google Shape;178;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 name="Google Shape;183;p11"/>
          <p:cNvGrpSpPr/>
          <p:nvPr/>
        </p:nvGrpSpPr>
        <p:grpSpPr>
          <a:xfrm>
            <a:off x="10956009" y="4769030"/>
            <a:ext cx="251848" cy="1575375"/>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7" name="Google Shape;187;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 name="Google Shape;188;p11"/>
          <p:cNvGrpSpPr/>
          <p:nvPr/>
        </p:nvGrpSpPr>
        <p:grpSpPr>
          <a:xfrm>
            <a:off x="10025796" y="4324424"/>
            <a:ext cx="130745" cy="1530128"/>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 name="Google Shape;191;p11"/>
          <p:cNvGrpSpPr/>
          <p:nvPr/>
        </p:nvGrpSpPr>
        <p:grpSpPr>
          <a:xfrm>
            <a:off x="1074428" y="3938218"/>
            <a:ext cx="161563" cy="1013993"/>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334156" y="3203068"/>
            <a:ext cx="251533" cy="3291139"/>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1" name="Google Shape;201;p11"/>
          <p:cNvGrpSpPr/>
          <p:nvPr/>
        </p:nvGrpSpPr>
        <p:grpSpPr>
          <a:xfrm>
            <a:off x="2718253" y="231877"/>
            <a:ext cx="76799" cy="1109065"/>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5" name="Google Shape;205;p11"/>
          <p:cNvGrpSpPr/>
          <p:nvPr/>
        </p:nvGrpSpPr>
        <p:grpSpPr>
          <a:xfrm>
            <a:off x="6560227" y="-661988"/>
            <a:ext cx="251848" cy="1575375"/>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9" name="Google Shape;209;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11"/>
          <p:cNvGrpSpPr/>
          <p:nvPr/>
        </p:nvGrpSpPr>
        <p:grpSpPr>
          <a:xfrm>
            <a:off x="4040628" y="-298465"/>
            <a:ext cx="161563" cy="1013993"/>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11"/>
          <p:cNvGrpSpPr/>
          <p:nvPr/>
        </p:nvGrpSpPr>
        <p:grpSpPr>
          <a:xfrm>
            <a:off x="3075057" y="3425629"/>
            <a:ext cx="265649" cy="3771913"/>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2010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9" name="Google Shape;219;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grpSp>
        <p:nvGrpSpPr>
          <p:cNvPr id="220" name="Google Shape;220;p12"/>
          <p:cNvGrpSpPr/>
          <p:nvPr/>
        </p:nvGrpSpPr>
        <p:grpSpPr>
          <a:xfrm>
            <a:off x="963261" y="4550055"/>
            <a:ext cx="10265493" cy="2511284"/>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79748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2287892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1" name="Google Shape;281;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3" name="Google Shape;283;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7" name="Google Shape;287;p14"/>
          <p:cNvGrpSpPr/>
          <p:nvPr/>
        </p:nvGrpSpPr>
        <p:grpSpPr>
          <a:xfrm>
            <a:off x="8834845" y="-219415"/>
            <a:ext cx="161563" cy="1013993"/>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0" name="Google Shape;290;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Tree>
    <p:extLst>
      <p:ext uri="{BB962C8B-B14F-4D97-AF65-F5344CB8AC3E}">
        <p14:creationId xmlns:p14="http://schemas.microsoft.com/office/powerpoint/2010/main" val="101908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3"/>
        <p:cNvGrpSpPr/>
        <p:nvPr/>
      </p:nvGrpSpPr>
      <p:grpSpPr>
        <a:xfrm>
          <a:off x="0" y="0"/>
          <a:ext cx="0" cy="0"/>
          <a:chOff x="0" y="0"/>
          <a:chExt cx="0" cy="0"/>
        </a:xfrm>
      </p:grpSpPr>
      <p:sp>
        <p:nvSpPr>
          <p:cNvPr id="294" name="Google Shape;294;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15"/>
          <p:cNvGrpSpPr/>
          <p:nvPr/>
        </p:nvGrpSpPr>
        <p:grpSpPr>
          <a:xfrm>
            <a:off x="8834845" y="-219415"/>
            <a:ext cx="161563" cy="1013993"/>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5" name="Google Shape;305;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7" name="Google Shape;307;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9" name="Google Shape;309;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Tree>
    <p:extLst>
      <p:ext uri="{BB962C8B-B14F-4D97-AF65-F5344CB8AC3E}">
        <p14:creationId xmlns:p14="http://schemas.microsoft.com/office/powerpoint/2010/main" val="210312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495367"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1282567" y="2191668"/>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3" name="Google Shape;313;p16"/>
          <p:cNvSpPr txBox="1">
            <a:spLocks noGrp="1"/>
          </p:cNvSpPr>
          <p:nvPr>
            <p:ph type="ctrTitle" idx="2"/>
          </p:nvPr>
        </p:nvSpPr>
        <p:spPr>
          <a:xfrm>
            <a:off x="4837684"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4624884" y="2191679"/>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5" name="Google Shape;315;p16"/>
          <p:cNvSpPr txBox="1">
            <a:spLocks noGrp="1"/>
          </p:cNvSpPr>
          <p:nvPr>
            <p:ph type="ctrTitle" idx="4"/>
          </p:nvPr>
        </p:nvSpPr>
        <p:spPr>
          <a:xfrm>
            <a:off x="8190165"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7930565" y="2191668"/>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7" name="Google Shape;317;p16"/>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18" name="Google Shape;318;p16"/>
          <p:cNvSpPr txBox="1">
            <a:spLocks noGrp="1"/>
          </p:cNvSpPr>
          <p:nvPr>
            <p:ph type="ctrTitle" idx="7"/>
          </p:nvPr>
        </p:nvSpPr>
        <p:spPr>
          <a:xfrm>
            <a:off x="1495367"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1282567" y="4639001"/>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0" name="Google Shape;320;p16"/>
          <p:cNvSpPr txBox="1">
            <a:spLocks noGrp="1"/>
          </p:cNvSpPr>
          <p:nvPr>
            <p:ph type="ctrTitle" idx="9"/>
          </p:nvPr>
        </p:nvSpPr>
        <p:spPr>
          <a:xfrm>
            <a:off x="4837684"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4711484" y="4639001"/>
            <a:ext cx="27608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2" name="Google Shape;322;p16"/>
          <p:cNvSpPr txBox="1">
            <a:spLocks noGrp="1"/>
          </p:cNvSpPr>
          <p:nvPr>
            <p:ph type="ctrTitle" idx="14"/>
          </p:nvPr>
        </p:nvSpPr>
        <p:spPr>
          <a:xfrm>
            <a:off x="8190165"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7930565" y="4639001"/>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4" name="Google Shape;324;p1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46657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624721"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624721"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36" name="Google Shape;336;p17"/>
          <p:cNvSpPr txBox="1">
            <a:spLocks noGrp="1"/>
          </p:cNvSpPr>
          <p:nvPr>
            <p:ph type="ctrTitle" idx="2"/>
          </p:nvPr>
        </p:nvSpPr>
        <p:spPr>
          <a:xfrm>
            <a:off x="8072740"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8072740"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38" name="Google Shape;338;p17"/>
          <p:cNvSpPr txBox="1">
            <a:spLocks noGrp="1"/>
          </p:cNvSpPr>
          <p:nvPr>
            <p:ph type="ctrTitle" idx="4"/>
          </p:nvPr>
        </p:nvSpPr>
        <p:spPr>
          <a:xfrm>
            <a:off x="1624721"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489121" y="4361475"/>
            <a:ext cx="2779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40" name="Google Shape;340;p17"/>
          <p:cNvSpPr txBox="1">
            <a:spLocks noGrp="1"/>
          </p:cNvSpPr>
          <p:nvPr>
            <p:ph type="ctrTitle" idx="6"/>
          </p:nvPr>
        </p:nvSpPr>
        <p:spPr>
          <a:xfrm>
            <a:off x="8072740"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8072740" y="4361475"/>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42" name="Google Shape;342;p17"/>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43" name="Google Shape;343;p17"/>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17"/>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17"/>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17"/>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17"/>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88244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29354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796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Font typeface="Livvic Light"/>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endParaRPr/>
          </a:p>
        </p:txBody>
      </p:sp>
      <p:sp>
        <p:nvSpPr>
          <p:cNvPr id="411" name="Google Shape;411;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412" name="Google Shape;412;p20"/>
          <p:cNvSpPr txBox="1">
            <a:spLocks noGrp="1"/>
          </p:cNvSpPr>
          <p:nvPr>
            <p:ph type="body" idx="2"/>
          </p:nvPr>
        </p:nvSpPr>
        <p:spPr>
          <a:xfrm>
            <a:off x="6253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rgbClr val="EC5D37"/>
              </a:buClr>
              <a:buSzPts val="1000"/>
              <a:buFont typeface="Livvic Light"/>
              <a:buChar char="●"/>
              <a:defRPr sz="1600"/>
            </a:lvl1pPr>
            <a:lvl2pPr marL="1219170" lvl="1" indent="-389457" rtl="0">
              <a:spcBef>
                <a:spcPts val="2133"/>
              </a:spcBef>
              <a:spcAft>
                <a:spcPts val="0"/>
              </a:spcAft>
              <a:buClr>
                <a:srgbClr val="FFC800"/>
              </a:buClr>
              <a:buSzPts val="1000"/>
              <a:buFont typeface="Nunito Light"/>
              <a:buChar char="○"/>
              <a:defRPr/>
            </a:lvl2pPr>
            <a:lvl3pPr marL="1828754" lvl="2" indent="-389457" rtl="0">
              <a:spcBef>
                <a:spcPts val="2133"/>
              </a:spcBef>
              <a:spcAft>
                <a:spcPts val="0"/>
              </a:spcAft>
              <a:buClr>
                <a:srgbClr val="FFC800"/>
              </a:buClr>
              <a:buSzPts val="1000"/>
              <a:buFont typeface="Nunito Light"/>
              <a:buChar char="■"/>
              <a:defRPr/>
            </a:lvl3pPr>
            <a:lvl4pPr marL="2438339" lvl="3" indent="-389457" rtl="0">
              <a:spcBef>
                <a:spcPts val="2133"/>
              </a:spcBef>
              <a:spcAft>
                <a:spcPts val="0"/>
              </a:spcAft>
              <a:buClr>
                <a:srgbClr val="FFC800"/>
              </a:buClr>
              <a:buSzPts val="1000"/>
              <a:buFont typeface="Nunito Light"/>
              <a:buChar char="●"/>
              <a:defRPr/>
            </a:lvl4pPr>
            <a:lvl5pPr marL="3047924" lvl="4" indent="-389457" rtl="0">
              <a:spcBef>
                <a:spcPts val="2133"/>
              </a:spcBef>
              <a:spcAft>
                <a:spcPts val="0"/>
              </a:spcAft>
              <a:buClr>
                <a:srgbClr val="434343"/>
              </a:buClr>
              <a:buSzPts val="1000"/>
              <a:buFont typeface="Nunito Light"/>
              <a:buChar char="○"/>
              <a:defRPr/>
            </a:lvl5pPr>
            <a:lvl6pPr marL="3657509" lvl="5" indent="-389457" rtl="0">
              <a:spcBef>
                <a:spcPts val="2133"/>
              </a:spcBef>
              <a:spcAft>
                <a:spcPts val="0"/>
              </a:spcAft>
              <a:buClr>
                <a:srgbClr val="434343"/>
              </a:buClr>
              <a:buSzPts val="1000"/>
              <a:buFont typeface="Nunito Light"/>
              <a:buChar char="■"/>
              <a:defRPr/>
            </a:lvl6pPr>
            <a:lvl7pPr marL="4267093" lvl="6" indent="-389457" rtl="0">
              <a:spcBef>
                <a:spcPts val="2133"/>
              </a:spcBef>
              <a:spcAft>
                <a:spcPts val="0"/>
              </a:spcAft>
              <a:buClr>
                <a:srgbClr val="434343"/>
              </a:buClr>
              <a:buSzPts val="1000"/>
              <a:buFont typeface="Nunito Light"/>
              <a:buChar char="●"/>
              <a:defRPr/>
            </a:lvl7pPr>
            <a:lvl8pPr marL="4876678" lvl="7" indent="-389457" rtl="0">
              <a:spcBef>
                <a:spcPts val="2133"/>
              </a:spcBef>
              <a:spcAft>
                <a:spcPts val="0"/>
              </a:spcAft>
              <a:buClr>
                <a:srgbClr val="434343"/>
              </a:buClr>
              <a:buSzPts val="1000"/>
              <a:buFont typeface="Nunito Light"/>
              <a:buChar char="○"/>
              <a:defRPr/>
            </a:lvl8pPr>
            <a:lvl9pPr marL="5486263" lvl="8" indent="-389457" rtl="0">
              <a:spcBef>
                <a:spcPts val="2133"/>
              </a:spcBef>
              <a:spcAft>
                <a:spcPts val="2133"/>
              </a:spcAft>
              <a:buClr>
                <a:srgbClr val="434343"/>
              </a:buClr>
              <a:buSzPts val="1000"/>
              <a:buFont typeface="Nunito Light"/>
              <a:buChar char="■"/>
              <a:defRPr/>
            </a:lvl9pPr>
          </a:lstStyle>
          <a:p>
            <a:endParaRPr/>
          </a:p>
        </p:txBody>
      </p:sp>
      <p:sp>
        <p:nvSpPr>
          <p:cNvPr id="413" name="Google Shape;413;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74052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370049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041214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202936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5251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280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8886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1912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729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63563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15445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248942316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2028537" y="64623"/>
            <a:ext cx="8027600" cy="2736800"/>
          </a:xfrm>
          <a:prstGeom prst="rect">
            <a:avLst/>
          </a:prstGeom>
        </p:spPr>
        <p:txBody>
          <a:bodyPr spcFirstLastPara="1" wrap="square" lIns="121900" tIns="121900" rIns="121900" bIns="121900" anchor="b" anchorCtr="0">
            <a:noAutofit/>
          </a:bodyPr>
          <a:lstStyle/>
          <a:p>
            <a:r>
              <a:rPr lang="en" dirty="0"/>
              <a:t>DATA CONSULTING</a:t>
            </a:r>
            <a:endParaRPr dirty="0"/>
          </a:p>
        </p:txBody>
      </p:sp>
      <p:sp>
        <p:nvSpPr>
          <p:cNvPr id="436" name="Google Shape;436;p25"/>
          <p:cNvSpPr/>
          <p:nvPr/>
        </p:nvSpPr>
        <p:spPr>
          <a:xfrm>
            <a:off x="2556375" y="6287327"/>
            <a:ext cx="161912" cy="161912"/>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7" name="Google Shape;437;p25"/>
          <p:cNvSpPr/>
          <p:nvPr/>
        </p:nvSpPr>
        <p:spPr>
          <a:xfrm>
            <a:off x="9397259" y="4717088"/>
            <a:ext cx="77112" cy="77112"/>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8" name="Google Shape;438;p25"/>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9" name="Google Shape;439;p25"/>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0" name="Google Shape;440;p25"/>
          <p:cNvSpPr/>
          <p:nvPr/>
        </p:nvSpPr>
        <p:spPr>
          <a:xfrm>
            <a:off x="7959339" y="41584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1" name="Google Shape;441;p25"/>
          <p:cNvSpPr/>
          <p:nvPr/>
        </p:nvSpPr>
        <p:spPr>
          <a:xfrm>
            <a:off x="3898990" y="5736278"/>
            <a:ext cx="159991" cy="159991"/>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42" name="Google Shape;442;p25"/>
          <p:cNvGrpSpPr/>
          <p:nvPr/>
        </p:nvGrpSpPr>
        <p:grpSpPr>
          <a:xfrm>
            <a:off x="8309752" y="4928442"/>
            <a:ext cx="161912" cy="1430863"/>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45" name="Google Shape;445;p25"/>
          <p:cNvGrpSpPr/>
          <p:nvPr/>
        </p:nvGrpSpPr>
        <p:grpSpPr>
          <a:xfrm>
            <a:off x="9040731" y="450286"/>
            <a:ext cx="177669" cy="2603169"/>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48" name="Google Shape;448;p25"/>
          <p:cNvGrpSpPr/>
          <p:nvPr/>
        </p:nvGrpSpPr>
        <p:grpSpPr>
          <a:xfrm>
            <a:off x="2144957" y="1706729"/>
            <a:ext cx="265649" cy="3771913"/>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52" name="Google Shape;452;p25"/>
          <p:cNvSpPr/>
          <p:nvPr/>
        </p:nvSpPr>
        <p:spPr>
          <a:xfrm>
            <a:off x="3140923" y="4928438"/>
            <a:ext cx="11285" cy="3359551"/>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3" name="Google Shape;453;p25"/>
          <p:cNvSpPr/>
          <p:nvPr/>
        </p:nvSpPr>
        <p:spPr>
          <a:xfrm>
            <a:off x="9928802" y="4606608"/>
            <a:ext cx="11285" cy="2252128"/>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54" name="Google Shape;454;p25"/>
          <p:cNvGrpSpPr/>
          <p:nvPr/>
        </p:nvGrpSpPr>
        <p:grpSpPr>
          <a:xfrm>
            <a:off x="10677462" y="2811881"/>
            <a:ext cx="265335" cy="2853025"/>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57" name="Google Shape;457;p25"/>
          <p:cNvGrpSpPr/>
          <p:nvPr/>
        </p:nvGrpSpPr>
        <p:grpSpPr>
          <a:xfrm>
            <a:off x="5963334" y="5238140"/>
            <a:ext cx="265335" cy="1156264"/>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2" name="Picture 2" descr="evenflo baby products for Sale OFF 77%">
            <a:extLst>
              <a:ext uri="{FF2B5EF4-FFF2-40B4-BE49-F238E27FC236}">
                <a16:creationId xmlns:a16="http://schemas.microsoft.com/office/drawing/2014/main" id="{43B75321-751E-7E2B-E894-7C98246F96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40931" y="2827151"/>
            <a:ext cx="6769475" cy="2790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FBD7E56-41E9-A09F-F7FA-7A2D9664B3F8}"/>
              </a:ext>
            </a:extLst>
          </p:cNvPr>
          <p:cNvSpPr>
            <a:spLocks noGrp="1"/>
          </p:cNvSpPr>
          <p:nvPr>
            <p:ph type="ctrTitle"/>
          </p:nvPr>
        </p:nvSpPr>
        <p:spPr>
          <a:xfrm>
            <a:off x="314737" y="527635"/>
            <a:ext cx="3582000" cy="770400"/>
          </a:xfrm>
        </p:spPr>
        <p:txBody>
          <a:bodyPr/>
          <a:lstStyle/>
          <a:p>
            <a:r>
              <a:rPr lang="es-MX" sz="3200" dirty="0"/>
              <a:t>HTML</a:t>
            </a:r>
          </a:p>
        </p:txBody>
      </p:sp>
    </p:spTree>
    <p:extLst>
      <p:ext uri="{BB962C8B-B14F-4D97-AF65-F5344CB8AC3E}">
        <p14:creationId xmlns:p14="http://schemas.microsoft.com/office/powerpoint/2010/main" val="1099085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EBA1597-3BC9-AC66-F8A4-C2A57519EA1E}"/>
              </a:ext>
            </a:extLst>
          </p:cNvPr>
          <p:cNvSpPr txBox="1">
            <a:spLocks/>
          </p:cNvSpPr>
          <p:nvPr/>
        </p:nvSpPr>
        <p:spPr>
          <a:xfrm>
            <a:off x="219340" y="351172"/>
            <a:ext cx="7000464" cy="77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4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9pPr>
          </a:lstStyle>
          <a:p>
            <a:r>
              <a:rPr lang="es-MX" sz="3200" kern="0" dirty="0"/>
              <a:t>Machine </a:t>
            </a:r>
            <a:r>
              <a:rPr lang="es-MX" sz="3200" kern="0" dirty="0" err="1"/>
              <a:t>Learning</a:t>
            </a:r>
            <a:r>
              <a:rPr lang="es-MX" sz="3200" kern="0" dirty="0"/>
              <a:t> and </a:t>
            </a:r>
            <a:r>
              <a:rPr lang="es-MX" sz="3200" kern="0" dirty="0" err="1"/>
              <a:t>Maplotlib</a:t>
            </a:r>
            <a:endParaRPr lang="es-MX" sz="3200" kern="0" dirty="0"/>
          </a:p>
        </p:txBody>
      </p:sp>
      <p:pic>
        <p:nvPicPr>
          <p:cNvPr id="4" name="Imagen 3">
            <a:extLst>
              <a:ext uri="{FF2B5EF4-FFF2-40B4-BE49-F238E27FC236}">
                <a16:creationId xmlns:a16="http://schemas.microsoft.com/office/drawing/2014/main" id="{1CB7344C-F6CE-2FF5-6AA5-4005BF704382}"/>
              </a:ext>
            </a:extLst>
          </p:cNvPr>
          <p:cNvPicPr>
            <a:picLocks noChangeAspect="1"/>
          </p:cNvPicPr>
          <p:nvPr/>
        </p:nvPicPr>
        <p:blipFill>
          <a:blip r:embed="rId2"/>
          <a:stretch>
            <a:fillRect/>
          </a:stretch>
        </p:blipFill>
        <p:spPr>
          <a:xfrm>
            <a:off x="328360" y="2534417"/>
            <a:ext cx="5587404" cy="2912440"/>
          </a:xfrm>
          <a:prstGeom prst="rect">
            <a:avLst/>
          </a:prstGeom>
        </p:spPr>
      </p:pic>
      <p:sp>
        <p:nvSpPr>
          <p:cNvPr id="5" name="CuadroTexto 4">
            <a:extLst>
              <a:ext uri="{FF2B5EF4-FFF2-40B4-BE49-F238E27FC236}">
                <a16:creationId xmlns:a16="http://schemas.microsoft.com/office/drawing/2014/main" id="{0CC66840-20FC-45C4-DDB7-399060DB4C7B}"/>
              </a:ext>
            </a:extLst>
          </p:cNvPr>
          <p:cNvSpPr txBox="1"/>
          <p:nvPr/>
        </p:nvSpPr>
        <p:spPr>
          <a:xfrm>
            <a:off x="344906" y="1876056"/>
            <a:ext cx="3518912" cy="369332"/>
          </a:xfrm>
          <a:prstGeom prst="rect">
            <a:avLst/>
          </a:prstGeom>
          <a:noFill/>
        </p:spPr>
        <p:txBody>
          <a:bodyPr wrap="none" rtlCol="0">
            <a:spAutoFit/>
          </a:bodyPr>
          <a:lstStyle/>
          <a:p>
            <a:r>
              <a:rPr lang="es-MX" dirty="0">
                <a:solidFill>
                  <a:schemeClr val="bg1"/>
                </a:solidFill>
              </a:rPr>
              <a:t>Simple Linear </a:t>
            </a:r>
            <a:r>
              <a:rPr lang="es-MX" dirty="0" err="1">
                <a:solidFill>
                  <a:schemeClr val="bg1"/>
                </a:solidFill>
              </a:rPr>
              <a:t>Regression</a:t>
            </a:r>
            <a:r>
              <a:rPr lang="es-MX" dirty="0">
                <a:solidFill>
                  <a:schemeClr val="bg1"/>
                </a:solidFill>
              </a:rPr>
              <a:t> </a:t>
            </a:r>
            <a:r>
              <a:rPr lang="es-MX" dirty="0" err="1">
                <a:solidFill>
                  <a:schemeClr val="bg1"/>
                </a:solidFill>
              </a:rPr>
              <a:t>Model</a:t>
            </a:r>
            <a:endParaRPr lang="es-MX" dirty="0">
              <a:solidFill>
                <a:schemeClr val="bg1"/>
              </a:solidFill>
            </a:endParaRPr>
          </a:p>
        </p:txBody>
      </p:sp>
      <p:pic>
        <p:nvPicPr>
          <p:cNvPr id="1026" name="Picture 2">
            <a:extLst>
              <a:ext uri="{FF2B5EF4-FFF2-40B4-BE49-F238E27FC236}">
                <a16:creationId xmlns:a16="http://schemas.microsoft.com/office/drawing/2014/main" id="{B6094613-D689-C395-A542-EE75735C9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003" y="2518656"/>
            <a:ext cx="5587405" cy="294396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74285B2B-5FB7-F2B9-25C1-24F588DE9F7C}"/>
              </a:ext>
            </a:extLst>
          </p:cNvPr>
          <p:cNvSpPr txBox="1"/>
          <p:nvPr/>
        </p:nvSpPr>
        <p:spPr>
          <a:xfrm>
            <a:off x="6117734" y="1876056"/>
            <a:ext cx="5262979" cy="369332"/>
          </a:xfrm>
          <a:prstGeom prst="rect">
            <a:avLst/>
          </a:prstGeom>
          <a:noFill/>
        </p:spPr>
        <p:txBody>
          <a:bodyPr wrap="none" rtlCol="0">
            <a:spAutoFit/>
          </a:bodyPr>
          <a:lstStyle/>
          <a:p>
            <a:r>
              <a:rPr lang="es-MX" dirty="0" err="1">
                <a:solidFill>
                  <a:schemeClr val="bg1"/>
                </a:solidFill>
              </a:rPr>
              <a:t>Predicted</a:t>
            </a:r>
            <a:r>
              <a:rPr lang="es-MX" dirty="0">
                <a:solidFill>
                  <a:schemeClr val="bg1"/>
                </a:solidFill>
              </a:rPr>
              <a:t> sales </a:t>
            </a:r>
            <a:r>
              <a:rPr lang="es-MX" dirty="0" err="1">
                <a:solidFill>
                  <a:schemeClr val="bg1"/>
                </a:solidFill>
              </a:rPr>
              <a:t>with</a:t>
            </a:r>
            <a:r>
              <a:rPr lang="es-MX" dirty="0">
                <a:solidFill>
                  <a:schemeClr val="bg1"/>
                </a:solidFill>
              </a:rPr>
              <a:t> </a:t>
            </a:r>
            <a:r>
              <a:rPr lang="es-MX" dirty="0" err="1">
                <a:solidFill>
                  <a:schemeClr val="bg1"/>
                </a:solidFill>
              </a:rPr>
              <a:t>changes</a:t>
            </a:r>
            <a:r>
              <a:rPr lang="es-MX" dirty="0">
                <a:solidFill>
                  <a:schemeClr val="bg1"/>
                </a:solidFill>
              </a:rPr>
              <a:t> in marketing </a:t>
            </a:r>
            <a:r>
              <a:rPr lang="es-MX" dirty="0" err="1">
                <a:solidFill>
                  <a:schemeClr val="bg1"/>
                </a:solidFill>
              </a:rPr>
              <a:t>budget</a:t>
            </a:r>
            <a:endParaRPr lang="es-MX" dirty="0">
              <a:solidFill>
                <a:schemeClr val="bg1"/>
              </a:solidFill>
            </a:endParaRPr>
          </a:p>
        </p:txBody>
      </p:sp>
    </p:spTree>
    <p:extLst>
      <p:ext uri="{BB962C8B-B14F-4D97-AF65-F5344CB8AC3E}">
        <p14:creationId xmlns:p14="http://schemas.microsoft.com/office/powerpoint/2010/main" val="1734742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61;p47">
            <a:extLst>
              <a:ext uri="{FF2B5EF4-FFF2-40B4-BE49-F238E27FC236}">
                <a16:creationId xmlns:a16="http://schemas.microsoft.com/office/drawing/2014/main" id="{F68973EB-7DE6-ADB2-3A4E-CD329EF4D534}"/>
              </a:ext>
            </a:extLst>
          </p:cNvPr>
          <p:cNvSpPr txBox="1">
            <a:spLocks/>
          </p:cNvSpPr>
          <p:nvPr/>
        </p:nvSpPr>
        <p:spPr>
          <a:xfrm>
            <a:off x="3863080" y="1444703"/>
            <a:ext cx="5097600" cy="1495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4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9pPr>
          </a:lstStyle>
          <a:p>
            <a:r>
              <a:rPr lang="es-MX" sz="6000" kern="0" dirty="0"/>
              <a:t>THANKS</a:t>
            </a:r>
          </a:p>
        </p:txBody>
      </p:sp>
      <p:pic>
        <p:nvPicPr>
          <p:cNvPr id="4" name="Picture 2" descr="evenflo baby products for Sale OFF 77%">
            <a:extLst>
              <a:ext uri="{FF2B5EF4-FFF2-40B4-BE49-F238E27FC236}">
                <a16:creationId xmlns:a16="http://schemas.microsoft.com/office/drawing/2014/main" id="{E240A977-CB21-78BB-461E-4AD8072862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04977" y="2939903"/>
            <a:ext cx="5729252" cy="236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64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1903040" y="1486901"/>
            <a:ext cx="8385921" cy="1361727"/>
          </a:xfrm>
          <a:prstGeom prst="rect">
            <a:avLst/>
          </a:prstGeom>
        </p:spPr>
        <p:txBody>
          <a:bodyPr spcFirstLastPara="1" wrap="square" lIns="121900" tIns="121900" rIns="121900" bIns="121900" anchor="t" anchorCtr="0">
            <a:noAutofit/>
          </a:bodyPr>
          <a:lstStyle/>
          <a:p>
            <a:pPr marL="0" indent="0" algn="just">
              <a:buNone/>
            </a:pPr>
            <a:r>
              <a:rPr lang="en-US" dirty="0"/>
              <a:t>At </a:t>
            </a:r>
            <a:r>
              <a:rPr lang="en-US" dirty="0" err="1"/>
              <a:t>Evenflo</a:t>
            </a:r>
            <a:r>
              <a:rPr lang="en-US" dirty="0"/>
              <a:t>® we are known for being a brand that has expanded and innovated in its products to always offer you the best for you and your baby...</a:t>
            </a:r>
            <a:endParaRPr dirty="0"/>
          </a:p>
        </p:txBody>
      </p:sp>
      <p:sp>
        <p:nvSpPr>
          <p:cNvPr id="507" name="Google Shape;507;p28"/>
          <p:cNvSpPr txBox="1">
            <a:spLocks noGrp="1"/>
          </p:cNvSpPr>
          <p:nvPr>
            <p:ph type="ctrTitle"/>
          </p:nvPr>
        </p:nvSpPr>
        <p:spPr>
          <a:xfrm>
            <a:off x="314737" y="495666"/>
            <a:ext cx="4438016" cy="770400"/>
          </a:xfrm>
          <a:prstGeom prst="rect">
            <a:avLst/>
          </a:prstGeom>
        </p:spPr>
        <p:txBody>
          <a:bodyPr spcFirstLastPara="1" wrap="square" lIns="121900" tIns="121900" rIns="121900" bIns="121900" anchor="b" anchorCtr="0">
            <a:noAutofit/>
          </a:bodyPr>
          <a:lstStyle/>
          <a:p>
            <a:r>
              <a:rPr lang="en" sz="3200" dirty="0"/>
              <a:t>Our Company</a:t>
            </a:r>
            <a:endParaRPr sz="3200" dirty="0"/>
          </a:p>
        </p:txBody>
      </p:sp>
      <p:grpSp>
        <p:nvGrpSpPr>
          <p:cNvPr id="528" name="Google Shape;528;p28"/>
          <p:cNvGrpSpPr/>
          <p:nvPr/>
        </p:nvGrpSpPr>
        <p:grpSpPr>
          <a:xfrm>
            <a:off x="10248140" y="-635000"/>
            <a:ext cx="3055009" cy="38964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3" name="Imagen 2" descr="Escala de tiempo&#10;&#10;Descripción generada automáticamente">
            <a:extLst>
              <a:ext uri="{FF2B5EF4-FFF2-40B4-BE49-F238E27FC236}">
                <a16:creationId xmlns:a16="http://schemas.microsoft.com/office/drawing/2014/main" id="{6B1FE5A5-4043-2C7C-89AD-208822D6397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2438400" y="3429000"/>
            <a:ext cx="6824053" cy="25246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8879332" y="4191446"/>
            <a:ext cx="3002400" cy="770400"/>
          </a:xfrm>
          <a:prstGeom prst="rect">
            <a:avLst/>
          </a:prstGeom>
        </p:spPr>
        <p:txBody>
          <a:bodyPr spcFirstLastPara="1" wrap="square" lIns="121900" tIns="121900" rIns="121900" bIns="121900" anchor="b" anchorCtr="0">
            <a:noAutofit/>
          </a:bodyPr>
          <a:lstStyle/>
          <a:p>
            <a:r>
              <a:rPr lang="en" sz="2000" dirty="0"/>
              <a:t>TARGET</a:t>
            </a:r>
            <a:endParaRPr sz="2000" dirty="0"/>
          </a:p>
        </p:txBody>
      </p:sp>
      <p:sp>
        <p:nvSpPr>
          <p:cNvPr id="472" name="Google Shape;472;p27"/>
          <p:cNvSpPr txBox="1">
            <a:spLocks noGrp="1"/>
          </p:cNvSpPr>
          <p:nvPr>
            <p:ph type="subTitle" idx="1"/>
          </p:nvPr>
        </p:nvSpPr>
        <p:spPr>
          <a:xfrm>
            <a:off x="8817205" y="5118454"/>
            <a:ext cx="2338400" cy="763200"/>
          </a:xfrm>
          <a:prstGeom prst="rect">
            <a:avLst/>
          </a:prstGeom>
        </p:spPr>
        <p:txBody>
          <a:bodyPr spcFirstLastPara="1" wrap="square" lIns="121900" tIns="121900" rIns="121900" bIns="121900" anchor="t" anchorCtr="0">
            <a:noAutofit/>
          </a:bodyPr>
          <a:lstStyle/>
          <a:p>
            <a:pPr marL="0" indent="0"/>
            <a:r>
              <a:rPr lang="es-MX" sz="1200" dirty="0"/>
              <a:t>New </a:t>
            </a:r>
            <a:r>
              <a:rPr lang="es-MX" sz="1200" dirty="0" err="1"/>
              <a:t>moms</a:t>
            </a:r>
            <a:endParaRPr sz="1200" dirty="0"/>
          </a:p>
        </p:txBody>
      </p:sp>
      <p:sp>
        <p:nvSpPr>
          <p:cNvPr id="473" name="Google Shape;473;p27"/>
          <p:cNvSpPr txBox="1">
            <a:spLocks noGrp="1"/>
          </p:cNvSpPr>
          <p:nvPr>
            <p:ph type="ctrTitle" idx="4"/>
          </p:nvPr>
        </p:nvSpPr>
        <p:spPr>
          <a:xfrm>
            <a:off x="5257103" y="4298249"/>
            <a:ext cx="1848800" cy="770400"/>
          </a:xfrm>
          <a:prstGeom prst="rect">
            <a:avLst/>
          </a:prstGeom>
        </p:spPr>
        <p:txBody>
          <a:bodyPr spcFirstLastPara="1" wrap="square" lIns="121900" tIns="121900" rIns="121900" bIns="121900" anchor="b" anchorCtr="0">
            <a:noAutofit/>
          </a:bodyPr>
          <a:lstStyle/>
          <a:p>
            <a:r>
              <a:rPr lang="en" sz="2000" dirty="0"/>
              <a:t>OUR PROCESS</a:t>
            </a:r>
            <a:endParaRPr sz="2000" dirty="0"/>
          </a:p>
        </p:txBody>
      </p:sp>
      <p:sp>
        <p:nvSpPr>
          <p:cNvPr id="474" name="Google Shape;474;p27"/>
          <p:cNvSpPr txBox="1">
            <a:spLocks noGrp="1"/>
          </p:cNvSpPr>
          <p:nvPr>
            <p:ph type="ctrTitle"/>
          </p:nvPr>
        </p:nvSpPr>
        <p:spPr>
          <a:xfrm>
            <a:off x="1365267" y="4319111"/>
            <a:ext cx="2870000" cy="770400"/>
          </a:xfrm>
          <a:prstGeom prst="rect">
            <a:avLst/>
          </a:prstGeom>
        </p:spPr>
        <p:txBody>
          <a:bodyPr spcFirstLastPara="1" wrap="square" lIns="121900" tIns="121900" rIns="121900" bIns="121900" anchor="b" anchorCtr="0">
            <a:noAutofit/>
          </a:bodyPr>
          <a:lstStyle/>
          <a:p>
            <a:r>
              <a:rPr lang="en" sz="2000" dirty="0"/>
              <a:t>PROBLEM &amp; SOLUTION</a:t>
            </a:r>
            <a:endParaRPr sz="2000" dirty="0"/>
          </a:p>
        </p:txBody>
      </p:sp>
      <p:sp>
        <p:nvSpPr>
          <p:cNvPr id="475" name="Google Shape;475;p27"/>
          <p:cNvSpPr txBox="1">
            <a:spLocks noGrp="1"/>
          </p:cNvSpPr>
          <p:nvPr>
            <p:ph type="subTitle" idx="2"/>
          </p:nvPr>
        </p:nvSpPr>
        <p:spPr>
          <a:xfrm>
            <a:off x="965204" y="5106240"/>
            <a:ext cx="3533461" cy="763200"/>
          </a:xfrm>
          <a:prstGeom prst="rect">
            <a:avLst/>
          </a:prstGeom>
        </p:spPr>
        <p:txBody>
          <a:bodyPr spcFirstLastPara="1" wrap="square" lIns="121900" tIns="121900" rIns="121900" bIns="121900" anchor="t" anchorCtr="0">
            <a:noAutofit/>
          </a:bodyPr>
          <a:lstStyle/>
          <a:p>
            <a:pPr marL="0" indent="0"/>
            <a:r>
              <a:rPr lang="en-US" sz="1200" dirty="0"/>
              <a:t>Analyze the distribution channels, through the sales channels provided by the Kimberly Clark company. The main objective is to carry out an analysis of how to introduce the main products or star products (feeding bottles, training cups, nipples and bibs) through E-Commerce</a:t>
            </a:r>
            <a:endParaRPr sz="1200" dirty="0"/>
          </a:p>
        </p:txBody>
      </p:sp>
      <p:sp>
        <p:nvSpPr>
          <p:cNvPr id="476" name="Google Shape;476;p27"/>
          <p:cNvSpPr txBox="1">
            <a:spLocks noGrp="1"/>
          </p:cNvSpPr>
          <p:nvPr>
            <p:ph type="title" idx="3"/>
          </p:nvPr>
        </p:nvSpPr>
        <p:spPr>
          <a:xfrm>
            <a:off x="1631067" y="3527849"/>
            <a:ext cx="2338400" cy="770400"/>
          </a:xfrm>
          <a:prstGeom prst="rect">
            <a:avLst/>
          </a:prstGeom>
        </p:spPr>
        <p:txBody>
          <a:bodyPr spcFirstLastPara="1" wrap="square" lIns="121900" tIns="121900" rIns="121900" bIns="121900" anchor="ctr" anchorCtr="0">
            <a:noAutofit/>
          </a:bodyPr>
          <a:lstStyle/>
          <a:p>
            <a:r>
              <a:rPr lang="en"/>
              <a:t>01</a:t>
            </a:r>
            <a:endParaRPr/>
          </a:p>
        </p:txBody>
      </p:sp>
      <p:sp>
        <p:nvSpPr>
          <p:cNvPr id="477" name="Google Shape;477;p27"/>
          <p:cNvSpPr txBox="1">
            <a:spLocks noGrp="1"/>
          </p:cNvSpPr>
          <p:nvPr>
            <p:ph type="subTitle" idx="5"/>
          </p:nvPr>
        </p:nvSpPr>
        <p:spPr>
          <a:xfrm>
            <a:off x="5011103" y="5110693"/>
            <a:ext cx="2340800" cy="763200"/>
          </a:xfrm>
          <a:prstGeom prst="rect">
            <a:avLst/>
          </a:prstGeom>
        </p:spPr>
        <p:txBody>
          <a:bodyPr spcFirstLastPara="1" wrap="square" lIns="121900" tIns="121900" rIns="121900" bIns="121900" anchor="t" anchorCtr="0">
            <a:noAutofit/>
          </a:bodyPr>
          <a:lstStyle/>
          <a:p>
            <a:pPr marL="0" indent="0" algn="just"/>
            <a:r>
              <a:rPr lang="en-US" sz="1200" dirty="0"/>
              <a:t>Use the tools (Python, HTML, Tableau, Machine Learning, </a:t>
            </a:r>
            <a:r>
              <a:rPr lang="en-US" sz="1200" dirty="0" err="1"/>
              <a:t>etc</a:t>
            </a:r>
            <a:r>
              <a:rPr lang="en-US" sz="1200" dirty="0"/>
              <a:t>) that help us visualize the information provided by Kimberly Clark.</a:t>
            </a:r>
            <a:endParaRPr sz="1200" dirty="0"/>
          </a:p>
        </p:txBody>
      </p:sp>
      <p:sp>
        <p:nvSpPr>
          <p:cNvPr id="478" name="Google Shape;478;p27"/>
          <p:cNvSpPr txBox="1">
            <a:spLocks noGrp="1"/>
          </p:cNvSpPr>
          <p:nvPr>
            <p:ph type="title" idx="6"/>
          </p:nvPr>
        </p:nvSpPr>
        <p:spPr>
          <a:xfrm>
            <a:off x="5257103" y="3527849"/>
            <a:ext cx="2338400" cy="770400"/>
          </a:xfrm>
          <a:prstGeom prst="rect">
            <a:avLst/>
          </a:prstGeom>
        </p:spPr>
        <p:txBody>
          <a:bodyPr spcFirstLastPara="1" wrap="square" lIns="121900" tIns="121900" rIns="121900" bIns="121900" anchor="ctr" anchorCtr="0">
            <a:noAutofit/>
          </a:bodyPr>
          <a:lstStyle/>
          <a:p>
            <a:r>
              <a:rPr lang="en" dirty="0"/>
              <a:t>02</a:t>
            </a:r>
            <a:endParaRPr dirty="0"/>
          </a:p>
        </p:txBody>
      </p:sp>
      <p:sp>
        <p:nvSpPr>
          <p:cNvPr id="479" name="Google Shape;479;p27"/>
          <p:cNvSpPr txBox="1">
            <a:spLocks noGrp="1"/>
          </p:cNvSpPr>
          <p:nvPr>
            <p:ph type="ctrTitle" idx="7"/>
          </p:nvPr>
        </p:nvSpPr>
        <p:spPr>
          <a:xfrm>
            <a:off x="331893" y="513354"/>
            <a:ext cx="5694872" cy="770400"/>
          </a:xfrm>
          <a:prstGeom prst="rect">
            <a:avLst/>
          </a:prstGeom>
        </p:spPr>
        <p:txBody>
          <a:bodyPr spcFirstLastPara="1" wrap="square" lIns="121900" tIns="121900" rIns="121900" bIns="121900" anchor="b" anchorCtr="0">
            <a:noAutofit/>
          </a:bodyPr>
          <a:lstStyle/>
          <a:p>
            <a:r>
              <a:rPr lang="en" sz="3200" dirty="0"/>
              <a:t>Table of Contents</a:t>
            </a:r>
            <a:endParaRPr sz="3200" dirty="0"/>
          </a:p>
        </p:txBody>
      </p:sp>
      <p:sp>
        <p:nvSpPr>
          <p:cNvPr id="480" name="Google Shape;480;p27"/>
          <p:cNvSpPr txBox="1">
            <a:spLocks noGrp="1"/>
          </p:cNvSpPr>
          <p:nvPr>
            <p:ph type="title" idx="9"/>
          </p:nvPr>
        </p:nvSpPr>
        <p:spPr>
          <a:xfrm>
            <a:off x="8887605" y="3527849"/>
            <a:ext cx="2338400" cy="770400"/>
          </a:xfrm>
          <a:prstGeom prst="rect">
            <a:avLst/>
          </a:prstGeom>
        </p:spPr>
        <p:txBody>
          <a:bodyPr spcFirstLastPara="1" wrap="square" lIns="121900" tIns="121900" rIns="121900" bIns="121900" anchor="ctr" anchorCtr="0">
            <a:noAutofit/>
          </a:bodyPr>
          <a:lstStyle/>
          <a:p>
            <a:r>
              <a:rPr lang="en"/>
              <a:t>03</a:t>
            </a:r>
            <a:endParaRPr/>
          </a:p>
        </p:txBody>
      </p:sp>
      <p:sp>
        <p:nvSpPr>
          <p:cNvPr id="481" name="Google Shape;481;p27"/>
          <p:cNvSpPr/>
          <p:nvPr/>
        </p:nvSpPr>
        <p:spPr>
          <a:xfrm>
            <a:off x="1631067" y="2083667"/>
            <a:ext cx="1098800" cy="1098800"/>
          </a:xfrm>
          <a:prstGeom prst="rect">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2" name="Google Shape;482;p27"/>
          <p:cNvSpPr/>
          <p:nvPr/>
        </p:nvSpPr>
        <p:spPr>
          <a:xfrm>
            <a:off x="5257103" y="2083667"/>
            <a:ext cx="1098800" cy="1098800"/>
          </a:xfrm>
          <a:prstGeom prst="rect">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3" name="Google Shape;483;p27"/>
          <p:cNvSpPr/>
          <p:nvPr/>
        </p:nvSpPr>
        <p:spPr>
          <a:xfrm>
            <a:off x="8887605" y="2083667"/>
            <a:ext cx="1098800" cy="10988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484" name="Google Shape;484;p27"/>
          <p:cNvCxnSpPr>
            <a:stCxn id="481" idx="1"/>
            <a:endCxn id="476" idx="1"/>
          </p:cNvCxnSpPr>
          <p:nvPr/>
        </p:nvCxnSpPr>
        <p:spPr>
          <a:xfrm>
            <a:off x="1631067"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5257103"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8887605"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3034667" y="1766283"/>
            <a:ext cx="318311"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8" name="Google Shape;488;p27"/>
          <p:cNvSpPr/>
          <p:nvPr/>
        </p:nvSpPr>
        <p:spPr>
          <a:xfrm>
            <a:off x="9986411" y="3182483"/>
            <a:ext cx="318311"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9" name="Google Shape;489;p27"/>
          <p:cNvSpPr/>
          <p:nvPr/>
        </p:nvSpPr>
        <p:spPr>
          <a:xfrm>
            <a:off x="1795666" y="2225689"/>
            <a:ext cx="769593" cy="77041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90" name="Google Shape;490;p27"/>
          <p:cNvGrpSpPr/>
          <p:nvPr/>
        </p:nvGrpSpPr>
        <p:grpSpPr>
          <a:xfrm>
            <a:off x="5434078" y="2246214"/>
            <a:ext cx="769613" cy="773709"/>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97" name="Google Shape;497;p27"/>
          <p:cNvGrpSpPr/>
          <p:nvPr/>
        </p:nvGrpSpPr>
        <p:grpSpPr>
          <a:xfrm>
            <a:off x="9052225" y="2246196"/>
            <a:ext cx="778423" cy="773752"/>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329600" y="499517"/>
            <a:ext cx="8694903" cy="770400"/>
          </a:xfrm>
          <a:prstGeom prst="rect">
            <a:avLst/>
          </a:prstGeom>
        </p:spPr>
        <p:txBody>
          <a:bodyPr spcFirstLastPara="1" wrap="square" lIns="121900" tIns="121900" rIns="121900" bIns="121900" anchor="b" anchorCtr="0">
            <a:noAutofit/>
          </a:bodyPr>
          <a:lstStyle/>
          <a:p>
            <a:r>
              <a:rPr lang="en" sz="3200" dirty="0"/>
              <a:t>Understanding the Problem</a:t>
            </a:r>
            <a:endParaRPr sz="3200" dirty="0"/>
          </a:p>
        </p:txBody>
      </p:sp>
      <p:sp>
        <p:nvSpPr>
          <p:cNvPr id="572" name="Google Shape;572;p29"/>
          <p:cNvSpPr txBox="1">
            <a:spLocks noGrp="1"/>
          </p:cNvSpPr>
          <p:nvPr>
            <p:ph type="ctrTitle"/>
          </p:nvPr>
        </p:nvSpPr>
        <p:spPr>
          <a:xfrm>
            <a:off x="1241646" y="1594701"/>
            <a:ext cx="1777869" cy="770400"/>
          </a:xfrm>
          <a:prstGeom prst="rect">
            <a:avLst/>
          </a:prstGeom>
        </p:spPr>
        <p:txBody>
          <a:bodyPr spcFirstLastPara="1" wrap="square" lIns="121900" tIns="121900" rIns="121900" bIns="121900" anchor="b" anchorCtr="0">
            <a:noAutofit/>
          </a:bodyPr>
          <a:lstStyle/>
          <a:p>
            <a:r>
              <a:rPr lang="en" dirty="0"/>
              <a:t>Problem</a:t>
            </a:r>
            <a:endParaRPr dirty="0"/>
          </a:p>
        </p:txBody>
      </p:sp>
      <p:sp>
        <p:nvSpPr>
          <p:cNvPr id="573" name="Google Shape;573;p29"/>
          <p:cNvSpPr txBox="1">
            <a:spLocks noGrp="1"/>
          </p:cNvSpPr>
          <p:nvPr>
            <p:ph type="subTitle" idx="1"/>
          </p:nvPr>
        </p:nvSpPr>
        <p:spPr>
          <a:xfrm>
            <a:off x="1312293" y="2464480"/>
            <a:ext cx="3494000" cy="1483200"/>
          </a:xfrm>
          <a:prstGeom prst="rect">
            <a:avLst/>
          </a:prstGeom>
        </p:spPr>
        <p:txBody>
          <a:bodyPr spcFirstLastPara="1" wrap="square" lIns="121900" tIns="121900" rIns="121900" bIns="121900" anchor="t" anchorCtr="0">
            <a:noAutofit/>
          </a:bodyPr>
          <a:lstStyle/>
          <a:p>
            <a:pPr marL="0" indent="0" algn="just"/>
            <a:r>
              <a:rPr lang="en-US" sz="1467" dirty="0"/>
              <a:t>The marketing area envisioned that its entire products were distributed only through self-service and specialized channels, which was not a bad thing, but it wants to exploit the digital part and minimize some costs.</a:t>
            </a:r>
            <a:endParaRPr sz="1467" dirty="0"/>
          </a:p>
        </p:txBody>
      </p:sp>
      <p:sp>
        <p:nvSpPr>
          <p:cNvPr id="574" name="Google Shape;574;p29"/>
          <p:cNvSpPr txBox="1">
            <a:spLocks noGrp="1"/>
          </p:cNvSpPr>
          <p:nvPr>
            <p:ph type="ctrTitle" idx="2"/>
          </p:nvPr>
        </p:nvSpPr>
        <p:spPr>
          <a:xfrm>
            <a:off x="8534401" y="1594700"/>
            <a:ext cx="2382505" cy="770400"/>
          </a:xfrm>
          <a:prstGeom prst="rect">
            <a:avLst/>
          </a:prstGeom>
        </p:spPr>
        <p:txBody>
          <a:bodyPr spcFirstLastPara="1" wrap="square" lIns="121900" tIns="121900" rIns="121900" bIns="121900" anchor="b" anchorCtr="0">
            <a:noAutofit/>
          </a:bodyPr>
          <a:lstStyle/>
          <a:p>
            <a:r>
              <a:rPr lang="es-MX" dirty="0" err="1"/>
              <a:t>Opportunity</a:t>
            </a:r>
            <a:endParaRPr dirty="0"/>
          </a:p>
        </p:txBody>
      </p:sp>
      <p:sp>
        <p:nvSpPr>
          <p:cNvPr id="575" name="Google Shape;575;p29"/>
          <p:cNvSpPr txBox="1">
            <a:spLocks noGrp="1"/>
          </p:cNvSpPr>
          <p:nvPr>
            <p:ph type="subTitle" idx="3"/>
          </p:nvPr>
        </p:nvSpPr>
        <p:spPr>
          <a:xfrm>
            <a:off x="7424541" y="2512056"/>
            <a:ext cx="3650000" cy="1483200"/>
          </a:xfrm>
          <a:prstGeom prst="rect">
            <a:avLst/>
          </a:prstGeom>
        </p:spPr>
        <p:txBody>
          <a:bodyPr spcFirstLastPara="1" wrap="square" lIns="121900" tIns="121900" rIns="121900" bIns="121900" anchor="t" anchorCtr="0">
            <a:noAutofit/>
          </a:bodyPr>
          <a:lstStyle/>
          <a:p>
            <a:pPr marL="0" indent="0" algn="just"/>
            <a:r>
              <a:rPr lang="en-US" sz="1467" dirty="0"/>
              <a:t>KC wants his products to start being distributed through E-Commerce, so he wants to analyze his four star products and exploit this area of opportunity.</a:t>
            </a:r>
            <a:endParaRPr sz="1467" dirty="0"/>
          </a:p>
        </p:txBody>
      </p:sp>
      <p:grpSp>
        <p:nvGrpSpPr>
          <p:cNvPr id="576" name="Google Shape;576;p29"/>
          <p:cNvGrpSpPr/>
          <p:nvPr/>
        </p:nvGrpSpPr>
        <p:grpSpPr>
          <a:xfrm>
            <a:off x="3289064" y="3783673"/>
            <a:ext cx="6126433" cy="2456823"/>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cxnSp>
        <p:nvCxnSpPr>
          <p:cNvPr id="592" name="Google Shape;592;p29"/>
          <p:cNvCxnSpPr>
            <a:cxnSpLocks/>
            <a:stCxn id="572" idx="1"/>
          </p:cNvCxnSpPr>
          <p:nvPr/>
        </p:nvCxnSpPr>
        <p:spPr>
          <a:xfrm rot="10800000" flipH="1" flipV="1">
            <a:off x="1241645" y="1979901"/>
            <a:ext cx="3391600" cy="2936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9388105" y="1979900"/>
            <a:ext cx="1528800" cy="34184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1231512" y="4849380"/>
            <a:ext cx="161563" cy="161597"/>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5" name="Google Shape;595;p29"/>
          <p:cNvSpPr/>
          <p:nvPr/>
        </p:nvSpPr>
        <p:spPr>
          <a:xfrm>
            <a:off x="11042712" y="3947680"/>
            <a:ext cx="161563" cy="161597"/>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cxnSpLocks/>
          </p:cNvCxnSpPr>
          <p:nvPr/>
        </p:nvCxnSpPr>
        <p:spPr>
          <a:xfrm rot="5400000" flipH="1">
            <a:off x="1604233" y="2669800"/>
            <a:ext cx="3050400" cy="16356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5" name="Google Shape;1235;p43"/>
          <p:cNvSpPr txBox="1">
            <a:spLocks noGrp="1"/>
          </p:cNvSpPr>
          <p:nvPr>
            <p:ph type="body" idx="1"/>
          </p:nvPr>
        </p:nvSpPr>
        <p:spPr>
          <a:xfrm>
            <a:off x="3224809" y="1804377"/>
            <a:ext cx="6461451" cy="954000"/>
          </a:xfrm>
          <a:prstGeom prst="rect">
            <a:avLst/>
          </a:prstGeom>
        </p:spPr>
        <p:txBody>
          <a:bodyPr spcFirstLastPara="1" wrap="square" lIns="121900" tIns="121900" rIns="121900" bIns="121900" anchor="t" anchorCtr="0">
            <a:noAutofit/>
          </a:bodyPr>
          <a:lstStyle/>
          <a:p>
            <a:pPr marL="0" indent="0" algn="just">
              <a:spcAft>
                <a:spcPts val="2133"/>
              </a:spcAft>
              <a:buNone/>
            </a:pPr>
            <a:r>
              <a:rPr lang="en-US" dirty="0"/>
              <a:t>The data was generated in a fictitious way, the information was investigated and organized, so that we could offer information on the true products offered by the brand, but emphasizing that the figures are totally invented by the work team.</a:t>
            </a:r>
            <a:endParaRPr dirty="0"/>
          </a:p>
        </p:txBody>
      </p:sp>
      <p:sp>
        <p:nvSpPr>
          <p:cNvPr id="4" name="Google Shape;571;p29">
            <a:extLst>
              <a:ext uri="{FF2B5EF4-FFF2-40B4-BE49-F238E27FC236}">
                <a16:creationId xmlns:a16="http://schemas.microsoft.com/office/drawing/2014/main" id="{5ADE5778-5680-B0BA-AC92-A6A1CB504157}"/>
              </a:ext>
            </a:extLst>
          </p:cNvPr>
          <p:cNvSpPr txBox="1">
            <a:spLocks/>
          </p:cNvSpPr>
          <p:nvPr/>
        </p:nvSpPr>
        <p:spPr>
          <a:xfrm>
            <a:off x="329600" y="499517"/>
            <a:ext cx="8694903" cy="770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s-MX" sz="3200" kern="0" dirty="0">
                <a:solidFill>
                  <a:schemeClr val="bg1"/>
                </a:solidFill>
              </a:rPr>
              <a:t>Data 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BD83F42-B5B5-FDDD-9289-E2A4482ECF37}"/>
              </a:ext>
            </a:extLst>
          </p:cNvPr>
          <p:cNvSpPr>
            <a:spLocks noGrp="1"/>
          </p:cNvSpPr>
          <p:nvPr>
            <p:ph type="ctrTitle"/>
          </p:nvPr>
        </p:nvSpPr>
        <p:spPr>
          <a:xfrm>
            <a:off x="382911" y="474472"/>
            <a:ext cx="3582000" cy="770400"/>
          </a:xfrm>
        </p:spPr>
        <p:txBody>
          <a:bodyPr/>
          <a:lstStyle/>
          <a:p>
            <a:r>
              <a:rPr lang="es-MX" sz="3200" dirty="0"/>
              <a:t>Excel </a:t>
            </a:r>
            <a:r>
              <a:rPr lang="es-MX" sz="3200" dirty="0" err="1"/>
              <a:t>Analysis</a:t>
            </a:r>
            <a:endParaRPr lang="es-MX" sz="3200" dirty="0"/>
          </a:p>
        </p:txBody>
      </p:sp>
      <p:sp>
        <p:nvSpPr>
          <p:cNvPr id="4" name="Ellipse 26">
            <a:extLst>
              <a:ext uri="{FF2B5EF4-FFF2-40B4-BE49-F238E27FC236}">
                <a16:creationId xmlns:a16="http://schemas.microsoft.com/office/drawing/2014/main" id="{83ACCE68-DCF4-2D6E-D7BC-BBC3867C034B}"/>
              </a:ext>
            </a:extLst>
          </p:cNvPr>
          <p:cNvSpPr/>
          <p:nvPr/>
        </p:nvSpPr>
        <p:spPr bwMode="gray">
          <a:xfrm>
            <a:off x="3964911" y="3227066"/>
            <a:ext cx="1025659" cy="996665"/>
          </a:xfrm>
          <a:prstGeom prst="ellipse">
            <a:avLst/>
          </a:prstGeom>
          <a:solidFill>
            <a:srgbClr val="FFE600"/>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200" b="1" i="0" u="none" strike="noStrike" kern="0" cap="none" spc="0" normalizeH="0" baseline="0" noProof="0" dirty="0">
                <a:ln w="18415" cmpd="sng">
                  <a:noFill/>
                  <a:prstDash val="solid"/>
                </a:ln>
                <a:solidFill>
                  <a:srgbClr val="646464"/>
                </a:solidFill>
                <a:effectLst/>
                <a:uLnTx/>
                <a:uFillTx/>
                <a:cs typeface="Arial" charset="0"/>
              </a:rPr>
              <a:t>Product 1</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200" b="1" kern="0" dirty="0" err="1">
                <a:ln w="18415" cmpd="sng">
                  <a:noFill/>
                  <a:prstDash val="solid"/>
                </a:ln>
                <a:solidFill>
                  <a:srgbClr val="646464"/>
                </a:solidFill>
                <a:cs typeface="Arial" charset="0"/>
              </a:rPr>
              <a:t>Baberos</a:t>
            </a:r>
            <a:endParaRPr kumimoji="0" lang="en-US" sz="1200" b="1" i="0" u="none" strike="noStrike" kern="0" cap="none" spc="0" normalizeH="0" baseline="0" noProof="0" dirty="0">
              <a:ln w="18415" cmpd="sng">
                <a:noFill/>
                <a:prstDash val="solid"/>
              </a:ln>
              <a:solidFill>
                <a:srgbClr val="646464"/>
              </a:solidFill>
              <a:effectLst/>
              <a:uLnTx/>
              <a:uFillTx/>
              <a:cs typeface="Arial" charset="0"/>
            </a:endParaRPr>
          </a:p>
        </p:txBody>
      </p:sp>
      <p:sp>
        <p:nvSpPr>
          <p:cNvPr id="5" name="Rechteck 42">
            <a:extLst>
              <a:ext uri="{FF2B5EF4-FFF2-40B4-BE49-F238E27FC236}">
                <a16:creationId xmlns:a16="http://schemas.microsoft.com/office/drawing/2014/main" id="{31510CE7-0001-66BA-138D-7211D9BDB6F8}"/>
              </a:ext>
            </a:extLst>
          </p:cNvPr>
          <p:cNvSpPr/>
          <p:nvPr/>
        </p:nvSpPr>
        <p:spPr bwMode="gray">
          <a:xfrm flipH="1" flipV="1">
            <a:off x="4272162" y="2435118"/>
            <a:ext cx="4467022" cy="4340745"/>
          </a:xfrm>
          <a:prstGeom prst="rect">
            <a:avLst/>
          </a:prstGeom>
          <a:noFill/>
          <a:ln w="19050">
            <a:solidFill>
              <a:srgbClr val="999999"/>
            </a:solidFill>
            <a:prstDash val="dash"/>
            <a:round/>
            <a:headEnd/>
            <a:tailEnd/>
          </a:ln>
          <a:scene3d>
            <a:camera prst="perspectiveRelaxed" fov="4200000">
              <a:rot lat="2391341" lon="3395803" rev="14825403"/>
            </a:camera>
            <a:lightRig rig="threePt" dir="t">
              <a:rot lat="0" lon="0" rev="6600000"/>
            </a:lightRig>
          </a:scene3d>
          <a:sp3d z="15240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6" name="Rechteck 41">
            <a:extLst>
              <a:ext uri="{FF2B5EF4-FFF2-40B4-BE49-F238E27FC236}">
                <a16:creationId xmlns:a16="http://schemas.microsoft.com/office/drawing/2014/main" id="{07EBBCB9-90CB-5192-7382-7E8961A62DD7}"/>
              </a:ext>
            </a:extLst>
          </p:cNvPr>
          <p:cNvSpPr/>
          <p:nvPr/>
        </p:nvSpPr>
        <p:spPr bwMode="gray">
          <a:xfrm flipH="1" flipV="1">
            <a:off x="4272162" y="2435118"/>
            <a:ext cx="4467022" cy="4340745"/>
          </a:xfrm>
          <a:prstGeom prst="rect">
            <a:avLst/>
          </a:prstGeom>
          <a:noFill/>
          <a:ln w="19050">
            <a:solidFill>
              <a:srgbClr val="999999"/>
            </a:solidFill>
            <a:prstDash val="dash"/>
            <a:round/>
            <a:headEnd/>
            <a:tailEnd/>
          </a:ln>
          <a:scene3d>
            <a:camera prst="perspectiveRelaxed" fov="4200000">
              <a:rot lat="2391341" lon="3395803" rev="14825403"/>
            </a:camera>
            <a:lightRig rig="threePt" dir="t">
              <a:rot lat="0" lon="0" rev="6600000"/>
            </a:lightRig>
          </a:scene3d>
          <a:sp3d z="7620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3" name="Rechteck 91">
            <a:extLst>
              <a:ext uri="{FF2B5EF4-FFF2-40B4-BE49-F238E27FC236}">
                <a16:creationId xmlns:a16="http://schemas.microsoft.com/office/drawing/2014/main" id="{D493D6E2-29E5-5C66-4FED-595E1E8BCB59}"/>
              </a:ext>
            </a:extLst>
          </p:cNvPr>
          <p:cNvSpPr/>
          <p:nvPr/>
        </p:nvSpPr>
        <p:spPr bwMode="gray">
          <a:xfrm>
            <a:off x="9017820" y="4944426"/>
            <a:ext cx="646755"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a:ln>
                  <a:noFill/>
                </a:ln>
                <a:solidFill>
                  <a:schemeClr val="bg1"/>
                </a:solidFill>
                <a:effectLst/>
                <a:uLnTx/>
                <a:uFillTx/>
                <a:latin typeface="Arial"/>
                <a:ea typeface="+mn-ea"/>
                <a:cs typeface="+mn-cs"/>
              </a:rPr>
              <a:t>100%</a:t>
            </a:r>
            <a:endParaRPr kumimoji="0" lang="en-US" sz="1800" b="0" i="0" u="none" strike="noStrike" kern="0" cap="none" spc="0" normalizeH="0" baseline="0" noProof="0" dirty="0">
              <a:ln>
                <a:noFill/>
              </a:ln>
              <a:solidFill>
                <a:schemeClr val="bg1"/>
              </a:solidFill>
              <a:effectLst/>
              <a:uLnTx/>
              <a:uFillTx/>
              <a:latin typeface="Arial"/>
              <a:ea typeface="+mn-ea"/>
              <a:cs typeface="+mn-cs"/>
            </a:endParaRPr>
          </a:p>
        </p:txBody>
      </p:sp>
      <p:sp>
        <p:nvSpPr>
          <p:cNvPr id="24" name="Rechteck 92">
            <a:extLst>
              <a:ext uri="{FF2B5EF4-FFF2-40B4-BE49-F238E27FC236}">
                <a16:creationId xmlns:a16="http://schemas.microsoft.com/office/drawing/2014/main" id="{17D81E3D-BA72-AC16-168A-2DEBD038C063}"/>
              </a:ext>
            </a:extLst>
          </p:cNvPr>
          <p:cNvSpPr/>
          <p:nvPr/>
        </p:nvSpPr>
        <p:spPr bwMode="gray">
          <a:xfrm>
            <a:off x="7181615" y="6356773"/>
            <a:ext cx="365558"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a:ln>
                  <a:noFill/>
                </a:ln>
                <a:solidFill>
                  <a:schemeClr val="bg1"/>
                </a:solidFill>
                <a:effectLst/>
                <a:uLnTx/>
                <a:uFillTx/>
                <a:latin typeface="Arial"/>
                <a:ea typeface="+mn-ea"/>
                <a:cs typeface="+mn-cs"/>
              </a:rPr>
              <a:t>0%</a:t>
            </a:r>
            <a:endParaRPr kumimoji="0" lang="en-US" sz="1800" b="0" i="0" u="none" strike="noStrike" kern="0" cap="none" spc="0" normalizeH="0" baseline="0" noProof="0" dirty="0">
              <a:ln>
                <a:noFill/>
              </a:ln>
              <a:solidFill>
                <a:schemeClr val="bg1"/>
              </a:solidFill>
              <a:effectLst/>
              <a:uLnTx/>
              <a:uFillTx/>
              <a:latin typeface="Arial"/>
              <a:ea typeface="+mn-ea"/>
              <a:cs typeface="+mn-cs"/>
            </a:endParaRPr>
          </a:p>
        </p:txBody>
      </p:sp>
      <p:sp>
        <p:nvSpPr>
          <p:cNvPr id="25" name="Rechteck 94">
            <a:extLst>
              <a:ext uri="{FF2B5EF4-FFF2-40B4-BE49-F238E27FC236}">
                <a16:creationId xmlns:a16="http://schemas.microsoft.com/office/drawing/2014/main" id="{DE5B0212-7314-5BFD-A0D9-F442064F5A88}"/>
              </a:ext>
            </a:extLst>
          </p:cNvPr>
          <p:cNvSpPr/>
          <p:nvPr/>
        </p:nvSpPr>
        <p:spPr bwMode="gray">
          <a:xfrm>
            <a:off x="8151063" y="5644204"/>
            <a:ext cx="506156"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Arial"/>
                <a:ea typeface="+mn-ea"/>
                <a:cs typeface="+mn-cs"/>
              </a:rPr>
              <a:t>50%</a:t>
            </a:r>
          </a:p>
        </p:txBody>
      </p:sp>
      <p:sp>
        <p:nvSpPr>
          <p:cNvPr id="29" name="Ellipse 97">
            <a:extLst>
              <a:ext uri="{FF2B5EF4-FFF2-40B4-BE49-F238E27FC236}">
                <a16:creationId xmlns:a16="http://schemas.microsoft.com/office/drawing/2014/main" id="{22E5564A-FBF6-6447-5F30-2CD03250580A}"/>
              </a:ext>
            </a:extLst>
          </p:cNvPr>
          <p:cNvSpPr/>
          <p:nvPr/>
        </p:nvSpPr>
        <p:spPr bwMode="gray">
          <a:xfrm>
            <a:off x="7574524" y="3011729"/>
            <a:ext cx="1553066" cy="1460654"/>
          </a:xfrm>
          <a:prstGeom prst="ellipse">
            <a:avLst/>
          </a:prstGeom>
          <a:noFill/>
          <a:ln w="28575">
            <a:solidFill>
              <a:srgbClr val="33CCCC"/>
            </a:solidFill>
            <a:prstDash val="dash"/>
            <a:round/>
            <a:headEnd/>
            <a:tailEnd/>
          </a:ln>
          <a:effectLst/>
        </p:spPr>
        <p:txBody>
          <a:bodyPr wrap="none" lIns="0" rIns="0" rtlCol="0" anchor="ctr"/>
          <a:lstStyle/>
          <a:p>
            <a:pPr lvl="0" algn="ctr"/>
            <a:r>
              <a:rPr kumimoji="0" lang="en-US" sz="1200" b="1" i="0" u="none" strike="noStrike" kern="0" cap="none" spc="0" normalizeH="0" baseline="0" noProof="0" dirty="0">
                <a:ln>
                  <a:noFill/>
                </a:ln>
                <a:solidFill>
                  <a:srgbClr val="33CCCC"/>
                </a:solidFill>
                <a:effectLst/>
                <a:uLnTx/>
                <a:uFillTx/>
              </a:rPr>
              <a:t>Growth of the 4 </a:t>
            </a:r>
          </a:p>
          <a:p>
            <a:pPr lvl="0" algn="ctr"/>
            <a:r>
              <a:rPr kumimoji="0" lang="en-US" sz="1200" b="1" i="0" u="none" strike="noStrike" kern="0" cap="none" spc="0" normalizeH="0" baseline="0" noProof="0" dirty="0">
                <a:ln>
                  <a:noFill/>
                </a:ln>
                <a:solidFill>
                  <a:srgbClr val="33CCCC"/>
                </a:solidFill>
                <a:effectLst/>
                <a:uLnTx/>
                <a:uFillTx/>
              </a:rPr>
              <a:t>sub-segments </a:t>
            </a:r>
          </a:p>
          <a:p>
            <a:pPr lvl="0" algn="ctr"/>
            <a:r>
              <a:rPr kumimoji="0" lang="en-US" sz="1200" b="1" i="0" u="none" strike="noStrike" kern="0" cap="none" spc="0" normalizeH="0" baseline="0" noProof="0" dirty="0">
                <a:ln>
                  <a:noFill/>
                </a:ln>
                <a:solidFill>
                  <a:srgbClr val="33CCCC"/>
                </a:solidFill>
                <a:effectLst/>
                <a:uLnTx/>
                <a:uFillTx/>
              </a:rPr>
              <a:t>of INFANTI</a:t>
            </a:r>
          </a:p>
        </p:txBody>
      </p:sp>
      <p:grpSp>
        <p:nvGrpSpPr>
          <p:cNvPr id="30" name="Gruppieren 11">
            <a:extLst>
              <a:ext uri="{FF2B5EF4-FFF2-40B4-BE49-F238E27FC236}">
                <a16:creationId xmlns:a16="http://schemas.microsoft.com/office/drawing/2014/main" id="{503A0FA7-9593-8509-1A6E-DF9FC2B78EB1}"/>
              </a:ext>
            </a:extLst>
          </p:cNvPr>
          <p:cNvGrpSpPr/>
          <p:nvPr/>
        </p:nvGrpSpPr>
        <p:grpSpPr bwMode="gray">
          <a:xfrm>
            <a:off x="3641710" y="2956092"/>
            <a:ext cx="1619832" cy="1574041"/>
            <a:chOff x="1795806" y="2339404"/>
            <a:chExt cx="1477448" cy="1477448"/>
          </a:xfrm>
          <a:effectLst/>
        </p:grpSpPr>
        <p:sp>
          <p:nvSpPr>
            <p:cNvPr id="31" name="Ellipse 99">
              <a:extLst>
                <a:ext uri="{FF2B5EF4-FFF2-40B4-BE49-F238E27FC236}">
                  <a16:creationId xmlns:a16="http://schemas.microsoft.com/office/drawing/2014/main" id="{861A5BF7-4A7C-41B0-C92A-EDA971A62457}"/>
                </a:ext>
              </a:extLst>
            </p:cNvPr>
            <p:cNvSpPr/>
            <p:nvPr/>
          </p:nvSpPr>
          <p:spPr bwMode="gray">
            <a:xfrm>
              <a:off x="1795806" y="2339404"/>
              <a:ext cx="1477448" cy="1477448"/>
            </a:xfrm>
            <a:prstGeom prst="ellipse">
              <a:avLst/>
            </a:prstGeom>
            <a:noFill/>
            <a:ln w="38100">
              <a:solidFill>
                <a:srgbClr val="FFE600"/>
              </a:solidFill>
              <a:prstDash val="dash"/>
              <a:round/>
              <a:headEnd/>
              <a:tailEnd/>
            </a:ln>
            <a:effectLst/>
          </p:spPr>
          <p:txBody>
            <a:bodyPr wrap="none"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000000"/>
                </a:solidFill>
                <a:effectLst/>
                <a:uLnTx/>
                <a:uFillTx/>
              </a:endParaRPr>
            </a:p>
          </p:txBody>
        </p:sp>
        <p:grpSp>
          <p:nvGrpSpPr>
            <p:cNvPr id="32" name="Gruppieren 10">
              <a:extLst>
                <a:ext uri="{FF2B5EF4-FFF2-40B4-BE49-F238E27FC236}">
                  <a16:creationId xmlns:a16="http://schemas.microsoft.com/office/drawing/2014/main" id="{56C7EDB4-0F55-7CFF-8DDF-2B7EB60A52E0}"/>
                </a:ext>
              </a:extLst>
            </p:cNvPr>
            <p:cNvGrpSpPr/>
            <p:nvPr/>
          </p:nvGrpSpPr>
          <p:grpSpPr bwMode="gray">
            <a:xfrm>
              <a:off x="2534530" y="2395040"/>
              <a:ext cx="0" cy="1366176"/>
              <a:chOff x="2534530" y="2450676"/>
              <a:chExt cx="0" cy="1366176"/>
            </a:xfrm>
          </p:grpSpPr>
          <p:cxnSp>
            <p:nvCxnSpPr>
              <p:cNvPr id="36" name="Gerade Verbindung mit Pfeil 104">
                <a:extLst>
                  <a:ext uri="{FF2B5EF4-FFF2-40B4-BE49-F238E27FC236}">
                    <a16:creationId xmlns:a16="http://schemas.microsoft.com/office/drawing/2014/main" id="{EFFBFCE4-27FA-F144-E5AD-121DE26D78CA}"/>
                  </a:ext>
                </a:extLst>
              </p:cNvPr>
              <p:cNvCxnSpPr/>
              <p:nvPr/>
            </p:nvCxnSpPr>
            <p:spPr bwMode="gray">
              <a:xfrm>
                <a:off x="2534530" y="3662075"/>
                <a:ext cx="0" cy="154777"/>
              </a:xfrm>
              <a:prstGeom prst="straightConnector1">
                <a:avLst/>
              </a:prstGeom>
              <a:noFill/>
              <a:ln w="38100" cap="flat" cmpd="sng" algn="ctr">
                <a:solidFill>
                  <a:srgbClr val="FFE600"/>
                </a:solidFill>
                <a:prstDash val="solid"/>
                <a:headEnd type="none" w="med" len="med"/>
                <a:tailEnd type="triangle" w="med" len="med"/>
              </a:ln>
              <a:effectLst/>
            </p:spPr>
          </p:cxnSp>
          <p:cxnSp>
            <p:nvCxnSpPr>
              <p:cNvPr id="37" name="Gerade Verbindung mit Pfeil 105">
                <a:extLst>
                  <a:ext uri="{FF2B5EF4-FFF2-40B4-BE49-F238E27FC236}">
                    <a16:creationId xmlns:a16="http://schemas.microsoft.com/office/drawing/2014/main" id="{AC0C3CBA-224C-B48A-0936-7BA5E8FE3C29}"/>
                  </a:ext>
                </a:extLst>
              </p:cNvPr>
              <p:cNvCxnSpPr/>
              <p:nvPr/>
            </p:nvCxnSpPr>
            <p:spPr bwMode="gray">
              <a:xfrm flipV="1">
                <a:off x="2534530" y="2450676"/>
                <a:ext cx="0" cy="154777"/>
              </a:xfrm>
              <a:prstGeom prst="straightConnector1">
                <a:avLst/>
              </a:prstGeom>
              <a:noFill/>
              <a:ln w="28575" cap="flat" cmpd="sng" algn="ctr">
                <a:solidFill>
                  <a:srgbClr val="808080"/>
                </a:solidFill>
                <a:prstDash val="solid"/>
                <a:headEnd type="none" w="med" len="med"/>
                <a:tailEnd type="triangle" w="med" len="med"/>
              </a:ln>
              <a:effectLst/>
            </p:spPr>
          </p:cxnSp>
        </p:grpSp>
        <p:grpSp>
          <p:nvGrpSpPr>
            <p:cNvPr id="33" name="Gruppieren 9">
              <a:extLst>
                <a:ext uri="{FF2B5EF4-FFF2-40B4-BE49-F238E27FC236}">
                  <a16:creationId xmlns:a16="http://schemas.microsoft.com/office/drawing/2014/main" id="{849FDEF5-B55A-661A-88A8-127782789476}"/>
                </a:ext>
              </a:extLst>
            </p:cNvPr>
            <p:cNvGrpSpPr/>
            <p:nvPr/>
          </p:nvGrpSpPr>
          <p:grpSpPr bwMode="gray">
            <a:xfrm>
              <a:off x="1860060" y="3078130"/>
              <a:ext cx="1348941" cy="0"/>
              <a:chOff x="1924313" y="3078130"/>
              <a:chExt cx="1348941" cy="0"/>
            </a:xfrm>
          </p:grpSpPr>
          <p:cxnSp>
            <p:nvCxnSpPr>
              <p:cNvPr id="34" name="Gerade Verbindung mit Pfeil 102">
                <a:extLst>
                  <a:ext uri="{FF2B5EF4-FFF2-40B4-BE49-F238E27FC236}">
                    <a16:creationId xmlns:a16="http://schemas.microsoft.com/office/drawing/2014/main" id="{F542EE7A-D59B-7919-AC83-5A5E1BB58370}"/>
                  </a:ext>
                </a:extLst>
              </p:cNvPr>
              <p:cNvCxnSpPr/>
              <p:nvPr/>
            </p:nvCxnSpPr>
            <p:spPr bwMode="gray">
              <a:xfrm rot="5400000">
                <a:off x="2001702" y="3000741"/>
                <a:ext cx="0" cy="154777"/>
              </a:xfrm>
              <a:prstGeom prst="straightConnector1">
                <a:avLst/>
              </a:prstGeom>
              <a:noFill/>
              <a:ln w="38100" cap="flat" cmpd="sng" algn="ctr">
                <a:solidFill>
                  <a:srgbClr val="FFE600"/>
                </a:solidFill>
                <a:prstDash val="solid"/>
                <a:headEnd type="none" w="med" len="med"/>
                <a:tailEnd type="triangle" w="med" len="med"/>
              </a:ln>
              <a:effectLst/>
            </p:spPr>
          </p:cxnSp>
          <p:cxnSp>
            <p:nvCxnSpPr>
              <p:cNvPr id="35" name="Gerade Verbindung mit Pfeil 103">
                <a:extLst>
                  <a:ext uri="{FF2B5EF4-FFF2-40B4-BE49-F238E27FC236}">
                    <a16:creationId xmlns:a16="http://schemas.microsoft.com/office/drawing/2014/main" id="{F50E993F-895F-5BCA-FD06-A8BC06A684A6}"/>
                  </a:ext>
                </a:extLst>
              </p:cNvPr>
              <p:cNvCxnSpPr/>
              <p:nvPr/>
            </p:nvCxnSpPr>
            <p:spPr bwMode="gray">
              <a:xfrm rot="5400000" flipV="1">
                <a:off x="3195866" y="3000741"/>
                <a:ext cx="0" cy="154777"/>
              </a:xfrm>
              <a:prstGeom prst="straightConnector1">
                <a:avLst/>
              </a:prstGeom>
              <a:noFill/>
              <a:ln w="38100" cap="flat" cmpd="sng" algn="ctr">
                <a:solidFill>
                  <a:srgbClr val="FFE600"/>
                </a:solidFill>
                <a:prstDash val="solid"/>
                <a:headEnd type="none" w="med" len="med"/>
                <a:tailEnd type="triangle" w="med" len="med"/>
              </a:ln>
              <a:effectLst/>
            </p:spPr>
          </p:cxnSp>
        </p:grpSp>
      </p:grpSp>
      <p:sp>
        <p:nvSpPr>
          <p:cNvPr id="38" name="Rectangle 19">
            <a:extLst>
              <a:ext uri="{FF2B5EF4-FFF2-40B4-BE49-F238E27FC236}">
                <a16:creationId xmlns:a16="http://schemas.microsoft.com/office/drawing/2014/main" id="{168B3E1B-EA5F-E62A-E21B-0680A7752191}"/>
              </a:ext>
            </a:extLst>
          </p:cNvPr>
          <p:cNvSpPr>
            <a:spLocks noChangeArrowheads="1"/>
          </p:cNvSpPr>
          <p:nvPr/>
        </p:nvSpPr>
        <p:spPr bwMode="gray">
          <a:xfrm>
            <a:off x="4112055" y="2440888"/>
            <a:ext cx="755147" cy="442035"/>
          </a:xfrm>
          <a:prstGeom prst="rect">
            <a:avLst/>
          </a:prstGeom>
          <a:noFill/>
          <a:ln w="9525">
            <a:noFill/>
            <a:prstDash val="solid"/>
            <a:miter lim="800000"/>
            <a:headEnd/>
            <a:tailEnd/>
          </a:ln>
          <a:effectLst/>
        </p:spPr>
        <p:txBody>
          <a:bodyPr wrap="square" lIns="36000" tIns="36000" rIns="36000" bIns="36000" anchor="ctr">
            <a:spAutoFit/>
          </a:bodyPr>
          <a:lstStyle/>
          <a:p>
            <a:pPr algn="ctr" defTabSz="801688" eaLnBrk="0" hangingPunct="0">
              <a:defRPr/>
            </a:pPr>
            <a:r>
              <a:rPr lang="en-US" sz="1200" b="1" noProof="1">
                <a:solidFill>
                  <a:srgbClr val="FFFF00"/>
                </a:solidFill>
                <a:cs typeface="Arial" charset="0"/>
              </a:rPr>
              <a:t>Maximize</a:t>
            </a:r>
            <a:br>
              <a:rPr lang="en-US" sz="1200" b="1" noProof="1">
                <a:solidFill>
                  <a:srgbClr val="FFFF00"/>
                </a:solidFill>
                <a:cs typeface="Arial" charset="0"/>
              </a:rPr>
            </a:br>
            <a:r>
              <a:rPr lang="en-US" sz="1200" b="1" noProof="1">
                <a:solidFill>
                  <a:srgbClr val="FFFF00"/>
                </a:solidFill>
                <a:cs typeface="Arial" charset="0"/>
              </a:rPr>
              <a:t>Profits</a:t>
            </a:r>
          </a:p>
        </p:txBody>
      </p:sp>
      <p:sp>
        <p:nvSpPr>
          <p:cNvPr id="40" name="Freihandform 60">
            <a:extLst>
              <a:ext uri="{FF2B5EF4-FFF2-40B4-BE49-F238E27FC236}">
                <a16:creationId xmlns:a16="http://schemas.microsoft.com/office/drawing/2014/main" id="{BD89EC11-484D-4CE1-5BFE-40C63E7ECD9D}"/>
              </a:ext>
            </a:extLst>
          </p:cNvPr>
          <p:cNvSpPr/>
          <p:nvPr/>
        </p:nvSpPr>
        <p:spPr bwMode="gray">
          <a:xfrm rot="7919749" flipH="1" flipV="1">
            <a:off x="5878484" y="3270642"/>
            <a:ext cx="545515" cy="1838994"/>
          </a:xfrm>
          <a:custGeom>
            <a:avLst/>
            <a:gdLst>
              <a:gd name="connsiteX0" fmla="*/ 0 w 315790"/>
              <a:gd name="connsiteY0" fmla="*/ 0 h 990600"/>
              <a:gd name="connsiteX1" fmla="*/ 304800 w 315790"/>
              <a:gd name="connsiteY1" fmla="*/ 466725 h 990600"/>
              <a:gd name="connsiteX2" fmla="*/ 219075 w 315790"/>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78719"/>
              <a:gd name="connsiteY0" fmla="*/ 0 h 990600"/>
              <a:gd name="connsiteX1" fmla="*/ 259222 w 278719"/>
              <a:gd name="connsiteY1" fmla="*/ 248405 h 990600"/>
              <a:gd name="connsiteX2" fmla="*/ 219075 w 278719"/>
              <a:gd name="connsiteY2" fmla="*/ 990600 h 990600"/>
              <a:gd name="connsiteX0" fmla="*/ 0 w 304734"/>
              <a:gd name="connsiteY0" fmla="*/ 5625 h 996225"/>
              <a:gd name="connsiteX1" fmla="*/ 259222 w 304734"/>
              <a:gd name="connsiteY1" fmla="*/ 254030 h 996225"/>
              <a:gd name="connsiteX2" fmla="*/ 219075 w 304734"/>
              <a:gd name="connsiteY2" fmla="*/ 996225 h 996225"/>
              <a:gd name="connsiteX0" fmla="*/ 0 w 296765"/>
              <a:gd name="connsiteY0" fmla="*/ 0 h 990600"/>
              <a:gd name="connsiteX1" fmla="*/ 259222 w 296765"/>
              <a:gd name="connsiteY1" fmla="*/ 248405 h 990600"/>
              <a:gd name="connsiteX2" fmla="*/ 219075 w 296765"/>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0371"/>
              <a:gd name="connsiteY0" fmla="*/ 0 h 990600"/>
              <a:gd name="connsiteX1" fmla="*/ 256419 w 290371"/>
              <a:gd name="connsiteY1" fmla="*/ 268989 h 990600"/>
              <a:gd name="connsiteX2" fmla="*/ 219075 w 290371"/>
              <a:gd name="connsiteY2" fmla="*/ 990600 h 990600"/>
              <a:gd name="connsiteX0" fmla="*/ 0 w 278923"/>
              <a:gd name="connsiteY0" fmla="*/ 0 h 990600"/>
              <a:gd name="connsiteX1" fmla="*/ 240830 w 278923"/>
              <a:gd name="connsiteY1" fmla="*/ 287778 h 990600"/>
              <a:gd name="connsiteX2" fmla="*/ 219075 w 27892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74066"/>
              <a:gd name="connsiteY0" fmla="*/ 0 h 990600"/>
              <a:gd name="connsiteX1" fmla="*/ 260467 w 274066"/>
              <a:gd name="connsiteY1" fmla="*/ 451442 h 990600"/>
              <a:gd name="connsiteX2" fmla="*/ 219075 w 274066"/>
              <a:gd name="connsiteY2" fmla="*/ 990600 h 990600"/>
              <a:gd name="connsiteX0" fmla="*/ 0 w 293385"/>
              <a:gd name="connsiteY0" fmla="*/ 0 h 990600"/>
              <a:gd name="connsiteX1" fmla="*/ 283282 w 293385"/>
              <a:gd name="connsiteY1" fmla="*/ 481724 h 990600"/>
              <a:gd name="connsiteX2" fmla="*/ 219075 w 293385"/>
              <a:gd name="connsiteY2" fmla="*/ 990600 h 990600"/>
              <a:gd name="connsiteX0" fmla="*/ 0 w 290949"/>
              <a:gd name="connsiteY0" fmla="*/ 0 h 990600"/>
              <a:gd name="connsiteX1" fmla="*/ 283282 w 290949"/>
              <a:gd name="connsiteY1" fmla="*/ 481724 h 990600"/>
              <a:gd name="connsiteX2" fmla="*/ 219075 w 290949"/>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5324"/>
              <a:gd name="connsiteY0" fmla="*/ 0 h 990600"/>
              <a:gd name="connsiteX1" fmla="*/ 277763 w 285324"/>
              <a:gd name="connsiteY1" fmla="*/ 461890 h 990600"/>
              <a:gd name="connsiteX2" fmla="*/ 219075 w 285324"/>
              <a:gd name="connsiteY2" fmla="*/ 990600 h 990600"/>
              <a:gd name="connsiteX0" fmla="*/ 0 w 245170"/>
              <a:gd name="connsiteY0" fmla="*/ 0 h 990600"/>
              <a:gd name="connsiteX1" fmla="*/ 220686 w 245170"/>
              <a:gd name="connsiteY1" fmla="*/ 418613 h 990600"/>
              <a:gd name="connsiteX2" fmla="*/ 219075 w 245170"/>
              <a:gd name="connsiteY2" fmla="*/ 990600 h 990600"/>
              <a:gd name="connsiteX0" fmla="*/ 0 w 238942"/>
              <a:gd name="connsiteY0" fmla="*/ 0 h 990600"/>
              <a:gd name="connsiteX1" fmla="*/ 202677 w 238942"/>
              <a:gd name="connsiteY1" fmla="*/ 442121 h 990600"/>
              <a:gd name="connsiteX2" fmla="*/ 219075 w 238942"/>
              <a:gd name="connsiteY2" fmla="*/ 990600 h 990600"/>
              <a:gd name="connsiteX0" fmla="*/ 0 w 244895"/>
              <a:gd name="connsiteY0" fmla="*/ 0 h 990600"/>
              <a:gd name="connsiteX1" fmla="*/ 202677 w 244895"/>
              <a:gd name="connsiteY1" fmla="*/ 442121 h 990600"/>
              <a:gd name="connsiteX2" fmla="*/ 219075 w 244895"/>
              <a:gd name="connsiteY2" fmla="*/ 990600 h 990600"/>
              <a:gd name="connsiteX0" fmla="*/ 0 w 247455"/>
              <a:gd name="connsiteY0" fmla="*/ 0 h 990600"/>
              <a:gd name="connsiteX1" fmla="*/ 202677 w 247455"/>
              <a:gd name="connsiteY1" fmla="*/ 442121 h 990600"/>
              <a:gd name="connsiteX2" fmla="*/ 219075 w 247455"/>
              <a:gd name="connsiteY2" fmla="*/ 990600 h 990600"/>
            </a:gdLst>
            <a:ahLst/>
            <a:cxnLst>
              <a:cxn ang="0">
                <a:pos x="connsiteX0" y="connsiteY0"/>
              </a:cxn>
              <a:cxn ang="0">
                <a:pos x="connsiteX1" y="connsiteY1"/>
              </a:cxn>
              <a:cxn ang="0">
                <a:pos x="connsiteX2" y="connsiteY2"/>
              </a:cxn>
            </a:cxnLst>
            <a:rect l="l" t="t" r="r" b="b"/>
            <a:pathLst>
              <a:path w="247455" h="990600">
                <a:moveTo>
                  <a:pt x="0" y="0"/>
                </a:moveTo>
                <a:cubicBezTo>
                  <a:pt x="2190" y="3206"/>
                  <a:pt x="147776" y="232514"/>
                  <a:pt x="202677" y="442121"/>
                </a:cubicBezTo>
                <a:cubicBezTo>
                  <a:pt x="257578" y="651728"/>
                  <a:pt x="260728" y="829613"/>
                  <a:pt x="219075" y="990600"/>
                </a:cubicBezTo>
              </a:path>
            </a:pathLst>
          </a:custGeom>
          <a:noFill/>
          <a:ln w="38100" cap="flat" cmpd="sng" algn="ctr">
            <a:solidFill>
              <a:srgbClr val="FFE600"/>
            </a:solidFill>
            <a:prstDash val="solid"/>
            <a:headEnd type="none" w="lg" len="lg"/>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Arial"/>
              <a:ea typeface="+mn-ea"/>
              <a:cs typeface="+mn-cs"/>
            </a:endParaRPr>
          </a:p>
        </p:txBody>
      </p:sp>
      <p:sp>
        <p:nvSpPr>
          <p:cNvPr id="41" name="Ellipse 28">
            <a:extLst>
              <a:ext uri="{FF2B5EF4-FFF2-40B4-BE49-F238E27FC236}">
                <a16:creationId xmlns:a16="http://schemas.microsoft.com/office/drawing/2014/main" id="{27DB01AF-6159-3F1C-CF4F-0C74C9247850}"/>
              </a:ext>
            </a:extLst>
          </p:cNvPr>
          <p:cNvSpPr/>
          <p:nvPr/>
        </p:nvSpPr>
        <p:spPr bwMode="gray">
          <a:xfrm>
            <a:off x="5974725" y="2369023"/>
            <a:ext cx="1405735" cy="1365996"/>
          </a:xfrm>
          <a:prstGeom prst="ellipse">
            <a:avLst/>
          </a:prstGeom>
          <a:solidFill>
            <a:srgbClr val="808080"/>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400" b="1" i="0" u="none" strike="noStrike" kern="0" cap="none" spc="0" normalizeH="0" baseline="0" noProof="0" dirty="0">
                <a:ln w="18415" cmpd="sng">
                  <a:noFill/>
                  <a:prstDash val="solid"/>
                </a:ln>
                <a:solidFill>
                  <a:srgbClr val="FFFFFF"/>
                </a:solidFill>
                <a:effectLst/>
                <a:uLnTx/>
                <a:uFillTx/>
                <a:cs typeface="Arial" charset="0"/>
              </a:rPr>
              <a:t>Product 2</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400" b="1" kern="0" dirty="0" err="1">
                <a:ln w="18415" cmpd="sng">
                  <a:noFill/>
                  <a:prstDash val="solid"/>
                </a:ln>
                <a:solidFill>
                  <a:srgbClr val="FFFFFF"/>
                </a:solidFill>
                <a:cs typeface="Arial" charset="0"/>
              </a:rPr>
              <a:t>Vasos</a:t>
            </a:r>
            <a:endParaRPr kumimoji="0" lang="en-US" sz="1400" b="1" i="0" u="none" strike="noStrike" kern="0" cap="none" spc="0" normalizeH="0" baseline="0" noProof="0" dirty="0">
              <a:ln w="18415" cmpd="sng">
                <a:noFill/>
                <a:prstDash val="solid"/>
              </a:ln>
              <a:solidFill>
                <a:srgbClr val="FFFFFF"/>
              </a:solidFill>
              <a:effectLst/>
              <a:uLnTx/>
              <a:uFillTx/>
              <a:cs typeface="Arial" charset="0"/>
            </a:endParaRPr>
          </a:p>
        </p:txBody>
      </p:sp>
      <p:sp>
        <p:nvSpPr>
          <p:cNvPr id="42" name="Ellipse 23">
            <a:extLst>
              <a:ext uri="{FF2B5EF4-FFF2-40B4-BE49-F238E27FC236}">
                <a16:creationId xmlns:a16="http://schemas.microsoft.com/office/drawing/2014/main" id="{F896BAF8-B396-B396-5275-E2B8D58BA04F}"/>
              </a:ext>
            </a:extLst>
          </p:cNvPr>
          <p:cNvSpPr/>
          <p:nvPr/>
        </p:nvSpPr>
        <p:spPr bwMode="gray">
          <a:xfrm>
            <a:off x="6877087" y="4611344"/>
            <a:ext cx="717531" cy="697247"/>
          </a:xfrm>
          <a:prstGeom prst="ellipse">
            <a:avLst/>
          </a:prstGeom>
          <a:solidFill>
            <a:srgbClr val="999999"/>
          </a:solidFill>
          <a:ln w="25400" cap="flat" cmpd="sng" algn="ctr">
            <a:noFill/>
            <a:prstDash val="solid"/>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000" b="1" i="0" u="none" strike="noStrike" kern="0" cap="none" spc="0" normalizeH="0" baseline="0" noProof="0" dirty="0">
                <a:ln w="18415" cmpd="sng">
                  <a:noFill/>
                  <a:prstDash val="solid"/>
                </a:ln>
                <a:solidFill>
                  <a:srgbClr val="FFFFFF"/>
                </a:solidFill>
                <a:effectLst/>
                <a:uLnTx/>
                <a:uFillTx/>
                <a:latin typeface="Arial"/>
                <a:ea typeface="+mn-ea"/>
                <a:cs typeface="Arial" charset="0"/>
              </a:rPr>
              <a:t>Product 4</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000" b="1" kern="0" dirty="0" err="1">
                <a:ln w="18415" cmpd="sng">
                  <a:noFill/>
                  <a:prstDash val="solid"/>
                </a:ln>
                <a:solidFill>
                  <a:srgbClr val="FFFFFF"/>
                </a:solidFill>
                <a:latin typeface="Arial"/>
                <a:cs typeface="Arial" charset="0"/>
              </a:rPr>
              <a:t>Mamilas</a:t>
            </a:r>
            <a:endParaRPr kumimoji="0" lang="en-US" sz="1000" b="1" i="0" u="none" strike="noStrike" kern="0" cap="none" spc="0" normalizeH="0" baseline="0" noProof="0" dirty="0">
              <a:ln w="18415" cmpd="sng">
                <a:noFill/>
                <a:prstDash val="solid"/>
              </a:ln>
              <a:solidFill>
                <a:srgbClr val="FFFFFF"/>
              </a:solidFill>
              <a:effectLst/>
              <a:uLnTx/>
              <a:uFillTx/>
              <a:latin typeface="Arial"/>
              <a:ea typeface="+mn-ea"/>
              <a:cs typeface="Arial" charset="0"/>
            </a:endParaRPr>
          </a:p>
        </p:txBody>
      </p:sp>
      <p:sp>
        <p:nvSpPr>
          <p:cNvPr id="43" name="Ellipse 24">
            <a:extLst>
              <a:ext uri="{FF2B5EF4-FFF2-40B4-BE49-F238E27FC236}">
                <a16:creationId xmlns:a16="http://schemas.microsoft.com/office/drawing/2014/main" id="{AC0839FD-8844-C10C-98EC-AE46C83AB7A4}"/>
              </a:ext>
            </a:extLst>
          </p:cNvPr>
          <p:cNvSpPr/>
          <p:nvPr/>
        </p:nvSpPr>
        <p:spPr bwMode="gray">
          <a:xfrm>
            <a:off x="5473145" y="4295074"/>
            <a:ext cx="871595" cy="846955"/>
          </a:xfrm>
          <a:prstGeom prst="ellipse">
            <a:avLst/>
          </a:prstGeom>
          <a:solidFill>
            <a:srgbClr val="999999"/>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100" b="1" i="0" u="none" strike="noStrike" kern="0" cap="none" spc="0" normalizeH="0" baseline="0" noProof="0" dirty="0">
                <a:ln w="18415" cmpd="sng">
                  <a:noFill/>
                  <a:prstDash val="solid"/>
                </a:ln>
                <a:solidFill>
                  <a:srgbClr val="FFFFFF"/>
                </a:solidFill>
                <a:effectLst/>
                <a:uLnTx/>
                <a:uFillTx/>
                <a:cs typeface="Arial" charset="0"/>
              </a:rPr>
              <a:t>Product 3</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100" b="1" kern="0" dirty="0" err="1">
                <a:ln w="18415" cmpd="sng">
                  <a:noFill/>
                  <a:prstDash val="solid"/>
                </a:ln>
                <a:solidFill>
                  <a:srgbClr val="FFFFFF"/>
                </a:solidFill>
                <a:cs typeface="Arial" charset="0"/>
              </a:rPr>
              <a:t>Biberones</a:t>
            </a:r>
            <a:endParaRPr kumimoji="0" lang="en-US" sz="1100" b="1" i="0" u="none" strike="noStrike" kern="0" cap="none" spc="0" normalizeH="0" baseline="0" noProof="0" dirty="0">
              <a:ln w="18415" cmpd="sng">
                <a:noFill/>
                <a:prstDash val="solid"/>
              </a:ln>
              <a:solidFill>
                <a:srgbClr val="FFFFFF"/>
              </a:solidFill>
              <a:effectLst/>
              <a:uLnTx/>
              <a:uFillTx/>
              <a:cs typeface="Arial" charset="0"/>
            </a:endParaRPr>
          </a:p>
        </p:txBody>
      </p:sp>
      <p:sp>
        <p:nvSpPr>
          <p:cNvPr id="44" name="CuadroTexto 43">
            <a:extLst>
              <a:ext uri="{FF2B5EF4-FFF2-40B4-BE49-F238E27FC236}">
                <a16:creationId xmlns:a16="http://schemas.microsoft.com/office/drawing/2014/main" id="{B8EDC587-58C2-C76F-7D1E-E3E0AC63B48F}"/>
              </a:ext>
            </a:extLst>
          </p:cNvPr>
          <p:cNvSpPr txBox="1"/>
          <p:nvPr/>
        </p:nvSpPr>
        <p:spPr>
          <a:xfrm>
            <a:off x="2751972" y="3461164"/>
            <a:ext cx="646331" cy="369332"/>
          </a:xfrm>
          <a:prstGeom prst="rect">
            <a:avLst/>
          </a:prstGeom>
          <a:noFill/>
        </p:spPr>
        <p:txBody>
          <a:bodyPr wrap="none" rtlCol="0">
            <a:spAutoFit/>
          </a:bodyPr>
          <a:lstStyle/>
          <a:p>
            <a:r>
              <a:rPr lang="es-MX" dirty="0">
                <a:solidFill>
                  <a:schemeClr val="bg1"/>
                </a:solidFill>
              </a:rPr>
              <a:t>71%</a:t>
            </a:r>
          </a:p>
        </p:txBody>
      </p:sp>
      <p:sp>
        <p:nvSpPr>
          <p:cNvPr id="45" name="CuadroTexto 44">
            <a:extLst>
              <a:ext uri="{FF2B5EF4-FFF2-40B4-BE49-F238E27FC236}">
                <a16:creationId xmlns:a16="http://schemas.microsoft.com/office/drawing/2014/main" id="{96EB7499-A0B9-7E87-7CC2-4DAEF0B16AAC}"/>
              </a:ext>
            </a:extLst>
          </p:cNvPr>
          <p:cNvSpPr txBox="1"/>
          <p:nvPr/>
        </p:nvSpPr>
        <p:spPr>
          <a:xfrm>
            <a:off x="7090325" y="2151310"/>
            <a:ext cx="646331" cy="369332"/>
          </a:xfrm>
          <a:prstGeom prst="rect">
            <a:avLst/>
          </a:prstGeom>
          <a:noFill/>
        </p:spPr>
        <p:txBody>
          <a:bodyPr wrap="none" rtlCol="0">
            <a:spAutoFit/>
          </a:bodyPr>
          <a:lstStyle/>
          <a:p>
            <a:r>
              <a:rPr lang="es-MX" dirty="0">
                <a:solidFill>
                  <a:schemeClr val="bg1"/>
                </a:solidFill>
              </a:rPr>
              <a:t>38%</a:t>
            </a:r>
          </a:p>
        </p:txBody>
      </p:sp>
      <p:sp>
        <p:nvSpPr>
          <p:cNvPr id="46" name="CuadroTexto 45">
            <a:extLst>
              <a:ext uri="{FF2B5EF4-FFF2-40B4-BE49-F238E27FC236}">
                <a16:creationId xmlns:a16="http://schemas.microsoft.com/office/drawing/2014/main" id="{BA5EB3B7-F42B-5DB2-605D-565F33A2E578}"/>
              </a:ext>
            </a:extLst>
          </p:cNvPr>
          <p:cNvSpPr txBox="1"/>
          <p:nvPr/>
        </p:nvSpPr>
        <p:spPr>
          <a:xfrm>
            <a:off x="5337752" y="5336519"/>
            <a:ext cx="646331" cy="369332"/>
          </a:xfrm>
          <a:prstGeom prst="rect">
            <a:avLst/>
          </a:prstGeom>
          <a:noFill/>
        </p:spPr>
        <p:txBody>
          <a:bodyPr wrap="none" rtlCol="0">
            <a:spAutoFit/>
          </a:bodyPr>
          <a:lstStyle/>
          <a:p>
            <a:r>
              <a:rPr lang="es-MX" dirty="0">
                <a:solidFill>
                  <a:schemeClr val="bg1"/>
                </a:solidFill>
              </a:rPr>
              <a:t>17%</a:t>
            </a:r>
          </a:p>
        </p:txBody>
      </p:sp>
      <p:sp>
        <p:nvSpPr>
          <p:cNvPr id="47" name="CuadroTexto 46">
            <a:extLst>
              <a:ext uri="{FF2B5EF4-FFF2-40B4-BE49-F238E27FC236}">
                <a16:creationId xmlns:a16="http://schemas.microsoft.com/office/drawing/2014/main" id="{70CAFA05-40D8-AC81-E2E8-140A5C56C4CB}"/>
              </a:ext>
            </a:extLst>
          </p:cNvPr>
          <p:cNvSpPr txBox="1"/>
          <p:nvPr/>
        </p:nvSpPr>
        <p:spPr>
          <a:xfrm>
            <a:off x="7153893" y="5474199"/>
            <a:ext cx="518091" cy="369332"/>
          </a:xfrm>
          <a:prstGeom prst="rect">
            <a:avLst/>
          </a:prstGeom>
          <a:noFill/>
        </p:spPr>
        <p:txBody>
          <a:bodyPr wrap="none" rtlCol="0">
            <a:spAutoFit/>
          </a:bodyPr>
          <a:lstStyle/>
          <a:p>
            <a:r>
              <a:rPr lang="es-MX" dirty="0">
                <a:solidFill>
                  <a:schemeClr val="bg1"/>
                </a:solidFill>
              </a:rPr>
              <a:t>8%</a:t>
            </a:r>
          </a:p>
        </p:txBody>
      </p:sp>
      <p:sp>
        <p:nvSpPr>
          <p:cNvPr id="49" name="CuadroTexto 48">
            <a:extLst>
              <a:ext uri="{FF2B5EF4-FFF2-40B4-BE49-F238E27FC236}">
                <a16:creationId xmlns:a16="http://schemas.microsoft.com/office/drawing/2014/main" id="{650EEF72-639E-22ED-6517-831827258AAF}"/>
              </a:ext>
            </a:extLst>
          </p:cNvPr>
          <p:cNvSpPr txBox="1"/>
          <p:nvPr/>
        </p:nvSpPr>
        <p:spPr>
          <a:xfrm>
            <a:off x="1572160" y="1451784"/>
            <a:ext cx="9315158" cy="369332"/>
          </a:xfrm>
          <a:prstGeom prst="rect">
            <a:avLst/>
          </a:prstGeom>
          <a:noFill/>
        </p:spPr>
        <p:txBody>
          <a:bodyPr wrap="square">
            <a:spAutoFit/>
          </a:bodyPr>
          <a:lstStyle/>
          <a:p>
            <a:r>
              <a:rPr lang="es-MX" dirty="0" err="1">
                <a:solidFill>
                  <a:schemeClr val="bg1"/>
                </a:solidFill>
              </a:rPr>
              <a:t>Growth</a:t>
            </a:r>
            <a:r>
              <a:rPr lang="es-MX" dirty="0">
                <a:solidFill>
                  <a:schemeClr val="bg1"/>
                </a:solidFill>
              </a:rPr>
              <a:t> </a:t>
            </a:r>
            <a:r>
              <a:rPr lang="es-MX" dirty="0" err="1">
                <a:solidFill>
                  <a:schemeClr val="bg1"/>
                </a:solidFill>
              </a:rPr>
              <a:t>of</a:t>
            </a:r>
            <a:r>
              <a:rPr lang="es-MX" dirty="0">
                <a:solidFill>
                  <a:schemeClr val="bg1"/>
                </a:solidFill>
              </a:rPr>
              <a:t> </a:t>
            </a:r>
            <a:r>
              <a:rPr lang="es-MX" dirty="0" err="1">
                <a:solidFill>
                  <a:schemeClr val="bg1"/>
                </a:solidFill>
              </a:rPr>
              <a:t>the</a:t>
            </a:r>
            <a:r>
              <a:rPr lang="es-MX" dirty="0">
                <a:solidFill>
                  <a:schemeClr val="bg1"/>
                </a:solidFill>
              </a:rPr>
              <a:t> 4 INFANTI </a:t>
            </a:r>
            <a:r>
              <a:rPr lang="es-MX" dirty="0" err="1">
                <a:solidFill>
                  <a:schemeClr val="bg1"/>
                </a:solidFill>
              </a:rPr>
              <a:t>subsegments</a:t>
            </a:r>
            <a:r>
              <a:rPr lang="es-MX" dirty="0">
                <a:solidFill>
                  <a:schemeClr val="bg1"/>
                </a:solidFill>
              </a:rPr>
              <a:t> </a:t>
            </a:r>
            <a:r>
              <a:rPr lang="es-MX" dirty="0" err="1">
                <a:solidFill>
                  <a:schemeClr val="bg1"/>
                </a:solidFill>
              </a:rPr>
              <a:t>of</a:t>
            </a:r>
            <a:r>
              <a:rPr lang="es-MX" dirty="0">
                <a:solidFill>
                  <a:schemeClr val="bg1"/>
                </a:solidFill>
              </a:rPr>
              <a:t> </a:t>
            </a:r>
            <a:r>
              <a:rPr lang="es-MX" dirty="0" err="1">
                <a:solidFill>
                  <a:schemeClr val="bg1"/>
                </a:solidFill>
              </a:rPr>
              <a:t>the</a:t>
            </a:r>
            <a:r>
              <a:rPr lang="es-MX" dirty="0">
                <a:solidFill>
                  <a:schemeClr val="bg1"/>
                </a:solidFill>
              </a:rPr>
              <a:t> 1st </a:t>
            </a:r>
            <a:r>
              <a:rPr lang="es-MX" dirty="0" err="1">
                <a:solidFill>
                  <a:schemeClr val="bg1"/>
                </a:solidFill>
              </a:rPr>
              <a:t>Semester</a:t>
            </a:r>
            <a:r>
              <a:rPr lang="es-MX" dirty="0">
                <a:solidFill>
                  <a:schemeClr val="bg1"/>
                </a:solidFill>
              </a:rPr>
              <a:t> 2022 vs. 1st </a:t>
            </a:r>
            <a:r>
              <a:rPr lang="es-MX" dirty="0" err="1">
                <a:solidFill>
                  <a:schemeClr val="bg1"/>
                </a:solidFill>
              </a:rPr>
              <a:t>Semester</a:t>
            </a:r>
            <a:r>
              <a:rPr lang="es-MX" dirty="0">
                <a:solidFill>
                  <a:schemeClr val="bg1"/>
                </a:solidFill>
              </a:rPr>
              <a:t> 2021</a:t>
            </a:r>
          </a:p>
        </p:txBody>
      </p:sp>
    </p:spTree>
    <p:extLst>
      <p:ext uri="{BB962C8B-B14F-4D97-AF65-F5344CB8AC3E}">
        <p14:creationId xmlns:p14="http://schemas.microsoft.com/office/powerpoint/2010/main" val="13686138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42" presetClass="path" presetSubtype="0" accel="48000" decel="52000" fill="hold" grpId="1" nodeType="withEffect">
                                      <p:stCondLst>
                                        <p:cond delay="0"/>
                                      </p:stCondLst>
                                      <p:childTnLst>
                                        <p:animMotion origin="layout" path="M 0 -0.58472 L 0 -2.22222E-6 " pathEditMode="relative" rAng="0" ptsTypes="AA">
                                          <p:cBhvr>
                                            <p:cTn id="9" dur="750" fill="hold"/>
                                            <p:tgtEl>
                                              <p:spTgt spid="6"/>
                                            </p:tgtEl>
                                            <p:attrNameLst>
                                              <p:attrName>ppt_x</p:attrName>
                                              <p:attrName>ppt_y</p:attrName>
                                            </p:attrNameLst>
                                          </p:cBhvr>
                                          <p:rCtr x="0" y="29236"/>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par>
                                    <p:cTn id="13" presetID="42" presetClass="path" presetSubtype="0" accel="48000" decel="52000" fill="hold" grpId="1" nodeType="withEffect">
                                      <p:stCondLst>
                                        <p:cond delay="0"/>
                                      </p:stCondLst>
                                      <p:childTnLst>
                                        <p:animMotion origin="layout" path="M 0 -0.58472 L 0 -2.22222E-6 " pathEditMode="relative" rAng="0" ptsTypes="AA">
                                          <p:cBhvr>
                                            <p:cTn id="14" dur="750" fill="hold"/>
                                            <p:tgtEl>
                                              <p:spTgt spid="5"/>
                                            </p:tgtEl>
                                            <p:attrNameLst>
                                              <p:attrName>ppt_x</p:attrName>
                                              <p:attrName>ppt_y</p:attrName>
                                            </p:attrNameLst>
                                          </p:cBhvr>
                                          <p:rCtr x="0" y="29236"/>
                                        </p:animMotion>
                                      </p:childTnLst>
                                    </p:cTn>
                                  </p:par>
                                  <p:par>
                                    <p:cTn id="15" presetID="53" presetClass="entr" presetSubtype="16" fill="hold" grpId="0" nodeType="withEffect">
                                      <p:stCondLst>
                                        <p:cond delay="60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8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200"/>
                                            <p:tgtEl>
                                              <p:spTgt spid="41"/>
                                            </p:tgtEl>
                                          </p:cBhvr>
                                        </p:animEffect>
                                      </p:childTnLst>
                                    </p:cTn>
                                  </p:par>
                                  <p:par>
                                    <p:cTn id="35" presetID="42" presetClass="path" presetSubtype="0" accel="50000" fill="hold" grpId="1" nodeType="withEffect" p14:presetBounceEnd="60000">
                                      <p:stCondLst>
                                        <p:cond delay="0"/>
                                      </p:stCondLst>
                                      <p:childTnLst>
                                        <p:animMotion origin="layout" path="M 1.94444E-6 -0.34884 L 1.94444E-6 -2.59259E-6 " pathEditMode="relative" rAng="0" ptsTypes="AA" p14:bounceEnd="60000">
                                          <p:cBhvr>
                                            <p:cTn id="36" dur="500" fill="hold"/>
                                            <p:tgtEl>
                                              <p:spTgt spid="41"/>
                                            </p:tgtEl>
                                            <p:attrNameLst>
                                              <p:attrName>ppt_x</p:attrName>
                                              <p:attrName>ppt_y</p:attrName>
                                            </p:attrNameLst>
                                          </p:cBhvr>
                                          <p:rCtr x="0" y="17431"/>
                                        </p:animMotion>
                                      </p:childTnLst>
                                    </p:cTn>
                                  </p:par>
                                  <p:par>
                                    <p:cTn id="37" presetID="10" presetClass="entr" presetSubtype="0" fill="hold" nodeType="withEffect">
                                      <p:stCondLst>
                                        <p:cond delay="500"/>
                                      </p:stCondLst>
                                      <p:childTnLst>
                                        <p:set>
                                          <p:cBhvr>
                                            <p:cTn id="38" dur="1" fill="hold">
                                              <p:stCondLst>
                                                <p:cond delay="0"/>
                                              </p:stCondLst>
                                            </p:cTn>
                                            <p:tgtEl>
                                              <p:spTgt spid="41">
                                                <p:txEl>
                                                  <p:pRg st="0" end="0"/>
                                                </p:txEl>
                                              </p:spTgt>
                                            </p:tgtEl>
                                            <p:attrNameLst>
                                              <p:attrName>style.visibility</p:attrName>
                                            </p:attrNameLst>
                                          </p:cBhvr>
                                          <p:to>
                                            <p:strVal val="visible"/>
                                          </p:to>
                                        </p:set>
                                        <p:animEffect transition="in" filter="fade">
                                          <p:cBhvr>
                                            <p:cTn id="39" dur="200"/>
                                            <p:tgtEl>
                                              <p:spTgt spid="41">
                                                <p:txEl>
                                                  <p:pRg st="0" end="0"/>
                                                </p:txEl>
                                              </p:spTgt>
                                            </p:tgtEl>
                                          </p:cBhvr>
                                        </p:animEffect>
                                      </p:childTnLst>
                                    </p:cTn>
                                  </p:par>
                                  <p:par>
                                    <p:cTn id="40" presetID="10" presetClass="entr" presetSubtype="0" fill="hold" nodeType="withEffect">
                                      <p:stCondLst>
                                        <p:cond delay="500"/>
                                      </p:stCondLst>
                                      <p:childTnLst>
                                        <p:set>
                                          <p:cBhvr>
                                            <p:cTn id="41" dur="1" fill="hold">
                                              <p:stCondLst>
                                                <p:cond delay="0"/>
                                              </p:stCondLst>
                                            </p:cTn>
                                            <p:tgtEl>
                                              <p:spTgt spid="41">
                                                <p:txEl>
                                                  <p:pRg st="1" end="1"/>
                                                </p:txEl>
                                              </p:spTgt>
                                            </p:tgtEl>
                                            <p:attrNameLst>
                                              <p:attrName>style.visibility</p:attrName>
                                            </p:attrNameLst>
                                          </p:cBhvr>
                                          <p:to>
                                            <p:strVal val="visible"/>
                                          </p:to>
                                        </p:set>
                                        <p:animEffect transition="in" filter="fade">
                                          <p:cBhvr>
                                            <p:cTn id="42" dur="200"/>
                                            <p:tgtEl>
                                              <p:spTgt spid="41">
                                                <p:txEl>
                                                  <p:pRg st="1" end="1"/>
                                                </p:txEl>
                                              </p:spTgt>
                                            </p:tgtEl>
                                          </p:cBhvr>
                                        </p:animEffect>
                                      </p:childTnLst>
                                    </p:cTn>
                                  </p:par>
                                  <p:par>
                                    <p:cTn id="43" presetID="10" presetClass="entr" presetSubtype="0" fill="hold" grpId="0" nodeType="withEffect">
                                      <p:stCondLst>
                                        <p:cond delay="30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200"/>
                                            <p:tgtEl>
                                              <p:spTgt spid="43"/>
                                            </p:tgtEl>
                                          </p:cBhvr>
                                        </p:animEffect>
                                      </p:childTnLst>
                                    </p:cTn>
                                  </p:par>
                                  <p:par>
                                    <p:cTn id="46" presetID="42" presetClass="path" presetSubtype="0" accel="50000" fill="hold" grpId="1" nodeType="withEffect" p14:presetBounceEnd="60000">
                                      <p:stCondLst>
                                        <p:cond delay="300"/>
                                      </p:stCondLst>
                                      <p:childTnLst>
                                        <p:animMotion origin="layout" path="M 1.94444E-6 -0.34884 L 1.94444E-6 -2.59259E-6 " pathEditMode="relative" rAng="0" ptsTypes="AA" p14:bounceEnd="60000">
                                          <p:cBhvr>
                                            <p:cTn id="47" dur="500" fill="hold"/>
                                            <p:tgtEl>
                                              <p:spTgt spid="43"/>
                                            </p:tgtEl>
                                            <p:attrNameLst>
                                              <p:attrName>ppt_x</p:attrName>
                                              <p:attrName>ppt_y</p:attrName>
                                            </p:attrNameLst>
                                          </p:cBhvr>
                                          <p:rCtr x="0" y="17431"/>
                                        </p:animMotion>
                                      </p:childTnLst>
                                    </p:cTn>
                                  </p:par>
                                  <p:par>
                                    <p:cTn id="48" presetID="10" presetClass="entr" presetSubtype="0" fill="hold" nodeType="withEffect">
                                      <p:stCondLst>
                                        <p:cond delay="800"/>
                                      </p:stCondLst>
                                      <p:childTnLst>
                                        <p:set>
                                          <p:cBhvr>
                                            <p:cTn id="49" dur="1" fill="hold">
                                              <p:stCondLst>
                                                <p:cond delay="0"/>
                                              </p:stCondLst>
                                            </p:cTn>
                                            <p:tgtEl>
                                              <p:spTgt spid="43">
                                                <p:txEl>
                                                  <p:pRg st="0" end="0"/>
                                                </p:txEl>
                                              </p:spTgt>
                                            </p:tgtEl>
                                            <p:attrNameLst>
                                              <p:attrName>style.visibility</p:attrName>
                                            </p:attrNameLst>
                                          </p:cBhvr>
                                          <p:to>
                                            <p:strVal val="visible"/>
                                          </p:to>
                                        </p:set>
                                        <p:animEffect transition="in" filter="fade">
                                          <p:cBhvr>
                                            <p:cTn id="50" dur="200"/>
                                            <p:tgtEl>
                                              <p:spTgt spid="43">
                                                <p:txEl>
                                                  <p:pRg st="0" end="0"/>
                                                </p:txEl>
                                              </p:spTgt>
                                            </p:tgtEl>
                                          </p:cBhvr>
                                        </p:animEffect>
                                      </p:childTnLst>
                                    </p:cTn>
                                  </p:par>
                                  <p:par>
                                    <p:cTn id="51" presetID="10" presetClass="entr" presetSubtype="0" fill="hold" nodeType="withEffect">
                                      <p:stCondLst>
                                        <p:cond delay="800"/>
                                      </p:stCondLst>
                                      <p:childTnLst>
                                        <p:set>
                                          <p:cBhvr>
                                            <p:cTn id="52" dur="1" fill="hold">
                                              <p:stCondLst>
                                                <p:cond delay="0"/>
                                              </p:stCondLst>
                                            </p:cTn>
                                            <p:tgtEl>
                                              <p:spTgt spid="43">
                                                <p:txEl>
                                                  <p:pRg st="1" end="1"/>
                                                </p:txEl>
                                              </p:spTgt>
                                            </p:tgtEl>
                                            <p:attrNameLst>
                                              <p:attrName>style.visibility</p:attrName>
                                            </p:attrNameLst>
                                          </p:cBhvr>
                                          <p:to>
                                            <p:strVal val="visible"/>
                                          </p:to>
                                        </p:set>
                                        <p:animEffect transition="in" filter="fade">
                                          <p:cBhvr>
                                            <p:cTn id="53" dur="200"/>
                                            <p:tgtEl>
                                              <p:spTgt spid="43">
                                                <p:txEl>
                                                  <p:pRg st="1" end="1"/>
                                                </p:txEl>
                                              </p:spTgt>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200"/>
                                            <p:tgtEl>
                                              <p:spTgt spid="42"/>
                                            </p:tgtEl>
                                          </p:cBhvr>
                                        </p:animEffect>
                                      </p:childTnLst>
                                    </p:cTn>
                                  </p:par>
                                  <p:par>
                                    <p:cTn id="57" presetID="42" presetClass="path" presetSubtype="0" accel="50000" fill="hold" grpId="1" nodeType="withEffect" p14:presetBounceEnd="60000">
                                      <p:stCondLst>
                                        <p:cond delay="600"/>
                                      </p:stCondLst>
                                      <p:childTnLst>
                                        <p:animMotion origin="layout" path="M 1.94444E-6 -0.34884 L 1.94444E-6 -2.59259E-6 " pathEditMode="relative" rAng="0" ptsTypes="AA" p14:bounceEnd="60000">
                                          <p:cBhvr>
                                            <p:cTn id="58" dur="500" fill="hold"/>
                                            <p:tgtEl>
                                              <p:spTgt spid="42"/>
                                            </p:tgtEl>
                                            <p:attrNameLst>
                                              <p:attrName>ppt_x</p:attrName>
                                              <p:attrName>ppt_y</p:attrName>
                                            </p:attrNameLst>
                                          </p:cBhvr>
                                          <p:rCtr x="0" y="17431"/>
                                        </p:animMotion>
                                      </p:childTnLst>
                                    </p:cTn>
                                  </p:par>
                                  <p:par>
                                    <p:cTn id="59" presetID="10" presetClass="entr" presetSubtype="0" fill="hold" nodeType="withEffect">
                                      <p:stCondLst>
                                        <p:cond delay="1100"/>
                                      </p:stCondLst>
                                      <p:childTnLst>
                                        <p:set>
                                          <p:cBhvr>
                                            <p:cTn id="60" dur="1" fill="hold">
                                              <p:stCondLst>
                                                <p:cond delay="0"/>
                                              </p:stCondLst>
                                            </p:cTn>
                                            <p:tgtEl>
                                              <p:spTgt spid="42">
                                                <p:txEl>
                                                  <p:pRg st="0" end="0"/>
                                                </p:txEl>
                                              </p:spTgt>
                                            </p:tgtEl>
                                            <p:attrNameLst>
                                              <p:attrName>style.visibility</p:attrName>
                                            </p:attrNameLst>
                                          </p:cBhvr>
                                          <p:to>
                                            <p:strVal val="visible"/>
                                          </p:to>
                                        </p:set>
                                        <p:animEffect transition="in" filter="fade">
                                          <p:cBhvr>
                                            <p:cTn id="61" dur="200"/>
                                            <p:tgtEl>
                                              <p:spTgt spid="42">
                                                <p:txEl>
                                                  <p:pRg st="0" end="0"/>
                                                </p:txEl>
                                              </p:spTgt>
                                            </p:tgtEl>
                                          </p:cBhvr>
                                        </p:animEffect>
                                      </p:childTnLst>
                                    </p:cTn>
                                  </p:par>
                                  <p:par>
                                    <p:cTn id="62" presetID="10" presetClass="entr" presetSubtype="0" fill="hold" nodeType="withEffect">
                                      <p:stCondLst>
                                        <p:cond delay="1100"/>
                                      </p:stCondLst>
                                      <p:childTnLst>
                                        <p:set>
                                          <p:cBhvr>
                                            <p:cTn id="63" dur="1" fill="hold">
                                              <p:stCondLst>
                                                <p:cond delay="0"/>
                                              </p:stCondLst>
                                            </p:cTn>
                                            <p:tgtEl>
                                              <p:spTgt spid="42">
                                                <p:txEl>
                                                  <p:pRg st="1" end="1"/>
                                                </p:txEl>
                                              </p:spTgt>
                                            </p:tgtEl>
                                            <p:attrNameLst>
                                              <p:attrName>style.visibility</p:attrName>
                                            </p:attrNameLst>
                                          </p:cBhvr>
                                          <p:to>
                                            <p:strVal val="visible"/>
                                          </p:to>
                                        </p:set>
                                        <p:animEffect transition="in" filter="fade">
                                          <p:cBhvr>
                                            <p:cTn id="64" dur="200"/>
                                            <p:tgtEl>
                                              <p:spTgt spid="42">
                                                <p:txEl>
                                                  <p:pRg st="1" end="1"/>
                                                </p:txEl>
                                              </p:spTgt>
                                            </p:tgtEl>
                                          </p:cBhvr>
                                        </p:animEffect>
                                      </p:childTnLst>
                                    </p:cTn>
                                  </p:par>
                                  <p:par>
                                    <p:cTn id="65" presetID="10" presetClass="entr" presetSubtype="0" fill="hold" grpId="0" nodeType="withEffect">
                                      <p:stCondLst>
                                        <p:cond delay="90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200"/>
                                            <p:tgtEl>
                                              <p:spTgt spid="4"/>
                                            </p:tgtEl>
                                          </p:cBhvr>
                                        </p:animEffect>
                                      </p:childTnLst>
                                    </p:cTn>
                                  </p:par>
                                  <p:par>
                                    <p:cTn id="68" presetID="42" presetClass="path" presetSubtype="0" accel="50000" fill="hold" grpId="1" nodeType="withEffect" p14:presetBounceEnd="60000">
                                      <p:stCondLst>
                                        <p:cond delay="900"/>
                                      </p:stCondLst>
                                      <p:childTnLst>
                                        <p:animMotion origin="layout" path="M 1.94444E-6 -0.34884 L 1.94444E-6 -2.59259E-6 " pathEditMode="relative" rAng="0" ptsTypes="AA" p14:bounceEnd="60000">
                                          <p:cBhvr>
                                            <p:cTn id="69" dur="500" fill="hold"/>
                                            <p:tgtEl>
                                              <p:spTgt spid="4"/>
                                            </p:tgtEl>
                                            <p:attrNameLst>
                                              <p:attrName>ppt_x</p:attrName>
                                              <p:attrName>ppt_y</p:attrName>
                                            </p:attrNameLst>
                                          </p:cBhvr>
                                          <p:rCtr x="0" y="17431"/>
                                        </p:animMotion>
                                      </p:childTnLst>
                                    </p:cTn>
                                  </p:par>
                                  <p:par>
                                    <p:cTn id="70" presetID="10" presetClass="entr" presetSubtype="0" fill="hold" nodeType="withEffect">
                                      <p:stCondLst>
                                        <p:cond delay="140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200"/>
                                            <p:tgtEl>
                                              <p:spTgt spid="4">
                                                <p:txEl>
                                                  <p:pRg st="0" end="0"/>
                                                </p:txEl>
                                              </p:spTgt>
                                            </p:tgtEl>
                                          </p:cBhvr>
                                        </p:animEffect>
                                      </p:childTnLst>
                                    </p:cTn>
                                  </p:par>
                                  <p:par>
                                    <p:cTn id="73" presetID="10" presetClass="entr" presetSubtype="0" fill="hold" nodeType="withEffect">
                                      <p:stCondLst>
                                        <p:cond delay="140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200"/>
                                            <p:tgtEl>
                                              <p:spTgt spid="4">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par>
                                    <p:cTn id="83" presetID="8" presetClass="emph" presetSubtype="0" decel="60000" fill="hold" grpId="1" nodeType="withEffect">
                                      <p:stCondLst>
                                        <p:cond delay="0"/>
                                      </p:stCondLst>
                                      <p:childTnLst>
                                        <p:animRot by="-21600000">
                                          <p:cBhvr>
                                            <p:cTn id="84" dur="500" fill="hold"/>
                                            <p:tgtEl>
                                              <p:spTgt spid="2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6" presetClass="emph" presetSubtype="0" repeatCount="4000" accel="100000" autoRev="1" fill="hold" grpId="2" nodeType="clickEffect">
                                      <p:stCondLst>
                                        <p:cond delay="0"/>
                                      </p:stCondLst>
                                      <p:childTnLst>
                                        <p:animScale>
                                          <p:cBhvr>
                                            <p:cTn id="88" dur="50" fill="hold"/>
                                            <p:tgtEl>
                                              <p:spTgt spid="4">
                                                <p:bg/>
                                              </p:spTgt>
                                            </p:tgtEl>
                                          </p:cBhvr>
                                          <p:by x="110000" y="110000"/>
                                        </p:animScale>
                                      </p:childTnLst>
                                    </p:cTn>
                                  </p:par>
                                  <p:par>
                                    <p:cTn id="89" presetID="6" presetClass="emph" presetSubtype="0" repeatCount="4000" accel="100000" autoRev="1" fill="hold" grpId="2" nodeType="withEffect">
                                      <p:stCondLst>
                                        <p:cond delay="0"/>
                                      </p:stCondLst>
                                      <p:childTnLst>
                                        <p:animScale>
                                          <p:cBhvr>
                                            <p:cTn id="90" dur="50" fill="hold"/>
                                            <p:tgtEl>
                                              <p:spTgt spid="4">
                                                <p:txEl>
                                                  <p:pRg st="0" end="0"/>
                                                </p:txEl>
                                              </p:spTgt>
                                            </p:tgtEl>
                                          </p:cBhvr>
                                          <p:by x="110000" y="110000"/>
                                        </p:animScale>
                                      </p:childTnLst>
                                    </p:cTn>
                                  </p:par>
                                  <p:par>
                                    <p:cTn id="91" presetID="6" presetClass="emph" presetSubtype="0" repeatCount="4000" accel="100000" autoRev="1" fill="hold" grpId="2" nodeType="withEffect">
                                      <p:stCondLst>
                                        <p:cond delay="0"/>
                                      </p:stCondLst>
                                      <p:childTnLst>
                                        <p:animScale>
                                          <p:cBhvr>
                                            <p:cTn id="92" dur="50" fill="hold"/>
                                            <p:tgtEl>
                                              <p:spTgt spid="4">
                                                <p:txEl>
                                                  <p:pRg st="1" end="1"/>
                                                </p:txEl>
                                              </p:spTgt>
                                            </p:tgtEl>
                                          </p:cBhvr>
                                          <p:by x="110000" y="110000"/>
                                        </p:animScale>
                                      </p:childTnLst>
                                    </p:cTn>
                                  </p:par>
                                </p:childTnLst>
                              </p:cTn>
                            </p:par>
                            <p:par>
                              <p:cTn id="93" fill="hold">
                                <p:stCondLst>
                                  <p:cond delay="400"/>
                                </p:stCondLst>
                                <p:childTnLst>
                                  <p:par>
                                    <p:cTn id="94" presetID="6" presetClass="emph" presetSubtype="0" accel="100000" autoRev="1" fill="hold" grpId="3" nodeType="afterEffect">
                                      <p:stCondLst>
                                        <p:cond delay="300"/>
                                      </p:stCondLst>
                                      <p:childTnLst>
                                        <p:animScale>
                                          <p:cBhvr>
                                            <p:cTn id="95" dur="100" fill="hold"/>
                                            <p:tgtEl>
                                              <p:spTgt spid="4">
                                                <p:bg/>
                                              </p:spTgt>
                                            </p:tgtEl>
                                          </p:cBhvr>
                                          <p:by x="150000" y="150000"/>
                                        </p:animScale>
                                      </p:childTnLst>
                                    </p:cTn>
                                  </p:par>
                                  <p:par>
                                    <p:cTn id="96" presetID="6" presetClass="emph" presetSubtype="0" accel="100000" autoRev="1" fill="hold" grpId="3" nodeType="withEffect">
                                      <p:stCondLst>
                                        <p:cond delay="300"/>
                                      </p:stCondLst>
                                      <p:childTnLst>
                                        <p:animScale>
                                          <p:cBhvr>
                                            <p:cTn id="97" dur="100" fill="hold"/>
                                            <p:tgtEl>
                                              <p:spTgt spid="4">
                                                <p:txEl>
                                                  <p:pRg st="0" end="0"/>
                                                </p:txEl>
                                              </p:spTgt>
                                            </p:tgtEl>
                                          </p:cBhvr>
                                          <p:by x="150000" y="150000"/>
                                        </p:animScale>
                                      </p:childTnLst>
                                    </p:cTn>
                                  </p:par>
                                  <p:par>
                                    <p:cTn id="98" presetID="6" presetClass="emph" presetSubtype="0" accel="100000" autoRev="1" fill="hold" grpId="3" nodeType="withEffect">
                                      <p:stCondLst>
                                        <p:cond delay="300"/>
                                      </p:stCondLst>
                                      <p:childTnLst>
                                        <p:animScale>
                                          <p:cBhvr>
                                            <p:cTn id="99" dur="100" fill="hold"/>
                                            <p:tgtEl>
                                              <p:spTgt spid="4">
                                                <p:txEl>
                                                  <p:pRg st="1" end="1"/>
                                                </p:txEl>
                                              </p:spTgt>
                                            </p:tgtEl>
                                          </p:cBhvr>
                                          <p:by x="150000" y="150000"/>
                                        </p:animScale>
                                      </p:childTnLst>
                                    </p:cTn>
                                  </p:par>
                                  <p:par>
                                    <p:cTn id="100" presetID="10" presetClass="entr" presetSubtype="0" fill="hold" nodeType="withEffect">
                                      <p:stCondLst>
                                        <p:cond delay="30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200"/>
                                            <p:tgtEl>
                                              <p:spTgt spid="30"/>
                                            </p:tgtEl>
                                          </p:cBhvr>
                                        </p:animEffect>
                                      </p:childTnLst>
                                    </p:cTn>
                                  </p:par>
                                  <p:par>
                                    <p:cTn id="103" presetID="6" presetClass="emph" presetSubtype="0" fill="hold" nodeType="withEffect">
                                      <p:stCondLst>
                                        <p:cond delay="300"/>
                                      </p:stCondLst>
                                      <p:childTnLst>
                                        <p:animScale>
                                          <p:cBhvr>
                                            <p:cTn id="104" dur="10" fill="hold"/>
                                            <p:tgtEl>
                                              <p:spTgt spid="30"/>
                                            </p:tgtEl>
                                          </p:cBhvr>
                                          <p:by x="20000" y="20000"/>
                                        </p:animScale>
                                      </p:childTnLst>
                                    </p:cTn>
                                  </p:par>
                                  <p:par>
                                    <p:cTn id="105" presetID="6" presetClass="emph" presetSubtype="0" fill="hold" nodeType="withEffect">
                                      <p:stCondLst>
                                        <p:cond delay="300"/>
                                      </p:stCondLst>
                                      <p:childTnLst>
                                        <p:animScale>
                                          <p:cBhvr>
                                            <p:cTn id="106" dur="300" fill="hold"/>
                                            <p:tgtEl>
                                              <p:spTgt spid="30"/>
                                            </p:tgtEl>
                                          </p:cBhvr>
                                          <p:by x="500000" y="500000"/>
                                        </p:animScale>
                                      </p:childTnLst>
                                    </p:cTn>
                                  </p:par>
                                  <p:par>
                                    <p:cTn id="107" presetID="10" presetClass="entr" presetSubtype="0" fill="hold" grpId="0" nodeType="withEffect">
                                      <p:stCondLst>
                                        <p:cond delay="50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wipe(left)">
                                          <p:cBhvr>
                                            <p:cTn id="1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build="allAtOnce" animBg="1"/>
          <p:bldP spid="4" grpId="3" build="allAtOnce" animBg="1"/>
          <p:bldP spid="5" grpId="0" animBg="1"/>
          <p:bldP spid="5" grpId="1" animBg="1"/>
          <p:bldP spid="6" grpId="0" animBg="1"/>
          <p:bldP spid="6" grpId="1" animBg="1"/>
          <p:bldP spid="23" grpId="0"/>
          <p:bldP spid="24" grpId="0"/>
          <p:bldP spid="25" grpId="0"/>
          <p:bldP spid="29" grpId="0" animBg="1"/>
          <p:bldP spid="29" grpId="1" animBg="1"/>
          <p:bldP spid="38" grpId="0"/>
          <p:bldP spid="40" grpId="0" animBg="1"/>
          <p:bldP spid="41" grpId="0" animBg="1"/>
          <p:bldP spid="41" grpId="1" animBg="1"/>
          <p:bldP spid="42" grpId="0" animBg="1"/>
          <p:bldP spid="42" grpId="1" animBg="1"/>
          <p:bldP spid="43" grpId="0" animBg="1"/>
          <p:bldP spid="43"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42" presetClass="path" presetSubtype="0" accel="48000" decel="52000" fill="hold" grpId="1" nodeType="withEffect">
                                      <p:stCondLst>
                                        <p:cond delay="0"/>
                                      </p:stCondLst>
                                      <p:childTnLst>
                                        <p:animMotion origin="layout" path="M 0 -0.58472 L 0 -2.22222E-6 " pathEditMode="relative" rAng="0" ptsTypes="AA">
                                          <p:cBhvr>
                                            <p:cTn id="9" dur="750" fill="hold"/>
                                            <p:tgtEl>
                                              <p:spTgt spid="6"/>
                                            </p:tgtEl>
                                            <p:attrNameLst>
                                              <p:attrName>ppt_x</p:attrName>
                                              <p:attrName>ppt_y</p:attrName>
                                            </p:attrNameLst>
                                          </p:cBhvr>
                                          <p:rCtr x="0" y="29236"/>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par>
                                    <p:cTn id="13" presetID="42" presetClass="path" presetSubtype="0" accel="48000" decel="52000" fill="hold" grpId="1" nodeType="withEffect">
                                      <p:stCondLst>
                                        <p:cond delay="0"/>
                                      </p:stCondLst>
                                      <p:childTnLst>
                                        <p:animMotion origin="layout" path="M 0 -0.58472 L 0 -2.22222E-6 " pathEditMode="relative" rAng="0" ptsTypes="AA">
                                          <p:cBhvr>
                                            <p:cTn id="14" dur="750" fill="hold"/>
                                            <p:tgtEl>
                                              <p:spTgt spid="5"/>
                                            </p:tgtEl>
                                            <p:attrNameLst>
                                              <p:attrName>ppt_x</p:attrName>
                                              <p:attrName>ppt_y</p:attrName>
                                            </p:attrNameLst>
                                          </p:cBhvr>
                                          <p:rCtr x="0" y="29236"/>
                                        </p:animMotion>
                                      </p:childTnLst>
                                    </p:cTn>
                                  </p:par>
                                  <p:par>
                                    <p:cTn id="15" presetID="53" presetClass="entr" presetSubtype="16" fill="hold" grpId="0" nodeType="withEffect">
                                      <p:stCondLst>
                                        <p:cond delay="60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8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200"/>
                                            <p:tgtEl>
                                              <p:spTgt spid="41"/>
                                            </p:tgtEl>
                                          </p:cBhvr>
                                        </p:animEffect>
                                      </p:childTnLst>
                                    </p:cTn>
                                  </p:par>
                                  <p:par>
                                    <p:cTn id="35" presetID="42" presetClass="path" presetSubtype="0" accel="50000" fill="hold" grpId="1" nodeType="withEffect">
                                      <p:stCondLst>
                                        <p:cond delay="0"/>
                                      </p:stCondLst>
                                      <p:childTnLst>
                                        <p:animMotion origin="layout" path="M 1.94444E-6 -0.34884 L 1.94444E-6 -2.59259E-6 " pathEditMode="relative" rAng="0" ptsTypes="AA">
                                          <p:cBhvr>
                                            <p:cTn id="36" dur="500" fill="hold"/>
                                            <p:tgtEl>
                                              <p:spTgt spid="41"/>
                                            </p:tgtEl>
                                            <p:attrNameLst>
                                              <p:attrName>ppt_x</p:attrName>
                                              <p:attrName>ppt_y</p:attrName>
                                            </p:attrNameLst>
                                          </p:cBhvr>
                                          <p:rCtr x="0" y="17431"/>
                                        </p:animMotion>
                                      </p:childTnLst>
                                    </p:cTn>
                                  </p:par>
                                  <p:par>
                                    <p:cTn id="37" presetID="10" presetClass="entr" presetSubtype="0" fill="hold" nodeType="withEffect">
                                      <p:stCondLst>
                                        <p:cond delay="500"/>
                                      </p:stCondLst>
                                      <p:childTnLst>
                                        <p:set>
                                          <p:cBhvr>
                                            <p:cTn id="38" dur="1" fill="hold">
                                              <p:stCondLst>
                                                <p:cond delay="0"/>
                                              </p:stCondLst>
                                            </p:cTn>
                                            <p:tgtEl>
                                              <p:spTgt spid="41">
                                                <p:txEl>
                                                  <p:pRg st="0" end="0"/>
                                                </p:txEl>
                                              </p:spTgt>
                                            </p:tgtEl>
                                            <p:attrNameLst>
                                              <p:attrName>style.visibility</p:attrName>
                                            </p:attrNameLst>
                                          </p:cBhvr>
                                          <p:to>
                                            <p:strVal val="visible"/>
                                          </p:to>
                                        </p:set>
                                        <p:animEffect transition="in" filter="fade">
                                          <p:cBhvr>
                                            <p:cTn id="39" dur="200"/>
                                            <p:tgtEl>
                                              <p:spTgt spid="41">
                                                <p:txEl>
                                                  <p:pRg st="0" end="0"/>
                                                </p:txEl>
                                              </p:spTgt>
                                            </p:tgtEl>
                                          </p:cBhvr>
                                        </p:animEffect>
                                      </p:childTnLst>
                                    </p:cTn>
                                  </p:par>
                                  <p:par>
                                    <p:cTn id="40" presetID="10" presetClass="entr" presetSubtype="0" fill="hold" nodeType="withEffect">
                                      <p:stCondLst>
                                        <p:cond delay="500"/>
                                      </p:stCondLst>
                                      <p:childTnLst>
                                        <p:set>
                                          <p:cBhvr>
                                            <p:cTn id="41" dur="1" fill="hold">
                                              <p:stCondLst>
                                                <p:cond delay="0"/>
                                              </p:stCondLst>
                                            </p:cTn>
                                            <p:tgtEl>
                                              <p:spTgt spid="41">
                                                <p:txEl>
                                                  <p:pRg st="1" end="1"/>
                                                </p:txEl>
                                              </p:spTgt>
                                            </p:tgtEl>
                                            <p:attrNameLst>
                                              <p:attrName>style.visibility</p:attrName>
                                            </p:attrNameLst>
                                          </p:cBhvr>
                                          <p:to>
                                            <p:strVal val="visible"/>
                                          </p:to>
                                        </p:set>
                                        <p:animEffect transition="in" filter="fade">
                                          <p:cBhvr>
                                            <p:cTn id="42" dur="200"/>
                                            <p:tgtEl>
                                              <p:spTgt spid="41">
                                                <p:txEl>
                                                  <p:pRg st="1" end="1"/>
                                                </p:txEl>
                                              </p:spTgt>
                                            </p:tgtEl>
                                          </p:cBhvr>
                                        </p:animEffect>
                                      </p:childTnLst>
                                    </p:cTn>
                                  </p:par>
                                  <p:par>
                                    <p:cTn id="43" presetID="10" presetClass="entr" presetSubtype="0" fill="hold" grpId="0" nodeType="withEffect">
                                      <p:stCondLst>
                                        <p:cond delay="30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200"/>
                                            <p:tgtEl>
                                              <p:spTgt spid="43"/>
                                            </p:tgtEl>
                                          </p:cBhvr>
                                        </p:animEffect>
                                      </p:childTnLst>
                                    </p:cTn>
                                  </p:par>
                                  <p:par>
                                    <p:cTn id="46" presetID="42" presetClass="path" presetSubtype="0" accel="50000" fill="hold" grpId="1" nodeType="withEffect">
                                      <p:stCondLst>
                                        <p:cond delay="300"/>
                                      </p:stCondLst>
                                      <p:childTnLst>
                                        <p:animMotion origin="layout" path="M 1.94444E-6 -0.34884 L 1.94444E-6 -2.59259E-6 " pathEditMode="relative" rAng="0" ptsTypes="AA">
                                          <p:cBhvr>
                                            <p:cTn id="47" dur="500" fill="hold"/>
                                            <p:tgtEl>
                                              <p:spTgt spid="43"/>
                                            </p:tgtEl>
                                            <p:attrNameLst>
                                              <p:attrName>ppt_x</p:attrName>
                                              <p:attrName>ppt_y</p:attrName>
                                            </p:attrNameLst>
                                          </p:cBhvr>
                                          <p:rCtr x="0" y="17431"/>
                                        </p:animMotion>
                                      </p:childTnLst>
                                    </p:cTn>
                                  </p:par>
                                  <p:par>
                                    <p:cTn id="48" presetID="10" presetClass="entr" presetSubtype="0" fill="hold" nodeType="withEffect">
                                      <p:stCondLst>
                                        <p:cond delay="800"/>
                                      </p:stCondLst>
                                      <p:childTnLst>
                                        <p:set>
                                          <p:cBhvr>
                                            <p:cTn id="49" dur="1" fill="hold">
                                              <p:stCondLst>
                                                <p:cond delay="0"/>
                                              </p:stCondLst>
                                            </p:cTn>
                                            <p:tgtEl>
                                              <p:spTgt spid="43">
                                                <p:txEl>
                                                  <p:pRg st="0" end="0"/>
                                                </p:txEl>
                                              </p:spTgt>
                                            </p:tgtEl>
                                            <p:attrNameLst>
                                              <p:attrName>style.visibility</p:attrName>
                                            </p:attrNameLst>
                                          </p:cBhvr>
                                          <p:to>
                                            <p:strVal val="visible"/>
                                          </p:to>
                                        </p:set>
                                        <p:animEffect transition="in" filter="fade">
                                          <p:cBhvr>
                                            <p:cTn id="50" dur="200"/>
                                            <p:tgtEl>
                                              <p:spTgt spid="43">
                                                <p:txEl>
                                                  <p:pRg st="0" end="0"/>
                                                </p:txEl>
                                              </p:spTgt>
                                            </p:tgtEl>
                                          </p:cBhvr>
                                        </p:animEffect>
                                      </p:childTnLst>
                                    </p:cTn>
                                  </p:par>
                                  <p:par>
                                    <p:cTn id="51" presetID="10" presetClass="entr" presetSubtype="0" fill="hold" nodeType="withEffect">
                                      <p:stCondLst>
                                        <p:cond delay="800"/>
                                      </p:stCondLst>
                                      <p:childTnLst>
                                        <p:set>
                                          <p:cBhvr>
                                            <p:cTn id="52" dur="1" fill="hold">
                                              <p:stCondLst>
                                                <p:cond delay="0"/>
                                              </p:stCondLst>
                                            </p:cTn>
                                            <p:tgtEl>
                                              <p:spTgt spid="43">
                                                <p:txEl>
                                                  <p:pRg st="1" end="1"/>
                                                </p:txEl>
                                              </p:spTgt>
                                            </p:tgtEl>
                                            <p:attrNameLst>
                                              <p:attrName>style.visibility</p:attrName>
                                            </p:attrNameLst>
                                          </p:cBhvr>
                                          <p:to>
                                            <p:strVal val="visible"/>
                                          </p:to>
                                        </p:set>
                                        <p:animEffect transition="in" filter="fade">
                                          <p:cBhvr>
                                            <p:cTn id="53" dur="200"/>
                                            <p:tgtEl>
                                              <p:spTgt spid="43">
                                                <p:txEl>
                                                  <p:pRg st="1" end="1"/>
                                                </p:txEl>
                                              </p:spTgt>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200"/>
                                            <p:tgtEl>
                                              <p:spTgt spid="42"/>
                                            </p:tgtEl>
                                          </p:cBhvr>
                                        </p:animEffect>
                                      </p:childTnLst>
                                    </p:cTn>
                                  </p:par>
                                  <p:par>
                                    <p:cTn id="57" presetID="42" presetClass="path" presetSubtype="0" accel="50000" fill="hold" grpId="1" nodeType="withEffect">
                                      <p:stCondLst>
                                        <p:cond delay="600"/>
                                      </p:stCondLst>
                                      <p:childTnLst>
                                        <p:animMotion origin="layout" path="M 1.94444E-6 -0.34884 L 1.94444E-6 -2.59259E-6 " pathEditMode="relative" rAng="0" ptsTypes="AA">
                                          <p:cBhvr>
                                            <p:cTn id="58" dur="500" fill="hold"/>
                                            <p:tgtEl>
                                              <p:spTgt spid="42"/>
                                            </p:tgtEl>
                                            <p:attrNameLst>
                                              <p:attrName>ppt_x</p:attrName>
                                              <p:attrName>ppt_y</p:attrName>
                                            </p:attrNameLst>
                                          </p:cBhvr>
                                          <p:rCtr x="0" y="17431"/>
                                        </p:animMotion>
                                      </p:childTnLst>
                                    </p:cTn>
                                  </p:par>
                                  <p:par>
                                    <p:cTn id="59" presetID="10" presetClass="entr" presetSubtype="0" fill="hold" nodeType="withEffect">
                                      <p:stCondLst>
                                        <p:cond delay="1100"/>
                                      </p:stCondLst>
                                      <p:childTnLst>
                                        <p:set>
                                          <p:cBhvr>
                                            <p:cTn id="60" dur="1" fill="hold">
                                              <p:stCondLst>
                                                <p:cond delay="0"/>
                                              </p:stCondLst>
                                            </p:cTn>
                                            <p:tgtEl>
                                              <p:spTgt spid="42">
                                                <p:txEl>
                                                  <p:pRg st="0" end="0"/>
                                                </p:txEl>
                                              </p:spTgt>
                                            </p:tgtEl>
                                            <p:attrNameLst>
                                              <p:attrName>style.visibility</p:attrName>
                                            </p:attrNameLst>
                                          </p:cBhvr>
                                          <p:to>
                                            <p:strVal val="visible"/>
                                          </p:to>
                                        </p:set>
                                        <p:animEffect transition="in" filter="fade">
                                          <p:cBhvr>
                                            <p:cTn id="61" dur="200"/>
                                            <p:tgtEl>
                                              <p:spTgt spid="42">
                                                <p:txEl>
                                                  <p:pRg st="0" end="0"/>
                                                </p:txEl>
                                              </p:spTgt>
                                            </p:tgtEl>
                                          </p:cBhvr>
                                        </p:animEffect>
                                      </p:childTnLst>
                                    </p:cTn>
                                  </p:par>
                                  <p:par>
                                    <p:cTn id="62" presetID="10" presetClass="entr" presetSubtype="0" fill="hold" nodeType="withEffect">
                                      <p:stCondLst>
                                        <p:cond delay="1100"/>
                                      </p:stCondLst>
                                      <p:childTnLst>
                                        <p:set>
                                          <p:cBhvr>
                                            <p:cTn id="63" dur="1" fill="hold">
                                              <p:stCondLst>
                                                <p:cond delay="0"/>
                                              </p:stCondLst>
                                            </p:cTn>
                                            <p:tgtEl>
                                              <p:spTgt spid="42">
                                                <p:txEl>
                                                  <p:pRg st="1" end="1"/>
                                                </p:txEl>
                                              </p:spTgt>
                                            </p:tgtEl>
                                            <p:attrNameLst>
                                              <p:attrName>style.visibility</p:attrName>
                                            </p:attrNameLst>
                                          </p:cBhvr>
                                          <p:to>
                                            <p:strVal val="visible"/>
                                          </p:to>
                                        </p:set>
                                        <p:animEffect transition="in" filter="fade">
                                          <p:cBhvr>
                                            <p:cTn id="64" dur="200"/>
                                            <p:tgtEl>
                                              <p:spTgt spid="42">
                                                <p:txEl>
                                                  <p:pRg st="1" end="1"/>
                                                </p:txEl>
                                              </p:spTgt>
                                            </p:tgtEl>
                                          </p:cBhvr>
                                        </p:animEffect>
                                      </p:childTnLst>
                                    </p:cTn>
                                  </p:par>
                                  <p:par>
                                    <p:cTn id="65" presetID="10" presetClass="entr" presetSubtype="0" fill="hold" grpId="0" nodeType="withEffect">
                                      <p:stCondLst>
                                        <p:cond delay="90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200"/>
                                            <p:tgtEl>
                                              <p:spTgt spid="4"/>
                                            </p:tgtEl>
                                          </p:cBhvr>
                                        </p:animEffect>
                                      </p:childTnLst>
                                    </p:cTn>
                                  </p:par>
                                  <p:par>
                                    <p:cTn id="68" presetID="42" presetClass="path" presetSubtype="0" accel="50000" fill="hold" grpId="1" nodeType="withEffect">
                                      <p:stCondLst>
                                        <p:cond delay="900"/>
                                      </p:stCondLst>
                                      <p:childTnLst>
                                        <p:animMotion origin="layout" path="M 1.94444E-6 -0.34884 L 1.94444E-6 -2.59259E-6 " pathEditMode="relative" rAng="0" ptsTypes="AA">
                                          <p:cBhvr>
                                            <p:cTn id="69" dur="500" fill="hold"/>
                                            <p:tgtEl>
                                              <p:spTgt spid="4"/>
                                            </p:tgtEl>
                                            <p:attrNameLst>
                                              <p:attrName>ppt_x</p:attrName>
                                              <p:attrName>ppt_y</p:attrName>
                                            </p:attrNameLst>
                                          </p:cBhvr>
                                          <p:rCtr x="0" y="17431"/>
                                        </p:animMotion>
                                      </p:childTnLst>
                                    </p:cTn>
                                  </p:par>
                                  <p:par>
                                    <p:cTn id="70" presetID="10" presetClass="entr" presetSubtype="0" fill="hold" nodeType="withEffect">
                                      <p:stCondLst>
                                        <p:cond delay="140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200"/>
                                            <p:tgtEl>
                                              <p:spTgt spid="4">
                                                <p:txEl>
                                                  <p:pRg st="0" end="0"/>
                                                </p:txEl>
                                              </p:spTgt>
                                            </p:tgtEl>
                                          </p:cBhvr>
                                        </p:animEffect>
                                      </p:childTnLst>
                                    </p:cTn>
                                  </p:par>
                                  <p:par>
                                    <p:cTn id="73" presetID="10" presetClass="entr" presetSubtype="0" fill="hold" nodeType="withEffect">
                                      <p:stCondLst>
                                        <p:cond delay="140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200"/>
                                            <p:tgtEl>
                                              <p:spTgt spid="4">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par>
                                    <p:cTn id="83" presetID="8" presetClass="emph" presetSubtype="0" decel="60000" fill="hold" grpId="1" nodeType="withEffect">
                                      <p:stCondLst>
                                        <p:cond delay="0"/>
                                      </p:stCondLst>
                                      <p:childTnLst>
                                        <p:animRot by="-21600000">
                                          <p:cBhvr>
                                            <p:cTn id="84" dur="500" fill="hold"/>
                                            <p:tgtEl>
                                              <p:spTgt spid="2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6" presetClass="emph" presetSubtype="0" repeatCount="4000" accel="100000" autoRev="1" fill="hold" grpId="2" nodeType="clickEffect">
                                      <p:stCondLst>
                                        <p:cond delay="0"/>
                                      </p:stCondLst>
                                      <p:childTnLst>
                                        <p:animScale>
                                          <p:cBhvr>
                                            <p:cTn id="88" dur="50" fill="hold"/>
                                            <p:tgtEl>
                                              <p:spTgt spid="4">
                                                <p:bg/>
                                              </p:spTgt>
                                            </p:tgtEl>
                                          </p:cBhvr>
                                          <p:by x="110000" y="110000"/>
                                        </p:animScale>
                                      </p:childTnLst>
                                    </p:cTn>
                                  </p:par>
                                  <p:par>
                                    <p:cTn id="89" presetID="6" presetClass="emph" presetSubtype="0" repeatCount="4000" accel="100000" autoRev="1" fill="hold" grpId="2" nodeType="withEffect">
                                      <p:stCondLst>
                                        <p:cond delay="0"/>
                                      </p:stCondLst>
                                      <p:childTnLst>
                                        <p:animScale>
                                          <p:cBhvr>
                                            <p:cTn id="90" dur="50" fill="hold"/>
                                            <p:tgtEl>
                                              <p:spTgt spid="4">
                                                <p:txEl>
                                                  <p:pRg st="0" end="0"/>
                                                </p:txEl>
                                              </p:spTgt>
                                            </p:tgtEl>
                                          </p:cBhvr>
                                          <p:by x="110000" y="110000"/>
                                        </p:animScale>
                                      </p:childTnLst>
                                    </p:cTn>
                                  </p:par>
                                  <p:par>
                                    <p:cTn id="91" presetID="6" presetClass="emph" presetSubtype="0" repeatCount="4000" accel="100000" autoRev="1" fill="hold" grpId="2" nodeType="withEffect">
                                      <p:stCondLst>
                                        <p:cond delay="0"/>
                                      </p:stCondLst>
                                      <p:childTnLst>
                                        <p:animScale>
                                          <p:cBhvr>
                                            <p:cTn id="92" dur="50" fill="hold"/>
                                            <p:tgtEl>
                                              <p:spTgt spid="4">
                                                <p:txEl>
                                                  <p:pRg st="1" end="1"/>
                                                </p:txEl>
                                              </p:spTgt>
                                            </p:tgtEl>
                                          </p:cBhvr>
                                          <p:by x="110000" y="110000"/>
                                        </p:animScale>
                                      </p:childTnLst>
                                    </p:cTn>
                                  </p:par>
                                </p:childTnLst>
                              </p:cTn>
                            </p:par>
                            <p:par>
                              <p:cTn id="93" fill="hold">
                                <p:stCondLst>
                                  <p:cond delay="400"/>
                                </p:stCondLst>
                                <p:childTnLst>
                                  <p:par>
                                    <p:cTn id="94" presetID="6" presetClass="emph" presetSubtype="0" accel="100000" autoRev="1" fill="hold" grpId="3" nodeType="afterEffect">
                                      <p:stCondLst>
                                        <p:cond delay="300"/>
                                      </p:stCondLst>
                                      <p:childTnLst>
                                        <p:animScale>
                                          <p:cBhvr>
                                            <p:cTn id="95" dur="100" fill="hold"/>
                                            <p:tgtEl>
                                              <p:spTgt spid="4">
                                                <p:bg/>
                                              </p:spTgt>
                                            </p:tgtEl>
                                          </p:cBhvr>
                                          <p:by x="150000" y="150000"/>
                                        </p:animScale>
                                      </p:childTnLst>
                                    </p:cTn>
                                  </p:par>
                                  <p:par>
                                    <p:cTn id="96" presetID="6" presetClass="emph" presetSubtype="0" accel="100000" autoRev="1" fill="hold" grpId="3" nodeType="withEffect">
                                      <p:stCondLst>
                                        <p:cond delay="300"/>
                                      </p:stCondLst>
                                      <p:childTnLst>
                                        <p:animScale>
                                          <p:cBhvr>
                                            <p:cTn id="97" dur="100" fill="hold"/>
                                            <p:tgtEl>
                                              <p:spTgt spid="4">
                                                <p:txEl>
                                                  <p:pRg st="0" end="0"/>
                                                </p:txEl>
                                              </p:spTgt>
                                            </p:tgtEl>
                                          </p:cBhvr>
                                          <p:by x="150000" y="150000"/>
                                        </p:animScale>
                                      </p:childTnLst>
                                    </p:cTn>
                                  </p:par>
                                  <p:par>
                                    <p:cTn id="98" presetID="6" presetClass="emph" presetSubtype="0" accel="100000" autoRev="1" fill="hold" grpId="3" nodeType="withEffect">
                                      <p:stCondLst>
                                        <p:cond delay="300"/>
                                      </p:stCondLst>
                                      <p:childTnLst>
                                        <p:animScale>
                                          <p:cBhvr>
                                            <p:cTn id="99" dur="100" fill="hold"/>
                                            <p:tgtEl>
                                              <p:spTgt spid="4">
                                                <p:txEl>
                                                  <p:pRg st="1" end="1"/>
                                                </p:txEl>
                                              </p:spTgt>
                                            </p:tgtEl>
                                          </p:cBhvr>
                                          <p:by x="150000" y="150000"/>
                                        </p:animScale>
                                      </p:childTnLst>
                                    </p:cTn>
                                  </p:par>
                                  <p:par>
                                    <p:cTn id="100" presetID="10" presetClass="entr" presetSubtype="0" fill="hold" nodeType="withEffect">
                                      <p:stCondLst>
                                        <p:cond delay="30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200"/>
                                            <p:tgtEl>
                                              <p:spTgt spid="30"/>
                                            </p:tgtEl>
                                          </p:cBhvr>
                                        </p:animEffect>
                                      </p:childTnLst>
                                    </p:cTn>
                                  </p:par>
                                  <p:par>
                                    <p:cTn id="103" presetID="6" presetClass="emph" presetSubtype="0" fill="hold" nodeType="withEffect">
                                      <p:stCondLst>
                                        <p:cond delay="300"/>
                                      </p:stCondLst>
                                      <p:childTnLst>
                                        <p:animScale>
                                          <p:cBhvr>
                                            <p:cTn id="104" dur="10" fill="hold"/>
                                            <p:tgtEl>
                                              <p:spTgt spid="30"/>
                                            </p:tgtEl>
                                          </p:cBhvr>
                                          <p:by x="20000" y="20000"/>
                                        </p:animScale>
                                      </p:childTnLst>
                                    </p:cTn>
                                  </p:par>
                                  <p:par>
                                    <p:cTn id="105" presetID="6" presetClass="emph" presetSubtype="0" fill="hold" nodeType="withEffect">
                                      <p:stCondLst>
                                        <p:cond delay="300"/>
                                      </p:stCondLst>
                                      <p:childTnLst>
                                        <p:animScale>
                                          <p:cBhvr>
                                            <p:cTn id="106" dur="300" fill="hold"/>
                                            <p:tgtEl>
                                              <p:spTgt spid="30"/>
                                            </p:tgtEl>
                                          </p:cBhvr>
                                          <p:by x="500000" y="500000"/>
                                        </p:animScale>
                                      </p:childTnLst>
                                    </p:cTn>
                                  </p:par>
                                  <p:par>
                                    <p:cTn id="107" presetID="10" presetClass="entr" presetSubtype="0" fill="hold" grpId="0" nodeType="withEffect">
                                      <p:stCondLst>
                                        <p:cond delay="50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wipe(left)">
                                          <p:cBhvr>
                                            <p:cTn id="1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build="allAtOnce" animBg="1"/>
          <p:bldP spid="4" grpId="3" build="allAtOnce" animBg="1"/>
          <p:bldP spid="5" grpId="0" animBg="1"/>
          <p:bldP spid="5" grpId="1" animBg="1"/>
          <p:bldP spid="6" grpId="0" animBg="1"/>
          <p:bldP spid="6" grpId="1" animBg="1"/>
          <p:bldP spid="23" grpId="0"/>
          <p:bldP spid="24" grpId="0"/>
          <p:bldP spid="25" grpId="0"/>
          <p:bldP spid="29" grpId="0" animBg="1"/>
          <p:bldP spid="29" grpId="1" animBg="1"/>
          <p:bldP spid="38" grpId="0"/>
          <p:bldP spid="40" grpId="0" animBg="1"/>
          <p:bldP spid="41" grpId="0" animBg="1"/>
          <p:bldP spid="41" grpId="1" animBg="1"/>
          <p:bldP spid="42" grpId="0" animBg="1"/>
          <p:bldP spid="42" grpId="1" animBg="1"/>
          <p:bldP spid="43" grpId="0" animBg="1"/>
          <p:bldP spid="43" grpId="1"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a:extLst>
              <a:ext uri="{FF2B5EF4-FFF2-40B4-BE49-F238E27FC236}">
                <a16:creationId xmlns:a16="http://schemas.microsoft.com/office/drawing/2014/main" id="{4E234B75-3864-CD06-F06D-A4157B520AD0}"/>
              </a:ext>
            </a:extLst>
          </p:cNvPr>
          <p:cNvSpPr>
            <a:spLocks noGrp="1"/>
          </p:cNvSpPr>
          <p:nvPr>
            <p:ph type="ctrTitle"/>
          </p:nvPr>
        </p:nvSpPr>
        <p:spPr>
          <a:xfrm>
            <a:off x="314737" y="527635"/>
            <a:ext cx="3582000" cy="770400"/>
          </a:xfrm>
        </p:spPr>
        <p:txBody>
          <a:bodyPr/>
          <a:lstStyle/>
          <a:p>
            <a:r>
              <a:rPr lang="es-MX" sz="3200" dirty="0"/>
              <a:t>Python</a:t>
            </a:r>
          </a:p>
        </p:txBody>
      </p:sp>
    </p:spTree>
    <p:extLst>
      <p:ext uri="{BB962C8B-B14F-4D97-AF65-F5344CB8AC3E}">
        <p14:creationId xmlns:p14="http://schemas.microsoft.com/office/powerpoint/2010/main" val="73674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a:extLst>
              <a:ext uri="{FF2B5EF4-FFF2-40B4-BE49-F238E27FC236}">
                <a16:creationId xmlns:a16="http://schemas.microsoft.com/office/drawing/2014/main" id="{0469910F-8021-7BCA-7EFC-28CC52778EEE}"/>
              </a:ext>
            </a:extLst>
          </p:cNvPr>
          <p:cNvSpPr>
            <a:spLocks noGrp="1"/>
          </p:cNvSpPr>
          <p:nvPr>
            <p:ph type="ctrTitle"/>
          </p:nvPr>
        </p:nvSpPr>
        <p:spPr>
          <a:xfrm>
            <a:off x="314737" y="527635"/>
            <a:ext cx="3582000" cy="770400"/>
          </a:xfrm>
        </p:spPr>
        <p:txBody>
          <a:bodyPr/>
          <a:lstStyle/>
          <a:p>
            <a:r>
              <a:rPr lang="es-MX" sz="3200" dirty="0"/>
              <a:t>PG </a:t>
            </a:r>
            <a:r>
              <a:rPr lang="es-MX" sz="3200" dirty="0" err="1"/>
              <a:t>Admin</a:t>
            </a:r>
            <a:endParaRPr lang="es-MX" sz="3200" dirty="0"/>
          </a:p>
        </p:txBody>
      </p:sp>
    </p:spTree>
    <p:extLst>
      <p:ext uri="{BB962C8B-B14F-4D97-AF65-F5344CB8AC3E}">
        <p14:creationId xmlns:p14="http://schemas.microsoft.com/office/powerpoint/2010/main" val="53308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323359" y="487078"/>
            <a:ext cx="6303600" cy="770400"/>
          </a:xfrm>
          <a:prstGeom prst="rect">
            <a:avLst/>
          </a:prstGeom>
        </p:spPr>
        <p:txBody>
          <a:bodyPr spcFirstLastPara="1" wrap="square" lIns="121900" tIns="121900" rIns="121900" bIns="121900" anchor="b" anchorCtr="0">
            <a:noAutofit/>
          </a:bodyPr>
          <a:lstStyle/>
          <a:p>
            <a:r>
              <a:rPr lang="en" sz="3200" dirty="0"/>
              <a:t>Analysis Tableau</a:t>
            </a:r>
            <a:endParaRPr sz="3200" dirty="0"/>
          </a:p>
        </p:txBody>
      </p:sp>
      <p:sp>
        <p:nvSpPr>
          <p:cNvPr id="715" name="Google Shape;715;p34"/>
          <p:cNvSpPr txBox="1"/>
          <p:nvPr/>
        </p:nvSpPr>
        <p:spPr>
          <a:xfrm>
            <a:off x="6932803" y="1492649"/>
            <a:ext cx="4260264" cy="5208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000" kern="0" dirty="0">
                <a:solidFill>
                  <a:srgbClr val="FFFFFF"/>
                </a:solidFill>
                <a:latin typeface="Share Tech"/>
                <a:ea typeface="Share Tech"/>
                <a:cs typeface="Share Tech"/>
                <a:sym typeface="Share Tech"/>
              </a:rPr>
              <a:t>TOP RATED VALUES</a:t>
            </a:r>
            <a:endParaRPr sz="2000" kern="0" dirty="0">
              <a:solidFill>
                <a:srgbClr val="FFFFFF"/>
              </a:solidFill>
              <a:latin typeface="Share Tech"/>
              <a:ea typeface="Share Tech"/>
              <a:cs typeface="Share Tech"/>
              <a:sym typeface="Share Tech"/>
            </a:endParaRPr>
          </a:p>
        </p:txBody>
      </p:sp>
      <p:grpSp>
        <p:nvGrpSpPr>
          <p:cNvPr id="974" name="Google Shape;974;p34"/>
          <p:cNvGrpSpPr/>
          <p:nvPr/>
        </p:nvGrpSpPr>
        <p:grpSpPr>
          <a:xfrm>
            <a:off x="10361803" y="2264301"/>
            <a:ext cx="451803" cy="2686209"/>
            <a:chOff x="7771352" y="1698225"/>
            <a:chExt cx="338852" cy="2014657"/>
          </a:xfrm>
        </p:grpSpPr>
        <p:sp>
          <p:nvSpPr>
            <p:cNvPr id="975" name="Google Shape;975;p34"/>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6" name="Google Shape;976;p34"/>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7" name="Google Shape;977;p34"/>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8" name="Google Shape;978;p34"/>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9" name="Google Shape;979;p34"/>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0" name="Google Shape;980;p34"/>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81" name="Google Shape;981;p34"/>
          <p:cNvGrpSpPr/>
          <p:nvPr/>
        </p:nvGrpSpPr>
        <p:grpSpPr>
          <a:xfrm>
            <a:off x="9003635" y="2264301"/>
            <a:ext cx="450943" cy="2686209"/>
            <a:chOff x="6905926" y="1698225"/>
            <a:chExt cx="338207" cy="2014657"/>
          </a:xfrm>
        </p:grpSpPr>
        <p:sp>
          <p:nvSpPr>
            <p:cNvPr id="982"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3" name="Google Shape;983;p34"/>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4" name="Google Shape;984;p34"/>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5" name="Google Shape;985;p34"/>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6" name="Google Shape;986;p34"/>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7" name="Google Shape;987;p34"/>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8" name="Google Shape;988;p34"/>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9"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90" name="Google Shape;990;p34"/>
          <p:cNvGrpSpPr/>
          <p:nvPr/>
        </p:nvGrpSpPr>
        <p:grpSpPr>
          <a:xfrm>
            <a:off x="7645467" y="2264301"/>
            <a:ext cx="450943" cy="2686209"/>
            <a:chOff x="6048625" y="1698225"/>
            <a:chExt cx="338207" cy="2014657"/>
          </a:xfrm>
        </p:grpSpPr>
        <p:sp>
          <p:nvSpPr>
            <p:cNvPr id="991" name="Google Shape;991;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2" name="Google Shape;992;p34"/>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3" name="Google Shape;993;p34"/>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4" name="Google Shape;994;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95" name="Google Shape;995;p34"/>
          <p:cNvSpPr/>
          <p:nvPr/>
        </p:nvSpPr>
        <p:spPr>
          <a:xfrm>
            <a:off x="1524267" y="5690433"/>
            <a:ext cx="185200" cy="185200"/>
          </a:xfrm>
          <a:prstGeom prst="rect">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6" name="Google Shape;996;p34"/>
          <p:cNvSpPr/>
          <p:nvPr/>
        </p:nvSpPr>
        <p:spPr>
          <a:xfrm>
            <a:off x="3746767" y="5690433"/>
            <a:ext cx="185200" cy="185200"/>
          </a:xfrm>
          <a:prstGeom prst="rect">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7" name="Google Shape;997;p34"/>
          <p:cNvSpPr txBox="1">
            <a:spLocks noGrp="1"/>
          </p:cNvSpPr>
          <p:nvPr>
            <p:ph type="subTitle" idx="4294967295"/>
          </p:nvPr>
        </p:nvSpPr>
        <p:spPr>
          <a:xfrm>
            <a:off x="1539265" y="5891233"/>
            <a:ext cx="1211600" cy="520800"/>
          </a:xfrm>
          <a:prstGeom prst="rect">
            <a:avLst/>
          </a:prstGeom>
        </p:spPr>
        <p:txBody>
          <a:bodyPr spcFirstLastPara="1" wrap="square" lIns="121900" tIns="121900" rIns="121900" bIns="121900" anchor="b" anchorCtr="0">
            <a:noAutofit/>
          </a:bodyPr>
          <a:lstStyle/>
          <a:p>
            <a:pPr marL="0" indent="0">
              <a:lnSpc>
                <a:spcPct val="100000"/>
              </a:lnSpc>
              <a:buNone/>
            </a:pPr>
            <a:r>
              <a:rPr lang="es-MX" sz="1600" dirty="0"/>
              <a:t>Monterrey</a:t>
            </a:r>
            <a:endParaRPr sz="1600" dirty="0"/>
          </a:p>
        </p:txBody>
      </p:sp>
      <p:sp>
        <p:nvSpPr>
          <p:cNvPr id="998" name="Google Shape;998;p34"/>
          <p:cNvSpPr txBox="1">
            <a:spLocks noGrp="1"/>
          </p:cNvSpPr>
          <p:nvPr>
            <p:ph type="subTitle" idx="4294967295"/>
          </p:nvPr>
        </p:nvSpPr>
        <p:spPr>
          <a:xfrm>
            <a:off x="3086967" y="5891233"/>
            <a:ext cx="1504800" cy="520800"/>
          </a:xfrm>
          <a:prstGeom prst="rect">
            <a:avLst/>
          </a:prstGeom>
        </p:spPr>
        <p:txBody>
          <a:bodyPr spcFirstLastPara="1" wrap="square" lIns="121900" tIns="121900" rIns="121900" bIns="121900" anchor="b" anchorCtr="0">
            <a:noAutofit/>
          </a:bodyPr>
          <a:lstStyle/>
          <a:p>
            <a:pPr marL="0" indent="0">
              <a:lnSpc>
                <a:spcPct val="100000"/>
              </a:lnSpc>
              <a:buNone/>
            </a:pPr>
            <a:r>
              <a:rPr lang="es-MX" dirty="0" err="1"/>
              <a:t>Mexico</a:t>
            </a:r>
            <a:r>
              <a:rPr lang="es-MX" dirty="0"/>
              <a:t> City</a:t>
            </a:r>
            <a:endParaRPr dirty="0"/>
          </a:p>
        </p:txBody>
      </p:sp>
      <p:sp>
        <p:nvSpPr>
          <p:cNvPr id="999" name="Google Shape;999;p34"/>
          <p:cNvSpPr txBox="1">
            <a:spLocks noGrp="1"/>
          </p:cNvSpPr>
          <p:nvPr>
            <p:ph type="subTitle" idx="4294967295"/>
          </p:nvPr>
        </p:nvSpPr>
        <p:spPr>
          <a:xfrm>
            <a:off x="7265133" y="55226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Guadalajara</a:t>
            </a:r>
            <a:endParaRPr sz="1400" dirty="0"/>
          </a:p>
        </p:txBody>
      </p:sp>
      <p:sp>
        <p:nvSpPr>
          <p:cNvPr id="1000" name="Google Shape;1000;p34"/>
          <p:cNvSpPr txBox="1">
            <a:spLocks noGrp="1"/>
          </p:cNvSpPr>
          <p:nvPr>
            <p:ph type="subTitle" idx="4294967295"/>
          </p:nvPr>
        </p:nvSpPr>
        <p:spPr>
          <a:xfrm>
            <a:off x="8476733" y="5522633"/>
            <a:ext cx="15048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Monterrey</a:t>
            </a:r>
            <a:endParaRPr sz="1400" dirty="0"/>
          </a:p>
        </p:txBody>
      </p:sp>
      <p:sp>
        <p:nvSpPr>
          <p:cNvPr id="1001" name="Google Shape;1001;p34"/>
          <p:cNvSpPr txBox="1">
            <a:spLocks noGrp="1"/>
          </p:cNvSpPr>
          <p:nvPr>
            <p:ph type="subTitle" idx="4294967295"/>
          </p:nvPr>
        </p:nvSpPr>
        <p:spPr>
          <a:xfrm>
            <a:off x="9981467" y="55226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Mexico City</a:t>
            </a:r>
            <a:endParaRPr sz="1400" dirty="0"/>
          </a:p>
        </p:txBody>
      </p:sp>
      <p:sp>
        <p:nvSpPr>
          <p:cNvPr id="1002" name="Google Shape;1002;p34"/>
          <p:cNvSpPr txBox="1">
            <a:spLocks noGrp="1"/>
          </p:cNvSpPr>
          <p:nvPr>
            <p:ph type="subTitle" idx="4294967295"/>
          </p:nvPr>
        </p:nvSpPr>
        <p:spPr>
          <a:xfrm>
            <a:off x="7265133"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1"/>
                </a:solidFill>
                <a:latin typeface="Share Tech"/>
                <a:ea typeface="Share Tech"/>
                <a:cs typeface="Share Tech"/>
                <a:sym typeface="Share Tech"/>
              </a:rPr>
              <a:t>20%</a:t>
            </a:r>
            <a:endParaRPr sz="2933" dirty="0">
              <a:solidFill>
                <a:schemeClr val="accent1"/>
              </a:solidFill>
              <a:latin typeface="Share Tech"/>
              <a:ea typeface="Share Tech"/>
              <a:cs typeface="Share Tech"/>
              <a:sym typeface="Share Tech"/>
            </a:endParaRPr>
          </a:p>
        </p:txBody>
      </p:sp>
      <p:sp>
        <p:nvSpPr>
          <p:cNvPr id="1003" name="Google Shape;1003;p34"/>
          <p:cNvSpPr txBox="1">
            <a:spLocks noGrp="1"/>
          </p:cNvSpPr>
          <p:nvPr>
            <p:ph type="subTitle" idx="4294967295"/>
          </p:nvPr>
        </p:nvSpPr>
        <p:spPr>
          <a:xfrm>
            <a:off x="8623300"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2"/>
                </a:solidFill>
                <a:latin typeface="Share Tech"/>
                <a:ea typeface="Share Tech"/>
                <a:cs typeface="Share Tech"/>
                <a:sym typeface="Share Tech"/>
              </a:rPr>
              <a:t>40%</a:t>
            </a:r>
            <a:endParaRPr sz="2933" dirty="0">
              <a:solidFill>
                <a:schemeClr val="accent2"/>
              </a:solidFill>
              <a:latin typeface="Share Tech"/>
              <a:ea typeface="Share Tech"/>
              <a:cs typeface="Share Tech"/>
              <a:sym typeface="Share Tech"/>
            </a:endParaRPr>
          </a:p>
        </p:txBody>
      </p:sp>
      <p:sp>
        <p:nvSpPr>
          <p:cNvPr id="1004" name="Google Shape;1004;p34"/>
          <p:cNvSpPr txBox="1">
            <a:spLocks noGrp="1"/>
          </p:cNvSpPr>
          <p:nvPr>
            <p:ph type="subTitle" idx="4294967295"/>
          </p:nvPr>
        </p:nvSpPr>
        <p:spPr>
          <a:xfrm>
            <a:off x="9981467"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3"/>
                </a:solidFill>
                <a:latin typeface="Share Tech"/>
                <a:ea typeface="Share Tech"/>
                <a:cs typeface="Share Tech"/>
                <a:sym typeface="Share Tech"/>
              </a:rPr>
              <a:t>30%</a:t>
            </a:r>
            <a:endParaRPr sz="2933" dirty="0">
              <a:solidFill>
                <a:schemeClr val="accent3"/>
              </a:solidFill>
              <a:latin typeface="Share Tech"/>
              <a:ea typeface="Share Tech"/>
              <a:cs typeface="Share Tech"/>
              <a:sym typeface="Share Tech"/>
            </a:endParaRPr>
          </a:p>
        </p:txBody>
      </p:sp>
      <p:sp>
        <p:nvSpPr>
          <p:cNvPr id="2" name="Google Shape;998;p34">
            <a:extLst>
              <a:ext uri="{FF2B5EF4-FFF2-40B4-BE49-F238E27FC236}">
                <a16:creationId xmlns:a16="http://schemas.microsoft.com/office/drawing/2014/main" id="{7A0A2CE1-B9A0-EA5B-E1CC-83B7A6E1B96B}"/>
              </a:ext>
            </a:extLst>
          </p:cNvPr>
          <p:cNvSpPr txBox="1">
            <a:spLocks/>
          </p:cNvSpPr>
          <p:nvPr/>
        </p:nvSpPr>
        <p:spPr>
          <a:xfrm>
            <a:off x="5007966" y="5891233"/>
            <a:ext cx="1504800" cy="520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9pPr>
          </a:lstStyle>
          <a:p>
            <a:pPr marL="0" indent="0">
              <a:lnSpc>
                <a:spcPct val="100000"/>
              </a:lnSpc>
              <a:buFont typeface="Maven Pro"/>
              <a:buNone/>
            </a:pPr>
            <a:r>
              <a:rPr lang="es-MX" kern="0" dirty="0"/>
              <a:t>Guadalajara</a:t>
            </a:r>
          </a:p>
        </p:txBody>
      </p:sp>
      <p:sp>
        <p:nvSpPr>
          <p:cNvPr id="3" name="Freeform 196">
            <a:extLst>
              <a:ext uri="{FF2B5EF4-FFF2-40B4-BE49-F238E27FC236}">
                <a16:creationId xmlns:a16="http://schemas.microsoft.com/office/drawing/2014/main" id="{7A5CCA0F-449D-A7BE-0857-EEF98F8EF612}"/>
              </a:ext>
            </a:extLst>
          </p:cNvPr>
          <p:cNvSpPr>
            <a:spLocks/>
          </p:cNvSpPr>
          <p:nvPr/>
        </p:nvSpPr>
        <p:spPr bwMode="gray">
          <a:xfrm>
            <a:off x="1650553" y="1334900"/>
            <a:ext cx="4038019" cy="3507711"/>
          </a:xfrm>
          <a:custGeom>
            <a:avLst/>
            <a:gdLst>
              <a:gd name="T0" fmla="*/ 968 w 1247"/>
              <a:gd name="T1" fmla="*/ 891 h 976"/>
              <a:gd name="T2" fmla="*/ 1036 w 1247"/>
              <a:gd name="T3" fmla="*/ 874 h 976"/>
              <a:gd name="T4" fmla="*/ 1008 w 1247"/>
              <a:gd name="T5" fmla="*/ 851 h 976"/>
              <a:gd name="T6" fmla="*/ 1015 w 1247"/>
              <a:gd name="T7" fmla="*/ 825 h 976"/>
              <a:gd name="T8" fmla="*/ 1108 w 1247"/>
              <a:gd name="T9" fmla="*/ 786 h 976"/>
              <a:gd name="T10" fmla="*/ 1139 w 1247"/>
              <a:gd name="T11" fmla="*/ 771 h 976"/>
              <a:gd name="T12" fmla="*/ 1162 w 1247"/>
              <a:gd name="T13" fmla="*/ 767 h 976"/>
              <a:gd name="T14" fmla="*/ 1182 w 1247"/>
              <a:gd name="T15" fmla="*/ 717 h 976"/>
              <a:gd name="T16" fmla="*/ 1184 w 1247"/>
              <a:gd name="T17" fmla="*/ 701 h 976"/>
              <a:gd name="T18" fmla="*/ 1234 w 1247"/>
              <a:gd name="T19" fmla="*/ 632 h 976"/>
              <a:gd name="T20" fmla="*/ 1172 w 1247"/>
              <a:gd name="T21" fmla="*/ 594 h 976"/>
              <a:gd name="T22" fmla="*/ 1060 w 1247"/>
              <a:gd name="T23" fmla="*/ 655 h 976"/>
              <a:gd name="T24" fmla="*/ 1043 w 1247"/>
              <a:gd name="T25" fmla="*/ 716 h 976"/>
              <a:gd name="T26" fmla="*/ 974 w 1247"/>
              <a:gd name="T27" fmla="*/ 749 h 976"/>
              <a:gd name="T28" fmla="*/ 836 w 1247"/>
              <a:gd name="T29" fmla="*/ 753 h 976"/>
              <a:gd name="T30" fmla="*/ 777 w 1247"/>
              <a:gd name="T31" fmla="*/ 708 h 976"/>
              <a:gd name="T32" fmla="*/ 750 w 1247"/>
              <a:gd name="T33" fmla="*/ 616 h 976"/>
              <a:gd name="T34" fmla="*/ 752 w 1247"/>
              <a:gd name="T35" fmla="*/ 507 h 976"/>
              <a:gd name="T36" fmla="*/ 768 w 1247"/>
              <a:gd name="T37" fmla="*/ 434 h 976"/>
              <a:gd name="T38" fmla="*/ 806 w 1247"/>
              <a:gd name="T39" fmla="*/ 364 h 976"/>
              <a:gd name="T40" fmla="*/ 780 w 1247"/>
              <a:gd name="T41" fmla="*/ 355 h 976"/>
              <a:gd name="T42" fmla="*/ 720 w 1247"/>
              <a:gd name="T43" fmla="*/ 332 h 976"/>
              <a:gd name="T44" fmla="*/ 714 w 1247"/>
              <a:gd name="T45" fmla="*/ 280 h 976"/>
              <a:gd name="T46" fmla="*/ 700 w 1247"/>
              <a:gd name="T47" fmla="*/ 241 h 976"/>
              <a:gd name="T48" fmla="*/ 661 w 1247"/>
              <a:gd name="T49" fmla="*/ 154 h 976"/>
              <a:gd name="T50" fmla="*/ 621 w 1247"/>
              <a:gd name="T51" fmla="*/ 154 h 976"/>
              <a:gd name="T52" fmla="*/ 519 w 1247"/>
              <a:gd name="T53" fmla="*/ 161 h 976"/>
              <a:gd name="T54" fmla="*/ 491 w 1247"/>
              <a:gd name="T55" fmla="*/ 76 h 976"/>
              <a:gd name="T56" fmla="*/ 390 w 1247"/>
              <a:gd name="T57" fmla="*/ 45 h 976"/>
              <a:gd name="T58" fmla="*/ 378 w 1247"/>
              <a:gd name="T59" fmla="*/ 72 h 976"/>
              <a:gd name="T60" fmla="*/ 106 w 1247"/>
              <a:gd name="T61" fmla="*/ 0 h 976"/>
              <a:gd name="T62" fmla="*/ 0 w 1247"/>
              <a:gd name="T63" fmla="*/ 25 h 976"/>
              <a:gd name="T64" fmla="*/ 10 w 1247"/>
              <a:gd name="T65" fmla="*/ 76 h 976"/>
              <a:gd name="T66" fmla="*/ 5 w 1247"/>
              <a:gd name="T67" fmla="*/ 117 h 976"/>
              <a:gd name="T68" fmla="*/ 42 w 1247"/>
              <a:gd name="T69" fmla="*/ 176 h 976"/>
              <a:gd name="T70" fmla="*/ 58 w 1247"/>
              <a:gd name="T71" fmla="*/ 267 h 976"/>
              <a:gd name="T72" fmla="*/ 7 w 1247"/>
              <a:gd name="T73" fmla="*/ 261 h 976"/>
              <a:gd name="T74" fmla="*/ 43 w 1247"/>
              <a:gd name="T75" fmla="*/ 296 h 976"/>
              <a:gd name="T76" fmla="*/ 91 w 1247"/>
              <a:gd name="T77" fmla="*/ 337 h 976"/>
              <a:gd name="T78" fmla="*/ 142 w 1247"/>
              <a:gd name="T79" fmla="*/ 459 h 976"/>
              <a:gd name="T80" fmla="*/ 210 w 1247"/>
              <a:gd name="T81" fmla="*/ 506 h 976"/>
              <a:gd name="T82" fmla="*/ 172 w 1247"/>
              <a:gd name="T83" fmla="*/ 452 h 976"/>
              <a:gd name="T84" fmla="*/ 162 w 1247"/>
              <a:gd name="T85" fmla="*/ 387 h 976"/>
              <a:gd name="T86" fmla="*/ 131 w 1247"/>
              <a:gd name="T87" fmla="*/ 319 h 976"/>
              <a:gd name="T88" fmla="*/ 116 w 1247"/>
              <a:gd name="T89" fmla="*/ 227 h 976"/>
              <a:gd name="T90" fmla="*/ 66 w 1247"/>
              <a:gd name="T91" fmla="*/ 128 h 976"/>
              <a:gd name="T92" fmla="*/ 84 w 1247"/>
              <a:gd name="T93" fmla="*/ 42 h 976"/>
              <a:gd name="T94" fmla="*/ 138 w 1247"/>
              <a:gd name="T95" fmla="*/ 73 h 976"/>
              <a:gd name="T96" fmla="*/ 160 w 1247"/>
              <a:gd name="T97" fmla="*/ 180 h 976"/>
              <a:gd name="T98" fmla="*/ 208 w 1247"/>
              <a:gd name="T99" fmla="*/ 284 h 976"/>
              <a:gd name="T100" fmla="*/ 257 w 1247"/>
              <a:gd name="T101" fmla="*/ 318 h 976"/>
              <a:gd name="T102" fmla="*/ 255 w 1247"/>
              <a:gd name="T103" fmla="*/ 375 h 976"/>
              <a:gd name="T104" fmla="*/ 294 w 1247"/>
              <a:gd name="T105" fmla="*/ 418 h 976"/>
              <a:gd name="T106" fmla="*/ 313 w 1247"/>
              <a:gd name="T107" fmla="*/ 456 h 976"/>
              <a:gd name="T108" fmla="*/ 371 w 1247"/>
              <a:gd name="T109" fmla="*/ 575 h 976"/>
              <a:gd name="T110" fmla="*/ 375 w 1247"/>
              <a:gd name="T111" fmla="*/ 645 h 976"/>
              <a:gd name="T112" fmla="*/ 423 w 1247"/>
              <a:gd name="T113" fmla="*/ 740 h 976"/>
              <a:gd name="T114" fmla="*/ 556 w 1247"/>
              <a:gd name="T115" fmla="*/ 838 h 976"/>
              <a:gd name="T116" fmla="*/ 677 w 1247"/>
              <a:gd name="T117" fmla="*/ 899 h 976"/>
              <a:gd name="T118" fmla="*/ 840 w 1247"/>
              <a:gd name="T119" fmla="*/ 878 h 976"/>
              <a:gd name="T120" fmla="*/ 947 w 1247"/>
              <a:gd name="T121" fmla="*/ 96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7" h="976">
                <a:moveTo>
                  <a:pt x="947" y="960"/>
                </a:moveTo>
                <a:cubicBezTo>
                  <a:pt x="947" y="944"/>
                  <a:pt x="947" y="922"/>
                  <a:pt x="947" y="922"/>
                </a:cubicBezTo>
                <a:cubicBezTo>
                  <a:pt x="968" y="891"/>
                  <a:pt x="968" y="891"/>
                  <a:pt x="968" y="891"/>
                </a:cubicBezTo>
                <a:cubicBezTo>
                  <a:pt x="1027" y="892"/>
                  <a:pt x="1027" y="892"/>
                  <a:pt x="1027" y="892"/>
                </a:cubicBezTo>
                <a:cubicBezTo>
                  <a:pt x="1027" y="881"/>
                  <a:pt x="1027" y="881"/>
                  <a:pt x="1027" y="881"/>
                </a:cubicBezTo>
                <a:cubicBezTo>
                  <a:pt x="1027" y="881"/>
                  <a:pt x="1036" y="884"/>
                  <a:pt x="1036" y="874"/>
                </a:cubicBezTo>
                <a:cubicBezTo>
                  <a:pt x="1036" y="864"/>
                  <a:pt x="1024" y="868"/>
                  <a:pt x="1024" y="868"/>
                </a:cubicBezTo>
                <a:cubicBezTo>
                  <a:pt x="1020" y="852"/>
                  <a:pt x="1020" y="852"/>
                  <a:pt x="1020" y="852"/>
                </a:cubicBezTo>
                <a:cubicBezTo>
                  <a:pt x="1020" y="852"/>
                  <a:pt x="1018" y="853"/>
                  <a:pt x="1008" y="851"/>
                </a:cubicBezTo>
                <a:cubicBezTo>
                  <a:pt x="998" y="849"/>
                  <a:pt x="997" y="833"/>
                  <a:pt x="997" y="833"/>
                </a:cubicBezTo>
                <a:cubicBezTo>
                  <a:pt x="987" y="829"/>
                  <a:pt x="987" y="829"/>
                  <a:pt x="987" y="829"/>
                </a:cubicBezTo>
                <a:cubicBezTo>
                  <a:pt x="987" y="829"/>
                  <a:pt x="1013" y="831"/>
                  <a:pt x="1015" y="825"/>
                </a:cubicBezTo>
                <a:cubicBezTo>
                  <a:pt x="1017" y="819"/>
                  <a:pt x="1014" y="795"/>
                  <a:pt x="1014" y="795"/>
                </a:cubicBezTo>
                <a:cubicBezTo>
                  <a:pt x="1101" y="796"/>
                  <a:pt x="1101" y="796"/>
                  <a:pt x="1101" y="796"/>
                </a:cubicBezTo>
                <a:cubicBezTo>
                  <a:pt x="1101" y="796"/>
                  <a:pt x="1103" y="786"/>
                  <a:pt x="1108" y="786"/>
                </a:cubicBezTo>
                <a:cubicBezTo>
                  <a:pt x="1113" y="786"/>
                  <a:pt x="1107" y="794"/>
                  <a:pt x="1118" y="793"/>
                </a:cubicBezTo>
                <a:cubicBezTo>
                  <a:pt x="1129" y="792"/>
                  <a:pt x="1136" y="760"/>
                  <a:pt x="1136" y="760"/>
                </a:cubicBezTo>
                <a:cubicBezTo>
                  <a:pt x="1139" y="771"/>
                  <a:pt x="1139" y="771"/>
                  <a:pt x="1139" y="771"/>
                </a:cubicBezTo>
                <a:cubicBezTo>
                  <a:pt x="1150" y="761"/>
                  <a:pt x="1150" y="761"/>
                  <a:pt x="1150" y="761"/>
                </a:cubicBezTo>
                <a:cubicBezTo>
                  <a:pt x="1164" y="745"/>
                  <a:pt x="1164" y="745"/>
                  <a:pt x="1164" y="745"/>
                </a:cubicBezTo>
                <a:cubicBezTo>
                  <a:pt x="1164" y="745"/>
                  <a:pt x="1158" y="764"/>
                  <a:pt x="1162" y="767"/>
                </a:cubicBezTo>
                <a:cubicBezTo>
                  <a:pt x="1166" y="770"/>
                  <a:pt x="1173" y="770"/>
                  <a:pt x="1173" y="770"/>
                </a:cubicBezTo>
                <a:cubicBezTo>
                  <a:pt x="1188" y="725"/>
                  <a:pt x="1188" y="725"/>
                  <a:pt x="1188" y="725"/>
                </a:cubicBezTo>
                <a:cubicBezTo>
                  <a:pt x="1182" y="717"/>
                  <a:pt x="1182" y="717"/>
                  <a:pt x="1182" y="717"/>
                </a:cubicBezTo>
                <a:cubicBezTo>
                  <a:pt x="1195" y="713"/>
                  <a:pt x="1195" y="713"/>
                  <a:pt x="1195" y="713"/>
                </a:cubicBezTo>
                <a:cubicBezTo>
                  <a:pt x="1196" y="705"/>
                  <a:pt x="1196" y="705"/>
                  <a:pt x="1196" y="705"/>
                </a:cubicBezTo>
                <a:cubicBezTo>
                  <a:pt x="1184" y="701"/>
                  <a:pt x="1184" y="701"/>
                  <a:pt x="1184" y="701"/>
                </a:cubicBezTo>
                <a:cubicBezTo>
                  <a:pt x="1196" y="688"/>
                  <a:pt x="1196" y="688"/>
                  <a:pt x="1196" y="688"/>
                </a:cubicBezTo>
                <a:cubicBezTo>
                  <a:pt x="1200" y="672"/>
                  <a:pt x="1200" y="672"/>
                  <a:pt x="1200" y="672"/>
                </a:cubicBezTo>
                <a:cubicBezTo>
                  <a:pt x="1200" y="672"/>
                  <a:pt x="1230" y="641"/>
                  <a:pt x="1234" y="632"/>
                </a:cubicBezTo>
                <a:cubicBezTo>
                  <a:pt x="1238" y="623"/>
                  <a:pt x="1247" y="600"/>
                  <a:pt x="1236" y="597"/>
                </a:cubicBezTo>
                <a:cubicBezTo>
                  <a:pt x="1225" y="594"/>
                  <a:pt x="1203" y="601"/>
                  <a:pt x="1203" y="601"/>
                </a:cubicBezTo>
                <a:cubicBezTo>
                  <a:pt x="1203" y="601"/>
                  <a:pt x="1179" y="594"/>
                  <a:pt x="1172" y="594"/>
                </a:cubicBezTo>
                <a:cubicBezTo>
                  <a:pt x="1165" y="594"/>
                  <a:pt x="1137" y="602"/>
                  <a:pt x="1123" y="606"/>
                </a:cubicBezTo>
                <a:cubicBezTo>
                  <a:pt x="1109" y="610"/>
                  <a:pt x="1084" y="606"/>
                  <a:pt x="1078" y="612"/>
                </a:cubicBezTo>
                <a:cubicBezTo>
                  <a:pt x="1072" y="618"/>
                  <a:pt x="1061" y="639"/>
                  <a:pt x="1060" y="655"/>
                </a:cubicBezTo>
                <a:cubicBezTo>
                  <a:pt x="1059" y="671"/>
                  <a:pt x="1059" y="686"/>
                  <a:pt x="1059" y="686"/>
                </a:cubicBezTo>
                <a:cubicBezTo>
                  <a:pt x="1049" y="690"/>
                  <a:pt x="1049" y="690"/>
                  <a:pt x="1049" y="690"/>
                </a:cubicBezTo>
                <a:cubicBezTo>
                  <a:pt x="1049" y="690"/>
                  <a:pt x="1049" y="710"/>
                  <a:pt x="1043" y="716"/>
                </a:cubicBezTo>
                <a:cubicBezTo>
                  <a:pt x="1037" y="722"/>
                  <a:pt x="1016" y="728"/>
                  <a:pt x="1011" y="737"/>
                </a:cubicBezTo>
                <a:cubicBezTo>
                  <a:pt x="1006" y="746"/>
                  <a:pt x="1009" y="765"/>
                  <a:pt x="996" y="766"/>
                </a:cubicBezTo>
                <a:cubicBezTo>
                  <a:pt x="983" y="767"/>
                  <a:pt x="990" y="749"/>
                  <a:pt x="974" y="749"/>
                </a:cubicBezTo>
                <a:cubicBezTo>
                  <a:pt x="958" y="749"/>
                  <a:pt x="932" y="761"/>
                  <a:pt x="912" y="761"/>
                </a:cubicBezTo>
                <a:cubicBezTo>
                  <a:pt x="892" y="761"/>
                  <a:pt x="864" y="784"/>
                  <a:pt x="855" y="780"/>
                </a:cubicBezTo>
                <a:cubicBezTo>
                  <a:pt x="846" y="776"/>
                  <a:pt x="847" y="755"/>
                  <a:pt x="836" y="753"/>
                </a:cubicBezTo>
                <a:cubicBezTo>
                  <a:pt x="825" y="751"/>
                  <a:pt x="797" y="748"/>
                  <a:pt x="797" y="748"/>
                </a:cubicBezTo>
                <a:cubicBezTo>
                  <a:pt x="797" y="748"/>
                  <a:pt x="795" y="731"/>
                  <a:pt x="790" y="724"/>
                </a:cubicBezTo>
                <a:cubicBezTo>
                  <a:pt x="785" y="717"/>
                  <a:pt x="777" y="708"/>
                  <a:pt x="777" y="708"/>
                </a:cubicBezTo>
                <a:cubicBezTo>
                  <a:pt x="777" y="685"/>
                  <a:pt x="777" y="685"/>
                  <a:pt x="777" y="685"/>
                </a:cubicBezTo>
                <a:cubicBezTo>
                  <a:pt x="751" y="644"/>
                  <a:pt x="751" y="644"/>
                  <a:pt x="751" y="644"/>
                </a:cubicBezTo>
                <a:cubicBezTo>
                  <a:pt x="750" y="616"/>
                  <a:pt x="750" y="616"/>
                  <a:pt x="750" y="616"/>
                </a:cubicBezTo>
                <a:cubicBezTo>
                  <a:pt x="739" y="596"/>
                  <a:pt x="739" y="596"/>
                  <a:pt x="739" y="596"/>
                </a:cubicBezTo>
                <a:cubicBezTo>
                  <a:pt x="736" y="539"/>
                  <a:pt x="736" y="539"/>
                  <a:pt x="736" y="539"/>
                </a:cubicBezTo>
                <a:cubicBezTo>
                  <a:pt x="736" y="539"/>
                  <a:pt x="752" y="518"/>
                  <a:pt x="752" y="507"/>
                </a:cubicBezTo>
                <a:cubicBezTo>
                  <a:pt x="752" y="496"/>
                  <a:pt x="754" y="466"/>
                  <a:pt x="754" y="466"/>
                </a:cubicBezTo>
                <a:cubicBezTo>
                  <a:pt x="752" y="439"/>
                  <a:pt x="752" y="439"/>
                  <a:pt x="752" y="439"/>
                </a:cubicBezTo>
                <a:cubicBezTo>
                  <a:pt x="768" y="434"/>
                  <a:pt x="768" y="434"/>
                  <a:pt x="768" y="434"/>
                </a:cubicBezTo>
                <a:cubicBezTo>
                  <a:pt x="768" y="434"/>
                  <a:pt x="767" y="394"/>
                  <a:pt x="775" y="392"/>
                </a:cubicBezTo>
                <a:cubicBezTo>
                  <a:pt x="783" y="390"/>
                  <a:pt x="791" y="401"/>
                  <a:pt x="793" y="392"/>
                </a:cubicBezTo>
                <a:cubicBezTo>
                  <a:pt x="795" y="383"/>
                  <a:pt x="806" y="364"/>
                  <a:pt x="806" y="364"/>
                </a:cubicBezTo>
                <a:cubicBezTo>
                  <a:pt x="806" y="363"/>
                  <a:pt x="806" y="363"/>
                  <a:pt x="806" y="363"/>
                </a:cubicBezTo>
                <a:cubicBezTo>
                  <a:pt x="803" y="364"/>
                  <a:pt x="799" y="365"/>
                  <a:pt x="794" y="365"/>
                </a:cubicBezTo>
                <a:cubicBezTo>
                  <a:pt x="783" y="365"/>
                  <a:pt x="785" y="355"/>
                  <a:pt x="780" y="355"/>
                </a:cubicBezTo>
                <a:cubicBezTo>
                  <a:pt x="775" y="355"/>
                  <a:pt x="756" y="355"/>
                  <a:pt x="756" y="355"/>
                </a:cubicBezTo>
                <a:cubicBezTo>
                  <a:pt x="750" y="344"/>
                  <a:pt x="750" y="344"/>
                  <a:pt x="750" y="344"/>
                </a:cubicBezTo>
                <a:cubicBezTo>
                  <a:pt x="750" y="344"/>
                  <a:pt x="720" y="343"/>
                  <a:pt x="720" y="332"/>
                </a:cubicBezTo>
                <a:cubicBezTo>
                  <a:pt x="720" y="321"/>
                  <a:pt x="722" y="313"/>
                  <a:pt x="722" y="313"/>
                </a:cubicBezTo>
                <a:cubicBezTo>
                  <a:pt x="714" y="307"/>
                  <a:pt x="714" y="307"/>
                  <a:pt x="714" y="307"/>
                </a:cubicBezTo>
                <a:cubicBezTo>
                  <a:pt x="714" y="280"/>
                  <a:pt x="714" y="280"/>
                  <a:pt x="714" y="280"/>
                </a:cubicBezTo>
                <a:cubicBezTo>
                  <a:pt x="714" y="280"/>
                  <a:pt x="724" y="277"/>
                  <a:pt x="717" y="270"/>
                </a:cubicBezTo>
                <a:cubicBezTo>
                  <a:pt x="710" y="263"/>
                  <a:pt x="701" y="262"/>
                  <a:pt x="701" y="254"/>
                </a:cubicBezTo>
                <a:cubicBezTo>
                  <a:pt x="701" y="247"/>
                  <a:pt x="700" y="241"/>
                  <a:pt x="700" y="241"/>
                </a:cubicBezTo>
                <a:cubicBezTo>
                  <a:pt x="700" y="241"/>
                  <a:pt x="689" y="234"/>
                  <a:pt x="689" y="225"/>
                </a:cubicBezTo>
                <a:cubicBezTo>
                  <a:pt x="689" y="216"/>
                  <a:pt x="697" y="201"/>
                  <a:pt x="689" y="193"/>
                </a:cubicBezTo>
                <a:cubicBezTo>
                  <a:pt x="681" y="185"/>
                  <a:pt x="661" y="154"/>
                  <a:pt x="661" y="154"/>
                </a:cubicBezTo>
                <a:cubicBezTo>
                  <a:pt x="632" y="153"/>
                  <a:pt x="632" y="153"/>
                  <a:pt x="632" y="153"/>
                </a:cubicBezTo>
                <a:cubicBezTo>
                  <a:pt x="622" y="148"/>
                  <a:pt x="622" y="148"/>
                  <a:pt x="622" y="148"/>
                </a:cubicBezTo>
                <a:cubicBezTo>
                  <a:pt x="621" y="154"/>
                  <a:pt x="621" y="154"/>
                  <a:pt x="621" y="154"/>
                </a:cubicBezTo>
                <a:cubicBezTo>
                  <a:pt x="621" y="154"/>
                  <a:pt x="609" y="153"/>
                  <a:pt x="605" y="157"/>
                </a:cubicBezTo>
                <a:cubicBezTo>
                  <a:pt x="601" y="161"/>
                  <a:pt x="588" y="195"/>
                  <a:pt x="569" y="195"/>
                </a:cubicBezTo>
                <a:cubicBezTo>
                  <a:pt x="550" y="195"/>
                  <a:pt x="519" y="161"/>
                  <a:pt x="519" y="161"/>
                </a:cubicBezTo>
                <a:cubicBezTo>
                  <a:pt x="519" y="161"/>
                  <a:pt x="529" y="119"/>
                  <a:pt x="519" y="109"/>
                </a:cubicBezTo>
                <a:cubicBezTo>
                  <a:pt x="508" y="98"/>
                  <a:pt x="497" y="97"/>
                  <a:pt x="497" y="97"/>
                </a:cubicBezTo>
                <a:cubicBezTo>
                  <a:pt x="491" y="76"/>
                  <a:pt x="491" y="76"/>
                  <a:pt x="491" y="76"/>
                </a:cubicBezTo>
                <a:cubicBezTo>
                  <a:pt x="473" y="68"/>
                  <a:pt x="473" y="68"/>
                  <a:pt x="473" y="68"/>
                </a:cubicBezTo>
                <a:cubicBezTo>
                  <a:pt x="473" y="68"/>
                  <a:pt x="478" y="60"/>
                  <a:pt x="463" y="45"/>
                </a:cubicBezTo>
                <a:cubicBezTo>
                  <a:pt x="390" y="45"/>
                  <a:pt x="390" y="45"/>
                  <a:pt x="390" y="45"/>
                </a:cubicBezTo>
                <a:cubicBezTo>
                  <a:pt x="390" y="45"/>
                  <a:pt x="383" y="49"/>
                  <a:pt x="383" y="55"/>
                </a:cubicBezTo>
                <a:cubicBezTo>
                  <a:pt x="383" y="61"/>
                  <a:pt x="385" y="65"/>
                  <a:pt x="382" y="69"/>
                </a:cubicBezTo>
                <a:cubicBezTo>
                  <a:pt x="378" y="72"/>
                  <a:pt x="378" y="72"/>
                  <a:pt x="378" y="72"/>
                </a:cubicBezTo>
                <a:cubicBezTo>
                  <a:pt x="246" y="74"/>
                  <a:pt x="246" y="74"/>
                  <a:pt x="246" y="74"/>
                </a:cubicBezTo>
                <a:cubicBezTo>
                  <a:pt x="106" y="10"/>
                  <a:pt x="106" y="10"/>
                  <a:pt x="106" y="10"/>
                </a:cubicBezTo>
                <a:cubicBezTo>
                  <a:pt x="106" y="10"/>
                  <a:pt x="96" y="10"/>
                  <a:pt x="106" y="0"/>
                </a:cubicBezTo>
                <a:cubicBezTo>
                  <a:pt x="7" y="4"/>
                  <a:pt x="7" y="4"/>
                  <a:pt x="7" y="4"/>
                </a:cubicBezTo>
                <a:cubicBezTo>
                  <a:pt x="4" y="2"/>
                  <a:pt x="4" y="2"/>
                  <a:pt x="4" y="2"/>
                </a:cubicBezTo>
                <a:cubicBezTo>
                  <a:pt x="2" y="12"/>
                  <a:pt x="0" y="20"/>
                  <a:pt x="0" y="25"/>
                </a:cubicBezTo>
                <a:cubicBezTo>
                  <a:pt x="0" y="36"/>
                  <a:pt x="13" y="54"/>
                  <a:pt x="13" y="54"/>
                </a:cubicBezTo>
                <a:cubicBezTo>
                  <a:pt x="2" y="61"/>
                  <a:pt x="2" y="61"/>
                  <a:pt x="2" y="61"/>
                </a:cubicBezTo>
                <a:cubicBezTo>
                  <a:pt x="10" y="76"/>
                  <a:pt x="10" y="76"/>
                  <a:pt x="10" y="76"/>
                </a:cubicBezTo>
                <a:cubicBezTo>
                  <a:pt x="3" y="86"/>
                  <a:pt x="3" y="86"/>
                  <a:pt x="3" y="86"/>
                </a:cubicBezTo>
                <a:cubicBezTo>
                  <a:pt x="16" y="97"/>
                  <a:pt x="16" y="97"/>
                  <a:pt x="16" y="97"/>
                </a:cubicBezTo>
                <a:cubicBezTo>
                  <a:pt x="5" y="117"/>
                  <a:pt x="5" y="117"/>
                  <a:pt x="5" y="117"/>
                </a:cubicBezTo>
                <a:cubicBezTo>
                  <a:pt x="14" y="121"/>
                  <a:pt x="14" y="121"/>
                  <a:pt x="14" y="121"/>
                </a:cubicBezTo>
                <a:cubicBezTo>
                  <a:pt x="14" y="121"/>
                  <a:pt x="11" y="162"/>
                  <a:pt x="20" y="171"/>
                </a:cubicBezTo>
                <a:cubicBezTo>
                  <a:pt x="29" y="180"/>
                  <a:pt x="42" y="176"/>
                  <a:pt x="42" y="176"/>
                </a:cubicBezTo>
                <a:cubicBezTo>
                  <a:pt x="42" y="176"/>
                  <a:pt x="66" y="219"/>
                  <a:pt x="66" y="227"/>
                </a:cubicBezTo>
                <a:cubicBezTo>
                  <a:pt x="66" y="235"/>
                  <a:pt x="47" y="260"/>
                  <a:pt x="47" y="260"/>
                </a:cubicBezTo>
                <a:cubicBezTo>
                  <a:pt x="58" y="267"/>
                  <a:pt x="58" y="267"/>
                  <a:pt x="58" y="267"/>
                </a:cubicBezTo>
                <a:cubicBezTo>
                  <a:pt x="50" y="276"/>
                  <a:pt x="50" y="276"/>
                  <a:pt x="50" y="276"/>
                </a:cubicBezTo>
                <a:cubicBezTo>
                  <a:pt x="41" y="264"/>
                  <a:pt x="41" y="264"/>
                  <a:pt x="41" y="264"/>
                </a:cubicBezTo>
                <a:cubicBezTo>
                  <a:pt x="7" y="261"/>
                  <a:pt x="7" y="261"/>
                  <a:pt x="7" y="261"/>
                </a:cubicBezTo>
                <a:cubicBezTo>
                  <a:pt x="23" y="279"/>
                  <a:pt x="23" y="279"/>
                  <a:pt x="23" y="279"/>
                </a:cubicBezTo>
                <a:cubicBezTo>
                  <a:pt x="29" y="295"/>
                  <a:pt x="29" y="295"/>
                  <a:pt x="29" y="295"/>
                </a:cubicBezTo>
                <a:cubicBezTo>
                  <a:pt x="43" y="296"/>
                  <a:pt x="43" y="296"/>
                  <a:pt x="43" y="296"/>
                </a:cubicBezTo>
                <a:cubicBezTo>
                  <a:pt x="43" y="296"/>
                  <a:pt x="60" y="319"/>
                  <a:pt x="65" y="317"/>
                </a:cubicBezTo>
                <a:cubicBezTo>
                  <a:pt x="70" y="315"/>
                  <a:pt x="85" y="305"/>
                  <a:pt x="85" y="305"/>
                </a:cubicBezTo>
                <a:cubicBezTo>
                  <a:pt x="85" y="305"/>
                  <a:pt x="84" y="328"/>
                  <a:pt x="91" y="337"/>
                </a:cubicBezTo>
                <a:cubicBezTo>
                  <a:pt x="98" y="346"/>
                  <a:pt x="113" y="358"/>
                  <a:pt x="113" y="368"/>
                </a:cubicBezTo>
                <a:cubicBezTo>
                  <a:pt x="113" y="378"/>
                  <a:pt x="96" y="398"/>
                  <a:pt x="102" y="412"/>
                </a:cubicBezTo>
                <a:cubicBezTo>
                  <a:pt x="108" y="426"/>
                  <a:pt x="128" y="442"/>
                  <a:pt x="142" y="459"/>
                </a:cubicBezTo>
                <a:cubicBezTo>
                  <a:pt x="156" y="476"/>
                  <a:pt x="175" y="497"/>
                  <a:pt x="175" y="497"/>
                </a:cubicBezTo>
                <a:cubicBezTo>
                  <a:pt x="175" y="497"/>
                  <a:pt x="162" y="524"/>
                  <a:pt x="178" y="525"/>
                </a:cubicBezTo>
                <a:cubicBezTo>
                  <a:pt x="194" y="526"/>
                  <a:pt x="210" y="506"/>
                  <a:pt x="210" y="506"/>
                </a:cubicBezTo>
                <a:cubicBezTo>
                  <a:pt x="206" y="493"/>
                  <a:pt x="206" y="493"/>
                  <a:pt x="206" y="493"/>
                </a:cubicBezTo>
                <a:cubicBezTo>
                  <a:pt x="206" y="493"/>
                  <a:pt x="198" y="457"/>
                  <a:pt x="190" y="453"/>
                </a:cubicBezTo>
                <a:cubicBezTo>
                  <a:pt x="182" y="449"/>
                  <a:pt x="172" y="452"/>
                  <a:pt x="172" y="452"/>
                </a:cubicBezTo>
                <a:cubicBezTo>
                  <a:pt x="160" y="435"/>
                  <a:pt x="160" y="435"/>
                  <a:pt x="160" y="435"/>
                </a:cubicBezTo>
                <a:cubicBezTo>
                  <a:pt x="160" y="435"/>
                  <a:pt x="164" y="422"/>
                  <a:pt x="162" y="414"/>
                </a:cubicBezTo>
                <a:cubicBezTo>
                  <a:pt x="160" y="406"/>
                  <a:pt x="162" y="387"/>
                  <a:pt x="162" y="387"/>
                </a:cubicBezTo>
                <a:cubicBezTo>
                  <a:pt x="150" y="365"/>
                  <a:pt x="150" y="365"/>
                  <a:pt x="150" y="365"/>
                </a:cubicBezTo>
                <a:cubicBezTo>
                  <a:pt x="150" y="365"/>
                  <a:pt x="160" y="341"/>
                  <a:pt x="156" y="329"/>
                </a:cubicBezTo>
                <a:cubicBezTo>
                  <a:pt x="152" y="317"/>
                  <a:pt x="131" y="319"/>
                  <a:pt x="131" y="319"/>
                </a:cubicBezTo>
                <a:cubicBezTo>
                  <a:pt x="131" y="288"/>
                  <a:pt x="131" y="288"/>
                  <a:pt x="131" y="288"/>
                </a:cubicBezTo>
                <a:cubicBezTo>
                  <a:pt x="114" y="267"/>
                  <a:pt x="114" y="267"/>
                  <a:pt x="114" y="267"/>
                </a:cubicBezTo>
                <a:cubicBezTo>
                  <a:pt x="116" y="227"/>
                  <a:pt x="116" y="227"/>
                  <a:pt x="116" y="227"/>
                </a:cubicBezTo>
                <a:cubicBezTo>
                  <a:pt x="116" y="227"/>
                  <a:pt x="102" y="207"/>
                  <a:pt x="97" y="201"/>
                </a:cubicBezTo>
                <a:cubicBezTo>
                  <a:pt x="92" y="195"/>
                  <a:pt x="89" y="170"/>
                  <a:pt x="89" y="170"/>
                </a:cubicBezTo>
                <a:cubicBezTo>
                  <a:pt x="89" y="170"/>
                  <a:pt x="63" y="132"/>
                  <a:pt x="66" y="128"/>
                </a:cubicBezTo>
                <a:cubicBezTo>
                  <a:pt x="69" y="124"/>
                  <a:pt x="79" y="107"/>
                  <a:pt x="75" y="95"/>
                </a:cubicBezTo>
                <a:cubicBezTo>
                  <a:pt x="71" y="83"/>
                  <a:pt x="85" y="67"/>
                  <a:pt x="85" y="67"/>
                </a:cubicBezTo>
                <a:cubicBezTo>
                  <a:pt x="84" y="42"/>
                  <a:pt x="84" y="42"/>
                  <a:pt x="84" y="42"/>
                </a:cubicBezTo>
                <a:cubicBezTo>
                  <a:pt x="84" y="42"/>
                  <a:pt x="104" y="62"/>
                  <a:pt x="113" y="62"/>
                </a:cubicBezTo>
                <a:cubicBezTo>
                  <a:pt x="122" y="62"/>
                  <a:pt x="134" y="58"/>
                  <a:pt x="134" y="58"/>
                </a:cubicBezTo>
                <a:cubicBezTo>
                  <a:pt x="134" y="58"/>
                  <a:pt x="131" y="69"/>
                  <a:pt x="138" y="73"/>
                </a:cubicBezTo>
                <a:cubicBezTo>
                  <a:pt x="145" y="77"/>
                  <a:pt x="155" y="77"/>
                  <a:pt x="155" y="77"/>
                </a:cubicBezTo>
                <a:cubicBezTo>
                  <a:pt x="155" y="77"/>
                  <a:pt x="152" y="88"/>
                  <a:pt x="152" y="106"/>
                </a:cubicBezTo>
                <a:cubicBezTo>
                  <a:pt x="152" y="124"/>
                  <a:pt x="160" y="180"/>
                  <a:pt x="160" y="180"/>
                </a:cubicBezTo>
                <a:cubicBezTo>
                  <a:pt x="160" y="180"/>
                  <a:pt x="181" y="255"/>
                  <a:pt x="189" y="257"/>
                </a:cubicBezTo>
                <a:cubicBezTo>
                  <a:pt x="197" y="259"/>
                  <a:pt x="217" y="257"/>
                  <a:pt x="217" y="257"/>
                </a:cubicBezTo>
                <a:cubicBezTo>
                  <a:pt x="217" y="257"/>
                  <a:pt x="199" y="268"/>
                  <a:pt x="208" y="284"/>
                </a:cubicBezTo>
                <a:cubicBezTo>
                  <a:pt x="217" y="300"/>
                  <a:pt x="234" y="302"/>
                  <a:pt x="234" y="302"/>
                </a:cubicBezTo>
                <a:cubicBezTo>
                  <a:pt x="236" y="317"/>
                  <a:pt x="236" y="317"/>
                  <a:pt x="236" y="317"/>
                </a:cubicBezTo>
                <a:cubicBezTo>
                  <a:pt x="257" y="318"/>
                  <a:pt x="257" y="318"/>
                  <a:pt x="257" y="318"/>
                </a:cubicBezTo>
                <a:cubicBezTo>
                  <a:pt x="260" y="346"/>
                  <a:pt x="260" y="346"/>
                  <a:pt x="260" y="346"/>
                </a:cubicBezTo>
                <a:cubicBezTo>
                  <a:pt x="260" y="346"/>
                  <a:pt x="228" y="359"/>
                  <a:pt x="238" y="374"/>
                </a:cubicBezTo>
                <a:cubicBezTo>
                  <a:pt x="248" y="389"/>
                  <a:pt x="255" y="375"/>
                  <a:pt x="255" y="375"/>
                </a:cubicBezTo>
                <a:cubicBezTo>
                  <a:pt x="255" y="375"/>
                  <a:pt x="264" y="395"/>
                  <a:pt x="270" y="397"/>
                </a:cubicBezTo>
                <a:cubicBezTo>
                  <a:pt x="276" y="399"/>
                  <a:pt x="294" y="401"/>
                  <a:pt x="294" y="404"/>
                </a:cubicBezTo>
                <a:cubicBezTo>
                  <a:pt x="294" y="407"/>
                  <a:pt x="294" y="418"/>
                  <a:pt x="294" y="418"/>
                </a:cubicBezTo>
                <a:cubicBezTo>
                  <a:pt x="294" y="418"/>
                  <a:pt x="279" y="437"/>
                  <a:pt x="290" y="438"/>
                </a:cubicBezTo>
                <a:cubicBezTo>
                  <a:pt x="301" y="439"/>
                  <a:pt x="313" y="437"/>
                  <a:pt x="313" y="437"/>
                </a:cubicBezTo>
                <a:cubicBezTo>
                  <a:pt x="313" y="456"/>
                  <a:pt x="313" y="456"/>
                  <a:pt x="313" y="456"/>
                </a:cubicBezTo>
                <a:cubicBezTo>
                  <a:pt x="313" y="456"/>
                  <a:pt x="335" y="481"/>
                  <a:pt x="345" y="495"/>
                </a:cubicBezTo>
                <a:cubicBezTo>
                  <a:pt x="355" y="509"/>
                  <a:pt x="373" y="538"/>
                  <a:pt x="373" y="547"/>
                </a:cubicBezTo>
                <a:cubicBezTo>
                  <a:pt x="373" y="556"/>
                  <a:pt x="370" y="562"/>
                  <a:pt x="371" y="575"/>
                </a:cubicBezTo>
                <a:cubicBezTo>
                  <a:pt x="372" y="588"/>
                  <a:pt x="386" y="595"/>
                  <a:pt x="384" y="606"/>
                </a:cubicBezTo>
                <a:cubicBezTo>
                  <a:pt x="382" y="617"/>
                  <a:pt x="364" y="625"/>
                  <a:pt x="364" y="632"/>
                </a:cubicBezTo>
                <a:cubicBezTo>
                  <a:pt x="364" y="639"/>
                  <a:pt x="375" y="645"/>
                  <a:pt x="375" y="645"/>
                </a:cubicBezTo>
                <a:cubicBezTo>
                  <a:pt x="375" y="645"/>
                  <a:pt x="351" y="642"/>
                  <a:pt x="351" y="659"/>
                </a:cubicBezTo>
                <a:cubicBezTo>
                  <a:pt x="351" y="676"/>
                  <a:pt x="350" y="717"/>
                  <a:pt x="373" y="719"/>
                </a:cubicBezTo>
                <a:cubicBezTo>
                  <a:pt x="396" y="721"/>
                  <a:pt x="416" y="727"/>
                  <a:pt x="423" y="740"/>
                </a:cubicBezTo>
                <a:cubicBezTo>
                  <a:pt x="430" y="753"/>
                  <a:pt x="437" y="779"/>
                  <a:pt x="453" y="781"/>
                </a:cubicBezTo>
                <a:cubicBezTo>
                  <a:pt x="469" y="783"/>
                  <a:pt x="496" y="777"/>
                  <a:pt x="507" y="788"/>
                </a:cubicBezTo>
                <a:cubicBezTo>
                  <a:pt x="518" y="799"/>
                  <a:pt x="525" y="825"/>
                  <a:pt x="556" y="838"/>
                </a:cubicBezTo>
                <a:cubicBezTo>
                  <a:pt x="587" y="851"/>
                  <a:pt x="632" y="851"/>
                  <a:pt x="639" y="861"/>
                </a:cubicBezTo>
                <a:cubicBezTo>
                  <a:pt x="646" y="871"/>
                  <a:pt x="649" y="881"/>
                  <a:pt x="659" y="881"/>
                </a:cubicBezTo>
                <a:cubicBezTo>
                  <a:pt x="669" y="881"/>
                  <a:pt x="677" y="899"/>
                  <a:pt x="677" y="899"/>
                </a:cubicBezTo>
                <a:cubicBezTo>
                  <a:pt x="677" y="899"/>
                  <a:pt x="720" y="894"/>
                  <a:pt x="722" y="897"/>
                </a:cubicBezTo>
                <a:cubicBezTo>
                  <a:pt x="724" y="900"/>
                  <a:pt x="731" y="921"/>
                  <a:pt x="745" y="917"/>
                </a:cubicBezTo>
                <a:cubicBezTo>
                  <a:pt x="759" y="913"/>
                  <a:pt x="829" y="875"/>
                  <a:pt x="840" y="878"/>
                </a:cubicBezTo>
                <a:cubicBezTo>
                  <a:pt x="851" y="881"/>
                  <a:pt x="921" y="938"/>
                  <a:pt x="924" y="946"/>
                </a:cubicBezTo>
                <a:cubicBezTo>
                  <a:pt x="926" y="951"/>
                  <a:pt x="927" y="964"/>
                  <a:pt x="933" y="974"/>
                </a:cubicBezTo>
                <a:cubicBezTo>
                  <a:pt x="933" y="974"/>
                  <a:pt x="947" y="976"/>
                  <a:pt x="947" y="960"/>
                </a:cubicBezTo>
                <a:close/>
              </a:path>
            </a:pathLst>
          </a:custGeom>
          <a:solidFill>
            <a:srgbClr val="E6E6E6"/>
          </a:solid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solidFill>
                <a:schemeClr val="accent2">
                  <a:lumMod val="75000"/>
                </a:schemeClr>
              </a:solidFill>
            </a:endParaRPr>
          </a:p>
        </p:txBody>
      </p:sp>
      <p:cxnSp>
        <p:nvCxnSpPr>
          <p:cNvPr id="4" name="Straight Connector 306">
            <a:extLst>
              <a:ext uri="{FF2B5EF4-FFF2-40B4-BE49-F238E27FC236}">
                <a16:creationId xmlns:a16="http://schemas.microsoft.com/office/drawing/2014/main" id="{590FA2B6-6516-965E-02A5-7088A5505370}"/>
              </a:ext>
            </a:extLst>
          </p:cNvPr>
          <p:cNvCxnSpPr>
            <a:cxnSpLocks/>
          </p:cNvCxnSpPr>
          <p:nvPr/>
        </p:nvCxnSpPr>
        <p:spPr>
          <a:xfrm rot="5400000" flipH="1" flipV="1">
            <a:off x="1697655" y="3135594"/>
            <a:ext cx="2783599" cy="2067399"/>
          </a:xfrm>
          <a:prstGeom prst="curvedConnector3">
            <a:avLst>
              <a:gd name="adj1" fmla="val 95579"/>
            </a:avLst>
          </a:prstGeom>
          <a:ln w="22225" cap="flat" cmpd="sng" algn="ctr">
            <a:solidFill>
              <a:schemeClr val="accent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Freeform 310">
            <a:extLst>
              <a:ext uri="{FF2B5EF4-FFF2-40B4-BE49-F238E27FC236}">
                <a16:creationId xmlns:a16="http://schemas.microsoft.com/office/drawing/2014/main" id="{CE977F6E-EAA7-87FC-2A31-43D316A68504}"/>
              </a:ext>
            </a:extLst>
          </p:cNvPr>
          <p:cNvSpPr>
            <a:spLocks/>
          </p:cNvSpPr>
          <p:nvPr/>
        </p:nvSpPr>
        <p:spPr bwMode="auto">
          <a:xfrm rot="188463">
            <a:off x="2252614" y="3490139"/>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
        <p:nvSpPr>
          <p:cNvPr id="15" name="Google Shape;988;p34">
            <a:extLst>
              <a:ext uri="{FF2B5EF4-FFF2-40B4-BE49-F238E27FC236}">
                <a16:creationId xmlns:a16="http://schemas.microsoft.com/office/drawing/2014/main" id="{F7CA9B46-A4ED-35A3-4BF9-5088874E4A62}"/>
              </a:ext>
            </a:extLst>
          </p:cNvPr>
          <p:cNvSpPr/>
          <p:nvPr/>
        </p:nvSpPr>
        <p:spPr>
          <a:xfrm>
            <a:off x="9024470" y="2566849"/>
            <a:ext cx="430108" cy="185060"/>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 name="Google Shape;979;p34">
            <a:extLst>
              <a:ext uri="{FF2B5EF4-FFF2-40B4-BE49-F238E27FC236}">
                <a16:creationId xmlns:a16="http://schemas.microsoft.com/office/drawing/2014/main" id="{CC5F08A0-06CD-E5E4-DB20-CCA1F26565A7}"/>
              </a:ext>
            </a:extLst>
          </p:cNvPr>
          <p:cNvSpPr/>
          <p:nvPr/>
        </p:nvSpPr>
        <p:spPr>
          <a:xfrm>
            <a:off x="10383498" y="3226574"/>
            <a:ext cx="430108" cy="184267"/>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 name="Google Shape;979;p34">
            <a:extLst>
              <a:ext uri="{FF2B5EF4-FFF2-40B4-BE49-F238E27FC236}">
                <a16:creationId xmlns:a16="http://schemas.microsoft.com/office/drawing/2014/main" id="{CDE3519A-A9C1-99C0-33C0-87713EDCC5F6}"/>
              </a:ext>
            </a:extLst>
          </p:cNvPr>
          <p:cNvSpPr/>
          <p:nvPr/>
        </p:nvSpPr>
        <p:spPr>
          <a:xfrm>
            <a:off x="10383498" y="2963635"/>
            <a:ext cx="430108" cy="184267"/>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8" name="Straight Connector 306">
            <a:extLst>
              <a:ext uri="{FF2B5EF4-FFF2-40B4-BE49-F238E27FC236}">
                <a16:creationId xmlns:a16="http://schemas.microsoft.com/office/drawing/2014/main" id="{35C48371-EAA6-A27C-7BD5-3DBB4ED7EB8F}"/>
              </a:ext>
            </a:extLst>
          </p:cNvPr>
          <p:cNvCxnSpPr>
            <a:cxnSpLocks/>
          </p:cNvCxnSpPr>
          <p:nvPr/>
        </p:nvCxnSpPr>
        <p:spPr>
          <a:xfrm rot="10800000">
            <a:off x="3086968" y="3578235"/>
            <a:ext cx="2673399" cy="2084099"/>
          </a:xfrm>
          <a:prstGeom prst="curvedConnector3">
            <a:avLst>
              <a:gd name="adj1" fmla="val 50000"/>
            </a:avLst>
          </a:prstGeom>
          <a:ln w="28575">
            <a:solidFill>
              <a:schemeClr val="tx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Freeform 310">
            <a:extLst>
              <a:ext uri="{FF2B5EF4-FFF2-40B4-BE49-F238E27FC236}">
                <a16:creationId xmlns:a16="http://schemas.microsoft.com/office/drawing/2014/main" id="{D3BFABD4-3B98-2339-D7B4-1A2F51AE83F7}"/>
              </a:ext>
            </a:extLst>
          </p:cNvPr>
          <p:cNvSpPr>
            <a:spLocks/>
          </p:cNvSpPr>
          <p:nvPr/>
        </p:nvSpPr>
        <p:spPr bwMode="auto">
          <a:xfrm rot="19321985">
            <a:off x="4386481" y="4806167"/>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cxnSp>
        <p:nvCxnSpPr>
          <p:cNvPr id="21" name="Straight Connector 306">
            <a:extLst>
              <a:ext uri="{FF2B5EF4-FFF2-40B4-BE49-F238E27FC236}">
                <a16:creationId xmlns:a16="http://schemas.microsoft.com/office/drawing/2014/main" id="{9C23AF5B-AE3A-7D2E-6272-87F41E3C95F3}"/>
              </a:ext>
            </a:extLst>
          </p:cNvPr>
          <p:cNvCxnSpPr>
            <a:cxnSpLocks/>
          </p:cNvCxnSpPr>
          <p:nvPr/>
        </p:nvCxnSpPr>
        <p:spPr>
          <a:xfrm rot="5400000" flipH="1" flipV="1">
            <a:off x="2861066" y="4590601"/>
            <a:ext cx="1619124" cy="244940"/>
          </a:xfrm>
          <a:prstGeom prst="curvedConnector3">
            <a:avLst>
              <a:gd name="adj1" fmla="val 50000"/>
            </a:avLst>
          </a:prstGeom>
          <a:ln w="2540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Freeform 310">
            <a:extLst>
              <a:ext uri="{FF2B5EF4-FFF2-40B4-BE49-F238E27FC236}">
                <a16:creationId xmlns:a16="http://schemas.microsoft.com/office/drawing/2014/main" id="{0F001B71-157D-CC70-A977-0768A94A01D5}"/>
              </a:ext>
            </a:extLst>
          </p:cNvPr>
          <p:cNvSpPr>
            <a:spLocks/>
          </p:cNvSpPr>
          <p:nvPr/>
        </p:nvSpPr>
        <p:spPr bwMode="auto">
          <a:xfrm rot="1595082">
            <a:off x="3527687" y="4543908"/>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GB" dirty="0">
              <a:solidFill>
                <a:schemeClr val="tx2">
                  <a:lumMod val="50000"/>
                </a:schemeClr>
              </a:solidFill>
            </a:endParaRPr>
          </a:p>
        </p:txBody>
      </p:sp>
      <p:sp>
        <p:nvSpPr>
          <p:cNvPr id="26" name="CuadroTexto 25">
            <a:extLst>
              <a:ext uri="{FF2B5EF4-FFF2-40B4-BE49-F238E27FC236}">
                <a16:creationId xmlns:a16="http://schemas.microsoft.com/office/drawing/2014/main" id="{BE0DED6E-4438-5152-0D0D-EC71FB8E6284}"/>
              </a:ext>
            </a:extLst>
          </p:cNvPr>
          <p:cNvSpPr txBox="1"/>
          <p:nvPr/>
        </p:nvSpPr>
        <p:spPr>
          <a:xfrm>
            <a:off x="4351872" y="2452540"/>
            <a:ext cx="2673400" cy="369332"/>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indent="0">
              <a:lnSpc>
                <a:spcPct val="100000"/>
              </a:lnSpc>
              <a:spcBef>
                <a:spcPts val="0"/>
              </a:spcBef>
              <a:spcAft>
                <a:spcPts val="0"/>
              </a:spcAft>
              <a:buClr>
                <a:schemeClr val="lt1"/>
              </a:buClr>
              <a:buSzPts val="1800"/>
              <a:buFont typeface="Maven Pro"/>
              <a:buNone/>
              <a:defRPr b="0" i="0" u="none" strike="noStrike" cap="none">
                <a:solidFill>
                  <a:schemeClr val="lt1"/>
                </a:solidFill>
                <a:latin typeface="Maven Pro"/>
                <a:ea typeface="Maven Pro"/>
                <a:cs typeface="Maven Pro"/>
                <a:sym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9pPr>
          </a:lstStyle>
          <a:p>
            <a:pPr algn="ctr"/>
            <a:r>
              <a:rPr lang="en-US" sz="1400" dirty="0"/>
              <a:t>Distribution behaviors in the main cities in Mexico</a:t>
            </a:r>
            <a:endParaRPr lang="es-MX" sz="1400" dirty="0"/>
          </a:p>
        </p:txBody>
      </p:sp>
      <p:sp>
        <p:nvSpPr>
          <p:cNvPr id="27" name="CuadroTexto 26">
            <a:extLst>
              <a:ext uri="{FF2B5EF4-FFF2-40B4-BE49-F238E27FC236}">
                <a16:creationId xmlns:a16="http://schemas.microsoft.com/office/drawing/2014/main" id="{DF4A244B-D0E2-F133-FF9E-EDCD02758AD2}"/>
              </a:ext>
            </a:extLst>
          </p:cNvPr>
          <p:cNvSpPr txBox="1"/>
          <p:nvPr/>
        </p:nvSpPr>
        <p:spPr>
          <a:xfrm>
            <a:off x="860557" y="4093003"/>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121,813,713</a:t>
            </a:r>
          </a:p>
        </p:txBody>
      </p:sp>
      <p:sp>
        <p:nvSpPr>
          <p:cNvPr id="28" name="CuadroTexto 27">
            <a:extLst>
              <a:ext uri="{FF2B5EF4-FFF2-40B4-BE49-F238E27FC236}">
                <a16:creationId xmlns:a16="http://schemas.microsoft.com/office/drawing/2014/main" id="{0A82AD6A-5C4C-C792-D99C-F4D941244048}"/>
              </a:ext>
            </a:extLst>
          </p:cNvPr>
          <p:cNvSpPr txBox="1"/>
          <p:nvPr/>
        </p:nvSpPr>
        <p:spPr>
          <a:xfrm>
            <a:off x="2370836" y="4896566"/>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121,811,023</a:t>
            </a:r>
          </a:p>
        </p:txBody>
      </p:sp>
      <p:sp>
        <p:nvSpPr>
          <p:cNvPr id="29" name="CuadroTexto 28">
            <a:extLst>
              <a:ext uri="{FF2B5EF4-FFF2-40B4-BE49-F238E27FC236}">
                <a16:creationId xmlns:a16="http://schemas.microsoft.com/office/drawing/2014/main" id="{11B157C5-28FA-91E8-763B-090DA9FBA4C0}"/>
              </a:ext>
            </a:extLst>
          </p:cNvPr>
          <p:cNvSpPr txBox="1"/>
          <p:nvPr/>
        </p:nvSpPr>
        <p:spPr>
          <a:xfrm>
            <a:off x="5156034" y="5354571"/>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73,084,023</a:t>
            </a: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341</Words>
  <Application>Microsoft Office PowerPoint</Application>
  <PresentationFormat>Panorámica</PresentationFormat>
  <Paragraphs>63</Paragraphs>
  <Slides>12</Slides>
  <Notes>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12</vt:i4>
      </vt:variant>
    </vt:vector>
  </HeadingPairs>
  <TitlesOfParts>
    <vt:vector size="22" baseType="lpstr">
      <vt:lpstr>Advent Pro SemiBold</vt:lpstr>
      <vt:lpstr>Arial</vt:lpstr>
      <vt:lpstr>Calibri</vt:lpstr>
      <vt:lpstr>Fira Sans Condensed Medium</vt:lpstr>
      <vt:lpstr>Fira Sans Extra Condensed Medium</vt:lpstr>
      <vt:lpstr>Livvic Light</vt:lpstr>
      <vt:lpstr>Maven Pro</vt:lpstr>
      <vt:lpstr>Nunito Light</vt:lpstr>
      <vt:lpstr>Share Tech</vt:lpstr>
      <vt:lpstr>Data Science Consulting by Slidesgo</vt:lpstr>
      <vt:lpstr>DATA CONSULTING</vt:lpstr>
      <vt:lpstr>Our Company</vt:lpstr>
      <vt:lpstr>TARGET</vt:lpstr>
      <vt:lpstr>Understanding the Problem</vt:lpstr>
      <vt:lpstr>Presentación de PowerPoint</vt:lpstr>
      <vt:lpstr>Excel Analysis</vt:lpstr>
      <vt:lpstr>Python</vt:lpstr>
      <vt:lpstr>PG Admin</vt:lpstr>
      <vt:lpstr>Analysis Tableau</vt:lpstr>
      <vt:lpstr>HTML</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CONSULTING</dc:title>
  <dc:creator>Pamela c</dc:creator>
  <cp:lastModifiedBy>Alejandro Madrigal</cp:lastModifiedBy>
  <cp:revision>7</cp:revision>
  <dcterms:created xsi:type="dcterms:W3CDTF">2023-03-16T16:45:02Z</dcterms:created>
  <dcterms:modified xsi:type="dcterms:W3CDTF">2023-03-16T22:04:42Z</dcterms:modified>
</cp:coreProperties>
</file>