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58" r:id="rId4"/>
    <p:sldId id="261" r:id="rId5"/>
    <p:sldId id="274" r:id="rId6"/>
    <p:sldId id="266" r:id="rId7"/>
    <p:sldId id="277" r:id="rId8"/>
    <p:sldId id="276" r:id="rId9"/>
    <p:sldId id="265" r:id="rId10"/>
    <p:sldId id="267" r:id="rId11"/>
    <p:sldId id="275" r:id="rId12"/>
    <p:sldId id="27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57036-C023-456B-91C0-11FE66DB8B54}" type="datetimeFigureOut">
              <a:rPr lang="es-MX" smtClean="0"/>
              <a:t>16/03/2023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59C14-E871-44B6-AFCD-0E1D07B77F77}" type="slidenum">
              <a:rPr lang="es-MX" smtClean="0"/>
              <a:t>‹Nº›</a:t>
            </a:fld>
            <a:endParaRPr lang="es-MX"/>
          </a:p>
        </p:txBody>
      </p:sp>
    </p:spTree>
    <p:extLst>
      <p:ext uri="{BB962C8B-B14F-4D97-AF65-F5344CB8AC3E}">
        <p14:creationId xmlns:p14="http://schemas.microsoft.com/office/powerpoint/2010/main" val="231823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918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01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974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28789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101908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10312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665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824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9354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4052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70049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041214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02936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25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80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8886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912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29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6356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544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4894231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028537" y="64623"/>
            <a:ext cx="8027600" cy="2736800"/>
          </a:xfrm>
          <a:prstGeom prst="rect">
            <a:avLst/>
          </a:prstGeom>
        </p:spPr>
        <p:txBody>
          <a:bodyPr spcFirstLastPara="1" wrap="square" lIns="121900" tIns="121900" rIns="121900" bIns="121900" anchor="b" anchorCtr="0">
            <a:noAutofit/>
          </a:bodyPr>
          <a:lstStyle/>
          <a:p>
            <a:r>
              <a:rPr lang="en" dirty="0"/>
              <a:t>DATA CONSULTING</a:t>
            </a:r>
            <a:endParaRPr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2" descr="evenflo baby products for Sale OFF 77%">
            <a:extLst>
              <a:ext uri="{FF2B5EF4-FFF2-40B4-BE49-F238E27FC236}">
                <a16:creationId xmlns:a16="http://schemas.microsoft.com/office/drawing/2014/main" id="{43B75321-751E-7E2B-E894-7C98246F9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0931" y="2827151"/>
            <a:ext cx="6769475" cy="2790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FBD7E56-41E9-A09F-F7FA-7A2D9664B3F8}"/>
              </a:ext>
            </a:extLst>
          </p:cNvPr>
          <p:cNvSpPr>
            <a:spLocks noGrp="1"/>
          </p:cNvSpPr>
          <p:nvPr>
            <p:ph type="ctrTitle"/>
          </p:nvPr>
        </p:nvSpPr>
        <p:spPr>
          <a:xfrm>
            <a:off x="314737" y="527635"/>
            <a:ext cx="3582000" cy="770400"/>
          </a:xfrm>
        </p:spPr>
        <p:txBody>
          <a:bodyPr/>
          <a:lstStyle/>
          <a:p>
            <a:r>
              <a:rPr lang="es-MX" sz="3200" dirty="0"/>
              <a:t>HTML</a:t>
            </a:r>
          </a:p>
        </p:txBody>
      </p:sp>
    </p:spTree>
    <p:extLst>
      <p:ext uri="{BB962C8B-B14F-4D97-AF65-F5344CB8AC3E}">
        <p14:creationId xmlns:p14="http://schemas.microsoft.com/office/powerpoint/2010/main" val="109908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EBA1597-3BC9-AC66-F8A4-C2A57519EA1E}"/>
              </a:ext>
            </a:extLst>
          </p:cNvPr>
          <p:cNvSpPr txBox="1">
            <a:spLocks/>
          </p:cNvSpPr>
          <p:nvPr/>
        </p:nvSpPr>
        <p:spPr>
          <a:xfrm>
            <a:off x="314737" y="527635"/>
            <a:ext cx="3582000" cy="7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3200" kern="0" dirty="0"/>
              <a:t>Machine </a:t>
            </a:r>
            <a:r>
              <a:rPr lang="es-MX" sz="3200" kern="0" dirty="0" err="1"/>
              <a:t>Learning</a:t>
            </a:r>
            <a:endParaRPr lang="es-MX" sz="3200" kern="0" dirty="0"/>
          </a:p>
        </p:txBody>
      </p:sp>
    </p:spTree>
    <p:extLst>
      <p:ext uri="{BB962C8B-B14F-4D97-AF65-F5344CB8AC3E}">
        <p14:creationId xmlns:p14="http://schemas.microsoft.com/office/powerpoint/2010/main" val="173474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1;p47">
            <a:extLst>
              <a:ext uri="{FF2B5EF4-FFF2-40B4-BE49-F238E27FC236}">
                <a16:creationId xmlns:a16="http://schemas.microsoft.com/office/drawing/2014/main" id="{F68973EB-7DE6-ADB2-3A4E-CD329EF4D534}"/>
              </a:ext>
            </a:extLst>
          </p:cNvPr>
          <p:cNvSpPr txBox="1">
            <a:spLocks/>
          </p:cNvSpPr>
          <p:nvPr/>
        </p:nvSpPr>
        <p:spPr>
          <a:xfrm>
            <a:off x="3863080" y="1444703"/>
            <a:ext cx="5097600" cy="14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6000" kern="0" dirty="0"/>
              <a:t>THANKS</a:t>
            </a:r>
          </a:p>
        </p:txBody>
      </p:sp>
      <p:pic>
        <p:nvPicPr>
          <p:cNvPr id="4" name="Picture 2" descr="evenflo baby products for Sale OFF 77%">
            <a:extLst>
              <a:ext uri="{FF2B5EF4-FFF2-40B4-BE49-F238E27FC236}">
                <a16:creationId xmlns:a16="http://schemas.microsoft.com/office/drawing/2014/main" id="{E240A977-CB21-78BB-461E-4AD8072862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977" y="2939903"/>
            <a:ext cx="5729252" cy="236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903040" y="1486901"/>
            <a:ext cx="8385921" cy="1361727"/>
          </a:xfrm>
          <a:prstGeom prst="rect">
            <a:avLst/>
          </a:prstGeom>
        </p:spPr>
        <p:txBody>
          <a:bodyPr spcFirstLastPara="1" wrap="square" lIns="121900" tIns="121900" rIns="121900" bIns="121900" anchor="t" anchorCtr="0">
            <a:noAutofit/>
          </a:bodyPr>
          <a:lstStyle/>
          <a:p>
            <a:pPr marL="0" indent="0" algn="just">
              <a:buNone/>
            </a:pPr>
            <a:r>
              <a:rPr lang="en-US" dirty="0"/>
              <a:t>At </a:t>
            </a:r>
            <a:r>
              <a:rPr lang="en-US" dirty="0" err="1"/>
              <a:t>Evenflo</a:t>
            </a:r>
            <a:r>
              <a:rPr lang="en-US" dirty="0"/>
              <a:t>® we are known for being a brand that has expanded and innovated in its products to always offer you the best for you and your baby...</a:t>
            </a:r>
            <a:endParaRPr dirty="0"/>
          </a:p>
        </p:txBody>
      </p:sp>
      <p:sp>
        <p:nvSpPr>
          <p:cNvPr id="507" name="Google Shape;507;p28"/>
          <p:cNvSpPr txBox="1">
            <a:spLocks noGrp="1"/>
          </p:cNvSpPr>
          <p:nvPr>
            <p:ph type="ctrTitle"/>
          </p:nvPr>
        </p:nvSpPr>
        <p:spPr>
          <a:xfrm>
            <a:off x="314737" y="495666"/>
            <a:ext cx="4438016" cy="770400"/>
          </a:xfrm>
          <a:prstGeom prst="rect">
            <a:avLst/>
          </a:prstGeom>
        </p:spPr>
        <p:txBody>
          <a:bodyPr spcFirstLastPara="1" wrap="square" lIns="121900" tIns="121900" rIns="121900" bIns="121900" anchor="b" anchorCtr="0">
            <a:noAutofit/>
          </a:bodyPr>
          <a:lstStyle/>
          <a:p>
            <a:r>
              <a:rPr lang="en" sz="3200" dirty="0"/>
              <a:t>Our Company</a:t>
            </a:r>
            <a:endParaRPr sz="3200" dirty="0"/>
          </a:p>
        </p:txBody>
      </p:sp>
      <p:grpSp>
        <p:nvGrpSpPr>
          <p:cNvPr id="528" name="Google Shape;528;p28"/>
          <p:cNvGrpSpPr/>
          <p:nvPr/>
        </p:nvGrpSpPr>
        <p:grpSpPr>
          <a:xfrm>
            <a:off x="10248140" y="-635000"/>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descr="Escala de tiempo&#10;&#10;Descripción generada automáticamente">
            <a:extLst>
              <a:ext uri="{FF2B5EF4-FFF2-40B4-BE49-F238E27FC236}">
                <a16:creationId xmlns:a16="http://schemas.microsoft.com/office/drawing/2014/main" id="{6B1FE5A5-4043-2C7C-89AD-208822D639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438400" y="3429000"/>
            <a:ext cx="6824053" cy="2524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8879332" y="4191446"/>
            <a:ext cx="3002400" cy="770400"/>
          </a:xfrm>
          <a:prstGeom prst="rect">
            <a:avLst/>
          </a:prstGeom>
        </p:spPr>
        <p:txBody>
          <a:bodyPr spcFirstLastPara="1" wrap="square" lIns="121900" tIns="121900" rIns="121900" bIns="121900" anchor="b" anchorCtr="0">
            <a:noAutofit/>
          </a:bodyPr>
          <a:lstStyle/>
          <a:p>
            <a:r>
              <a:rPr lang="en" sz="2000" dirty="0"/>
              <a:t>TARGET</a:t>
            </a:r>
            <a:endParaRPr sz="2000" dirty="0"/>
          </a:p>
        </p:txBody>
      </p:sp>
      <p:sp>
        <p:nvSpPr>
          <p:cNvPr id="472" name="Google Shape;472;p27"/>
          <p:cNvSpPr txBox="1">
            <a:spLocks noGrp="1"/>
          </p:cNvSpPr>
          <p:nvPr>
            <p:ph type="subTitle" idx="1"/>
          </p:nvPr>
        </p:nvSpPr>
        <p:spPr>
          <a:xfrm>
            <a:off x="8817205" y="5118454"/>
            <a:ext cx="2338400" cy="763200"/>
          </a:xfrm>
          <a:prstGeom prst="rect">
            <a:avLst/>
          </a:prstGeom>
        </p:spPr>
        <p:txBody>
          <a:bodyPr spcFirstLastPara="1" wrap="square" lIns="121900" tIns="121900" rIns="121900" bIns="121900" anchor="t" anchorCtr="0">
            <a:noAutofit/>
          </a:bodyPr>
          <a:lstStyle/>
          <a:p>
            <a:pPr marL="0" indent="0"/>
            <a:r>
              <a:rPr lang="es-MX" sz="1200" dirty="0"/>
              <a:t>New </a:t>
            </a:r>
            <a:r>
              <a:rPr lang="es-MX" sz="1200" dirty="0" err="1"/>
              <a:t>moms</a:t>
            </a:r>
            <a:endParaRPr sz="1200" dirty="0"/>
          </a:p>
        </p:txBody>
      </p:sp>
      <p:sp>
        <p:nvSpPr>
          <p:cNvPr id="473" name="Google Shape;473;p27"/>
          <p:cNvSpPr txBox="1">
            <a:spLocks noGrp="1"/>
          </p:cNvSpPr>
          <p:nvPr>
            <p:ph type="ctrTitle" idx="4"/>
          </p:nvPr>
        </p:nvSpPr>
        <p:spPr>
          <a:xfrm>
            <a:off x="5257103" y="4298249"/>
            <a:ext cx="1848800" cy="770400"/>
          </a:xfrm>
          <a:prstGeom prst="rect">
            <a:avLst/>
          </a:prstGeom>
        </p:spPr>
        <p:txBody>
          <a:bodyPr spcFirstLastPara="1" wrap="square" lIns="121900" tIns="121900" rIns="121900" bIns="121900" anchor="b" anchorCtr="0">
            <a:noAutofit/>
          </a:bodyPr>
          <a:lstStyle/>
          <a:p>
            <a:r>
              <a:rPr lang="en" sz="2000" dirty="0"/>
              <a:t>OUR PROCESS</a:t>
            </a:r>
            <a:endParaRPr sz="2000" dirty="0"/>
          </a:p>
        </p:txBody>
      </p:sp>
      <p:sp>
        <p:nvSpPr>
          <p:cNvPr id="474" name="Google Shape;474;p27"/>
          <p:cNvSpPr txBox="1">
            <a:spLocks noGrp="1"/>
          </p:cNvSpPr>
          <p:nvPr>
            <p:ph type="ctrTitle"/>
          </p:nvPr>
        </p:nvSpPr>
        <p:spPr>
          <a:xfrm>
            <a:off x="1365267" y="4319111"/>
            <a:ext cx="2870000" cy="770400"/>
          </a:xfrm>
          <a:prstGeom prst="rect">
            <a:avLst/>
          </a:prstGeom>
        </p:spPr>
        <p:txBody>
          <a:bodyPr spcFirstLastPara="1" wrap="square" lIns="121900" tIns="121900" rIns="121900" bIns="121900" anchor="b" anchorCtr="0">
            <a:noAutofit/>
          </a:bodyPr>
          <a:lstStyle/>
          <a:p>
            <a:r>
              <a:rPr lang="en" sz="2000" dirty="0"/>
              <a:t>PROBLEM &amp; SOLUTION</a:t>
            </a:r>
            <a:endParaRPr sz="2000" dirty="0"/>
          </a:p>
        </p:txBody>
      </p:sp>
      <p:sp>
        <p:nvSpPr>
          <p:cNvPr id="475" name="Google Shape;475;p27"/>
          <p:cNvSpPr txBox="1">
            <a:spLocks noGrp="1"/>
          </p:cNvSpPr>
          <p:nvPr>
            <p:ph type="subTitle" idx="2"/>
          </p:nvPr>
        </p:nvSpPr>
        <p:spPr>
          <a:xfrm>
            <a:off x="965204" y="5106240"/>
            <a:ext cx="3533461" cy="763200"/>
          </a:xfrm>
          <a:prstGeom prst="rect">
            <a:avLst/>
          </a:prstGeom>
        </p:spPr>
        <p:txBody>
          <a:bodyPr spcFirstLastPara="1" wrap="square" lIns="121900" tIns="121900" rIns="121900" bIns="121900" anchor="t" anchorCtr="0">
            <a:noAutofit/>
          </a:bodyPr>
          <a:lstStyle/>
          <a:p>
            <a:pPr marL="0" indent="0"/>
            <a:r>
              <a:rPr lang="en-US" sz="1200" dirty="0"/>
              <a:t>Analyze the distribution channels, through the sales channels provided by the Kimberly Clark company. The main objective is to carry out an analysis of how to introduce the main products or star products (feeding bottles, training cups, nipples and bibs) through E-Commerce</a:t>
            </a:r>
            <a:endParaRPr sz="1200" dirty="0"/>
          </a:p>
        </p:txBody>
      </p:sp>
      <p:sp>
        <p:nvSpPr>
          <p:cNvPr id="476" name="Google Shape;476;p27"/>
          <p:cNvSpPr txBox="1">
            <a:spLocks noGrp="1"/>
          </p:cNvSpPr>
          <p:nvPr>
            <p:ph type="title" idx="3"/>
          </p:nvPr>
        </p:nvSpPr>
        <p:spPr>
          <a:xfrm>
            <a:off x="1631067" y="3527849"/>
            <a:ext cx="2338400" cy="770400"/>
          </a:xfrm>
          <a:prstGeom prst="rect">
            <a:avLst/>
          </a:prstGeom>
        </p:spPr>
        <p:txBody>
          <a:bodyPr spcFirstLastPara="1" wrap="square" lIns="121900" tIns="121900" rIns="121900" bIns="121900" anchor="ctr" anchorCtr="0">
            <a:noAutofit/>
          </a:bodyPr>
          <a:lstStyle/>
          <a:p>
            <a:r>
              <a:rPr lang="en"/>
              <a:t>01</a:t>
            </a:r>
            <a:endParaRPr/>
          </a:p>
        </p:txBody>
      </p:sp>
      <p:sp>
        <p:nvSpPr>
          <p:cNvPr id="477" name="Google Shape;477;p27"/>
          <p:cNvSpPr txBox="1">
            <a:spLocks noGrp="1"/>
          </p:cNvSpPr>
          <p:nvPr>
            <p:ph type="subTitle" idx="5"/>
          </p:nvPr>
        </p:nvSpPr>
        <p:spPr>
          <a:xfrm>
            <a:off x="5011103" y="5110693"/>
            <a:ext cx="2340800" cy="763200"/>
          </a:xfrm>
          <a:prstGeom prst="rect">
            <a:avLst/>
          </a:prstGeom>
        </p:spPr>
        <p:txBody>
          <a:bodyPr spcFirstLastPara="1" wrap="square" lIns="121900" tIns="121900" rIns="121900" bIns="121900" anchor="t" anchorCtr="0">
            <a:noAutofit/>
          </a:bodyPr>
          <a:lstStyle/>
          <a:p>
            <a:pPr marL="0" indent="0" algn="just"/>
            <a:r>
              <a:rPr lang="en-US" sz="1200" dirty="0"/>
              <a:t>Use the tools (Python, HTML, Tableau, Machine Learning, </a:t>
            </a:r>
            <a:r>
              <a:rPr lang="en-US" sz="1200" dirty="0" err="1"/>
              <a:t>etc</a:t>
            </a:r>
            <a:r>
              <a:rPr lang="en-US" sz="1200" dirty="0"/>
              <a:t>) that help us visualize the information provided by Kimberly Clark.</a:t>
            </a:r>
            <a:endParaRPr sz="1200" dirty="0"/>
          </a:p>
        </p:txBody>
      </p:sp>
      <p:sp>
        <p:nvSpPr>
          <p:cNvPr id="478" name="Google Shape;478;p27"/>
          <p:cNvSpPr txBox="1">
            <a:spLocks noGrp="1"/>
          </p:cNvSpPr>
          <p:nvPr>
            <p:ph type="title" idx="6"/>
          </p:nvPr>
        </p:nvSpPr>
        <p:spPr>
          <a:xfrm>
            <a:off x="5257103" y="3527849"/>
            <a:ext cx="2338400" cy="7704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479" name="Google Shape;479;p27"/>
          <p:cNvSpPr txBox="1">
            <a:spLocks noGrp="1"/>
          </p:cNvSpPr>
          <p:nvPr>
            <p:ph type="ctrTitle" idx="7"/>
          </p:nvPr>
        </p:nvSpPr>
        <p:spPr>
          <a:xfrm>
            <a:off x="331893" y="513354"/>
            <a:ext cx="5694872" cy="770400"/>
          </a:xfrm>
          <a:prstGeom prst="rect">
            <a:avLst/>
          </a:prstGeom>
        </p:spPr>
        <p:txBody>
          <a:bodyPr spcFirstLastPara="1" wrap="square" lIns="121900" tIns="121900" rIns="121900" bIns="121900" anchor="b" anchorCtr="0">
            <a:noAutofit/>
          </a:bodyPr>
          <a:lstStyle/>
          <a:p>
            <a:r>
              <a:rPr lang="en" sz="3200" dirty="0"/>
              <a:t>Table of Contents</a:t>
            </a:r>
            <a:endParaRPr sz="3200" dirty="0"/>
          </a:p>
        </p:txBody>
      </p:sp>
      <p:sp>
        <p:nvSpPr>
          <p:cNvPr id="480" name="Google Shape;480;p27"/>
          <p:cNvSpPr txBox="1">
            <a:spLocks noGrp="1"/>
          </p:cNvSpPr>
          <p:nvPr>
            <p:ph type="title" idx="9"/>
          </p:nvPr>
        </p:nvSpPr>
        <p:spPr>
          <a:xfrm>
            <a:off x="8887605" y="3527849"/>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481" name="Google Shape;481;p27"/>
          <p:cNvSpPr/>
          <p:nvPr/>
        </p:nvSpPr>
        <p:spPr>
          <a:xfrm>
            <a:off x="1631067" y="2083667"/>
            <a:ext cx="1098800" cy="10988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7"/>
          <p:cNvSpPr/>
          <p:nvPr/>
        </p:nvSpPr>
        <p:spPr>
          <a:xfrm>
            <a:off x="5257103" y="2083667"/>
            <a:ext cx="1098800" cy="10988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7"/>
          <p:cNvSpPr/>
          <p:nvPr/>
        </p:nvSpPr>
        <p:spPr>
          <a:xfrm>
            <a:off x="8887605" y="2083667"/>
            <a:ext cx="1098800" cy="109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84" name="Google Shape;484;p27"/>
          <p:cNvCxnSpPr>
            <a:stCxn id="481" idx="1"/>
            <a:endCxn id="476" idx="1"/>
          </p:cNvCxnSpPr>
          <p:nvPr/>
        </p:nvCxnSpPr>
        <p:spPr>
          <a:xfrm>
            <a:off x="1631067"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57103"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8887605"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034667" y="17662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7"/>
          <p:cNvSpPr/>
          <p:nvPr/>
        </p:nvSpPr>
        <p:spPr>
          <a:xfrm>
            <a:off x="9986411" y="31824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7"/>
          <p:cNvSpPr/>
          <p:nvPr/>
        </p:nvSpPr>
        <p:spPr>
          <a:xfrm>
            <a:off x="1795666" y="2225689"/>
            <a:ext cx="769593"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90" name="Google Shape;490;p27"/>
          <p:cNvGrpSpPr/>
          <p:nvPr/>
        </p:nvGrpSpPr>
        <p:grpSpPr>
          <a:xfrm>
            <a:off x="5434078" y="2246214"/>
            <a:ext cx="769613"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7" name="Google Shape;497;p27"/>
          <p:cNvGrpSpPr/>
          <p:nvPr/>
        </p:nvGrpSpPr>
        <p:grpSpPr>
          <a:xfrm>
            <a:off x="9052225" y="2246196"/>
            <a:ext cx="778423" cy="773752"/>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29600" y="499517"/>
            <a:ext cx="8694903" cy="770400"/>
          </a:xfrm>
          <a:prstGeom prst="rect">
            <a:avLst/>
          </a:prstGeom>
        </p:spPr>
        <p:txBody>
          <a:bodyPr spcFirstLastPara="1" wrap="square" lIns="121900" tIns="121900" rIns="121900" bIns="121900" anchor="b" anchorCtr="0">
            <a:noAutofit/>
          </a:bodyPr>
          <a:lstStyle/>
          <a:p>
            <a:r>
              <a:rPr lang="en" sz="3200" dirty="0"/>
              <a:t>Understanding the Problem</a:t>
            </a:r>
            <a:endParaRPr sz="3200" dirty="0"/>
          </a:p>
        </p:txBody>
      </p:sp>
      <p:sp>
        <p:nvSpPr>
          <p:cNvPr id="572" name="Google Shape;572;p29"/>
          <p:cNvSpPr txBox="1">
            <a:spLocks noGrp="1"/>
          </p:cNvSpPr>
          <p:nvPr>
            <p:ph type="ctrTitle"/>
          </p:nvPr>
        </p:nvSpPr>
        <p:spPr>
          <a:xfrm>
            <a:off x="1241646" y="1594701"/>
            <a:ext cx="1777869" cy="770400"/>
          </a:xfrm>
          <a:prstGeom prst="rect">
            <a:avLst/>
          </a:prstGeom>
        </p:spPr>
        <p:txBody>
          <a:bodyPr spcFirstLastPara="1" wrap="square" lIns="121900" tIns="121900" rIns="121900" bIns="121900" anchor="b" anchorCtr="0">
            <a:noAutofit/>
          </a:bodyPr>
          <a:lstStyle/>
          <a:p>
            <a:r>
              <a:rPr lang="en" dirty="0"/>
              <a:t>Problem</a:t>
            </a:r>
            <a:endParaRPr dirty="0"/>
          </a:p>
        </p:txBody>
      </p:sp>
      <p:sp>
        <p:nvSpPr>
          <p:cNvPr id="573" name="Google Shape;573;p29"/>
          <p:cNvSpPr txBox="1">
            <a:spLocks noGrp="1"/>
          </p:cNvSpPr>
          <p:nvPr>
            <p:ph type="subTitle" idx="1"/>
          </p:nvPr>
        </p:nvSpPr>
        <p:spPr>
          <a:xfrm>
            <a:off x="1312293" y="2464480"/>
            <a:ext cx="3494000" cy="1483200"/>
          </a:xfrm>
          <a:prstGeom prst="rect">
            <a:avLst/>
          </a:prstGeom>
        </p:spPr>
        <p:txBody>
          <a:bodyPr spcFirstLastPara="1" wrap="square" lIns="121900" tIns="121900" rIns="121900" bIns="121900" anchor="t" anchorCtr="0">
            <a:noAutofit/>
          </a:bodyPr>
          <a:lstStyle/>
          <a:p>
            <a:pPr marL="0" indent="0" algn="just"/>
            <a:r>
              <a:rPr lang="en-US" sz="1467" dirty="0"/>
              <a:t>The marketing area envisioned that its entire products were distributed only through self-service and specialized channels, which was not a bad thing, but it wants to exploit the digital part and minimize some costs.</a:t>
            </a:r>
            <a:endParaRPr sz="1467" dirty="0"/>
          </a:p>
        </p:txBody>
      </p:sp>
      <p:sp>
        <p:nvSpPr>
          <p:cNvPr id="574" name="Google Shape;574;p29"/>
          <p:cNvSpPr txBox="1">
            <a:spLocks noGrp="1"/>
          </p:cNvSpPr>
          <p:nvPr>
            <p:ph type="ctrTitle" idx="2"/>
          </p:nvPr>
        </p:nvSpPr>
        <p:spPr>
          <a:xfrm>
            <a:off x="8534401" y="1594700"/>
            <a:ext cx="2382505" cy="770400"/>
          </a:xfrm>
          <a:prstGeom prst="rect">
            <a:avLst/>
          </a:prstGeom>
        </p:spPr>
        <p:txBody>
          <a:bodyPr spcFirstLastPara="1" wrap="square" lIns="121900" tIns="121900" rIns="121900" bIns="121900" anchor="b" anchorCtr="0">
            <a:noAutofit/>
          </a:bodyPr>
          <a:lstStyle/>
          <a:p>
            <a:r>
              <a:rPr lang="es-MX" dirty="0" err="1"/>
              <a:t>Opportunity</a:t>
            </a:r>
            <a:endParaRPr dirty="0"/>
          </a:p>
        </p:txBody>
      </p:sp>
      <p:sp>
        <p:nvSpPr>
          <p:cNvPr id="575" name="Google Shape;575;p29"/>
          <p:cNvSpPr txBox="1">
            <a:spLocks noGrp="1"/>
          </p:cNvSpPr>
          <p:nvPr>
            <p:ph type="subTitle" idx="3"/>
          </p:nvPr>
        </p:nvSpPr>
        <p:spPr>
          <a:xfrm>
            <a:off x="7424541" y="2512056"/>
            <a:ext cx="3650000" cy="1483200"/>
          </a:xfrm>
          <a:prstGeom prst="rect">
            <a:avLst/>
          </a:prstGeom>
        </p:spPr>
        <p:txBody>
          <a:bodyPr spcFirstLastPara="1" wrap="square" lIns="121900" tIns="121900" rIns="121900" bIns="121900" anchor="t" anchorCtr="0">
            <a:noAutofit/>
          </a:bodyPr>
          <a:lstStyle/>
          <a:p>
            <a:pPr marL="0" indent="0" algn="just"/>
            <a:r>
              <a:rPr lang="en-US" sz="1467" dirty="0"/>
              <a:t>KC wants his products to start being distributed through E-Commerce, so he wants to analyze his four star products and exploit this area of opportunity.</a:t>
            </a:r>
            <a:endParaRPr sz="1467" dirty="0"/>
          </a:p>
        </p:txBody>
      </p:sp>
      <p:grpSp>
        <p:nvGrpSpPr>
          <p:cNvPr id="576" name="Google Shape;576;p29"/>
          <p:cNvGrpSpPr/>
          <p:nvPr/>
        </p:nvGrpSpPr>
        <p:grpSpPr>
          <a:xfrm>
            <a:off x="3289064" y="3783673"/>
            <a:ext cx="6126433" cy="2456823"/>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592" name="Google Shape;592;p29"/>
          <p:cNvCxnSpPr>
            <a:cxnSpLocks/>
            <a:stCxn id="572" idx="1"/>
          </p:cNvCxnSpPr>
          <p:nvPr/>
        </p:nvCxnSpPr>
        <p:spPr>
          <a:xfrm rot="10800000" flipH="1" flipV="1">
            <a:off x="1241645" y="1979901"/>
            <a:ext cx="3391600" cy="2936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9388105" y="1979900"/>
            <a:ext cx="1528800" cy="34184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1231512" y="48493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9"/>
          <p:cNvSpPr/>
          <p:nvPr/>
        </p:nvSpPr>
        <p:spPr>
          <a:xfrm>
            <a:off x="11042712" y="39476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604233" y="2669800"/>
            <a:ext cx="3050400" cy="16356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5" name="Google Shape;1235;p43"/>
          <p:cNvSpPr txBox="1">
            <a:spLocks noGrp="1"/>
          </p:cNvSpPr>
          <p:nvPr>
            <p:ph type="body" idx="1"/>
          </p:nvPr>
        </p:nvSpPr>
        <p:spPr>
          <a:xfrm>
            <a:off x="3224809" y="1804377"/>
            <a:ext cx="6461451" cy="954000"/>
          </a:xfrm>
          <a:prstGeom prst="rect">
            <a:avLst/>
          </a:prstGeom>
        </p:spPr>
        <p:txBody>
          <a:bodyPr spcFirstLastPara="1" wrap="square" lIns="121900" tIns="121900" rIns="121900" bIns="121900" anchor="t" anchorCtr="0">
            <a:noAutofit/>
          </a:bodyPr>
          <a:lstStyle/>
          <a:p>
            <a:pPr marL="0" indent="0" algn="just">
              <a:spcAft>
                <a:spcPts val="2133"/>
              </a:spcAft>
              <a:buNone/>
            </a:pPr>
            <a:r>
              <a:rPr lang="en-US" dirty="0"/>
              <a:t>The data was generated in a fictitious way, the information was investigated and organized, so that we could offer information on the true products offered by the brand, but emphasizing that the figures are totally invented by the work team.</a:t>
            </a:r>
            <a:endParaRPr dirty="0"/>
          </a:p>
        </p:txBody>
      </p:sp>
      <p:sp>
        <p:nvSpPr>
          <p:cNvPr id="4" name="Google Shape;571;p29">
            <a:extLst>
              <a:ext uri="{FF2B5EF4-FFF2-40B4-BE49-F238E27FC236}">
                <a16:creationId xmlns:a16="http://schemas.microsoft.com/office/drawing/2014/main" id="{5ADE5778-5680-B0BA-AC92-A6A1CB504157}"/>
              </a:ext>
            </a:extLst>
          </p:cNvPr>
          <p:cNvSpPr txBox="1">
            <a:spLocks/>
          </p:cNvSpPr>
          <p:nvPr/>
        </p:nvSpPr>
        <p:spPr>
          <a:xfrm>
            <a:off x="329600" y="499517"/>
            <a:ext cx="869490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MX" sz="3200" kern="0" dirty="0">
                <a:solidFill>
                  <a:schemeClr val="bg1"/>
                </a:solidFill>
              </a:rPr>
              <a:t>Data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BD83F42-B5B5-FDDD-9289-E2A4482ECF37}"/>
              </a:ext>
            </a:extLst>
          </p:cNvPr>
          <p:cNvSpPr>
            <a:spLocks noGrp="1"/>
          </p:cNvSpPr>
          <p:nvPr>
            <p:ph type="ctrTitle"/>
          </p:nvPr>
        </p:nvSpPr>
        <p:spPr>
          <a:xfrm>
            <a:off x="382911" y="474472"/>
            <a:ext cx="3582000" cy="770400"/>
          </a:xfrm>
        </p:spPr>
        <p:txBody>
          <a:bodyPr/>
          <a:lstStyle/>
          <a:p>
            <a:r>
              <a:rPr lang="es-MX" sz="3200" dirty="0"/>
              <a:t>Excel </a:t>
            </a:r>
            <a:r>
              <a:rPr lang="es-MX" sz="3200" dirty="0" err="1"/>
              <a:t>Analysis</a:t>
            </a:r>
            <a:endParaRPr lang="es-MX" sz="3200" dirty="0"/>
          </a:p>
        </p:txBody>
      </p:sp>
      <p:sp>
        <p:nvSpPr>
          <p:cNvPr id="4" name="Ellipse 26">
            <a:extLst>
              <a:ext uri="{FF2B5EF4-FFF2-40B4-BE49-F238E27FC236}">
                <a16:creationId xmlns:a16="http://schemas.microsoft.com/office/drawing/2014/main" id="{83ACCE68-DCF4-2D6E-D7BC-BBC3867C034B}"/>
              </a:ext>
            </a:extLst>
          </p:cNvPr>
          <p:cNvSpPr/>
          <p:nvPr/>
        </p:nvSpPr>
        <p:spPr bwMode="gray">
          <a:xfrm>
            <a:off x="3964911" y="3227066"/>
            <a:ext cx="1025659" cy="996665"/>
          </a:xfrm>
          <a:prstGeom prst="ellipse">
            <a:avLst/>
          </a:prstGeom>
          <a:solidFill>
            <a:srgbClr val="FFE60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200" b="1" i="0" u="none" strike="noStrike" kern="0" cap="none" spc="0" normalizeH="0" baseline="0" noProof="0" dirty="0">
                <a:ln w="18415" cmpd="sng">
                  <a:noFill/>
                  <a:prstDash val="solid"/>
                </a:ln>
                <a:solidFill>
                  <a:srgbClr val="646464"/>
                </a:solidFill>
                <a:effectLst/>
                <a:uLnTx/>
                <a:uFillTx/>
                <a:cs typeface="Arial" charset="0"/>
              </a:rPr>
              <a:t>Product 1</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200" b="1" kern="0" dirty="0" err="1">
                <a:ln w="18415" cmpd="sng">
                  <a:noFill/>
                  <a:prstDash val="solid"/>
                </a:ln>
                <a:solidFill>
                  <a:srgbClr val="646464"/>
                </a:solidFill>
                <a:cs typeface="Arial" charset="0"/>
              </a:rPr>
              <a:t>Baberos</a:t>
            </a:r>
            <a:endParaRPr kumimoji="0" lang="en-US" sz="1200" b="1" i="0" u="none" strike="noStrike" kern="0" cap="none" spc="0" normalizeH="0" baseline="0" noProof="0" dirty="0">
              <a:ln w="18415" cmpd="sng">
                <a:noFill/>
                <a:prstDash val="solid"/>
              </a:ln>
              <a:solidFill>
                <a:srgbClr val="646464"/>
              </a:solidFill>
              <a:effectLst/>
              <a:uLnTx/>
              <a:uFillTx/>
              <a:cs typeface="Arial" charset="0"/>
            </a:endParaRPr>
          </a:p>
        </p:txBody>
      </p:sp>
      <p:sp>
        <p:nvSpPr>
          <p:cNvPr id="5" name="Rechteck 42">
            <a:extLst>
              <a:ext uri="{FF2B5EF4-FFF2-40B4-BE49-F238E27FC236}">
                <a16:creationId xmlns:a16="http://schemas.microsoft.com/office/drawing/2014/main" id="{31510CE7-0001-66BA-138D-7211D9BDB6F8}"/>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1524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 name="Rechteck 41">
            <a:extLst>
              <a:ext uri="{FF2B5EF4-FFF2-40B4-BE49-F238E27FC236}">
                <a16:creationId xmlns:a16="http://schemas.microsoft.com/office/drawing/2014/main" id="{07EBBCB9-90CB-5192-7382-7E8961A62DD7}"/>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762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Rechteck 91">
            <a:extLst>
              <a:ext uri="{FF2B5EF4-FFF2-40B4-BE49-F238E27FC236}">
                <a16:creationId xmlns:a16="http://schemas.microsoft.com/office/drawing/2014/main" id="{D493D6E2-29E5-5C66-4FED-595E1E8BCB59}"/>
              </a:ext>
            </a:extLst>
          </p:cNvPr>
          <p:cNvSpPr/>
          <p:nvPr/>
        </p:nvSpPr>
        <p:spPr bwMode="gray">
          <a:xfrm>
            <a:off x="9017820" y="4944426"/>
            <a:ext cx="646755"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100%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4" name="Rechteck 92">
            <a:extLst>
              <a:ext uri="{FF2B5EF4-FFF2-40B4-BE49-F238E27FC236}">
                <a16:creationId xmlns:a16="http://schemas.microsoft.com/office/drawing/2014/main" id="{17D81E3D-BA72-AC16-168A-2DEBD038C063}"/>
              </a:ext>
            </a:extLst>
          </p:cNvPr>
          <p:cNvSpPr/>
          <p:nvPr/>
        </p:nvSpPr>
        <p:spPr bwMode="gray">
          <a:xfrm>
            <a:off x="7181615" y="6356773"/>
            <a:ext cx="365558"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5" name="Rechteck 94">
            <a:extLst>
              <a:ext uri="{FF2B5EF4-FFF2-40B4-BE49-F238E27FC236}">
                <a16:creationId xmlns:a16="http://schemas.microsoft.com/office/drawing/2014/main" id="{DE5B0212-7314-5BFD-A0D9-F442064F5A88}"/>
              </a:ext>
            </a:extLst>
          </p:cNvPr>
          <p:cNvSpPr/>
          <p:nvPr/>
        </p:nvSpPr>
        <p:spPr bwMode="gray">
          <a:xfrm>
            <a:off x="8151063" y="5644204"/>
            <a:ext cx="506156"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Arial"/>
                <a:ea typeface="+mn-ea"/>
                <a:cs typeface="+mn-cs"/>
              </a:rPr>
              <a:t>50%</a:t>
            </a:r>
          </a:p>
        </p:txBody>
      </p:sp>
      <p:sp>
        <p:nvSpPr>
          <p:cNvPr id="29" name="Ellipse 97">
            <a:extLst>
              <a:ext uri="{FF2B5EF4-FFF2-40B4-BE49-F238E27FC236}">
                <a16:creationId xmlns:a16="http://schemas.microsoft.com/office/drawing/2014/main" id="{22E5564A-FBF6-6447-5F30-2CD03250580A}"/>
              </a:ext>
            </a:extLst>
          </p:cNvPr>
          <p:cNvSpPr/>
          <p:nvPr/>
        </p:nvSpPr>
        <p:spPr bwMode="gray">
          <a:xfrm>
            <a:off x="7574524" y="3011729"/>
            <a:ext cx="1553066" cy="1460654"/>
          </a:xfrm>
          <a:prstGeom prst="ellipse">
            <a:avLst/>
          </a:prstGeom>
          <a:noFill/>
          <a:ln w="28575">
            <a:solidFill>
              <a:srgbClr val="33CCCC"/>
            </a:solidFill>
            <a:prstDash val="dash"/>
            <a:round/>
            <a:headEnd/>
            <a:tailEnd/>
          </a:ln>
          <a:effectLst/>
        </p:spPr>
        <p:txBody>
          <a:bodyPr wrap="none" lIns="0" rIns="0" rtlCol="0" anchor="ctr"/>
          <a:lstStyle/>
          <a:p>
            <a:pPr lvl="0" algn="ctr"/>
            <a:r>
              <a:rPr kumimoji="0" lang="en-US" sz="1200" b="1" i="0" u="none" strike="noStrike" kern="0" cap="none" spc="0" normalizeH="0" baseline="0" noProof="0" dirty="0">
                <a:ln>
                  <a:noFill/>
                </a:ln>
                <a:solidFill>
                  <a:srgbClr val="33CCCC"/>
                </a:solidFill>
                <a:effectLst/>
                <a:uLnTx/>
                <a:uFillTx/>
              </a:rPr>
              <a:t>Growth of the 4 </a:t>
            </a:r>
          </a:p>
          <a:p>
            <a:pPr lvl="0" algn="ctr"/>
            <a:r>
              <a:rPr kumimoji="0" lang="en-US" sz="1200" b="1" i="0" u="none" strike="noStrike" kern="0" cap="none" spc="0" normalizeH="0" baseline="0" noProof="0" dirty="0">
                <a:ln>
                  <a:noFill/>
                </a:ln>
                <a:solidFill>
                  <a:srgbClr val="33CCCC"/>
                </a:solidFill>
                <a:effectLst/>
                <a:uLnTx/>
                <a:uFillTx/>
              </a:rPr>
              <a:t>sub-segments </a:t>
            </a:r>
          </a:p>
          <a:p>
            <a:pPr lvl="0" algn="ctr"/>
            <a:r>
              <a:rPr kumimoji="0" lang="en-US" sz="1200" b="1" i="0" u="none" strike="noStrike" kern="0" cap="none" spc="0" normalizeH="0" baseline="0" noProof="0" dirty="0">
                <a:ln>
                  <a:noFill/>
                </a:ln>
                <a:solidFill>
                  <a:srgbClr val="33CCCC"/>
                </a:solidFill>
                <a:effectLst/>
                <a:uLnTx/>
                <a:uFillTx/>
              </a:rPr>
              <a:t>of INFANTI</a:t>
            </a:r>
          </a:p>
        </p:txBody>
      </p:sp>
      <p:grpSp>
        <p:nvGrpSpPr>
          <p:cNvPr id="30" name="Gruppieren 11">
            <a:extLst>
              <a:ext uri="{FF2B5EF4-FFF2-40B4-BE49-F238E27FC236}">
                <a16:creationId xmlns:a16="http://schemas.microsoft.com/office/drawing/2014/main" id="{503A0FA7-9593-8509-1A6E-DF9FC2B78EB1}"/>
              </a:ext>
            </a:extLst>
          </p:cNvPr>
          <p:cNvGrpSpPr/>
          <p:nvPr/>
        </p:nvGrpSpPr>
        <p:grpSpPr bwMode="gray">
          <a:xfrm>
            <a:off x="3641710" y="2956092"/>
            <a:ext cx="1619832" cy="1574041"/>
            <a:chOff x="1795806" y="2339404"/>
            <a:chExt cx="1477448" cy="1477448"/>
          </a:xfrm>
          <a:effectLst/>
        </p:grpSpPr>
        <p:sp>
          <p:nvSpPr>
            <p:cNvPr id="31" name="Ellipse 99">
              <a:extLst>
                <a:ext uri="{FF2B5EF4-FFF2-40B4-BE49-F238E27FC236}">
                  <a16:creationId xmlns:a16="http://schemas.microsoft.com/office/drawing/2014/main" id="{861A5BF7-4A7C-41B0-C92A-EDA971A62457}"/>
                </a:ext>
              </a:extLst>
            </p:cNvPr>
            <p:cNvSpPr/>
            <p:nvPr/>
          </p:nvSpPr>
          <p:spPr bwMode="gray">
            <a:xfrm>
              <a:off x="1795806" y="2339404"/>
              <a:ext cx="1477448" cy="1477448"/>
            </a:xfrm>
            <a:prstGeom prst="ellipse">
              <a:avLst/>
            </a:prstGeom>
            <a:noFill/>
            <a:ln w="38100">
              <a:solidFill>
                <a:srgbClr val="FFE600"/>
              </a:solidFill>
              <a:prstDash val="dash"/>
              <a:round/>
              <a:headEnd/>
              <a:tailEnd/>
            </a:ln>
            <a:effectLst/>
          </p:spPr>
          <p:txBody>
            <a:bodyPr wrap="none"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endParaRPr>
            </a:p>
          </p:txBody>
        </p:sp>
        <p:grpSp>
          <p:nvGrpSpPr>
            <p:cNvPr id="32" name="Gruppieren 10">
              <a:extLst>
                <a:ext uri="{FF2B5EF4-FFF2-40B4-BE49-F238E27FC236}">
                  <a16:creationId xmlns:a16="http://schemas.microsoft.com/office/drawing/2014/main" id="{56C7EDB4-0F55-7CFF-8DDF-2B7EB60A52E0}"/>
                </a:ext>
              </a:extLst>
            </p:cNvPr>
            <p:cNvGrpSpPr/>
            <p:nvPr/>
          </p:nvGrpSpPr>
          <p:grpSpPr bwMode="gray">
            <a:xfrm>
              <a:off x="2534530" y="2395040"/>
              <a:ext cx="0" cy="1366176"/>
              <a:chOff x="2534530" y="2450676"/>
              <a:chExt cx="0" cy="1366176"/>
            </a:xfrm>
          </p:grpSpPr>
          <p:cxnSp>
            <p:nvCxnSpPr>
              <p:cNvPr id="36" name="Gerade Verbindung mit Pfeil 104">
                <a:extLst>
                  <a:ext uri="{FF2B5EF4-FFF2-40B4-BE49-F238E27FC236}">
                    <a16:creationId xmlns:a16="http://schemas.microsoft.com/office/drawing/2014/main" id="{EFFBFCE4-27FA-F144-E5AD-121DE26D78CA}"/>
                  </a:ext>
                </a:extLst>
              </p:cNvPr>
              <p:cNvCxnSpPr/>
              <p:nvPr/>
            </p:nvCxnSpPr>
            <p:spPr bwMode="gray">
              <a:xfrm>
                <a:off x="2534530" y="3662075"/>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7" name="Gerade Verbindung mit Pfeil 105">
                <a:extLst>
                  <a:ext uri="{FF2B5EF4-FFF2-40B4-BE49-F238E27FC236}">
                    <a16:creationId xmlns:a16="http://schemas.microsoft.com/office/drawing/2014/main" id="{AC0C3CBA-224C-B48A-0936-7BA5E8FE3C29}"/>
                  </a:ext>
                </a:extLst>
              </p:cNvPr>
              <p:cNvCxnSpPr/>
              <p:nvPr/>
            </p:nvCxnSpPr>
            <p:spPr bwMode="gray">
              <a:xfrm flipV="1">
                <a:off x="2534530" y="2450676"/>
                <a:ext cx="0" cy="154777"/>
              </a:xfrm>
              <a:prstGeom prst="straightConnector1">
                <a:avLst/>
              </a:prstGeom>
              <a:noFill/>
              <a:ln w="28575" cap="flat" cmpd="sng" algn="ctr">
                <a:solidFill>
                  <a:srgbClr val="808080"/>
                </a:solidFill>
                <a:prstDash val="solid"/>
                <a:headEnd type="none" w="med" len="med"/>
                <a:tailEnd type="triangle" w="med" len="med"/>
              </a:ln>
              <a:effectLst/>
            </p:spPr>
          </p:cxnSp>
        </p:grpSp>
        <p:grpSp>
          <p:nvGrpSpPr>
            <p:cNvPr id="33" name="Gruppieren 9">
              <a:extLst>
                <a:ext uri="{FF2B5EF4-FFF2-40B4-BE49-F238E27FC236}">
                  <a16:creationId xmlns:a16="http://schemas.microsoft.com/office/drawing/2014/main" id="{849FDEF5-B55A-661A-88A8-127782789476}"/>
                </a:ext>
              </a:extLst>
            </p:cNvPr>
            <p:cNvGrpSpPr/>
            <p:nvPr/>
          </p:nvGrpSpPr>
          <p:grpSpPr bwMode="gray">
            <a:xfrm>
              <a:off x="1860060" y="3078130"/>
              <a:ext cx="1348941" cy="0"/>
              <a:chOff x="1924313" y="3078130"/>
              <a:chExt cx="1348941" cy="0"/>
            </a:xfrm>
          </p:grpSpPr>
          <p:cxnSp>
            <p:nvCxnSpPr>
              <p:cNvPr id="34" name="Gerade Verbindung mit Pfeil 102">
                <a:extLst>
                  <a:ext uri="{FF2B5EF4-FFF2-40B4-BE49-F238E27FC236}">
                    <a16:creationId xmlns:a16="http://schemas.microsoft.com/office/drawing/2014/main" id="{F542EE7A-D59B-7919-AC83-5A5E1BB58370}"/>
                  </a:ext>
                </a:extLst>
              </p:cNvPr>
              <p:cNvCxnSpPr/>
              <p:nvPr/>
            </p:nvCxnSpPr>
            <p:spPr bwMode="gray">
              <a:xfrm rot="5400000">
                <a:off x="2001702"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5" name="Gerade Verbindung mit Pfeil 103">
                <a:extLst>
                  <a:ext uri="{FF2B5EF4-FFF2-40B4-BE49-F238E27FC236}">
                    <a16:creationId xmlns:a16="http://schemas.microsoft.com/office/drawing/2014/main" id="{F50E993F-895F-5BCA-FD06-A8BC06A684A6}"/>
                  </a:ext>
                </a:extLst>
              </p:cNvPr>
              <p:cNvCxnSpPr/>
              <p:nvPr/>
            </p:nvCxnSpPr>
            <p:spPr bwMode="gray">
              <a:xfrm rot="5400000" flipV="1">
                <a:off x="3195866"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grpSp>
      </p:grpSp>
      <p:sp>
        <p:nvSpPr>
          <p:cNvPr id="38" name="Rectangle 19">
            <a:extLst>
              <a:ext uri="{FF2B5EF4-FFF2-40B4-BE49-F238E27FC236}">
                <a16:creationId xmlns:a16="http://schemas.microsoft.com/office/drawing/2014/main" id="{168B3E1B-EA5F-E62A-E21B-0680A7752191}"/>
              </a:ext>
            </a:extLst>
          </p:cNvPr>
          <p:cNvSpPr>
            <a:spLocks noChangeArrowheads="1"/>
          </p:cNvSpPr>
          <p:nvPr/>
        </p:nvSpPr>
        <p:spPr bwMode="gray">
          <a:xfrm>
            <a:off x="4112055" y="2440888"/>
            <a:ext cx="755147" cy="442035"/>
          </a:xfrm>
          <a:prstGeom prst="rect">
            <a:avLst/>
          </a:prstGeom>
          <a:noFill/>
          <a:ln w="9525">
            <a:noFill/>
            <a:prstDash val="solid"/>
            <a:miter lim="800000"/>
            <a:headEnd/>
            <a:tailEnd/>
          </a:ln>
          <a:effectLst/>
        </p:spPr>
        <p:txBody>
          <a:bodyPr wrap="square" lIns="36000" tIns="36000" rIns="36000" bIns="36000" anchor="ctr">
            <a:spAutoFit/>
          </a:bodyPr>
          <a:lstStyle/>
          <a:p>
            <a:pPr algn="ctr" defTabSz="801688" eaLnBrk="0" hangingPunct="0">
              <a:defRPr/>
            </a:pPr>
            <a:r>
              <a:rPr lang="en-US" sz="1200" b="1" noProof="1">
                <a:solidFill>
                  <a:srgbClr val="FFFF00"/>
                </a:solidFill>
                <a:cs typeface="Arial" charset="0"/>
              </a:rPr>
              <a:t>Maximize</a:t>
            </a:r>
            <a:br>
              <a:rPr lang="en-US" sz="1200" b="1" noProof="1">
                <a:solidFill>
                  <a:srgbClr val="FFFF00"/>
                </a:solidFill>
                <a:cs typeface="Arial" charset="0"/>
              </a:rPr>
            </a:br>
            <a:r>
              <a:rPr lang="en-US" sz="1200" b="1" noProof="1">
                <a:solidFill>
                  <a:srgbClr val="FFFF00"/>
                </a:solidFill>
                <a:cs typeface="Arial" charset="0"/>
              </a:rPr>
              <a:t>Profits</a:t>
            </a:r>
          </a:p>
        </p:txBody>
      </p:sp>
      <p:sp>
        <p:nvSpPr>
          <p:cNvPr id="40" name="Freihandform 60">
            <a:extLst>
              <a:ext uri="{FF2B5EF4-FFF2-40B4-BE49-F238E27FC236}">
                <a16:creationId xmlns:a16="http://schemas.microsoft.com/office/drawing/2014/main" id="{BD89EC11-484D-4CE1-5BFE-40C63E7ECD9D}"/>
              </a:ext>
            </a:extLst>
          </p:cNvPr>
          <p:cNvSpPr/>
          <p:nvPr/>
        </p:nvSpPr>
        <p:spPr bwMode="gray">
          <a:xfrm rot="7919749" flipH="1" flipV="1">
            <a:off x="5878484" y="3270642"/>
            <a:ext cx="545515" cy="1838994"/>
          </a:xfrm>
          <a:custGeom>
            <a:avLst/>
            <a:gdLst>
              <a:gd name="connsiteX0" fmla="*/ 0 w 315790"/>
              <a:gd name="connsiteY0" fmla="*/ 0 h 990600"/>
              <a:gd name="connsiteX1" fmla="*/ 304800 w 315790"/>
              <a:gd name="connsiteY1" fmla="*/ 466725 h 990600"/>
              <a:gd name="connsiteX2" fmla="*/ 219075 w 315790"/>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78719"/>
              <a:gd name="connsiteY0" fmla="*/ 0 h 990600"/>
              <a:gd name="connsiteX1" fmla="*/ 259222 w 278719"/>
              <a:gd name="connsiteY1" fmla="*/ 248405 h 990600"/>
              <a:gd name="connsiteX2" fmla="*/ 219075 w 278719"/>
              <a:gd name="connsiteY2" fmla="*/ 990600 h 990600"/>
              <a:gd name="connsiteX0" fmla="*/ 0 w 304734"/>
              <a:gd name="connsiteY0" fmla="*/ 5625 h 996225"/>
              <a:gd name="connsiteX1" fmla="*/ 259222 w 304734"/>
              <a:gd name="connsiteY1" fmla="*/ 254030 h 996225"/>
              <a:gd name="connsiteX2" fmla="*/ 219075 w 304734"/>
              <a:gd name="connsiteY2" fmla="*/ 996225 h 996225"/>
              <a:gd name="connsiteX0" fmla="*/ 0 w 296765"/>
              <a:gd name="connsiteY0" fmla="*/ 0 h 990600"/>
              <a:gd name="connsiteX1" fmla="*/ 259222 w 296765"/>
              <a:gd name="connsiteY1" fmla="*/ 248405 h 990600"/>
              <a:gd name="connsiteX2" fmla="*/ 219075 w 296765"/>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0371"/>
              <a:gd name="connsiteY0" fmla="*/ 0 h 990600"/>
              <a:gd name="connsiteX1" fmla="*/ 256419 w 290371"/>
              <a:gd name="connsiteY1" fmla="*/ 268989 h 990600"/>
              <a:gd name="connsiteX2" fmla="*/ 219075 w 290371"/>
              <a:gd name="connsiteY2" fmla="*/ 990600 h 990600"/>
              <a:gd name="connsiteX0" fmla="*/ 0 w 278923"/>
              <a:gd name="connsiteY0" fmla="*/ 0 h 990600"/>
              <a:gd name="connsiteX1" fmla="*/ 240830 w 278923"/>
              <a:gd name="connsiteY1" fmla="*/ 287778 h 990600"/>
              <a:gd name="connsiteX2" fmla="*/ 219075 w 27892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74066"/>
              <a:gd name="connsiteY0" fmla="*/ 0 h 990600"/>
              <a:gd name="connsiteX1" fmla="*/ 260467 w 274066"/>
              <a:gd name="connsiteY1" fmla="*/ 451442 h 990600"/>
              <a:gd name="connsiteX2" fmla="*/ 219075 w 274066"/>
              <a:gd name="connsiteY2" fmla="*/ 990600 h 990600"/>
              <a:gd name="connsiteX0" fmla="*/ 0 w 293385"/>
              <a:gd name="connsiteY0" fmla="*/ 0 h 990600"/>
              <a:gd name="connsiteX1" fmla="*/ 283282 w 293385"/>
              <a:gd name="connsiteY1" fmla="*/ 481724 h 990600"/>
              <a:gd name="connsiteX2" fmla="*/ 219075 w 293385"/>
              <a:gd name="connsiteY2" fmla="*/ 990600 h 990600"/>
              <a:gd name="connsiteX0" fmla="*/ 0 w 290949"/>
              <a:gd name="connsiteY0" fmla="*/ 0 h 990600"/>
              <a:gd name="connsiteX1" fmla="*/ 283282 w 290949"/>
              <a:gd name="connsiteY1" fmla="*/ 481724 h 990600"/>
              <a:gd name="connsiteX2" fmla="*/ 219075 w 290949"/>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5324"/>
              <a:gd name="connsiteY0" fmla="*/ 0 h 990600"/>
              <a:gd name="connsiteX1" fmla="*/ 277763 w 285324"/>
              <a:gd name="connsiteY1" fmla="*/ 461890 h 990600"/>
              <a:gd name="connsiteX2" fmla="*/ 219075 w 285324"/>
              <a:gd name="connsiteY2" fmla="*/ 990600 h 990600"/>
              <a:gd name="connsiteX0" fmla="*/ 0 w 245170"/>
              <a:gd name="connsiteY0" fmla="*/ 0 h 990600"/>
              <a:gd name="connsiteX1" fmla="*/ 220686 w 245170"/>
              <a:gd name="connsiteY1" fmla="*/ 418613 h 990600"/>
              <a:gd name="connsiteX2" fmla="*/ 219075 w 245170"/>
              <a:gd name="connsiteY2" fmla="*/ 990600 h 990600"/>
              <a:gd name="connsiteX0" fmla="*/ 0 w 238942"/>
              <a:gd name="connsiteY0" fmla="*/ 0 h 990600"/>
              <a:gd name="connsiteX1" fmla="*/ 202677 w 238942"/>
              <a:gd name="connsiteY1" fmla="*/ 442121 h 990600"/>
              <a:gd name="connsiteX2" fmla="*/ 219075 w 238942"/>
              <a:gd name="connsiteY2" fmla="*/ 990600 h 990600"/>
              <a:gd name="connsiteX0" fmla="*/ 0 w 244895"/>
              <a:gd name="connsiteY0" fmla="*/ 0 h 990600"/>
              <a:gd name="connsiteX1" fmla="*/ 202677 w 244895"/>
              <a:gd name="connsiteY1" fmla="*/ 442121 h 990600"/>
              <a:gd name="connsiteX2" fmla="*/ 219075 w 244895"/>
              <a:gd name="connsiteY2" fmla="*/ 990600 h 990600"/>
              <a:gd name="connsiteX0" fmla="*/ 0 w 247455"/>
              <a:gd name="connsiteY0" fmla="*/ 0 h 990600"/>
              <a:gd name="connsiteX1" fmla="*/ 202677 w 247455"/>
              <a:gd name="connsiteY1" fmla="*/ 442121 h 990600"/>
              <a:gd name="connsiteX2" fmla="*/ 219075 w 247455"/>
              <a:gd name="connsiteY2" fmla="*/ 990600 h 990600"/>
            </a:gdLst>
            <a:ahLst/>
            <a:cxnLst>
              <a:cxn ang="0">
                <a:pos x="connsiteX0" y="connsiteY0"/>
              </a:cxn>
              <a:cxn ang="0">
                <a:pos x="connsiteX1" y="connsiteY1"/>
              </a:cxn>
              <a:cxn ang="0">
                <a:pos x="connsiteX2" y="connsiteY2"/>
              </a:cxn>
            </a:cxnLst>
            <a:rect l="l" t="t" r="r" b="b"/>
            <a:pathLst>
              <a:path w="247455" h="990600">
                <a:moveTo>
                  <a:pt x="0" y="0"/>
                </a:moveTo>
                <a:cubicBezTo>
                  <a:pt x="2190" y="3206"/>
                  <a:pt x="147776" y="232514"/>
                  <a:pt x="202677" y="442121"/>
                </a:cubicBezTo>
                <a:cubicBezTo>
                  <a:pt x="257578" y="651728"/>
                  <a:pt x="260728" y="829613"/>
                  <a:pt x="219075" y="990600"/>
                </a:cubicBezTo>
              </a:path>
            </a:pathLst>
          </a:custGeom>
          <a:noFill/>
          <a:ln w="38100" cap="flat" cmpd="sng" algn="ctr">
            <a:solidFill>
              <a:srgbClr val="FFE600"/>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Arial"/>
              <a:ea typeface="+mn-ea"/>
              <a:cs typeface="+mn-cs"/>
            </a:endParaRPr>
          </a:p>
        </p:txBody>
      </p:sp>
      <p:sp>
        <p:nvSpPr>
          <p:cNvPr id="41" name="Ellipse 28">
            <a:extLst>
              <a:ext uri="{FF2B5EF4-FFF2-40B4-BE49-F238E27FC236}">
                <a16:creationId xmlns:a16="http://schemas.microsoft.com/office/drawing/2014/main" id="{27DB01AF-6159-3F1C-CF4F-0C74C9247850}"/>
              </a:ext>
            </a:extLst>
          </p:cNvPr>
          <p:cNvSpPr/>
          <p:nvPr/>
        </p:nvSpPr>
        <p:spPr bwMode="gray">
          <a:xfrm>
            <a:off x="5974725" y="2369023"/>
            <a:ext cx="1405735" cy="1365996"/>
          </a:xfrm>
          <a:prstGeom prst="ellipse">
            <a:avLst/>
          </a:prstGeom>
          <a:solidFill>
            <a:srgbClr val="80808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400" b="1" i="0" u="none" strike="noStrike" kern="0" cap="none" spc="0" normalizeH="0" baseline="0" noProof="0" dirty="0">
                <a:ln w="18415" cmpd="sng">
                  <a:noFill/>
                  <a:prstDash val="solid"/>
                </a:ln>
                <a:solidFill>
                  <a:srgbClr val="FFFFFF"/>
                </a:solidFill>
                <a:effectLst/>
                <a:uLnTx/>
                <a:uFillTx/>
                <a:cs typeface="Arial" charset="0"/>
              </a:rPr>
              <a:t>Product 2</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400" b="1" kern="0" dirty="0" err="1">
                <a:ln w="18415" cmpd="sng">
                  <a:noFill/>
                  <a:prstDash val="solid"/>
                </a:ln>
                <a:solidFill>
                  <a:srgbClr val="FFFFFF"/>
                </a:solidFill>
                <a:cs typeface="Arial" charset="0"/>
              </a:rPr>
              <a:t>Vasos</a:t>
            </a:r>
            <a:endParaRPr kumimoji="0" lang="en-US" sz="14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2" name="Ellipse 23">
            <a:extLst>
              <a:ext uri="{FF2B5EF4-FFF2-40B4-BE49-F238E27FC236}">
                <a16:creationId xmlns:a16="http://schemas.microsoft.com/office/drawing/2014/main" id="{F896BAF8-B396-B396-5275-E2B8D58BA04F}"/>
              </a:ext>
            </a:extLst>
          </p:cNvPr>
          <p:cNvSpPr/>
          <p:nvPr/>
        </p:nvSpPr>
        <p:spPr bwMode="gray">
          <a:xfrm>
            <a:off x="6877087" y="4611344"/>
            <a:ext cx="717531" cy="697247"/>
          </a:xfrm>
          <a:prstGeom prst="ellipse">
            <a:avLst/>
          </a:prstGeom>
          <a:solidFill>
            <a:srgbClr val="999999"/>
          </a:solidFill>
          <a:ln w="25400" cap="flat" cmpd="sng" algn="ctr">
            <a:noFill/>
            <a:prstDash val="solid"/>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rPr>
              <a:t>Product 4</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000" b="1" kern="0" dirty="0" err="1">
                <a:ln w="18415" cmpd="sng">
                  <a:noFill/>
                  <a:prstDash val="solid"/>
                </a:ln>
                <a:solidFill>
                  <a:srgbClr val="FFFFFF"/>
                </a:solidFill>
                <a:latin typeface="Arial"/>
                <a:cs typeface="Arial" charset="0"/>
              </a:rPr>
              <a:t>Mamilas</a:t>
            </a:r>
            <a:endPar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endParaRPr>
          </a:p>
        </p:txBody>
      </p:sp>
      <p:sp>
        <p:nvSpPr>
          <p:cNvPr id="43" name="Ellipse 24">
            <a:extLst>
              <a:ext uri="{FF2B5EF4-FFF2-40B4-BE49-F238E27FC236}">
                <a16:creationId xmlns:a16="http://schemas.microsoft.com/office/drawing/2014/main" id="{AC0839FD-8844-C10C-98EC-AE46C83AB7A4}"/>
              </a:ext>
            </a:extLst>
          </p:cNvPr>
          <p:cNvSpPr/>
          <p:nvPr/>
        </p:nvSpPr>
        <p:spPr bwMode="gray">
          <a:xfrm>
            <a:off x="5473145" y="4295074"/>
            <a:ext cx="871595" cy="846955"/>
          </a:xfrm>
          <a:prstGeom prst="ellipse">
            <a:avLst/>
          </a:prstGeom>
          <a:solidFill>
            <a:srgbClr val="999999"/>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100" b="1" i="0" u="none" strike="noStrike" kern="0" cap="none" spc="0" normalizeH="0" baseline="0" noProof="0" dirty="0">
                <a:ln w="18415" cmpd="sng">
                  <a:noFill/>
                  <a:prstDash val="solid"/>
                </a:ln>
                <a:solidFill>
                  <a:srgbClr val="FFFFFF"/>
                </a:solidFill>
                <a:effectLst/>
                <a:uLnTx/>
                <a:uFillTx/>
                <a:cs typeface="Arial" charset="0"/>
              </a:rPr>
              <a:t>Product 3</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100" b="1" kern="0" dirty="0" err="1">
                <a:ln w="18415" cmpd="sng">
                  <a:noFill/>
                  <a:prstDash val="solid"/>
                </a:ln>
                <a:solidFill>
                  <a:srgbClr val="FFFFFF"/>
                </a:solidFill>
                <a:cs typeface="Arial" charset="0"/>
              </a:rPr>
              <a:t>Biberones</a:t>
            </a:r>
            <a:endParaRPr kumimoji="0" lang="en-US" sz="11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4" name="CuadroTexto 43">
            <a:extLst>
              <a:ext uri="{FF2B5EF4-FFF2-40B4-BE49-F238E27FC236}">
                <a16:creationId xmlns:a16="http://schemas.microsoft.com/office/drawing/2014/main" id="{B8EDC587-58C2-C76F-7D1E-E3E0AC63B48F}"/>
              </a:ext>
            </a:extLst>
          </p:cNvPr>
          <p:cNvSpPr txBox="1"/>
          <p:nvPr/>
        </p:nvSpPr>
        <p:spPr>
          <a:xfrm>
            <a:off x="2751972" y="3461164"/>
            <a:ext cx="646331" cy="369332"/>
          </a:xfrm>
          <a:prstGeom prst="rect">
            <a:avLst/>
          </a:prstGeom>
          <a:noFill/>
        </p:spPr>
        <p:txBody>
          <a:bodyPr wrap="none" rtlCol="0">
            <a:spAutoFit/>
          </a:bodyPr>
          <a:lstStyle/>
          <a:p>
            <a:r>
              <a:rPr lang="es-MX" dirty="0">
                <a:solidFill>
                  <a:schemeClr val="bg1"/>
                </a:solidFill>
              </a:rPr>
              <a:t>71%</a:t>
            </a:r>
          </a:p>
        </p:txBody>
      </p:sp>
      <p:sp>
        <p:nvSpPr>
          <p:cNvPr id="45" name="CuadroTexto 44">
            <a:extLst>
              <a:ext uri="{FF2B5EF4-FFF2-40B4-BE49-F238E27FC236}">
                <a16:creationId xmlns:a16="http://schemas.microsoft.com/office/drawing/2014/main" id="{96EB7499-A0B9-7E87-7CC2-4DAEF0B16AAC}"/>
              </a:ext>
            </a:extLst>
          </p:cNvPr>
          <p:cNvSpPr txBox="1"/>
          <p:nvPr/>
        </p:nvSpPr>
        <p:spPr>
          <a:xfrm>
            <a:off x="7090325" y="2151310"/>
            <a:ext cx="646331" cy="369332"/>
          </a:xfrm>
          <a:prstGeom prst="rect">
            <a:avLst/>
          </a:prstGeom>
          <a:noFill/>
        </p:spPr>
        <p:txBody>
          <a:bodyPr wrap="none" rtlCol="0">
            <a:spAutoFit/>
          </a:bodyPr>
          <a:lstStyle/>
          <a:p>
            <a:r>
              <a:rPr lang="es-MX" dirty="0">
                <a:solidFill>
                  <a:schemeClr val="bg1"/>
                </a:solidFill>
              </a:rPr>
              <a:t>38%</a:t>
            </a:r>
          </a:p>
        </p:txBody>
      </p:sp>
      <p:sp>
        <p:nvSpPr>
          <p:cNvPr id="46" name="CuadroTexto 45">
            <a:extLst>
              <a:ext uri="{FF2B5EF4-FFF2-40B4-BE49-F238E27FC236}">
                <a16:creationId xmlns:a16="http://schemas.microsoft.com/office/drawing/2014/main" id="{BA5EB3B7-F42B-5DB2-605D-565F33A2E578}"/>
              </a:ext>
            </a:extLst>
          </p:cNvPr>
          <p:cNvSpPr txBox="1"/>
          <p:nvPr/>
        </p:nvSpPr>
        <p:spPr>
          <a:xfrm>
            <a:off x="5337752" y="5336519"/>
            <a:ext cx="646331" cy="369332"/>
          </a:xfrm>
          <a:prstGeom prst="rect">
            <a:avLst/>
          </a:prstGeom>
          <a:noFill/>
        </p:spPr>
        <p:txBody>
          <a:bodyPr wrap="none" rtlCol="0">
            <a:spAutoFit/>
          </a:bodyPr>
          <a:lstStyle/>
          <a:p>
            <a:r>
              <a:rPr lang="es-MX" dirty="0">
                <a:solidFill>
                  <a:schemeClr val="bg1"/>
                </a:solidFill>
              </a:rPr>
              <a:t>17%</a:t>
            </a:r>
          </a:p>
        </p:txBody>
      </p:sp>
      <p:sp>
        <p:nvSpPr>
          <p:cNvPr id="47" name="CuadroTexto 46">
            <a:extLst>
              <a:ext uri="{FF2B5EF4-FFF2-40B4-BE49-F238E27FC236}">
                <a16:creationId xmlns:a16="http://schemas.microsoft.com/office/drawing/2014/main" id="{70CAFA05-40D8-AC81-E2E8-140A5C56C4CB}"/>
              </a:ext>
            </a:extLst>
          </p:cNvPr>
          <p:cNvSpPr txBox="1"/>
          <p:nvPr/>
        </p:nvSpPr>
        <p:spPr>
          <a:xfrm>
            <a:off x="7153893" y="5474199"/>
            <a:ext cx="518091" cy="369332"/>
          </a:xfrm>
          <a:prstGeom prst="rect">
            <a:avLst/>
          </a:prstGeom>
          <a:noFill/>
        </p:spPr>
        <p:txBody>
          <a:bodyPr wrap="none" rtlCol="0">
            <a:spAutoFit/>
          </a:bodyPr>
          <a:lstStyle/>
          <a:p>
            <a:r>
              <a:rPr lang="es-MX" dirty="0">
                <a:solidFill>
                  <a:schemeClr val="bg1"/>
                </a:solidFill>
              </a:rPr>
              <a:t>8%</a:t>
            </a:r>
          </a:p>
        </p:txBody>
      </p:sp>
      <p:sp>
        <p:nvSpPr>
          <p:cNvPr id="49" name="CuadroTexto 48">
            <a:extLst>
              <a:ext uri="{FF2B5EF4-FFF2-40B4-BE49-F238E27FC236}">
                <a16:creationId xmlns:a16="http://schemas.microsoft.com/office/drawing/2014/main" id="{650EEF72-639E-22ED-6517-831827258AAF}"/>
              </a:ext>
            </a:extLst>
          </p:cNvPr>
          <p:cNvSpPr txBox="1"/>
          <p:nvPr/>
        </p:nvSpPr>
        <p:spPr>
          <a:xfrm>
            <a:off x="1572160" y="1451784"/>
            <a:ext cx="9315158" cy="369332"/>
          </a:xfrm>
          <a:prstGeom prst="rect">
            <a:avLst/>
          </a:prstGeom>
          <a:noFill/>
        </p:spPr>
        <p:txBody>
          <a:bodyPr wrap="square">
            <a:spAutoFit/>
          </a:bodyPr>
          <a:lstStyle/>
          <a:p>
            <a:r>
              <a:rPr lang="es-MX" dirty="0" err="1">
                <a:solidFill>
                  <a:schemeClr val="bg1"/>
                </a:solidFill>
              </a:rPr>
              <a:t>Growth</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4 INFANTI </a:t>
            </a:r>
            <a:r>
              <a:rPr lang="es-MX" dirty="0" err="1">
                <a:solidFill>
                  <a:schemeClr val="bg1"/>
                </a:solidFill>
              </a:rPr>
              <a:t>subsegments</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1st </a:t>
            </a:r>
            <a:r>
              <a:rPr lang="es-MX" dirty="0" err="1">
                <a:solidFill>
                  <a:schemeClr val="bg1"/>
                </a:solidFill>
              </a:rPr>
              <a:t>Semester</a:t>
            </a:r>
            <a:r>
              <a:rPr lang="es-MX" dirty="0">
                <a:solidFill>
                  <a:schemeClr val="bg1"/>
                </a:solidFill>
              </a:rPr>
              <a:t> 2022 vs. 1st </a:t>
            </a:r>
            <a:r>
              <a:rPr lang="es-MX" dirty="0" err="1">
                <a:solidFill>
                  <a:schemeClr val="bg1"/>
                </a:solidFill>
              </a:rPr>
              <a:t>Semester</a:t>
            </a:r>
            <a:r>
              <a:rPr lang="es-MX" dirty="0">
                <a:solidFill>
                  <a:schemeClr val="bg1"/>
                </a:solidFill>
              </a:rPr>
              <a:t> 2021</a:t>
            </a:r>
          </a:p>
        </p:txBody>
      </p:sp>
    </p:spTree>
    <p:extLst>
      <p:ext uri="{BB962C8B-B14F-4D97-AF65-F5344CB8AC3E}">
        <p14:creationId xmlns:p14="http://schemas.microsoft.com/office/powerpoint/2010/main" val="136861385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14:presetBounceEnd="60000">
                                      <p:stCondLst>
                                        <p:cond delay="0"/>
                                      </p:stCondLst>
                                      <p:childTnLst>
                                        <p:animMotion origin="layout" path="M 1.94444E-6 -0.34884 L 1.94444E-6 -2.59259E-6 " pathEditMode="relative" rAng="0" ptsTypes="AA" p14:bounceEnd="60000">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14:presetBounceEnd="60000">
                                      <p:stCondLst>
                                        <p:cond delay="300"/>
                                      </p:stCondLst>
                                      <p:childTnLst>
                                        <p:animMotion origin="layout" path="M 1.94444E-6 -0.34884 L 1.94444E-6 -2.59259E-6 " pathEditMode="relative" rAng="0" ptsTypes="AA" p14:bounceEnd="60000">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14:presetBounceEnd="60000">
                                      <p:stCondLst>
                                        <p:cond delay="600"/>
                                      </p:stCondLst>
                                      <p:childTnLst>
                                        <p:animMotion origin="layout" path="M 1.94444E-6 -0.34884 L 1.94444E-6 -2.59259E-6 " pathEditMode="relative" rAng="0" ptsTypes="AA" p14:bounceEnd="60000">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14:presetBounceEnd="60000">
                                      <p:stCondLst>
                                        <p:cond delay="900"/>
                                      </p:stCondLst>
                                      <p:childTnLst>
                                        <p:animMotion origin="layout" path="M 1.94444E-6 -0.34884 L 1.94444E-6 -2.59259E-6 " pathEditMode="relative" rAng="0" ptsTypes="AA" p14:bounceEnd="60000">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stCondLst>
                                        <p:cond delay="0"/>
                                      </p:stCondLst>
                                      <p:childTnLst>
                                        <p:animMotion origin="layout" path="M 1.94444E-6 -0.34884 L 1.94444E-6 -2.59259E-6 " pathEditMode="relative" rAng="0" ptsTypes="AA">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stCondLst>
                                        <p:cond delay="300"/>
                                      </p:stCondLst>
                                      <p:childTnLst>
                                        <p:animMotion origin="layout" path="M 1.94444E-6 -0.34884 L 1.94444E-6 -2.59259E-6 " pathEditMode="relative" rAng="0" ptsTypes="AA">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stCondLst>
                                        <p:cond delay="600"/>
                                      </p:stCondLst>
                                      <p:childTnLst>
                                        <p:animMotion origin="layout" path="M 1.94444E-6 -0.34884 L 1.94444E-6 -2.59259E-6 " pathEditMode="relative" rAng="0" ptsTypes="AA">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stCondLst>
                                        <p:cond delay="900"/>
                                      </p:stCondLst>
                                      <p:childTnLst>
                                        <p:animMotion origin="layout" path="M 1.94444E-6 -0.34884 L 1.94444E-6 -2.59259E-6 " pathEditMode="relative" rAng="0" ptsTypes="AA">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4E234B75-3864-CD06-F06D-A4157B520AD0}"/>
              </a:ext>
            </a:extLst>
          </p:cNvPr>
          <p:cNvSpPr>
            <a:spLocks noGrp="1"/>
          </p:cNvSpPr>
          <p:nvPr>
            <p:ph type="ctrTitle"/>
          </p:nvPr>
        </p:nvSpPr>
        <p:spPr>
          <a:xfrm>
            <a:off x="314737" y="527635"/>
            <a:ext cx="3582000" cy="770400"/>
          </a:xfrm>
        </p:spPr>
        <p:txBody>
          <a:bodyPr/>
          <a:lstStyle/>
          <a:p>
            <a:r>
              <a:rPr lang="es-MX" sz="3200" dirty="0"/>
              <a:t>Python</a:t>
            </a:r>
          </a:p>
        </p:txBody>
      </p:sp>
    </p:spTree>
    <p:extLst>
      <p:ext uri="{BB962C8B-B14F-4D97-AF65-F5344CB8AC3E}">
        <p14:creationId xmlns:p14="http://schemas.microsoft.com/office/powerpoint/2010/main" val="73674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0469910F-8021-7BCA-7EFC-28CC52778EEE}"/>
              </a:ext>
            </a:extLst>
          </p:cNvPr>
          <p:cNvSpPr>
            <a:spLocks noGrp="1"/>
          </p:cNvSpPr>
          <p:nvPr>
            <p:ph type="ctrTitle"/>
          </p:nvPr>
        </p:nvSpPr>
        <p:spPr>
          <a:xfrm>
            <a:off x="314737" y="527635"/>
            <a:ext cx="3582000" cy="770400"/>
          </a:xfrm>
        </p:spPr>
        <p:txBody>
          <a:bodyPr/>
          <a:lstStyle/>
          <a:p>
            <a:r>
              <a:rPr lang="es-MX" sz="3200" dirty="0"/>
              <a:t>PG </a:t>
            </a:r>
            <a:r>
              <a:rPr lang="es-MX" sz="3200" dirty="0" err="1"/>
              <a:t>Admin</a:t>
            </a:r>
            <a:endParaRPr lang="es-MX" sz="3200" dirty="0"/>
          </a:p>
        </p:txBody>
      </p:sp>
    </p:spTree>
    <p:extLst>
      <p:ext uri="{BB962C8B-B14F-4D97-AF65-F5344CB8AC3E}">
        <p14:creationId xmlns:p14="http://schemas.microsoft.com/office/powerpoint/2010/main" val="53308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323359" y="487078"/>
            <a:ext cx="6303600" cy="770400"/>
          </a:xfrm>
          <a:prstGeom prst="rect">
            <a:avLst/>
          </a:prstGeom>
        </p:spPr>
        <p:txBody>
          <a:bodyPr spcFirstLastPara="1" wrap="square" lIns="121900" tIns="121900" rIns="121900" bIns="121900" anchor="b" anchorCtr="0">
            <a:noAutofit/>
          </a:bodyPr>
          <a:lstStyle/>
          <a:p>
            <a:r>
              <a:rPr lang="en" sz="3200" dirty="0"/>
              <a:t>Analysis Tableau</a:t>
            </a:r>
            <a:endParaRPr sz="3200" dirty="0"/>
          </a:p>
        </p:txBody>
      </p:sp>
      <p:sp>
        <p:nvSpPr>
          <p:cNvPr id="715" name="Google Shape;715;p34"/>
          <p:cNvSpPr txBox="1"/>
          <p:nvPr/>
        </p:nvSpPr>
        <p:spPr>
          <a:xfrm>
            <a:off x="6932803" y="1492649"/>
            <a:ext cx="4260264" cy="52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000" kern="0" dirty="0">
                <a:solidFill>
                  <a:srgbClr val="FFFFFF"/>
                </a:solidFill>
                <a:latin typeface="Share Tech"/>
                <a:ea typeface="Share Tech"/>
                <a:cs typeface="Share Tech"/>
                <a:sym typeface="Share Tech"/>
              </a:rPr>
              <a:t>TOP RATED VALUES</a:t>
            </a:r>
            <a:endParaRPr sz="2000" kern="0" dirty="0">
              <a:solidFill>
                <a:srgbClr val="FFFFFF"/>
              </a:solidFill>
              <a:latin typeface="Share Tech"/>
              <a:ea typeface="Share Tech"/>
              <a:cs typeface="Share Tech"/>
              <a:sym typeface="Share Tech"/>
            </a:endParaRPr>
          </a:p>
        </p:txBody>
      </p:sp>
      <p:grpSp>
        <p:nvGrpSpPr>
          <p:cNvPr id="974" name="Google Shape;974;p34"/>
          <p:cNvGrpSpPr/>
          <p:nvPr/>
        </p:nvGrpSpPr>
        <p:grpSpPr>
          <a:xfrm>
            <a:off x="10361803" y="2264301"/>
            <a:ext cx="451803" cy="2686209"/>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81" name="Google Shape;981;p34"/>
          <p:cNvGrpSpPr/>
          <p:nvPr/>
        </p:nvGrpSpPr>
        <p:grpSpPr>
          <a:xfrm>
            <a:off x="9003635" y="2264301"/>
            <a:ext cx="450943" cy="2686209"/>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0" name="Google Shape;990;p34"/>
          <p:cNvGrpSpPr/>
          <p:nvPr/>
        </p:nvGrpSpPr>
        <p:grpSpPr>
          <a:xfrm>
            <a:off x="7645467" y="2264301"/>
            <a:ext cx="450943" cy="2686209"/>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95" name="Google Shape;995;p34"/>
          <p:cNvSpPr/>
          <p:nvPr/>
        </p:nvSpPr>
        <p:spPr>
          <a:xfrm>
            <a:off x="1524267" y="5690433"/>
            <a:ext cx="185200" cy="1852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4"/>
          <p:cNvSpPr/>
          <p:nvPr/>
        </p:nvSpPr>
        <p:spPr>
          <a:xfrm>
            <a:off x="3746767" y="5690433"/>
            <a:ext cx="185200" cy="1852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4"/>
          <p:cNvSpPr txBox="1">
            <a:spLocks noGrp="1"/>
          </p:cNvSpPr>
          <p:nvPr>
            <p:ph type="subTitle" idx="4294967295"/>
          </p:nvPr>
        </p:nvSpPr>
        <p:spPr>
          <a:xfrm>
            <a:off x="1539265" y="5891233"/>
            <a:ext cx="12116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sz="1600" dirty="0"/>
              <a:t>Monterrey</a:t>
            </a:r>
            <a:endParaRPr sz="1600" dirty="0"/>
          </a:p>
        </p:txBody>
      </p:sp>
      <p:sp>
        <p:nvSpPr>
          <p:cNvPr id="998" name="Google Shape;998;p34"/>
          <p:cNvSpPr txBox="1">
            <a:spLocks noGrp="1"/>
          </p:cNvSpPr>
          <p:nvPr>
            <p:ph type="subTitle" idx="4294967295"/>
          </p:nvPr>
        </p:nvSpPr>
        <p:spPr>
          <a:xfrm>
            <a:off x="3086967" y="5891233"/>
            <a:ext cx="15048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dirty="0" err="1"/>
              <a:t>Mexico</a:t>
            </a:r>
            <a:r>
              <a:rPr lang="es-MX" dirty="0"/>
              <a:t> City</a:t>
            </a:r>
            <a:endParaRPr dirty="0"/>
          </a:p>
        </p:txBody>
      </p:sp>
      <p:sp>
        <p:nvSpPr>
          <p:cNvPr id="999" name="Google Shape;999;p34"/>
          <p:cNvSpPr txBox="1">
            <a:spLocks noGrp="1"/>
          </p:cNvSpPr>
          <p:nvPr>
            <p:ph type="subTitle" idx="4294967295"/>
          </p:nvPr>
        </p:nvSpPr>
        <p:spPr>
          <a:xfrm>
            <a:off x="7265133"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Guadalajara</a:t>
            </a:r>
            <a:endParaRPr sz="1400" dirty="0"/>
          </a:p>
        </p:txBody>
      </p:sp>
      <p:sp>
        <p:nvSpPr>
          <p:cNvPr id="1000" name="Google Shape;1000;p34"/>
          <p:cNvSpPr txBox="1">
            <a:spLocks noGrp="1"/>
          </p:cNvSpPr>
          <p:nvPr>
            <p:ph type="subTitle" idx="4294967295"/>
          </p:nvPr>
        </p:nvSpPr>
        <p:spPr>
          <a:xfrm>
            <a:off x="8476733" y="5522633"/>
            <a:ext cx="15048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Monterrey</a:t>
            </a:r>
            <a:endParaRPr sz="1400" dirty="0"/>
          </a:p>
        </p:txBody>
      </p:sp>
      <p:sp>
        <p:nvSpPr>
          <p:cNvPr id="1001" name="Google Shape;1001;p34"/>
          <p:cNvSpPr txBox="1">
            <a:spLocks noGrp="1"/>
          </p:cNvSpPr>
          <p:nvPr>
            <p:ph type="subTitle" idx="4294967295"/>
          </p:nvPr>
        </p:nvSpPr>
        <p:spPr>
          <a:xfrm>
            <a:off x="9981467"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Mexico City</a:t>
            </a:r>
            <a:endParaRPr sz="1400" dirty="0"/>
          </a:p>
        </p:txBody>
      </p:sp>
      <p:sp>
        <p:nvSpPr>
          <p:cNvPr id="1002" name="Google Shape;1002;p34"/>
          <p:cNvSpPr txBox="1">
            <a:spLocks noGrp="1"/>
          </p:cNvSpPr>
          <p:nvPr>
            <p:ph type="subTitle" idx="4294967295"/>
          </p:nvPr>
        </p:nvSpPr>
        <p:spPr>
          <a:xfrm>
            <a:off x="7265133"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1"/>
                </a:solidFill>
                <a:latin typeface="Share Tech"/>
                <a:ea typeface="Share Tech"/>
                <a:cs typeface="Share Tech"/>
                <a:sym typeface="Share Tech"/>
              </a:rPr>
              <a:t>20%</a:t>
            </a:r>
            <a:endParaRPr sz="2933"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8623300"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2"/>
                </a:solidFill>
                <a:latin typeface="Share Tech"/>
                <a:ea typeface="Share Tech"/>
                <a:cs typeface="Share Tech"/>
                <a:sym typeface="Share Tech"/>
              </a:rPr>
              <a:t>40%</a:t>
            </a:r>
            <a:endParaRPr sz="2933"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9981467"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3"/>
                </a:solidFill>
                <a:latin typeface="Share Tech"/>
                <a:ea typeface="Share Tech"/>
                <a:cs typeface="Share Tech"/>
                <a:sym typeface="Share Tech"/>
              </a:rPr>
              <a:t>30%</a:t>
            </a:r>
            <a:endParaRPr sz="2933" dirty="0">
              <a:solidFill>
                <a:schemeClr val="accent3"/>
              </a:solidFill>
              <a:latin typeface="Share Tech"/>
              <a:ea typeface="Share Tech"/>
              <a:cs typeface="Share Tech"/>
              <a:sym typeface="Share Tech"/>
            </a:endParaRPr>
          </a:p>
        </p:txBody>
      </p:sp>
      <p:sp>
        <p:nvSpPr>
          <p:cNvPr id="2" name="Google Shape;998;p34">
            <a:extLst>
              <a:ext uri="{FF2B5EF4-FFF2-40B4-BE49-F238E27FC236}">
                <a16:creationId xmlns:a16="http://schemas.microsoft.com/office/drawing/2014/main" id="{7A0A2CE1-B9A0-EA5B-E1CC-83B7A6E1B96B}"/>
              </a:ext>
            </a:extLst>
          </p:cNvPr>
          <p:cNvSpPr txBox="1">
            <a:spLocks/>
          </p:cNvSpPr>
          <p:nvPr/>
        </p:nvSpPr>
        <p:spPr>
          <a:xfrm>
            <a:off x="5007966" y="5891233"/>
            <a:ext cx="1504800" cy="52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marL="0" indent="0">
              <a:lnSpc>
                <a:spcPct val="100000"/>
              </a:lnSpc>
              <a:buFont typeface="Maven Pro"/>
              <a:buNone/>
            </a:pPr>
            <a:r>
              <a:rPr lang="es-MX" kern="0" dirty="0"/>
              <a:t>Guadalajara</a:t>
            </a:r>
          </a:p>
        </p:txBody>
      </p:sp>
      <p:sp>
        <p:nvSpPr>
          <p:cNvPr id="3" name="Freeform 196">
            <a:extLst>
              <a:ext uri="{FF2B5EF4-FFF2-40B4-BE49-F238E27FC236}">
                <a16:creationId xmlns:a16="http://schemas.microsoft.com/office/drawing/2014/main" id="{7A5CCA0F-449D-A7BE-0857-EEF98F8EF612}"/>
              </a:ext>
            </a:extLst>
          </p:cNvPr>
          <p:cNvSpPr>
            <a:spLocks/>
          </p:cNvSpPr>
          <p:nvPr/>
        </p:nvSpPr>
        <p:spPr bwMode="gray">
          <a:xfrm>
            <a:off x="1650553" y="1334900"/>
            <a:ext cx="4038019" cy="3507711"/>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solidFill>
            <a:srgbClr val="E6E6E6"/>
          </a:solid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solidFill>
                <a:schemeClr val="accent2">
                  <a:lumMod val="75000"/>
                </a:schemeClr>
              </a:solidFill>
            </a:endParaRPr>
          </a:p>
        </p:txBody>
      </p:sp>
      <p:cxnSp>
        <p:nvCxnSpPr>
          <p:cNvPr id="4" name="Straight Connector 306">
            <a:extLst>
              <a:ext uri="{FF2B5EF4-FFF2-40B4-BE49-F238E27FC236}">
                <a16:creationId xmlns:a16="http://schemas.microsoft.com/office/drawing/2014/main" id="{590FA2B6-6516-965E-02A5-7088A5505370}"/>
              </a:ext>
            </a:extLst>
          </p:cNvPr>
          <p:cNvCxnSpPr>
            <a:cxnSpLocks/>
          </p:cNvCxnSpPr>
          <p:nvPr/>
        </p:nvCxnSpPr>
        <p:spPr>
          <a:xfrm rot="5400000" flipH="1" flipV="1">
            <a:off x="1697655" y="3135594"/>
            <a:ext cx="2783599" cy="2067399"/>
          </a:xfrm>
          <a:prstGeom prst="curvedConnector3">
            <a:avLst>
              <a:gd name="adj1" fmla="val 95579"/>
            </a:avLst>
          </a:prstGeom>
          <a:ln w="222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reeform 310">
            <a:extLst>
              <a:ext uri="{FF2B5EF4-FFF2-40B4-BE49-F238E27FC236}">
                <a16:creationId xmlns:a16="http://schemas.microsoft.com/office/drawing/2014/main" id="{CE977F6E-EAA7-87FC-2A31-43D316A68504}"/>
              </a:ext>
            </a:extLst>
          </p:cNvPr>
          <p:cNvSpPr>
            <a:spLocks/>
          </p:cNvSpPr>
          <p:nvPr/>
        </p:nvSpPr>
        <p:spPr bwMode="auto">
          <a:xfrm rot="188463">
            <a:off x="2252614" y="3490139"/>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Google Shape;988;p34">
            <a:extLst>
              <a:ext uri="{FF2B5EF4-FFF2-40B4-BE49-F238E27FC236}">
                <a16:creationId xmlns:a16="http://schemas.microsoft.com/office/drawing/2014/main" id="{F7CA9B46-A4ED-35A3-4BF9-5088874E4A62}"/>
              </a:ext>
            </a:extLst>
          </p:cNvPr>
          <p:cNvSpPr/>
          <p:nvPr/>
        </p:nvSpPr>
        <p:spPr>
          <a:xfrm>
            <a:off x="9024470" y="2566849"/>
            <a:ext cx="430108" cy="185060"/>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979;p34">
            <a:extLst>
              <a:ext uri="{FF2B5EF4-FFF2-40B4-BE49-F238E27FC236}">
                <a16:creationId xmlns:a16="http://schemas.microsoft.com/office/drawing/2014/main" id="{CC5F08A0-06CD-E5E4-DB20-CCA1F26565A7}"/>
              </a:ext>
            </a:extLst>
          </p:cNvPr>
          <p:cNvSpPr/>
          <p:nvPr/>
        </p:nvSpPr>
        <p:spPr>
          <a:xfrm>
            <a:off x="10383498" y="3226574"/>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979;p34">
            <a:extLst>
              <a:ext uri="{FF2B5EF4-FFF2-40B4-BE49-F238E27FC236}">
                <a16:creationId xmlns:a16="http://schemas.microsoft.com/office/drawing/2014/main" id="{CDE3519A-A9C1-99C0-33C0-87713EDCC5F6}"/>
              </a:ext>
            </a:extLst>
          </p:cNvPr>
          <p:cNvSpPr/>
          <p:nvPr/>
        </p:nvSpPr>
        <p:spPr>
          <a:xfrm>
            <a:off x="10383498" y="2963635"/>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 name="Straight Connector 306">
            <a:extLst>
              <a:ext uri="{FF2B5EF4-FFF2-40B4-BE49-F238E27FC236}">
                <a16:creationId xmlns:a16="http://schemas.microsoft.com/office/drawing/2014/main" id="{35C48371-EAA6-A27C-7BD5-3DBB4ED7EB8F}"/>
              </a:ext>
            </a:extLst>
          </p:cNvPr>
          <p:cNvCxnSpPr>
            <a:cxnSpLocks/>
          </p:cNvCxnSpPr>
          <p:nvPr/>
        </p:nvCxnSpPr>
        <p:spPr>
          <a:xfrm rot="10800000">
            <a:off x="3086968" y="3578235"/>
            <a:ext cx="2673399" cy="2084099"/>
          </a:xfrm>
          <a:prstGeom prst="curvedConnector3">
            <a:avLst>
              <a:gd name="adj1" fmla="val 50000"/>
            </a:avLst>
          </a:prstGeom>
          <a:ln w="28575">
            <a:solidFill>
              <a:schemeClr val="tx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310">
            <a:extLst>
              <a:ext uri="{FF2B5EF4-FFF2-40B4-BE49-F238E27FC236}">
                <a16:creationId xmlns:a16="http://schemas.microsoft.com/office/drawing/2014/main" id="{D3BFABD4-3B98-2339-D7B4-1A2F51AE83F7}"/>
              </a:ext>
            </a:extLst>
          </p:cNvPr>
          <p:cNvSpPr>
            <a:spLocks/>
          </p:cNvSpPr>
          <p:nvPr/>
        </p:nvSpPr>
        <p:spPr bwMode="auto">
          <a:xfrm rot="19321985">
            <a:off x="4386481" y="4806167"/>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1" name="Straight Connector 306">
            <a:extLst>
              <a:ext uri="{FF2B5EF4-FFF2-40B4-BE49-F238E27FC236}">
                <a16:creationId xmlns:a16="http://schemas.microsoft.com/office/drawing/2014/main" id="{9C23AF5B-AE3A-7D2E-6272-87F41E3C95F3}"/>
              </a:ext>
            </a:extLst>
          </p:cNvPr>
          <p:cNvCxnSpPr>
            <a:cxnSpLocks/>
          </p:cNvCxnSpPr>
          <p:nvPr/>
        </p:nvCxnSpPr>
        <p:spPr>
          <a:xfrm rot="5400000" flipH="1" flipV="1">
            <a:off x="2861066" y="4590601"/>
            <a:ext cx="1619124" cy="244940"/>
          </a:xfrm>
          <a:prstGeom prst="curvedConnector3">
            <a:avLst>
              <a:gd name="adj1" fmla="val 50000"/>
            </a:avLst>
          </a:prstGeom>
          <a:ln w="2540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Freeform 310">
            <a:extLst>
              <a:ext uri="{FF2B5EF4-FFF2-40B4-BE49-F238E27FC236}">
                <a16:creationId xmlns:a16="http://schemas.microsoft.com/office/drawing/2014/main" id="{0F001B71-157D-CC70-A977-0768A94A01D5}"/>
              </a:ext>
            </a:extLst>
          </p:cNvPr>
          <p:cNvSpPr>
            <a:spLocks/>
          </p:cNvSpPr>
          <p:nvPr/>
        </p:nvSpPr>
        <p:spPr bwMode="auto">
          <a:xfrm rot="1595082">
            <a:off x="3527687" y="4543908"/>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GB" dirty="0">
              <a:solidFill>
                <a:schemeClr val="tx2">
                  <a:lumMod val="50000"/>
                </a:schemeClr>
              </a:solidFill>
            </a:endParaRPr>
          </a:p>
        </p:txBody>
      </p:sp>
      <p:sp>
        <p:nvSpPr>
          <p:cNvPr id="26" name="CuadroTexto 25">
            <a:extLst>
              <a:ext uri="{FF2B5EF4-FFF2-40B4-BE49-F238E27FC236}">
                <a16:creationId xmlns:a16="http://schemas.microsoft.com/office/drawing/2014/main" id="{BE0DED6E-4438-5152-0D0D-EC71FB8E6284}"/>
              </a:ext>
            </a:extLst>
          </p:cNvPr>
          <p:cNvSpPr txBox="1"/>
          <p:nvPr/>
        </p:nvSpPr>
        <p:spPr>
          <a:xfrm>
            <a:off x="4351872" y="2452540"/>
            <a:ext cx="2673400" cy="36933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indent="0">
              <a:lnSpc>
                <a:spcPct val="100000"/>
              </a:lnSpc>
              <a:spcBef>
                <a:spcPts val="0"/>
              </a:spcBef>
              <a:spcAft>
                <a:spcPts val="0"/>
              </a:spcAft>
              <a:buClr>
                <a:schemeClr val="lt1"/>
              </a:buClr>
              <a:buSzPts val="1800"/>
              <a:buFont typeface="Maven Pro"/>
              <a:buNone/>
              <a:defRPr b="0" i="0" u="none" strike="noStrike" cap="none">
                <a:solidFill>
                  <a:schemeClr val="lt1"/>
                </a:solidFill>
                <a:latin typeface="Maven Pro"/>
                <a:ea typeface="Maven Pro"/>
                <a:cs typeface="Maven Pro"/>
                <a:sym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algn="ctr"/>
            <a:r>
              <a:rPr lang="en-US" sz="1400" dirty="0"/>
              <a:t>Distribution behaviors in the main cities in Mexico</a:t>
            </a:r>
            <a:endParaRPr lang="es-MX" sz="1400" dirty="0"/>
          </a:p>
        </p:txBody>
      </p:sp>
      <p:sp>
        <p:nvSpPr>
          <p:cNvPr id="27" name="CuadroTexto 26">
            <a:extLst>
              <a:ext uri="{FF2B5EF4-FFF2-40B4-BE49-F238E27FC236}">
                <a16:creationId xmlns:a16="http://schemas.microsoft.com/office/drawing/2014/main" id="{DF4A244B-D0E2-F133-FF9E-EDCD02758AD2}"/>
              </a:ext>
            </a:extLst>
          </p:cNvPr>
          <p:cNvSpPr txBox="1"/>
          <p:nvPr/>
        </p:nvSpPr>
        <p:spPr>
          <a:xfrm>
            <a:off x="860557" y="4093003"/>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121,813,713</a:t>
            </a:r>
          </a:p>
        </p:txBody>
      </p:sp>
      <p:sp>
        <p:nvSpPr>
          <p:cNvPr id="28" name="CuadroTexto 27">
            <a:extLst>
              <a:ext uri="{FF2B5EF4-FFF2-40B4-BE49-F238E27FC236}">
                <a16:creationId xmlns:a16="http://schemas.microsoft.com/office/drawing/2014/main" id="{0A82AD6A-5C4C-C792-D99C-F4D941244048}"/>
              </a:ext>
            </a:extLst>
          </p:cNvPr>
          <p:cNvSpPr txBox="1"/>
          <p:nvPr/>
        </p:nvSpPr>
        <p:spPr>
          <a:xfrm>
            <a:off x="2370836" y="4896566"/>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121,811,023</a:t>
            </a:r>
          </a:p>
        </p:txBody>
      </p:sp>
      <p:sp>
        <p:nvSpPr>
          <p:cNvPr id="29" name="CuadroTexto 28">
            <a:extLst>
              <a:ext uri="{FF2B5EF4-FFF2-40B4-BE49-F238E27FC236}">
                <a16:creationId xmlns:a16="http://schemas.microsoft.com/office/drawing/2014/main" id="{11B157C5-28FA-91E8-763B-090DA9FBA4C0}"/>
              </a:ext>
            </a:extLst>
          </p:cNvPr>
          <p:cNvSpPr txBox="1"/>
          <p:nvPr/>
        </p:nvSpPr>
        <p:spPr>
          <a:xfrm>
            <a:off x="5156034" y="5354571"/>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73,084,023</a:t>
            </a: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328</Words>
  <Application>Microsoft Office PowerPoint</Application>
  <PresentationFormat>Panorámica</PresentationFormat>
  <Paragraphs>61</Paragraphs>
  <Slides>12</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Advent Pro SemiBold</vt:lpstr>
      <vt:lpstr>Arial</vt:lpstr>
      <vt:lpstr>Calibri</vt:lpstr>
      <vt:lpstr>Fira Sans Condensed Medium</vt:lpstr>
      <vt:lpstr>Fira Sans Extra Condensed Medium</vt:lpstr>
      <vt:lpstr>Livvic Light</vt:lpstr>
      <vt:lpstr>Maven Pro</vt:lpstr>
      <vt:lpstr>Nunito Light</vt:lpstr>
      <vt:lpstr>Share Tech</vt:lpstr>
      <vt:lpstr>Data Science Consulting by Slidesgo</vt:lpstr>
      <vt:lpstr>DATA CONSULTING</vt:lpstr>
      <vt:lpstr>Our Company</vt:lpstr>
      <vt:lpstr>TARGET</vt:lpstr>
      <vt:lpstr>Understanding the Problem</vt:lpstr>
      <vt:lpstr>Presentación de PowerPoint</vt:lpstr>
      <vt:lpstr>Excel Analysis</vt:lpstr>
      <vt:lpstr>Python</vt:lpstr>
      <vt:lpstr>PG Admin</vt:lpstr>
      <vt:lpstr>Analysis Tableau</vt:lpstr>
      <vt:lpstr>HTML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CONSULTING</dc:title>
  <dc:creator>Pamela c</dc:creator>
  <cp:lastModifiedBy>Pamela c</cp:lastModifiedBy>
  <cp:revision>6</cp:revision>
  <dcterms:created xsi:type="dcterms:W3CDTF">2023-03-16T16:45:02Z</dcterms:created>
  <dcterms:modified xsi:type="dcterms:W3CDTF">2023-03-16T18:07:07Z</dcterms:modified>
</cp:coreProperties>
</file>