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9" r:id="rId3"/>
    <p:sldId id="258" r:id="rId4"/>
    <p:sldId id="261" r:id="rId5"/>
    <p:sldId id="274" r:id="rId6"/>
    <p:sldId id="266" r:id="rId7"/>
    <p:sldId id="277" r:id="rId8"/>
    <p:sldId id="276" r:id="rId9"/>
    <p:sldId id="265" r:id="rId10"/>
    <p:sldId id="267" r:id="rId11"/>
    <p:sldId id="275" r:id="rId12"/>
    <p:sldId id="279"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3" d="100"/>
          <a:sy n="93" d="100"/>
        </p:scale>
        <p:origin x="5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Madrigal" userId="47166c8908dc51e1" providerId="LiveId" clId="{E2EB2400-6734-4225-A50D-A8CE2A04A82E}"/>
    <pc:docChg chg="custSel modSld">
      <pc:chgData name="Alejandro Madrigal" userId="47166c8908dc51e1" providerId="LiveId" clId="{E2EB2400-6734-4225-A50D-A8CE2A04A82E}" dt="2023-03-16T23:23:31.765" v="437" actId="20577"/>
      <pc:docMkLst>
        <pc:docMk/>
      </pc:docMkLst>
      <pc:sldChg chg="addSp modSp mod">
        <pc:chgData name="Alejandro Madrigal" userId="47166c8908dc51e1" providerId="LiveId" clId="{E2EB2400-6734-4225-A50D-A8CE2A04A82E}" dt="2023-03-16T23:04:12.553" v="245" actId="1076"/>
        <pc:sldMkLst>
          <pc:docMk/>
          <pc:sldMk cId="1734742641" sldId="275"/>
        </pc:sldMkLst>
        <pc:spChg chg="mod">
          <ac:chgData name="Alejandro Madrigal" userId="47166c8908dc51e1" providerId="LiveId" clId="{E2EB2400-6734-4225-A50D-A8CE2A04A82E}" dt="2023-03-16T23:01:06.874" v="26" actId="1036"/>
          <ac:spMkLst>
            <pc:docMk/>
            <pc:sldMk cId="1734742641" sldId="275"/>
            <ac:spMk id="5" creationId="{0CC66840-20FC-45C4-DDB7-399060DB4C7B}"/>
          </ac:spMkLst>
        </pc:spChg>
        <pc:spChg chg="mod">
          <ac:chgData name="Alejandro Madrigal" userId="47166c8908dc51e1" providerId="LiveId" clId="{E2EB2400-6734-4225-A50D-A8CE2A04A82E}" dt="2023-03-16T23:01:06.874" v="26" actId="1036"/>
          <ac:spMkLst>
            <pc:docMk/>
            <pc:sldMk cId="1734742641" sldId="275"/>
            <ac:spMk id="6" creationId="{74285B2B-5FB7-F2B9-25C1-24F588DE9F7C}"/>
          </ac:spMkLst>
        </pc:spChg>
        <pc:spChg chg="add mod">
          <ac:chgData name="Alejandro Madrigal" userId="47166c8908dc51e1" providerId="LiveId" clId="{E2EB2400-6734-4225-A50D-A8CE2A04A82E}" dt="2023-03-16T23:04:12.553" v="245" actId="1076"/>
          <ac:spMkLst>
            <pc:docMk/>
            <pc:sldMk cId="1734742641" sldId="275"/>
            <ac:spMk id="8" creationId="{96473AEA-F0E8-8B42-A55C-658F74636F23}"/>
          </ac:spMkLst>
        </pc:spChg>
        <pc:picChg chg="mod">
          <ac:chgData name="Alejandro Madrigal" userId="47166c8908dc51e1" providerId="LiveId" clId="{E2EB2400-6734-4225-A50D-A8CE2A04A82E}" dt="2023-03-16T23:02:21.314" v="50" actId="1035"/>
          <ac:picMkLst>
            <pc:docMk/>
            <pc:sldMk cId="1734742641" sldId="275"/>
            <ac:picMk id="4" creationId="{1CB7344C-F6CE-2FF5-6AA5-4005BF704382}"/>
          </ac:picMkLst>
        </pc:picChg>
        <pc:picChg chg="add mod">
          <ac:chgData name="Alejandro Madrigal" userId="47166c8908dc51e1" providerId="LiveId" clId="{E2EB2400-6734-4225-A50D-A8CE2A04A82E}" dt="2023-03-16T23:04:08.312" v="244" actId="1076"/>
          <ac:picMkLst>
            <pc:docMk/>
            <pc:sldMk cId="1734742641" sldId="275"/>
            <ac:picMk id="7" creationId="{EF53A166-07B0-14E9-0E0D-1A3D269A5C56}"/>
          </ac:picMkLst>
        </pc:picChg>
        <pc:picChg chg="mod">
          <ac:chgData name="Alejandro Madrigal" userId="47166c8908dc51e1" providerId="LiveId" clId="{E2EB2400-6734-4225-A50D-A8CE2A04A82E}" dt="2023-03-16T23:02:21.314" v="50" actId="1035"/>
          <ac:picMkLst>
            <pc:docMk/>
            <pc:sldMk cId="1734742641" sldId="275"/>
            <ac:picMk id="1026" creationId="{B6094613-D689-C395-A542-EE75735C9BA8}"/>
          </ac:picMkLst>
        </pc:picChg>
      </pc:sldChg>
      <pc:sldChg chg="addSp modSp mod">
        <pc:chgData name="Alejandro Madrigal" userId="47166c8908dc51e1" providerId="LiveId" clId="{E2EB2400-6734-4225-A50D-A8CE2A04A82E}" dt="2023-03-16T23:23:31.765" v="437" actId="20577"/>
        <pc:sldMkLst>
          <pc:docMk/>
          <pc:sldMk cId="533085870" sldId="276"/>
        </pc:sldMkLst>
        <pc:spChg chg="mod">
          <ac:chgData name="Alejandro Madrigal" userId="47166c8908dc51e1" providerId="LiveId" clId="{E2EB2400-6734-4225-A50D-A8CE2A04A82E}" dt="2023-03-16T23:07:07.993" v="281" actId="14100"/>
          <ac:spMkLst>
            <pc:docMk/>
            <pc:sldMk cId="533085870" sldId="276"/>
            <ac:spMk id="4" creationId="{0469910F-8021-7BCA-7EFC-28CC52778EEE}"/>
          </ac:spMkLst>
        </pc:spChg>
        <pc:spChg chg="add mod">
          <ac:chgData name="Alejandro Madrigal" userId="47166c8908dc51e1" providerId="LiveId" clId="{E2EB2400-6734-4225-A50D-A8CE2A04A82E}" dt="2023-03-16T23:23:31.765" v="437" actId="20577"/>
          <ac:spMkLst>
            <pc:docMk/>
            <pc:sldMk cId="533085870" sldId="276"/>
            <ac:spMk id="9" creationId="{56BD8F1A-1147-0799-3A12-EC9A60798590}"/>
          </ac:spMkLst>
        </pc:spChg>
        <pc:picChg chg="add mod">
          <ac:chgData name="Alejandro Madrigal" userId="47166c8908dc51e1" providerId="LiveId" clId="{E2EB2400-6734-4225-A50D-A8CE2A04A82E}" dt="2023-03-16T23:19:19.591" v="334" actId="1036"/>
          <ac:picMkLst>
            <pc:docMk/>
            <pc:sldMk cId="533085870" sldId="276"/>
            <ac:picMk id="3" creationId="{06EA3BAE-0007-41F2-BF2E-22749FE321C9}"/>
          </ac:picMkLst>
        </pc:picChg>
        <pc:picChg chg="add mod">
          <ac:chgData name="Alejandro Madrigal" userId="47166c8908dc51e1" providerId="LiveId" clId="{E2EB2400-6734-4225-A50D-A8CE2A04A82E}" dt="2023-03-16T23:19:19.591" v="334" actId="1036"/>
          <ac:picMkLst>
            <pc:docMk/>
            <pc:sldMk cId="533085870" sldId="276"/>
            <ac:picMk id="6" creationId="{29B0347F-61AC-B4C8-F444-4827A7D36949}"/>
          </ac:picMkLst>
        </pc:picChg>
        <pc:picChg chg="add mod">
          <ac:chgData name="Alejandro Madrigal" userId="47166c8908dc51e1" providerId="LiveId" clId="{E2EB2400-6734-4225-A50D-A8CE2A04A82E}" dt="2023-03-16T23:19:19.591" v="334" actId="1036"/>
          <ac:picMkLst>
            <pc:docMk/>
            <pc:sldMk cId="533085870" sldId="276"/>
            <ac:picMk id="8" creationId="{FBAD4B4E-F2CE-B5AD-AD80-F2BABDF570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57036-C023-456B-91C0-11FE66DB8B54}" type="datetimeFigureOut">
              <a:rPr lang="es-MX" smtClean="0"/>
              <a:t>16/03/2023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59C14-E871-44B6-AFCD-0E1D07B77F77}" type="slidenum">
              <a:rPr lang="es-MX" smtClean="0"/>
              <a:t>‹Nº›</a:t>
            </a:fld>
            <a:endParaRPr lang="es-MX"/>
          </a:p>
        </p:txBody>
      </p:sp>
    </p:spTree>
    <p:extLst>
      <p:ext uri="{BB962C8B-B14F-4D97-AF65-F5344CB8AC3E}">
        <p14:creationId xmlns:p14="http://schemas.microsoft.com/office/powerpoint/2010/main" val="231823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918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2010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974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2287892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101908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210312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6657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88244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29354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endParaRP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endParaRP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4052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370049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041214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202936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525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280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8886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912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29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63563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15445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48942316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2028537" y="64623"/>
            <a:ext cx="8027600" cy="2736800"/>
          </a:xfrm>
          <a:prstGeom prst="rect">
            <a:avLst/>
          </a:prstGeom>
        </p:spPr>
        <p:txBody>
          <a:bodyPr spcFirstLastPara="1" wrap="square" lIns="121900" tIns="121900" rIns="121900" bIns="121900" anchor="b" anchorCtr="0">
            <a:noAutofit/>
          </a:bodyPr>
          <a:lstStyle/>
          <a:p>
            <a:r>
              <a:rPr lang="en" dirty="0"/>
              <a:t>DATA CONSULTING</a:t>
            </a:r>
            <a:endParaRPr dirty="0"/>
          </a:p>
        </p:txBody>
      </p:sp>
      <p:sp>
        <p:nvSpPr>
          <p:cNvPr id="436" name="Google Shape;436;p25"/>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5"/>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8" name="Google Shape;438;p25"/>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9" name="Google Shape;439;p25"/>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5"/>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5"/>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42" name="Google Shape;442;p25"/>
          <p:cNvGrpSpPr/>
          <p:nvPr/>
        </p:nvGrpSpPr>
        <p:grpSpPr>
          <a:xfrm>
            <a:off x="8309752" y="4928442"/>
            <a:ext cx="161912" cy="1430863"/>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5" name="Google Shape;445;p25"/>
          <p:cNvGrpSpPr/>
          <p:nvPr/>
        </p:nvGrpSpPr>
        <p:grpSpPr>
          <a:xfrm>
            <a:off x="9040731" y="450286"/>
            <a:ext cx="177669" cy="2603169"/>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8" name="Google Shape;448;p25"/>
          <p:cNvGrpSpPr/>
          <p:nvPr/>
        </p:nvGrpSpPr>
        <p:grpSpPr>
          <a:xfrm>
            <a:off x="2144957" y="1706729"/>
            <a:ext cx="265649" cy="3771913"/>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52" name="Google Shape;452;p25"/>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5"/>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54" name="Google Shape;454;p25"/>
          <p:cNvGrpSpPr/>
          <p:nvPr/>
        </p:nvGrpSpPr>
        <p:grpSpPr>
          <a:xfrm>
            <a:off x="10677462" y="2811881"/>
            <a:ext cx="265335" cy="2853025"/>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57" name="Google Shape;457;p25"/>
          <p:cNvGrpSpPr/>
          <p:nvPr/>
        </p:nvGrpSpPr>
        <p:grpSpPr>
          <a:xfrm>
            <a:off x="5963334" y="5238140"/>
            <a:ext cx="265335" cy="1156264"/>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Picture 2" descr="evenflo baby products for Sale OFF 77%">
            <a:extLst>
              <a:ext uri="{FF2B5EF4-FFF2-40B4-BE49-F238E27FC236}">
                <a16:creationId xmlns:a16="http://schemas.microsoft.com/office/drawing/2014/main" id="{43B75321-751E-7E2B-E894-7C98246F96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40931" y="2827151"/>
            <a:ext cx="6769475" cy="2790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FBD7E56-41E9-A09F-F7FA-7A2D9664B3F8}"/>
              </a:ext>
            </a:extLst>
          </p:cNvPr>
          <p:cNvSpPr>
            <a:spLocks noGrp="1"/>
          </p:cNvSpPr>
          <p:nvPr>
            <p:ph type="ctrTitle"/>
          </p:nvPr>
        </p:nvSpPr>
        <p:spPr>
          <a:xfrm>
            <a:off x="314737" y="527635"/>
            <a:ext cx="3582000" cy="770400"/>
          </a:xfrm>
        </p:spPr>
        <p:txBody>
          <a:bodyPr/>
          <a:lstStyle/>
          <a:p>
            <a:r>
              <a:rPr lang="es-MX" sz="3200" dirty="0"/>
              <a:t>HTML</a:t>
            </a:r>
          </a:p>
        </p:txBody>
      </p:sp>
    </p:spTree>
    <p:extLst>
      <p:ext uri="{BB962C8B-B14F-4D97-AF65-F5344CB8AC3E}">
        <p14:creationId xmlns:p14="http://schemas.microsoft.com/office/powerpoint/2010/main" val="109908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EBA1597-3BC9-AC66-F8A4-C2A57519EA1E}"/>
              </a:ext>
            </a:extLst>
          </p:cNvPr>
          <p:cNvSpPr txBox="1">
            <a:spLocks/>
          </p:cNvSpPr>
          <p:nvPr/>
        </p:nvSpPr>
        <p:spPr>
          <a:xfrm>
            <a:off x="219340" y="351172"/>
            <a:ext cx="7000464" cy="77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3200" kern="0" dirty="0"/>
              <a:t>Machine </a:t>
            </a:r>
            <a:r>
              <a:rPr lang="es-MX" sz="3200" kern="0" dirty="0" err="1"/>
              <a:t>Learning</a:t>
            </a:r>
            <a:r>
              <a:rPr lang="es-MX" sz="3200" kern="0" dirty="0"/>
              <a:t> and </a:t>
            </a:r>
            <a:r>
              <a:rPr lang="es-MX" sz="3200" kern="0" dirty="0" err="1"/>
              <a:t>Maplotlib</a:t>
            </a:r>
            <a:endParaRPr lang="es-MX" sz="3200" kern="0" dirty="0"/>
          </a:p>
        </p:txBody>
      </p:sp>
      <p:pic>
        <p:nvPicPr>
          <p:cNvPr id="4" name="Imagen 3">
            <a:extLst>
              <a:ext uri="{FF2B5EF4-FFF2-40B4-BE49-F238E27FC236}">
                <a16:creationId xmlns:a16="http://schemas.microsoft.com/office/drawing/2014/main" id="{1CB7344C-F6CE-2FF5-6AA5-4005BF704382}"/>
              </a:ext>
            </a:extLst>
          </p:cNvPr>
          <p:cNvPicPr>
            <a:picLocks noChangeAspect="1"/>
          </p:cNvPicPr>
          <p:nvPr/>
        </p:nvPicPr>
        <p:blipFill>
          <a:blip r:embed="rId2"/>
          <a:stretch>
            <a:fillRect/>
          </a:stretch>
        </p:blipFill>
        <p:spPr>
          <a:xfrm>
            <a:off x="328360" y="1555855"/>
            <a:ext cx="5587404" cy="2912440"/>
          </a:xfrm>
          <a:prstGeom prst="rect">
            <a:avLst/>
          </a:prstGeom>
        </p:spPr>
      </p:pic>
      <p:sp>
        <p:nvSpPr>
          <p:cNvPr id="5" name="CuadroTexto 4">
            <a:extLst>
              <a:ext uri="{FF2B5EF4-FFF2-40B4-BE49-F238E27FC236}">
                <a16:creationId xmlns:a16="http://schemas.microsoft.com/office/drawing/2014/main" id="{0CC66840-20FC-45C4-DDB7-399060DB4C7B}"/>
              </a:ext>
            </a:extLst>
          </p:cNvPr>
          <p:cNvSpPr txBox="1"/>
          <p:nvPr/>
        </p:nvSpPr>
        <p:spPr>
          <a:xfrm>
            <a:off x="328360" y="1065935"/>
            <a:ext cx="3518912" cy="369332"/>
          </a:xfrm>
          <a:prstGeom prst="rect">
            <a:avLst/>
          </a:prstGeom>
          <a:noFill/>
        </p:spPr>
        <p:txBody>
          <a:bodyPr wrap="none" rtlCol="0">
            <a:spAutoFit/>
          </a:bodyPr>
          <a:lstStyle/>
          <a:p>
            <a:r>
              <a:rPr lang="es-MX" dirty="0">
                <a:solidFill>
                  <a:schemeClr val="bg1"/>
                </a:solidFill>
              </a:rPr>
              <a:t>Simple Linear </a:t>
            </a:r>
            <a:r>
              <a:rPr lang="es-MX" dirty="0" err="1">
                <a:solidFill>
                  <a:schemeClr val="bg1"/>
                </a:solidFill>
              </a:rPr>
              <a:t>Regression</a:t>
            </a:r>
            <a:r>
              <a:rPr lang="es-MX" dirty="0">
                <a:solidFill>
                  <a:schemeClr val="bg1"/>
                </a:solidFill>
              </a:rPr>
              <a:t> </a:t>
            </a:r>
            <a:r>
              <a:rPr lang="es-MX" dirty="0" err="1">
                <a:solidFill>
                  <a:schemeClr val="bg1"/>
                </a:solidFill>
              </a:rPr>
              <a:t>Model</a:t>
            </a:r>
            <a:endParaRPr lang="es-MX" dirty="0">
              <a:solidFill>
                <a:schemeClr val="bg1"/>
              </a:solidFill>
            </a:endParaRPr>
          </a:p>
        </p:txBody>
      </p:sp>
      <p:pic>
        <p:nvPicPr>
          <p:cNvPr id="1026" name="Picture 2">
            <a:extLst>
              <a:ext uri="{FF2B5EF4-FFF2-40B4-BE49-F238E27FC236}">
                <a16:creationId xmlns:a16="http://schemas.microsoft.com/office/drawing/2014/main" id="{B6094613-D689-C395-A542-EE75735C9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003" y="1540094"/>
            <a:ext cx="5587405" cy="294396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4285B2B-5FB7-F2B9-25C1-24F588DE9F7C}"/>
              </a:ext>
            </a:extLst>
          </p:cNvPr>
          <p:cNvSpPr txBox="1"/>
          <p:nvPr/>
        </p:nvSpPr>
        <p:spPr>
          <a:xfrm>
            <a:off x="6117734" y="1065935"/>
            <a:ext cx="5262979" cy="369332"/>
          </a:xfrm>
          <a:prstGeom prst="rect">
            <a:avLst/>
          </a:prstGeom>
          <a:noFill/>
        </p:spPr>
        <p:txBody>
          <a:bodyPr wrap="none" rtlCol="0">
            <a:spAutoFit/>
          </a:bodyPr>
          <a:lstStyle/>
          <a:p>
            <a:r>
              <a:rPr lang="es-MX" dirty="0" err="1">
                <a:solidFill>
                  <a:schemeClr val="bg1"/>
                </a:solidFill>
              </a:rPr>
              <a:t>Predicted</a:t>
            </a:r>
            <a:r>
              <a:rPr lang="es-MX" dirty="0">
                <a:solidFill>
                  <a:schemeClr val="bg1"/>
                </a:solidFill>
              </a:rPr>
              <a:t> sales </a:t>
            </a:r>
            <a:r>
              <a:rPr lang="es-MX" dirty="0" err="1">
                <a:solidFill>
                  <a:schemeClr val="bg1"/>
                </a:solidFill>
              </a:rPr>
              <a:t>with</a:t>
            </a:r>
            <a:r>
              <a:rPr lang="es-MX" dirty="0">
                <a:solidFill>
                  <a:schemeClr val="bg1"/>
                </a:solidFill>
              </a:rPr>
              <a:t> </a:t>
            </a:r>
            <a:r>
              <a:rPr lang="es-MX" dirty="0" err="1">
                <a:solidFill>
                  <a:schemeClr val="bg1"/>
                </a:solidFill>
              </a:rPr>
              <a:t>changes</a:t>
            </a:r>
            <a:r>
              <a:rPr lang="es-MX" dirty="0">
                <a:solidFill>
                  <a:schemeClr val="bg1"/>
                </a:solidFill>
              </a:rPr>
              <a:t> in marketing </a:t>
            </a:r>
            <a:r>
              <a:rPr lang="es-MX" dirty="0" err="1">
                <a:solidFill>
                  <a:schemeClr val="bg1"/>
                </a:solidFill>
              </a:rPr>
              <a:t>budget</a:t>
            </a:r>
            <a:endParaRPr lang="es-MX" dirty="0">
              <a:solidFill>
                <a:schemeClr val="bg1"/>
              </a:solidFill>
            </a:endParaRPr>
          </a:p>
        </p:txBody>
      </p:sp>
      <p:pic>
        <p:nvPicPr>
          <p:cNvPr id="7" name="Imagen 6">
            <a:extLst>
              <a:ext uri="{FF2B5EF4-FFF2-40B4-BE49-F238E27FC236}">
                <a16:creationId xmlns:a16="http://schemas.microsoft.com/office/drawing/2014/main" id="{EF53A166-07B0-14E9-0E0D-1A3D269A5C56}"/>
              </a:ext>
            </a:extLst>
          </p:cNvPr>
          <p:cNvPicPr>
            <a:picLocks noChangeAspect="1"/>
          </p:cNvPicPr>
          <p:nvPr/>
        </p:nvPicPr>
        <p:blipFill>
          <a:blip r:embed="rId4"/>
          <a:stretch>
            <a:fillRect/>
          </a:stretch>
        </p:blipFill>
        <p:spPr>
          <a:xfrm>
            <a:off x="7155961" y="4645029"/>
            <a:ext cx="3651488" cy="2119060"/>
          </a:xfrm>
          <a:prstGeom prst="rect">
            <a:avLst/>
          </a:prstGeom>
        </p:spPr>
      </p:pic>
      <p:sp>
        <p:nvSpPr>
          <p:cNvPr id="8" name="CuadroTexto 7">
            <a:extLst>
              <a:ext uri="{FF2B5EF4-FFF2-40B4-BE49-F238E27FC236}">
                <a16:creationId xmlns:a16="http://schemas.microsoft.com/office/drawing/2014/main" id="{96473AEA-F0E8-8B42-A55C-658F74636F23}"/>
              </a:ext>
            </a:extLst>
          </p:cNvPr>
          <p:cNvSpPr txBox="1"/>
          <p:nvPr/>
        </p:nvSpPr>
        <p:spPr>
          <a:xfrm>
            <a:off x="1752821" y="5100524"/>
            <a:ext cx="4660250" cy="923330"/>
          </a:xfrm>
          <a:prstGeom prst="rect">
            <a:avLst/>
          </a:prstGeom>
          <a:noFill/>
        </p:spPr>
        <p:txBody>
          <a:bodyPr wrap="none" rtlCol="0">
            <a:spAutoFit/>
          </a:bodyPr>
          <a:lstStyle/>
          <a:p>
            <a:r>
              <a:rPr lang="es-MX" dirty="0" err="1">
                <a:solidFill>
                  <a:schemeClr val="bg1"/>
                </a:solidFill>
              </a:rPr>
              <a:t>The</a:t>
            </a:r>
            <a:r>
              <a:rPr lang="es-MX" dirty="0">
                <a:solidFill>
                  <a:schemeClr val="bg1"/>
                </a:solidFill>
              </a:rPr>
              <a:t> output </a:t>
            </a:r>
            <a:r>
              <a:rPr lang="es-MX" dirty="0" err="1">
                <a:solidFill>
                  <a:schemeClr val="bg1"/>
                </a:solidFill>
              </a:rPr>
              <a:t>from</a:t>
            </a:r>
            <a:r>
              <a:rPr lang="es-MX" dirty="0">
                <a:solidFill>
                  <a:schemeClr val="bg1"/>
                </a:solidFill>
              </a:rPr>
              <a:t> </a:t>
            </a:r>
            <a:r>
              <a:rPr lang="es-MX" dirty="0" err="1">
                <a:solidFill>
                  <a:schemeClr val="bg1"/>
                </a:solidFill>
              </a:rPr>
              <a:t>the</a:t>
            </a:r>
            <a:r>
              <a:rPr lang="es-MX" dirty="0">
                <a:solidFill>
                  <a:schemeClr val="bg1"/>
                </a:solidFill>
              </a:rPr>
              <a:t> linear </a:t>
            </a:r>
            <a:r>
              <a:rPr lang="es-MX" dirty="0" err="1">
                <a:solidFill>
                  <a:schemeClr val="bg1"/>
                </a:solidFill>
              </a:rPr>
              <a:t>regression</a:t>
            </a:r>
            <a:r>
              <a:rPr lang="es-MX" dirty="0">
                <a:solidFill>
                  <a:schemeClr val="bg1"/>
                </a:solidFill>
              </a:rPr>
              <a:t> </a:t>
            </a:r>
            <a:r>
              <a:rPr lang="es-MX" dirty="0" err="1">
                <a:solidFill>
                  <a:schemeClr val="bg1"/>
                </a:solidFill>
              </a:rPr>
              <a:t>model</a:t>
            </a:r>
            <a:endParaRPr lang="es-MX" dirty="0">
              <a:solidFill>
                <a:schemeClr val="bg1"/>
              </a:solidFill>
            </a:endParaRPr>
          </a:p>
          <a:p>
            <a:r>
              <a:rPr lang="es-MX" dirty="0" err="1">
                <a:solidFill>
                  <a:schemeClr val="bg1"/>
                </a:solidFill>
              </a:rPr>
              <a:t>is</a:t>
            </a:r>
            <a:r>
              <a:rPr lang="es-MX" dirty="0">
                <a:solidFill>
                  <a:schemeClr val="bg1"/>
                </a:solidFill>
              </a:rPr>
              <a:t> a .</a:t>
            </a:r>
            <a:r>
              <a:rPr lang="es-MX" dirty="0" err="1">
                <a:solidFill>
                  <a:schemeClr val="bg1"/>
                </a:solidFill>
              </a:rPr>
              <a:t>csv</a:t>
            </a:r>
            <a:r>
              <a:rPr lang="es-MX" dirty="0">
                <a:solidFill>
                  <a:schemeClr val="bg1"/>
                </a:solidFill>
              </a:rPr>
              <a:t> file </a:t>
            </a:r>
            <a:r>
              <a:rPr lang="es-MX" dirty="0" err="1">
                <a:solidFill>
                  <a:schemeClr val="bg1"/>
                </a:solidFill>
              </a:rPr>
              <a:t>that</a:t>
            </a:r>
            <a:r>
              <a:rPr lang="es-MX" dirty="0">
                <a:solidFill>
                  <a:schemeClr val="bg1"/>
                </a:solidFill>
              </a:rPr>
              <a:t> </a:t>
            </a:r>
            <a:r>
              <a:rPr lang="es-MX" dirty="0" err="1">
                <a:solidFill>
                  <a:schemeClr val="bg1"/>
                </a:solidFill>
              </a:rPr>
              <a:t>will</a:t>
            </a:r>
            <a:r>
              <a:rPr lang="es-MX" dirty="0">
                <a:solidFill>
                  <a:schemeClr val="bg1"/>
                </a:solidFill>
              </a:rPr>
              <a:t> </a:t>
            </a:r>
            <a:r>
              <a:rPr lang="es-MX" dirty="0" err="1">
                <a:solidFill>
                  <a:schemeClr val="bg1"/>
                </a:solidFill>
              </a:rPr>
              <a:t>help</a:t>
            </a:r>
            <a:r>
              <a:rPr lang="es-MX" dirty="0">
                <a:solidFill>
                  <a:schemeClr val="bg1"/>
                </a:solidFill>
              </a:rPr>
              <a:t> in </a:t>
            </a:r>
            <a:r>
              <a:rPr lang="es-MX" dirty="0" err="1">
                <a:solidFill>
                  <a:schemeClr val="bg1"/>
                </a:solidFill>
              </a:rPr>
              <a:t>the</a:t>
            </a:r>
            <a:r>
              <a:rPr lang="es-MX" dirty="0">
                <a:solidFill>
                  <a:schemeClr val="bg1"/>
                </a:solidFill>
              </a:rPr>
              <a:t> </a:t>
            </a:r>
            <a:r>
              <a:rPr lang="es-MX" dirty="0" err="1">
                <a:solidFill>
                  <a:schemeClr val="bg1"/>
                </a:solidFill>
              </a:rPr>
              <a:t>business</a:t>
            </a:r>
            <a:endParaRPr lang="es-MX" dirty="0">
              <a:solidFill>
                <a:schemeClr val="bg1"/>
              </a:solidFill>
            </a:endParaRPr>
          </a:p>
          <a:p>
            <a:r>
              <a:rPr lang="es-MX" dirty="0" err="1">
                <a:solidFill>
                  <a:schemeClr val="bg1"/>
                </a:solidFill>
              </a:rPr>
              <a:t>planning</a:t>
            </a:r>
            <a:r>
              <a:rPr lang="es-MX" dirty="0">
                <a:solidFill>
                  <a:schemeClr val="bg1"/>
                </a:solidFill>
              </a:rPr>
              <a:t> </a:t>
            </a:r>
            <a:r>
              <a:rPr lang="es-MX" dirty="0" err="1">
                <a:solidFill>
                  <a:schemeClr val="bg1"/>
                </a:solidFill>
              </a:rPr>
              <a:t>process</a:t>
            </a:r>
            <a:r>
              <a:rPr lang="es-MX" dirty="0">
                <a:solidFill>
                  <a:schemeClr val="bg1"/>
                </a:solidFill>
              </a:rPr>
              <a:t> </a:t>
            </a:r>
            <a:r>
              <a:rPr lang="es-MX" dirty="0" err="1">
                <a:solidFill>
                  <a:schemeClr val="bg1"/>
                </a:solidFill>
              </a:rPr>
              <a:t>that</a:t>
            </a:r>
            <a:r>
              <a:rPr lang="es-MX" dirty="0">
                <a:solidFill>
                  <a:schemeClr val="bg1"/>
                </a:solidFill>
              </a:rPr>
              <a:t> </a:t>
            </a:r>
            <a:r>
              <a:rPr lang="es-MX" dirty="0" err="1">
                <a:solidFill>
                  <a:schemeClr val="bg1"/>
                </a:solidFill>
              </a:rPr>
              <a:t>the</a:t>
            </a:r>
            <a:r>
              <a:rPr lang="es-MX" dirty="0">
                <a:solidFill>
                  <a:schemeClr val="bg1"/>
                </a:solidFill>
              </a:rPr>
              <a:t> </a:t>
            </a:r>
            <a:r>
              <a:rPr lang="es-MX" dirty="0" err="1">
                <a:solidFill>
                  <a:schemeClr val="bg1"/>
                </a:solidFill>
              </a:rPr>
              <a:t>company</a:t>
            </a:r>
            <a:r>
              <a:rPr lang="es-MX" dirty="0">
                <a:solidFill>
                  <a:schemeClr val="bg1"/>
                </a:solidFill>
              </a:rPr>
              <a:t> </a:t>
            </a:r>
            <a:r>
              <a:rPr lang="es-MX" dirty="0" err="1">
                <a:solidFill>
                  <a:schemeClr val="bg1"/>
                </a:solidFill>
              </a:rPr>
              <a:t>follows</a:t>
            </a:r>
            <a:endParaRPr lang="es-MX" dirty="0">
              <a:solidFill>
                <a:schemeClr val="bg1"/>
              </a:solidFill>
            </a:endParaRPr>
          </a:p>
        </p:txBody>
      </p:sp>
    </p:spTree>
    <p:extLst>
      <p:ext uri="{BB962C8B-B14F-4D97-AF65-F5344CB8AC3E}">
        <p14:creationId xmlns:p14="http://schemas.microsoft.com/office/powerpoint/2010/main" val="173474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61;p47">
            <a:extLst>
              <a:ext uri="{FF2B5EF4-FFF2-40B4-BE49-F238E27FC236}">
                <a16:creationId xmlns:a16="http://schemas.microsoft.com/office/drawing/2014/main" id="{F68973EB-7DE6-ADB2-3A4E-CD329EF4D534}"/>
              </a:ext>
            </a:extLst>
          </p:cNvPr>
          <p:cNvSpPr txBox="1">
            <a:spLocks/>
          </p:cNvSpPr>
          <p:nvPr/>
        </p:nvSpPr>
        <p:spPr>
          <a:xfrm>
            <a:off x="3863080" y="1444703"/>
            <a:ext cx="5097600" cy="1495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4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2400" b="0" i="0" u="none" strike="noStrike" cap="none">
                <a:solidFill>
                  <a:srgbClr val="D9D9D9"/>
                </a:solidFill>
                <a:latin typeface="Share Tech"/>
                <a:ea typeface="Share Tech"/>
                <a:cs typeface="Share Tech"/>
                <a:sym typeface="Share Tech"/>
              </a:defRPr>
            </a:lvl9pPr>
          </a:lstStyle>
          <a:p>
            <a:r>
              <a:rPr lang="es-MX" sz="6000" kern="0" dirty="0"/>
              <a:t>THANKS</a:t>
            </a:r>
          </a:p>
        </p:txBody>
      </p:sp>
      <p:pic>
        <p:nvPicPr>
          <p:cNvPr id="4" name="Picture 2" descr="evenflo baby products for Sale OFF 77%">
            <a:extLst>
              <a:ext uri="{FF2B5EF4-FFF2-40B4-BE49-F238E27FC236}">
                <a16:creationId xmlns:a16="http://schemas.microsoft.com/office/drawing/2014/main" id="{E240A977-CB21-78BB-461E-4AD8072862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4977" y="2939903"/>
            <a:ext cx="5729252" cy="236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4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903040" y="1486901"/>
            <a:ext cx="8385921" cy="1361727"/>
          </a:xfrm>
          <a:prstGeom prst="rect">
            <a:avLst/>
          </a:prstGeom>
        </p:spPr>
        <p:txBody>
          <a:bodyPr spcFirstLastPara="1" wrap="square" lIns="121900" tIns="121900" rIns="121900" bIns="121900" anchor="t" anchorCtr="0">
            <a:noAutofit/>
          </a:bodyPr>
          <a:lstStyle/>
          <a:p>
            <a:pPr marL="0" indent="0" algn="just">
              <a:buNone/>
            </a:pPr>
            <a:r>
              <a:rPr lang="en-US" dirty="0"/>
              <a:t>At </a:t>
            </a:r>
            <a:r>
              <a:rPr lang="en-US" dirty="0" err="1"/>
              <a:t>Evenflo</a:t>
            </a:r>
            <a:r>
              <a:rPr lang="en-US" dirty="0"/>
              <a:t>® we are known for being a brand that has expanded and innovated in its products to always offer you the best for you and your baby...</a:t>
            </a:r>
            <a:endParaRPr dirty="0"/>
          </a:p>
        </p:txBody>
      </p:sp>
      <p:sp>
        <p:nvSpPr>
          <p:cNvPr id="507" name="Google Shape;507;p28"/>
          <p:cNvSpPr txBox="1">
            <a:spLocks noGrp="1"/>
          </p:cNvSpPr>
          <p:nvPr>
            <p:ph type="ctrTitle"/>
          </p:nvPr>
        </p:nvSpPr>
        <p:spPr>
          <a:xfrm>
            <a:off x="314737" y="495666"/>
            <a:ext cx="4438016" cy="770400"/>
          </a:xfrm>
          <a:prstGeom prst="rect">
            <a:avLst/>
          </a:prstGeom>
        </p:spPr>
        <p:txBody>
          <a:bodyPr spcFirstLastPara="1" wrap="square" lIns="121900" tIns="121900" rIns="121900" bIns="121900" anchor="b" anchorCtr="0">
            <a:noAutofit/>
          </a:bodyPr>
          <a:lstStyle/>
          <a:p>
            <a:r>
              <a:rPr lang="en" sz="3200" dirty="0"/>
              <a:t>Our Company</a:t>
            </a:r>
            <a:endParaRPr sz="3200" dirty="0"/>
          </a:p>
        </p:txBody>
      </p:sp>
      <p:grpSp>
        <p:nvGrpSpPr>
          <p:cNvPr id="528" name="Google Shape;528;p28"/>
          <p:cNvGrpSpPr/>
          <p:nvPr/>
        </p:nvGrpSpPr>
        <p:grpSpPr>
          <a:xfrm>
            <a:off x="10248140" y="-635000"/>
            <a:ext cx="3055009" cy="38964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3" name="Imagen 2" descr="Escala de tiempo&#10;&#10;Descripción generada automáticamente">
            <a:extLst>
              <a:ext uri="{FF2B5EF4-FFF2-40B4-BE49-F238E27FC236}">
                <a16:creationId xmlns:a16="http://schemas.microsoft.com/office/drawing/2014/main" id="{6B1FE5A5-4043-2C7C-89AD-208822D639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2438400" y="3429000"/>
            <a:ext cx="6824053" cy="2524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8879332" y="4191446"/>
            <a:ext cx="3002400" cy="770400"/>
          </a:xfrm>
          <a:prstGeom prst="rect">
            <a:avLst/>
          </a:prstGeom>
        </p:spPr>
        <p:txBody>
          <a:bodyPr spcFirstLastPara="1" wrap="square" lIns="121900" tIns="121900" rIns="121900" bIns="121900" anchor="b" anchorCtr="0">
            <a:noAutofit/>
          </a:bodyPr>
          <a:lstStyle/>
          <a:p>
            <a:r>
              <a:rPr lang="en" sz="2000" dirty="0"/>
              <a:t>TARGET</a:t>
            </a:r>
            <a:endParaRPr sz="2000" dirty="0"/>
          </a:p>
        </p:txBody>
      </p:sp>
      <p:sp>
        <p:nvSpPr>
          <p:cNvPr id="472" name="Google Shape;472;p27"/>
          <p:cNvSpPr txBox="1">
            <a:spLocks noGrp="1"/>
          </p:cNvSpPr>
          <p:nvPr>
            <p:ph type="subTitle" idx="1"/>
          </p:nvPr>
        </p:nvSpPr>
        <p:spPr>
          <a:xfrm>
            <a:off x="8817205" y="5118454"/>
            <a:ext cx="2338400" cy="763200"/>
          </a:xfrm>
          <a:prstGeom prst="rect">
            <a:avLst/>
          </a:prstGeom>
        </p:spPr>
        <p:txBody>
          <a:bodyPr spcFirstLastPara="1" wrap="square" lIns="121900" tIns="121900" rIns="121900" bIns="121900" anchor="t" anchorCtr="0">
            <a:noAutofit/>
          </a:bodyPr>
          <a:lstStyle/>
          <a:p>
            <a:pPr marL="0" indent="0"/>
            <a:r>
              <a:rPr lang="es-MX" sz="1200" dirty="0"/>
              <a:t>New </a:t>
            </a:r>
            <a:r>
              <a:rPr lang="es-MX" sz="1200" dirty="0" err="1"/>
              <a:t>moms</a:t>
            </a:r>
            <a:endParaRPr sz="1200" dirty="0"/>
          </a:p>
        </p:txBody>
      </p:sp>
      <p:sp>
        <p:nvSpPr>
          <p:cNvPr id="473" name="Google Shape;473;p27"/>
          <p:cNvSpPr txBox="1">
            <a:spLocks noGrp="1"/>
          </p:cNvSpPr>
          <p:nvPr>
            <p:ph type="ctrTitle" idx="4"/>
          </p:nvPr>
        </p:nvSpPr>
        <p:spPr>
          <a:xfrm>
            <a:off x="5257103" y="4298249"/>
            <a:ext cx="1848800" cy="770400"/>
          </a:xfrm>
          <a:prstGeom prst="rect">
            <a:avLst/>
          </a:prstGeom>
        </p:spPr>
        <p:txBody>
          <a:bodyPr spcFirstLastPara="1" wrap="square" lIns="121900" tIns="121900" rIns="121900" bIns="121900" anchor="b" anchorCtr="0">
            <a:noAutofit/>
          </a:bodyPr>
          <a:lstStyle/>
          <a:p>
            <a:r>
              <a:rPr lang="en" sz="2000" dirty="0"/>
              <a:t>OUR PROCESS</a:t>
            </a:r>
            <a:endParaRPr sz="2000" dirty="0"/>
          </a:p>
        </p:txBody>
      </p:sp>
      <p:sp>
        <p:nvSpPr>
          <p:cNvPr id="474" name="Google Shape;474;p27"/>
          <p:cNvSpPr txBox="1">
            <a:spLocks noGrp="1"/>
          </p:cNvSpPr>
          <p:nvPr>
            <p:ph type="ctrTitle"/>
          </p:nvPr>
        </p:nvSpPr>
        <p:spPr>
          <a:xfrm>
            <a:off x="1365267" y="4319111"/>
            <a:ext cx="2870000" cy="770400"/>
          </a:xfrm>
          <a:prstGeom prst="rect">
            <a:avLst/>
          </a:prstGeom>
        </p:spPr>
        <p:txBody>
          <a:bodyPr spcFirstLastPara="1" wrap="square" lIns="121900" tIns="121900" rIns="121900" bIns="121900" anchor="b" anchorCtr="0">
            <a:noAutofit/>
          </a:bodyPr>
          <a:lstStyle/>
          <a:p>
            <a:r>
              <a:rPr lang="en" sz="2000" dirty="0"/>
              <a:t>PROBLEM &amp; SOLUTION</a:t>
            </a:r>
            <a:endParaRPr sz="2000" dirty="0"/>
          </a:p>
        </p:txBody>
      </p:sp>
      <p:sp>
        <p:nvSpPr>
          <p:cNvPr id="475" name="Google Shape;475;p27"/>
          <p:cNvSpPr txBox="1">
            <a:spLocks noGrp="1"/>
          </p:cNvSpPr>
          <p:nvPr>
            <p:ph type="subTitle" idx="2"/>
          </p:nvPr>
        </p:nvSpPr>
        <p:spPr>
          <a:xfrm>
            <a:off x="965204" y="5106240"/>
            <a:ext cx="3533461" cy="763200"/>
          </a:xfrm>
          <a:prstGeom prst="rect">
            <a:avLst/>
          </a:prstGeom>
        </p:spPr>
        <p:txBody>
          <a:bodyPr spcFirstLastPara="1" wrap="square" lIns="121900" tIns="121900" rIns="121900" bIns="121900" anchor="t" anchorCtr="0">
            <a:noAutofit/>
          </a:bodyPr>
          <a:lstStyle/>
          <a:p>
            <a:pPr marL="0" indent="0"/>
            <a:r>
              <a:rPr lang="en-US" sz="1200" dirty="0"/>
              <a:t>Analyze the distribution channels, through the sales channels provided by the Kimberly Clark company. The main objective is to carry out an analysis of how to introduce the main products or star products (feeding bottles, training cups, nipples and bibs) through E-Commerce</a:t>
            </a:r>
            <a:endParaRPr sz="1200" dirty="0"/>
          </a:p>
        </p:txBody>
      </p:sp>
      <p:sp>
        <p:nvSpPr>
          <p:cNvPr id="476" name="Google Shape;476;p27"/>
          <p:cNvSpPr txBox="1">
            <a:spLocks noGrp="1"/>
          </p:cNvSpPr>
          <p:nvPr>
            <p:ph type="title" idx="3"/>
          </p:nvPr>
        </p:nvSpPr>
        <p:spPr>
          <a:xfrm>
            <a:off x="1631067" y="3527849"/>
            <a:ext cx="2338400" cy="770400"/>
          </a:xfrm>
          <a:prstGeom prst="rect">
            <a:avLst/>
          </a:prstGeom>
        </p:spPr>
        <p:txBody>
          <a:bodyPr spcFirstLastPara="1" wrap="square" lIns="121900" tIns="121900" rIns="121900" bIns="121900" anchor="ctr" anchorCtr="0">
            <a:noAutofit/>
          </a:bodyPr>
          <a:lstStyle/>
          <a:p>
            <a:r>
              <a:rPr lang="en"/>
              <a:t>01</a:t>
            </a:r>
            <a:endParaRPr/>
          </a:p>
        </p:txBody>
      </p:sp>
      <p:sp>
        <p:nvSpPr>
          <p:cNvPr id="477" name="Google Shape;477;p27"/>
          <p:cNvSpPr txBox="1">
            <a:spLocks noGrp="1"/>
          </p:cNvSpPr>
          <p:nvPr>
            <p:ph type="subTitle" idx="5"/>
          </p:nvPr>
        </p:nvSpPr>
        <p:spPr>
          <a:xfrm>
            <a:off x="5011103" y="5110693"/>
            <a:ext cx="2340800" cy="763200"/>
          </a:xfrm>
          <a:prstGeom prst="rect">
            <a:avLst/>
          </a:prstGeom>
        </p:spPr>
        <p:txBody>
          <a:bodyPr spcFirstLastPara="1" wrap="square" lIns="121900" tIns="121900" rIns="121900" bIns="121900" anchor="t" anchorCtr="0">
            <a:noAutofit/>
          </a:bodyPr>
          <a:lstStyle/>
          <a:p>
            <a:pPr marL="0" indent="0" algn="just"/>
            <a:r>
              <a:rPr lang="en-US" sz="1200" dirty="0"/>
              <a:t>Use the tools (Python, HTML, Tableau, Machine Learning, </a:t>
            </a:r>
            <a:r>
              <a:rPr lang="en-US" sz="1200" dirty="0" err="1"/>
              <a:t>etc</a:t>
            </a:r>
            <a:r>
              <a:rPr lang="en-US" sz="1200" dirty="0"/>
              <a:t>) that help us visualize the information provided by Kimberly Clark.</a:t>
            </a:r>
            <a:endParaRPr sz="1200" dirty="0"/>
          </a:p>
        </p:txBody>
      </p:sp>
      <p:sp>
        <p:nvSpPr>
          <p:cNvPr id="478" name="Google Shape;478;p27"/>
          <p:cNvSpPr txBox="1">
            <a:spLocks noGrp="1"/>
          </p:cNvSpPr>
          <p:nvPr>
            <p:ph type="title" idx="6"/>
          </p:nvPr>
        </p:nvSpPr>
        <p:spPr>
          <a:xfrm>
            <a:off x="5257103" y="3527849"/>
            <a:ext cx="2338400" cy="7704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479" name="Google Shape;479;p27"/>
          <p:cNvSpPr txBox="1">
            <a:spLocks noGrp="1"/>
          </p:cNvSpPr>
          <p:nvPr>
            <p:ph type="ctrTitle" idx="7"/>
          </p:nvPr>
        </p:nvSpPr>
        <p:spPr>
          <a:xfrm>
            <a:off x="331893" y="513354"/>
            <a:ext cx="5694872" cy="770400"/>
          </a:xfrm>
          <a:prstGeom prst="rect">
            <a:avLst/>
          </a:prstGeom>
        </p:spPr>
        <p:txBody>
          <a:bodyPr spcFirstLastPara="1" wrap="square" lIns="121900" tIns="121900" rIns="121900" bIns="121900" anchor="b" anchorCtr="0">
            <a:noAutofit/>
          </a:bodyPr>
          <a:lstStyle/>
          <a:p>
            <a:r>
              <a:rPr lang="en" sz="3200" dirty="0"/>
              <a:t>Table of Contents</a:t>
            </a:r>
            <a:endParaRPr sz="3200" dirty="0"/>
          </a:p>
        </p:txBody>
      </p:sp>
      <p:sp>
        <p:nvSpPr>
          <p:cNvPr id="480" name="Google Shape;480;p27"/>
          <p:cNvSpPr txBox="1">
            <a:spLocks noGrp="1"/>
          </p:cNvSpPr>
          <p:nvPr>
            <p:ph type="title" idx="9"/>
          </p:nvPr>
        </p:nvSpPr>
        <p:spPr>
          <a:xfrm>
            <a:off x="8887605" y="3527849"/>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481" name="Google Shape;481;p27"/>
          <p:cNvSpPr/>
          <p:nvPr/>
        </p:nvSpPr>
        <p:spPr>
          <a:xfrm>
            <a:off x="1631067" y="2083667"/>
            <a:ext cx="1098800" cy="10988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27"/>
          <p:cNvSpPr/>
          <p:nvPr/>
        </p:nvSpPr>
        <p:spPr>
          <a:xfrm>
            <a:off x="5257103" y="2083667"/>
            <a:ext cx="1098800" cy="10988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27"/>
          <p:cNvSpPr/>
          <p:nvPr/>
        </p:nvSpPr>
        <p:spPr>
          <a:xfrm>
            <a:off x="8887605" y="2083667"/>
            <a:ext cx="1098800" cy="10988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484" name="Google Shape;484;p27"/>
          <p:cNvCxnSpPr>
            <a:stCxn id="481" idx="1"/>
            <a:endCxn id="476" idx="1"/>
          </p:cNvCxnSpPr>
          <p:nvPr/>
        </p:nvCxnSpPr>
        <p:spPr>
          <a:xfrm>
            <a:off x="1631067"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5257103"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8887605" y="2633067"/>
            <a:ext cx="800" cy="128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3034667" y="17662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27"/>
          <p:cNvSpPr/>
          <p:nvPr/>
        </p:nvSpPr>
        <p:spPr>
          <a:xfrm>
            <a:off x="9986411" y="3182483"/>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27"/>
          <p:cNvSpPr/>
          <p:nvPr/>
        </p:nvSpPr>
        <p:spPr>
          <a:xfrm>
            <a:off x="1795666" y="2225689"/>
            <a:ext cx="769593" cy="77041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90" name="Google Shape;490;p27"/>
          <p:cNvGrpSpPr/>
          <p:nvPr/>
        </p:nvGrpSpPr>
        <p:grpSpPr>
          <a:xfrm>
            <a:off x="5434078" y="2246214"/>
            <a:ext cx="769613" cy="773709"/>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97" name="Google Shape;497;p27"/>
          <p:cNvGrpSpPr/>
          <p:nvPr/>
        </p:nvGrpSpPr>
        <p:grpSpPr>
          <a:xfrm>
            <a:off x="9052225" y="2246196"/>
            <a:ext cx="778423" cy="773752"/>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29600" y="499517"/>
            <a:ext cx="8694903" cy="770400"/>
          </a:xfrm>
          <a:prstGeom prst="rect">
            <a:avLst/>
          </a:prstGeom>
        </p:spPr>
        <p:txBody>
          <a:bodyPr spcFirstLastPara="1" wrap="square" lIns="121900" tIns="121900" rIns="121900" bIns="121900" anchor="b" anchorCtr="0">
            <a:noAutofit/>
          </a:bodyPr>
          <a:lstStyle/>
          <a:p>
            <a:r>
              <a:rPr lang="en" sz="3200" dirty="0"/>
              <a:t>Understanding the Problem</a:t>
            </a:r>
            <a:endParaRPr sz="3200" dirty="0"/>
          </a:p>
        </p:txBody>
      </p:sp>
      <p:sp>
        <p:nvSpPr>
          <p:cNvPr id="572" name="Google Shape;572;p29"/>
          <p:cNvSpPr txBox="1">
            <a:spLocks noGrp="1"/>
          </p:cNvSpPr>
          <p:nvPr>
            <p:ph type="ctrTitle"/>
          </p:nvPr>
        </p:nvSpPr>
        <p:spPr>
          <a:xfrm>
            <a:off x="1241646" y="1594701"/>
            <a:ext cx="1777869" cy="770400"/>
          </a:xfrm>
          <a:prstGeom prst="rect">
            <a:avLst/>
          </a:prstGeom>
        </p:spPr>
        <p:txBody>
          <a:bodyPr spcFirstLastPara="1" wrap="square" lIns="121900" tIns="121900" rIns="121900" bIns="121900" anchor="b" anchorCtr="0">
            <a:noAutofit/>
          </a:bodyPr>
          <a:lstStyle/>
          <a:p>
            <a:r>
              <a:rPr lang="en" dirty="0"/>
              <a:t>Problem</a:t>
            </a:r>
            <a:endParaRPr dirty="0"/>
          </a:p>
        </p:txBody>
      </p:sp>
      <p:sp>
        <p:nvSpPr>
          <p:cNvPr id="573" name="Google Shape;573;p29"/>
          <p:cNvSpPr txBox="1">
            <a:spLocks noGrp="1"/>
          </p:cNvSpPr>
          <p:nvPr>
            <p:ph type="subTitle" idx="1"/>
          </p:nvPr>
        </p:nvSpPr>
        <p:spPr>
          <a:xfrm>
            <a:off x="1312293" y="2464480"/>
            <a:ext cx="3494000" cy="1483200"/>
          </a:xfrm>
          <a:prstGeom prst="rect">
            <a:avLst/>
          </a:prstGeom>
        </p:spPr>
        <p:txBody>
          <a:bodyPr spcFirstLastPara="1" wrap="square" lIns="121900" tIns="121900" rIns="121900" bIns="121900" anchor="t" anchorCtr="0">
            <a:noAutofit/>
          </a:bodyPr>
          <a:lstStyle/>
          <a:p>
            <a:pPr marL="0" indent="0" algn="just"/>
            <a:r>
              <a:rPr lang="en-US" sz="1467" dirty="0"/>
              <a:t>The marketing area envisioned that its entire products were distributed only through self-service and specialized channels, which was not a bad thing, but it wants to exploit the digital part and minimize some costs.</a:t>
            </a:r>
            <a:endParaRPr sz="1467" dirty="0"/>
          </a:p>
        </p:txBody>
      </p:sp>
      <p:sp>
        <p:nvSpPr>
          <p:cNvPr id="574" name="Google Shape;574;p29"/>
          <p:cNvSpPr txBox="1">
            <a:spLocks noGrp="1"/>
          </p:cNvSpPr>
          <p:nvPr>
            <p:ph type="ctrTitle" idx="2"/>
          </p:nvPr>
        </p:nvSpPr>
        <p:spPr>
          <a:xfrm>
            <a:off x="8534401" y="1594700"/>
            <a:ext cx="2382505" cy="770400"/>
          </a:xfrm>
          <a:prstGeom prst="rect">
            <a:avLst/>
          </a:prstGeom>
        </p:spPr>
        <p:txBody>
          <a:bodyPr spcFirstLastPara="1" wrap="square" lIns="121900" tIns="121900" rIns="121900" bIns="121900" anchor="b" anchorCtr="0">
            <a:noAutofit/>
          </a:bodyPr>
          <a:lstStyle/>
          <a:p>
            <a:r>
              <a:rPr lang="es-MX" dirty="0" err="1"/>
              <a:t>Opportunity</a:t>
            </a:r>
            <a:endParaRPr dirty="0"/>
          </a:p>
        </p:txBody>
      </p:sp>
      <p:sp>
        <p:nvSpPr>
          <p:cNvPr id="575" name="Google Shape;575;p29"/>
          <p:cNvSpPr txBox="1">
            <a:spLocks noGrp="1"/>
          </p:cNvSpPr>
          <p:nvPr>
            <p:ph type="subTitle" idx="3"/>
          </p:nvPr>
        </p:nvSpPr>
        <p:spPr>
          <a:xfrm>
            <a:off x="7424541" y="2512056"/>
            <a:ext cx="3650000" cy="1483200"/>
          </a:xfrm>
          <a:prstGeom prst="rect">
            <a:avLst/>
          </a:prstGeom>
        </p:spPr>
        <p:txBody>
          <a:bodyPr spcFirstLastPara="1" wrap="square" lIns="121900" tIns="121900" rIns="121900" bIns="121900" anchor="t" anchorCtr="0">
            <a:noAutofit/>
          </a:bodyPr>
          <a:lstStyle/>
          <a:p>
            <a:pPr marL="0" indent="0" algn="just"/>
            <a:r>
              <a:rPr lang="en-US" sz="1467" dirty="0"/>
              <a:t>KC wants his products to start being distributed through E-Commerce, so he wants to analyze his four star products and exploit this area of opportunity.</a:t>
            </a:r>
            <a:endParaRPr sz="1467" dirty="0"/>
          </a:p>
        </p:txBody>
      </p:sp>
      <p:grpSp>
        <p:nvGrpSpPr>
          <p:cNvPr id="576" name="Google Shape;576;p29"/>
          <p:cNvGrpSpPr/>
          <p:nvPr/>
        </p:nvGrpSpPr>
        <p:grpSpPr>
          <a:xfrm>
            <a:off x="3289064" y="3783673"/>
            <a:ext cx="6126433" cy="2456823"/>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cxnSp>
        <p:nvCxnSpPr>
          <p:cNvPr id="592" name="Google Shape;592;p29"/>
          <p:cNvCxnSpPr>
            <a:cxnSpLocks/>
            <a:stCxn id="572" idx="1"/>
          </p:cNvCxnSpPr>
          <p:nvPr/>
        </p:nvCxnSpPr>
        <p:spPr>
          <a:xfrm rot="10800000" flipH="1" flipV="1">
            <a:off x="1241645" y="1979901"/>
            <a:ext cx="3391600" cy="2936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9388105" y="1979900"/>
            <a:ext cx="1528800" cy="34184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1231512" y="48493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595;p29"/>
          <p:cNvSpPr/>
          <p:nvPr/>
        </p:nvSpPr>
        <p:spPr>
          <a:xfrm>
            <a:off x="11042712" y="3947680"/>
            <a:ext cx="161563" cy="161597"/>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cxnSpLocks/>
          </p:cNvCxnSpPr>
          <p:nvPr/>
        </p:nvCxnSpPr>
        <p:spPr>
          <a:xfrm rot="5400000" flipH="1">
            <a:off x="1604233" y="2669800"/>
            <a:ext cx="3050400" cy="16356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5" name="Google Shape;1235;p43"/>
          <p:cNvSpPr txBox="1">
            <a:spLocks noGrp="1"/>
          </p:cNvSpPr>
          <p:nvPr>
            <p:ph type="body" idx="1"/>
          </p:nvPr>
        </p:nvSpPr>
        <p:spPr>
          <a:xfrm>
            <a:off x="3224809" y="1804377"/>
            <a:ext cx="6461451" cy="954000"/>
          </a:xfrm>
          <a:prstGeom prst="rect">
            <a:avLst/>
          </a:prstGeom>
        </p:spPr>
        <p:txBody>
          <a:bodyPr spcFirstLastPara="1" wrap="square" lIns="121900" tIns="121900" rIns="121900" bIns="121900" anchor="t" anchorCtr="0">
            <a:noAutofit/>
          </a:bodyPr>
          <a:lstStyle/>
          <a:p>
            <a:pPr marL="0" indent="0" algn="just">
              <a:spcAft>
                <a:spcPts val="2133"/>
              </a:spcAft>
              <a:buNone/>
            </a:pPr>
            <a:r>
              <a:rPr lang="en-US" dirty="0"/>
              <a:t>The data was generated in a fictitious way, the information was investigated and organized, so that we could offer information on the true products offered by the brand, but emphasizing that the figures are totally invented by the work team.</a:t>
            </a:r>
            <a:endParaRPr dirty="0"/>
          </a:p>
        </p:txBody>
      </p:sp>
      <p:sp>
        <p:nvSpPr>
          <p:cNvPr id="4" name="Google Shape;571;p29">
            <a:extLst>
              <a:ext uri="{FF2B5EF4-FFF2-40B4-BE49-F238E27FC236}">
                <a16:creationId xmlns:a16="http://schemas.microsoft.com/office/drawing/2014/main" id="{5ADE5778-5680-B0BA-AC92-A6A1CB504157}"/>
              </a:ext>
            </a:extLst>
          </p:cNvPr>
          <p:cNvSpPr txBox="1">
            <a:spLocks/>
          </p:cNvSpPr>
          <p:nvPr/>
        </p:nvSpPr>
        <p:spPr>
          <a:xfrm>
            <a:off x="329600" y="499517"/>
            <a:ext cx="8694903"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s-MX" sz="3200" kern="0" dirty="0">
                <a:solidFill>
                  <a:schemeClr val="bg1"/>
                </a:solidFill>
              </a:rPr>
              <a:t>Data 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BD83F42-B5B5-FDDD-9289-E2A4482ECF37}"/>
              </a:ext>
            </a:extLst>
          </p:cNvPr>
          <p:cNvSpPr>
            <a:spLocks noGrp="1"/>
          </p:cNvSpPr>
          <p:nvPr>
            <p:ph type="ctrTitle"/>
          </p:nvPr>
        </p:nvSpPr>
        <p:spPr>
          <a:xfrm>
            <a:off x="382911" y="474472"/>
            <a:ext cx="3582000" cy="770400"/>
          </a:xfrm>
        </p:spPr>
        <p:txBody>
          <a:bodyPr/>
          <a:lstStyle/>
          <a:p>
            <a:r>
              <a:rPr lang="es-MX" sz="3200" dirty="0"/>
              <a:t>Excel </a:t>
            </a:r>
            <a:r>
              <a:rPr lang="es-MX" sz="3200" dirty="0" err="1"/>
              <a:t>Analysis</a:t>
            </a:r>
            <a:endParaRPr lang="es-MX" sz="3200" dirty="0"/>
          </a:p>
        </p:txBody>
      </p:sp>
      <p:sp>
        <p:nvSpPr>
          <p:cNvPr id="4" name="Ellipse 26">
            <a:extLst>
              <a:ext uri="{FF2B5EF4-FFF2-40B4-BE49-F238E27FC236}">
                <a16:creationId xmlns:a16="http://schemas.microsoft.com/office/drawing/2014/main" id="{83ACCE68-DCF4-2D6E-D7BC-BBC3867C034B}"/>
              </a:ext>
            </a:extLst>
          </p:cNvPr>
          <p:cNvSpPr/>
          <p:nvPr/>
        </p:nvSpPr>
        <p:spPr bwMode="gray">
          <a:xfrm>
            <a:off x="3964911" y="3227066"/>
            <a:ext cx="1025659" cy="996665"/>
          </a:xfrm>
          <a:prstGeom prst="ellipse">
            <a:avLst/>
          </a:prstGeom>
          <a:solidFill>
            <a:srgbClr val="FFE60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200" b="1" i="0" u="none" strike="noStrike" kern="0" cap="none" spc="0" normalizeH="0" baseline="0" noProof="0" dirty="0">
                <a:ln w="18415" cmpd="sng">
                  <a:noFill/>
                  <a:prstDash val="solid"/>
                </a:ln>
                <a:solidFill>
                  <a:srgbClr val="646464"/>
                </a:solidFill>
                <a:effectLst/>
                <a:uLnTx/>
                <a:uFillTx/>
                <a:cs typeface="Arial" charset="0"/>
              </a:rPr>
              <a:t>Product 1</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200" b="1" kern="0" dirty="0" err="1">
                <a:ln w="18415" cmpd="sng">
                  <a:noFill/>
                  <a:prstDash val="solid"/>
                </a:ln>
                <a:solidFill>
                  <a:srgbClr val="646464"/>
                </a:solidFill>
                <a:cs typeface="Arial" charset="0"/>
              </a:rPr>
              <a:t>Baberos</a:t>
            </a:r>
            <a:endParaRPr kumimoji="0" lang="en-US" sz="1200" b="1" i="0" u="none" strike="noStrike" kern="0" cap="none" spc="0" normalizeH="0" baseline="0" noProof="0" dirty="0">
              <a:ln w="18415" cmpd="sng">
                <a:noFill/>
                <a:prstDash val="solid"/>
              </a:ln>
              <a:solidFill>
                <a:srgbClr val="646464"/>
              </a:solidFill>
              <a:effectLst/>
              <a:uLnTx/>
              <a:uFillTx/>
              <a:cs typeface="Arial" charset="0"/>
            </a:endParaRPr>
          </a:p>
        </p:txBody>
      </p:sp>
      <p:sp>
        <p:nvSpPr>
          <p:cNvPr id="5" name="Rechteck 42">
            <a:extLst>
              <a:ext uri="{FF2B5EF4-FFF2-40B4-BE49-F238E27FC236}">
                <a16:creationId xmlns:a16="http://schemas.microsoft.com/office/drawing/2014/main" id="{31510CE7-0001-66BA-138D-7211D9BDB6F8}"/>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1524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6" name="Rechteck 41">
            <a:extLst>
              <a:ext uri="{FF2B5EF4-FFF2-40B4-BE49-F238E27FC236}">
                <a16:creationId xmlns:a16="http://schemas.microsoft.com/office/drawing/2014/main" id="{07EBBCB9-90CB-5192-7382-7E8961A62DD7}"/>
              </a:ext>
            </a:extLst>
          </p:cNvPr>
          <p:cNvSpPr/>
          <p:nvPr/>
        </p:nvSpPr>
        <p:spPr bwMode="gray">
          <a:xfrm flipH="1" flipV="1">
            <a:off x="4272162" y="2435118"/>
            <a:ext cx="4467022" cy="4340745"/>
          </a:xfrm>
          <a:prstGeom prst="rect">
            <a:avLst/>
          </a:prstGeom>
          <a:noFill/>
          <a:ln w="19050">
            <a:solidFill>
              <a:srgbClr val="999999"/>
            </a:solidFill>
            <a:prstDash val="dash"/>
            <a:round/>
            <a:headEnd/>
            <a:tailEnd/>
          </a:ln>
          <a:scene3d>
            <a:camera prst="perspectiveRelaxed" fov="4200000">
              <a:rot lat="2391341" lon="3395803" rev="14825403"/>
            </a:camera>
            <a:lightRig rig="threePt" dir="t">
              <a:rot lat="0" lon="0" rev="6600000"/>
            </a:lightRig>
          </a:scene3d>
          <a:sp3d z="762000"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3" name="Rechteck 91">
            <a:extLst>
              <a:ext uri="{FF2B5EF4-FFF2-40B4-BE49-F238E27FC236}">
                <a16:creationId xmlns:a16="http://schemas.microsoft.com/office/drawing/2014/main" id="{D493D6E2-29E5-5C66-4FED-595E1E8BCB59}"/>
              </a:ext>
            </a:extLst>
          </p:cNvPr>
          <p:cNvSpPr/>
          <p:nvPr/>
        </p:nvSpPr>
        <p:spPr bwMode="gray">
          <a:xfrm>
            <a:off x="9017820" y="4944426"/>
            <a:ext cx="646755"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100%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4" name="Rechteck 92">
            <a:extLst>
              <a:ext uri="{FF2B5EF4-FFF2-40B4-BE49-F238E27FC236}">
                <a16:creationId xmlns:a16="http://schemas.microsoft.com/office/drawing/2014/main" id="{17D81E3D-BA72-AC16-168A-2DEBD038C063}"/>
              </a:ext>
            </a:extLst>
          </p:cNvPr>
          <p:cNvSpPr/>
          <p:nvPr/>
        </p:nvSpPr>
        <p:spPr bwMode="gray">
          <a:xfrm>
            <a:off x="7181615" y="6356773"/>
            <a:ext cx="365558"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a:ln>
                  <a:noFill/>
                </a:ln>
                <a:solidFill>
                  <a:schemeClr val="bg1"/>
                </a:solidFill>
                <a:effectLst/>
                <a:uLnTx/>
                <a:uFillTx/>
                <a:latin typeface="Arial"/>
                <a:ea typeface="+mn-ea"/>
                <a:cs typeface="+mn-cs"/>
              </a:rPr>
              <a:t>0%</a:t>
            </a:r>
            <a:endParaRPr kumimoji="0" lang="en-US" sz="1800" b="0" i="0" u="none" strike="noStrike" kern="0" cap="none" spc="0" normalizeH="0" baseline="0" noProof="0" dirty="0">
              <a:ln>
                <a:noFill/>
              </a:ln>
              <a:solidFill>
                <a:schemeClr val="bg1"/>
              </a:solidFill>
              <a:effectLst/>
              <a:uLnTx/>
              <a:uFillTx/>
              <a:latin typeface="Arial"/>
              <a:ea typeface="+mn-ea"/>
              <a:cs typeface="+mn-cs"/>
            </a:endParaRPr>
          </a:p>
        </p:txBody>
      </p:sp>
      <p:sp>
        <p:nvSpPr>
          <p:cNvPr id="25" name="Rechteck 94">
            <a:extLst>
              <a:ext uri="{FF2B5EF4-FFF2-40B4-BE49-F238E27FC236}">
                <a16:creationId xmlns:a16="http://schemas.microsoft.com/office/drawing/2014/main" id="{DE5B0212-7314-5BFD-A0D9-F442064F5A88}"/>
              </a:ext>
            </a:extLst>
          </p:cNvPr>
          <p:cNvSpPr/>
          <p:nvPr/>
        </p:nvSpPr>
        <p:spPr bwMode="gray">
          <a:xfrm>
            <a:off x="8151063" y="5644204"/>
            <a:ext cx="506156" cy="276999"/>
          </a:xfrm>
          <a:prstGeom prst="rect">
            <a:avLst/>
          </a:prstGeom>
          <a:noFill/>
          <a:ln w="25400" cap="flat" cmpd="sng" algn="ctr">
            <a:noFill/>
            <a:prstDash val="solid"/>
          </a:ln>
          <a:effectLst/>
        </p:spPr>
        <p:txBody>
          <a:bodyPr wrap="squar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Arial"/>
                <a:ea typeface="+mn-ea"/>
                <a:cs typeface="+mn-cs"/>
              </a:rPr>
              <a:t>50%</a:t>
            </a:r>
          </a:p>
        </p:txBody>
      </p:sp>
      <p:sp>
        <p:nvSpPr>
          <p:cNvPr id="29" name="Ellipse 97">
            <a:extLst>
              <a:ext uri="{FF2B5EF4-FFF2-40B4-BE49-F238E27FC236}">
                <a16:creationId xmlns:a16="http://schemas.microsoft.com/office/drawing/2014/main" id="{22E5564A-FBF6-6447-5F30-2CD03250580A}"/>
              </a:ext>
            </a:extLst>
          </p:cNvPr>
          <p:cNvSpPr/>
          <p:nvPr/>
        </p:nvSpPr>
        <p:spPr bwMode="gray">
          <a:xfrm>
            <a:off x="7574524" y="3011729"/>
            <a:ext cx="1553066" cy="1460654"/>
          </a:xfrm>
          <a:prstGeom prst="ellipse">
            <a:avLst/>
          </a:prstGeom>
          <a:noFill/>
          <a:ln w="28575">
            <a:solidFill>
              <a:srgbClr val="33CCCC"/>
            </a:solidFill>
            <a:prstDash val="dash"/>
            <a:round/>
            <a:headEnd/>
            <a:tailEnd/>
          </a:ln>
          <a:effectLst/>
        </p:spPr>
        <p:txBody>
          <a:bodyPr wrap="none" lIns="0" rIns="0" rtlCol="0" anchor="ctr"/>
          <a:lstStyle/>
          <a:p>
            <a:pPr lvl="0" algn="ctr"/>
            <a:r>
              <a:rPr kumimoji="0" lang="en-US" sz="1200" b="1" i="0" u="none" strike="noStrike" kern="0" cap="none" spc="0" normalizeH="0" baseline="0" noProof="0" dirty="0">
                <a:ln>
                  <a:noFill/>
                </a:ln>
                <a:solidFill>
                  <a:srgbClr val="33CCCC"/>
                </a:solidFill>
                <a:effectLst/>
                <a:uLnTx/>
                <a:uFillTx/>
              </a:rPr>
              <a:t>Growth of the 4 </a:t>
            </a:r>
          </a:p>
          <a:p>
            <a:pPr lvl="0" algn="ctr"/>
            <a:r>
              <a:rPr kumimoji="0" lang="en-US" sz="1200" b="1" i="0" u="none" strike="noStrike" kern="0" cap="none" spc="0" normalizeH="0" baseline="0" noProof="0" dirty="0">
                <a:ln>
                  <a:noFill/>
                </a:ln>
                <a:solidFill>
                  <a:srgbClr val="33CCCC"/>
                </a:solidFill>
                <a:effectLst/>
                <a:uLnTx/>
                <a:uFillTx/>
              </a:rPr>
              <a:t>sub-segments </a:t>
            </a:r>
          </a:p>
          <a:p>
            <a:pPr lvl="0" algn="ctr"/>
            <a:r>
              <a:rPr kumimoji="0" lang="en-US" sz="1200" b="1" i="0" u="none" strike="noStrike" kern="0" cap="none" spc="0" normalizeH="0" baseline="0" noProof="0" dirty="0">
                <a:ln>
                  <a:noFill/>
                </a:ln>
                <a:solidFill>
                  <a:srgbClr val="33CCCC"/>
                </a:solidFill>
                <a:effectLst/>
                <a:uLnTx/>
                <a:uFillTx/>
              </a:rPr>
              <a:t>of INFANTI</a:t>
            </a:r>
          </a:p>
        </p:txBody>
      </p:sp>
      <p:grpSp>
        <p:nvGrpSpPr>
          <p:cNvPr id="30" name="Gruppieren 11">
            <a:extLst>
              <a:ext uri="{FF2B5EF4-FFF2-40B4-BE49-F238E27FC236}">
                <a16:creationId xmlns:a16="http://schemas.microsoft.com/office/drawing/2014/main" id="{503A0FA7-9593-8509-1A6E-DF9FC2B78EB1}"/>
              </a:ext>
            </a:extLst>
          </p:cNvPr>
          <p:cNvGrpSpPr/>
          <p:nvPr/>
        </p:nvGrpSpPr>
        <p:grpSpPr bwMode="gray">
          <a:xfrm>
            <a:off x="3641710" y="2956092"/>
            <a:ext cx="1619832" cy="1574041"/>
            <a:chOff x="1795806" y="2339404"/>
            <a:chExt cx="1477448" cy="1477448"/>
          </a:xfrm>
          <a:effectLst/>
        </p:grpSpPr>
        <p:sp>
          <p:nvSpPr>
            <p:cNvPr id="31" name="Ellipse 99">
              <a:extLst>
                <a:ext uri="{FF2B5EF4-FFF2-40B4-BE49-F238E27FC236}">
                  <a16:creationId xmlns:a16="http://schemas.microsoft.com/office/drawing/2014/main" id="{861A5BF7-4A7C-41B0-C92A-EDA971A62457}"/>
                </a:ext>
              </a:extLst>
            </p:cNvPr>
            <p:cNvSpPr/>
            <p:nvPr/>
          </p:nvSpPr>
          <p:spPr bwMode="gray">
            <a:xfrm>
              <a:off x="1795806" y="2339404"/>
              <a:ext cx="1477448" cy="1477448"/>
            </a:xfrm>
            <a:prstGeom prst="ellipse">
              <a:avLst/>
            </a:prstGeom>
            <a:noFill/>
            <a:ln w="38100">
              <a:solidFill>
                <a:srgbClr val="FFE600"/>
              </a:solidFill>
              <a:prstDash val="dash"/>
              <a:round/>
              <a:headEnd/>
              <a:tailEnd/>
            </a:ln>
            <a:effectLst/>
          </p:spPr>
          <p:txBody>
            <a:bodyPr wrap="none"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endParaRPr>
            </a:p>
          </p:txBody>
        </p:sp>
        <p:grpSp>
          <p:nvGrpSpPr>
            <p:cNvPr id="32" name="Gruppieren 10">
              <a:extLst>
                <a:ext uri="{FF2B5EF4-FFF2-40B4-BE49-F238E27FC236}">
                  <a16:creationId xmlns:a16="http://schemas.microsoft.com/office/drawing/2014/main" id="{56C7EDB4-0F55-7CFF-8DDF-2B7EB60A52E0}"/>
                </a:ext>
              </a:extLst>
            </p:cNvPr>
            <p:cNvGrpSpPr/>
            <p:nvPr/>
          </p:nvGrpSpPr>
          <p:grpSpPr bwMode="gray">
            <a:xfrm>
              <a:off x="2534530" y="2395040"/>
              <a:ext cx="0" cy="1366176"/>
              <a:chOff x="2534530" y="2450676"/>
              <a:chExt cx="0" cy="1366176"/>
            </a:xfrm>
          </p:grpSpPr>
          <p:cxnSp>
            <p:nvCxnSpPr>
              <p:cNvPr id="36" name="Gerade Verbindung mit Pfeil 104">
                <a:extLst>
                  <a:ext uri="{FF2B5EF4-FFF2-40B4-BE49-F238E27FC236}">
                    <a16:creationId xmlns:a16="http://schemas.microsoft.com/office/drawing/2014/main" id="{EFFBFCE4-27FA-F144-E5AD-121DE26D78CA}"/>
                  </a:ext>
                </a:extLst>
              </p:cNvPr>
              <p:cNvCxnSpPr/>
              <p:nvPr/>
            </p:nvCxnSpPr>
            <p:spPr bwMode="gray">
              <a:xfrm>
                <a:off x="2534530" y="3662075"/>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7" name="Gerade Verbindung mit Pfeil 105">
                <a:extLst>
                  <a:ext uri="{FF2B5EF4-FFF2-40B4-BE49-F238E27FC236}">
                    <a16:creationId xmlns:a16="http://schemas.microsoft.com/office/drawing/2014/main" id="{AC0C3CBA-224C-B48A-0936-7BA5E8FE3C29}"/>
                  </a:ext>
                </a:extLst>
              </p:cNvPr>
              <p:cNvCxnSpPr/>
              <p:nvPr/>
            </p:nvCxnSpPr>
            <p:spPr bwMode="gray">
              <a:xfrm flipV="1">
                <a:off x="2534530" y="2450676"/>
                <a:ext cx="0" cy="154777"/>
              </a:xfrm>
              <a:prstGeom prst="straightConnector1">
                <a:avLst/>
              </a:prstGeom>
              <a:noFill/>
              <a:ln w="28575" cap="flat" cmpd="sng" algn="ctr">
                <a:solidFill>
                  <a:srgbClr val="808080"/>
                </a:solidFill>
                <a:prstDash val="solid"/>
                <a:headEnd type="none" w="med" len="med"/>
                <a:tailEnd type="triangle" w="med" len="med"/>
              </a:ln>
              <a:effectLst/>
            </p:spPr>
          </p:cxnSp>
        </p:grpSp>
        <p:grpSp>
          <p:nvGrpSpPr>
            <p:cNvPr id="33" name="Gruppieren 9">
              <a:extLst>
                <a:ext uri="{FF2B5EF4-FFF2-40B4-BE49-F238E27FC236}">
                  <a16:creationId xmlns:a16="http://schemas.microsoft.com/office/drawing/2014/main" id="{849FDEF5-B55A-661A-88A8-127782789476}"/>
                </a:ext>
              </a:extLst>
            </p:cNvPr>
            <p:cNvGrpSpPr/>
            <p:nvPr/>
          </p:nvGrpSpPr>
          <p:grpSpPr bwMode="gray">
            <a:xfrm>
              <a:off x="1860060" y="3078130"/>
              <a:ext cx="1348941" cy="0"/>
              <a:chOff x="1924313" y="3078130"/>
              <a:chExt cx="1348941" cy="0"/>
            </a:xfrm>
          </p:grpSpPr>
          <p:cxnSp>
            <p:nvCxnSpPr>
              <p:cNvPr id="34" name="Gerade Verbindung mit Pfeil 102">
                <a:extLst>
                  <a:ext uri="{FF2B5EF4-FFF2-40B4-BE49-F238E27FC236}">
                    <a16:creationId xmlns:a16="http://schemas.microsoft.com/office/drawing/2014/main" id="{F542EE7A-D59B-7919-AC83-5A5E1BB58370}"/>
                  </a:ext>
                </a:extLst>
              </p:cNvPr>
              <p:cNvCxnSpPr/>
              <p:nvPr/>
            </p:nvCxnSpPr>
            <p:spPr bwMode="gray">
              <a:xfrm rot="5400000">
                <a:off x="2001702"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cxnSp>
            <p:nvCxnSpPr>
              <p:cNvPr id="35" name="Gerade Verbindung mit Pfeil 103">
                <a:extLst>
                  <a:ext uri="{FF2B5EF4-FFF2-40B4-BE49-F238E27FC236}">
                    <a16:creationId xmlns:a16="http://schemas.microsoft.com/office/drawing/2014/main" id="{F50E993F-895F-5BCA-FD06-A8BC06A684A6}"/>
                  </a:ext>
                </a:extLst>
              </p:cNvPr>
              <p:cNvCxnSpPr/>
              <p:nvPr/>
            </p:nvCxnSpPr>
            <p:spPr bwMode="gray">
              <a:xfrm rot="5400000" flipV="1">
                <a:off x="3195866" y="3000741"/>
                <a:ext cx="0" cy="154777"/>
              </a:xfrm>
              <a:prstGeom prst="straightConnector1">
                <a:avLst/>
              </a:prstGeom>
              <a:noFill/>
              <a:ln w="38100" cap="flat" cmpd="sng" algn="ctr">
                <a:solidFill>
                  <a:srgbClr val="FFE600"/>
                </a:solidFill>
                <a:prstDash val="solid"/>
                <a:headEnd type="none" w="med" len="med"/>
                <a:tailEnd type="triangle" w="med" len="med"/>
              </a:ln>
              <a:effectLst/>
            </p:spPr>
          </p:cxnSp>
        </p:grpSp>
      </p:grpSp>
      <p:sp>
        <p:nvSpPr>
          <p:cNvPr id="38" name="Rectangle 19">
            <a:extLst>
              <a:ext uri="{FF2B5EF4-FFF2-40B4-BE49-F238E27FC236}">
                <a16:creationId xmlns:a16="http://schemas.microsoft.com/office/drawing/2014/main" id="{168B3E1B-EA5F-E62A-E21B-0680A7752191}"/>
              </a:ext>
            </a:extLst>
          </p:cNvPr>
          <p:cNvSpPr>
            <a:spLocks noChangeArrowheads="1"/>
          </p:cNvSpPr>
          <p:nvPr/>
        </p:nvSpPr>
        <p:spPr bwMode="gray">
          <a:xfrm>
            <a:off x="4112055" y="2440888"/>
            <a:ext cx="755147" cy="442035"/>
          </a:xfrm>
          <a:prstGeom prst="rect">
            <a:avLst/>
          </a:prstGeom>
          <a:noFill/>
          <a:ln w="9525">
            <a:noFill/>
            <a:prstDash val="solid"/>
            <a:miter lim="800000"/>
            <a:headEnd/>
            <a:tailEnd/>
          </a:ln>
          <a:effectLst/>
        </p:spPr>
        <p:txBody>
          <a:bodyPr wrap="square" lIns="36000" tIns="36000" rIns="36000" bIns="36000" anchor="ctr">
            <a:spAutoFit/>
          </a:bodyPr>
          <a:lstStyle/>
          <a:p>
            <a:pPr algn="ctr" defTabSz="801688" eaLnBrk="0" hangingPunct="0">
              <a:defRPr/>
            </a:pPr>
            <a:r>
              <a:rPr lang="en-US" sz="1200" b="1" noProof="1">
                <a:solidFill>
                  <a:srgbClr val="FFFF00"/>
                </a:solidFill>
                <a:cs typeface="Arial" charset="0"/>
              </a:rPr>
              <a:t>Maximize</a:t>
            </a:r>
            <a:br>
              <a:rPr lang="en-US" sz="1200" b="1" noProof="1">
                <a:solidFill>
                  <a:srgbClr val="FFFF00"/>
                </a:solidFill>
                <a:cs typeface="Arial" charset="0"/>
              </a:rPr>
            </a:br>
            <a:r>
              <a:rPr lang="en-US" sz="1200" b="1" noProof="1">
                <a:solidFill>
                  <a:srgbClr val="FFFF00"/>
                </a:solidFill>
                <a:cs typeface="Arial" charset="0"/>
              </a:rPr>
              <a:t>Profits</a:t>
            </a:r>
          </a:p>
        </p:txBody>
      </p:sp>
      <p:sp>
        <p:nvSpPr>
          <p:cNvPr id="40" name="Freihandform 60">
            <a:extLst>
              <a:ext uri="{FF2B5EF4-FFF2-40B4-BE49-F238E27FC236}">
                <a16:creationId xmlns:a16="http://schemas.microsoft.com/office/drawing/2014/main" id="{BD89EC11-484D-4CE1-5BFE-40C63E7ECD9D}"/>
              </a:ext>
            </a:extLst>
          </p:cNvPr>
          <p:cNvSpPr/>
          <p:nvPr/>
        </p:nvSpPr>
        <p:spPr bwMode="gray">
          <a:xfrm rot="7919749" flipH="1" flipV="1">
            <a:off x="5878484" y="3270642"/>
            <a:ext cx="545515" cy="1838994"/>
          </a:xfrm>
          <a:custGeom>
            <a:avLst/>
            <a:gdLst>
              <a:gd name="connsiteX0" fmla="*/ 0 w 315790"/>
              <a:gd name="connsiteY0" fmla="*/ 0 h 990600"/>
              <a:gd name="connsiteX1" fmla="*/ 304800 w 315790"/>
              <a:gd name="connsiteY1" fmla="*/ 466725 h 990600"/>
              <a:gd name="connsiteX2" fmla="*/ 219075 w 315790"/>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93813"/>
              <a:gd name="connsiteY0" fmla="*/ 0 h 990600"/>
              <a:gd name="connsiteX1" fmla="*/ 279034 w 293813"/>
              <a:gd name="connsiteY1" fmla="*/ 328766 h 990600"/>
              <a:gd name="connsiteX2" fmla="*/ 219075 w 293813"/>
              <a:gd name="connsiteY2" fmla="*/ 990600 h 990600"/>
              <a:gd name="connsiteX0" fmla="*/ 0 w 278719"/>
              <a:gd name="connsiteY0" fmla="*/ 0 h 990600"/>
              <a:gd name="connsiteX1" fmla="*/ 259222 w 278719"/>
              <a:gd name="connsiteY1" fmla="*/ 248405 h 990600"/>
              <a:gd name="connsiteX2" fmla="*/ 219075 w 278719"/>
              <a:gd name="connsiteY2" fmla="*/ 990600 h 990600"/>
              <a:gd name="connsiteX0" fmla="*/ 0 w 304734"/>
              <a:gd name="connsiteY0" fmla="*/ 5625 h 996225"/>
              <a:gd name="connsiteX1" fmla="*/ 259222 w 304734"/>
              <a:gd name="connsiteY1" fmla="*/ 254030 h 996225"/>
              <a:gd name="connsiteX2" fmla="*/ 219075 w 304734"/>
              <a:gd name="connsiteY2" fmla="*/ 996225 h 996225"/>
              <a:gd name="connsiteX0" fmla="*/ 0 w 296765"/>
              <a:gd name="connsiteY0" fmla="*/ 0 h 990600"/>
              <a:gd name="connsiteX1" fmla="*/ 259222 w 296765"/>
              <a:gd name="connsiteY1" fmla="*/ 248405 h 990600"/>
              <a:gd name="connsiteX2" fmla="*/ 219075 w 296765"/>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2514"/>
              <a:gd name="connsiteY0" fmla="*/ 0 h 990600"/>
              <a:gd name="connsiteX1" fmla="*/ 259222 w 292514"/>
              <a:gd name="connsiteY1" fmla="*/ 248405 h 990600"/>
              <a:gd name="connsiteX2" fmla="*/ 219075 w 292514"/>
              <a:gd name="connsiteY2" fmla="*/ 990600 h 990600"/>
              <a:gd name="connsiteX0" fmla="*/ 0 w 290371"/>
              <a:gd name="connsiteY0" fmla="*/ 0 h 990600"/>
              <a:gd name="connsiteX1" fmla="*/ 256419 w 290371"/>
              <a:gd name="connsiteY1" fmla="*/ 268989 h 990600"/>
              <a:gd name="connsiteX2" fmla="*/ 219075 w 290371"/>
              <a:gd name="connsiteY2" fmla="*/ 990600 h 990600"/>
              <a:gd name="connsiteX0" fmla="*/ 0 w 278923"/>
              <a:gd name="connsiteY0" fmla="*/ 0 h 990600"/>
              <a:gd name="connsiteX1" fmla="*/ 240830 w 278923"/>
              <a:gd name="connsiteY1" fmla="*/ 287778 h 990600"/>
              <a:gd name="connsiteX2" fmla="*/ 219075 w 27892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93473"/>
              <a:gd name="connsiteY0" fmla="*/ 0 h 990600"/>
              <a:gd name="connsiteX1" fmla="*/ 260467 w 293473"/>
              <a:gd name="connsiteY1" fmla="*/ 451442 h 990600"/>
              <a:gd name="connsiteX2" fmla="*/ 219075 w 293473"/>
              <a:gd name="connsiteY2" fmla="*/ 990600 h 990600"/>
              <a:gd name="connsiteX0" fmla="*/ 0 w 274066"/>
              <a:gd name="connsiteY0" fmla="*/ 0 h 990600"/>
              <a:gd name="connsiteX1" fmla="*/ 260467 w 274066"/>
              <a:gd name="connsiteY1" fmla="*/ 451442 h 990600"/>
              <a:gd name="connsiteX2" fmla="*/ 219075 w 274066"/>
              <a:gd name="connsiteY2" fmla="*/ 990600 h 990600"/>
              <a:gd name="connsiteX0" fmla="*/ 0 w 293385"/>
              <a:gd name="connsiteY0" fmla="*/ 0 h 990600"/>
              <a:gd name="connsiteX1" fmla="*/ 283282 w 293385"/>
              <a:gd name="connsiteY1" fmla="*/ 481724 h 990600"/>
              <a:gd name="connsiteX2" fmla="*/ 219075 w 293385"/>
              <a:gd name="connsiteY2" fmla="*/ 990600 h 990600"/>
              <a:gd name="connsiteX0" fmla="*/ 0 w 290949"/>
              <a:gd name="connsiteY0" fmla="*/ 0 h 990600"/>
              <a:gd name="connsiteX1" fmla="*/ 283282 w 290949"/>
              <a:gd name="connsiteY1" fmla="*/ 481724 h 990600"/>
              <a:gd name="connsiteX2" fmla="*/ 219075 w 290949"/>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6033"/>
              <a:gd name="connsiteY0" fmla="*/ 0 h 990600"/>
              <a:gd name="connsiteX1" fmla="*/ 277763 w 286033"/>
              <a:gd name="connsiteY1" fmla="*/ 461890 h 990600"/>
              <a:gd name="connsiteX2" fmla="*/ 219075 w 286033"/>
              <a:gd name="connsiteY2" fmla="*/ 990600 h 990600"/>
              <a:gd name="connsiteX0" fmla="*/ 0 w 285324"/>
              <a:gd name="connsiteY0" fmla="*/ 0 h 990600"/>
              <a:gd name="connsiteX1" fmla="*/ 277763 w 285324"/>
              <a:gd name="connsiteY1" fmla="*/ 461890 h 990600"/>
              <a:gd name="connsiteX2" fmla="*/ 219075 w 285324"/>
              <a:gd name="connsiteY2" fmla="*/ 990600 h 990600"/>
              <a:gd name="connsiteX0" fmla="*/ 0 w 245170"/>
              <a:gd name="connsiteY0" fmla="*/ 0 h 990600"/>
              <a:gd name="connsiteX1" fmla="*/ 220686 w 245170"/>
              <a:gd name="connsiteY1" fmla="*/ 418613 h 990600"/>
              <a:gd name="connsiteX2" fmla="*/ 219075 w 245170"/>
              <a:gd name="connsiteY2" fmla="*/ 990600 h 990600"/>
              <a:gd name="connsiteX0" fmla="*/ 0 w 238942"/>
              <a:gd name="connsiteY0" fmla="*/ 0 h 990600"/>
              <a:gd name="connsiteX1" fmla="*/ 202677 w 238942"/>
              <a:gd name="connsiteY1" fmla="*/ 442121 h 990600"/>
              <a:gd name="connsiteX2" fmla="*/ 219075 w 238942"/>
              <a:gd name="connsiteY2" fmla="*/ 990600 h 990600"/>
              <a:gd name="connsiteX0" fmla="*/ 0 w 244895"/>
              <a:gd name="connsiteY0" fmla="*/ 0 h 990600"/>
              <a:gd name="connsiteX1" fmla="*/ 202677 w 244895"/>
              <a:gd name="connsiteY1" fmla="*/ 442121 h 990600"/>
              <a:gd name="connsiteX2" fmla="*/ 219075 w 244895"/>
              <a:gd name="connsiteY2" fmla="*/ 990600 h 990600"/>
              <a:gd name="connsiteX0" fmla="*/ 0 w 247455"/>
              <a:gd name="connsiteY0" fmla="*/ 0 h 990600"/>
              <a:gd name="connsiteX1" fmla="*/ 202677 w 247455"/>
              <a:gd name="connsiteY1" fmla="*/ 442121 h 990600"/>
              <a:gd name="connsiteX2" fmla="*/ 219075 w 247455"/>
              <a:gd name="connsiteY2" fmla="*/ 990600 h 990600"/>
            </a:gdLst>
            <a:ahLst/>
            <a:cxnLst>
              <a:cxn ang="0">
                <a:pos x="connsiteX0" y="connsiteY0"/>
              </a:cxn>
              <a:cxn ang="0">
                <a:pos x="connsiteX1" y="connsiteY1"/>
              </a:cxn>
              <a:cxn ang="0">
                <a:pos x="connsiteX2" y="connsiteY2"/>
              </a:cxn>
            </a:cxnLst>
            <a:rect l="l" t="t" r="r" b="b"/>
            <a:pathLst>
              <a:path w="247455" h="990600">
                <a:moveTo>
                  <a:pt x="0" y="0"/>
                </a:moveTo>
                <a:cubicBezTo>
                  <a:pt x="2190" y="3206"/>
                  <a:pt x="147776" y="232514"/>
                  <a:pt x="202677" y="442121"/>
                </a:cubicBezTo>
                <a:cubicBezTo>
                  <a:pt x="257578" y="651728"/>
                  <a:pt x="260728" y="829613"/>
                  <a:pt x="219075" y="990600"/>
                </a:cubicBezTo>
              </a:path>
            </a:pathLst>
          </a:custGeom>
          <a:noFill/>
          <a:ln w="38100" cap="flat" cmpd="sng" algn="ctr">
            <a:solidFill>
              <a:srgbClr val="FFE600"/>
            </a:solidFill>
            <a:prstDash val="solid"/>
            <a:headEnd type="none" w="lg" len="lg"/>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Arial"/>
              <a:ea typeface="+mn-ea"/>
              <a:cs typeface="+mn-cs"/>
            </a:endParaRPr>
          </a:p>
        </p:txBody>
      </p:sp>
      <p:sp>
        <p:nvSpPr>
          <p:cNvPr id="41" name="Ellipse 28">
            <a:extLst>
              <a:ext uri="{FF2B5EF4-FFF2-40B4-BE49-F238E27FC236}">
                <a16:creationId xmlns:a16="http://schemas.microsoft.com/office/drawing/2014/main" id="{27DB01AF-6159-3F1C-CF4F-0C74C9247850}"/>
              </a:ext>
            </a:extLst>
          </p:cNvPr>
          <p:cNvSpPr/>
          <p:nvPr/>
        </p:nvSpPr>
        <p:spPr bwMode="gray">
          <a:xfrm>
            <a:off x="5974725" y="2369023"/>
            <a:ext cx="1405735" cy="1365996"/>
          </a:xfrm>
          <a:prstGeom prst="ellipse">
            <a:avLst/>
          </a:prstGeom>
          <a:solidFill>
            <a:srgbClr val="808080"/>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400" b="1" i="0" u="none" strike="noStrike" kern="0" cap="none" spc="0" normalizeH="0" baseline="0" noProof="0" dirty="0">
                <a:ln w="18415" cmpd="sng">
                  <a:noFill/>
                  <a:prstDash val="solid"/>
                </a:ln>
                <a:solidFill>
                  <a:srgbClr val="FFFFFF"/>
                </a:solidFill>
                <a:effectLst/>
                <a:uLnTx/>
                <a:uFillTx/>
                <a:cs typeface="Arial" charset="0"/>
              </a:rPr>
              <a:t>Product 2</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400" b="1" kern="0" dirty="0" err="1">
                <a:ln w="18415" cmpd="sng">
                  <a:noFill/>
                  <a:prstDash val="solid"/>
                </a:ln>
                <a:solidFill>
                  <a:srgbClr val="FFFFFF"/>
                </a:solidFill>
                <a:cs typeface="Arial" charset="0"/>
              </a:rPr>
              <a:t>Vasos</a:t>
            </a:r>
            <a:endParaRPr kumimoji="0" lang="en-US" sz="14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2" name="Ellipse 23">
            <a:extLst>
              <a:ext uri="{FF2B5EF4-FFF2-40B4-BE49-F238E27FC236}">
                <a16:creationId xmlns:a16="http://schemas.microsoft.com/office/drawing/2014/main" id="{F896BAF8-B396-B396-5275-E2B8D58BA04F}"/>
              </a:ext>
            </a:extLst>
          </p:cNvPr>
          <p:cNvSpPr/>
          <p:nvPr/>
        </p:nvSpPr>
        <p:spPr bwMode="gray">
          <a:xfrm>
            <a:off x="6877087" y="4611344"/>
            <a:ext cx="717531" cy="697247"/>
          </a:xfrm>
          <a:prstGeom prst="ellipse">
            <a:avLst/>
          </a:prstGeom>
          <a:solidFill>
            <a:srgbClr val="999999"/>
          </a:solidFill>
          <a:ln w="25400" cap="flat" cmpd="sng" algn="ctr">
            <a:noFill/>
            <a:prstDash val="solid"/>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rPr>
              <a:t>Product 4</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000" b="1" kern="0" dirty="0" err="1">
                <a:ln w="18415" cmpd="sng">
                  <a:noFill/>
                  <a:prstDash val="solid"/>
                </a:ln>
                <a:solidFill>
                  <a:srgbClr val="FFFFFF"/>
                </a:solidFill>
                <a:latin typeface="Arial"/>
                <a:cs typeface="Arial" charset="0"/>
              </a:rPr>
              <a:t>Mamilas</a:t>
            </a:r>
            <a:endParaRPr kumimoji="0" lang="en-US" sz="1000" b="1" i="0" u="none" strike="noStrike" kern="0" cap="none" spc="0" normalizeH="0" baseline="0" noProof="0" dirty="0">
              <a:ln w="18415" cmpd="sng">
                <a:noFill/>
                <a:prstDash val="solid"/>
              </a:ln>
              <a:solidFill>
                <a:srgbClr val="FFFFFF"/>
              </a:solidFill>
              <a:effectLst/>
              <a:uLnTx/>
              <a:uFillTx/>
              <a:latin typeface="Arial"/>
              <a:ea typeface="+mn-ea"/>
              <a:cs typeface="Arial" charset="0"/>
            </a:endParaRPr>
          </a:p>
        </p:txBody>
      </p:sp>
      <p:sp>
        <p:nvSpPr>
          <p:cNvPr id="43" name="Ellipse 24">
            <a:extLst>
              <a:ext uri="{FF2B5EF4-FFF2-40B4-BE49-F238E27FC236}">
                <a16:creationId xmlns:a16="http://schemas.microsoft.com/office/drawing/2014/main" id="{AC0839FD-8844-C10C-98EC-AE46C83AB7A4}"/>
              </a:ext>
            </a:extLst>
          </p:cNvPr>
          <p:cNvSpPr/>
          <p:nvPr/>
        </p:nvSpPr>
        <p:spPr bwMode="gray">
          <a:xfrm>
            <a:off x="5473145" y="4295074"/>
            <a:ext cx="871595" cy="846955"/>
          </a:xfrm>
          <a:prstGeom prst="ellipse">
            <a:avLst/>
          </a:prstGeom>
          <a:solidFill>
            <a:srgbClr val="999999"/>
          </a:solidFill>
          <a:ln w="12700">
            <a:noFill/>
            <a:miter lim="800000"/>
            <a:headEnd/>
            <a:tailEnd/>
          </a:ln>
          <a:effectLst/>
        </p:spPr>
        <p:txBody>
          <a:bodyPr wrap="none" lIns="0" tIns="0" rIns="0" bIns="0" anchor="ctr" anchorCtr="0"/>
          <a:lstStyle/>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kumimoji="0" lang="en-US" sz="1100" b="1" i="0" u="none" strike="noStrike" kern="0" cap="none" spc="0" normalizeH="0" baseline="0" noProof="0" dirty="0">
                <a:ln w="18415" cmpd="sng">
                  <a:noFill/>
                  <a:prstDash val="solid"/>
                </a:ln>
                <a:solidFill>
                  <a:srgbClr val="FFFFFF"/>
                </a:solidFill>
                <a:effectLst/>
                <a:uLnTx/>
                <a:uFillTx/>
                <a:cs typeface="Arial" charset="0"/>
              </a:rPr>
              <a:t>Product 3</a:t>
            </a:r>
          </a:p>
          <a:p>
            <a:pPr marL="0" marR="0" lvl="0" indent="0" algn="ctr" defTabSz="914400" eaLnBrk="1" fontAlgn="auto" latinLnBrk="0" hangingPunct="1">
              <a:lnSpc>
                <a:spcPct val="90000"/>
              </a:lnSpc>
              <a:spcBef>
                <a:spcPts val="0"/>
              </a:spcBef>
              <a:spcAft>
                <a:spcPts val="400"/>
              </a:spcAft>
              <a:buClr>
                <a:srgbClr val="969696"/>
              </a:buClr>
              <a:buSzTx/>
              <a:buFontTx/>
              <a:buNone/>
              <a:tabLst/>
              <a:defRPr/>
            </a:pPr>
            <a:r>
              <a:rPr lang="en-US" sz="1100" b="1" kern="0" dirty="0" err="1">
                <a:ln w="18415" cmpd="sng">
                  <a:noFill/>
                  <a:prstDash val="solid"/>
                </a:ln>
                <a:solidFill>
                  <a:srgbClr val="FFFFFF"/>
                </a:solidFill>
                <a:cs typeface="Arial" charset="0"/>
              </a:rPr>
              <a:t>Biberones</a:t>
            </a:r>
            <a:endParaRPr kumimoji="0" lang="en-US" sz="1100" b="1" i="0" u="none" strike="noStrike" kern="0" cap="none" spc="0" normalizeH="0" baseline="0" noProof="0" dirty="0">
              <a:ln w="18415" cmpd="sng">
                <a:noFill/>
                <a:prstDash val="solid"/>
              </a:ln>
              <a:solidFill>
                <a:srgbClr val="FFFFFF"/>
              </a:solidFill>
              <a:effectLst/>
              <a:uLnTx/>
              <a:uFillTx/>
              <a:cs typeface="Arial" charset="0"/>
            </a:endParaRPr>
          </a:p>
        </p:txBody>
      </p:sp>
      <p:sp>
        <p:nvSpPr>
          <p:cNvPr id="44" name="CuadroTexto 43">
            <a:extLst>
              <a:ext uri="{FF2B5EF4-FFF2-40B4-BE49-F238E27FC236}">
                <a16:creationId xmlns:a16="http://schemas.microsoft.com/office/drawing/2014/main" id="{B8EDC587-58C2-C76F-7D1E-E3E0AC63B48F}"/>
              </a:ext>
            </a:extLst>
          </p:cNvPr>
          <p:cNvSpPr txBox="1"/>
          <p:nvPr/>
        </p:nvSpPr>
        <p:spPr>
          <a:xfrm>
            <a:off x="2751972" y="3461164"/>
            <a:ext cx="646331" cy="369332"/>
          </a:xfrm>
          <a:prstGeom prst="rect">
            <a:avLst/>
          </a:prstGeom>
          <a:noFill/>
        </p:spPr>
        <p:txBody>
          <a:bodyPr wrap="none" rtlCol="0">
            <a:spAutoFit/>
          </a:bodyPr>
          <a:lstStyle/>
          <a:p>
            <a:r>
              <a:rPr lang="es-MX" dirty="0">
                <a:solidFill>
                  <a:schemeClr val="bg1"/>
                </a:solidFill>
              </a:rPr>
              <a:t>71%</a:t>
            </a:r>
          </a:p>
        </p:txBody>
      </p:sp>
      <p:sp>
        <p:nvSpPr>
          <p:cNvPr id="45" name="CuadroTexto 44">
            <a:extLst>
              <a:ext uri="{FF2B5EF4-FFF2-40B4-BE49-F238E27FC236}">
                <a16:creationId xmlns:a16="http://schemas.microsoft.com/office/drawing/2014/main" id="{96EB7499-A0B9-7E87-7CC2-4DAEF0B16AAC}"/>
              </a:ext>
            </a:extLst>
          </p:cNvPr>
          <p:cNvSpPr txBox="1"/>
          <p:nvPr/>
        </p:nvSpPr>
        <p:spPr>
          <a:xfrm>
            <a:off x="7090325" y="2151310"/>
            <a:ext cx="646331" cy="369332"/>
          </a:xfrm>
          <a:prstGeom prst="rect">
            <a:avLst/>
          </a:prstGeom>
          <a:noFill/>
        </p:spPr>
        <p:txBody>
          <a:bodyPr wrap="none" rtlCol="0">
            <a:spAutoFit/>
          </a:bodyPr>
          <a:lstStyle/>
          <a:p>
            <a:r>
              <a:rPr lang="es-MX" dirty="0">
                <a:solidFill>
                  <a:schemeClr val="bg1"/>
                </a:solidFill>
              </a:rPr>
              <a:t>38%</a:t>
            </a:r>
          </a:p>
        </p:txBody>
      </p:sp>
      <p:sp>
        <p:nvSpPr>
          <p:cNvPr id="46" name="CuadroTexto 45">
            <a:extLst>
              <a:ext uri="{FF2B5EF4-FFF2-40B4-BE49-F238E27FC236}">
                <a16:creationId xmlns:a16="http://schemas.microsoft.com/office/drawing/2014/main" id="{BA5EB3B7-F42B-5DB2-605D-565F33A2E578}"/>
              </a:ext>
            </a:extLst>
          </p:cNvPr>
          <p:cNvSpPr txBox="1"/>
          <p:nvPr/>
        </p:nvSpPr>
        <p:spPr>
          <a:xfrm>
            <a:off x="5337752" y="5336519"/>
            <a:ext cx="646331" cy="369332"/>
          </a:xfrm>
          <a:prstGeom prst="rect">
            <a:avLst/>
          </a:prstGeom>
          <a:noFill/>
        </p:spPr>
        <p:txBody>
          <a:bodyPr wrap="none" rtlCol="0">
            <a:spAutoFit/>
          </a:bodyPr>
          <a:lstStyle/>
          <a:p>
            <a:r>
              <a:rPr lang="es-MX" dirty="0">
                <a:solidFill>
                  <a:schemeClr val="bg1"/>
                </a:solidFill>
              </a:rPr>
              <a:t>17%</a:t>
            </a:r>
          </a:p>
        </p:txBody>
      </p:sp>
      <p:sp>
        <p:nvSpPr>
          <p:cNvPr id="47" name="CuadroTexto 46">
            <a:extLst>
              <a:ext uri="{FF2B5EF4-FFF2-40B4-BE49-F238E27FC236}">
                <a16:creationId xmlns:a16="http://schemas.microsoft.com/office/drawing/2014/main" id="{70CAFA05-40D8-AC81-E2E8-140A5C56C4CB}"/>
              </a:ext>
            </a:extLst>
          </p:cNvPr>
          <p:cNvSpPr txBox="1"/>
          <p:nvPr/>
        </p:nvSpPr>
        <p:spPr>
          <a:xfrm>
            <a:off x="7153893" y="5474199"/>
            <a:ext cx="518091" cy="369332"/>
          </a:xfrm>
          <a:prstGeom prst="rect">
            <a:avLst/>
          </a:prstGeom>
          <a:noFill/>
        </p:spPr>
        <p:txBody>
          <a:bodyPr wrap="none" rtlCol="0">
            <a:spAutoFit/>
          </a:bodyPr>
          <a:lstStyle/>
          <a:p>
            <a:r>
              <a:rPr lang="es-MX" dirty="0">
                <a:solidFill>
                  <a:schemeClr val="bg1"/>
                </a:solidFill>
              </a:rPr>
              <a:t>8%</a:t>
            </a:r>
          </a:p>
        </p:txBody>
      </p:sp>
      <p:sp>
        <p:nvSpPr>
          <p:cNvPr id="49" name="CuadroTexto 48">
            <a:extLst>
              <a:ext uri="{FF2B5EF4-FFF2-40B4-BE49-F238E27FC236}">
                <a16:creationId xmlns:a16="http://schemas.microsoft.com/office/drawing/2014/main" id="{650EEF72-639E-22ED-6517-831827258AAF}"/>
              </a:ext>
            </a:extLst>
          </p:cNvPr>
          <p:cNvSpPr txBox="1"/>
          <p:nvPr/>
        </p:nvSpPr>
        <p:spPr>
          <a:xfrm>
            <a:off x="1572160" y="1451784"/>
            <a:ext cx="9315158" cy="369332"/>
          </a:xfrm>
          <a:prstGeom prst="rect">
            <a:avLst/>
          </a:prstGeom>
          <a:noFill/>
        </p:spPr>
        <p:txBody>
          <a:bodyPr wrap="square">
            <a:spAutoFit/>
          </a:bodyPr>
          <a:lstStyle/>
          <a:p>
            <a:r>
              <a:rPr lang="es-MX" dirty="0" err="1">
                <a:solidFill>
                  <a:schemeClr val="bg1"/>
                </a:solidFill>
              </a:rPr>
              <a:t>Growth</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4 INFANTI </a:t>
            </a:r>
            <a:r>
              <a:rPr lang="es-MX" dirty="0" err="1">
                <a:solidFill>
                  <a:schemeClr val="bg1"/>
                </a:solidFill>
              </a:rPr>
              <a:t>subsegments</a:t>
            </a:r>
            <a:r>
              <a:rPr lang="es-MX" dirty="0">
                <a:solidFill>
                  <a:schemeClr val="bg1"/>
                </a:solidFill>
              </a:rPr>
              <a:t> </a:t>
            </a:r>
            <a:r>
              <a:rPr lang="es-MX" dirty="0" err="1">
                <a:solidFill>
                  <a:schemeClr val="bg1"/>
                </a:solidFill>
              </a:rPr>
              <a:t>of</a:t>
            </a:r>
            <a:r>
              <a:rPr lang="es-MX" dirty="0">
                <a:solidFill>
                  <a:schemeClr val="bg1"/>
                </a:solidFill>
              </a:rPr>
              <a:t> </a:t>
            </a:r>
            <a:r>
              <a:rPr lang="es-MX" dirty="0" err="1">
                <a:solidFill>
                  <a:schemeClr val="bg1"/>
                </a:solidFill>
              </a:rPr>
              <a:t>the</a:t>
            </a:r>
            <a:r>
              <a:rPr lang="es-MX" dirty="0">
                <a:solidFill>
                  <a:schemeClr val="bg1"/>
                </a:solidFill>
              </a:rPr>
              <a:t> 1st </a:t>
            </a:r>
            <a:r>
              <a:rPr lang="es-MX" dirty="0" err="1">
                <a:solidFill>
                  <a:schemeClr val="bg1"/>
                </a:solidFill>
              </a:rPr>
              <a:t>Semester</a:t>
            </a:r>
            <a:r>
              <a:rPr lang="es-MX" dirty="0">
                <a:solidFill>
                  <a:schemeClr val="bg1"/>
                </a:solidFill>
              </a:rPr>
              <a:t> 2022 vs. 1st </a:t>
            </a:r>
            <a:r>
              <a:rPr lang="es-MX" dirty="0" err="1">
                <a:solidFill>
                  <a:schemeClr val="bg1"/>
                </a:solidFill>
              </a:rPr>
              <a:t>Semester</a:t>
            </a:r>
            <a:r>
              <a:rPr lang="es-MX" dirty="0">
                <a:solidFill>
                  <a:schemeClr val="bg1"/>
                </a:solidFill>
              </a:rPr>
              <a:t> 2021</a:t>
            </a:r>
          </a:p>
        </p:txBody>
      </p:sp>
    </p:spTree>
    <p:extLst>
      <p:ext uri="{BB962C8B-B14F-4D97-AF65-F5344CB8AC3E}">
        <p14:creationId xmlns:p14="http://schemas.microsoft.com/office/powerpoint/2010/main" val="13686138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14:presetBounceEnd="60000">
                                      <p:stCondLst>
                                        <p:cond delay="0"/>
                                      </p:stCondLst>
                                      <p:childTnLst>
                                        <p:animMotion origin="layout" path="M 1.94444E-6 -0.34884 L 1.94444E-6 -2.59259E-6 " pathEditMode="relative" rAng="0" ptsTypes="AA" p14:bounceEnd="60000">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14:presetBounceEnd="60000">
                                      <p:stCondLst>
                                        <p:cond delay="300"/>
                                      </p:stCondLst>
                                      <p:childTnLst>
                                        <p:animMotion origin="layout" path="M 1.94444E-6 -0.34884 L 1.94444E-6 -2.59259E-6 " pathEditMode="relative" rAng="0" ptsTypes="AA" p14:bounceEnd="60000">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14:presetBounceEnd="60000">
                                      <p:stCondLst>
                                        <p:cond delay="600"/>
                                      </p:stCondLst>
                                      <p:childTnLst>
                                        <p:animMotion origin="layout" path="M 1.94444E-6 -0.34884 L 1.94444E-6 -2.59259E-6 " pathEditMode="relative" rAng="0" ptsTypes="AA" p14:bounceEnd="60000">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14:presetBounceEnd="60000">
                                      <p:stCondLst>
                                        <p:cond delay="900"/>
                                      </p:stCondLst>
                                      <p:childTnLst>
                                        <p:animMotion origin="layout" path="M 1.94444E-6 -0.34884 L 1.94444E-6 -2.59259E-6 " pathEditMode="relative" rAng="0" ptsTypes="AA" p14:bounceEnd="60000">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accel="48000" decel="52000" fill="hold" grpId="1" nodeType="withEffect">
                                      <p:stCondLst>
                                        <p:cond delay="0"/>
                                      </p:stCondLst>
                                      <p:childTnLst>
                                        <p:animMotion origin="layout" path="M 0 -0.58472 L 0 -2.22222E-6 " pathEditMode="relative" rAng="0" ptsTypes="AA">
                                          <p:cBhvr>
                                            <p:cTn id="9" dur="750" fill="hold"/>
                                            <p:tgtEl>
                                              <p:spTgt spid="6"/>
                                            </p:tgtEl>
                                            <p:attrNameLst>
                                              <p:attrName>ppt_x</p:attrName>
                                              <p:attrName>ppt_y</p:attrName>
                                            </p:attrNameLst>
                                          </p:cBhvr>
                                          <p:rCtr x="0" y="29236"/>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42" presetClass="path" presetSubtype="0" accel="48000" decel="52000" fill="hold" grpId="1" nodeType="withEffect">
                                      <p:stCondLst>
                                        <p:cond delay="0"/>
                                      </p:stCondLst>
                                      <p:childTnLst>
                                        <p:animMotion origin="layout" path="M 0 -0.58472 L 0 -2.22222E-6 " pathEditMode="relative" rAng="0" ptsTypes="AA">
                                          <p:cBhvr>
                                            <p:cTn id="14" dur="750" fill="hold"/>
                                            <p:tgtEl>
                                              <p:spTgt spid="5"/>
                                            </p:tgtEl>
                                            <p:attrNameLst>
                                              <p:attrName>ppt_x</p:attrName>
                                              <p:attrName>ppt_y</p:attrName>
                                            </p:attrNameLst>
                                          </p:cBhvr>
                                          <p:rCtr x="0" y="29236"/>
                                        </p:animMotion>
                                      </p:childTnLst>
                                    </p:cTn>
                                  </p:par>
                                  <p:par>
                                    <p:cTn id="15" presetID="53" presetClass="entr" presetSubtype="16" fill="hold" grpId="0" nodeType="withEffect">
                                      <p:stCondLst>
                                        <p:cond delay="6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200"/>
                                            <p:tgtEl>
                                              <p:spTgt spid="41"/>
                                            </p:tgtEl>
                                          </p:cBhvr>
                                        </p:animEffect>
                                      </p:childTnLst>
                                    </p:cTn>
                                  </p:par>
                                  <p:par>
                                    <p:cTn id="35" presetID="42" presetClass="path" presetSubtype="0" accel="50000" fill="hold" grpId="1" nodeType="withEffect">
                                      <p:stCondLst>
                                        <p:cond delay="0"/>
                                      </p:stCondLst>
                                      <p:childTnLst>
                                        <p:animMotion origin="layout" path="M 1.94444E-6 -0.34884 L 1.94444E-6 -2.59259E-6 " pathEditMode="relative" rAng="0" ptsTypes="AA">
                                          <p:cBhvr>
                                            <p:cTn id="36" dur="500" fill="hold"/>
                                            <p:tgtEl>
                                              <p:spTgt spid="41"/>
                                            </p:tgtEl>
                                            <p:attrNameLst>
                                              <p:attrName>ppt_x</p:attrName>
                                              <p:attrName>ppt_y</p:attrName>
                                            </p:attrNameLst>
                                          </p:cBhvr>
                                          <p:rCtr x="0" y="17431"/>
                                        </p:animMotion>
                                      </p:childTnLst>
                                    </p:cTn>
                                  </p:par>
                                  <p:par>
                                    <p:cTn id="37" presetID="10" presetClass="entr" presetSubtype="0" fill="hold" nodeType="withEffect">
                                      <p:stCondLst>
                                        <p:cond delay="500"/>
                                      </p:stCondLst>
                                      <p:childTnLst>
                                        <p:set>
                                          <p:cBhvr>
                                            <p:cTn id="38" dur="1" fill="hold">
                                              <p:stCondLst>
                                                <p:cond delay="0"/>
                                              </p:stCondLst>
                                            </p:cTn>
                                            <p:tgtEl>
                                              <p:spTgt spid="41">
                                                <p:txEl>
                                                  <p:pRg st="0" end="0"/>
                                                </p:txEl>
                                              </p:spTgt>
                                            </p:tgtEl>
                                            <p:attrNameLst>
                                              <p:attrName>style.visibility</p:attrName>
                                            </p:attrNameLst>
                                          </p:cBhvr>
                                          <p:to>
                                            <p:strVal val="visible"/>
                                          </p:to>
                                        </p:set>
                                        <p:animEffect transition="in" filter="fade">
                                          <p:cBhvr>
                                            <p:cTn id="39" dur="200"/>
                                            <p:tgtEl>
                                              <p:spTgt spid="41">
                                                <p:txEl>
                                                  <p:pRg st="0" end="0"/>
                                                </p:txEl>
                                              </p:spTgt>
                                            </p:tgtEl>
                                          </p:cBhvr>
                                        </p:animEffect>
                                      </p:childTnLst>
                                    </p:cTn>
                                  </p:par>
                                  <p:par>
                                    <p:cTn id="40" presetID="10" presetClass="entr" presetSubtype="0" fill="hold" nodeType="withEffect">
                                      <p:stCondLst>
                                        <p:cond delay="500"/>
                                      </p:stCondLst>
                                      <p:childTnLst>
                                        <p:set>
                                          <p:cBhvr>
                                            <p:cTn id="41" dur="1" fill="hold">
                                              <p:stCondLst>
                                                <p:cond delay="0"/>
                                              </p:stCondLst>
                                            </p:cTn>
                                            <p:tgtEl>
                                              <p:spTgt spid="41">
                                                <p:txEl>
                                                  <p:pRg st="1" end="1"/>
                                                </p:txEl>
                                              </p:spTgt>
                                            </p:tgtEl>
                                            <p:attrNameLst>
                                              <p:attrName>style.visibility</p:attrName>
                                            </p:attrNameLst>
                                          </p:cBhvr>
                                          <p:to>
                                            <p:strVal val="visible"/>
                                          </p:to>
                                        </p:set>
                                        <p:animEffect transition="in" filter="fade">
                                          <p:cBhvr>
                                            <p:cTn id="42" dur="200"/>
                                            <p:tgtEl>
                                              <p:spTgt spid="41">
                                                <p:txEl>
                                                  <p:pRg st="1" end="1"/>
                                                </p:txEl>
                                              </p:spTgt>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200"/>
                                            <p:tgtEl>
                                              <p:spTgt spid="43"/>
                                            </p:tgtEl>
                                          </p:cBhvr>
                                        </p:animEffect>
                                      </p:childTnLst>
                                    </p:cTn>
                                  </p:par>
                                  <p:par>
                                    <p:cTn id="46" presetID="42" presetClass="path" presetSubtype="0" accel="50000" fill="hold" grpId="1" nodeType="withEffect">
                                      <p:stCondLst>
                                        <p:cond delay="300"/>
                                      </p:stCondLst>
                                      <p:childTnLst>
                                        <p:animMotion origin="layout" path="M 1.94444E-6 -0.34884 L 1.94444E-6 -2.59259E-6 " pathEditMode="relative" rAng="0" ptsTypes="AA">
                                          <p:cBhvr>
                                            <p:cTn id="47" dur="500" fill="hold"/>
                                            <p:tgtEl>
                                              <p:spTgt spid="43"/>
                                            </p:tgtEl>
                                            <p:attrNameLst>
                                              <p:attrName>ppt_x</p:attrName>
                                              <p:attrName>ppt_y</p:attrName>
                                            </p:attrNameLst>
                                          </p:cBhvr>
                                          <p:rCtr x="0" y="17431"/>
                                        </p:animMotion>
                                      </p:childTnLst>
                                    </p:cTn>
                                  </p:par>
                                  <p:par>
                                    <p:cTn id="48" presetID="10" presetClass="entr" presetSubtype="0" fill="hold" nodeType="withEffect">
                                      <p:stCondLst>
                                        <p:cond delay="800"/>
                                      </p:stCondLst>
                                      <p:childTnLst>
                                        <p:set>
                                          <p:cBhvr>
                                            <p:cTn id="49" dur="1" fill="hold">
                                              <p:stCondLst>
                                                <p:cond delay="0"/>
                                              </p:stCondLst>
                                            </p:cTn>
                                            <p:tgtEl>
                                              <p:spTgt spid="43">
                                                <p:txEl>
                                                  <p:pRg st="0" end="0"/>
                                                </p:txEl>
                                              </p:spTgt>
                                            </p:tgtEl>
                                            <p:attrNameLst>
                                              <p:attrName>style.visibility</p:attrName>
                                            </p:attrNameLst>
                                          </p:cBhvr>
                                          <p:to>
                                            <p:strVal val="visible"/>
                                          </p:to>
                                        </p:set>
                                        <p:animEffect transition="in" filter="fade">
                                          <p:cBhvr>
                                            <p:cTn id="50" dur="200"/>
                                            <p:tgtEl>
                                              <p:spTgt spid="43">
                                                <p:txEl>
                                                  <p:pRg st="0" end="0"/>
                                                </p:txEl>
                                              </p:spTgt>
                                            </p:tgtEl>
                                          </p:cBhvr>
                                        </p:animEffect>
                                      </p:childTnLst>
                                    </p:cTn>
                                  </p:par>
                                  <p:par>
                                    <p:cTn id="51" presetID="10" presetClass="entr" presetSubtype="0" fill="hold" nodeType="withEffect">
                                      <p:stCondLst>
                                        <p:cond delay="800"/>
                                      </p:stCondLst>
                                      <p:childTnLst>
                                        <p:set>
                                          <p:cBhvr>
                                            <p:cTn id="52" dur="1" fill="hold">
                                              <p:stCondLst>
                                                <p:cond delay="0"/>
                                              </p:stCondLst>
                                            </p:cTn>
                                            <p:tgtEl>
                                              <p:spTgt spid="43">
                                                <p:txEl>
                                                  <p:pRg st="1" end="1"/>
                                                </p:txEl>
                                              </p:spTgt>
                                            </p:tgtEl>
                                            <p:attrNameLst>
                                              <p:attrName>style.visibility</p:attrName>
                                            </p:attrNameLst>
                                          </p:cBhvr>
                                          <p:to>
                                            <p:strVal val="visible"/>
                                          </p:to>
                                        </p:set>
                                        <p:animEffect transition="in" filter="fade">
                                          <p:cBhvr>
                                            <p:cTn id="53" dur="200"/>
                                            <p:tgtEl>
                                              <p:spTgt spid="43">
                                                <p:txEl>
                                                  <p:pRg st="1" end="1"/>
                                                </p:txEl>
                                              </p:spTgt>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200"/>
                                            <p:tgtEl>
                                              <p:spTgt spid="42"/>
                                            </p:tgtEl>
                                          </p:cBhvr>
                                        </p:animEffect>
                                      </p:childTnLst>
                                    </p:cTn>
                                  </p:par>
                                  <p:par>
                                    <p:cTn id="57" presetID="42" presetClass="path" presetSubtype="0" accel="50000" fill="hold" grpId="1" nodeType="withEffect">
                                      <p:stCondLst>
                                        <p:cond delay="600"/>
                                      </p:stCondLst>
                                      <p:childTnLst>
                                        <p:animMotion origin="layout" path="M 1.94444E-6 -0.34884 L 1.94444E-6 -2.59259E-6 " pathEditMode="relative" rAng="0" ptsTypes="AA">
                                          <p:cBhvr>
                                            <p:cTn id="58" dur="500" fill="hold"/>
                                            <p:tgtEl>
                                              <p:spTgt spid="42"/>
                                            </p:tgtEl>
                                            <p:attrNameLst>
                                              <p:attrName>ppt_x</p:attrName>
                                              <p:attrName>ppt_y</p:attrName>
                                            </p:attrNameLst>
                                          </p:cBhvr>
                                          <p:rCtr x="0" y="17431"/>
                                        </p:animMotion>
                                      </p:childTnLst>
                                    </p:cTn>
                                  </p:par>
                                  <p:par>
                                    <p:cTn id="59" presetID="10" presetClass="entr" presetSubtype="0" fill="hold" nodeType="withEffect">
                                      <p:stCondLst>
                                        <p:cond delay="1100"/>
                                      </p:stCondLst>
                                      <p:childTnLst>
                                        <p:set>
                                          <p:cBhvr>
                                            <p:cTn id="60" dur="1" fill="hold">
                                              <p:stCondLst>
                                                <p:cond delay="0"/>
                                              </p:stCondLst>
                                            </p:cTn>
                                            <p:tgtEl>
                                              <p:spTgt spid="42">
                                                <p:txEl>
                                                  <p:pRg st="0" end="0"/>
                                                </p:txEl>
                                              </p:spTgt>
                                            </p:tgtEl>
                                            <p:attrNameLst>
                                              <p:attrName>style.visibility</p:attrName>
                                            </p:attrNameLst>
                                          </p:cBhvr>
                                          <p:to>
                                            <p:strVal val="visible"/>
                                          </p:to>
                                        </p:set>
                                        <p:animEffect transition="in" filter="fade">
                                          <p:cBhvr>
                                            <p:cTn id="61" dur="200"/>
                                            <p:tgtEl>
                                              <p:spTgt spid="42">
                                                <p:txEl>
                                                  <p:pRg st="0" end="0"/>
                                                </p:txEl>
                                              </p:spTgt>
                                            </p:tgtEl>
                                          </p:cBhvr>
                                        </p:animEffect>
                                      </p:childTnLst>
                                    </p:cTn>
                                  </p:par>
                                  <p:par>
                                    <p:cTn id="62" presetID="10" presetClass="entr" presetSubtype="0" fill="hold" nodeType="withEffect">
                                      <p:stCondLst>
                                        <p:cond delay="1100"/>
                                      </p:stCondLst>
                                      <p:childTnLst>
                                        <p:set>
                                          <p:cBhvr>
                                            <p:cTn id="63" dur="1" fill="hold">
                                              <p:stCondLst>
                                                <p:cond delay="0"/>
                                              </p:stCondLst>
                                            </p:cTn>
                                            <p:tgtEl>
                                              <p:spTgt spid="42">
                                                <p:txEl>
                                                  <p:pRg st="1" end="1"/>
                                                </p:txEl>
                                              </p:spTgt>
                                            </p:tgtEl>
                                            <p:attrNameLst>
                                              <p:attrName>style.visibility</p:attrName>
                                            </p:attrNameLst>
                                          </p:cBhvr>
                                          <p:to>
                                            <p:strVal val="visible"/>
                                          </p:to>
                                        </p:set>
                                        <p:animEffect transition="in" filter="fade">
                                          <p:cBhvr>
                                            <p:cTn id="64" dur="200"/>
                                            <p:tgtEl>
                                              <p:spTgt spid="42">
                                                <p:txEl>
                                                  <p:pRg st="1" end="1"/>
                                                </p:txEl>
                                              </p:spTgt>
                                            </p:tgtEl>
                                          </p:cBhvr>
                                        </p:animEffect>
                                      </p:childTnLst>
                                    </p:cTn>
                                  </p:par>
                                  <p:par>
                                    <p:cTn id="65" presetID="10" presetClass="entr" presetSubtype="0" fill="hold" grpId="0" nodeType="withEffect">
                                      <p:stCondLst>
                                        <p:cond delay="90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
                                            <p:tgtEl>
                                              <p:spTgt spid="4"/>
                                            </p:tgtEl>
                                          </p:cBhvr>
                                        </p:animEffect>
                                      </p:childTnLst>
                                    </p:cTn>
                                  </p:par>
                                  <p:par>
                                    <p:cTn id="68" presetID="42" presetClass="path" presetSubtype="0" accel="50000" fill="hold" grpId="1" nodeType="withEffect">
                                      <p:stCondLst>
                                        <p:cond delay="900"/>
                                      </p:stCondLst>
                                      <p:childTnLst>
                                        <p:animMotion origin="layout" path="M 1.94444E-6 -0.34884 L 1.94444E-6 -2.59259E-6 " pathEditMode="relative" rAng="0" ptsTypes="AA">
                                          <p:cBhvr>
                                            <p:cTn id="69" dur="500" fill="hold"/>
                                            <p:tgtEl>
                                              <p:spTgt spid="4"/>
                                            </p:tgtEl>
                                            <p:attrNameLst>
                                              <p:attrName>ppt_x</p:attrName>
                                              <p:attrName>ppt_y</p:attrName>
                                            </p:attrNameLst>
                                          </p:cBhvr>
                                          <p:rCtr x="0" y="17431"/>
                                        </p:animMotion>
                                      </p:childTnLst>
                                    </p:cTn>
                                  </p:par>
                                  <p:par>
                                    <p:cTn id="70" presetID="10" presetClass="entr" presetSubtype="0" fill="hold" nodeType="withEffect">
                                      <p:stCondLst>
                                        <p:cond delay="140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200"/>
                                            <p:tgtEl>
                                              <p:spTgt spid="4">
                                                <p:txEl>
                                                  <p:pRg st="0" end="0"/>
                                                </p:txEl>
                                              </p:spTgt>
                                            </p:tgtEl>
                                          </p:cBhvr>
                                        </p:animEffect>
                                      </p:childTnLst>
                                    </p:cTn>
                                  </p:par>
                                  <p:par>
                                    <p:cTn id="73" presetID="10" presetClass="entr" presetSubtype="0" fill="hold" nodeType="withEffect">
                                      <p:stCondLst>
                                        <p:cond delay="140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2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decel="60000" fill="hold" grpId="1" nodeType="withEffect">
                                      <p:stCondLst>
                                        <p:cond delay="0"/>
                                      </p:stCondLst>
                                      <p:childTnLst>
                                        <p:animRot by="-21600000">
                                          <p:cBhvr>
                                            <p:cTn id="84" dur="500" fill="hold"/>
                                            <p:tgtEl>
                                              <p:spTgt spid="2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6" presetClass="emph" presetSubtype="0" repeatCount="4000" accel="100000" autoRev="1" fill="hold" grpId="2" nodeType="clickEffect">
                                      <p:stCondLst>
                                        <p:cond delay="0"/>
                                      </p:stCondLst>
                                      <p:childTnLst>
                                        <p:animScale>
                                          <p:cBhvr>
                                            <p:cTn id="88" dur="50" fill="hold"/>
                                            <p:tgtEl>
                                              <p:spTgt spid="4">
                                                <p:bg/>
                                              </p:spTgt>
                                            </p:tgtEl>
                                          </p:cBhvr>
                                          <p:by x="110000" y="110000"/>
                                        </p:animScale>
                                      </p:childTnLst>
                                    </p:cTn>
                                  </p:par>
                                  <p:par>
                                    <p:cTn id="89" presetID="6" presetClass="emph" presetSubtype="0" repeatCount="4000" accel="100000" autoRev="1" fill="hold" grpId="2" nodeType="withEffect">
                                      <p:stCondLst>
                                        <p:cond delay="0"/>
                                      </p:stCondLst>
                                      <p:childTnLst>
                                        <p:animScale>
                                          <p:cBhvr>
                                            <p:cTn id="90" dur="50" fill="hold"/>
                                            <p:tgtEl>
                                              <p:spTgt spid="4">
                                                <p:txEl>
                                                  <p:pRg st="0" end="0"/>
                                                </p:txEl>
                                              </p:spTgt>
                                            </p:tgtEl>
                                          </p:cBhvr>
                                          <p:by x="110000" y="110000"/>
                                        </p:animScale>
                                      </p:childTnLst>
                                    </p:cTn>
                                  </p:par>
                                  <p:par>
                                    <p:cTn id="91" presetID="6" presetClass="emph" presetSubtype="0" repeatCount="4000" accel="100000" autoRev="1" fill="hold" grpId="2" nodeType="withEffect">
                                      <p:stCondLst>
                                        <p:cond delay="0"/>
                                      </p:stCondLst>
                                      <p:childTnLst>
                                        <p:animScale>
                                          <p:cBhvr>
                                            <p:cTn id="92" dur="50" fill="hold"/>
                                            <p:tgtEl>
                                              <p:spTgt spid="4">
                                                <p:txEl>
                                                  <p:pRg st="1" end="1"/>
                                                </p:txEl>
                                              </p:spTgt>
                                            </p:tgtEl>
                                          </p:cBhvr>
                                          <p:by x="110000" y="110000"/>
                                        </p:animScale>
                                      </p:childTnLst>
                                    </p:cTn>
                                  </p:par>
                                </p:childTnLst>
                              </p:cTn>
                            </p:par>
                            <p:par>
                              <p:cTn id="93" fill="hold">
                                <p:stCondLst>
                                  <p:cond delay="400"/>
                                </p:stCondLst>
                                <p:childTnLst>
                                  <p:par>
                                    <p:cTn id="94" presetID="6" presetClass="emph" presetSubtype="0" accel="100000" autoRev="1" fill="hold" grpId="3" nodeType="afterEffect">
                                      <p:stCondLst>
                                        <p:cond delay="300"/>
                                      </p:stCondLst>
                                      <p:childTnLst>
                                        <p:animScale>
                                          <p:cBhvr>
                                            <p:cTn id="95" dur="100" fill="hold"/>
                                            <p:tgtEl>
                                              <p:spTgt spid="4">
                                                <p:bg/>
                                              </p:spTgt>
                                            </p:tgtEl>
                                          </p:cBhvr>
                                          <p:by x="150000" y="150000"/>
                                        </p:animScale>
                                      </p:childTnLst>
                                    </p:cTn>
                                  </p:par>
                                  <p:par>
                                    <p:cTn id="96" presetID="6" presetClass="emph" presetSubtype="0" accel="100000" autoRev="1" fill="hold" grpId="3" nodeType="withEffect">
                                      <p:stCondLst>
                                        <p:cond delay="300"/>
                                      </p:stCondLst>
                                      <p:childTnLst>
                                        <p:animScale>
                                          <p:cBhvr>
                                            <p:cTn id="97" dur="100" fill="hold"/>
                                            <p:tgtEl>
                                              <p:spTgt spid="4">
                                                <p:txEl>
                                                  <p:pRg st="0" end="0"/>
                                                </p:txEl>
                                              </p:spTgt>
                                            </p:tgtEl>
                                          </p:cBhvr>
                                          <p:by x="150000" y="150000"/>
                                        </p:animScale>
                                      </p:childTnLst>
                                    </p:cTn>
                                  </p:par>
                                  <p:par>
                                    <p:cTn id="98" presetID="6" presetClass="emph" presetSubtype="0" accel="100000" autoRev="1" fill="hold" grpId="3" nodeType="withEffect">
                                      <p:stCondLst>
                                        <p:cond delay="300"/>
                                      </p:stCondLst>
                                      <p:childTnLst>
                                        <p:animScale>
                                          <p:cBhvr>
                                            <p:cTn id="99" dur="100" fill="hold"/>
                                            <p:tgtEl>
                                              <p:spTgt spid="4">
                                                <p:txEl>
                                                  <p:pRg st="1" end="1"/>
                                                </p:txEl>
                                              </p:spTgt>
                                            </p:tgtEl>
                                          </p:cBhvr>
                                          <p:by x="150000" y="150000"/>
                                        </p:animScale>
                                      </p:childTnLst>
                                    </p:cTn>
                                  </p:par>
                                  <p:par>
                                    <p:cTn id="100" presetID="10" presetClass="entr" presetSubtype="0" fill="hold" nodeType="withEffect">
                                      <p:stCondLst>
                                        <p:cond delay="30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200"/>
                                            <p:tgtEl>
                                              <p:spTgt spid="30"/>
                                            </p:tgtEl>
                                          </p:cBhvr>
                                        </p:animEffect>
                                      </p:childTnLst>
                                    </p:cTn>
                                  </p:par>
                                  <p:par>
                                    <p:cTn id="103" presetID="6" presetClass="emph" presetSubtype="0" fill="hold" nodeType="withEffect">
                                      <p:stCondLst>
                                        <p:cond delay="300"/>
                                      </p:stCondLst>
                                      <p:childTnLst>
                                        <p:animScale>
                                          <p:cBhvr>
                                            <p:cTn id="104" dur="10" fill="hold"/>
                                            <p:tgtEl>
                                              <p:spTgt spid="30"/>
                                            </p:tgtEl>
                                          </p:cBhvr>
                                          <p:by x="20000" y="20000"/>
                                        </p:animScale>
                                      </p:childTnLst>
                                    </p:cTn>
                                  </p:par>
                                  <p:par>
                                    <p:cTn id="105" presetID="6" presetClass="emph" presetSubtype="0" fill="hold" nodeType="withEffect">
                                      <p:stCondLst>
                                        <p:cond delay="300"/>
                                      </p:stCondLst>
                                      <p:childTnLst>
                                        <p:animScale>
                                          <p:cBhvr>
                                            <p:cTn id="106" dur="300" fill="hold"/>
                                            <p:tgtEl>
                                              <p:spTgt spid="30"/>
                                            </p:tgtEl>
                                          </p:cBhvr>
                                          <p:by x="500000" y="500000"/>
                                        </p:animScale>
                                      </p:childTnLst>
                                    </p:cTn>
                                  </p:par>
                                  <p:par>
                                    <p:cTn id="107" presetID="10" presetClass="entr" presetSubtype="0" fill="hold" grpId="0" nodeType="withEffect">
                                      <p:stCondLst>
                                        <p:cond delay="50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wipe(left)">
                                          <p:cBhvr>
                                            <p:cTn id="1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build="allAtOnce" animBg="1"/>
          <p:bldP spid="4" grpId="3" build="allAtOnce" animBg="1"/>
          <p:bldP spid="5" grpId="0" animBg="1"/>
          <p:bldP spid="5" grpId="1" animBg="1"/>
          <p:bldP spid="6" grpId="0" animBg="1"/>
          <p:bldP spid="6" grpId="1" animBg="1"/>
          <p:bldP spid="23" grpId="0"/>
          <p:bldP spid="24" grpId="0"/>
          <p:bldP spid="25" grpId="0"/>
          <p:bldP spid="29" grpId="0" animBg="1"/>
          <p:bldP spid="29" grpId="1" animBg="1"/>
          <p:bldP spid="38" grpId="0"/>
          <p:bldP spid="40" grpId="0" animBg="1"/>
          <p:bldP spid="41" grpId="0" animBg="1"/>
          <p:bldP spid="41" grpId="1" animBg="1"/>
          <p:bldP spid="42" grpId="0" animBg="1"/>
          <p:bldP spid="42" grpId="1" animBg="1"/>
          <p:bldP spid="43" grpId="0" animBg="1"/>
          <p:bldP spid="43"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4E234B75-3864-CD06-F06D-A4157B520AD0}"/>
              </a:ext>
            </a:extLst>
          </p:cNvPr>
          <p:cNvSpPr>
            <a:spLocks noGrp="1"/>
          </p:cNvSpPr>
          <p:nvPr>
            <p:ph type="ctrTitle"/>
          </p:nvPr>
        </p:nvSpPr>
        <p:spPr>
          <a:xfrm>
            <a:off x="314737" y="527635"/>
            <a:ext cx="3582000" cy="770400"/>
          </a:xfrm>
        </p:spPr>
        <p:txBody>
          <a:bodyPr/>
          <a:lstStyle/>
          <a:p>
            <a:r>
              <a:rPr lang="es-MX" sz="3200" dirty="0"/>
              <a:t>Python</a:t>
            </a:r>
          </a:p>
        </p:txBody>
      </p:sp>
    </p:spTree>
    <p:extLst>
      <p:ext uri="{BB962C8B-B14F-4D97-AF65-F5344CB8AC3E}">
        <p14:creationId xmlns:p14="http://schemas.microsoft.com/office/powerpoint/2010/main" val="73674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0469910F-8021-7BCA-7EFC-28CC52778EEE}"/>
              </a:ext>
            </a:extLst>
          </p:cNvPr>
          <p:cNvSpPr>
            <a:spLocks noGrp="1"/>
          </p:cNvSpPr>
          <p:nvPr>
            <p:ph type="ctrTitle"/>
          </p:nvPr>
        </p:nvSpPr>
        <p:spPr>
          <a:xfrm>
            <a:off x="314737" y="527635"/>
            <a:ext cx="5685010" cy="770400"/>
          </a:xfrm>
        </p:spPr>
        <p:txBody>
          <a:bodyPr/>
          <a:lstStyle/>
          <a:p>
            <a:r>
              <a:rPr lang="es-MX" sz="3200" dirty="0"/>
              <a:t>PostgreSQL / PG </a:t>
            </a:r>
            <a:r>
              <a:rPr lang="es-MX" sz="3200" dirty="0" err="1"/>
              <a:t>Admin</a:t>
            </a:r>
            <a:r>
              <a:rPr lang="es-MX" sz="3200" dirty="0"/>
              <a:t> / ERD</a:t>
            </a:r>
          </a:p>
        </p:txBody>
      </p:sp>
      <p:pic>
        <p:nvPicPr>
          <p:cNvPr id="3" name="Imagen 2" descr="Interfaz de usuario gráfica, Texto, Aplicación, Chat o mensaje de texto&#10;&#10;Descripción generada automáticamente">
            <a:extLst>
              <a:ext uri="{FF2B5EF4-FFF2-40B4-BE49-F238E27FC236}">
                <a16:creationId xmlns:a16="http://schemas.microsoft.com/office/drawing/2014/main" id="{06EA3BAE-0007-41F2-BF2E-22749FE32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22" y="1794676"/>
            <a:ext cx="5660929" cy="3696139"/>
          </a:xfrm>
          <a:prstGeom prst="rect">
            <a:avLst/>
          </a:prstGeom>
        </p:spPr>
      </p:pic>
      <p:pic>
        <p:nvPicPr>
          <p:cNvPr id="6" name="Imagen 5" descr="Interfaz de usuario gráfica, Aplicación&#10;&#10;Descripción generada automáticamente">
            <a:extLst>
              <a:ext uri="{FF2B5EF4-FFF2-40B4-BE49-F238E27FC236}">
                <a16:creationId xmlns:a16="http://schemas.microsoft.com/office/drawing/2014/main" id="{29B0347F-61AC-B4C8-F444-4827A7D36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6916" y="1794675"/>
            <a:ext cx="1060010" cy="3696140"/>
          </a:xfrm>
          <a:prstGeom prst="rect">
            <a:avLst/>
          </a:prstGeom>
        </p:spPr>
      </p:pic>
      <p:pic>
        <p:nvPicPr>
          <p:cNvPr id="8" name="Imagen 7">
            <a:extLst>
              <a:ext uri="{FF2B5EF4-FFF2-40B4-BE49-F238E27FC236}">
                <a16:creationId xmlns:a16="http://schemas.microsoft.com/office/drawing/2014/main" id="{FBAD4B4E-F2CE-B5AD-AD80-F2BABDF5703E}"/>
              </a:ext>
            </a:extLst>
          </p:cNvPr>
          <p:cNvPicPr>
            <a:picLocks noChangeAspect="1"/>
          </p:cNvPicPr>
          <p:nvPr/>
        </p:nvPicPr>
        <p:blipFill>
          <a:blip r:embed="rId4"/>
          <a:stretch>
            <a:fillRect/>
          </a:stretch>
        </p:blipFill>
        <p:spPr>
          <a:xfrm>
            <a:off x="6341590" y="1794675"/>
            <a:ext cx="3620087" cy="3696140"/>
          </a:xfrm>
          <a:prstGeom prst="rect">
            <a:avLst/>
          </a:prstGeom>
        </p:spPr>
      </p:pic>
      <p:sp>
        <p:nvSpPr>
          <p:cNvPr id="9" name="CuadroTexto 8">
            <a:extLst>
              <a:ext uri="{FF2B5EF4-FFF2-40B4-BE49-F238E27FC236}">
                <a16:creationId xmlns:a16="http://schemas.microsoft.com/office/drawing/2014/main" id="{56BD8F1A-1147-0799-3A12-EC9A60798590}"/>
              </a:ext>
            </a:extLst>
          </p:cNvPr>
          <p:cNvSpPr txBox="1"/>
          <p:nvPr/>
        </p:nvSpPr>
        <p:spPr>
          <a:xfrm>
            <a:off x="455422" y="1298035"/>
            <a:ext cx="9729971" cy="369332"/>
          </a:xfrm>
          <a:prstGeom prst="rect">
            <a:avLst/>
          </a:prstGeom>
          <a:noFill/>
        </p:spPr>
        <p:txBody>
          <a:bodyPr wrap="none" rtlCol="0">
            <a:spAutoFit/>
          </a:bodyPr>
          <a:lstStyle/>
          <a:p>
            <a:r>
              <a:rPr lang="es-MX" dirty="0" err="1">
                <a:solidFill>
                  <a:schemeClr val="bg1"/>
                </a:solidFill>
              </a:rPr>
              <a:t>Database</a:t>
            </a:r>
            <a:r>
              <a:rPr lang="es-MX" dirty="0">
                <a:solidFill>
                  <a:schemeClr val="bg1"/>
                </a:solidFill>
              </a:rPr>
              <a:t> </a:t>
            </a:r>
            <a:r>
              <a:rPr lang="es-MX" dirty="0" err="1">
                <a:solidFill>
                  <a:schemeClr val="bg1"/>
                </a:solidFill>
              </a:rPr>
              <a:t>structure</a:t>
            </a:r>
            <a:r>
              <a:rPr lang="es-MX" dirty="0">
                <a:solidFill>
                  <a:schemeClr val="bg1"/>
                </a:solidFill>
              </a:rPr>
              <a:t> que </a:t>
            </a:r>
            <a:r>
              <a:rPr lang="es-MX" dirty="0" err="1">
                <a:solidFill>
                  <a:schemeClr val="bg1"/>
                </a:solidFill>
              </a:rPr>
              <a:t>Entity</a:t>
            </a:r>
            <a:r>
              <a:rPr lang="es-MX" dirty="0">
                <a:solidFill>
                  <a:schemeClr val="bg1"/>
                </a:solidFill>
              </a:rPr>
              <a:t> </a:t>
            </a:r>
            <a:r>
              <a:rPr lang="es-MX" dirty="0" err="1">
                <a:solidFill>
                  <a:schemeClr val="bg1"/>
                </a:solidFill>
              </a:rPr>
              <a:t>Relationship</a:t>
            </a:r>
            <a:r>
              <a:rPr lang="es-MX" dirty="0">
                <a:solidFill>
                  <a:schemeClr val="bg1"/>
                </a:solidFill>
              </a:rPr>
              <a:t> </a:t>
            </a:r>
            <a:r>
              <a:rPr lang="es-MX" dirty="0" err="1">
                <a:solidFill>
                  <a:schemeClr val="bg1"/>
                </a:solidFill>
              </a:rPr>
              <a:t>Diagram</a:t>
            </a:r>
            <a:r>
              <a:rPr lang="es-MX" dirty="0">
                <a:solidFill>
                  <a:schemeClr val="bg1"/>
                </a:solidFill>
              </a:rPr>
              <a:t> and </a:t>
            </a:r>
            <a:r>
              <a:rPr lang="es-MX" dirty="0" err="1">
                <a:solidFill>
                  <a:schemeClr val="bg1"/>
                </a:solidFill>
              </a:rPr>
              <a:t>using</a:t>
            </a:r>
            <a:r>
              <a:rPr lang="es-MX" dirty="0">
                <a:solidFill>
                  <a:schemeClr val="bg1"/>
                </a:solidFill>
              </a:rPr>
              <a:t> SQL to créate </a:t>
            </a:r>
            <a:r>
              <a:rPr lang="es-MX" dirty="0" err="1">
                <a:solidFill>
                  <a:schemeClr val="bg1"/>
                </a:solidFill>
              </a:rPr>
              <a:t>database</a:t>
            </a:r>
            <a:r>
              <a:rPr lang="es-MX" dirty="0">
                <a:solidFill>
                  <a:schemeClr val="bg1"/>
                </a:solidFill>
              </a:rPr>
              <a:t> tables</a:t>
            </a:r>
          </a:p>
        </p:txBody>
      </p:sp>
    </p:spTree>
    <p:extLst>
      <p:ext uri="{BB962C8B-B14F-4D97-AF65-F5344CB8AC3E}">
        <p14:creationId xmlns:p14="http://schemas.microsoft.com/office/powerpoint/2010/main" val="53308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323359" y="487078"/>
            <a:ext cx="6303600" cy="770400"/>
          </a:xfrm>
          <a:prstGeom prst="rect">
            <a:avLst/>
          </a:prstGeom>
        </p:spPr>
        <p:txBody>
          <a:bodyPr spcFirstLastPara="1" wrap="square" lIns="121900" tIns="121900" rIns="121900" bIns="121900" anchor="b" anchorCtr="0">
            <a:noAutofit/>
          </a:bodyPr>
          <a:lstStyle/>
          <a:p>
            <a:r>
              <a:rPr lang="en" sz="3200" dirty="0"/>
              <a:t>Analysis Tableau</a:t>
            </a:r>
            <a:endParaRPr sz="3200" dirty="0"/>
          </a:p>
        </p:txBody>
      </p:sp>
      <p:sp>
        <p:nvSpPr>
          <p:cNvPr id="715" name="Google Shape;715;p34"/>
          <p:cNvSpPr txBox="1"/>
          <p:nvPr/>
        </p:nvSpPr>
        <p:spPr>
          <a:xfrm>
            <a:off x="6932803" y="1492649"/>
            <a:ext cx="4260264" cy="5208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000" kern="0" dirty="0">
                <a:solidFill>
                  <a:srgbClr val="FFFFFF"/>
                </a:solidFill>
                <a:latin typeface="Share Tech"/>
                <a:ea typeface="Share Tech"/>
                <a:cs typeface="Share Tech"/>
                <a:sym typeface="Share Tech"/>
              </a:rPr>
              <a:t>TOP RATED VALUES</a:t>
            </a:r>
            <a:endParaRPr sz="2000" kern="0" dirty="0">
              <a:solidFill>
                <a:srgbClr val="FFFFFF"/>
              </a:solidFill>
              <a:latin typeface="Share Tech"/>
              <a:ea typeface="Share Tech"/>
              <a:cs typeface="Share Tech"/>
              <a:sym typeface="Share Tech"/>
            </a:endParaRPr>
          </a:p>
        </p:txBody>
      </p:sp>
      <p:grpSp>
        <p:nvGrpSpPr>
          <p:cNvPr id="974" name="Google Shape;974;p34"/>
          <p:cNvGrpSpPr/>
          <p:nvPr/>
        </p:nvGrpSpPr>
        <p:grpSpPr>
          <a:xfrm>
            <a:off x="10361803" y="2264301"/>
            <a:ext cx="451803" cy="2686209"/>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81" name="Google Shape;981;p34"/>
          <p:cNvGrpSpPr/>
          <p:nvPr/>
        </p:nvGrpSpPr>
        <p:grpSpPr>
          <a:xfrm>
            <a:off x="9003635" y="2264301"/>
            <a:ext cx="450943" cy="2686209"/>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90" name="Google Shape;990;p34"/>
          <p:cNvGrpSpPr/>
          <p:nvPr/>
        </p:nvGrpSpPr>
        <p:grpSpPr>
          <a:xfrm>
            <a:off x="7645467" y="2264301"/>
            <a:ext cx="450943" cy="2686209"/>
            <a:chOff x="6048625" y="1698225"/>
            <a:chExt cx="338207" cy="2014657"/>
          </a:xfrm>
        </p:grpSpPr>
        <p:sp>
          <p:nvSpPr>
            <p:cNvPr id="991"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95" name="Google Shape;995;p34"/>
          <p:cNvSpPr/>
          <p:nvPr/>
        </p:nvSpPr>
        <p:spPr>
          <a:xfrm>
            <a:off x="1524267" y="5690433"/>
            <a:ext cx="185200" cy="1852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34"/>
          <p:cNvSpPr/>
          <p:nvPr/>
        </p:nvSpPr>
        <p:spPr>
          <a:xfrm>
            <a:off x="3746767" y="5690433"/>
            <a:ext cx="185200" cy="185200"/>
          </a:xfrm>
          <a:prstGeom prst="rect">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34"/>
          <p:cNvSpPr txBox="1">
            <a:spLocks noGrp="1"/>
          </p:cNvSpPr>
          <p:nvPr>
            <p:ph type="subTitle" idx="4294967295"/>
          </p:nvPr>
        </p:nvSpPr>
        <p:spPr>
          <a:xfrm>
            <a:off x="1539265" y="5891233"/>
            <a:ext cx="12116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sz="1600" dirty="0"/>
              <a:t>Monterrey</a:t>
            </a:r>
            <a:endParaRPr sz="1600" dirty="0"/>
          </a:p>
        </p:txBody>
      </p:sp>
      <p:sp>
        <p:nvSpPr>
          <p:cNvPr id="998" name="Google Shape;998;p34"/>
          <p:cNvSpPr txBox="1">
            <a:spLocks noGrp="1"/>
          </p:cNvSpPr>
          <p:nvPr>
            <p:ph type="subTitle" idx="4294967295"/>
          </p:nvPr>
        </p:nvSpPr>
        <p:spPr>
          <a:xfrm>
            <a:off x="3086967" y="5891233"/>
            <a:ext cx="1504800" cy="520800"/>
          </a:xfrm>
          <a:prstGeom prst="rect">
            <a:avLst/>
          </a:prstGeom>
        </p:spPr>
        <p:txBody>
          <a:bodyPr spcFirstLastPara="1" wrap="square" lIns="121900" tIns="121900" rIns="121900" bIns="121900" anchor="b" anchorCtr="0">
            <a:noAutofit/>
          </a:bodyPr>
          <a:lstStyle/>
          <a:p>
            <a:pPr marL="0" indent="0">
              <a:lnSpc>
                <a:spcPct val="100000"/>
              </a:lnSpc>
              <a:buNone/>
            </a:pPr>
            <a:r>
              <a:rPr lang="es-MX" dirty="0" err="1"/>
              <a:t>Mexico</a:t>
            </a:r>
            <a:r>
              <a:rPr lang="es-MX" dirty="0"/>
              <a:t> City</a:t>
            </a:r>
            <a:endParaRPr dirty="0"/>
          </a:p>
        </p:txBody>
      </p:sp>
      <p:sp>
        <p:nvSpPr>
          <p:cNvPr id="999" name="Google Shape;999;p34"/>
          <p:cNvSpPr txBox="1">
            <a:spLocks noGrp="1"/>
          </p:cNvSpPr>
          <p:nvPr>
            <p:ph type="subTitle" idx="4294967295"/>
          </p:nvPr>
        </p:nvSpPr>
        <p:spPr>
          <a:xfrm>
            <a:off x="7265133"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Guadalajara</a:t>
            </a:r>
            <a:endParaRPr sz="1400" dirty="0"/>
          </a:p>
        </p:txBody>
      </p:sp>
      <p:sp>
        <p:nvSpPr>
          <p:cNvPr id="1000" name="Google Shape;1000;p34"/>
          <p:cNvSpPr txBox="1">
            <a:spLocks noGrp="1"/>
          </p:cNvSpPr>
          <p:nvPr>
            <p:ph type="subTitle" idx="4294967295"/>
          </p:nvPr>
        </p:nvSpPr>
        <p:spPr>
          <a:xfrm>
            <a:off x="8476733" y="5522633"/>
            <a:ext cx="15048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Monterrey</a:t>
            </a:r>
            <a:endParaRPr sz="1400" dirty="0"/>
          </a:p>
        </p:txBody>
      </p:sp>
      <p:sp>
        <p:nvSpPr>
          <p:cNvPr id="1001" name="Google Shape;1001;p34"/>
          <p:cNvSpPr txBox="1">
            <a:spLocks noGrp="1"/>
          </p:cNvSpPr>
          <p:nvPr>
            <p:ph type="subTitle" idx="4294967295"/>
          </p:nvPr>
        </p:nvSpPr>
        <p:spPr>
          <a:xfrm>
            <a:off x="9981467" y="55226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1400" dirty="0"/>
              <a:t>Mexico City</a:t>
            </a:r>
            <a:endParaRPr sz="1400" dirty="0"/>
          </a:p>
        </p:txBody>
      </p:sp>
      <p:sp>
        <p:nvSpPr>
          <p:cNvPr id="1002" name="Google Shape;1002;p34"/>
          <p:cNvSpPr txBox="1">
            <a:spLocks noGrp="1"/>
          </p:cNvSpPr>
          <p:nvPr>
            <p:ph type="subTitle" idx="4294967295"/>
          </p:nvPr>
        </p:nvSpPr>
        <p:spPr>
          <a:xfrm>
            <a:off x="7265133"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1"/>
                </a:solidFill>
                <a:latin typeface="Share Tech"/>
                <a:ea typeface="Share Tech"/>
                <a:cs typeface="Share Tech"/>
                <a:sym typeface="Share Tech"/>
              </a:rPr>
              <a:t>20%</a:t>
            </a:r>
            <a:endParaRPr sz="2933" dirty="0">
              <a:solidFill>
                <a:schemeClr val="accent1"/>
              </a:solidFill>
              <a:latin typeface="Share Tech"/>
              <a:ea typeface="Share Tech"/>
              <a:cs typeface="Share Tech"/>
              <a:sym typeface="Share Tech"/>
            </a:endParaRPr>
          </a:p>
        </p:txBody>
      </p:sp>
      <p:sp>
        <p:nvSpPr>
          <p:cNvPr id="1003" name="Google Shape;1003;p34"/>
          <p:cNvSpPr txBox="1">
            <a:spLocks noGrp="1"/>
          </p:cNvSpPr>
          <p:nvPr>
            <p:ph type="subTitle" idx="4294967295"/>
          </p:nvPr>
        </p:nvSpPr>
        <p:spPr>
          <a:xfrm>
            <a:off x="8623300"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2"/>
                </a:solidFill>
                <a:latin typeface="Share Tech"/>
                <a:ea typeface="Share Tech"/>
                <a:cs typeface="Share Tech"/>
                <a:sym typeface="Share Tech"/>
              </a:rPr>
              <a:t>40%</a:t>
            </a:r>
            <a:endParaRPr sz="2933" dirty="0">
              <a:solidFill>
                <a:schemeClr val="accent2"/>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9981467" y="5141533"/>
            <a:ext cx="1211600" cy="520800"/>
          </a:xfrm>
          <a:prstGeom prst="rect">
            <a:avLst/>
          </a:prstGeom>
        </p:spPr>
        <p:txBody>
          <a:bodyPr spcFirstLastPara="1" wrap="square" lIns="121900" tIns="121900" rIns="121900" bIns="121900" anchor="b" anchorCtr="0">
            <a:noAutofit/>
          </a:bodyPr>
          <a:lstStyle/>
          <a:p>
            <a:pPr marL="0" indent="0" algn="ctr">
              <a:lnSpc>
                <a:spcPct val="100000"/>
              </a:lnSpc>
              <a:buNone/>
            </a:pPr>
            <a:r>
              <a:rPr lang="en" sz="2933" dirty="0">
                <a:solidFill>
                  <a:schemeClr val="accent3"/>
                </a:solidFill>
                <a:latin typeface="Share Tech"/>
                <a:ea typeface="Share Tech"/>
                <a:cs typeface="Share Tech"/>
                <a:sym typeface="Share Tech"/>
              </a:rPr>
              <a:t>30%</a:t>
            </a:r>
            <a:endParaRPr sz="2933" dirty="0">
              <a:solidFill>
                <a:schemeClr val="accent3"/>
              </a:solidFill>
              <a:latin typeface="Share Tech"/>
              <a:ea typeface="Share Tech"/>
              <a:cs typeface="Share Tech"/>
              <a:sym typeface="Share Tech"/>
            </a:endParaRPr>
          </a:p>
        </p:txBody>
      </p:sp>
      <p:sp>
        <p:nvSpPr>
          <p:cNvPr id="2" name="Google Shape;998;p34">
            <a:extLst>
              <a:ext uri="{FF2B5EF4-FFF2-40B4-BE49-F238E27FC236}">
                <a16:creationId xmlns:a16="http://schemas.microsoft.com/office/drawing/2014/main" id="{7A0A2CE1-B9A0-EA5B-E1CC-83B7A6E1B96B}"/>
              </a:ext>
            </a:extLst>
          </p:cNvPr>
          <p:cNvSpPr txBox="1">
            <a:spLocks/>
          </p:cNvSpPr>
          <p:nvPr/>
        </p:nvSpPr>
        <p:spPr>
          <a:xfrm>
            <a:off x="5007966" y="5891233"/>
            <a:ext cx="1504800" cy="520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marL="0" indent="0">
              <a:lnSpc>
                <a:spcPct val="100000"/>
              </a:lnSpc>
              <a:buFont typeface="Maven Pro"/>
              <a:buNone/>
            </a:pPr>
            <a:r>
              <a:rPr lang="es-MX" kern="0" dirty="0"/>
              <a:t>Guadalajara</a:t>
            </a:r>
          </a:p>
        </p:txBody>
      </p:sp>
      <p:sp>
        <p:nvSpPr>
          <p:cNvPr id="3" name="Freeform 196">
            <a:extLst>
              <a:ext uri="{FF2B5EF4-FFF2-40B4-BE49-F238E27FC236}">
                <a16:creationId xmlns:a16="http://schemas.microsoft.com/office/drawing/2014/main" id="{7A5CCA0F-449D-A7BE-0857-EEF98F8EF612}"/>
              </a:ext>
            </a:extLst>
          </p:cNvPr>
          <p:cNvSpPr>
            <a:spLocks/>
          </p:cNvSpPr>
          <p:nvPr/>
        </p:nvSpPr>
        <p:spPr bwMode="gray">
          <a:xfrm>
            <a:off x="1650553" y="1334900"/>
            <a:ext cx="4038019" cy="3507711"/>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solidFill>
            <a:srgbClr val="E6E6E6"/>
          </a:solidFill>
          <a:ln w="3175" cap="flat" cmpd="sng">
            <a:solidFill>
              <a:srgbClr val="E6E6E6"/>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dirty="0">
              <a:solidFill>
                <a:schemeClr val="accent2">
                  <a:lumMod val="75000"/>
                </a:schemeClr>
              </a:solidFill>
            </a:endParaRPr>
          </a:p>
        </p:txBody>
      </p:sp>
      <p:cxnSp>
        <p:nvCxnSpPr>
          <p:cNvPr id="4" name="Straight Connector 306">
            <a:extLst>
              <a:ext uri="{FF2B5EF4-FFF2-40B4-BE49-F238E27FC236}">
                <a16:creationId xmlns:a16="http://schemas.microsoft.com/office/drawing/2014/main" id="{590FA2B6-6516-965E-02A5-7088A5505370}"/>
              </a:ext>
            </a:extLst>
          </p:cNvPr>
          <p:cNvCxnSpPr>
            <a:cxnSpLocks/>
          </p:cNvCxnSpPr>
          <p:nvPr/>
        </p:nvCxnSpPr>
        <p:spPr>
          <a:xfrm rot="5400000" flipH="1" flipV="1">
            <a:off x="1697655" y="3135594"/>
            <a:ext cx="2783599" cy="2067399"/>
          </a:xfrm>
          <a:prstGeom prst="curvedConnector3">
            <a:avLst>
              <a:gd name="adj1" fmla="val 95579"/>
            </a:avLst>
          </a:prstGeom>
          <a:ln w="222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Freeform 310">
            <a:extLst>
              <a:ext uri="{FF2B5EF4-FFF2-40B4-BE49-F238E27FC236}">
                <a16:creationId xmlns:a16="http://schemas.microsoft.com/office/drawing/2014/main" id="{CE977F6E-EAA7-87FC-2A31-43D316A68504}"/>
              </a:ext>
            </a:extLst>
          </p:cNvPr>
          <p:cNvSpPr>
            <a:spLocks/>
          </p:cNvSpPr>
          <p:nvPr/>
        </p:nvSpPr>
        <p:spPr bwMode="auto">
          <a:xfrm rot="188463">
            <a:off x="2252614" y="3490139"/>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Google Shape;988;p34">
            <a:extLst>
              <a:ext uri="{FF2B5EF4-FFF2-40B4-BE49-F238E27FC236}">
                <a16:creationId xmlns:a16="http://schemas.microsoft.com/office/drawing/2014/main" id="{F7CA9B46-A4ED-35A3-4BF9-5088874E4A62}"/>
              </a:ext>
            </a:extLst>
          </p:cNvPr>
          <p:cNvSpPr/>
          <p:nvPr/>
        </p:nvSpPr>
        <p:spPr>
          <a:xfrm>
            <a:off x="9024470" y="2566849"/>
            <a:ext cx="430108" cy="185060"/>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Google Shape;979;p34">
            <a:extLst>
              <a:ext uri="{FF2B5EF4-FFF2-40B4-BE49-F238E27FC236}">
                <a16:creationId xmlns:a16="http://schemas.microsoft.com/office/drawing/2014/main" id="{CC5F08A0-06CD-E5E4-DB20-CCA1F26565A7}"/>
              </a:ext>
            </a:extLst>
          </p:cNvPr>
          <p:cNvSpPr/>
          <p:nvPr/>
        </p:nvSpPr>
        <p:spPr>
          <a:xfrm>
            <a:off x="10383498" y="3226574"/>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979;p34">
            <a:extLst>
              <a:ext uri="{FF2B5EF4-FFF2-40B4-BE49-F238E27FC236}">
                <a16:creationId xmlns:a16="http://schemas.microsoft.com/office/drawing/2014/main" id="{CDE3519A-A9C1-99C0-33C0-87713EDCC5F6}"/>
              </a:ext>
            </a:extLst>
          </p:cNvPr>
          <p:cNvSpPr/>
          <p:nvPr/>
        </p:nvSpPr>
        <p:spPr>
          <a:xfrm>
            <a:off x="10383498" y="2963635"/>
            <a:ext cx="430108" cy="184267"/>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 name="Straight Connector 306">
            <a:extLst>
              <a:ext uri="{FF2B5EF4-FFF2-40B4-BE49-F238E27FC236}">
                <a16:creationId xmlns:a16="http://schemas.microsoft.com/office/drawing/2014/main" id="{35C48371-EAA6-A27C-7BD5-3DBB4ED7EB8F}"/>
              </a:ext>
            </a:extLst>
          </p:cNvPr>
          <p:cNvCxnSpPr>
            <a:cxnSpLocks/>
          </p:cNvCxnSpPr>
          <p:nvPr/>
        </p:nvCxnSpPr>
        <p:spPr>
          <a:xfrm rot="10800000">
            <a:off x="3086968" y="3578235"/>
            <a:ext cx="2673399" cy="2084099"/>
          </a:xfrm>
          <a:prstGeom prst="curvedConnector3">
            <a:avLst>
              <a:gd name="adj1" fmla="val 50000"/>
            </a:avLst>
          </a:prstGeom>
          <a:ln w="28575">
            <a:solidFill>
              <a:schemeClr val="tx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310">
            <a:extLst>
              <a:ext uri="{FF2B5EF4-FFF2-40B4-BE49-F238E27FC236}">
                <a16:creationId xmlns:a16="http://schemas.microsoft.com/office/drawing/2014/main" id="{D3BFABD4-3B98-2339-D7B4-1A2F51AE83F7}"/>
              </a:ext>
            </a:extLst>
          </p:cNvPr>
          <p:cNvSpPr>
            <a:spLocks/>
          </p:cNvSpPr>
          <p:nvPr/>
        </p:nvSpPr>
        <p:spPr bwMode="auto">
          <a:xfrm rot="19321985">
            <a:off x="4386481" y="4806167"/>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21" name="Straight Connector 306">
            <a:extLst>
              <a:ext uri="{FF2B5EF4-FFF2-40B4-BE49-F238E27FC236}">
                <a16:creationId xmlns:a16="http://schemas.microsoft.com/office/drawing/2014/main" id="{9C23AF5B-AE3A-7D2E-6272-87F41E3C95F3}"/>
              </a:ext>
            </a:extLst>
          </p:cNvPr>
          <p:cNvCxnSpPr>
            <a:cxnSpLocks/>
          </p:cNvCxnSpPr>
          <p:nvPr/>
        </p:nvCxnSpPr>
        <p:spPr>
          <a:xfrm rot="5400000" flipH="1" flipV="1">
            <a:off x="2861066" y="4590601"/>
            <a:ext cx="1619124" cy="244940"/>
          </a:xfrm>
          <a:prstGeom prst="curvedConnector3">
            <a:avLst>
              <a:gd name="adj1" fmla="val 50000"/>
            </a:avLst>
          </a:prstGeom>
          <a:ln w="2540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Freeform 310">
            <a:extLst>
              <a:ext uri="{FF2B5EF4-FFF2-40B4-BE49-F238E27FC236}">
                <a16:creationId xmlns:a16="http://schemas.microsoft.com/office/drawing/2014/main" id="{0F001B71-157D-CC70-A977-0768A94A01D5}"/>
              </a:ext>
            </a:extLst>
          </p:cNvPr>
          <p:cNvSpPr>
            <a:spLocks/>
          </p:cNvSpPr>
          <p:nvPr/>
        </p:nvSpPr>
        <p:spPr bwMode="auto">
          <a:xfrm rot="1595082">
            <a:off x="3527687" y="4543908"/>
            <a:ext cx="283750" cy="301785"/>
          </a:xfrm>
          <a:custGeom>
            <a:avLst/>
            <a:gdLst>
              <a:gd name="T0" fmla="*/ 186 w 472"/>
              <a:gd name="T1" fmla="*/ 42 h 502"/>
              <a:gd name="T2" fmla="*/ 182 w 472"/>
              <a:gd name="T3" fmla="*/ 50 h 502"/>
              <a:gd name="T4" fmla="*/ 178 w 472"/>
              <a:gd name="T5" fmla="*/ 68 h 502"/>
              <a:gd name="T6" fmla="*/ 184 w 472"/>
              <a:gd name="T7" fmla="*/ 144 h 502"/>
              <a:gd name="T8" fmla="*/ 184 w 472"/>
              <a:gd name="T9" fmla="*/ 152 h 502"/>
              <a:gd name="T10" fmla="*/ 176 w 472"/>
              <a:gd name="T11" fmla="*/ 166 h 502"/>
              <a:gd name="T12" fmla="*/ 26 w 472"/>
              <a:gd name="T13" fmla="*/ 262 h 502"/>
              <a:gd name="T14" fmla="*/ 20 w 472"/>
              <a:gd name="T15" fmla="*/ 268 h 502"/>
              <a:gd name="T16" fmla="*/ 6 w 472"/>
              <a:gd name="T17" fmla="*/ 282 h 502"/>
              <a:gd name="T18" fmla="*/ 2 w 472"/>
              <a:gd name="T19" fmla="*/ 292 h 502"/>
              <a:gd name="T20" fmla="*/ 0 w 472"/>
              <a:gd name="T21" fmla="*/ 298 h 502"/>
              <a:gd name="T22" fmla="*/ 6 w 472"/>
              <a:gd name="T23" fmla="*/ 304 h 502"/>
              <a:gd name="T24" fmla="*/ 180 w 472"/>
              <a:gd name="T25" fmla="*/ 256 h 502"/>
              <a:gd name="T26" fmla="*/ 186 w 472"/>
              <a:gd name="T27" fmla="*/ 254 h 502"/>
              <a:gd name="T28" fmla="*/ 198 w 472"/>
              <a:gd name="T29" fmla="*/ 262 h 502"/>
              <a:gd name="T30" fmla="*/ 218 w 472"/>
              <a:gd name="T31" fmla="*/ 392 h 502"/>
              <a:gd name="T32" fmla="*/ 218 w 472"/>
              <a:gd name="T33" fmla="*/ 400 h 502"/>
              <a:gd name="T34" fmla="*/ 212 w 472"/>
              <a:gd name="T35" fmla="*/ 416 h 502"/>
              <a:gd name="T36" fmla="*/ 170 w 472"/>
              <a:gd name="T37" fmla="*/ 450 h 502"/>
              <a:gd name="T38" fmla="*/ 158 w 472"/>
              <a:gd name="T39" fmla="*/ 462 h 502"/>
              <a:gd name="T40" fmla="*/ 150 w 472"/>
              <a:gd name="T41" fmla="*/ 476 h 502"/>
              <a:gd name="T42" fmla="*/ 150 w 472"/>
              <a:gd name="T43" fmla="*/ 486 h 502"/>
              <a:gd name="T44" fmla="*/ 162 w 472"/>
              <a:gd name="T45" fmla="*/ 486 h 502"/>
              <a:gd name="T46" fmla="*/ 214 w 472"/>
              <a:gd name="T47" fmla="*/ 472 h 502"/>
              <a:gd name="T48" fmla="*/ 228 w 472"/>
              <a:gd name="T49" fmla="*/ 472 h 502"/>
              <a:gd name="T50" fmla="*/ 234 w 472"/>
              <a:gd name="T51" fmla="*/ 480 h 502"/>
              <a:gd name="T52" fmla="*/ 238 w 472"/>
              <a:gd name="T53" fmla="*/ 492 h 502"/>
              <a:gd name="T54" fmla="*/ 242 w 472"/>
              <a:gd name="T55" fmla="*/ 500 h 502"/>
              <a:gd name="T56" fmla="*/ 250 w 472"/>
              <a:gd name="T57" fmla="*/ 500 h 502"/>
              <a:gd name="T58" fmla="*/ 254 w 472"/>
              <a:gd name="T59" fmla="*/ 492 h 502"/>
              <a:gd name="T60" fmla="*/ 258 w 472"/>
              <a:gd name="T61" fmla="*/ 482 h 502"/>
              <a:gd name="T62" fmla="*/ 264 w 472"/>
              <a:gd name="T63" fmla="*/ 472 h 502"/>
              <a:gd name="T64" fmla="*/ 278 w 472"/>
              <a:gd name="T65" fmla="*/ 472 h 502"/>
              <a:gd name="T66" fmla="*/ 320 w 472"/>
              <a:gd name="T67" fmla="*/ 482 h 502"/>
              <a:gd name="T68" fmla="*/ 332 w 472"/>
              <a:gd name="T69" fmla="*/ 484 h 502"/>
              <a:gd name="T70" fmla="*/ 338 w 472"/>
              <a:gd name="T71" fmla="*/ 478 h 502"/>
              <a:gd name="T72" fmla="*/ 338 w 472"/>
              <a:gd name="T73" fmla="*/ 474 h 502"/>
              <a:gd name="T74" fmla="*/ 324 w 472"/>
              <a:gd name="T75" fmla="*/ 458 h 502"/>
              <a:gd name="T76" fmla="*/ 274 w 472"/>
              <a:gd name="T77" fmla="*/ 420 h 502"/>
              <a:gd name="T78" fmla="*/ 264 w 472"/>
              <a:gd name="T79" fmla="*/ 406 h 502"/>
              <a:gd name="T80" fmla="*/ 262 w 472"/>
              <a:gd name="T81" fmla="*/ 390 h 502"/>
              <a:gd name="T82" fmla="*/ 276 w 472"/>
              <a:gd name="T83" fmla="*/ 272 h 502"/>
              <a:gd name="T84" fmla="*/ 284 w 472"/>
              <a:gd name="T85" fmla="*/ 260 h 502"/>
              <a:gd name="T86" fmla="*/ 298 w 472"/>
              <a:gd name="T87" fmla="*/ 258 h 502"/>
              <a:gd name="T88" fmla="*/ 458 w 472"/>
              <a:gd name="T89" fmla="*/ 292 h 502"/>
              <a:gd name="T90" fmla="*/ 470 w 472"/>
              <a:gd name="T91" fmla="*/ 290 h 502"/>
              <a:gd name="T92" fmla="*/ 472 w 472"/>
              <a:gd name="T93" fmla="*/ 282 h 502"/>
              <a:gd name="T94" fmla="*/ 468 w 472"/>
              <a:gd name="T95" fmla="*/ 276 h 502"/>
              <a:gd name="T96" fmla="*/ 458 w 472"/>
              <a:gd name="T97" fmla="*/ 264 h 502"/>
              <a:gd name="T98" fmla="*/ 294 w 472"/>
              <a:gd name="T99" fmla="*/ 168 h 502"/>
              <a:gd name="T100" fmla="*/ 286 w 472"/>
              <a:gd name="T101" fmla="*/ 164 h 502"/>
              <a:gd name="T102" fmla="*/ 278 w 472"/>
              <a:gd name="T103" fmla="*/ 148 h 502"/>
              <a:gd name="T104" fmla="*/ 274 w 472"/>
              <a:gd name="T105" fmla="*/ 70 h 502"/>
              <a:gd name="T106" fmla="*/ 274 w 472"/>
              <a:gd name="T107" fmla="*/ 62 h 502"/>
              <a:gd name="T108" fmla="*/ 266 w 472"/>
              <a:gd name="T109" fmla="*/ 44 h 502"/>
              <a:gd name="T110" fmla="*/ 234 w 472"/>
              <a:gd name="T111" fmla="*/ 6 h 502"/>
              <a:gd name="T112" fmla="*/ 228 w 472"/>
              <a:gd name="T113" fmla="*/ 2 h 502"/>
              <a:gd name="T114" fmla="*/ 216 w 472"/>
              <a:gd name="T115" fmla="*/ 2 h 502"/>
              <a:gd name="T116" fmla="*/ 212 w 472"/>
              <a:gd name="T117" fmla="*/ 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02">
                <a:moveTo>
                  <a:pt x="212" y="8"/>
                </a:moveTo>
                <a:lnTo>
                  <a:pt x="186" y="42"/>
                </a:lnTo>
                <a:lnTo>
                  <a:pt x="186" y="42"/>
                </a:lnTo>
                <a:lnTo>
                  <a:pt x="182" y="50"/>
                </a:lnTo>
                <a:lnTo>
                  <a:pt x="180" y="58"/>
                </a:lnTo>
                <a:lnTo>
                  <a:pt x="178" y="68"/>
                </a:lnTo>
                <a:lnTo>
                  <a:pt x="178" y="78"/>
                </a:lnTo>
                <a:lnTo>
                  <a:pt x="184" y="144"/>
                </a:lnTo>
                <a:lnTo>
                  <a:pt x="184" y="144"/>
                </a:lnTo>
                <a:lnTo>
                  <a:pt x="184" y="152"/>
                </a:lnTo>
                <a:lnTo>
                  <a:pt x="180" y="160"/>
                </a:lnTo>
                <a:lnTo>
                  <a:pt x="176" y="166"/>
                </a:lnTo>
                <a:lnTo>
                  <a:pt x="170" y="172"/>
                </a:lnTo>
                <a:lnTo>
                  <a:pt x="26" y="262"/>
                </a:lnTo>
                <a:lnTo>
                  <a:pt x="26" y="262"/>
                </a:lnTo>
                <a:lnTo>
                  <a:pt x="20" y="268"/>
                </a:lnTo>
                <a:lnTo>
                  <a:pt x="12" y="274"/>
                </a:lnTo>
                <a:lnTo>
                  <a:pt x="6" y="282"/>
                </a:lnTo>
                <a:lnTo>
                  <a:pt x="2" y="290"/>
                </a:lnTo>
                <a:lnTo>
                  <a:pt x="2" y="292"/>
                </a:lnTo>
                <a:lnTo>
                  <a:pt x="2" y="292"/>
                </a:lnTo>
                <a:lnTo>
                  <a:pt x="0" y="298"/>
                </a:lnTo>
                <a:lnTo>
                  <a:pt x="2" y="302"/>
                </a:lnTo>
                <a:lnTo>
                  <a:pt x="6" y="304"/>
                </a:lnTo>
                <a:lnTo>
                  <a:pt x="14" y="304"/>
                </a:lnTo>
                <a:lnTo>
                  <a:pt x="180" y="256"/>
                </a:lnTo>
                <a:lnTo>
                  <a:pt x="180" y="256"/>
                </a:lnTo>
                <a:lnTo>
                  <a:pt x="186" y="254"/>
                </a:lnTo>
                <a:lnTo>
                  <a:pt x="194" y="256"/>
                </a:lnTo>
                <a:lnTo>
                  <a:pt x="198" y="262"/>
                </a:lnTo>
                <a:lnTo>
                  <a:pt x="200" y="268"/>
                </a:lnTo>
                <a:lnTo>
                  <a:pt x="218" y="392"/>
                </a:lnTo>
                <a:lnTo>
                  <a:pt x="218" y="392"/>
                </a:lnTo>
                <a:lnTo>
                  <a:pt x="218" y="400"/>
                </a:lnTo>
                <a:lnTo>
                  <a:pt x="216" y="408"/>
                </a:lnTo>
                <a:lnTo>
                  <a:pt x="212" y="416"/>
                </a:lnTo>
                <a:lnTo>
                  <a:pt x="206" y="422"/>
                </a:lnTo>
                <a:lnTo>
                  <a:pt x="170" y="450"/>
                </a:lnTo>
                <a:lnTo>
                  <a:pt x="170" y="450"/>
                </a:lnTo>
                <a:lnTo>
                  <a:pt x="158" y="462"/>
                </a:lnTo>
                <a:lnTo>
                  <a:pt x="150" y="476"/>
                </a:lnTo>
                <a:lnTo>
                  <a:pt x="150" y="476"/>
                </a:lnTo>
                <a:lnTo>
                  <a:pt x="148" y="482"/>
                </a:lnTo>
                <a:lnTo>
                  <a:pt x="150" y="486"/>
                </a:lnTo>
                <a:lnTo>
                  <a:pt x="154" y="486"/>
                </a:lnTo>
                <a:lnTo>
                  <a:pt x="162" y="486"/>
                </a:lnTo>
                <a:lnTo>
                  <a:pt x="214" y="472"/>
                </a:lnTo>
                <a:lnTo>
                  <a:pt x="214" y="472"/>
                </a:lnTo>
                <a:lnTo>
                  <a:pt x="222" y="470"/>
                </a:lnTo>
                <a:lnTo>
                  <a:pt x="228" y="472"/>
                </a:lnTo>
                <a:lnTo>
                  <a:pt x="232" y="476"/>
                </a:lnTo>
                <a:lnTo>
                  <a:pt x="234" y="480"/>
                </a:lnTo>
                <a:lnTo>
                  <a:pt x="234" y="480"/>
                </a:lnTo>
                <a:lnTo>
                  <a:pt x="238" y="492"/>
                </a:lnTo>
                <a:lnTo>
                  <a:pt x="242" y="500"/>
                </a:lnTo>
                <a:lnTo>
                  <a:pt x="242" y="500"/>
                </a:lnTo>
                <a:lnTo>
                  <a:pt x="246" y="502"/>
                </a:lnTo>
                <a:lnTo>
                  <a:pt x="250" y="500"/>
                </a:lnTo>
                <a:lnTo>
                  <a:pt x="250" y="500"/>
                </a:lnTo>
                <a:lnTo>
                  <a:pt x="254" y="492"/>
                </a:lnTo>
                <a:lnTo>
                  <a:pt x="258" y="482"/>
                </a:lnTo>
                <a:lnTo>
                  <a:pt x="258" y="482"/>
                </a:lnTo>
                <a:lnTo>
                  <a:pt x="260" y="476"/>
                </a:lnTo>
                <a:lnTo>
                  <a:pt x="264" y="472"/>
                </a:lnTo>
                <a:lnTo>
                  <a:pt x="270" y="472"/>
                </a:lnTo>
                <a:lnTo>
                  <a:pt x="278" y="472"/>
                </a:lnTo>
                <a:lnTo>
                  <a:pt x="320" y="482"/>
                </a:lnTo>
                <a:lnTo>
                  <a:pt x="320" y="482"/>
                </a:lnTo>
                <a:lnTo>
                  <a:pt x="326" y="484"/>
                </a:lnTo>
                <a:lnTo>
                  <a:pt x="332" y="484"/>
                </a:lnTo>
                <a:lnTo>
                  <a:pt x="336" y="482"/>
                </a:lnTo>
                <a:lnTo>
                  <a:pt x="338" y="478"/>
                </a:lnTo>
                <a:lnTo>
                  <a:pt x="338" y="478"/>
                </a:lnTo>
                <a:lnTo>
                  <a:pt x="338" y="474"/>
                </a:lnTo>
                <a:lnTo>
                  <a:pt x="334" y="468"/>
                </a:lnTo>
                <a:lnTo>
                  <a:pt x="324" y="458"/>
                </a:lnTo>
                <a:lnTo>
                  <a:pt x="274" y="420"/>
                </a:lnTo>
                <a:lnTo>
                  <a:pt x="274" y="420"/>
                </a:lnTo>
                <a:lnTo>
                  <a:pt x="268" y="414"/>
                </a:lnTo>
                <a:lnTo>
                  <a:pt x="264" y="406"/>
                </a:lnTo>
                <a:lnTo>
                  <a:pt x="262" y="398"/>
                </a:lnTo>
                <a:lnTo>
                  <a:pt x="262" y="390"/>
                </a:lnTo>
                <a:lnTo>
                  <a:pt x="276" y="272"/>
                </a:lnTo>
                <a:lnTo>
                  <a:pt x="276" y="272"/>
                </a:lnTo>
                <a:lnTo>
                  <a:pt x="280" y="266"/>
                </a:lnTo>
                <a:lnTo>
                  <a:pt x="284" y="260"/>
                </a:lnTo>
                <a:lnTo>
                  <a:pt x="290" y="258"/>
                </a:lnTo>
                <a:lnTo>
                  <a:pt x="298" y="258"/>
                </a:lnTo>
                <a:lnTo>
                  <a:pt x="458" y="292"/>
                </a:lnTo>
                <a:lnTo>
                  <a:pt x="458" y="292"/>
                </a:lnTo>
                <a:lnTo>
                  <a:pt x="466" y="292"/>
                </a:lnTo>
                <a:lnTo>
                  <a:pt x="470" y="290"/>
                </a:lnTo>
                <a:lnTo>
                  <a:pt x="472" y="286"/>
                </a:lnTo>
                <a:lnTo>
                  <a:pt x="472" y="282"/>
                </a:lnTo>
                <a:lnTo>
                  <a:pt x="472" y="282"/>
                </a:lnTo>
                <a:lnTo>
                  <a:pt x="468" y="276"/>
                </a:lnTo>
                <a:lnTo>
                  <a:pt x="464" y="270"/>
                </a:lnTo>
                <a:lnTo>
                  <a:pt x="458" y="264"/>
                </a:lnTo>
                <a:lnTo>
                  <a:pt x="450" y="258"/>
                </a:lnTo>
                <a:lnTo>
                  <a:pt x="294" y="168"/>
                </a:lnTo>
                <a:lnTo>
                  <a:pt x="294" y="168"/>
                </a:lnTo>
                <a:lnTo>
                  <a:pt x="286" y="164"/>
                </a:lnTo>
                <a:lnTo>
                  <a:pt x="282" y="156"/>
                </a:lnTo>
                <a:lnTo>
                  <a:pt x="278" y="148"/>
                </a:lnTo>
                <a:lnTo>
                  <a:pt x="276" y="140"/>
                </a:lnTo>
                <a:lnTo>
                  <a:pt x="274" y="70"/>
                </a:lnTo>
                <a:lnTo>
                  <a:pt x="274" y="70"/>
                </a:lnTo>
                <a:lnTo>
                  <a:pt x="274" y="62"/>
                </a:lnTo>
                <a:lnTo>
                  <a:pt x="270" y="52"/>
                </a:lnTo>
                <a:lnTo>
                  <a:pt x="266" y="44"/>
                </a:lnTo>
                <a:lnTo>
                  <a:pt x="262" y="36"/>
                </a:lnTo>
                <a:lnTo>
                  <a:pt x="234" y="6"/>
                </a:lnTo>
                <a:lnTo>
                  <a:pt x="234" y="6"/>
                </a:lnTo>
                <a:lnTo>
                  <a:pt x="228" y="2"/>
                </a:lnTo>
                <a:lnTo>
                  <a:pt x="222" y="0"/>
                </a:lnTo>
                <a:lnTo>
                  <a:pt x="216" y="2"/>
                </a:lnTo>
                <a:lnTo>
                  <a:pt x="212" y="8"/>
                </a:lnTo>
                <a:lnTo>
                  <a:pt x="212" y="8"/>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GB" dirty="0">
              <a:solidFill>
                <a:schemeClr val="tx2">
                  <a:lumMod val="50000"/>
                </a:schemeClr>
              </a:solidFill>
            </a:endParaRPr>
          </a:p>
        </p:txBody>
      </p:sp>
      <p:sp>
        <p:nvSpPr>
          <p:cNvPr id="26" name="CuadroTexto 25">
            <a:extLst>
              <a:ext uri="{FF2B5EF4-FFF2-40B4-BE49-F238E27FC236}">
                <a16:creationId xmlns:a16="http://schemas.microsoft.com/office/drawing/2014/main" id="{BE0DED6E-4438-5152-0D0D-EC71FB8E6284}"/>
              </a:ext>
            </a:extLst>
          </p:cNvPr>
          <p:cNvSpPr txBox="1"/>
          <p:nvPr/>
        </p:nvSpPr>
        <p:spPr>
          <a:xfrm>
            <a:off x="4351872" y="2452540"/>
            <a:ext cx="2673400" cy="369332"/>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indent="0">
              <a:lnSpc>
                <a:spcPct val="100000"/>
              </a:lnSpc>
              <a:spcBef>
                <a:spcPts val="0"/>
              </a:spcBef>
              <a:spcAft>
                <a:spcPts val="0"/>
              </a:spcAft>
              <a:buClr>
                <a:schemeClr val="lt1"/>
              </a:buClr>
              <a:buSzPts val="1800"/>
              <a:buFont typeface="Maven Pro"/>
              <a:buNone/>
              <a:defRPr b="0" i="0" u="none" strike="noStrike" cap="none">
                <a:solidFill>
                  <a:schemeClr val="lt1"/>
                </a:solidFill>
                <a:latin typeface="Maven Pro"/>
                <a:ea typeface="Maven Pro"/>
                <a:cs typeface="Maven Pro"/>
                <a:sym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sym typeface="Maven Pro"/>
              </a:defRPr>
            </a:lvl9pPr>
          </a:lstStyle>
          <a:p>
            <a:pPr algn="ctr"/>
            <a:r>
              <a:rPr lang="en-US" sz="1400" dirty="0"/>
              <a:t>Distribution behaviors in the main cities in Mexico</a:t>
            </a:r>
            <a:endParaRPr lang="es-MX" sz="1400" dirty="0"/>
          </a:p>
        </p:txBody>
      </p:sp>
      <p:sp>
        <p:nvSpPr>
          <p:cNvPr id="27" name="CuadroTexto 26">
            <a:extLst>
              <a:ext uri="{FF2B5EF4-FFF2-40B4-BE49-F238E27FC236}">
                <a16:creationId xmlns:a16="http://schemas.microsoft.com/office/drawing/2014/main" id="{DF4A244B-D0E2-F133-FF9E-EDCD02758AD2}"/>
              </a:ext>
            </a:extLst>
          </p:cNvPr>
          <p:cNvSpPr txBox="1"/>
          <p:nvPr/>
        </p:nvSpPr>
        <p:spPr>
          <a:xfrm>
            <a:off x="860557" y="4093003"/>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121,813,713</a:t>
            </a:r>
          </a:p>
        </p:txBody>
      </p:sp>
      <p:sp>
        <p:nvSpPr>
          <p:cNvPr id="28" name="CuadroTexto 27">
            <a:extLst>
              <a:ext uri="{FF2B5EF4-FFF2-40B4-BE49-F238E27FC236}">
                <a16:creationId xmlns:a16="http://schemas.microsoft.com/office/drawing/2014/main" id="{0A82AD6A-5C4C-C792-D99C-F4D941244048}"/>
              </a:ext>
            </a:extLst>
          </p:cNvPr>
          <p:cNvSpPr txBox="1"/>
          <p:nvPr/>
        </p:nvSpPr>
        <p:spPr>
          <a:xfrm>
            <a:off x="2370836" y="4896566"/>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121,811,023</a:t>
            </a:r>
          </a:p>
        </p:txBody>
      </p:sp>
      <p:sp>
        <p:nvSpPr>
          <p:cNvPr id="29" name="CuadroTexto 28">
            <a:extLst>
              <a:ext uri="{FF2B5EF4-FFF2-40B4-BE49-F238E27FC236}">
                <a16:creationId xmlns:a16="http://schemas.microsoft.com/office/drawing/2014/main" id="{11B157C5-28FA-91E8-763B-090DA9FBA4C0}"/>
              </a:ext>
            </a:extLst>
          </p:cNvPr>
          <p:cNvSpPr txBox="1"/>
          <p:nvPr/>
        </p:nvSpPr>
        <p:spPr>
          <a:xfrm>
            <a:off x="5156034" y="5354571"/>
            <a:ext cx="1317496" cy="30777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RPr lang="es-MX"/>
            </a:defPPr>
            <a:lvl1pPr marR="0" lvl="0" indent="0" algn="ctr">
              <a:lnSpc>
                <a:spcPct val="100000"/>
              </a:lnSpc>
              <a:spcBef>
                <a:spcPts val="0"/>
              </a:spcBef>
              <a:spcAft>
                <a:spcPts val="0"/>
              </a:spcAft>
              <a:buClr>
                <a:schemeClr val="lt1"/>
              </a:buClr>
              <a:buSzPts val="1800"/>
              <a:buFont typeface="Maven Pro"/>
              <a:buNone/>
              <a:defRPr sz="1400" b="0" i="0" u="none" strike="noStrike" cap="none">
                <a:solidFill>
                  <a:schemeClr val="lt1"/>
                </a:solidFill>
                <a:latin typeface="Maven Pro"/>
                <a:ea typeface="Maven Pro"/>
                <a:cs typeface="Maven Pro"/>
              </a:defRPr>
            </a:lvl1pPr>
            <a:lvl2pPr marL="914400" marR="0" lvl="1"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2pPr>
            <a:lvl3pPr marL="1371600" marR="0" lvl="2"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3pPr>
            <a:lvl4pPr marL="1828800" marR="0" lvl="3"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4pPr>
            <a:lvl5pPr marL="2286000" marR="0" lvl="4"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5pPr>
            <a:lvl6pPr marL="2743200" marR="0" lvl="5"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6pPr>
            <a:lvl7pPr marL="3200400" marR="0" lvl="6"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7pPr>
            <a:lvl8pPr marL="3657600" marR="0" lvl="7" indent="-317500">
              <a:lnSpc>
                <a:spcPct val="115000"/>
              </a:lnSpc>
              <a:spcBef>
                <a:spcPts val="1600"/>
              </a:spcBef>
              <a:spcAft>
                <a:spcPts val="0"/>
              </a:spcAft>
              <a:buClr>
                <a:schemeClr val="lt1"/>
              </a:buClr>
              <a:buSzPts val="1400"/>
              <a:buFont typeface="Maven Pro"/>
              <a:buChar char="○"/>
              <a:defRPr sz="1867" b="0" i="0" u="none" strike="noStrike" cap="none">
                <a:solidFill>
                  <a:schemeClr val="lt1"/>
                </a:solidFill>
                <a:latin typeface="Maven Pro"/>
                <a:ea typeface="Maven Pro"/>
                <a:cs typeface="Maven Pro"/>
              </a:defRPr>
            </a:lvl8pPr>
            <a:lvl9pPr marL="4114800" marR="0" lvl="8" indent="-317500">
              <a:lnSpc>
                <a:spcPct val="115000"/>
              </a:lnSpc>
              <a:spcBef>
                <a:spcPts val="1600"/>
              </a:spcBef>
              <a:spcAft>
                <a:spcPts val="1600"/>
              </a:spcAft>
              <a:buClr>
                <a:schemeClr val="lt1"/>
              </a:buClr>
              <a:buSzPts val="1400"/>
              <a:buFont typeface="Maven Pro"/>
              <a:buChar char="■"/>
              <a:defRPr sz="1867" b="0" i="0" u="none" strike="noStrike" cap="none">
                <a:solidFill>
                  <a:schemeClr val="lt1"/>
                </a:solidFill>
                <a:latin typeface="Maven Pro"/>
                <a:ea typeface="Maven Pro"/>
                <a:cs typeface="Maven Pro"/>
              </a:defRPr>
            </a:lvl9pPr>
          </a:lstStyle>
          <a:p>
            <a:r>
              <a:rPr lang="es-MX" dirty="0"/>
              <a:t>73,084,023</a:t>
            </a: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382</Words>
  <Application>Microsoft Office PowerPoint</Application>
  <PresentationFormat>Panorámica</PresentationFormat>
  <Paragraphs>67</Paragraphs>
  <Slides>12</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12</vt:i4>
      </vt:variant>
    </vt:vector>
  </HeadingPairs>
  <TitlesOfParts>
    <vt:vector size="22" baseType="lpstr">
      <vt:lpstr>Advent Pro SemiBold</vt:lpstr>
      <vt:lpstr>Arial</vt:lpstr>
      <vt:lpstr>Calibri</vt:lpstr>
      <vt:lpstr>Fira Sans Condensed Medium</vt:lpstr>
      <vt:lpstr>Fira Sans Extra Condensed Medium</vt:lpstr>
      <vt:lpstr>Livvic Light</vt:lpstr>
      <vt:lpstr>Maven Pro</vt:lpstr>
      <vt:lpstr>Nunito Light</vt:lpstr>
      <vt:lpstr>Share Tech</vt:lpstr>
      <vt:lpstr>Data Science Consulting by Slidesgo</vt:lpstr>
      <vt:lpstr>DATA CONSULTING</vt:lpstr>
      <vt:lpstr>Our Company</vt:lpstr>
      <vt:lpstr>TARGET</vt:lpstr>
      <vt:lpstr>Understanding the Problem</vt:lpstr>
      <vt:lpstr>Presentación de PowerPoint</vt:lpstr>
      <vt:lpstr>Excel Analysis</vt:lpstr>
      <vt:lpstr>Python</vt:lpstr>
      <vt:lpstr>PostgreSQL / PG Admin / ERD</vt:lpstr>
      <vt:lpstr>Analysis Tableau</vt:lpstr>
      <vt:lpstr>HTML</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CONSULTING</dc:title>
  <dc:creator>Pamela c</dc:creator>
  <cp:lastModifiedBy>Alejandro Madrigal</cp:lastModifiedBy>
  <cp:revision>7</cp:revision>
  <dcterms:created xsi:type="dcterms:W3CDTF">2023-03-16T16:45:02Z</dcterms:created>
  <dcterms:modified xsi:type="dcterms:W3CDTF">2023-03-16T23:24:59Z</dcterms:modified>
</cp:coreProperties>
</file>