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3"/>
  </p:notesMasterIdLst>
  <p:handoutMasterIdLst>
    <p:handoutMasterId r:id="rId34"/>
  </p:handoutMasterIdLst>
  <p:sldIdLst>
    <p:sldId id="257" r:id="rId2"/>
    <p:sldId id="292" r:id="rId3"/>
    <p:sldId id="389" r:id="rId4"/>
    <p:sldId id="390" r:id="rId5"/>
    <p:sldId id="391" r:id="rId6"/>
    <p:sldId id="392" r:id="rId7"/>
    <p:sldId id="393" r:id="rId8"/>
    <p:sldId id="394" r:id="rId9"/>
    <p:sldId id="396" r:id="rId10"/>
    <p:sldId id="395" r:id="rId11"/>
    <p:sldId id="400" r:id="rId12"/>
    <p:sldId id="397" r:id="rId13"/>
    <p:sldId id="398" r:id="rId14"/>
    <p:sldId id="399" r:id="rId15"/>
    <p:sldId id="402" r:id="rId16"/>
    <p:sldId id="401" r:id="rId17"/>
    <p:sldId id="403" r:id="rId18"/>
    <p:sldId id="404" r:id="rId19"/>
    <p:sldId id="405" r:id="rId20"/>
    <p:sldId id="407" r:id="rId21"/>
    <p:sldId id="406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388" r:id="rId32"/>
  </p:sldIdLst>
  <p:sldSz cx="9144000" cy="6858000" type="screen4x3"/>
  <p:notesSz cx="6858000" cy="9144000"/>
  <p:custDataLst>
    <p:tags r:id="rId3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79C"/>
    <a:srgbClr val="00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94681" autoAdjust="0"/>
  </p:normalViewPr>
  <p:slideViewPr>
    <p:cSldViewPr>
      <p:cViewPr varScale="1">
        <p:scale>
          <a:sx n="88" d="100"/>
          <a:sy n="88" d="100"/>
        </p:scale>
        <p:origin x="6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C7670DF-3ECF-42E1-A36F-C7BCCD3E6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3829AD-C0D2-4452-B46D-DF2EB715B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7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Rational means</a:t>
            </a:r>
            <a:r>
              <a:rPr lang="en-US" altLang="ko-KR" baseline="0" dirty="0" smtClean="0"/>
              <a:t> here objective facts.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829AD-C0D2-4452-B46D-DF2EB715B5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4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127-5A39-460E-9FB3-B5D293F9DB5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549E-479E-4A16-8999-5566D11EE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7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127-5A39-460E-9FB3-B5D293F9DB5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549E-479E-4A16-8999-5566D11EE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3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127-5A39-460E-9FB3-B5D293F9DB5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549E-479E-4A16-8999-5566D11EE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5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0" y="6583363"/>
            <a:ext cx="2438400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00" b="1" i="1" dirty="0" smtClean="0">
                <a:latin typeface="Times New Roman" pitchFamily="18" charset="0"/>
              </a:rPr>
              <a:t>MGMT236</a:t>
            </a:r>
            <a:r>
              <a:rPr lang="en-US" sz="1000" b="1" i="1" baseline="0" dirty="0" smtClean="0">
                <a:latin typeface="Times New Roman" pitchFamily="18" charset="0"/>
              </a:rPr>
              <a:t> Logistics Management</a:t>
            </a:r>
            <a:endParaRPr lang="en-US" sz="1000" b="1" i="1" dirty="0">
              <a:latin typeface="Times New Roman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924800" cy="1447800"/>
          </a:xfrm>
          <a:prstGeom prst="rect">
            <a:avLst/>
          </a:prstGeom>
          <a:gradFill flip="none" rotWithShape="1">
            <a:gsLst>
              <a:gs pos="0">
                <a:srgbClr val="003300"/>
              </a:gs>
              <a:gs pos="100000">
                <a:schemeClr val="accent1">
                  <a:shade val="67500"/>
                  <a:satMod val="115000"/>
                  <a:lumMod val="92000"/>
                  <a:alpha val="82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cap="sq">
            <a:noFill/>
            <a:beve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6858000" y="6611779"/>
            <a:ext cx="2286000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00" b="1" i="1" dirty="0" smtClean="0">
                <a:latin typeface="Times New Roman" pitchFamily="18" charset="0"/>
              </a:rPr>
              <a:t>      Chapter 10 Global Supply Chain</a:t>
            </a:r>
            <a:endParaRPr lang="en-US" sz="1000" b="1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31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127-5A39-460E-9FB3-B5D293F9DB5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549E-479E-4A16-8999-5566D11EE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1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127-5A39-460E-9FB3-B5D293F9DB5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549E-479E-4A16-8999-5566D11EE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4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127-5A39-460E-9FB3-B5D293F9DB5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549E-479E-4A16-8999-5566D11EE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3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127-5A39-460E-9FB3-B5D293F9DB5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549E-479E-4A16-8999-5566D11EE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1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127-5A39-460E-9FB3-B5D293F9DB5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549E-479E-4A16-8999-5566D11EE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6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127-5A39-460E-9FB3-B5D293F9DB5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549E-479E-4A16-8999-5566D11EE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1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127-5A39-460E-9FB3-B5D293F9DB5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549E-479E-4A16-8999-5566D11EE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3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127-5A39-460E-9FB3-B5D293F9DB5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549E-479E-4A16-8999-5566D11EE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2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1127-5A39-460E-9FB3-B5D293F9DB5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549E-479E-4A16-8999-5566D11EEB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971800" y="2743200"/>
            <a:ext cx="184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 userDrawn="1"/>
        </p:nvSpPr>
        <p:spPr>
          <a:xfrm>
            <a:off x="177800" y="152400"/>
            <a:ext cx="8686800" cy="1336040"/>
          </a:xfrm>
          <a:prstGeom prst="rect">
            <a:avLst/>
          </a:prstGeom>
          <a:noFill/>
          <a:ln cap="sq">
            <a:noFill/>
            <a:beve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>
                    <a:lumMod val="20000"/>
                    <a:lumOff val="80000"/>
                  </a:schemeClr>
                </a:solidFill>
                <a:latin typeface="Arial Black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sz="4800" dirty="0">
              <a:latin typeface="+mj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8334375" y="6583363"/>
            <a:ext cx="809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b="1">
                <a:latin typeface="Times New Roman" pitchFamily="18" charset="0"/>
                <a:ea typeface="ＭＳ Ｐゴシック"/>
                <a:cs typeface="ＭＳ Ｐゴシック"/>
              </a:rPr>
              <a:t>1-</a:t>
            </a:r>
            <a:fld id="{D52A79FF-6B01-410E-BFC3-2CB8C15708AA}" type="slidenum">
              <a:rPr lang="en-US" sz="1000" b="1">
                <a:latin typeface="Times New Roman" pitchFamily="18" charset="0"/>
                <a:ea typeface="ＭＳ Ｐゴシック"/>
                <a:cs typeface="ＭＳ Ｐゴシック"/>
              </a:rPr>
              <a:pPr algn="r">
                <a:defRPr/>
              </a:pPr>
              <a:t>‹#›</a:t>
            </a:fld>
            <a:endParaRPr lang="en-US" sz="1000" b="1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4579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0"/>
            <a:ext cx="8077200" cy="2133600"/>
          </a:xfrm>
        </p:spPr>
        <p:txBody>
          <a:bodyPr>
            <a:noAutofit/>
          </a:bodyPr>
          <a:lstStyle/>
          <a:p>
            <a:pPr algn="ctr" latinLnBrk="0"/>
            <a:r>
              <a:rPr lang="en-US" sz="4000" dirty="0" smtClean="0">
                <a:solidFill>
                  <a:srgbClr val="E6E6E6"/>
                </a:solidFill>
              </a:rPr>
              <a:t>CHAPTER 10: </a:t>
            </a:r>
            <a:br>
              <a:rPr lang="en-US" sz="4000" dirty="0" smtClean="0">
                <a:solidFill>
                  <a:srgbClr val="E6E6E6"/>
                </a:solidFill>
              </a:rPr>
            </a:br>
            <a:r>
              <a:rPr lang="en-US" sz="4000" dirty="0" smtClean="0">
                <a:solidFill>
                  <a:srgbClr val="E6E6E6"/>
                </a:solidFill>
              </a:rPr>
              <a:t>Global Supply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/>
              <a:t>Globalization </a:t>
            </a:r>
            <a:r>
              <a:rPr lang="en-US" sz="2400" dirty="0" smtClean="0"/>
              <a:t>Strategies</a:t>
            </a:r>
          </a:p>
          <a:p>
            <a:pPr lvl="1" latinLnBrk="0"/>
            <a:r>
              <a:rPr lang="en-US" sz="2100" dirty="0" smtClean="0"/>
              <a:t>Evolvement of no international strategy,</a:t>
            </a:r>
            <a:endParaRPr lang="en-US" sz="21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lvl="1" latinLnBrk="0"/>
            <a:endParaRPr lang="en-US" sz="21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"/>
          <a:stretch/>
        </p:blipFill>
        <p:spPr>
          <a:xfrm>
            <a:off x="3276600" y="2400569"/>
            <a:ext cx="4622655" cy="4152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14400" y="2400569"/>
            <a:ext cx="2971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/>
            <a:r>
              <a:rPr lang="en-US" altLang="ko-KR" sz="2100" dirty="0" smtClean="0"/>
              <a:t>Figure 10.1 Generic </a:t>
            </a:r>
            <a:r>
              <a:rPr lang="en-US" altLang="ko-KR" sz="2100" dirty="0"/>
              <a:t>international </a:t>
            </a:r>
            <a:r>
              <a:rPr lang="en-US" altLang="ko-KR" sz="2100" dirty="0" smtClean="0"/>
              <a:t>strategies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33503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/>
              <a:t>Globalization </a:t>
            </a:r>
            <a:r>
              <a:rPr lang="en-US" sz="2400" dirty="0" smtClean="0"/>
              <a:t>Strategies</a:t>
            </a:r>
          </a:p>
          <a:p>
            <a:pPr lvl="1" latinLnBrk="0"/>
            <a:r>
              <a:rPr lang="en-US" sz="2100" dirty="0" smtClean="0"/>
              <a:t>Advantages and disadvantages of globalization strategies</a:t>
            </a:r>
            <a:endParaRPr lang="en-US" sz="21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latinLnBrk="0"/>
            <a:endParaRPr lang="en-US" sz="2400" dirty="0" smtClean="0"/>
          </a:p>
          <a:p>
            <a:pPr latinLnBrk="0"/>
            <a:endParaRPr lang="en-US" sz="2400" dirty="0"/>
          </a:p>
          <a:p>
            <a:pPr lvl="1" latinLnBrk="0"/>
            <a:endParaRPr lang="en-US" sz="21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97885"/>
              </p:ext>
            </p:extLst>
          </p:nvPr>
        </p:nvGraphicFramePr>
        <p:xfrm>
          <a:off x="762000" y="2133600"/>
          <a:ext cx="8153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5234413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41532692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8581861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Global Strategies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Advantages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Disadvantages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531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No international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lvl="1" indent="-179388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dirty="0" smtClean="0"/>
                        <a:t>Focused on local market</a:t>
                      </a:r>
                    </a:p>
                    <a:p>
                      <a:pPr marL="179388" lvl="1" indent="-179388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dirty="0" smtClean="0"/>
                        <a:t>Minimum coordination efforts</a:t>
                      </a:r>
                    </a:p>
                    <a:p>
                      <a:pPr marL="179388" lvl="1" indent="-179388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dirty="0" smtClean="0"/>
                        <a:t>Cross functional decisions made by small group of executive managers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Growth limited to local markets</a:t>
                      </a:r>
                    </a:p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easy to respond to globally based customers</a:t>
                      </a:r>
                    </a:p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large enough to take advantage of economies of scale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5652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Multi-domestic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Focused on local market</a:t>
                      </a:r>
                    </a:p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coordination efforts</a:t>
                      </a:r>
                    </a:p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firm to focus on key growth markets while minimizing complexity across a large number of markets.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scalable</a:t>
                      </a:r>
                    </a:p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easy to respond to globally based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281812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Global operations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Focused on local market</a:t>
                      </a:r>
                    </a:p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 begins to take advantage of global brands and products</a:t>
                      </a:r>
                    </a:p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meet the unique needs of individual markets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scalable</a:t>
                      </a:r>
                    </a:p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easy to respond to globally based customers</a:t>
                      </a:r>
                    </a:p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synergies when working with global customers</a:t>
                      </a:r>
                    </a:p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drivers for global data and processes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85102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Transactional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 focus to facilitate global solution development and delivery</a:t>
                      </a:r>
                    </a:p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scalable to domestic and global firms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substantial coordination and information integration</a:t>
                      </a:r>
                    </a:p>
                    <a:p>
                      <a:pPr marL="179388" lvl="1" indent="-179388" algn="l" defTabSz="6858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Reduced ability to respond to market uniqueness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21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2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915400" cy="5029200"/>
          </a:xfrm>
        </p:spPr>
        <p:txBody>
          <a:bodyPr>
            <a:noAutofit/>
          </a:bodyPr>
          <a:lstStyle/>
          <a:p>
            <a:pPr latinLnBrk="0"/>
            <a:r>
              <a:rPr lang="en-US" sz="2000" dirty="0"/>
              <a:t>Globalization </a:t>
            </a:r>
            <a:r>
              <a:rPr lang="en-US" sz="2000" dirty="0" smtClean="0"/>
              <a:t>Strategies</a:t>
            </a:r>
          </a:p>
          <a:p>
            <a:pPr lvl="1" latinLnBrk="0"/>
            <a:r>
              <a:rPr lang="en-US" dirty="0" smtClean="0"/>
              <a:t>Comparison of global logistics and supply chain strategies with five factors </a:t>
            </a:r>
          </a:p>
          <a:p>
            <a:pPr lvl="2" latinLnBrk="0"/>
            <a:r>
              <a:rPr lang="en-US" sz="1600" dirty="0" smtClean="0"/>
              <a:t>Service focus, marketing strategy, delivery strategy, management strategy, and human resource strategy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69">
            <a:extLst>
              <a:ext uri="{FF2B5EF4-FFF2-40B4-BE49-F238E27FC236}">
                <a16:creationId xmlns:a16="http://schemas.microsoft.com/office/drawing/2014/main" id="{AAA5BEE6-DA92-4D94-B516-946D378DD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873928"/>
              </p:ext>
            </p:extLst>
          </p:nvPr>
        </p:nvGraphicFramePr>
        <p:xfrm>
          <a:off x="762000" y="2590800"/>
          <a:ext cx="8229601" cy="3981781"/>
        </p:xfrm>
        <a:graphic>
          <a:graphicData uri="http://schemas.openxmlformats.org/drawingml/2006/table">
            <a:tbl>
              <a:tblPr/>
              <a:tblGrid>
                <a:gridCol w="1370389">
                  <a:extLst>
                    <a:ext uri="{9D8B030D-6E8A-4147-A177-3AD203B41FA5}">
                      <a16:colId xmlns:a16="http://schemas.microsoft.com/office/drawing/2014/main" val="1914727024"/>
                    </a:ext>
                  </a:extLst>
                </a:gridCol>
                <a:gridCol w="1373296">
                  <a:extLst>
                    <a:ext uri="{9D8B030D-6E8A-4147-A177-3AD203B41FA5}">
                      <a16:colId xmlns:a16="http://schemas.microsoft.com/office/drawing/2014/main" val="1035741646"/>
                    </a:ext>
                  </a:extLst>
                </a:gridCol>
                <a:gridCol w="1371842">
                  <a:extLst>
                    <a:ext uri="{9D8B030D-6E8A-4147-A177-3AD203B41FA5}">
                      <a16:colId xmlns:a16="http://schemas.microsoft.com/office/drawing/2014/main" val="2847179171"/>
                    </a:ext>
                  </a:extLst>
                </a:gridCol>
                <a:gridCol w="1370389">
                  <a:extLst>
                    <a:ext uri="{9D8B030D-6E8A-4147-A177-3AD203B41FA5}">
                      <a16:colId xmlns:a16="http://schemas.microsoft.com/office/drawing/2014/main" val="1438978635"/>
                    </a:ext>
                  </a:extLst>
                </a:gridCol>
                <a:gridCol w="1373296">
                  <a:extLst>
                    <a:ext uri="{9D8B030D-6E8A-4147-A177-3AD203B41FA5}">
                      <a16:colId xmlns:a16="http://schemas.microsoft.com/office/drawing/2014/main" val="2954114396"/>
                    </a:ext>
                  </a:extLst>
                </a:gridCol>
                <a:gridCol w="1370389">
                  <a:extLst>
                    <a:ext uri="{9D8B030D-6E8A-4147-A177-3AD203B41FA5}">
                      <a16:colId xmlns:a16="http://schemas.microsoft.com/office/drawing/2014/main" val="1652838126"/>
                    </a:ext>
                  </a:extLst>
                </a:gridCol>
              </a:tblGrid>
              <a:tr h="65182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Development Stages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Service 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Marketing Strategy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Delivery Strategy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Management Strategy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Human Resource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59847"/>
                  </a:ext>
                </a:extLst>
              </a:tr>
              <a:tr h="83566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No international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Standard product for local 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Single strategy focused on local market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Direct to 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Single simple financials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Operated by entrepreneur with limited specialization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981583"/>
                  </a:ext>
                </a:extLst>
              </a:tr>
              <a:tr h="65182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Multi-domestic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Domestic marketing and delivery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Domestic customers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Collaboration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Transaction driven with integrated financials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Management with 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home country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74492"/>
                  </a:ext>
                </a:extLst>
              </a:tr>
              <a:tr h="10195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Global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Local market customization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Focused specific market areas which may cross international boundaries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Subsidiaries with local presence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Decentralized operations with local profit responsibility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Limited top management with international experience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643060"/>
                  </a:ext>
                </a:extLst>
              </a:tr>
              <a:tr h="65182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Transnational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Global branding and integrated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Global customers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Worldwide flow of key resources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Centralized planning in global sites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34290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796925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0271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14843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1941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23987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28559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International training and experience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25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5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9154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/>
              <a:t>Globalization </a:t>
            </a:r>
            <a:r>
              <a:rPr lang="en-US" sz="2400" dirty="0" smtClean="0"/>
              <a:t>Strategies</a:t>
            </a:r>
          </a:p>
          <a:p>
            <a:pPr lvl="1" latinLnBrk="0"/>
            <a:r>
              <a:rPr lang="en-US" sz="2100" dirty="0" smtClean="0"/>
              <a:t>Global strategies and logistics decisions</a:t>
            </a:r>
          </a:p>
          <a:p>
            <a:pPr lvl="2" latinLnBrk="0"/>
            <a:r>
              <a:rPr lang="en-US" sz="1800" dirty="0" smtClean="0"/>
              <a:t>Sourcing and resource choices are influenced by artificial constraints such as use restrictions, local content laws, or price surcharges.</a:t>
            </a:r>
          </a:p>
          <a:p>
            <a:pPr lvl="3" latinLnBrk="0"/>
            <a:r>
              <a:rPr lang="en-US" sz="1650" dirty="0" smtClean="0"/>
              <a:t>Use restriction – limitation </a:t>
            </a:r>
            <a:r>
              <a:rPr lang="en-US" altLang="ko-KR" sz="1650" dirty="0" smtClean="0"/>
              <a:t>imposed by </a:t>
            </a:r>
            <a:r>
              <a:rPr lang="en-US" sz="1650" dirty="0" smtClean="0"/>
              <a:t>government (chemical materials)</a:t>
            </a:r>
          </a:p>
          <a:p>
            <a:pPr lvl="3" latinLnBrk="0"/>
            <a:r>
              <a:rPr lang="en-US" sz="1650" dirty="0" smtClean="0"/>
              <a:t>Local content law – restriction to use resources within local economy. </a:t>
            </a:r>
          </a:p>
          <a:p>
            <a:pPr lvl="3" latinLnBrk="0"/>
            <a:r>
              <a:rPr lang="en-US" sz="1650" dirty="0" smtClean="0"/>
              <a:t>Price surcharges – duties (import taxes) or tariffs (duty rates)</a:t>
            </a:r>
          </a:p>
          <a:p>
            <a:pPr lvl="2" latinLnBrk="0"/>
            <a:r>
              <a:rPr lang="en-US" sz="1800" dirty="0" smtClean="0"/>
              <a:t>Logistics to support global operations increases planning complexity.</a:t>
            </a:r>
          </a:p>
          <a:p>
            <a:pPr lvl="3" latinLnBrk="0"/>
            <a:r>
              <a:rPr lang="en-US" sz="1650" dirty="0" smtClean="0"/>
              <a:t>Higher uncertainty, infrastructure constraints, time differences, language differences, and government restrictions</a:t>
            </a:r>
          </a:p>
          <a:p>
            <a:pPr lvl="2" latinLnBrk="0"/>
            <a:r>
              <a:rPr lang="en-US" sz="1800" dirty="0" smtClean="0"/>
              <a:t>Global operations extend domestic logistics systems and practices to a broad range of locations and operating environment. </a:t>
            </a:r>
          </a:p>
          <a:p>
            <a:pPr lvl="3" latinLnBrk="0"/>
            <a:endParaRPr lang="en-US" sz="165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9154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Managing the global supply chain</a:t>
            </a:r>
          </a:p>
          <a:p>
            <a:pPr lvl="1" latinLnBrk="0"/>
            <a:r>
              <a:rPr lang="en-US" sz="2100" dirty="0" smtClean="0"/>
              <a:t>Five differences between domestic and international operations.</a:t>
            </a:r>
          </a:p>
          <a:p>
            <a:pPr lvl="2" latinLnBrk="0"/>
            <a:r>
              <a:rPr lang="en-US" sz="1800" dirty="0" smtClean="0"/>
              <a:t>Performance cycle structure, operational considerations, information system integration, and alliances</a:t>
            </a:r>
          </a:p>
          <a:p>
            <a:pPr lvl="1" latinLnBrk="0"/>
            <a:r>
              <a:rPr lang="en-US" sz="2100" dirty="0" smtClean="0"/>
              <a:t>Performance cycle structure</a:t>
            </a:r>
          </a:p>
          <a:p>
            <a:pPr lvl="2" latinLnBrk="0"/>
            <a:r>
              <a:rPr lang="en-US" sz="1800" dirty="0" smtClean="0"/>
              <a:t>Domestic – 1 to 5 days transportation and 2 to 10 days of total performance cycles </a:t>
            </a:r>
          </a:p>
          <a:p>
            <a:pPr lvl="2" latinLnBrk="0"/>
            <a:r>
              <a:rPr lang="en-US" sz="1800" dirty="0" smtClean="0"/>
              <a:t>International – weeks to months of total performance cycles</a:t>
            </a:r>
          </a:p>
          <a:p>
            <a:pPr lvl="2" latinLnBrk="0"/>
            <a:r>
              <a:rPr lang="en-US" sz="1800" dirty="0" smtClean="0"/>
              <a:t>Reasons of longer cycle time</a:t>
            </a:r>
          </a:p>
          <a:p>
            <a:pPr lvl="3" latinLnBrk="0"/>
            <a:r>
              <a:rPr lang="en-US" sz="1650" dirty="0" smtClean="0"/>
              <a:t>Financing requirements, special packaging requirements, ocean freight scheduling, slow transit times, and customs clearance</a:t>
            </a:r>
          </a:p>
          <a:p>
            <a:pPr lvl="3" latinLnBrk="0"/>
            <a:r>
              <a:rPr lang="en-US" sz="1650" dirty="0" smtClean="0"/>
              <a:t>Security issues can require extra delay. </a:t>
            </a:r>
          </a:p>
          <a:p>
            <a:pPr lvl="3" latinLnBrk="0"/>
            <a:r>
              <a:rPr lang="en-US" sz="1650" dirty="0" smtClean="0"/>
              <a:t>Unbalance material moves – containers shortage from the US to Asia</a:t>
            </a:r>
          </a:p>
          <a:p>
            <a:pPr lvl="2" latinLnBrk="0"/>
            <a:r>
              <a:rPr lang="en-US" sz="1800" dirty="0" smtClean="0"/>
              <a:t>Less consistent and flexible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9154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/>
              <a:t>Managing the global supply chain</a:t>
            </a:r>
          </a:p>
          <a:p>
            <a:pPr lvl="1" latinLnBrk="0"/>
            <a:r>
              <a:rPr lang="en-US" sz="2100" dirty="0" smtClean="0"/>
              <a:t>Transportation</a:t>
            </a:r>
          </a:p>
          <a:p>
            <a:pPr lvl="2" latinLnBrk="0"/>
            <a:r>
              <a:rPr lang="en-US" sz="1800" dirty="0" smtClean="0"/>
              <a:t>International shipments require multi-modal transportation. </a:t>
            </a:r>
          </a:p>
          <a:p>
            <a:pPr lvl="3" latinLnBrk="0"/>
            <a:r>
              <a:rPr lang="en-US" sz="1650" dirty="0" smtClean="0"/>
              <a:t>Joint pricing and operating agreement are required.</a:t>
            </a:r>
          </a:p>
          <a:p>
            <a:pPr lvl="3" latinLnBrk="0"/>
            <a:r>
              <a:rPr lang="en-US" sz="1650" dirty="0" smtClean="0"/>
              <a:t>Initially controlled by government but deregulated.</a:t>
            </a:r>
          </a:p>
          <a:p>
            <a:pPr lvl="2" latinLnBrk="0"/>
            <a:r>
              <a:rPr lang="en-US" sz="1800" dirty="0" smtClean="0"/>
              <a:t>Influences of globalization to transportation industry</a:t>
            </a:r>
          </a:p>
          <a:p>
            <a:pPr lvl="3" latinLnBrk="0"/>
            <a:r>
              <a:rPr lang="en-US" sz="1650" dirty="0" smtClean="0"/>
              <a:t>Intermodal ownership and operation</a:t>
            </a:r>
          </a:p>
          <a:p>
            <a:pPr lvl="4" latinLnBrk="0"/>
            <a:r>
              <a:rPr lang="en-US" sz="1650" dirty="0" smtClean="0"/>
              <a:t>Deregulated intermodal ownership restrictions</a:t>
            </a:r>
          </a:p>
          <a:p>
            <a:pPr lvl="3" latinLnBrk="0"/>
            <a:r>
              <a:rPr lang="en-US" sz="1650" dirty="0" smtClean="0"/>
              <a:t>Privatization </a:t>
            </a:r>
          </a:p>
          <a:p>
            <a:pPr lvl="4" latinLnBrk="0"/>
            <a:r>
              <a:rPr lang="en-US" sz="1650" dirty="0" smtClean="0"/>
              <a:t>More flexible and efficient services available</a:t>
            </a:r>
          </a:p>
          <a:p>
            <a:pPr lvl="3" latinLnBrk="0"/>
            <a:r>
              <a:rPr lang="en-US" sz="1650" dirty="0" err="1" smtClean="0"/>
              <a:t>Cabotage</a:t>
            </a:r>
            <a:r>
              <a:rPr lang="en-US" sz="1650" dirty="0" smtClean="0"/>
              <a:t> and bilateral agreements</a:t>
            </a:r>
          </a:p>
          <a:p>
            <a:pPr lvl="4" latinLnBrk="0"/>
            <a:r>
              <a:rPr lang="en-US" sz="1650" dirty="0" smtClean="0"/>
              <a:t>Moving products and passengers between domestic ports</a:t>
            </a:r>
          </a:p>
          <a:p>
            <a:pPr lvl="4" latinLnBrk="0"/>
            <a:r>
              <a:rPr lang="en-US" sz="1650" dirty="0" smtClean="0"/>
              <a:t>Deregulated the usage restrictions </a:t>
            </a:r>
          </a:p>
          <a:p>
            <a:pPr lvl="3" latinLnBrk="0"/>
            <a:r>
              <a:rPr lang="en-US" sz="1650" dirty="0" smtClean="0"/>
              <a:t>Infrastructure constraints</a:t>
            </a:r>
          </a:p>
          <a:p>
            <a:pPr lvl="4" latinLnBrk="0"/>
            <a:r>
              <a:rPr lang="en-US" sz="1650" dirty="0" smtClean="0"/>
              <a:t>Significantly increased demands result in substantial congestions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9154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/>
              <a:t>Managing the global supply chain</a:t>
            </a:r>
          </a:p>
          <a:p>
            <a:pPr lvl="1" latinLnBrk="0"/>
            <a:r>
              <a:rPr lang="en-US" sz="2100" dirty="0" smtClean="0"/>
              <a:t>Operational considerations</a:t>
            </a:r>
          </a:p>
          <a:p>
            <a:pPr lvl="2" latinLnBrk="0"/>
            <a:r>
              <a:rPr lang="en-US" sz="1800" dirty="0" smtClean="0"/>
              <a:t>Requires multiple Languages for both product and documentation</a:t>
            </a:r>
          </a:p>
          <a:p>
            <a:pPr lvl="3" latinLnBrk="0"/>
            <a:r>
              <a:rPr lang="en-US" sz="1650" dirty="0" smtClean="0"/>
              <a:t>Multi-lingual documentation and postponement are used to reduce inventory requirements.</a:t>
            </a:r>
          </a:p>
          <a:p>
            <a:pPr lvl="4" latinLnBrk="0"/>
            <a:r>
              <a:rPr lang="en-US" sz="1650" dirty="0" smtClean="0"/>
              <a:t>E.g. Minimizing the use of language for products (Apple and IKEA) </a:t>
            </a:r>
          </a:p>
          <a:p>
            <a:pPr lvl="2" latinLnBrk="0"/>
            <a:r>
              <a:rPr lang="en-US" sz="1800" dirty="0" smtClean="0"/>
              <a:t>Unique national accommodations</a:t>
            </a:r>
          </a:p>
          <a:p>
            <a:pPr lvl="3" latinLnBrk="0"/>
            <a:r>
              <a:rPr lang="en-US" sz="1650" dirty="0" smtClean="0"/>
              <a:t>Performance features – product functionalities (e.g. speed or process constraints)</a:t>
            </a:r>
          </a:p>
          <a:p>
            <a:pPr lvl="3" latinLnBrk="0"/>
            <a:r>
              <a:rPr lang="en-US" sz="1650" dirty="0" smtClean="0"/>
              <a:t>Technical characteristics – power supply </a:t>
            </a:r>
            <a:r>
              <a:rPr lang="en-US" sz="1650" dirty="0" smtClean="0"/>
              <a:t>and </a:t>
            </a:r>
            <a:r>
              <a:rPr lang="en-US" sz="1650" dirty="0" smtClean="0"/>
              <a:t>documentation</a:t>
            </a:r>
          </a:p>
          <a:p>
            <a:pPr lvl="3" latinLnBrk="0"/>
            <a:r>
              <a:rPr lang="en-US" sz="1650" dirty="0" smtClean="0"/>
              <a:t>Environmental considerations - chemicals</a:t>
            </a:r>
          </a:p>
          <a:p>
            <a:pPr lvl="3" latinLnBrk="0"/>
            <a:r>
              <a:rPr lang="en-US" sz="1650" dirty="0" smtClean="0"/>
              <a:t>Safety requirements – automatic shutoffs and specialized documentation</a:t>
            </a:r>
          </a:p>
          <a:p>
            <a:pPr lvl="2" latinLnBrk="0"/>
            <a:r>
              <a:rPr lang="en-US" sz="1800" dirty="0" smtClean="0"/>
              <a:t>Sheer amount of documentation required</a:t>
            </a:r>
          </a:p>
          <a:p>
            <a:pPr lvl="3" latinLnBrk="0"/>
            <a:r>
              <a:rPr lang="en-US" sz="1650" dirty="0" smtClean="0"/>
              <a:t>Order contents, transportation, financing, and government control</a:t>
            </a:r>
          </a:p>
          <a:p>
            <a:pPr lvl="3" latinLnBrk="0"/>
            <a:r>
              <a:rPr lang="en-US" sz="1650" dirty="0" smtClean="0"/>
              <a:t>Table 10.4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9154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/>
              <a:t>Managing the global supply chain</a:t>
            </a:r>
          </a:p>
          <a:p>
            <a:pPr lvl="1" latinLnBrk="0"/>
            <a:r>
              <a:rPr lang="en-US" sz="2100" dirty="0" smtClean="0"/>
              <a:t>Operational considerations</a:t>
            </a:r>
          </a:p>
          <a:p>
            <a:pPr lvl="2" latinLnBrk="0"/>
            <a:r>
              <a:rPr lang="en-US" sz="1800" dirty="0" smtClean="0"/>
              <a:t>Sheer amount of documentation required (</a:t>
            </a:r>
            <a:r>
              <a:rPr lang="en-US" sz="1800" dirty="0" err="1" smtClean="0"/>
              <a:t>cont</a:t>
            </a:r>
            <a:r>
              <a:rPr lang="en-US" sz="1800" dirty="0" smtClean="0"/>
              <a:t>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7"/>
          <a:stretch/>
        </p:blipFill>
        <p:spPr>
          <a:xfrm>
            <a:off x="1066800" y="2743200"/>
            <a:ext cx="7391400" cy="38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9154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/>
              <a:t>Managing the global supply chain</a:t>
            </a:r>
          </a:p>
          <a:p>
            <a:pPr lvl="1" latinLnBrk="0"/>
            <a:r>
              <a:rPr lang="en-US" sz="2100" dirty="0" smtClean="0"/>
              <a:t>Operational considerations (</a:t>
            </a:r>
            <a:r>
              <a:rPr lang="en-US" sz="2100" dirty="0" err="1" smtClean="0"/>
              <a:t>cont</a:t>
            </a:r>
            <a:r>
              <a:rPr lang="en-US" sz="2100" dirty="0" smtClean="0"/>
              <a:t>)</a:t>
            </a:r>
          </a:p>
          <a:p>
            <a:pPr lvl="2" latinLnBrk="0"/>
            <a:r>
              <a:rPr lang="en-US" sz="1800" dirty="0" smtClean="0"/>
              <a:t>High incidence of countertrade (product return) and duty drawback (return) found in some international situations.</a:t>
            </a:r>
          </a:p>
          <a:p>
            <a:pPr lvl="3" latinLnBrk="0"/>
            <a:r>
              <a:rPr lang="en-US" sz="1650" dirty="0" smtClean="0"/>
              <a:t>Countertrade – upon agreement</a:t>
            </a:r>
          </a:p>
          <a:p>
            <a:pPr lvl="3" latinLnBrk="0"/>
            <a:r>
              <a:rPr lang="en-US" sz="1650" dirty="0" smtClean="0"/>
              <a:t>Duty drawback – when products return it should be processed. </a:t>
            </a:r>
          </a:p>
          <a:p>
            <a:pPr lvl="1" latinLnBrk="0"/>
            <a:r>
              <a:rPr lang="en-US" sz="2100" dirty="0" smtClean="0"/>
              <a:t>Information system integration</a:t>
            </a:r>
          </a:p>
          <a:p>
            <a:pPr lvl="2" latinLnBrk="0"/>
            <a:r>
              <a:rPr lang="en-US" sz="1800" dirty="0" smtClean="0"/>
              <a:t>Integration of information system across different countries required</a:t>
            </a:r>
          </a:p>
          <a:p>
            <a:pPr lvl="3" latinLnBrk="0"/>
            <a:r>
              <a:rPr lang="en-US" sz="1650" dirty="0" smtClean="0"/>
              <a:t>Global transaction or ERP integration</a:t>
            </a:r>
          </a:p>
          <a:p>
            <a:pPr lvl="3" latinLnBrk="0"/>
            <a:r>
              <a:rPr lang="en-US" sz="1650" dirty="0" smtClean="0"/>
              <a:t>Global planning system that is used for maximizing resource utilization</a:t>
            </a:r>
          </a:p>
          <a:p>
            <a:pPr lvl="1" latinLnBrk="0"/>
            <a:r>
              <a:rPr lang="en-US" sz="2100" dirty="0" smtClean="0"/>
              <a:t>Third-party alliances</a:t>
            </a:r>
          </a:p>
          <a:p>
            <a:pPr lvl="2" latinLnBrk="0"/>
            <a:r>
              <a:rPr lang="en-US" sz="1800" dirty="0" smtClean="0"/>
              <a:t>Alliances with carriers and special service providers are essential for global logistics</a:t>
            </a:r>
          </a:p>
          <a:p>
            <a:pPr lvl="2" latinLnBrk="0"/>
            <a:r>
              <a:rPr lang="en-US" sz="1800" dirty="0" smtClean="0"/>
              <a:t>Provides market access and expertise</a:t>
            </a:r>
          </a:p>
          <a:p>
            <a:pPr lvl="2" latinLnBrk="0"/>
            <a:r>
              <a:rPr lang="en-US" sz="1800" dirty="0" smtClean="0"/>
              <a:t>Reduces inherent global risks</a:t>
            </a:r>
          </a:p>
          <a:p>
            <a:pPr lvl="2" latinLnBrk="0"/>
            <a:endParaRPr lang="en-US" sz="18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Rational for international sourcing from low-cost countries</a:t>
            </a:r>
          </a:p>
          <a:p>
            <a:pPr lvl="1" latinLnBrk="0"/>
            <a:r>
              <a:rPr lang="en-US" sz="2100" dirty="0" smtClean="0"/>
              <a:t>Reducing manufacturing cost (low labor cost) results in increasing </a:t>
            </a:r>
            <a:r>
              <a:rPr lang="en-US" sz="2100" dirty="0"/>
              <a:t>logistics cost </a:t>
            </a:r>
          </a:p>
          <a:p>
            <a:pPr lvl="1" latinLnBrk="0"/>
            <a:r>
              <a:rPr lang="en-US" sz="2100" dirty="0" smtClean="0"/>
              <a:t>Reducing sourcing cost (low cost suppliers) results in </a:t>
            </a:r>
            <a:r>
              <a:rPr lang="en-US" sz="2100" dirty="0"/>
              <a:t>increasing competitive pressure on domestic </a:t>
            </a:r>
            <a:r>
              <a:rPr lang="en-US" sz="2100" dirty="0" smtClean="0"/>
              <a:t>suppliers.</a:t>
            </a:r>
            <a:endParaRPr lang="en-US" sz="2100" dirty="0"/>
          </a:p>
          <a:p>
            <a:pPr lvl="1" latinLnBrk="0"/>
            <a:r>
              <a:rPr lang="en-US" altLang="ko-KR" sz="2100" dirty="0"/>
              <a:t>Reducing sourcing cost (low cost suppliers) results </a:t>
            </a:r>
            <a:r>
              <a:rPr lang="en-US" altLang="ko-KR" sz="2100" dirty="0" smtClean="0"/>
              <a:t>in increasing the domestic supplier’s exposure (investment) to state-of-art product and process technologies.</a:t>
            </a:r>
          </a:p>
          <a:p>
            <a:pPr lvl="2" latinLnBrk="0"/>
            <a:r>
              <a:rPr lang="en-US" altLang="ko-KR" sz="1800" dirty="0" smtClean="0"/>
              <a:t>Without a pressure from suppliers of low cost countries, domestic suppliers will not invest new technologies due to significant assets tied up in older technologies.</a:t>
            </a:r>
          </a:p>
          <a:p>
            <a:pPr lvl="1" latinLnBrk="0"/>
            <a:r>
              <a:rPr lang="en-US" altLang="ko-KR" sz="2100" dirty="0" smtClean="0"/>
              <a:t>Sourcing is to establish a local presence to facilitate sales in the international country.  </a:t>
            </a:r>
            <a:endParaRPr lang="en-US" sz="21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Sourcing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763000" cy="5029200"/>
          </a:xfrm>
        </p:spPr>
        <p:txBody>
          <a:bodyPr>
            <a:noAutofit/>
          </a:bodyPr>
          <a:lstStyle/>
          <a:p>
            <a:pPr latinLnBrk="0"/>
            <a:r>
              <a:rPr lang="en-US" altLang="ko-KR" sz="2800" dirty="0"/>
              <a:t>Globalization became a main business environment regardless of sizes of firms. </a:t>
            </a:r>
            <a:endParaRPr lang="en-US" sz="2800" dirty="0" smtClean="0"/>
          </a:p>
          <a:p>
            <a:pPr latinLnBrk="0"/>
            <a:r>
              <a:rPr lang="en-US" sz="2800" dirty="0" smtClean="0"/>
              <a:t>Drivers of globalization (</a:t>
            </a:r>
            <a:r>
              <a:rPr lang="en-US" sz="2800" dirty="0" err="1" smtClean="0"/>
              <a:t>Simchi</a:t>
            </a:r>
            <a:r>
              <a:rPr lang="en-US" sz="2800" dirty="0" smtClean="0"/>
              <a:t>-Levi et al. 2003)</a:t>
            </a:r>
          </a:p>
          <a:p>
            <a:pPr lvl="1" latinLnBrk="0"/>
            <a:r>
              <a:rPr lang="en-US" sz="2500" dirty="0" smtClean="0"/>
              <a:t>Global cost forces – low wages, and supply advantages (parts and raw materials).</a:t>
            </a:r>
          </a:p>
          <a:p>
            <a:pPr lvl="1" latinLnBrk="0"/>
            <a:r>
              <a:rPr lang="en-US" sz="2500" dirty="0" smtClean="0"/>
              <a:t>Global market forces – products and assets.</a:t>
            </a:r>
          </a:p>
          <a:p>
            <a:pPr lvl="1" latinLnBrk="0"/>
            <a:r>
              <a:rPr lang="en-US" sz="2500" dirty="0" smtClean="0"/>
              <a:t>Technological forces – better access to technologies and management know-hows.</a:t>
            </a:r>
          </a:p>
          <a:p>
            <a:pPr latinLnBrk="0"/>
            <a:r>
              <a:rPr lang="en-US" sz="2800" dirty="0" smtClean="0"/>
              <a:t>Risks of globalization</a:t>
            </a:r>
          </a:p>
          <a:p>
            <a:pPr lvl="1" latinLnBrk="0"/>
            <a:r>
              <a:rPr lang="en-US" sz="2500" dirty="0" smtClean="0"/>
              <a:t>More demanding logistics operating environments</a:t>
            </a:r>
          </a:p>
          <a:p>
            <a:pPr lvl="1" latinLnBrk="0"/>
            <a:r>
              <a:rPr lang="en-US" sz="2500" dirty="0" smtClean="0"/>
              <a:t>Security considerations</a:t>
            </a:r>
          </a:p>
          <a:p>
            <a:pPr lvl="1" latinLnBrk="0"/>
            <a:r>
              <a:rPr lang="en-US" sz="2500" dirty="0" smtClean="0"/>
              <a:t>More complex total cost analyses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Economics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Challenges for low-cost-country sourcing</a:t>
            </a:r>
          </a:p>
          <a:p>
            <a:pPr lvl="1" latinLnBrk="0"/>
            <a:r>
              <a:rPr lang="en-US" sz="2100" dirty="0" smtClean="0"/>
              <a:t>Global sourcing has been extensively implemented in developed countries. But there are many issues and challenges that are further complicated by benefits and costs to different organizational units.</a:t>
            </a:r>
          </a:p>
          <a:p>
            <a:pPr lvl="1" latinLnBrk="0"/>
            <a:r>
              <a:rPr lang="en-US" sz="2100" dirty="0" smtClean="0"/>
              <a:t>First, identification of qualified and capable sources</a:t>
            </a:r>
          </a:p>
          <a:p>
            <a:pPr lvl="2" latinLnBrk="0"/>
            <a:r>
              <a:rPr lang="en-US" sz="1800" dirty="0" smtClean="0"/>
              <a:t>Ability to meet volume and seasonal fluctuating demands</a:t>
            </a:r>
          </a:p>
          <a:p>
            <a:pPr lvl="1" latinLnBrk="0"/>
            <a:r>
              <a:rPr lang="en-US" sz="2100" dirty="0" smtClean="0"/>
              <a:t>Second, protection of firm’s intellectual property</a:t>
            </a:r>
          </a:p>
          <a:p>
            <a:pPr lvl="2" latinLnBrk="0"/>
            <a:r>
              <a:rPr lang="en-US" sz="1800" dirty="0" smtClean="0"/>
              <a:t>Need to have legal constraints to protect product design and trading secrets</a:t>
            </a:r>
          </a:p>
          <a:p>
            <a:pPr lvl="1" latinLnBrk="0"/>
            <a:r>
              <a:rPr lang="en-US" sz="2100" dirty="0" smtClean="0"/>
              <a:t>Third, understanding import/export compliance issues</a:t>
            </a:r>
          </a:p>
          <a:p>
            <a:pPr lvl="2" latinLnBrk="0"/>
            <a:r>
              <a:rPr lang="en-US" sz="1800" dirty="0" smtClean="0"/>
              <a:t>Volume of commodities are enforced.</a:t>
            </a:r>
          </a:p>
          <a:p>
            <a:pPr lvl="2" latinLnBrk="0"/>
            <a:r>
              <a:rPr lang="en-US" sz="1800" dirty="0" smtClean="0"/>
              <a:t>Percentage of foreign-sourced materials are restricted.</a:t>
            </a:r>
          </a:p>
          <a:p>
            <a:pPr lvl="1" latinLnBrk="0"/>
            <a:endParaRPr lang="en-US" sz="2100" dirty="0" smtClean="0"/>
          </a:p>
          <a:p>
            <a:pPr lvl="2" latinLnBrk="0"/>
            <a:endParaRPr lang="en-US" sz="18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Sourcing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3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Challenges for low-cost-country sourcing (</a:t>
            </a:r>
            <a:r>
              <a:rPr lang="en-US" sz="2400" dirty="0" err="1" smtClean="0"/>
              <a:t>cont</a:t>
            </a:r>
            <a:r>
              <a:rPr lang="en-US" sz="2400" dirty="0" smtClean="0"/>
              <a:t>)</a:t>
            </a:r>
          </a:p>
          <a:p>
            <a:pPr lvl="1" latinLnBrk="0"/>
            <a:r>
              <a:rPr lang="en-US" sz="2000" dirty="0" smtClean="0"/>
              <a:t>Fourth, communication with suppliers and transportation companies</a:t>
            </a:r>
          </a:p>
          <a:p>
            <a:pPr lvl="2" latinLnBrk="0"/>
            <a:r>
              <a:rPr lang="en-US" sz="1600" dirty="0" smtClean="0"/>
              <a:t>Negotiations with suppliers, logistics suppliers, and government</a:t>
            </a:r>
          </a:p>
          <a:p>
            <a:pPr lvl="2" latinLnBrk="0"/>
            <a:r>
              <a:rPr lang="en-US" sz="1600" dirty="0" smtClean="0"/>
              <a:t>Due to time zone, language, and technology differences</a:t>
            </a:r>
          </a:p>
          <a:p>
            <a:pPr lvl="1" latinLnBrk="0"/>
            <a:r>
              <a:rPr lang="en-US" sz="2100" dirty="0" smtClean="0"/>
              <a:t>Fifth, security of the product during transportation</a:t>
            </a:r>
          </a:p>
          <a:p>
            <a:pPr lvl="2" latinLnBrk="0"/>
            <a:r>
              <a:rPr lang="en-US" sz="1800" dirty="0" smtClean="0"/>
              <a:t>Containers and vehicles</a:t>
            </a:r>
          </a:p>
          <a:p>
            <a:pPr lvl="1" latinLnBrk="0"/>
            <a:r>
              <a:rPr lang="en-US" sz="2100" dirty="0" smtClean="0"/>
              <a:t>Sixth, inventory and obsolescence risk over extended transit time</a:t>
            </a:r>
          </a:p>
          <a:p>
            <a:pPr lvl="2" latinLnBrk="0"/>
            <a:r>
              <a:rPr lang="en-US" sz="1800" dirty="0" smtClean="0"/>
              <a:t>Lots of variables during one or two months of transit time</a:t>
            </a:r>
          </a:p>
          <a:p>
            <a:pPr lvl="2" latinLnBrk="0"/>
            <a:r>
              <a:rPr lang="en-US" sz="1800" dirty="0" smtClean="0"/>
              <a:t>Higher inventory carrying cost and obsolescence cost  </a:t>
            </a:r>
          </a:p>
          <a:p>
            <a:pPr lvl="2" latinLnBrk="0"/>
            <a:r>
              <a:rPr lang="en-US" sz="1800" dirty="0" smtClean="0"/>
              <a:t>Higher risk on quality problems</a:t>
            </a:r>
          </a:p>
          <a:p>
            <a:pPr lvl="1" latinLnBrk="0"/>
            <a:r>
              <a:rPr lang="en-US" sz="2100" dirty="0" smtClean="0"/>
              <a:t>Seventh, need to understand the difference between piece price and total cost</a:t>
            </a:r>
          </a:p>
          <a:p>
            <a:pPr lvl="2" latinLnBrk="0"/>
            <a:r>
              <a:rPr lang="en-US" sz="1800" dirty="0" smtClean="0"/>
              <a:t>Piece cost – direct and indirect cost</a:t>
            </a:r>
          </a:p>
          <a:p>
            <a:pPr lvl="2" latinLnBrk="0"/>
            <a:r>
              <a:rPr lang="en-US" sz="1800" dirty="0" smtClean="0"/>
              <a:t>Total cost – freight, inventory, obsolescence, duties, taxes, recovery, and other considerations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Sourcing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Guideline for sourcing</a:t>
            </a:r>
          </a:p>
          <a:p>
            <a:pPr lvl="1" latinLnBrk="0"/>
            <a:r>
              <a:rPr lang="en-US" sz="2000" dirty="0" smtClean="0"/>
              <a:t>Products or components should be source domestically</a:t>
            </a:r>
          </a:p>
          <a:p>
            <a:pPr lvl="2" latinLnBrk="0"/>
            <a:r>
              <a:rPr lang="en-US" altLang="ko-KR" sz="2000" dirty="0" smtClean="0"/>
              <a:t>parts or products with </a:t>
            </a:r>
            <a:r>
              <a:rPr lang="en-US" sz="2000" dirty="0" smtClean="0"/>
              <a:t>short life cycle.</a:t>
            </a:r>
          </a:p>
          <a:p>
            <a:pPr lvl="2" latinLnBrk="0"/>
            <a:r>
              <a:rPr lang="en-US" sz="2000" dirty="0" smtClean="0"/>
              <a:t>h</a:t>
            </a:r>
            <a:r>
              <a:rPr lang="en-US" altLang="ko-KR" sz="2000" dirty="0" smtClean="0"/>
              <a:t>igh </a:t>
            </a:r>
            <a:r>
              <a:rPr lang="en-US" sz="2000" dirty="0" smtClean="0"/>
              <a:t>variations in product mix</a:t>
            </a:r>
          </a:p>
          <a:p>
            <a:pPr lvl="3" latinLnBrk="0"/>
            <a:r>
              <a:rPr lang="en-US" sz="1800" dirty="0" smtClean="0"/>
              <a:t>Precise forecasts of product mix might be difficult.</a:t>
            </a:r>
          </a:p>
          <a:p>
            <a:pPr lvl="2" latinLnBrk="0"/>
            <a:r>
              <a:rPr lang="en-US" altLang="ko-KR" sz="2000" dirty="0" smtClean="0"/>
              <a:t>high intellectual property content should be sourced domestically.</a:t>
            </a:r>
          </a:p>
          <a:p>
            <a:pPr lvl="3" latinLnBrk="0"/>
            <a:r>
              <a:rPr lang="en-US" sz="1800" dirty="0" smtClean="0"/>
              <a:t>Low-cost labor contents should be sourced globally.</a:t>
            </a:r>
          </a:p>
          <a:p>
            <a:pPr lvl="2" latinLnBrk="0"/>
            <a:r>
              <a:rPr lang="en-US" sz="2000" dirty="0" smtClean="0"/>
              <a:t>high transportation cost </a:t>
            </a:r>
          </a:p>
          <a:p>
            <a:pPr lvl="3" latinLnBrk="0"/>
            <a:r>
              <a:rPr lang="en-US" sz="1800" dirty="0" smtClean="0"/>
              <a:t>Products with bulky or easily damaged</a:t>
            </a:r>
          </a:p>
          <a:p>
            <a:pPr lvl="2" latinLnBrk="0"/>
            <a:r>
              <a:rPr lang="en-US" sz="2000" dirty="0" smtClean="0"/>
              <a:t>high value</a:t>
            </a:r>
          </a:p>
          <a:p>
            <a:pPr lvl="2" latinLnBrk="0"/>
            <a:r>
              <a:rPr lang="en-US" sz="2000" dirty="0" smtClean="0"/>
              <a:t>products constrained by security or other type of import restrictions.</a:t>
            </a:r>
          </a:p>
          <a:p>
            <a:pPr lvl="2" latinLnBrk="0"/>
            <a:r>
              <a:rPr lang="en-US" sz="2000" dirty="0" smtClean="0"/>
              <a:t>high degree of transport uncertainty with low volume </a:t>
            </a:r>
            <a:r>
              <a:rPr lang="en-US" sz="1700" dirty="0" smtClean="0"/>
              <a:t>	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Sourcing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Guideline for sourcing (</a:t>
            </a:r>
            <a:r>
              <a:rPr lang="en-US" sz="2400" dirty="0" err="1" smtClean="0"/>
              <a:t>cont</a:t>
            </a:r>
            <a:r>
              <a:rPr lang="en-US" sz="2400" dirty="0" smtClean="0"/>
              <a:t>)</a:t>
            </a:r>
          </a:p>
          <a:p>
            <a:pPr lvl="1" latinLnBrk="0"/>
            <a:r>
              <a:rPr lang="en-US" sz="2100" dirty="0" smtClean="0"/>
              <a:t>Table 10.5 Sourcing guidelines</a:t>
            </a:r>
          </a:p>
          <a:p>
            <a:pPr lvl="1" latinLnBrk="0"/>
            <a:endParaRPr lang="en-US" sz="2100" dirty="0"/>
          </a:p>
          <a:p>
            <a:pPr lvl="1" latinLnBrk="0"/>
            <a:endParaRPr lang="en-US" sz="2100" dirty="0" smtClean="0"/>
          </a:p>
          <a:p>
            <a:pPr lvl="1" latinLnBrk="0"/>
            <a:endParaRPr lang="en-US" sz="2100" dirty="0"/>
          </a:p>
          <a:p>
            <a:pPr lvl="1" latinLnBrk="0"/>
            <a:endParaRPr lang="en-US" sz="2100" dirty="0" smtClean="0"/>
          </a:p>
          <a:p>
            <a:pPr lvl="1" latinLnBrk="0"/>
            <a:endParaRPr lang="en-US" sz="2100" dirty="0"/>
          </a:p>
          <a:p>
            <a:pPr lvl="1" latinLnBrk="0"/>
            <a:endParaRPr lang="en-US" sz="2100" dirty="0" smtClean="0"/>
          </a:p>
          <a:p>
            <a:pPr lvl="1" latinLnBrk="0"/>
            <a:endParaRPr lang="en-US" sz="2100" dirty="0"/>
          </a:p>
          <a:p>
            <a:pPr lvl="1" latinLnBrk="0"/>
            <a:endParaRPr lang="en-US" sz="2100" dirty="0" smtClean="0"/>
          </a:p>
          <a:p>
            <a:pPr lvl="1" latinLnBrk="0"/>
            <a:r>
              <a:rPr lang="en-US" sz="2100" dirty="0" smtClean="0"/>
              <a:t>Final determination depends on the specific item and the firm’s expertise.</a:t>
            </a:r>
          </a:p>
          <a:p>
            <a:pPr lvl="1" latinLnBrk="0"/>
            <a:r>
              <a:rPr lang="en-US" sz="2100" dirty="0" smtClean="0"/>
              <a:t>Logistic supports might be a key for successful global sourcing</a:t>
            </a:r>
          </a:p>
          <a:p>
            <a:pPr lvl="2" latinLnBrk="0"/>
            <a:r>
              <a:rPr lang="en-US" sz="1800" dirty="0" smtClean="0"/>
              <a:t>Longer distances, demand differentials, and cultural diversity, and complex documentation</a:t>
            </a:r>
          </a:p>
          <a:p>
            <a:pPr lvl="1" latinLnBrk="0"/>
            <a:endParaRPr lang="en-US" sz="21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Sourcing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/>
          <a:stretch/>
        </p:blipFill>
        <p:spPr>
          <a:xfrm>
            <a:off x="800100" y="2209801"/>
            <a:ext cx="7505700" cy="26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Global comparison of supply chain characteristics</a:t>
            </a:r>
          </a:p>
          <a:p>
            <a:pPr lvl="1" latinLnBrk="0"/>
            <a:r>
              <a:rPr lang="en-US" sz="2100" dirty="0" smtClean="0"/>
              <a:t>Infrastructure</a:t>
            </a:r>
          </a:p>
          <a:p>
            <a:pPr lvl="2" latinLnBrk="0"/>
            <a:r>
              <a:rPr lang="en-US" sz="1800" dirty="0" smtClean="0"/>
              <a:t>Transportation rights-of-way, human capital, political environments, and technical infrastructure </a:t>
            </a:r>
          </a:p>
          <a:p>
            <a:pPr lvl="1" latinLnBrk="0"/>
            <a:r>
              <a:rPr lang="en-US" sz="2100" dirty="0" smtClean="0"/>
              <a:t>Technology</a:t>
            </a:r>
          </a:p>
          <a:p>
            <a:pPr lvl="2" latinLnBrk="0"/>
            <a:r>
              <a:rPr lang="en-US" sz="1800" dirty="0" smtClean="0"/>
              <a:t>Capabilities of the communications, power, and production facilities</a:t>
            </a:r>
          </a:p>
          <a:p>
            <a:pPr lvl="1" latinLnBrk="0"/>
            <a:r>
              <a:rPr lang="en-US" sz="2100" dirty="0" smtClean="0"/>
              <a:t>Human capital</a:t>
            </a:r>
          </a:p>
          <a:p>
            <a:pPr lvl="2" latinLnBrk="0"/>
            <a:r>
              <a:rPr lang="en-US" sz="1800" dirty="0" smtClean="0"/>
              <a:t>Training, skill level, and wage scale of labor</a:t>
            </a:r>
          </a:p>
          <a:p>
            <a:pPr lvl="1" latinLnBrk="0"/>
            <a:r>
              <a:rPr lang="en-US" sz="2000" dirty="0" smtClean="0"/>
              <a:t>Political environment</a:t>
            </a:r>
          </a:p>
          <a:p>
            <a:pPr lvl="2" latinLnBrk="0"/>
            <a:r>
              <a:rPr lang="en-US" sz="1700" dirty="0" smtClean="0"/>
              <a:t>Stability of the legal environment, trade agreements, intellectual property, and anti-corruption laws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Sourcing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Global comparison of supply chain characteristics</a:t>
            </a:r>
          </a:p>
          <a:p>
            <a:pPr lvl="1" latinLnBrk="0"/>
            <a:endParaRPr lang="en-US" sz="20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Sourcing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"/>
          <a:stretch/>
        </p:blipFill>
        <p:spPr>
          <a:xfrm>
            <a:off x="762000" y="2057400"/>
            <a:ext cx="7391400" cy="46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Modes of entry</a:t>
            </a:r>
          </a:p>
          <a:p>
            <a:pPr lvl="1" latinLnBrk="0"/>
            <a:r>
              <a:rPr lang="en-US" sz="2100" dirty="0" smtClean="0"/>
              <a:t>Four approaches (modes) for globalization</a:t>
            </a:r>
          </a:p>
          <a:p>
            <a:pPr lvl="2" latinLnBrk="0"/>
            <a:r>
              <a:rPr lang="en-US" sz="1800" dirty="0" smtClean="0"/>
              <a:t>Exporting and importing</a:t>
            </a:r>
          </a:p>
          <a:p>
            <a:pPr lvl="3" latinLnBrk="0"/>
            <a:r>
              <a:rPr lang="en-US" sz="1650" dirty="0" smtClean="0"/>
              <a:t>A firm sells its products either to an international firm for remarketing or to a firm local in the target country.</a:t>
            </a:r>
          </a:p>
          <a:p>
            <a:pPr lvl="2" latinLnBrk="0"/>
            <a:r>
              <a:rPr lang="en-US" sz="1800" dirty="0" smtClean="0"/>
              <a:t>Licensing and franchising</a:t>
            </a:r>
          </a:p>
          <a:p>
            <a:pPr lvl="3" latinLnBrk="0"/>
            <a:r>
              <a:rPr lang="en-US" sz="1650" dirty="0" smtClean="0"/>
              <a:t>Franchising in a target country</a:t>
            </a:r>
          </a:p>
          <a:p>
            <a:pPr lvl="2" latinLnBrk="0"/>
            <a:r>
              <a:rPr lang="en-US" sz="1800" dirty="0" smtClean="0"/>
              <a:t>International joint venture</a:t>
            </a:r>
            <a:endParaRPr lang="en-US" sz="1650" dirty="0" smtClean="0"/>
          </a:p>
          <a:p>
            <a:pPr lvl="2" latinLnBrk="0"/>
            <a:r>
              <a:rPr lang="en-US" sz="1800" dirty="0" smtClean="0"/>
              <a:t>Foreign direct ownership (investment)</a:t>
            </a:r>
          </a:p>
          <a:p>
            <a:pPr lvl="1" latinLnBrk="0"/>
            <a:r>
              <a:rPr lang="en-US" sz="2000" dirty="0" smtClean="0"/>
              <a:t>Table 10. 7 the characteristics, strengths, and weaknesses for each entry mode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Sourcing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/>
          <a:stretch/>
        </p:blipFill>
        <p:spPr>
          <a:xfrm>
            <a:off x="152400" y="211822"/>
            <a:ext cx="8915400" cy="64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Type of compliance regulations, role of customs brokers, and penalties for not following custom regulations</a:t>
            </a:r>
          </a:p>
          <a:p>
            <a:pPr latinLnBrk="0"/>
            <a:r>
              <a:rPr lang="en-US" sz="2400" dirty="0" smtClean="0"/>
              <a:t>Customs and border protection (CBP)</a:t>
            </a:r>
          </a:p>
          <a:p>
            <a:pPr lvl="1" latinLnBrk="0"/>
            <a:r>
              <a:rPr lang="en-US" sz="2100" dirty="0" smtClean="0"/>
              <a:t>The agency (government organization) of US responsible for import law, and duty and tariff collection. </a:t>
            </a:r>
          </a:p>
          <a:p>
            <a:pPr lvl="1" latinLnBrk="0"/>
            <a:r>
              <a:rPr lang="en-US" sz="2100" dirty="0"/>
              <a:t>KCS (Korea Customs </a:t>
            </a:r>
            <a:r>
              <a:rPr lang="en-US" sz="2100" dirty="0" smtClean="0"/>
              <a:t>Service)</a:t>
            </a:r>
          </a:p>
          <a:p>
            <a:pPr lvl="1" latinLnBrk="0"/>
            <a:r>
              <a:rPr lang="en-US" sz="2100" dirty="0" smtClean="0"/>
              <a:t>Investigating all individuals and products brought into the country to meet requirements</a:t>
            </a:r>
          </a:p>
          <a:p>
            <a:pPr lvl="1" latinLnBrk="0"/>
            <a:r>
              <a:rPr lang="en-US" sz="2100" dirty="0" smtClean="0"/>
              <a:t>Monitoring cross-border movement for drugs, illicit materials, and weapons.</a:t>
            </a:r>
          </a:p>
          <a:p>
            <a:pPr lvl="1" latinLnBrk="0"/>
            <a:r>
              <a:rPr lang="en-US" sz="2100" dirty="0" smtClean="0"/>
              <a:t>Duties and taxes are </a:t>
            </a:r>
            <a:r>
              <a:rPr lang="en-US" sz="2100" i="1" dirty="0" err="1" smtClean="0"/>
              <a:t>advalorem</a:t>
            </a:r>
            <a:r>
              <a:rPr lang="en-US" sz="2100" dirty="0" smtClean="0"/>
              <a:t> (based on product value)</a:t>
            </a:r>
          </a:p>
          <a:p>
            <a:pPr lvl="1" latinLnBrk="0"/>
            <a:endParaRPr lang="en-US" sz="21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Compliance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Custom compliance</a:t>
            </a:r>
          </a:p>
          <a:p>
            <a:pPr lvl="1" latinLnBrk="0"/>
            <a:r>
              <a:rPr lang="en-US" sz="2100" dirty="0" smtClean="0"/>
              <a:t>The requirements to enforce government regulations regarding import/export materials, and duties and tariffs.</a:t>
            </a:r>
          </a:p>
          <a:p>
            <a:pPr lvl="1" latinLnBrk="0"/>
            <a:r>
              <a:rPr lang="en-US" sz="2100" dirty="0" smtClean="0"/>
              <a:t>Three main activities required by firms</a:t>
            </a:r>
          </a:p>
          <a:p>
            <a:pPr lvl="2" latinLnBrk="0"/>
            <a:r>
              <a:rPr lang="en-US" sz="1800" dirty="0" smtClean="0"/>
              <a:t>Classification of products</a:t>
            </a:r>
          </a:p>
          <a:p>
            <a:pPr lvl="3" latinLnBrk="0"/>
            <a:r>
              <a:rPr lang="en-US" sz="1650" dirty="0" smtClean="0"/>
              <a:t>Duty rates based on product classification</a:t>
            </a:r>
          </a:p>
          <a:p>
            <a:pPr lvl="3" latinLnBrk="0"/>
            <a:r>
              <a:rPr lang="en-US" sz="1650" dirty="0" smtClean="0"/>
              <a:t>Failure results in fines and </a:t>
            </a:r>
            <a:r>
              <a:rPr lang="en-US" sz="1650" dirty="0" smtClean="0"/>
              <a:t>penalties</a:t>
            </a:r>
            <a:endParaRPr lang="en-US" sz="1650" dirty="0" smtClean="0"/>
          </a:p>
          <a:p>
            <a:pPr lvl="2" latinLnBrk="0"/>
            <a:r>
              <a:rPr lang="en-US" sz="1800" dirty="0" smtClean="0"/>
              <a:t>Accurate records regarding export/import</a:t>
            </a:r>
          </a:p>
          <a:p>
            <a:pPr lvl="3" latinLnBrk="0"/>
            <a:r>
              <a:rPr lang="en-US" sz="1650" dirty="0" smtClean="0"/>
              <a:t>Used for aggregating imports/exports for the overall economy and trade levels with various counties.</a:t>
            </a:r>
          </a:p>
          <a:p>
            <a:pPr lvl="2" latinLnBrk="0"/>
            <a:r>
              <a:rPr lang="en-US" sz="1800" dirty="0" smtClean="0"/>
              <a:t>Monitoring the destination, end user or end use is appropriate. </a:t>
            </a:r>
          </a:p>
          <a:p>
            <a:pPr lvl="3" latinLnBrk="0"/>
            <a:r>
              <a:rPr lang="en-US" sz="1650" dirty="0" smtClean="0"/>
              <a:t>Homeland security protection purposes</a:t>
            </a:r>
          </a:p>
          <a:p>
            <a:pPr latinLnBrk="0"/>
            <a:r>
              <a:rPr lang="en-US" sz="2400" dirty="0" smtClean="0"/>
              <a:t>Customer broker</a:t>
            </a:r>
          </a:p>
          <a:p>
            <a:pPr lvl="1" latinLnBrk="0"/>
            <a:r>
              <a:rPr lang="en-US" dirty="0" smtClean="0"/>
              <a:t>Specially trained individual or firm for paper works of imports/exports</a:t>
            </a:r>
          </a:p>
          <a:p>
            <a:pPr lvl="1" latinLnBrk="0"/>
            <a:r>
              <a:rPr lang="en-US" dirty="0" smtClean="0"/>
              <a:t>Acing as a firm’s liaison with CBP on admissibility, coordination of cargo exams, and post-entry action (advisor only)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Compliance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763000" cy="5029200"/>
          </a:xfrm>
        </p:spPr>
        <p:txBody>
          <a:bodyPr>
            <a:noAutofit/>
          </a:bodyPr>
          <a:lstStyle/>
          <a:p>
            <a:pPr latinLnBrk="0"/>
            <a:r>
              <a:rPr lang="en-US" sz="2800" dirty="0" smtClean="0"/>
              <a:t>Table 10.1 Rational for globalization</a:t>
            </a:r>
          </a:p>
          <a:p>
            <a:pPr lvl="1" latinLnBrk="0"/>
            <a:endParaRPr lang="en-US" sz="25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Economics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0551242-309F-48F2-BF6C-BB35F9EE9D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138462"/>
              </p:ext>
            </p:extLst>
          </p:nvPr>
        </p:nvGraphicFramePr>
        <p:xfrm>
          <a:off x="503959" y="2230120"/>
          <a:ext cx="8182841" cy="41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241">
                  <a:extLst>
                    <a:ext uri="{9D8B030D-6E8A-4147-A177-3AD203B41FA5}">
                      <a16:colId xmlns:a16="http://schemas.microsoft.com/office/drawing/2014/main" val="3778787179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544279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Rationale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8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Increase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Open up more markets</a:t>
                      </a:r>
                    </a:p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Expand beyond competitors</a:t>
                      </a:r>
                    </a:p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Obtain accessibility to markets that limit access without local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29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Achieve economies of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Take advantage of production 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6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Reduce direct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Take advantage of lower labor rates or real estate expense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44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Advance 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Reduce energy requirements by reducing distance or changing transportation mode</a:t>
                      </a:r>
                    </a:p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Take advantage of differences in production requirements</a:t>
                      </a:r>
                    </a:p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Obtain access to advanced technology that may not be available from current locations due to historical investments</a:t>
                      </a:r>
                    </a:p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Obtain access to specialized expertise or language skills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353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Enforcement</a:t>
            </a:r>
          </a:p>
          <a:p>
            <a:pPr lvl="1" latinLnBrk="0"/>
            <a:r>
              <a:rPr lang="en-US" sz="2100" dirty="0" smtClean="0"/>
              <a:t>Many enforcement regulations if broken</a:t>
            </a:r>
          </a:p>
          <a:p>
            <a:pPr lvl="2" latinLnBrk="0"/>
            <a:r>
              <a:rPr lang="en-US" sz="1800" dirty="0" smtClean="0"/>
              <a:t>Minor violations </a:t>
            </a:r>
          </a:p>
          <a:p>
            <a:pPr lvl="3" latinLnBrk="0"/>
            <a:r>
              <a:rPr lang="en-US" sz="1650" dirty="0" smtClean="0"/>
              <a:t>late filings – fine</a:t>
            </a:r>
          </a:p>
          <a:p>
            <a:pPr lvl="2" latinLnBrk="0"/>
            <a:r>
              <a:rPr lang="en-US" sz="1800" dirty="0" smtClean="0"/>
              <a:t>Major violations </a:t>
            </a:r>
          </a:p>
          <a:p>
            <a:pPr lvl="3" latinLnBrk="0"/>
            <a:r>
              <a:rPr lang="en-US" sz="1650" dirty="0" smtClean="0"/>
              <a:t>Misclassification of goods and valuation errors, errors in recordkeeping</a:t>
            </a:r>
          </a:p>
          <a:p>
            <a:pPr lvl="3" latinLnBrk="0"/>
            <a:r>
              <a:rPr lang="en-US" sz="1650" dirty="0" smtClean="0"/>
              <a:t>Negligence</a:t>
            </a:r>
          </a:p>
          <a:p>
            <a:pPr lvl="4" latinLnBrk="0"/>
            <a:r>
              <a:rPr lang="en-US" sz="1650" dirty="0" smtClean="0"/>
              <a:t>Fails to exercise a reasonable care</a:t>
            </a:r>
            <a:endParaRPr lang="en-US" sz="1650" dirty="0"/>
          </a:p>
          <a:p>
            <a:pPr lvl="3" latinLnBrk="0"/>
            <a:r>
              <a:rPr lang="en-US" sz="1650" dirty="0" smtClean="0"/>
              <a:t>Gross negligence</a:t>
            </a:r>
          </a:p>
          <a:p>
            <a:pPr lvl="4" latinLnBrk="0"/>
            <a:r>
              <a:rPr lang="en-US" sz="1650" dirty="0" smtClean="0"/>
              <a:t>Wanton disregard of the law or relevant facts</a:t>
            </a:r>
          </a:p>
          <a:p>
            <a:pPr lvl="3" latinLnBrk="0"/>
            <a:r>
              <a:rPr lang="en-US" sz="1650" dirty="0" smtClean="0"/>
              <a:t>Fraud penalties</a:t>
            </a:r>
          </a:p>
          <a:p>
            <a:pPr lvl="4" latinLnBrk="0"/>
            <a:r>
              <a:rPr lang="en-US" sz="1650" dirty="0" smtClean="0"/>
              <a:t>Intent to deceive or mislead</a:t>
            </a:r>
          </a:p>
          <a:p>
            <a:pPr lvl="2" latinLnBrk="0"/>
            <a:r>
              <a:rPr lang="en-US" sz="1800" dirty="0" smtClean="0"/>
              <a:t>Enforce compliance</a:t>
            </a:r>
          </a:p>
          <a:p>
            <a:pPr lvl="3" latinLnBrk="0"/>
            <a:r>
              <a:rPr lang="en-US" sz="1650" dirty="0" smtClean="0"/>
              <a:t>Detaining shipments, deny entry, seize the goods, move the goods to a bonded or foreign </a:t>
            </a:r>
            <a:r>
              <a:rPr lang="en-US" sz="1650" dirty="0"/>
              <a:t>t</a:t>
            </a:r>
            <a:r>
              <a:rPr lang="en-US" sz="1650" dirty="0" smtClean="0"/>
              <a:t>rade zone warehouse and begin forfeiture proceedings, or criminal proceeding</a:t>
            </a:r>
          </a:p>
          <a:p>
            <a:pPr marL="1028700" lvl="3" indent="0" latinLnBrk="0">
              <a:buNone/>
            </a:pPr>
            <a:endParaRPr lang="en-US" sz="1650" dirty="0" smtClean="0"/>
          </a:p>
          <a:p>
            <a:pPr lvl="3" latinLnBrk="0"/>
            <a:endParaRPr lang="en-US" sz="165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Compliance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9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610600" cy="5181600"/>
          </a:xfrm>
        </p:spPr>
        <p:txBody>
          <a:bodyPr>
            <a:normAutofit/>
          </a:bodyPr>
          <a:lstStyle/>
          <a:p>
            <a:pPr latinLnBrk="0"/>
            <a:r>
              <a:rPr lang="en-US" sz="2300" dirty="0" smtClean="0"/>
              <a:t>Explain the rational for globalization.</a:t>
            </a:r>
          </a:p>
          <a:p>
            <a:pPr latinLnBrk="0"/>
            <a:r>
              <a:rPr lang="en-US" sz="2300" dirty="0"/>
              <a:t>Explain about the four strategies of globalization including their advantages and disadvantages.</a:t>
            </a:r>
          </a:p>
          <a:p>
            <a:pPr latinLnBrk="0"/>
            <a:r>
              <a:rPr lang="en-US" sz="2300" dirty="0"/>
              <a:t>Explain how the no globalization strategy can be evolved into other globalization strategies.</a:t>
            </a:r>
          </a:p>
          <a:p>
            <a:pPr latinLnBrk="0"/>
            <a:r>
              <a:rPr lang="en-US" sz="2300" dirty="0"/>
              <a:t>Explain the five differences between domestic and international operations.</a:t>
            </a:r>
          </a:p>
          <a:p>
            <a:pPr latinLnBrk="0"/>
            <a:r>
              <a:rPr lang="en-US" sz="2300" dirty="0"/>
              <a:t>Explain about the rational and challenges for low-cost-country sourcing. </a:t>
            </a:r>
          </a:p>
          <a:p>
            <a:pPr latinLnBrk="0"/>
            <a:r>
              <a:rPr lang="en-US" sz="2300" dirty="0"/>
              <a:t>Explain the guideline for sourcing decisions.</a:t>
            </a:r>
          </a:p>
          <a:p>
            <a:pPr latinLnBrk="0"/>
            <a:r>
              <a:rPr lang="en-US" sz="2300" dirty="0"/>
              <a:t>Explain about the four approaches (modes) for globalization. </a:t>
            </a:r>
          </a:p>
          <a:p>
            <a:pPr latinLnBrk="0"/>
            <a:r>
              <a:rPr lang="en-US" sz="2300" dirty="0"/>
              <a:t>Explain about the compliances of </a:t>
            </a:r>
            <a:r>
              <a:rPr lang="en-US" sz="2300"/>
              <a:t>globalization</a:t>
            </a:r>
            <a:r>
              <a:rPr lang="en-US" sz="2300" smtClean="0"/>
              <a:t>.</a:t>
            </a:r>
            <a:endParaRPr lang="en-US" sz="23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Study Objectives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763000" cy="5029200"/>
          </a:xfrm>
        </p:spPr>
        <p:txBody>
          <a:bodyPr>
            <a:noAutofit/>
          </a:bodyPr>
          <a:lstStyle/>
          <a:p>
            <a:pPr latinLnBrk="0"/>
            <a:r>
              <a:rPr lang="en-US" sz="2800" dirty="0" smtClean="0"/>
              <a:t>Table 10.1 Rational for globalization</a:t>
            </a:r>
          </a:p>
          <a:p>
            <a:pPr lvl="1" latinLnBrk="0"/>
            <a:endParaRPr lang="en-US" sz="25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Economics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0551242-309F-48F2-BF6C-BB35F9EE9D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17587"/>
              </p:ext>
            </p:extLst>
          </p:nvPr>
        </p:nvGraphicFramePr>
        <p:xfrm>
          <a:off x="533400" y="2286000"/>
          <a:ext cx="80772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234">
                  <a:extLst>
                    <a:ext uri="{9D8B030D-6E8A-4147-A177-3AD203B41FA5}">
                      <a16:colId xmlns:a16="http://schemas.microsoft.com/office/drawing/2014/main" val="3778787179"/>
                    </a:ext>
                  </a:extLst>
                </a:gridCol>
                <a:gridCol w="6379966">
                  <a:extLst>
                    <a:ext uri="{9D8B030D-6E8A-4147-A177-3AD203B41FA5}">
                      <a16:colId xmlns:a16="http://schemas.microsoft.com/office/drawing/2014/main" val="3544279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Rationale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8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Reduce firm’s global tax liability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Obtain local or regional tax benefits related to property, inventory, or income</a:t>
                      </a:r>
                    </a:p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Obtain reductions in value-added-taxes due to localized production or other value added services (i.e., packaging inventory management, customization)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Reduce market access uncertainty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product from location that involves less transportation uncertainty</a:t>
                      </a:r>
                    </a:p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product from location that involved fewer security constraints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Enhance sustainability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products or other resources (including human resources) from locations that have ongoing availability of materials and expertise such as energy or trained workers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81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4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Global logistics must support operations in a variety of different national, political, and economic settings while also dealing with increased uncertainty associated with the distance, demand, diversity, and documentation of international commerce.</a:t>
            </a:r>
          </a:p>
          <a:p>
            <a:pPr lvl="1" latinLnBrk="0"/>
            <a:r>
              <a:rPr lang="en-US" sz="2400" dirty="0" smtClean="0"/>
              <a:t>North America</a:t>
            </a:r>
          </a:p>
          <a:p>
            <a:pPr lvl="2" latinLnBrk="0"/>
            <a:r>
              <a:rPr lang="en-US" sz="2000" dirty="0" smtClean="0"/>
              <a:t>A large geography with extensive and flexible transportation options</a:t>
            </a:r>
          </a:p>
          <a:p>
            <a:pPr lvl="1" latinLnBrk="0"/>
            <a:r>
              <a:rPr lang="en-US" sz="2300" dirty="0" smtClean="0"/>
              <a:t>Europe</a:t>
            </a:r>
          </a:p>
          <a:p>
            <a:pPr lvl="2" latinLnBrk="0"/>
            <a:r>
              <a:rPr lang="en-US" sz="2000" dirty="0" smtClean="0"/>
              <a:t>Numerous political, cultural, regulatory, and language situations</a:t>
            </a:r>
          </a:p>
          <a:p>
            <a:pPr lvl="1" latinLnBrk="0"/>
            <a:r>
              <a:rPr lang="en-US" sz="2300" dirty="0" smtClean="0"/>
              <a:t>Pacific rim</a:t>
            </a:r>
          </a:p>
          <a:p>
            <a:pPr lvl="2" latinLnBrk="0"/>
            <a:r>
              <a:rPr lang="en-US" sz="2000" dirty="0" smtClean="0"/>
              <a:t>Island-based environment </a:t>
            </a:r>
            <a:r>
              <a:rPr lang="en-US" sz="2000" dirty="0"/>
              <a:t>w</a:t>
            </a:r>
            <a:r>
              <a:rPr lang="en-US" sz="2000" dirty="0" smtClean="0"/>
              <a:t>ith relatively poor infrastructure (extensive water and air shipments)</a:t>
            </a:r>
          </a:p>
          <a:p>
            <a:pPr lvl="1" latinLnBrk="0"/>
            <a:r>
              <a:rPr lang="en-US" sz="2400" dirty="0" smtClean="0"/>
              <a:t>Firms require to develop and maintain a wide variety of logistics capabilities and expertise.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 smtClean="0"/>
              <a:t>Logistics in global economy</a:t>
            </a:r>
          </a:p>
          <a:p>
            <a:pPr lvl="1" latinLnBrk="0"/>
            <a:r>
              <a:rPr lang="en-US" sz="2100" dirty="0" smtClean="0"/>
              <a:t>Table 10-2 Estimated 2012 National logistics expenditures</a:t>
            </a:r>
          </a:p>
          <a:p>
            <a:pPr lvl="1" latinLnBrk="0"/>
            <a:endParaRPr lang="en-US" sz="2100" dirty="0"/>
          </a:p>
          <a:p>
            <a:pPr lvl="1" latinLnBrk="0"/>
            <a:endParaRPr lang="en-US" sz="2100" dirty="0" smtClean="0"/>
          </a:p>
          <a:p>
            <a:pPr lvl="1" latinLnBrk="0"/>
            <a:endParaRPr lang="en-US" sz="2100" dirty="0"/>
          </a:p>
          <a:p>
            <a:pPr lvl="1" latinLnBrk="0"/>
            <a:endParaRPr lang="en-US" sz="2100" dirty="0" smtClean="0"/>
          </a:p>
          <a:p>
            <a:pPr lvl="1" latinLnBrk="0"/>
            <a:endParaRPr lang="en-US" sz="2100" dirty="0"/>
          </a:p>
          <a:p>
            <a:pPr lvl="1" latinLnBrk="0"/>
            <a:endParaRPr lang="en-US" sz="2100" dirty="0" smtClean="0"/>
          </a:p>
          <a:p>
            <a:pPr lvl="1" latinLnBrk="0"/>
            <a:endParaRPr lang="en-US" sz="2100" dirty="0"/>
          </a:p>
          <a:p>
            <a:pPr lvl="1" latinLnBrk="0"/>
            <a:endParaRPr lang="en-US" sz="2100" dirty="0" smtClean="0"/>
          </a:p>
          <a:p>
            <a:pPr lvl="1" latinLnBrk="0"/>
            <a:endParaRPr lang="en-US" sz="2100" dirty="0"/>
          </a:p>
          <a:p>
            <a:pPr lvl="1" latinLnBrk="0"/>
            <a:r>
              <a:rPr lang="en-US" sz="2100" dirty="0" smtClean="0"/>
              <a:t>Rep. of Korea</a:t>
            </a:r>
          </a:p>
          <a:p>
            <a:pPr lvl="2" latinLnBrk="0"/>
            <a:r>
              <a:rPr lang="en-US" sz="1800" dirty="0" smtClean="0"/>
              <a:t>164,311 billion won (about 150 billion USD)</a:t>
            </a:r>
          </a:p>
          <a:p>
            <a:pPr lvl="2" latinLnBrk="0"/>
            <a:r>
              <a:rPr lang="en-US" sz="1800" dirty="0" smtClean="0"/>
              <a:t>9.5% of GDP in 2017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08F9A6-AA40-435A-850E-A7BF3FC8A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74976"/>
              </p:ext>
            </p:extLst>
          </p:nvPr>
        </p:nvGraphicFramePr>
        <p:xfrm>
          <a:off x="762000" y="2438400"/>
          <a:ext cx="731520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1333152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516807849"/>
                    </a:ext>
                  </a:extLst>
                </a:gridCol>
              </a:tblGrid>
              <a:tr h="580734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Country/Region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Logistics as a Percent of Gross Domestic Product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398344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8.5%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081374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Japan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11.0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909699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Europe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12.9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41222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India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12.9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067366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Mexico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14.0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712692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China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14.4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487975"/>
                  </a:ext>
                </a:extLst>
              </a:tr>
              <a:tr h="298038">
                <a:tc>
                  <a:txBody>
                    <a:bodyPr/>
                    <a:lstStyle/>
                    <a:p>
                      <a:pPr marL="0" marR="0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Asia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16.8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9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4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458200" cy="5029200"/>
          </a:xfrm>
        </p:spPr>
        <p:txBody>
          <a:bodyPr>
            <a:noAutofit/>
          </a:bodyPr>
          <a:lstStyle/>
          <a:p>
            <a:pPr latinLnBrk="0"/>
            <a:r>
              <a:rPr lang="en-US" sz="2000" dirty="0"/>
              <a:t>Globalization </a:t>
            </a:r>
            <a:r>
              <a:rPr lang="en-US" sz="2000" dirty="0" smtClean="0"/>
              <a:t>Strategies</a:t>
            </a:r>
          </a:p>
          <a:p>
            <a:pPr lvl="1" latinLnBrk="0"/>
            <a:r>
              <a:rPr lang="en-US" sz="2000" dirty="0" smtClean="0"/>
              <a:t>Four strategies: </a:t>
            </a:r>
            <a:r>
              <a:rPr lang="en-US" sz="1600" dirty="0" smtClean="0"/>
              <a:t>No international strategy, Multi-domestic strategy, Global strategy, Transactional strategy</a:t>
            </a:r>
          </a:p>
          <a:p>
            <a:pPr lvl="1" latinLnBrk="0"/>
            <a:r>
              <a:rPr lang="en-US" sz="2000" dirty="0" smtClean="0"/>
              <a:t>No international strategy</a:t>
            </a:r>
          </a:p>
          <a:p>
            <a:pPr lvl="2" latinLnBrk="0"/>
            <a:r>
              <a:rPr lang="en-US" sz="1600" dirty="0" smtClean="0"/>
              <a:t>No international businesses except for sourcing or delivery</a:t>
            </a:r>
          </a:p>
          <a:p>
            <a:pPr lvl="2" latinLnBrk="0"/>
            <a:r>
              <a:rPr lang="en-US" sz="1600" dirty="0" smtClean="0"/>
              <a:t>Minimizes complexity and minimum coordination</a:t>
            </a:r>
          </a:p>
          <a:p>
            <a:pPr lvl="2" latinLnBrk="0"/>
            <a:r>
              <a:rPr lang="en-US" sz="1600" dirty="0" smtClean="0"/>
              <a:t>Limited growth opportunity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04800" y="3589536"/>
            <a:ext cx="6858000" cy="2963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/>
            <a:r>
              <a:rPr lang="en-US" sz="2000" dirty="0" smtClean="0"/>
              <a:t>Multi-domestic strategy (multi-national </a:t>
            </a:r>
            <a:r>
              <a:rPr lang="en-US" sz="2000" dirty="0" err="1" smtClean="0"/>
              <a:t>coperation</a:t>
            </a:r>
            <a:r>
              <a:rPr lang="en-US" sz="2000" dirty="0" smtClean="0"/>
              <a:t>-NMC)</a:t>
            </a:r>
          </a:p>
          <a:p>
            <a:pPr lvl="2" latinLnBrk="0"/>
            <a:r>
              <a:rPr lang="en-US" sz="1600" dirty="0" smtClean="0"/>
              <a:t>Have separate headquarters (semi-autonomous headquarters) in different countries, thereby attaining more localized management.</a:t>
            </a:r>
          </a:p>
          <a:p>
            <a:pPr lvl="2" latinLnBrk="0"/>
            <a:r>
              <a:rPr lang="en-US" sz="1600" dirty="0" smtClean="0"/>
              <a:t>A strategy by which companies try to achieve maximum local responsiveness by customizing both their product offering and marketing strategy to match different national conditions. </a:t>
            </a:r>
          </a:p>
          <a:p>
            <a:pPr lvl="2" latinLnBrk="0"/>
            <a:r>
              <a:rPr lang="en-US" sz="1600" dirty="0" smtClean="0"/>
              <a:t>The firm can focus on local markets while minimizing overall coordination requirements.</a:t>
            </a:r>
          </a:p>
          <a:p>
            <a:pPr lvl="2" latinLnBrk="0"/>
            <a:r>
              <a:rPr lang="en-US" sz="1600" dirty="0" smtClean="0"/>
              <a:t>Disadvantage - at the higher cost of forgoing the economies of scale from cost sharing and centralization.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86" y="5391150"/>
            <a:ext cx="1240014" cy="1085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986" y="3974580"/>
            <a:ext cx="1228433" cy="11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/>
              <a:t>Globalization </a:t>
            </a:r>
            <a:r>
              <a:rPr lang="en-US" sz="2400" dirty="0" smtClean="0"/>
              <a:t>Strategies</a:t>
            </a:r>
          </a:p>
          <a:p>
            <a:pPr lvl="1" latinLnBrk="0"/>
            <a:r>
              <a:rPr lang="en-US" sz="2100" dirty="0" smtClean="0"/>
              <a:t>Global operation strategy</a:t>
            </a:r>
          </a:p>
          <a:p>
            <a:pPr lvl="2" latinLnBrk="0"/>
            <a:r>
              <a:rPr lang="en-US" sz="1800" dirty="0"/>
              <a:t>This strategy is the complete opposite of </a:t>
            </a:r>
            <a:r>
              <a:rPr lang="en-US" sz="1800" dirty="0" smtClean="0"/>
              <a:t>the multi-domestic </a:t>
            </a:r>
            <a:r>
              <a:rPr lang="en-US" sz="1800" dirty="0"/>
              <a:t>strategy.</a:t>
            </a:r>
          </a:p>
          <a:p>
            <a:pPr lvl="2" latinLnBrk="0"/>
            <a:r>
              <a:rPr lang="en-US" sz="1800" dirty="0" smtClean="0"/>
              <a:t>Cross-broader operations with some local market customization</a:t>
            </a:r>
          </a:p>
          <a:p>
            <a:pPr lvl="2" latinLnBrk="0"/>
            <a:r>
              <a:rPr lang="en-US" sz="1800" dirty="0" smtClean="0"/>
              <a:t>A single headquarter coordinates global operations.</a:t>
            </a:r>
          </a:p>
          <a:p>
            <a:pPr lvl="2" latinLnBrk="0"/>
            <a:r>
              <a:rPr lang="en-US" sz="1800" dirty="0" smtClean="0"/>
              <a:t>Logistics and supply chain activities occur globally.</a:t>
            </a:r>
          </a:p>
          <a:p>
            <a:pPr lvl="2" latinLnBrk="0"/>
            <a:r>
              <a:rPr lang="en-US" sz="1800" dirty="0" smtClean="0"/>
              <a:t>Transactions between difference regions or countries are based on an arm’s length relationship. </a:t>
            </a:r>
          </a:p>
          <a:p>
            <a:pPr lvl="2" latinLnBrk="0"/>
            <a:r>
              <a:rPr lang="en-US" sz="1800" dirty="0" smtClean="0"/>
              <a:t>Financial integration is common but product development, marketing, and supply chain, and planning are not common.</a:t>
            </a:r>
          </a:p>
          <a:p>
            <a:pPr lvl="2" latinLnBrk="0"/>
            <a:r>
              <a:rPr lang="en-US" sz="1800" dirty="0" smtClean="0"/>
              <a:t>Advantages – ability to focus on multiple local markets, meeting the requirements of local customers, and ability to take advantage of global brands and products.</a:t>
            </a:r>
          </a:p>
          <a:p>
            <a:pPr lvl="2" latinLnBrk="0"/>
            <a:r>
              <a:rPr lang="en-US" sz="1800" dirty="0" smtClean="0"/>
              <a:t>Disadvantages – difficulty of responding in an integrated manner to global customers and it is not scalable. </a:t>
            </a:r>
          </a:p>
          <a:p>
            <a:pPr lvl="2" latinLnBrk="0"/>
            <a:r>
              <a:rPr lang="en-US" sz="1800" dirty="0" smtClean="0"/>
              <a:t>Examples</a:t>
            </a:r>
            <a:r>
              <a:rPr lang="en-US" sz="1800" dirty="0"/>
              <a:t>: Microsoft, Procter &amp; </a:t>
            </a:r>
            <a:r>
              <a:rPr lang="en-US" sz="1800" dirty="0" smtClean="0"/>
              <a:t>Gamble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686800" cy="5029200"/>
          </a:xfrm>
        </p:spPr>
        <p:txBody>
          <a:bodyPr>
            <a:noAutofit/>
          </a:bodyPr>
          <a:lstStyle/>
          <a:p>
            <a:pPr latinLnBrk="0"/>
            <a:r>
              <a:rPr lang="en-US" sz="2400" dirty="0"/>
              <a:t>Globalization </a:t>
            </a:r>
            <a:r>
              <a:rPr lang="en-US" sz="2400" dirty="0" smtClean="0"/>
              <a:t>Strategies</a:t>
            </a:r>
          </a:p>
          <a:p>
            <a:pPr lvl="1" latinLnBrk="0"/>
            <a:r>
              <a:rPr lang="en-US" sz="2100" dirty="0" smtClean="0"/>
              <a:t>Transactional strategy</a:t>
            </a:r>
          </a:p>
          <a:p>
            <a:pPr lvl="2" latinLnBrk="0"/>
            <a:r>
              <a:rPr lang="en-US" sz="1800" dirty="0" smtClean="0"/>
              <a:t>Uses a headquarter structure that optimizes effectiveness and performance. </a:t>
            </a:r>
          </a:p>
          <a:p>
            <a:pPr lvl="2" latinLnBrk="0"/>
            <a:r>
              <a:rPr lang="en-US" sz="1800" dirty="0" smtClean="0"/>
              <a:t>Different operations are located at different regions </a:t>
            </a:r>
          </a:p>
          <a:p>
            <a:pPr lvl="3" latinLnBrk="0"/>
            <a:r>
              <a:rPr lang="en-US" sz="1650" dirty="0" smtClean="0"/>
              <a:t>E.g. financial operations in EU or US, production or sourcing in Asia.</a:t>
            </a:r>
          </a:p>
          <a:p>
            <a:pPr lvl="2" latinLnBrk="0"/>
            <a:r>
              <a:rPr lang="en-US" sz="1800" dirty="0" smtClean="0"/>
              <a:t>Firms have limited number of consolidated customer centers, limited number of production control centers, and limited number of purchasing centers.</a:t>
            </a:r>
          </a:p>
          <a:p>
            <a:pPr lvl="2" latinLnBrk="0"/>
            <a:r>
              <a:rPr lang="en-US" sz="1800" dirty="0" smtClean="0"/>
              <a:t>A transnational product keeps </a:t>
            </a:r>
            <a:r>
              <a:rPr lang="en-US" sz="1800" dirty="0"/>
              <a:t>its same characteristics, regardless of the country in which it is sold. </a:t>
            </a:r>
            <a:endParaRPr lang="en-US" sz="1800" dirty="0" smtClean="0"/>
          </a:p>
          <a:p>
            <a:pPr lvl="2" latinLnBrk="0"/>
            <a:r>
              <a:rPr lang="en-US" sz="1800" dirty="0" smtClean="0"/>
              <a:t>Advantages – utilizing economies of scale, and highly scalable for both domestic firms and global firms.</a:t>
            </a:r>
          </a:p>
          <a:p>
            <a:pPr lvl="2" latinLnBrk="0"/>
            <a:r>
              <a:rPr lang="en-US" sz="1800" dirty="0" smtClean="0"/>
              <a:t>Disadvantages – substantial coordination and information integration are required and it reduces a firm’s ability to respond to individual market uniqueness.</a:t>
            </a:r>
          </a:p>
          <a:p>
            <a:pPr lvl="2" latinLnBrk="0"/>
            <a:r>
              <a:rPr lang="en-US" sz="1800" dirty="0" smtClean="0"/>
              <a:t>Examples – ABB, Coca-</a:t>
            </a:r>
            <a:r>
              <a:rPr lang="en-US" sz="1800" dirty="0" err="1" smtClean="0"/>
              <a:t>Colar</a:t>
            </a:r>
            <a:r>
              <a:rPr lang="en-US" sz="1800" dirty="0" smtClean="0"/>
              <a:t>, Dow Chemical, etc. 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04800"/>
            <a:ext cx="8229600" cy="913759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E6E6E6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6E6E6"/>
                </a:solidFill>
                <a:latin typeface="Arial Narrow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 latinLnBrk="0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Global Supply Chain Integration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24"/>
  <p:tag name="MMPROD_UIDATA" val="&lt;database version=&quot;7.0&quot;&gt;&lt;object type=&quot;1&quot; unique_id=&quot;10001&quot;&gt;&lt;object type=&quot;8&quot; unique_id=&quot;12206&quot;&gt;&lt;/object&gt;&lt;object type=&quot;2&quot; unique_id=&quot;12207&quot;&gt;&lt;object type=&quot;3&quot; unique_id=&quot;12208&quot;&gt;&lt;property id=&quot;20148&quot; value=&quot;5&quot;/&gt;&lt;property id=&quot;20300&quot; value=&quot;Slide 1 - &amp;quot;CHAPTER 1:&amp;#x0D;&amp;#x0A;21st-Century Supply Chains&amp;quot;&quot;/&gt;&lt;property id=&quot;20307&quot; value=&quot;257&quot;/&gt;&lt;/object&gt;&lt;object type=&quot;3&quot; unique_id=&quot;12209&quot;&gt;&lt;property id=&quot;20148&quot; value=&quot;5&quot;/&gt;&lt;property id=&quot;20300&quot; value=&quot;Slide 2&quot;/&gt;&lt;property id=&quot;20307&quot; value=&quot;258&quot;/&gt;&lt;/object&gt;&lt;object type=&quot;3&quot; unique_id=&quot;12210&quot;&gt;&lt;property id=&quot;20148&quot; value=&quot;5&quot;/&gt;&lt;property id=&quot;20300&quot; value=&quot;Slide 3&quot;/&gt;&lt;property id=&quot;20307&quot; value=&quot;259&quot;/&gt;&lt;/object&gt;&lt;object type=&quot;3&quot; unique_id=&quot;12211&quot;&gt;&lt;property id=&quot;20148&quot; value=&quot;5&quot;/&gt;&lt;property id=&quot;20300&quot; value=&quot;Slide 4 - &amp;quot;Successful supply chain strategies&amp;quot;&quot;/&gt;&lt;property id=&quot;20307&quot; value=&quot;260&quot;/&gt;&lt;/object&gt;&lt;object type=&quot;3&quot; unique_id=&quot;12212&quot;&gt;&lt;property id=&quot;20148&quot; value=&quot;5&quot;/&gt;&lt;property id=&quot;20300&quot; value=&quot;Slide 5 - &amp;quot;The total integration of the overall business process creates value&amp;quot;&quot;/&gt;&lt;property id=&quot;20307&quot; value=&quot;261&quot;/&gt;&lt;/object&gt;&lt;object type=&quot;3&quot; unique_id=&quot;12213&quot;&gt;&lt;property id=&quot;20148&quot; value=&quot;5&quot;/&gt;&lt;property id=&quot;20300&quot; value=&quot;Slide 6 - &amp;quot;The integrated value-creation process must be managed across firms from end to end&amp;quot;&quot;/&gt;&lt;property id=&quot;20307&quot; value=&quot;262&quot;/&gt;&lt;/object&gt;&lt;object type=&quot;3&quot; unique_id=&quot;12214&quot;&gt;&lt;property id=&quot;20148&quot; value=&quot;5&quot;/&gt;&lt;property id=&quot;20300&quot; value=&quot;Slide 7 - &amp;quot;Logistics activities and decisions at each level of functionality&amp;quot;&quot;/&gt;&lt;property id=&quot;20307&quot; value=&quot;277&quot;/&gt;&lt;/object&gt;&lt;object type=&quot;3&quot; unique_id=&quot;12215&quot;&gt;&lt;property id=&quot;20148&quot; value=&quot;5&quot;/&gt;&lt;property id=&quot;20300&quot; value=&quot;Slide 8 - &amp;quot;Transaction system functionality consists of formalized rules and procedures&amp;quot;&quot;/&gt;&lt;property id=&quot;20307&quot; value=&quot;278&quot;/&gt;&lt;/object&gt;&lt;object type=&quot;3&quot; unique_id=&quot;12216&quot;&gt;&lt;property id=&quot;20148&quot; value=&quot;5&quot;/&gt;&lt;property id=&quot;20300&quot; value=&quot;Slide 9 - &amp;quot;   Management control functionality focuses on performance management and reporting&amp;quot;&quot;/&gt;&lt;property id=&quot;20307&quot; value=&quot;279&quot;/&gt;&lt;/object&gt;&lt;object type=&quot;3&quot; unique_id=&quot;12217&quot;&gt;&lt;property id=&quot;20148&quot; value=&quot;5&quot;/&gt;&lt;property id=&quot;20300&quot; value=&quot;Slide 10 - &amp;quot;Decision analysis functionality focuses on software tools to assist managers&amp;quot;&quot;/&gt;&lt;property id=&quot;20307&quot; value=&quot;280&quot;/&gt;&lt;/object&gt;&lt;object type=&quot;3&quot; unique_id=&quot;12218&quot;&gt;&lt;property id=&quot;20148&quot; value=&quot;5&quot;/&gt;&lt;property id=&quot;20300&quot; value=&quot;Slide 11 - &amp;quot;Strategic planning functionality transforms transactional data to assist in strategy evaluation&amp;quot;&quot;/&gt;&lt;property id=&quot;20307&quot; value=&quot;281&quot;/&gt;&lt;/object&gt;&lt;object type=&quot;3&quot; unique_id=&quot;12219&quot;&gt;&lt;property id=&quot;20148&quot; value=&quot;5&quot;/&gt;&lt;property id=&quot;20300&quot; value=&quot;Slide 12 - &amp;quot;More opportunities exist for improvements at higher levels of functionality &amp;quot;&quot;/&gt;&lt;property id=&quot;20307&quot; value=&quot;282&quot;/&gt;&lt;/object&gt;&lt;object type=&quot;3&quot; unique_id=&quot;12220&quot;&gt;&lt;property id=&quot;20148&quot; value=&quot;5&quot;/&gt;&lt;property id=&quot;20300&quot; value=&quot;Slide 13 - &amp;quot;Supply chain information system modules&amp;quot;&quot;/&gt;&lt;property id=&quot;20307&quot; value=&quot;288&quot;/&gt;&lt;/object&gt;&lt;object type=&quot;3&quot; unique_id=&quot;12221&quot;&gt;&lt;property id=&quot;20148&quot; value=&quot;5&quot;/&gt;&lt;property id=&quot;20300&quot; value=&quot;Slide 14 - &amp;quot;Application oriented perspective of SCIS modules&amp;quot;&quot;/&gt;&lt;property id=&quot;20307&quot; value=&quot;283&quot;/&gt;&lt;/object&gt;&lt;object type=&quot;3&quot; unique_id=&quot;12222&quot;&gt;&lt;property id=&quot;20148&quot; value=&quot;5&quot;/&gt;&lt;property id=&quot;20300&quot; value=&quot;Slide 15 - &amp;quot;Enterprise resource management (ERP)&amp;quot;&quot;/&gt;&lt;property id=&quot;20307&quot; value=&quot;284&quot;/&gt;&lt;/object&gt;&lt;object type=&quot;3&quot; unique_id=&quot;12223&quot;&gt;&lt;property id=&quot;20148&quot; value=&quot;5&quot;/&gt;&lt;property id=&quot;20300&quot; value=&quot;Slide 16 - &amp;quot;Enterprise integration and administration modules are not specific supply chain apps&amp;quot;&quot;/&gt;&lt;property id=&quot;20307&quot; value=&quot;285&quot;/&gt;&lt;/object&gt;&lt;object type=&quot;3&quot; unique_id=&quot;12224&quot;&gt;&lt;property id=&quot;20148&quot; value=&quot;5&quot;/&gt;&lt;property id=&quot;20300&quot; value=&quot;Slide 17 - &amp;quot;Enterprise operations modules support day-to-day supply chain operations&amp;quot;&quot;/&gt;&lt;property id=&quot;20307&quot; value=&quot;286&quot;/&gt;&lt;/object&gt;&lt;object type=&quot;3&quot; unique_id=&quot;12225&quot;&gt;&lt;property id=&quot;20148&quot; value=&quot;5&quot;/&gt;&lt;property id=&quot;20300&quot; value=&quot;Slide 18 - &amp;quot;Enterprise planning and monitoring modules facilitate exchange of planning information&amp;quot;&quot;/&gt;&lt;property id=&quot;20307&quot; value=&quot;287&quot;/&gt;&lt;/object&gt;&lt;object type=&quot;3&quot; unique_id=&quot;12226&quot;&gt;&lt;property id=&quot;20148&quot; value=&quot;5&quot;/&gt;&lt;property id=&quot;20300&quot; value=&quot;Slide 19 - &amp;quot;Integrative management requires simultaneous achievement of 8 processes&amp;quot;&quot;/&gt;&lt;property id=&quot;20307&quot; value=&quot;264&quot;/&gt;&lt;/object&gt;&lt;object type=&quot;3&quot; unique_id=&quot;12227&quot;&gt;&lt;property id=&quot;20148&quot; value=&quot;5&quot;/&gt;&lt;property id=&quot;20300&quot; value=&quot;Slide 20 - &amp;quot;Concepts necessary for achieving integrated management&amp;quot;&quot;/&gt;&lt;property id=&quot;20307&quot; value=&quot;265&quot;/&gt;&lt;/object&gt;&lt;object type=&quot;3&quot; unique_id=&quot;12228&quot;&gt;&lt;property id=&quot;20148&quot; value=&quot;5&quot;/&gt;&lt;property id=&quot;20300&quot; value=&quot;Slide 21 - &amp;quot;Enterprise extension&amp;quot;&quot;/&gt;&lt;property id=&quot;20307&quot; value=&quot;289&quot;/&gt;&lt;/object&gt;&lt;object type=&quot;3&quot; unique_id=&quot;12229&quot;&gt;&lt;property id=&quot;20148&quot; value=&quot;5&quot;/&gt;&lt;property id=&quot;20300&quot; value=&quot;Slide 22 - &amp;quot;Integrated service providers (ISPs)&amp;quot;&quot;/&gt;&lt;property id=&quot;20307&quot; value=&quot;290&quot;/&gt;&lt;/object&gt;&lt;object type=&quot;3&quot; unique_id=&quot;12230&quot;&gt;&lt;property id=&quot;20148&quot; value=&quot;5&quot;/&gt;&lt;property id=&quot;20300&quot; value=&quot;Slide 23 - &amp;quot;Forces driving supply chain strategies&amp;quot;&quot;/&gt;&lt;property id=&quot;20307&quot; value=&quot;263&quot;/&gt;&lt;/object&gt;&lt;object type=&quot;3&quot; unique_id=&quot;12231&quot;&gt;&lt;property id=&quot;20148&quot; value=&quot;5&quot;/&gt;&lt;property id=&quot;20300&quot; value=&quot;Slide 24 - &amp;quot;Responsiveness emerges as a competitive advantage&amp;quot;&quot;/&gt;&lt;property id=&quot;20307&quot; value=&quot;266&quot;/&gt;&lt;/object&gt;&lt;object type=&quot;3&quot; unique_id=&quot;12232&quot;&gt;&lt;property id=&quot;20148&quot; value=&quot;5&quot;/&gt;&lt;property id=&quot;20300&quot; value=&quot;Slide 25 - &amp;quot;    Postponement strategies keep supply chains responsive&amp;quot;&quot;/&gt;&lt;property id=&quot;20307&quot; value=&quot;267&quot;/&gt;&lt;/object&gt;&lt;object type=&quot;3&quot; unique_id=&quot;12233&quot;&gt;&lt;property id=&quot;20148&quot; value=&quot;5&quot;/&gt;&lt;property id=&quot;20300&quot; value=&quot;Slide 26 - &amp;quot;Manufacturing (or form) postponement&amp;quot;&quot;/&gt;&lt;property id=&quot;20307&quot; value=&quot;268&quot;/&gt;&lt;/object&gt;&lt;object type=&quot;3&quot; unique_id=&quot;12234&quot;&gt;&lt;property id=&quot;20148&quot; value=&quot;5&quot;/&gt;&lt;property id=&quot;20300&quot; value=&quot;Slide 27 - &amp;quot;Example of manufacturing postponement&amp;quot;&quot;/&gt;&lt;property id=&quot;20307&quot; value=&quot;269&quot;/&gt;&lt;/object&gt;&lt;object type=&quot;3&quot; unique_id=&quot;12235&quot;&gt;&lt;property id=&quot;20148&quot; value=&quot;5&quot;/&gt;&lt;property id=&quot;20300&quot; value=&quot;Slide 28 - &amp;quot;    Geographic (or logistics) postponement&amp;quot;&quot;/&gt;&lt;property id=&quot;20307&quot; value=&quot;270&quot;/&gt;&lt;/object&gt;&lt;object type=&quot;3&quot; unique_id=&quot;12236&quot;&gt;&lt;property id=&quot;20148&quot; value=&quot;5&quot;/&gt;&lt;property id=&quot;20300&quot; value=&quot;Slide 29 - &amp;quot;Example of geographic postponement&amp;quot;&quot;/&gt;&lt;property id=&quot;20307&quot; value=&quot;271&quot;/&gt;&lt;/object&gt;&lt;object type=&quot;3&quot; unique_id=&quot;12237&quot;&gt;&lt;property id=&quot;20148&quot; value=&quot;5&quot;/&gt;&lt;property id=&quot;20300&quot; value=&quot;Slide 30 - &amp;quot;Combined postponement&amp;quot;&quot;/&gt;&lt;property id=&quot;20307&quot; value=&quot;272&quot;/&gt;&lt;/object&gt;&lt;object type=&quot;3&quot; unique_id=&quot;12238&quot;&gt;&lt;property id=&quot;20148&quot; value=&quot;5&quot;/&gt;&lt;property id=&quot;20300&quot; value=&quot;Slide 31 - &amp;quot;Barriers to implementing responsive systems&amp;quot;&quot;/&gt;&lt;property id=&quot;20307&quot; value=&quot;273&quot;/&gt;&lt;/object&gt;&lt;object type=&quot;3&quot; unique_id=&quot;12239&quot;&gt;&lt;property id=&quot;20148&quot; value=&quot;5&quot;/&gt;&lt;property id=&quot;20300&quot; value=&quot;Slide 32 - &amp;quot;Financial sophistication enables measurement of time-based supply chain&amp;quot;&quot;/&gt;&lt;property id=&quot;20307&quot; value=&quot;274&quot;/&gt;&lt;/object&gt;&lt;object type=&quot;3&quot; unique_id=&quot;12240&quot;&gt;&lt;property id=&quot;20148&quot; value=&quot;5&quot;/&gt;&lt;property id=&quot;20300&quot; value=&quot;Slide 33 - &amp;quot;Globalization offers firms several attractive opportunities&amp;quot;&quot;/&gt;&lt;property id=&quot;20307&quot; value=&quot;275&quot;/&gt;&lt;/object&gt;&lt;object type=&quot;3&quot; unique_id=&quot;12241&quot;&gt;&lt;property id=&quot;20148&quot; value=&quot;5&quot;/&gt;&lt;property id=&quot;20300&quot; value=&quot;Slide 34 - &amp;quot;Significant differences for global logistics&amp;quot;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12263</TotalTime>
  <Words>2592</Words>
  <Application>Microsoft Office PowerPoint</Application>
  <PresentationFormat>화면 슬라이드 쇼(4:3)</PresentationFormat>
  <Paragraphs>389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ＭＳ Ｐゴシック</vt:lpstr>
      <vt:lpstr>맑은 고딕</vt:lpstr>
      <vt:lpstr>Arial</vt:lpstr>
      <vt:lpstr>Arial Black</vt:lpstr>
      <vt:lpstr>Calibri</vt:lpstr>
      <vt:lpstr>Times New Roman</vt:lpstr>
      <vt:lpstr>Wingdings</vt:lpstr>
      <vt:lpstr>Office 테마</vt:lpstr>
      <vt:lpstr>CHAPTER 10:  Global Supply Chain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Cannon</dc:creator>
  <cp:lastModifiedBy>USER</cp:lastModifiedBy>
  <cp:revision>821</cp:revision>
  <dcterms:created xsi:type="dcterms:W3CDTF">2009-01-12T17:47:32Z</dcterms:created>
  <dcterms:modified xsi:type="dcterms:W3CDTF">2020-05-19T08:02:58Z</dcterms:modified>
</cp:coreProperties>
</file>