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pPr>
            <a:r>
              <a:rPr lang="es-ES" sz="1200" b="1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Amplitud de nicho de </a:t>
            </a:r>
            <a:r>
              <a:rPr 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Larus dominicanus</a:t>
            </a:r>
          </a:p>
        </c:rich>
      </c:tx>
      <c:layout>
        <c:manualLayout>
          <c:xMode val="edge"/>
          <c:yMode val="edge"/>
          <c:x val="0.23401377952755906"/>
          <c:y val="2.4390243902439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Hoja1!$B$31</c:f>
              <c:strCache>
                <c:ptCount val="1"/>
                <c:pt idx="0">
                  <c:v>Larus dominicanus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Hoja1!$A$32:$A$36</c:f>
              <c:strCache>
                <c:ptCount val="5"/>
                <c:pt idx="0">
                  <c:v>Laguna Mayor</c:v>
                </c:pt>
                <c:pt idx="1">
                  <c:v>Laguna Marvilla</c:v>
                </c:pt>
                <c:pt idx="2">
                  <c:v>JuncaI</c:v>
                </c:pt>
                <c:pt idx="3">
                  <c:v>Gramadal y ArenaI</c:v>
                </c:pt>
                <c:pt idx="4">
                  <c:v>Arbustal</c:v>
                </c:pt>
              </c:strCache>
            </c:strRef>
          </c:cat>
          <c:val>
            <c:numRef>
              <c:f>Hoja1!$B$32:$B$36</c:f>
              <c:numCache>
                <c:formatCode>General</c:formatCode>
                <c:ptCount val="5"/>
                <c:pt idx="0">
                  <c:v>50</c:v>
                </c:pt>
                <c:pt idx="1">
                  <c:v>20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D3-4491-8D8E-685A0CC25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438722848"/>
        <c:axId val="438720888"/>
      </c:lineChart>
      <c:catAx>
        <c:axId val="43872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Tipos de Formaciones Vegetales (o Ecosistemas)</a:t>
                </a:r>
              </a:p>
            </c:rich>
          </c:tx>
          <c:layout>
            <c:manualLayout>
              <c:xMode val="edge"/>
              <c:yMode val="edge"/>
              <c:x val="0.27896412948381455"/>
              <c:y val="0.90224985596312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720888"/>
        <c:crosses val="autoZero"/>
        <c:auto val="1"/>
        <c:lblAlgn val="ctr"/>
        <c:lblOffset val="100"/>
        <c:noMultiLvlLbl val="0"/>
      </c:catAx>
      <c:valAx>
        <c:axId val="438720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N Indv.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91466611228051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72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 de nicho de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Anas bahamensis</a:t>
            </a:r>
          </a:p>
        </c:rich>
      </c:tx>
      <c:layout>
        <c:manualLayout>
          <c:xMode val="edge"/>
          <c:yMode val="edge"/>
          <c:x val="0.25841666666666668"/>
          <c:y val="3.04676397157672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Hoja1!$B$84</c:f>
              <c:strCache>
                <c:ptCount val="1"/>
                <c:pt idx="0">
                  <c:v>Anas bahamensis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Hoja1!$A$85:$A$89</c:f>
              <c:strCache>
                <c:ptCount val="5"/>
                <c:pt idx="0">
                  <c:v>Laguna Mayor</c:v>
                </c:pt>
                <c:pt idx="1">
                  <c:v>Laguna Marvilla</c:v>
                </c:pt>
                <c:pt idx="2">
                  <c:v>JuncaI</c:v>
                </c:pt>
                <c:pt idx="3">
                  <c:v>Gramadal y ArenaI</c:v>
                </c:pt>
                <c:pt idx="4">
                  <c:v>Arbustal</c:v>
                </c:pt>
              </c:strCache>
            </c:strRef>
          </c:cat>
          <c:val>
            <c:numRef>
              <c:f>Hoja1!$B$85:$B$89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A-44E6-9681-60412CD8A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442130464"/>
        <c:axId val="442122232"/>
      </c:lineChart>
      <c:catAx>
        <c:axId val="44213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Tipos de Formaciones Vegetales (o Ecosistemas)</a:t>
                </a:r>
              </a:p>
            </c:rich>
          </c:tx>
          <c:layout>
            <c:manualLayout>
              <c:xMode val="edge"/>
              <c:yMode val="edge"/>
              <c:x val="0.28174190726159232"/>
              <c:y val="0.8981848153127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2122232"/>
        <c:crosses val="autoZero"/>
        <c:auto val="1"/>
        <c:lblAlgn val="ctr"/>
        <c:lblOffset val="100"/>
        <c:noMultiLvlLbl val="0"/>
      </c:catAx>
      <c:valAx>
        <c:axId val="44212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 Indv.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91466611228051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213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9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90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27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08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4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1524000" y="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2438400" y="846213"/>
          <a:ext cx="5130800" cy="2493645"/>
        </p:xfrm>
        <a:graphic>
          <a:graphicData uri="http://schemas.openxmlformats.org/drawingml/2006/table">
            <a:tbl>
              <a:tblPr/>
              <a:tblGrid>
                <a:gridCol w="117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Ecosistemas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Larus dominicanus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= ni/N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Laguna Mayor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Laguna Marvilla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JuncaI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Gramadal y ArenaI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Arbustal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 de 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 1-∑pi2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050" b="1" i="0" u="none" strike="noStrike">
                          <a:solidFill>
                            <a:srgbClr val="4F6228"/>
                          </a:solidFill>
                          <a:effectLst/>
                          <a:latin typeface="Arial Narrow" panose="020B0606020202030204" pitchFamily="34" charset="0"/>
                        </a:rPr>
                        <a:t>Número de individuos por categoría del Factor (Formaciones Vegetales o Ecosistemas) = ni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050" b="1" i="0" u="none" strike="noStrike" dirty="0">
                          <a:solidFill>
                            <a:srgbClr val="4F6228"/>
                          </a:solidFill>
                          <a:effectLst/>
                          <a:latin typeface="Arial Narrow" panose="020B0606020202030204" pitchFamily="34" charset="0"/>
                        </a:rPr>
                        <a:t>Número de individuos totales =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/>
        </p:nvGraphicFramePr>
        <p:xfrm>
          <a:off x="2209800" y="3471110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14"/>
          <p:cNvSpPr txBox="1">
            <a:spLocks/>
          </p:cNvSpPr>
          <p:nvPr/>
        </p:nvSpPr>
        <p:spPr>
          <a:xfrm>
            <a:off x="4802605" y="313119"/>
            <a:ext cx="2766595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150"/>
              </a:lnSpc>
              <a:spcBef>
                <a:spcPts val="100"/>
              </a:spcBef>
            </a:pPr>
            <a:r>
              <a:rPr lang="es-ES" sz="2800" b="1" i="1" kern="0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  <a:latin typeface="Calibri"/>
              </a:rPr>
              <a:t>Larus dominicanus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010400" y="3733800"/>
            <a:ext cx="2819400" cy="2286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prstClr val="white"/>
                </a:solidFill>
                <a:latin typeface="Calibri"/>
              </a:rPr>
              <a:t>De acuerdo a la evaluación y ecuación realizada podemos concluir que la especie </a:t>
            </a:r>
            <a:r>
              <a:rPr lang="es-ES" sz="1400" i="1" dirty="0">
                <a:solidFill>
                  <a:prstClr val="white"/>
                </a:solidFill>
                <a:latin typeface="Calibri"/>
              </a:rPr>
              <a:t>Larus dominicanus</a:t>
            </a:r>
            <a:r>
              <a:rPr lang="es-ES" sz="1400" dirty="0">
                <a:solidFill>
                  <a:prstClr val="white"/>
                </a:solidFill>
                <a:latin typeface="Calibri"/>
              </a:rPr>
              <a:t>, “la Gaviota cocinera”, es una especie esteno o especialista, ya que el valor del Índice de Simpson es igual a 0.44 es decir que tiende a 0 y por lo tanto es una especie de nicho estrecho.</a:t>
            </a:r>
            <a:endParaRPr lang="es-ES" sz="1400" i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50" name="Picture 2" descr="Larus dominicanus - Wikipedia, la enciclopedia lib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89" y="990861"/>
            <a:ext cx="2172223" cy="175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1524000" y="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2514600" y="984484"/>
          <a:ext cx="5130800" cy="2493645"/>
        </p:xfrm>
        <a:graphic>
          <a:graphicData uri="http://schemas.openxmlformats.org/drawingml/2006/table">
            <a:tbl>
              <a:tblPr/>
              <a:tblGrid>
                <a:gridCol w="117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Ecosistemas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Anas bahamensis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= ni/N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Laguna Mayor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Laguna Marvilla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JuncaI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Gramadal y ArenaI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Arbustal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 de 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 1-∑pi2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050" b="1" i="0" u="none" strike="noStrike">
                          <a:solidFill>
                            <a:srgbClr val="4F6228"/>
                          </a:solidFill>
                          <a:effectLst/>
                          <a:latin typeface="Arial Narrow" panose="020B0606020202030204" pitchFamily="34" charset="0"/>
                        </a:rPr>
                        <a:t>Número de individuos por categoría del Factor (Formaciones Vegetales o Ecosistemas) = ni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050" b="1" i="0" u="none" strike="noStrike" dirty="0">
                          <a:solidFill>
                            <a:srgbClr val="4F6228"/>
                          </a:solidFill>
                          <a:effectLst/>
                          <a:latin typeface="Arial Narrow" panose="020B0606020202030204" pitchFamily="34" charset="0"/>
                        </a:rPr>
                        <a:t>Número de individuos totales =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/>
        </p:nvGraphicFramePr>
        <p:xfrm>
          <a:off x="2209800" y="3486149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14"/>
          <p:cNvSpPr txBox="1">
            <a:spLocks/>
          </p:cNvSpPr>
          <p:nvPr/>
        </p:nvSpPr>
        <p:spPr>
          <a:xfrm>
            <a:off x="4802605" y="313119"/>
            <a:ext cx="2664995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150"/>
              </a:lnSpc>
              <a:spcBef>
                <a:spcPts val="100"/>
              </a:spcBef>
            </a:pPr>
            <a:r>
              <a:rPr lang="es-ES" sz="2800" b="1" i="1" kern="0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  <a:latin typeface="Calibri"/>
              </a:rPr>
              <a:t>Anas bahamensis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010400" y="3733800"/>
            <a:ext cx="2819400" cy="228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prstClr val="white"/>
                </a:solidFill>
                <a:latin typeface="Calibri"/>
              </a:rPr>
              <a:t>De acuerdo a la evaluación y ecuación realizada podemos concluir que la especie </a:t>
            </a:r>
            <a:r>
              <a:rPr lang="es-ES" sz="1400" i="1" dirty="0">
                <a:solidFill>
                  <a:prstClr val="white"/>
                </a:solidFill>
                <a:latin typeface="Calibri"/>
              </a:rPr>
              <a:t>Anas bahamensis</a:t>
            </a:r>
            <a:r>
              <a:rPr lang="es-ES" sz="1400" dirty="0">
                <a:solidFill>
                  <a:prstClr val="white"/>
                </a:solidFill>
                <a:latin typeface="Calibri"/>
              </a:rPr>
              <a:t>, “el Pato gargantilla”, es una especie esteno o especialista, ya que el valor del Índice de Simpson es igual a 0.41 es decir que tiende a 0 y por lo tanto es una especie de nicho estrecho.</a:t>
            </a:r>
            <a:endParaRPr lang="es-ES" sz="1400" i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122" name="Picture 2" descr="Ánade gargantillo - eBi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06" y="1099637"/>
            <a:ext cx="2357188" cy="1767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5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292</Words>
  <Application>Microsoft Office PowerPoint</Application>
  <PresentationFormat>Panorámica</PresentationFormat>
  <Paragraphs>76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Leelawadee UI Semilight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 .</dc:creator>
  <cp:lastModifiedBy>Elif .</cp:lastModifiedBy>
  <cp:revision>2</cp:revision>
  <dcterms:created xsi:type="dcterms:W3CDTF">2021-03-31T16:58:47Z</dcterms:created>
  <dcterms:modified xsi:type="dcterms:W3CDTF">2021-03-31T17:45:11Z</dcterms:modified>
</cp:coreProperties>
</file>