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9" r:id="rId2"/>
    <p:sldId id="258" r:id="rId3"/>
    <p:sldId id="320" r:id="rId4"/>
    <p:sldId id="310" r:id="rId5"/>
    <p:sldId id="329" r:id="rId6"/>
    <p:sldId id="317" r:id="rId7"/>
    <p:sldId id="318" r:id="rId8"/>
    <p:sldId id="319" r:id="rId9"/>
    <p:sldId id="313" r:id="rId10"/>
    <p:sldId id="321" r:id="rId11"/>
    <p:sldId id="322" r:id="rId12"/>
    <p:sldId id="323" r:id="rId13"/>
    <p:sldId id="324" r:id="rId14"/>
    <p:sldId id="315" r:id="rId15"/>
    <p:sldId id="316" r:id="rId16"/>
    <p:sldId id="327" r:id="rId17"/>
    <p:sldId id="328" r:id="rId18"/>
    <p:sldId id="278" r:id="rId19"/>
    <p:sldId id="260" r:id="rId2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7"/>
    <p:restoredTop sz="94655"/>
  </p:normalViewPr>
  <p:slideViewPr>
    <p:cSldViewPr>
      <p:cViewPr varScale="1">
        <p:scale>
          <a:sx n="83" d="100"/>
          <a:sy n="83" d="100"/>
        </p:scale>
        <p:origin x="1517" y="67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12/11/2024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12/11/2024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19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8D568-8081-588B-020E-211AF4BC6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9A2F3A39-490C-EEB5-A969-D18FE4B9FA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628BFB87-1DFF-1BB6-C0CC-8EF4C2BD76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50211CE1-8EC7-CFB5-9220-EDE87CEAD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707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7B7FC-C568-E6D7-792E-2557A9600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80403FBE-63FB-64C3-6769-0229E0F564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57CCDCBF-2421-9D54-ABB5-F5BD7BF855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AF46AA4C-ABD4-D86D-90A4-87B18593F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68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3E9EB-136F-5391-025C-2087B361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6A55EEB0-3C4F-0DE3-3C9E-1EBE0B19AE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B4CB4E17-B0C6-9BFE-BB72-5BA7C3BDC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1B5C754A-F881-14C4-A5D8-B5AA51C13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921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943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921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9CAAC-CDBD-CB37-6BC9-B19CE7E70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3A570489-67E0-52BB-96A6-72D68476C6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1B0DDA55-2FC0-22D1-40C9-9BC207222D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53924EDA-4373-5F72-E501-2CF99B5B1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68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CACA5-D271-FD8E-1217-22FBE915F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41774314-A174-57E3-5416-3A66BAF253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16015971-12A1-FE23-9994-02CDEBB23C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3BE4513B-0DEB-A618-7519-C85111279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094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Tiago (acabar referencias)</a:t>
            </a:r>
          </a:p>
        </p:txBody>
      </p:sp>
    </p:spTree>
    <p:extLst>
      <p:ext uri="{BB962C8B-B14F-4D97-AF65-F5344CB8AC3E}">
        <p14:creationId xmlns:p14="http://schemas.microsoft.com/office/powerpoint/2010/main" val="93111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5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54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68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B0B79-6E91-E679-3BEF-497D538C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1D9F5859-DF92-127A-07F7-2576BD8CF6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546EFFA5-9612-CD55-5864-4535D9243E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73649F7B-5347-2874-4C41-71DE0FF1D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391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C68EA-D244-3E8C-464F-F5C7381F5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075C015A-75EB-A790-10D1-0F01D03249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79CAE0F4-4A7B-48B8-BDF6-3ECE969BF0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0CC5A9A6-F84C-A4BF-A0F2-002A27E33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76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BA7AA-435B-F66E-1494-A31E257A2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CC9F0E60-2495-932C-BF11-3DF5111827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E03C5005-775E-557F-1289-7DFEE0793F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F97F5705-DB05-7BDA-18CE-6BE5F0568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99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028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A0BEE-455E-72A6-CA5B-881BD452D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CA921838-B726-7102-8786-7C466361CF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FEB6BBD7-969A-EB48-2148-5E1E1FAFAD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F7B0E579-D939-8C4E-CDD8-037EECC3F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62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carreiras.totidiversidade.com.br/o-que-e-dom/" TargetMode="External"/><Relationship Id="rId3" Type="http://schemas.openxmlformats.org/officeDocument/2006/relationships/hyperlink" Target="https://www.ovhcloud.com/pt/learn/what-is-xml/" TargetMode="External"/><Relationship Id="rId7" Type="http://schemas.openxmlformats.org/officeDocument/2006/relationships/hyperlink" Target="https://blog.postman.com/what-is-xml/" TargetMode="Externa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upport.microsoft.com/pt-br/office/xml-para-iniciantes-a87d234d-4c2e-4409-9cbc-45e4eb857d44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programae.org.br/software/glossario/o-que-e-xquery-e-como-ele-auxilia-na-manipulacao-de-xml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www.macoratti.net/vb_xpath.htm" TargetMode="External"/><Relationship Id="rId9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12BCE74-C4D2-733A-55CE-DBF328EAA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" y="0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14549" y="2700598"/>
            <a:ext cx="5486400" cy="552329"/>
          </a:xfrm>
        </p:spPr>
        <p:txBody>
          <a:bodyPr>
            <a:normAutofit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Integração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80383" y="3918622"/>
            <a:ext cx="6229350" cy="766065"/>
          </a:xfrm>
        </p:spPr>
        <p:txBody>
          <a:bodyPr>
            <a:normAutofit/>
          </a:bodyPr>
          <a:lstStyle/>
          <a:p>
            <a:r>
              <a:rPr lang="pt-PT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XPath</a:t>
            </a:r>
            <a:r>
              <a:rPr lang="pt-PT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&amp;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lang="pt-PT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Query</a:t>
            </a:r>
            <a:endParaRPr lang="pt-PT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</a:t>
            </a:r>
            <a:r>
              <a:rPr lang="pt-PT" sz="1100" dirty="0">
                <a:highlight>
                  <a:srgbClr val="FFFF00"/>
                </a:highlight>
                <a:latin typeface="Arial" charset="0"/>
                <a:ea typeface="Arial" charset="0"/>
                <a:cs typeface="Arial" charset="0"/>
              </a:rPr>
              <a:t>Integração de Sistemas</a:t>
            </a:r>
            <a:r>
              <a:rPr lang="pt-PT" sz="11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| Ano Letivo 2024/2025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6D890E14-880C-4963-9EA0-EE9200F689F8}"/>
              </a:ext>
            </a:extLst>
          </p:cNvPr>
          <p:cNvSpPr txBox="1">
            <a:spLocks/>
          </p:cNvSpPr>
          <p:nvPr/>
        </p:nvSpPr>
        <p:spPr>
          <a:xfrm>
            <a:off x="892549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N.º 28968 – Rodrigo Correia;</a:t>
            </a:r>
          </a:p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N.º 28245 – Daniel Trindade;</a:t>
            </a: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5" y="5615784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Orientador(</a:t>
            </a:r>
            <a:r>
              <a:rPr lang="pt-PT" sz="105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</a:t>
            </a: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Professor Doutor Jorge Ribeiro;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2F2A86-A50E-0283-3B8A-EB9B059E210D}"/>
              </a:ext>
            </a:extLst>
          </p:cNvPr>
          <p:cNvSpPr txBox="1"/>
          <p:nvPr/>
        </p:nvSpPr>
        <p:spPr>
          <a:xfrm>
            <a:off x="838200" y="1273976"/>
            <a:ext cx="926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Licenciatura em ENGENHARIA INFORMÁTICA / </a:t>
            </a:r>
            <a:r>
              <a:rPr lang="pt-PT" sz="1800" b="1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Degree</a:t>
            </a:r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Informatics</a:t>
            </a:r>
            <a:r>
              <a:rPr lang="pt-PT" sz="1800" b="1" cap="all" dirty="0">
                <a:solidFill>
                  <a:srgbClr val="FFFF00"/>
                </a:solidFill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engineering</a:t>
            </a:r>
            <a:endParaRPr lang="pt-PT" dirty="0">
              <a:solidFill>
                <a:srgbClr val="FFFF00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331B8A6-B954-F04D-0378-7F3DD744E30A}"/>
              </a:ext>
            </a:extLst>
          </p:cNvPr>
          <p:cNvSpPr txBox="1">
            <a:spLocks/>
          </p:cNvSpPr>
          <p:nvPr/>
        </p:nvSpPr>
        <p:spPr>
          <a:xfrm>
            <a:off x="2251858" y="3278466"/>
            <a:ext cx="5486400" cy="5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Desafio </a:t>
            </a:r>
            <a:r>
              <a:rPr lang="pt-PT" sz="25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Nº2</a:t>
            </a:r>
            <a:endParaRPr lang="pt-PT" sz="25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2F86E-4C19-C563-0549-5202AEB95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0BD98E5B-D1E9-5A6A-7451-143C0CBF9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5122B673-A0AA-2757-E58A-024520B66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360744A5-BC9B-7311-6067-D0C72A824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Evidências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64C23479-C21A-4DFD-7C6D-E45B4724B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26B6E5A6-02D4-5EDB-AC8A-DD84B4262FBE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pt-PT" sz="2000" b="1" dirty="0">
                <a:latin typeface="Arial" pitchFamily="34" charset="0"/>
                <a:cs typeface="Arial" pitchFamily="34" charset="0"/>
              </a:rPr>
              <a:t>Função </a:t>
            </a:r>
            <a:r>
              <a:rPr lang="pt-PT" sz="2000" b="1" dirty="0" err="1" smtClean="0">
                <a:latin typeface="Arial" pitchFamily="34" charset="0"/>
                <a:cs typeface="Arial" pitchFamily="34" charset="0"/>
              </a:rPr>
              <a:t>parse_xml</a:t>
            </a:r>
            <a:endParaRPr kumimoji="0" lang="pt-PT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A420D40-1741-927C-ADE5-0516DC3C0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BF05866-5053-FFE3-014A-077E805CB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1BF735F-E180-285D-7D95-E4F9BD98D2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FCE838E1-803F-90FE-6A83-1923FD93D7C8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8F6D42-E0A6-5554-39CC-19EBE1F7E3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Text Box 21">
            <a:extLst>
              <a:ext uri="{FF2B5EF4-FFF2-40B4-BE49-F238E27FC236}">
                <a16:creationId xmlns:a16="http://schemas.microsoft.com/office/drawing/2014/main" id="{5B177C05-D756-5E63-CA59-D45E2677B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EBD9EC8A-8139-D0FF-6EE7-F6DB7DE9F1AA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@Rodrigo Correia, Daniel Trindade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</p:spTree>
    <p:extLst>
      <p:ext uri="{BB962C8B-B14F-4D97-AF65-F5344CB8AC3E}">
        <p14:creationId xmlns:p14="http://schemas.microsoft.com/office/powerpoint/2010/main" val="354678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9C47C-2F63-F998-6E27-E09B02C9B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61CFCFC2-CDF2-D82B-FD1D-0E730F500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8B0961B0-E8CF-D342-EFAC-DFA96A750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1BBEAA73-A52A-0A58-4CFD-698FEB460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Evidências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2E4FE98C-D265-212F-B9D3-12A8DE0F3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0FDAB4B6-5DF8-3EFC-9B44-EBE518BED05E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pt-PT" sz="2000" b="1" dirty="0">
                <a:latin typeface="Arial" pitchFamily="34" charset="0"/>
                <a:cs typeface="Arial" pitchFamily="34" charset="0"/>
              </a:rPr>
              <a:t>Função </a:t>
            </a:r>
            <a:r>
              <a:rPr lang="pt-PT" sz="2000" b="1" dirty="0" err="1" smtClean="0">
                <a:latin typeface="Arial" pitchFamily="34" charset="0"/>
                <a:cs typeface="Arial" pitchFamily="34" charset="0"/>
              </a:rPr>
              <a:t>validate_xml</a:t>
            </a:r>
            <a:endParaRPr kumimoji="0" lang="pt-PT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5685CA9-6F84-4238-6D5F-89632BD63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B709D00-C606-B7BD-C520-317D5EEC7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288AC19-F9D2-228A-F230-6922E71B42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09CC3C32-80A4-F60D-F2EC-E2929352420C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1F3794-14DC-254C-251B-2A0B36011B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Text Box 21">
            <a:extLst>
              <a:ext uri="{FF2B5EF4-FFF2-40B4-BE49-F238E27FC236}">
                <a16:creationId xmlns:a16="http://schemas.microsoft.com/office/drawing/2014/main" id="{B91E373D-DEFB-4BDB-6FCC-5EF4E1CDB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6168802-37E5-9401-4F2B-B8C8558DC11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@Rodrigo Correia, Daniel Trindade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</p:spTree>
    <p:extLst>
      <p:ext uri="{BB962C8B-B14F-4D97-AF65-F5344CB8AC3E}">
        <p14:creationId xmlns:p14="http://schemas.microsoft.com/office/powerpoint/2010/main" val="324155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864F0-B2E8-5A9D-7C98-794C27A3E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6B84D13A-0167-96C5-DCF3-DCC3B173C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292D54CF-7013-9DD6-5425-FF06C432A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1F552494-B0D6-A1A8-D30B-CA75C9085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Evidências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6B5BEE2C-AF32-2C18-52C1-95757BDFAF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B1AA21D4-2C76-FD36-E493-087AC4291C60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pt-PT" sz="2000" b="1" dirty="0">
                <a:latin typeface="Arial" pitchFamily="34" charset="0"/>
                <a:cs typeface="Arial" pitchFamily="34" charset="0"/>
              </a:rPr>
              <a:t>Função </a:t>
            </a:r>
            <a:r>
              <a:rPr lang="pt-PT" sz="2000" b="1" dirty="0" err="1" smtClean="0">
                <a:latin typeface="Arial" pitchFamily="34" charset="0"/>
                <a:cs typeface="Arial" pitchFamily="34" charset="0"/>
              </a:rPr>
              <a:t>print_content</a:t>
            </a:r>
            <a:endParaRPr kumimoji="0" lang="pt-PT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AD7F66C-2E8C-E16B-ADDA-833495AB4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B6FCAA7-3250-0627-691B-8624BE094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C403DDF-71BF-650C-4A4F-720CAD518E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E3EC4A7D-13CB-696C-6ACA-6CBF0A80B74D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C487E6-3D4E-445E-D517-3982BEFED2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Text Box 21">
            <a:extLst>
              <a:ext uri="{FF2B5EF4-FFF2-40B4-BE49-F238E27FC236}">
                <a16:creationId xmlns:a16="http://schemas.microsoft.com/office/drawing/2014/main" id="{81639B72-C3B2-4988-C88B-F6A3D1810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AE00213-CB68-1B2B-A843-F4073378F7AC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@Rodrigo Correia, Daniel Trindade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</p:spTree>
    <p:extLst>
      <p:ext uri="{BB962C8B-B14F-4D97-AF65-F5344CB8AC3E}">
        <p14:creationId xmlns:p14="http://schemas.microsoft.com/office/powerpoint/2010/main" val="32289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F45E7-8B49-AA8F-0FF4-4244BB5E7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3D2A6931-3388-85D7-C2B6-16B522606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16BC983F-7B43-D1EB-E4F5-B451535AB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B5583CCC-E41E-A25E-0F44-93188FDFB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Evidências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813FC166-3A49-270B-FC88-1A2CDED67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1DEB5BDD-5C0D-97C0-D80C-CA15577DB275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pt-PT" sz="2000" b="1" dirty="0">
                <a:latin typeface="Arial" pitchFamily="34" charset="0"/>
                <a:cs typeface="Arial" pitchFamily="34" charset="0"/>
              </a:rPr>
              <a:t>Bloco Principal (__</a:t>
            </a:r>
            <a:r>
              <a:rPr lang="pt-PT" sz="2000" b="1" dirty="0" err="1">
                <a:latin typeface="Arial" pitchFamily="34" charset="0"/>
                <a:cs typeface="Arial" pitchFamily="34" charset="0"/>
              </a:rPr>
              <a:t>main</a:t>
            </a:r>
            <a:r>
              <a:rPr lang="pt-PT" sz="2000" b="1" dirty="0" smtClean="0">
                <a:latin typeface="Arial" pitchFamily="34" charset="0"/>
                <a:cs typeface="Arial" pitchFamily="34" charset="0"/>
              </a:rPr>
              <a:t>__)</a:t>
            </a:r>
            <a:endParaRPr kumimoji="0" lang="pt-PT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2340410-38DA-DBD5-F750-EA5948EC5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E9E1B53-EE67-7F4B-80CE-B53C39CBC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5DF582E-9FC2-D779-8EF8-013FFE337A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E71B864D-7253-445F-8335-DBF892E91405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C9AE76-B13A-DDEC-DDD7-42DCDFCD63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Text Box 21">
            <a:extLst>
              <a:ext uri="{FF2B5EF4-FFF2-40B4-BE49-F238E27FC236}">
                <a16:creationId xmlns:a16="http://schemas.microsoft.com/office/drawing/2014/main" id="{813C32CB-FA36-7B61-8FEC-5CAFFF32A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B5029734-E8D6-C8DC-7666-A3952B6FF4C5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@Rodrigo Correia, Daniel Trindade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</p:spTree>
    <p:extLst>
      <p:ext uri="{BB962C8B-B14F-4D97-AF65-F5344CB8AC3E}">
        <p14:creationId xmlns:p14="http://schemas.microsoft.com/office/powerpoint/2010/main" val="2742637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14</a:t>
            </a:fld>
            <a:r>
              <a:rPr lang="pt-PT" sz="1000" dirty="0"/>
              <a:t> -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PT" sz="2000" b="1" dirty="0">
                <a:latin typeface="Arial" pitchFamily="34" charset="0"/>
                <a:cs typeface="Arial" pitchFamily="34" charset="0"/>
              </a:rPr>
              <a:t>Parte do ficheiro XML utilizado (vista Excel)</a:t>
            </a:r>
            <a:endParaRPr kumimoji="0" lang="pt-PT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Text Box 21">
            <a:extLst>
              <a:ext uri="{FF2B5EF4-FFF2-40B4-BE49-F238E27FC236}">
                <a16:creationId xmlns:a16="http://schemas.microsoft.com/office/drawing/2014/main" id="{53138038-0C58-BE80-1840-E6D19ADD1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C9749EE-7379-E03B-5F64-203FA9D6BD73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@Rodrigo Correia, Daniel Trindade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6753264B-36B6-8928-00C7-525269EC5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Evidências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81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15</a:t>
            </a:fld>
            <a:r>
              <a:rPr lang="pt-PT" sz="1000" dirty="0"/>
              <a:t> -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pt-PT" sz="2000" b="1" dirty="0"/>
              <a:t>Output da aplicação com o ficheiro XML</a:t>
            </a:r>
            <a:endParaRPr lang="pt-PT" sz="2000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20000"/>
              </a:spcBef>
            </a:pPr>
            <a:endParaRPr kumimoji="0" lang="pt-PT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Text Box 21">
            <a:extLst>
              <a:ext uri="{FF2B5EF4-FFF2-40B4-BE49-F238E27FC236}">
                <a16:creationId xmlns:a16="http://schemas.microsoft.com/office/drawing/2014/main" id="{93B56E02-DBC6-5E2E-5FC8-34B10A5EC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9E7911AB-9367-BAE4-E64C-D5E680E739F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@Rodrigo Correia, Daniel Trindade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CE8C5F8C-2C77-EDC9-D25F-87AF0CAF2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Evidências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C3FBA7D-74B0-D039-8485-0E60FF0B7FFC}"/>
              </a:ext>
            </a:extLst>
          </p:cNvPr>
          <p:cNvSpPr txBox="1"/>
          <p:nvPr/>
        </p:nvSpPr>
        <p:spPr>
          <a:xfrm>
            <a:off x="3581399" y="590591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Seleção do ficheiro XML</a:t>
            </a:r>
          </a:p>
        </p:txBody>
      </p:sp>
    </p:spTree>
    <p:extLst>
      <p:ext uri="{BB962C8B-B14F-4D97-AF65-F5344CB8AC3E}">
        <p14:creationId xmlns:p14="http://schemas.microsoft.com/office/powerpoint/2010/main" val="1786140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1DC99-7B64-AEB7-FEC4-33F67D037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A4A4F190-C2B7-A0D8-5F7D-FE40C296C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42CDA69E-D88A-E3AD-3838-5581F36C4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16</a:t>
            </a:fld>
            <a:r>
              <a:rPr lang="pt-PT" sz="1000" dirty="0"/>
              <a:t> -</a:t>
            </a: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920979E2-F503-18F2-E17A-9922C75B5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5C3FB932-5786-3854-6AB1-A592BAD7B269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pt-PT" sz="2000" b="1" dirty="0"/>
              <a:t>Output da aplicação com o ficheiro XML</a:t>
            </a: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896477-147C-E7A9-6F69-1AAB541CF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E888F3-1529-D4BB-E0EB-BF51BF622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C54281F-8AB6-D755-9493-40FDFFF06D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FD5B4F53-E7D2-AECF-E142-20A5F8F5133A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5CC291-6033-0051-7C21-057E9739E34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Text Box 21">
            <a:extLst>
              <a:ext uri="{FF2B5EF4-FFF2-40B4-BE49-F238E27FC236}">
                <a16:creationId xmlns:a16="http://schemas.microsoft.com/office/drawing/2014/main" id="{245070BB-B6E4-BC09-3DC2-2841EA60E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305CC07-0E96-29FC-B99E-4AE69F572538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@Rodrigo Correia, Daniel Trindade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3ED3C49A-2C28-1BFA-2FA6-E563A7E67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Evidências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0CFA080-5F15-91B1-8AA4-3183ECCAA74A}"/>
              </a:ext>
            </a:extLst>
          </p:cNvPr>
          <p:cNvSpPr txBox="1"/>
          <p:nvPr/>
        </p:nvSpPr>
        <p:spPr>
          <a:xfrm>
            <a:off x="3352800" y="5844334"/>
            <a:ext cx="2978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Parte do conteúdo do ficheiro XML</a:t>
            </a:r>
          </a:p>
        </p:txBody>
      </p:sp>
    </p:spTree>
    <p:extLst>
      <p:ext uri="{BB962C8B-B14F-4D97-AF65-F5344CB8AC3E}">
        <p14:creationId xmlns:p14="http://schemas.microsoft.com/office/powerpoint/2010/main" val="3052645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DB77C-A9AA-AECA-B737-7CF0FAAAF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A7C991E5-A8BA-7CDC-6A39-D12F693E4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A6FFBC65-F482-21C4-BF9A-F9DE8B4D3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17</a:t>
            </a:fld>
            <a:r>
              <a:rPr lang="pt-PT" sz="1000" dirty="0"/>
              <a:t> -</a:t>
            </a: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CABB393F-717D-2F76-9F4E-5BC1CA92B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DBE33B48-E209-BAA7-9CA4-888E0EF70CEA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pt-PT" sz="2000" b="1" dirty="0"/>
              <a:t>Output da aplicação com o ficheiro XML</a:t>
            </a: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5611569-A193-0300-68D8-98C71F06D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5E09395-ECC0-E9AE-3510-7107E8683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11BAFEA-5FA4-0403-4000-62D3CB78D6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6F99FBD4-076E-88EF-D05F-FC987DD56725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51F917-854D-0750-C028-0E582F927BD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Text Box 21">
            <a:extLst>
              <a:ext uri="{FF2B5EF4-FFF2-40B4-BE49-F238E27FC236}">
                <a16:creationId xmlns:a16="http://schemas.microsoft.com/office/drawing/2014/main" id="{DDBAE485-0CF9-F8F1-85A0-2B643631B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6D88ADD6-7CD4-69AA-D1EE-B0C2274006EC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@Rodrigo Correia, Daniel Trindade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247AFC50-D2CD-17C5-6B42-2C1A37FA3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Evidências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21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6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Web 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10668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b="1" dirty="0" err="1">
                <a:cs typeface="Arial" panose="020B0604020202020204" pitchFamily="34" charset="0"/>
              </a:rPr>
              <a:t>Informação</a:t>
            </a:r>
            <a:r>
              <a:rPr lang="en-US" sz="2000" b="1" dirty="0">
                <a:cs typeface="Arial" panose="020B0604020202020204" pitchFamily="34" charset="0"/>
              </a:rPr>
              <a:t>:</a:t>
            </a:r>
            <a:endParaRPr lang="en-US" sz="1600" b="1" dirty="0"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err="1">
                <a:cs typeface="Arial" panose="020B0604020202020204" pitchFamily="34" charset="0"/>
              </a:rPr>
              <a:t>Ficheiros</a:t>
            </a:r>
            <a:r>
              <a:rPr lang="en-US" b="1" dirty="0">
                <a:cs typeface="Arial" panose="020B0604020202020204" pitchFamily="34" charset="0"/>
              </a:rPr>
              <a:t> XML</a:t>
            </a: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1" dirty="0" err="1">
                <a:cs typeface="Arial" panose="020B0604020202020204" pitchFamily="34" charset="0"/>
              </a:rPr>
              <a:t>OVHcloud</a:t>
            </a:r>
            <a:r>
              <a:rPr lang="en-US" sz="1600" b="1" dirty="0">
                <a:cs typeface="Arial" panose="020B0604020202020204" pitchFamily="34" charset="0"/>
              </a:rPr>
              <a:t>: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pt-PT" sz="1600" dirty="0">
                <a:hlinkClick r:id="rId3"/>
              </a:rPr>
              <a:t>https://www.ovhcloud.com/pt/learn/what-is-xml/</a:t>
            </a:r>
            <a:endParaRPr lang="pt-PT" sz="1600" dirty="0"/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cs typeface="Arial" panose="020B0604020202020204" pitchFamily="34" charset="0"/>
              </a:rPr>
              <a:t>XPath</a:t>
            </a:r>
            <a:endParaRPr lang="en-US" b="1" dirty="0"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1" dirty="0" err="1" smtClean="0">
                <a:cs typeface="Arial" panose="020B0604020202020204" pitchFamily="34" charset="0"/>
              </a:rPr>
              <a:t>Macaratti</a:t>
            </a:r>
            <a:r>
              <a:rPr lang="en-US" sz="1600" b="1" dirty="0">
                <a:cs typeface="Arial" panose="020B0604020202020204" pitchFamily="34" charset="0"/>
              </a:rPr>
              <a:t>: </a:t>
            </a:r>
            <a:r>
              <a:rPr lang="en-US" sz="1600" dirty="0">
                <a:cs typeface="Arial" panose="020B0604020202020204" pitchFamily="34" charset="0"/>
                <a:hlinkClick r:id="rId4"/>
              </a:rPr>
              <a:t>https://</a:t>
            </a:r>
            <a:r>
              <a:rPr lang="en-US" sz="1600" dirty="0" smtClean="0">
                <a:cs typeface="Arial" panose="020B0604020202020204" pitchFamily="34" charset="0"/>
                <a:hlinkClick r:id="rId4"/>
              </a:rPr>
              <a:t>www.macoratti.net/vb_xpath.htm</a:t>
            </a:r>
            <a:r>
              <a:rPr lang="en-US" sz="1600" dirty="0" smtClean="0">
                <a:cs typeface="Arial" panose="020B0604020202020204" pitchFamily="34" charset="0"/>
              </a:rPr>
              <a:t> </a:t>
            </a:r>
            <a:endParaRPr lang="en-US" sz="1600" dirty="0" smtClean="0"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cs typeface="Arial" panose="020B0604020202020204" pitchFamily="34" charset="0"/>
              </a:rPr>
              <a:t>XQuery</a:t>
            </a:r>
            <a:endParaRPr lang="en-US" b="1" dirty="0" smtClean="0"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1" dirty="0" err="1" smtClean="0">
                <a:cs typeface="Arial" panose="020B0604020202020204" pitchFamily="34" charset="0"/>
              </a:rPr>
              <a:t>programae</a:t>
            </a:r>
            <a:r>
              <a:rPr lang="en-US" sz="1600" b="1" dirty="0" smtClean="0">
                <a:cs typeface="Arial" panose="020B0604020202020204" pitchFamily="34" charset="0"/>
              </a:rPr>
              <a:t>: </a:t>
            </a:r>
            <a:r>
              <a:rPr lang="en-US" sz="1600" dirty="0" smtClean="0">
                <a:cs typeface="Arial" panose="020B0604020202020204" pitchFamily="34" charset="0"/>
                <a:hlinkClick r:id="rId5"/>
              </a:rPr>
              <a:t>https</a:t>
            </a:r>
            <a:r>
              <a:rPr lang="en-US" sz="1600" dirty="0">
                <a:cs typeface="Arial" panose="020B0604020202020204" pitchFamily="34" charset="0"/>
                <a:hlinkClick r:id="rId5"/>
              </a:rPr>
              <a:t>://programae.org.br/software/glossario/o-que-e-xquery-e-como-ele-auxilia-na-manipulacao-de-xml</a:t>
            </a:r>
            <a:r>
              <a:rPr lang="en-US" sz="1600" dirty="0" smtClean="0">
                <a:cs typeface="Arial" panose="020B0604020202020204" pitchFamily="34" charset="0"/>
                <a:hlinkClick r:id="rId5"/>
              </a:rPr>
              <a:t>/</a:t>
            </a:r>
            <a:r>
              <a:rPr lang="en-US" sz="1600" dirty="0" smtClean="0">
                <a:cs typeface="Arial" panose="020B0604020202020204" pitchFamily="34" charset="0"/>
              </a:rPr>
              <a:t> </a:t>
            </a:r>
            <a:endParaRPr lang="en-US" sz="1600" dirty="0"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b="1" dirty="0" err="1"/>
              <a:t>Mídia</a:t>
            </a:r>
            <a:r>
              <a:rPr lang="en-US" sz="2000" b="1" dirty="0"/>
              <a:t>: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Microsoft:</a:t>
            </a:r>
            <a:r>
              <a:rPr lang="en-US" sz="1600" dirty="0"/>
              <a:t> </a:t>
            </a:r>
            <a:r>
              <a:rPr lang="en-US" sz="1600" dirty="0">
                <a:hlinkClick r:id="rId6"/>
              </a:rPr>
              <a:t>https://support.microsoft.com/pt-br/office/xml-para-iniciantes-a87d234d-4c2e-4409-9cbc-45e4eb857d44</a:t>
            </a:r>
            <a:endParaRPr lang="en-US" sz="1600" dirty="0"/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Postman: </a:t>
            </a:r>
            <a:r>
              <a:rPr lang="en-US" sz="1600" dirty="0">
                <a:hlinkClick r:id="rId7"/>
              </a:rPr>
              <a:t>https://blog.postman.com/what-is-xml/</a:t>
            </a:r>
            <a:endParaRPr lang="en-US" sz="1600" dirty="0"/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Toti: </a:t>
            </a:r>
            <a:r>
              <a:rPr lang="en-US" sz="1600" dirty="0">
                <a:hlinkClick r:id="rId8"/>
              </a:rPr>
              <a:t>https://carreiras.totidiversidade.com.br/o-que-e-dom/</a:t>
            </a:r>
            <a:endParaRPr lang="en-US" sz="16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DEBD917-885F-4E14-9AAA-FA7433880D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7" name="Rectângulo 19">
            <a:extLst>
              <a:ext uri="{FF2B5EF4-FFF2-40B4-BE49-F238E27FC236}">
                <a16:creationId xmlns:a16="http://schemas.microsoft.com/office/drawing/2014/main" id="{8C1A7A11-171A-4B51-AF54-818C7D826E60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BC0DA002-1D3A-41DC-B132-1A198053902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Text Box 10">
            <a:extLst>
              <a:ext uri="{FF2B5EF4-FFF2-40B4-BE49-F238E27FC236}">
                <a16:creationId xmlns:a16="http://schemas.microsoft.com/office/drawing/2014/main" id="{1204D73C-759C-3E01-1E9B-19D68FC7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6F8E842-06BB-5B20-ECE1-C729A90E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18</a:t>
            </a:fld>
            <a:r>
              <a:rPr lang="pt-PT" sz="1000" dirty="0"/>
              <a:t> -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16A8DF-702E-2F9F-FC6A-BBE9CEF5C3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78794F-9054-EA7B-B1E0-DF67F1547B8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00332AC9-73DA-F066-EC2F-BD34532F90F2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@Rodrigo Correia, Daniel Trindade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F9A15CB8-383E-8A0D-F828-897530D20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</a:t>
            </a:r>
          </a:p>
        </p:txBody>
      </p:sp>
    </p:spTree>
    <p:extLst>
      <p:ext uri="{BB962C8B-B14F-4D97-AF65-F5344CB8AC3E}">
        <p14:creationId xmlns:p14="http://schemas.microsoft.com/office/powerpoint/2010/main" val="1590949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Índice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Text Box 21">
            <a:extLst>
              <a:ext uri="{FF2B5EF4-FFF2-40B4-BE49-F238E27FC236}">
                <a16:creationId xmlns:a16="http://schemas.microsoft.com/office/drawing/2014/main" id="{58508C65-F014-14DF-846D-CDBB162D0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25DB9DC7-0ADE-2B0E-1849-DD7D428449F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@Rodrigo Correia, Daniel Trindade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sp>
        <p:nvSpPr>
          <p:cNvPr id="14" name="Marcador de Posição de Conteúdo 13">
            <a:extLst>
              <a:ext uri="{FF2B5EF4-FFF2-40B4-BE49-F238E27FC236}">
                <a16:creationId xmlns:a16="http://schemas.microsoft.com/office/drawing/2014/main" id="{63BF81E4-DB5B-F6B6-101C-EB6E8FED0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6388" y="1351181"/>
            <a:ext cx="403860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PT" sz="2400" dirty="0" smtClean="0"/>
              <a:t>Objetivos</a:t>
            </a:r>
          </a:p>
          <a:p>
            <a:pPr>
              <a:lnSpc>
                <a:spcPct val="150000"/>
              </a:lnSpc>
            </a:pPr>
            <a:r>
              <a:rPr lang="pt-PT" sz="2400" dirty="0" smtClean="0"/>
              <a:t>Ficheiro CSV</a:t>
            </a:r>
            <a:endParaRPr lang="pt-PT" sz="2400" dirty="0"/>
          </a:p>
          <a:p>
            <a:pPr>
              <a:lnSpc>
                <a:spcPct val="150000"/>
              </a:lnSpc>
            </a:pPr>
            <a:r>
              <a:rPr lang="pt-PT" sz="2400" dirty="0"/>
              <a:t>Ficheiro XML</a:t>
            </a:r>
          </a:p>
          <a:p>
            <a:pPr>
              <a:lnSpc>
                <a:spcPct val="150000"/>
              </a:lnSpc>
            </a:pPr>
            <a:r>
              <a:rPr lang="pt-PT" sz="2400" dirty="0" err="1" smtClean="0"/>
              <a:t>XPath</a:t>
            </a:r>
            <a:endParaRPr lang="pt-PT" sz="2400" dirty="0" smtClean="0"/>
          </a:p>
          <a:p>
            <a:pPr>
              <a:lnSpc>
                <a:spcPct val="150000"/>
              </a:lnSpc>
            </a:pPr>
            <a:r>
              <a:rPr lang="pt-PT" sz="2400" dirty="0" err="1" smtClean="0"/>
              <a:t>XQuery</a:t>
            </a:r>
            <a:endParaRPr lang="pt-PT" sz="2400" dirty="0"/>
          </a:p>
          <a:p>
            <a:pPr>
              <a:lnSpc>
                <a:spcPct val="150000"/>
              </a:lnSpc>
            </a:pPr>
            <a:r>
              <a:rPr lang="pt-PT" sz="2400" dirty="0"/>
              <a:t>Evidências</a:t>
            </a:r>
          </a:p>
          <a:p>
            <a:pPr>
              <a:lnSpc>
                <a:spcPct val="150000"/>
              </a:lnSpc>
            </a:pPr>
            <a:r>
              <a:rPr lang="pt-PT" sz="2400" dirty="0"/>
              <a:t>Bibliografia e Referências Web </a:t>
            </a:r>
          </a:p>
          <a:p>
            <a:endParaRPr lang="pt-PT" dirty="0"/>
          </a:p>
        </p:txBody>
      </p:sp>
      <p:sp>
        <p:nvSpPr>
          <p:cNvPr id="2" name="Marcador de Posição de Conteúdo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pt-P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Objetivos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800" b="1" dirty="0">
                <a:solidFill>
                  <a:srgbClr val="212529"/>
                </a:solidFill>
                <a:cs typeface="Arial" panose="020B0604020202020204" pitchFamily="34" charset="0"/>
              </a:rPr>
              <a:t>Desafio/Tarefa: </a:t>
            </a:r>
            <a:r>
              <a:rPr lang="pt-PT" sz="1800" dirty="0"/>
              <a:t>Este trabalho visa explorar a integração de sistemas de informação utilizando </a:t>
            </a:r>
            <a:r>
              <a:rPr lang="pt-PT" sz="1800" dirty="0" err="1"/>
              <a:t>Python</a:t>
            </a:r>
            <a:r>
              <a:rPr lang="pt-PT" sz="1800" dirty="0"/>
              <a:t> para a conversão e manipulação de dados em </a:t>
            </a:r>
            <a:r>
              <a:rPr lang="pt-PT" sz="1800" dirty="0" smtClean="0"/>
              <a:t>CSV para XML, </a:t>
            </a:r>
            <a:r>
              <a:rPr lang="pt-PT" sz="1800" dirty="0"/>
              <a:t>comparando diferentes abordagens de processamento com o auxílio de scripts XSLT e/ou </a:t>
            </a:r>
            <a:r>
              <a:rPr lang="pt-PT" sz="1800" dirty="0" err="1"/>
              <a:t>XQuery</a:t>
            </a:r>
            <a:r>
              <a:rPr lang="pt-PT" sz="1800" dirty="0"/>
              <a:t> para uma gestão de dados mais </a:t>
            </a:r>
            <a:r>
              <a:rPr lang="pt-PT" sz="1800" dirty="0" smtClean="0"/>
              <a:t>eficiente, usando posteriormente o </a:t>
            </a:r>
            <a:r>
              <a:rPr lang="pt-PT" sz="1800" dirty="0" err="1" smtClean="0"/>
              <a:t>XPath</a:t>
            </a:r>
            <a:r>
              <a:rPr lang="pt-PT" sz="1800" dirty="0" smtClean="0"/>
              <a:t> e </a:t>
            </a:r>
            <a:r>
              <a:rPr lang="pt-PT" sz="1800" dirty="0" err="1" smtClean="0"/>
              <a:t>XQuery</a:t>
            </a:r>
            <a:r>
              <a:rPr lang="pt-PT" sz="1800" dirty="0" smtClean="0"/>
              <a:t> para a exploração.</a:t>
            </a:r>
            <a:endParaRPr lang="pt-PT" sz="1600" dirty="0">
              <a:cs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@2024, 28245 – Daniel Trindade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Aprendizagem Organizacional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3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Ficheiro </a:t>
            </a:r>
            <a:r>
              <a:rPr lang="pt-PT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CSV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250825" y="1219200"/>
            <a:ext cx="8664575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pt-PT" dirty="0"/>
          </a:p>
          <a:p>
            <a:pPr>
              <a:lnSpc>
                <a:spcPct val="150000"/>
              </a:lnSpc>
            </a:pPr>
            <a:r>
              <a:rPr lang="pt-PT" dirty="0"/>
              <a:t>Um ficheiro CSV (</a:t>
            </a:r>
            <a:r>
              <a:rPr lang="pt-PT" i="1" dirty="0" err="1"/>
              <a:t>Comma-Separated</a:t>
            </a:r>
            <a:r>
              <a:rPr lang="pt-PT" i="1" dirty="0"/>
              <a:t> </a:t>
            </a:r>
            <a:r>
              <a:rPr lang="pt-PT" i="1" dirty="0" err="1"/>
              <a:t>Values</a:t>
            </a:r>
            <a:r>
              <a:rPr lang="pt-PT" dirty="0"/>
              <a:t>, ou valores separados por vírgulas) é um tipo de arquivo de texto simples que armazena dados em formato tabular. Cada linha do arquivo representa um registro e os valores de cada coluna são separados por vírgulas (ou, em alguns casos, por outros delimitadores, como ponto e vírgula). </a:t>
            </a:r>
            <a:r>
              <a:rPr lang="pt-PT" dirty="0" smtClean="0"/>
              <a:t>Este </a:t>
            </a:r>
            <a:r>
              <a:rPr lang="pt-PT" dirty="0"/>
              <a:t>formato é amplamente utilizado para importar e exportar dados entre diferentes sistemas e softwares, como planilhas (por exemplo, Excel), bancos de dados e programas de análise de dados, devido à sua simplicidade e compatibilidade.</a:t>
            </a: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8" name="Text Box 21">
            <a:extLst>
              <a:ext uri="{FF2B5EF4-FFF2-40B4-BE49-F238E27FC236}">
                <a16:creationId xmlns:a16="http://schemas.microsoft.com/office/drawing/2014/main" id="{2530A00F-5A87-5F9F-4A88-13E65E44C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A8FB52F6-0B35-3498-9123-296AA5CCAA85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@Rodrigo Correia, Daniel Trindade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</p:spTree>
    <p:extLst>
      <p:ext uri="{BB962C8B-B14F-4D97-AF65-F5344CB8AC3E}">
        <p14:creationId xmlns:p14="http://schemas.microsoft.com/office/powerpoint/2010/main" val="81766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Ficheiro XML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250825" y="1219200"/>
            <a:ext cx="8664575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pt-PT" dirty="0"/>
              <a:t>Um ficheiro XML (</a:t>
            </a:r>
            <a:r>
              <a:rPr lang="pt-PT" dirty="0" err="1"/>
              <a:t>Extensible</a:t>
            </a:r>
            <a:r>
              <a:rPr lang="pt-PT" dirty="0"/>
              <a:t> </a:t>
            </a:r>
            <a:r>
              <a:rPr lang="pt-PT" dirty="0" err="1"/>
              <a:t>Markup</a:t>
            </a:r>
            <a:r>
              <a:rPr lang="pt-PT" dirty="0"/>
              <a:t> </a:t>
            </a:r>
            <a:r>
              <a:rPr lang="pt-PT" dirty="0" err="1"/>
              <a:t>Language</a:t>
            </a:r>
            <a:r>
              <a:rPr lang="pt-PT" dirty="0"/>
              <a:t>) é um tipo de documento de texto que organiza dados em uma estrutura hierárquica. Ele usa etiquetas (</a:t>
            </a:r>
            <a:r>
              <a:rPr lang="pt-PT" dirty="0" err="1"/>
              <a:t>tags</a:t>
            </a:r>
            <a:r>
              <a:rPr lang="pt-PT" dirty="0"/>
              <a:t>) para descrever dados, facilitando a interpretação das informações armazenadas por diferentes sistemas.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endParaRPr lang="pt-PT" dirty="0"/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pt-PT" dirty="0"/>
              <a:t>A linguagem XML é amplamente utilizada para armazenar e transportar dados numa forma que seja tanto legível para máquinas quanto para Humanos.</a:t>
            </a:r>
            <a:endParaRPr kumimoji="0" lang="pt-PT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8" name="Text Box 21">
            <a:extLst>
              <a:ext uri="{FF2B5EF4-FFF2-40B4-BE49-F238E27FC236}">
                <a16:creationId xmlns:a16="http://schemas.microsoft.com/office/drawing/2014/main" id="{2530A00F-5A87-5F9F-4A88-13E65E44C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A8FB52F6-0B35-3498-9123-296AA5CCAA85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@Rodrigo Correia, Daniel Trindade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</p:spTree>
    <p:extLst>
      <p:ext uri="{BB962C8B-B14F-4D97-AF65-F5344CB8AC3E}">
        <p14:creationId xmlns:p14="http://schemas.microsoft.com/office/powerpoint/2010/main" val="298039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D63F0-A86D-013B-3EC6-C58B3EFD4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9A45AD2E-F466-6A59-6C20-FB36C8847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DE470F8B-A335-C241-E4E8-1CE95AE64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B5097CE9-6294-F1D2-23F0-FDA81C62E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Ficheiro XML</a:t>
            </a: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2C160820-6429-7F57-F1A0-21F9DA2E7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937115E5-244C-16B9-1A56-BCC379C877D1}"/>
              </a:ext>
            </a:extLst>
          </p:cNvPr>
          <p:cNvSpPr txBox="1">
            <a:spLocks/>
          </p:cNvSpPr>
          <p:nvPr/>
        </p:nvSpPr>
        <p:spPr>
          <a:xfrm>
            <a:off x="250825" y="1219200"/>
            <a:ext cx="8664575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pt-PT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Exemplo de conversão </a:t>
            </a:r>
            <a:r>
              <a:rPr lang="pt-PT" dirty="0">
                <a:latin typeface="Arial" pitchFamily="34" charset="0"/>
                <a:cs typeface="Arial" pitchFamily="34" charset="0"/>
              </a:rPr>
              <a:t>para </a:t>
            </a:r>
            <a:r>
              <a:rPr lang="pt-PT" dirty="0" err="1">
                <a:latin typeface="Arial" pitchFamily="34" charset="0"/>
                <a:cs typeface="Arial" pitchFamily="34" charset="0"/>
              </a:rPr>
              <a:t>xml</a:t>
            </a:r>
            <a:r>
              <a:rPr lang="pt-PT" dirty="0">
                <a:latin typeface="Arial" pitchFamily="34" charset="0"/>
                <a:cs typeface="Arial" pitchFamily="34" charset="0"/>
              </a:rPr>
              <a:t>:</a:t>
            </a:r>
            <a:endParaRPr kumimoji="0" lang="pt-PT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5F8F559-DF72-CB45-97D7-3A5783CF1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D54D37D-D6E2-7B80-5773-3DEC99B8E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FCA3993-4C57-1215-5320-69855AA586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AC45EF29-1B3F-F3E4-C94C-D1D366349578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26D522-4033-0C11-A1E5-F95716A32D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8" name="Text Box 21">
            <a:extLst>
              <a:ext uri="{FF2B5EF4-FFF2-40B4-BE49-F238E27FC236}">
                <a16:creationId xmlns:a16="http://schemas.microsoft.com/office/drawing/2014/main" id="{64DA0FF5-0455-7645-E0A3-C8A1C421F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D020C233-B026-7CA0-D5BF-E93D0C36F5AE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@Rodrigo Correia, Daniel Trindade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  <p:pic>
        <p:nvPicPr>
          <p:cNvPr id="12" name="Imagem 11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DCAB8306-C3DD-EBD6-BC5A-4C553020BB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2225613"/>
            <a:ext cx="4191000" cy="370985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BC5C75-A78E-8A2A-87DA-4582476EB113}"/>
              </a:ext>
            </a:extLst>
          </p:cNvPr>
          <p:cNvSpPr txBox="1"/>
          <p:nvPr/>
        </p:nvSpPr>
        <p:spPr>
          <a:xfrm>
            <a:off x="3962400" y="1988725"/>
            <a:ext cx="1719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Ficheiro Original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51BFB2-FFE4-0BA8-2A5A-F5D17B946819}"/>
              </a:ext>
            </a:extLst>
          </p:cNvPr>
          <p:cNvSpPr txBox="1"/>
          <p:nvPr/>
        </p:nvSpPr>
        <p:spPr>
          <a:xfrm>
            <a:off x="2476500" y="3533001"/>
            <a:ext cx="1719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/>
              <a:t>Ficheiro Convertido</a:t>
            </a:r>
          </a:p>
        </p:txBody>
      </p:sp>
    </p:spTree>
    <p:extLst>
      <p:ext uri="{BB962C8B-B14F-4D97-AF65-F5344CB8AC3E}">
        <p14:creationId xmlns:p14="http://schemas.microsoft.com/office/powerpoint/2010/main" val="292742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342C6-F7EB-DACF-47A4-E20F7D192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0FF4838A-9C77-31DC-ED7A-4F539E441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2D2FE2A2-F345-D70D-7CB8-59C08E1B9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C9CEBCE8-D12E-0C5A-3239-570A3D971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Xpath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29EC39A9-CCBB-8F2E-2B46-03DBA9717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1839D72E-448F-C922-77D2-64CF5DD468C7}"/>
              </a:ext>
            </a:extLst>
          </p:cNvPr>
          <p:cNvSpPr txBox="1">
            <a:spLocks/>
          </p:cNvSpPr>
          <p:nvPr/>
        </p:nvSpPr>
        <p:spPr>
          <a:xfrm>
            <a:off x="250825" y="1219200"/>
            <a:ext cx="8664575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i="1" dirty="0" err="1"/>
              <a:t>XPath</a:t>
            </a:r>
            <a:r>
              <a:rPr lang="pt-PT" dirty="0"/>
              <a:t> (XML </a:t>
            </a:r>
            <a:r>
              <a:rPr lang="pt-PT" dirty="0" err="1"/>
              <a:t>Path</a:t>
            </a:r>
            <a:r>
              <a:rPr lang="pt-PT" dirty="0"/>
              <a:t> </a:t>
            </a:r>
            <a:r>
              <a:rPr lang="pt-PT" dirty="0" err="1"/>
              <a:t>Language</a:t>
            </a:r>
            <a:r>
              <a:rPr lang="pt-PT" dirty="0"/>
              <a:t>) é uma linguagem usada para navegar e selecionar partes específicas de documentos XML. P</a:t>
            </a:r>
            <a:r>
              <a:rPr lang="pt-PT" dirty="0" smtClean="0"/>
              <a:t>ermite </a:t>
            </a:r>
            <a:r>
              <a:rPr lang="pt-PT" dirty="0"/>
              <a:t>localizar e extrair informações n</a:t>
            </a:r>
            <a:r>
              <a:rPr lang="pt-PT" dirty="0" smtClean="0"/>
              <a:t>um </a:t>
            </a:r>
            <a:r>
              <a:rPr lang="pt-PT" dirty="0"/>
              <a:t>XML de forma precisa, utilizando uma sintaxe baseada em caminhos (similar à estrutura de pastas n</a:t>
            </a:r>
            <a:r>
              <a:rPr lang="pt-PT" dirty="0" smtClean="0"/>
              <a:t>um </a:t>
            </a:r>
            <a:r>
              <a:rPr lang="pt-PT" dirty="0"/>
              <a:t>sistema de arquivos). Com o </a:t>
            </a:r>
            <a:r>
              <a:rPr lang="pt-PT" dirty="0" err="1"/>
              <a:t>XPath</a:t>
            </a:r>
            <a:r>
              <a:rPr lang="pt-PT" dirty="0"/>
              <a:t>, é possível </a:t>
            </a:r>
            <a:r>
              <a:rPr lang="pt-PT" dirty="0" err="1"/>
              <a:t>acessar</a:t>
            </a:r>
            <a:r>
              <a:rPr lang="pt-PT" dirty="0"/>
              <a:t> elementos, atributos, e nós específicos de um XML, sendo muito útil em tarefas de consulta e manipulação de dados estruturados.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8443860-C8AC-29FB-C83E-6BE717839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55BDA68-2076-0700-B606-40E33F712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76AADDC-5CE3-41AA-69CE-30AC8614A0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7CE3B6FD-0813-9229-9E32-91F22B06F771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ADD5EF-3759-1E4F-B4D6-E26F1528B0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8" name="Text Box 21">
            <a:extLst>
              <a:ext uri="{FF2B5EF4-FFF2-40B4-BE49-F238E27FC236}">
                <a16:creationId xmlns:a16="http://schemas.microsoft.com/office/drawing/2014/main" id="{36DC2D2F-DAD0-99FC-A9F1-108B86A8D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D21D4FFA-62B5-37C6-057F-9A7FFBB5F356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@Rodrigo Correia, Daniel Trindade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</p:spTree>
    <p:extLst>
      <p:ext uri="{BB962C8B-B14F-4D97-AF65-F5344CB8AC3E}">
        <p14:creationId xmlns:p14="http://schemas.microsoft.com/office/powerpoint/2010/main" val="78182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DF6D1-7B39-7195-A3F8-4B826527D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>
            <a:extLst>
              <a:ext uri="{FF2B5EF4-FFF2-40B4-BE49-F238E27FC236}">
                <a16:creationId xmlns:a16="http://schemas.microsoft.com/office/drawing/2014/main" id="{AFE91AE5-443E-920A-E35C-A1D3FCFB9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8AED7FC7-5009-40BC-946E-AB0C2CA71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D4889429-EFD5-B2BB-63E2-1244EDD8A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XQuey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501CB629-8DE5-8355-3246-900040C59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2407D47F-6BF1-5D23-5763-DAAE0171EFC4}"/>
              </a:ext>
            </a:extLst>
          </p:cNvPr>
          <p:cNvSpPr txBox="1">
            <a:spLocks/>
          </p:cNvSpPr>
          <p:nvPr/>
        </p:nvSpPr>
        <p:spPr>
          <a:xfrm>
            <a:off x="250825" y="1219200"/>
            <a:ext cx="8664575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pt-PT" i="1" dirty="0" err="1"/>
              <a:t>XQuery</a:t>
            </a:r>
            <a:r>
              <a:rPr lang="pt-PT" dirty="0"/>
              <a:t> (XML </a:t>
            </a:r>
            <a:r>
              <a:rPr lang="pt-PT" dirty="0" err="1"/>
              <a:t>Query</a:t>
            </a:r>
            <a:r>
              <a:rPr lang="pt-PT" dirty="0"/>
              <a:t> </a:t>
            </a:r>
            <a:r>
              <a:rPr lang="pt-PT" dirty="0" err="1"/>
              <a:t>Language</a:t>
            </a:r>
            <a:r>
              <a:rPr lang="pt-PT" dirty="0"/>
              <a:t>) é uma linguagem projetada para consultar e manipular dados em documentos XML. Com </a:t>
            </a:r>
            <a:r>
              <a:rPr lang="pt-PT" dirty="0" smtClean="0"/>
              <a:t>o </a:t>
            </a:r>
            <a:r>
              <a:rPr lang="pt-PT" dirty="0" err="1" smtClean="0"/>
              <a:t>XQuery</a:t>
            </a:r>
            <a:r>
              <a:rPr lang="pt-PT" dirty="0"/>
              <a:t>, é possível realizar consultas avançadas, filtragens, ordenações e transformações em dados XML, de forma semelhante ao SQL para bancos de dados relacionais. É</a:t>
            </a:r>
            <a:r>
              <a:rPr lang="pt-PT" dirty="0" smtClean="0"/>
              <a:t> </a:t>
            </a:r>
            <a:r>
              <a:rPr lang="pt-PT" dirty="0"/>
              <a:t>amplamente utilizado para extrair e reorganizar dados em XML, o que é útil em aplicações de integração de sistemas, onde o XML é um formato de dados comum.</a:t>
            </a:r>
            <a:endParaRPr kumimoji="0" lang="pt-PT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DDAF493-D7D2-CCD3-DB89-BF09E4C7C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B99D492-7EC7-7DF0-7E8A-63C0F9258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CCE718C-8F9D-6196-47CE-81985E2DDC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B766997D-22EA-09F4-5482-F627C456E86F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338E4F-579F-4A88-EE73-DCBB107F741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8" name="Text Box 21">
            <a:extLst>
              <a:ext uri="{FF2B5EF4-FFF2-40B4-BE49-F238E27FC236}">
                <a16:creationId xmlns:a16="http://schemas.microsoft.com/office/drawing/2014/main" id="{E99108D5-4678-B45A-DD9A-EDE6A73CA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095D419-4D0F-334D-008C-B0A7F8BEC351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@Rodrigo Correia, Daniel Trindade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</p:spTree>
    <p:extLst>
      <p:ext uri="{BB962C8B-B14F-4D97-AF65-F5344CB8AC3E}">
        <p14:creationId xmlns:p14="http://schemas.microsoft.com/office/powerpoint/2010/main" val="4240124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Evidências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pt-PT" sz="2000" b="1" dirty="0">
                <a:latin typeface="Arial" pitchFamily="34" charset="0"/>
                <a:cs typeface="Arial" pitchFamily="34" charset="0"/>
              </a:rPr>
              <a:t>Importação de </a:t>
            </a:r>
            <a:r>
              <a:rPr lang="pt-PT" sz="2000" b="1" dirty="0" smtClean="0">
                <a:latin typeface="Arial" pitchFamily="34" charset="0"/>
                <a:cs typeface="Arial" pitchFamily="34" charset="0"/>
              </a:rPr>
              <a:t>Bibliotecas</a:t>
            </a:r>
            <a:endParaRPr kumimoji="0" lang="pt-PT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4" name="Text Box 21">
            <a:extLst>
              <a:ext uri="{FF2B5EF4-FFF2-40B4-BE49-F238E27FC236}">
                <a16:creationId xmlns:a16="http://schemas.microsoft.com/office/drawing/2014/main" id="{C813AF10-9F15-99C4-C21F-632879632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A7342D2-0177-AA75-8276-970B1B0AC2E2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@Rodrigo Correia, Daniel Trindade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2024/2025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Desafio 1</a:t>
            </a:r>
          </a:p>
        </p:txBody>
      </p:sp>
    </p:spTree>
    <p:extLst>
      <p:ext uri="{BB962C8B-B14F-4D97-AF65-F5344CB8AC3E}">
        <p14:creationId xmlns:p14="http://schemas.microsoft.com/office/powerpoint/2010/main" val="4119081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4470</TotalTime>
  <Words>1128</Words>
  <Application>Microsoft Office PowerPoint</Application>
  <PresentationFormat>Apresentação no Ecrã (4:3)</PresentationFormat>
  <Paragraphs>168</Paragraphs>
  <Slides>19</Slides>
  <Notes>17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Tema do Office</vt:lpstr>
      <vt:lpstr>Integração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User</cp:lastModifiedBy>
  <cp:revision>248</cp:revision>
  <cp:lastPrinted>2020-09-27T18:04:57Z</cp:lastPrinted>
  <dcterms:created xsi:type="dcterms:W3CDTF">2011-05-31T09:21:51Z</dcterms:created>
  <dcterms:modified xsi:type="dcterms:W3CDTF">2024-11-12T10:38:35Z</dcterms:modified>
</cp:coreProperties>
</file>